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wav"/>
  <Default Extension="png" ContentType="image/pn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9" r:id="rId2"/>
    <p:sldId id="299" r:id="rId3"/>
    <p:sldId id="265" r:id="rId4"/>
    <p:sldId id="266" r:id="rId5"/>
    <p:sldId id="267" r:id="rId6"/>
    <p:sldId id="268" r:id="rId7"/>
    <p:sldId id="269" r:id="rId8"/>
    <p:sldId id="298" r:id="rId9"/>
    <p:sldId id="270" r:id="rId10"/>
    <p:sldId id="300" r:id="rId11"/>
    <p:sldId id="301" r:id="rId12"/>
    <p:sldId id="302" r:id="rId13"/>
    <p:sldId id="303" r:id="rId14"/>
    <p:sldId id="271" r:id="rId15"/>
    <p:sldId id="272" r:id="rId16"/>
    <p:sldId id="273" r:id="rId17"/>
    <p:sldId id="274" r:id="rId18"/>
    <p:sldId id="275" r:id="rId19"/>
    <p:sldId id="276" r:id="rId20"/>
    <p:sldId id="277" r:id="rId21"/>
    <p:sldId id="278" r:id="rId22"/>
    <p:sldId id="279" r:id="rId23"/>
    <p:sldId id="280" r:id="rId24"/>
    <p:sldId id="304" r:id="rId25"/>
    <p:sldId id="281" r:id="rId26"/>
    <p:sldId id="305" r:id="rId27"/>
    <p:sldId id="306" r:id="rId28"/>
    <p:sldId id="282" r:id="rId29"/>
    <p:sldId id="283" r:id="rId30"/>
    <p:sldId id="284" r:id="rId31"/>
    <p:sldId id="285" r:id="rId32"/>
    <p:sldId id="286" r:id="rId33"/>
    <p:sldId id="307" r:id="rId34"/>
    <p:sldId id="308" r:id="rId35"/>
    <p:sldId id="309" r:id="rId36"/>
    <p:sldId id="310" r:id="rId37"/>
    <p:sldId id="287" r:id="rId38"/>
    <p:sldId id="288" r:id="rId39"/>
    <p:sldId id="289" r:id="rId40"/>
    <p:sldId id="290" r:id="rId41"/>
    <p:sldId id="291" r:id="rId42"/>
    <p:sldId id="292" r:id="rId43"/>
    <p:sldId id="293" r:id="rId44"/>
    <p:sldId id="294" r:id="rId45"/>
    <p:sldId id="295" r:id="rId46"/>
    <p:sldId id="296" r:id="rId47"/>
    <p:sldId id="297" r:id="rId48"/>
    <p:sldId id="258" r:id="rId49"/>
  </p:sldIdLst>
  <p:sldSz cx="9144000" cy="6858000" type="screen4x3"/>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tags" Target="tags/tag1.xml" /><Relationship Id="rId51" Type="http://schemas.openxmlformats.org/officeDocument/2006/relationships/presProps" Target="presProps.xml" /><Relationship Id="rId52" Type="http://schemas.openxmlformats.org/officeDocument/2006/relationships/viewProps" Target="viewProps.xml" /><Relationship Id="rId53" Type="http://schemas.openxmlformats.org/officeDocument/2006/relationships/theme" Target="theme/theme1.xml" /><Relationship Id="rId54" Type="http://schemas.openxmlformats.org/officeDocument/2006/relationships/tableStyles" Target="tableStyles.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45E08248-B55D-4312-9C19-A7D15171BD82}" type="slidenum">
              <a:rPr lang="en-US" altLang="zh-CN"/>
              <a:pPr>
                <a:defRPr/>
              </a:pPr>
              <a:t>‹#›</a:t>
            </a:fld>
            <a:endParaRPr lang="en-US" altLang="zh-CN"/>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4740DB5-C432-45D6-AD2E-5F33F553075E}" type="datetimeFigureOut">
              <a:rPr lang="zh-CN" altLang="en-US" smtClean="0"/>
              <a:t>2020/7/19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C5C4CE-25C4-45A2-BF87-A403BC9B65CC}"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l="-25000" r="-25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740DB5-C432-45D6-AD2E-5F33F553075E}" type="datetimeFigureOut">
              <a:rPr lang="zh-CN" altLang="en-US" smtClean="0"/>
              <a:t>2020/7/19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C5C4CE-25C4-45A2-BF87-A403BC9B65C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audio" Target="../media/audio1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 Id="rId3" Type="http://schemas.openxmlformats.org/officeDocument/2006/relationships/image" Target="../media/image3.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4.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 Id="rId3" Type="http://schemas.openxmlformats.org/officeDocument/2006/relationships/hyperlink" Target="http://baike.baidu.com/view/499232.htm" TargetMode="Ex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 Id="rId3" Type="http://schemas.openxmlformats.org/officeDocument/2006/relationships/image" Target="../media/image2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 Id="rId3" Type="http://schemas.openxmlformats.org/officeDocument/2006/relationships/image" Target="../media/image10.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 Id="rId3" Type="http://schemas.openxmlformats.org/officeDocument/2006/relationships/image" Target="../media/image2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72" name="Picture 4" descr="https://timgsa.baidu.com/timg?image&amp;quality=80&amp;size=b9999_10000&amp;sec=1595141691786&amp;di=b7e26c698594c2e71b89f6bd0cc6b195&amp;imgtype=0&amp;src=http%3A%2F%2Fimg3.imgtn.bdimg.com%2Fit%2Fu%3D4049551153%2C1570115355%26fm%3D214%26gp%3D0.jpg"/>
          <p:cNvPicPr>
            <a:picLocks noChangeAspect="1" noChangeArrowheads="1"/>
          </p:cNvPicPr>
          <p:nvPr/>
        </p:nvPicPr>
        <p:blipFill>
          <a:blip r:embed="rId2"/>
          <a:stretch>
            <a:fillRect/>
          </a:stretch>
        </p:blipFill>
        <p:spPr bwMode="auto">
          <a:xfrm>
            <a:off x="142844" y="500042"/>
            <a:ext cx="7572428" cy="5572164"/>
          </a:xfrm>
          <a:prstGeom prst="rect">
            <a:avLst/>
          </a:prstGeom>
          <a:noFill/>
        </p:spPr>
      </p:pic>
      <p:sp>
        <p:nvSpPr>
          <p:cNvPr id="3" name="矩形 2"/>
          <p:cNvSpPr/>
          <p:nvPr/>
        </p:nvSpPr>
        <p:spPr>
          <a:xfrm>
            <a:off x="1571604" y="214290"/>
            <a:ext cx="6919097" cy="923330"/>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bodyPr>
          <a:lstStyle/>
          <a:p>
            <a:pPr algn="ctr"/>
            <a:r>
              <a:rPr lang="zh-CN" altLang="en-US"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归园田居（其一）</a:t>
            </a:r>
            <a:endParaRPr lang="zh-CN" altLang="en-US" sz="54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矩形 3"/>
          <p:cNvSpPr/>
          <p:nvPr/>
        </p:nvSpPr>
        <p:spPr>
          <a:xfrm>
            <a:off x="7786710" y="3857628"/>
            <a:ext cx="1008419" cy="2585323"/>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bodyPr>
          <a:lstStyle/>
          <a:p>
            <a:pPr algn="ctr"/>
            <a:r>
              <a:rPr lang="zh-CN" altLang="en-US"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陶</a:t>
            </a:r>
            <a:endParaRPr lang="en-US" altLang="zh-CN"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zh-CN" altLang="en-US"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渊</a:t>
            </a:r>
            <a:endParaRPr lang="en-US" altLang="zh-CN"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zh-CN" altLang="en-US" sz="5400" b="1" cap="none" spc="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明</a:t>
            </a:r>
            <a:endParaRPr lang="zh-CN" altLang="en-US" sz="54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2" name="Rectangle 2"/>
          <p:cNvSpPr>
            <a:spLocks noGrp="1" noChangeArrowheads="1"/>
          </p:cNvSpPr>
          <p:nvPr>
            <p:ph type="title"/>
          </p:nvPr>
        </p:nvSpPr>
        <p:spPr>
          <a:xfrm>
            <a:off x="468313" y="0"/>
            <a:ext cx="8229600" cy="1143000"/>
          </a:xfrm>
        </p:spPr>
        <p:txBody>
          <a:bodyPr/>
          <a:lstStyle/>
          <a:p>
            <a:r>
              <a:rPr lang="en-US" altLang="zh-CN" b="1"/>
              <a:t>                     </a:t>
            </a:r>
            <a:r>
              <a:rPr lang="zh-CN" altLang="en-US" b="1"/>
              <a:t>归园田居</a:t>
            </a:r>
            <a:r>
              <a:rPr lang="en-US" altLang="zh-CN" b="1"/>
              <a:t>·</a:t>
            </a:r>
            <a:r>
              <a:rPr lang="zh-CN" altLang="en-US" b="1"/>
              <a:t>其一</a:t>
            </a:r>
          </a:p>
        </p:txBody>
      </p:sp>
      <p:sp>
        <p:nvSpPr>
          <p:cNvPr id="51203" name="Rectangle 3"/>
          <p:cNvSpPr>
            <a:spLocks noGrp="1" noChangeArrowheads="1"/>
          </p:cNvSpPr>
          <p:nvPr>
            <p:ph type="body" idx="1"/>
          </p:nvPr>
        </p:nvSpPr>
        <p:spPr>
          <a:xfrm>
            <a:off x="2411413" y="765175"/>
            <a:ext cx="8229600" cy="5256213"/>
          </a:xfrm>
        </p:spPr>
        <p:txBody>
          <a:bodyPr/>
          <a:lstStyle/>
          <a:p>
            <a:pPr>
              <a:lnSpc>
                <a:spcPct val="90000"/>
              </a:lnSpc>
              <a:buFontTx/>
              <a:buNone/>
            </a:pPr>
            <a:r>
              <a:rPr lang="en-US" altLang="zh-CN" sz="2800"/>
              <a:t>                                         </a:t>
            </a:r>
            <a:r>
              <a:rPr lang="zh-CN" altLang="en-US" sz="2800" b="1"/>
              <a:t>陶渊明</a:t>
            </a:r>
          </a:p>
          <a:p>
            <a:pPr>
              <a:lnSpc>
                <a:spcPct val="90000"/>
              </a:lnSpc>
              <a:buFontTx/>
              <a:buNone/>
            </a:pPr>
            <a:r>
              <a:rPr lang="zh-CN" altLang="en-US" sz="2800" b="1"/>
              <a:t>       少无／适俗韵，性本／爱丘山。 </a:t>
            </a:r>
          </a:p>
          <a:p>
            <a:pPr>
              <a:lnSpc>
                <a:spcPct val="90000"/>
              </a:lnSpc>
              <a:buFontTx/>
              <a:buNone/>
            </a:pPr>
            <a:r>
              <a:rPr lang="zh-CN" altLang="en-US" sz="2800" b="1"/>
              <a:t>　　误落／尘网中，一去／三十年。 </a:t>
            </a:r>
          </a:p>
          <a:p>
            <a:pPr>
              <a:lnSpc>
                <a:spcPct val="90000"/>
              </a:lnSpc>
              <a:buFontTx/>
              <a:buNone/>
            </a:pPr>
            <a:r>
              <a:rPr lang="zh-CN" altLang="en-US" sz="2800" b="1"/>
              <a:t>　　羁鸟／恋旧林，池鱼／思故渊。 </a:t>
            </a:r>
          </a:p>
          <a:p>
            <a:pPr>
              <a:lnSpc>
                <a:spcPct val="90000"/>
              </a:lnSpc>
              <a:buFontTx/>
              <a:buNone/>
            </a:pPr>
            <a:r>
              <a:rPr lang="zh-CN" altLang="en-US" sz="2800" b="1"/>
              <a:t>　　开荒／南野际，守</a:t>
            </a:r>
            <a:r>
              <a:rPr lang="zh-CN" altLang="en-US" sz="2800" b="1">
                <a:solidFill>
                  <a:srgbClr val="FF0000"/>
                </a:solidFill>
              </a:rPr>
              <a:t>拙</a:t>
            </a:r>
            <a:r>
              <a:rPr lang="zh-CN" altLang="en-US" sz="2800" b="1"/>
              <a:t>／归园田。 </a:t>
            </a:r>
          </a:p>
          <a:p>
            <a:pPr>
              <a:lnSpc>
                <a:spcPct val="90000"/>
              </a:lnSpc>
              <a:buFontTx/>
              <a:buNone/>
            </a:pPr>
            <a:r>
              <a:rPr lang="zh-CN" altLang="en-US" sz="2800" b="1"/>
              <a:t>　　方宅／十余亩，草屋／八九间。 </a:t>
            </a:r>
          </a:p>
          <a:p>
            <a:pPr>
              <a:lnSpc>
                <a:spcPct val="90000"/>
              </a:lnSpc>
              <a:buFontTx/>
              <a:buNone/>
            </a:pPr>
            <a:r>
              <a:rPr lang="zh-CN" altLang="en-US" sz="2800" b="1"/>
              <a:t>　　榆柳／</a:t>
            </a:r>
            <a:r>
              <a:rPr lang="zh-CN" altLang="en-US" sz="2800" b="1">
                <a:solidFill>
                  <a:srgbClr val="FF0000"/>
                </a:solidFill>
              </a:rPr>
              <a:t>荫</a:t>
            </a:r>
            <a:r>
              <a:rPr lang="zh-CN" altLang="en-US" sz="2800" b="1"/>
              <a:t>后檐，桃李／罗堂前。 </a:t>
            </a:r>
          </a:p>
          <a:p>
            <a:pPr>
              <a:lnSpc>
                <a:spcPct val="90000"/>
              </a:lnSpc>
              <a:buFontTx/>
              <a:buNone/>
            </a:pPr>
            <a:r>
              <a:rPr lang="zh-CN" altLang="en-US" sz="2800" b="1"/>
              <a:t>　　</a:t>
            </a:r>
            <a:r>
              <a:rPr lang="zh-CN" altLang="en-US" sz="2800" b="1" u="sng">
                <a:solidFill>
                  <a:srgbClr val="FF0000"/>
                </a:solidFill>
              </a:rPr>
              <a:t>暧</a:t>
            </a:r>
            <a:r>
              <a:rPr lang="zh-CN" altLang="en-US" sz="2800" b="1"/>
              <a:t>暧／远人村，依依／墟里烟。 </a:t>
            </a:r>
          </a:p>
          <a:p>
            <a:pPr>
              <a:lnSpc>
                <a:spcPct val="90000"/>
              </a:lnSpc>
              <a:buFontTx/>
              <a:buNone/>
            </a:pPr>
            <a:r>
              <a:rPr lang="zh-CN" altLang="en-US" sz="2800" b="1"/>
              <a:t>　　狗吠／深巷中，鸡鸣／桑树颠。 </a:t>
            </a:r>
          </a:p>
          <a:p>
            <a:pPr>
              <a:lnSpc>
                <a:spcPct val="90000"/>
              </a:lnSpc>
              <a:buFontTx/>
              <a:buNone/>
            </a:pPr>
            <a:r>
              <a:rPr lang="zh-CN" altLang="en-US" sz="2800" b="1"/>
              <a:t>　　户庭／无尘杂，虚室／有余闲。 </a:t>
            </a:r>
          </a:p>
          <a:p>
            <a:pPr>
              <a:lnSpc>
                <a:spcPct val="90000"/>
              </a:lnSpc>
              <a:buFontTx/>
              <a:buNone/>
            </a:pPr>
            <a:r>
              <a:rPr lang="zh-CN" altLang="en-US" sz="2800" b="1"/>
              <a:t>　　久在／</a:t>
            </a:r>
            <a:r>
              <a:rPr lang="zh-CN" altLang="en-US" sz="2800" b="1">
                <a:solidFill>
                  <a:srgbClr val="FF0000"/>
                </a:solidFill>
              </a:rPr>
              <a:t>樊</a:t>
            </a:r>
            <a:r>
              <a:rPr lang="zh-CN" altLang="en-US" sz="2800" b="1"/>
              <a:t>笼里，复得／返自然。</a:t>
            </a:r>
            <a:r>
              <a:rPr lang="zh-CN" altLang="en-US" sz="2800"/>
              <a:t> </a:t>
            </a:r>
          </a:p>
        </p:txBody>
      </p:sp>
      <p:sp>
        <p:nvSpPr>
          <p:cNvPr id="51208" name="WordArt 8"/>
          <p:cNvSpPr>
            <a:spLocks noChangeArrowheads="1" noChangeShapeType="1" noTextEdit="1"/>
          </p:cNvSpPr>
          <p:nvPr/>
        </p:nvSpPr>
        <p:spPr bwMode="auto">
          <a:xfrm>
            <a:off x="2987675" y="0"/>
            <a:ext cx="1584325" cy="1341438"/>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a:ea typeface="宋体"/>
              </a:rPr>
              <a:t>朗读</a:t>
            </a:r>
          </a:p>
        </p:txBody>
      </p:sp>
      <p:sp>
        <p:nvSpPr>
          <p:cNvPr id="51209" name="Text Box 9"/>
          <p:cNvSpPr txBox="1">
            <a:spLocks noChangeArrowheads="1"/>
          </p:cNvSpPr>
          <p:nvPr/>
        </p:nvSpPr>
        <p:spPr bwMode="auto">
          <a:xfrm>
            <a:off x="8027988" y="3500438"/>
            <a:ext cx="769937" cy="579437"/>
          </a:xfrm>
          <a:prstGeom prst="rect">
            <a:avLst/>
          </a:prstGeom>
          <a:noFill/>
          <a:ln w="9525">
            <a:noFill/>
            <a:miter lim="800000"/>
          </a:ln>
          <a:effectLst/>
        </p:spPr>
        <p:txBody>
          <a:bodyPr wrap="none">
            <a:spAutoFit/>
          </a:bodyPr>
          <a:lstStyle/>
          <a:p>
            <a:r>
              <a:rPr lang="en-US" altLang="zh-CN" sz="3200" b="1">
                <a:solidFill>
                  <a:srgbClr val="0000FF"/>
                </a:solidFill>
              </a:rPr>
              <a:t>yìn</a:t>
            </a:r>
          </a:p>
        </p:txBody>
      </p:sp>
      <p:sp>
        <p:nvSpPr>
          <p:cNvPr id="51210" name="Text Box 10"/>
          <p:cNvSpPr txBox="1">
            <a:spLocks noChangeArrowheads="1"/>
          </p:cNvSpPr>
          <p:nvPr/>
        </p:nvSpPr>
        <p:spPr bwMode="auto">
          <a:xfrm>
            <a:off x="8027988" y="3933825"/>
            <a:ext cx="565150" cy="641350"/>
          </a:xfrm>
          <a:prstGeom prst="rect">
            <a:avLst/>
          </a:prstGeom>
          <a:noFill/>
          <a:ln w="9525">
            <a:noFill/>
            <a:miter lim="800000"/>
          </a:ln>
          <a:effectLst/>
        </p:spPr>
        <p:txBody>
          <a:bodyPr wrap="none">
            <a:spAutoFit/>
          </a:bodyPr>
          <a:lstStyle/>
          <a:p>
            <a:r>
              <a:rPr lang="en-US" altLang="zh-CN" sz="3600" b="1">
                <a:solidFill>
                  <a:srgbClr val="0000FF"/>
                </a:solidFill>
              </a:rPr>
              <a:t>ài</a:t>
            </a:r>
          </a:p>
        </p:txBody>
      </p:sp>
      <p:sp>
        <p:nvSpPr>
          <p:cNvPr id="51211" name="Text Box 11"/>
          <p:cNvSpPr txBox="1">
            <a:spLocks noChangeArrowheads="1"/>
          </p:cNvSpPr>
          <p:nvPr/>
        </p:nvSpPr>
        <p:spPr bwMode="auto">
          <a:xfrm>
            <a:off x="8056563" y="2565400"/>
            <a:ext cx="1087437" cy="579438"/>
          </a:xfrm>
          <a:prstGeom prst="rect">
            <a:avLst/>
          </a:prstGeom>
          <a:noFill/>
          <a:ln w="9525">
            <a:noFill/>
            <a:miter lim="800000"/>
          </a:ln>
          <a:effectLst/>
        </p:spPr>
        <p:txBody>
          <a:bodyPr wrap="none">
            <a:spAutoFit/>
          </a:bodyPr>
          <a:lstStyle/>
          <a:p>
            <a:r>
              <a:rPr lang="en-US" altLang="zh-CN" sz="3200" b="1">
                <a:solidFill>
                  <a:srgbClr val="0000FF"/>
                </a:solidFill>
              </a:rPr>
              <a:t>zhuō</a:t>
            </a:r>
          </a:p>
        </p:txBody>
      </p:sp>
      <p:sp>
        <p:nvSpPr>
          <p:cNvPr id="51212" name="Text Box 12"/>
          <p:cNvSpPr txBox="1">
            <a:spLocks noChangeArrowheads="1"/>
          </p:cNvSpPr>
          <p:nvPr/>
        </p:nvSpPr>
        <p:spPr bwMode="auto">
          <a:xfrm>
            <a:off x="8027988" y="5373688"/>
            <a:ext cx="869950" cy="641350"/>
          </a:xfrm>
          <a:prstGeom prst="rect">
            <a:avLst/>
          </a:prstGeom>
          <a:noFill/>
          <a:ln w="9525">
            <a:noFill/>
            <a:miter lim="800000"/>
          </a:ln>
          <a:effectLst/>
        </p:spPr>
        <p:txBody>
          <a:bodyPr wrap="none">
            <a:spAutoFit/>
          </a:bodyPr>
          <a:lstStyle/>
          <a:p>
            <a:r>
              <a:rPr lang="en-US" altLang="zh-CN" sz="3600" b="1">
                <a:solidFill>
                  <a:srgbClr val="0000FF"/>
                </a:solidFill>
              </a:rPr>
              <a:t>fán</a:t>
            </a:r>
          </a:p>
        </p:txBody>
      </p:sp>
      <p:pic>
        <p:nvPicPr>
          <p:cNvPr id="51214" name="Picture 14" descr="20e864f6899e207d87d89c077af588d1"/>
          <p:cNvPicPr>
            <a:picLocks noChangeAspect="1" noChangeArrowheads="1"/>
          </p:cNvPicPr>
          <p:nvPr/>
        </p:nvPicPr>
        <p:blipFill>
          <a:blip r:embed="rId2"/>
          <a:stretch>
            <a:fillRect/>
          </a:stretch>
        </p:blipFill>
        <p:spPr bwMode="auto">
          <a:xfrm>
            <a:off x="0" y="2285992"/>
            <a:ext cx="2285984" cy="457200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11"/>
                                        </p:tgtEl>
                                        <p:attrNameLst>
                                          <p:attrName>style.visibility</p:attrName>
                                        </p:attrNameLst>
                                      </p:cBhvr>
                                      <p:to>
                                        <p:strVal val="visible"/>
                                      </p:to>
                                    </p:set>
                                    <p:anim calcmode="lin" valueType="num">
                                      <p:cBhvr additive="base">
                                        <p:cTn id="7" dur="500" fill="hold"/>
                                        <p:tgtEl>
                                          <p:spTgt spid="51211"/>
                                        </p:tgtEl>
                                        <p:attrNameLst>
                                          <p:attrName>ppt_x</p:attrName>
                                        </p:attrNameLst>
                                      </p:cBhvr>
                                      <p:tavLst>
                                        <p:tav tm="0">
                                          <p:val>
                                            <p:strVal val="#ppt_x"/>
                                          </p:val>
                                        </p:tav>
                                        <p:tav tm="100000">
                                          <p:val>
                                            <p:strVal val="#ppt_x"/>
                                          </p:val>
                                        </p:tav>
                                      </p:tavLst>
                                    </p:anim>
                                    <p:anim calcmode="lin" valueType="num">
                                      <p:cBhvr additive="base">
                                        <p:cTn id="8" dur="500" fill="hold"/>
                                        <p:tgtEl>
                                          <p:spTgt spid="512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9"/>
                                        </p:tgtEl>
                                        <p:attrNameLst>
                                          <p:attrName>style.visibility</p:attrName>
                                        </p:attrNameLst>
                                      </p:cBhvr>
                                      <p:to>
                                        <p:strVal val="visible"/>
                                      </p:to>
                                    </p:set>
                                    <p:anim calcmode="lin" valueType="num">
                                      <p:cBhvr additive="base">
                                        <p:cTn id="13" dur="500" fill="hold"/>
                                        <p:tgtEl>
                                          <p:spTgt spid="51209"/>
                                        </p:tgtEl>
                                        <p:attrNameLst>
                                          <p:attrName>ppt_x</p:attrName>
                                        </p:attrNameLst>
                                      </p:cBhvr>
                                      <p:tavLst>
                                        <p:tav tm="0">
                                          <p:val>
                                            <p:strVal val="#ppt_x"/>
                                          </p:val>
                                        </p:tav>
                                        <p:tav tm="100000">
                                          <p:val>
                                            <p:strVal val="#ppt_x"/>
                                          </p:val>
                                        </p:tav>
                                      </p:tavLst>
                                    </p:anim>
                                    <p:anim calcmode="lin" valueType="num">
                                      <p:cBhvr additive="base">
                                        <p:cTn id="14" dur="500" fill="hold"/>
                                        <p:tgtEl>
                                          <p:spTgt spid="5120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10"/>
                                        </p:tgtEl>
                                        <p:attrNameLst>
                                          <p:attrName>style.visibility</p:attrName>
                                        </p:attrNameLst>
                                      </p:cBhvr>
                                      <p:to>
                                        <p:strVal val="visible"/>
                                      </p:to>
                                    </p:set>
                                    <p:anim calcmode="lin" valueType="num">
                                      <p:cBhvr additive="base">
                                        <p:cTn id="19" dur="500" fill="hold"/>
                                        <p:tgtEl>
                                          <p:spTgt spid="51210"/>
                                        </p:tgtEl>
                                        <p:attrNameLst>
                                          <p:attrName>ppt_x</p:attrName>
                                        </p:attrNameLst>
                                      </p:cBhvr>
                                      <p:tavLst>
                                        <p:tav tm="0">
                                          <p:val>
                                            <p:strVal val="#ppt_x"/>
                                          </p:val>
                                        </p:tav>
                                        <p:tav tm="100000">
                                          <p:val>
                                            <p:strVal val="#ppt_x"/>
                                          </p:val>
                                        </p:tav>
                                      </p:tavLst>
                                    </p:anim>
                                    <p:anim calcmode="lin" valueType="num">
                                      <p:cBhvr additive="base">
                                        <p:cTn id="20" dur="500" fill="hold"/>
                                        <p:tgtEl>
                                          <p:spTgt spid="512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12"/>
                                        </p:tgtEl>
                                        <p:attrNameLst>
                                          <p:attrName>style.visibility</p:attrName>
                                        </p:attrNameLst>
                                      </p:cBhvr>
                                      <p:to>
                                        <p:strVal val="visible"/>
                                      </p:to>
                                    </p:set>
                                    <p:anim calcmode="lin" valueType="num">
                                      <p:cBhvr additive="base">
                                        <p:cTn id="25" dur="500" fill="hold"/>
                                        <p:tgtEl>
                                          <p:spTgt spid="51212"/>
                                        </p:tgtEl>
                                        <p:attrNameLst>
                                          <p:attrName>ppt_x</p:attrName>
                                        </p:attrNameLst>
                                      </p:cBhvr>
                                      <p:tavLst>
                                        <p:tav tm="0">
                                          <p:val>
                                            <p:strVal val="#ppt_x"/>
                                          </p:val>
                                        </p:tav>
                                        <p:tav tm="100000">
                                          <p:val>
                                            <p:strVal val="#ppt_x"/>
                                          </p:val>
                                        </p:tav>
                                      </p:tavLst>
                                    </p:anim>
                                    <p:anim calcmode="lin" valueType="num">
                                      <p:cBhvr additive="base">
                                        <p:cTn id="26" dur="500" fill="hold"/>
                                        <p:tgtEl>
                                          <p:spTgt spid="512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9" grpId="0"/>
      <p:bldP spid="51210" grpId="0"/>
      <p:bldP spid="51211" grpId="0"/>
      <p:bldP spid="512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6" name="Rectangle 2"/>
          <p:cNvSpPr>
            <a:spLocks noChangeArrowheads="1"/>
          </p:cNvSpPr>
          <p:nvPr/>
        </p:nvSpPr>
        <p:spPr bwMode="auto">
          <a:xfrm>
            <a:off x="827088" y="1773238"/>
            <a:ext cx="6662737" cy="3529012"/>
          </a:xfrm>
          <a:prstGeom prst="rect">
            <a:avLst/>
          </a:prstGeom>
          <a:noFill/>
          <a:ln w="9525">
            <a:noFill/>
            <a:miter lim="800000"/>
          </a:ln>
          <a:effectLst/>
        </p:spPr>
        <p:txBody>
          <a:bodyPr>
            <a:spAutoFit/>
          </a:bodyPr>
          <a:lstStyle/>
          <a:p>
            <a:pPr algn="dist">
              <a:lnSpc>
                <a:spcPct val="125000"/>
              </a:lnSpc>
            </a:pPr>
            <a:r>
              <a:rPr lang="zh-CN" altLang="en-US" sz="3600" b="1">
                <a:solidFill>
                  <a:srgbClr val="0000FF"/>
                </a:solidFill>
                <a:latin typeface="Times New Roman" pitchFamily="18" charset="0"/>
              </a:rPr>
              <a:t>少无适俗</a:t>
            </a:r>
            <a:r>
              <a:rPr lang="zh-CN" altLang="en-US" sz="3600" b="1">
                <a:solidFill>
                  <a:srgbClr val="FF00FF"/>
                </a:solidFill>
                <a:latin typeface="Times New Roman" pitchFamily="18" charset="0"/>
              </a:rPr>
              <a:t>韵</a:t>
            </a:r>
            <a:r>
              <a:rPr lang="zh-CN" altLang="en-US" sz="3600" b="1">
                <a:solidFill>
                  <a:srgbClr val="0000FF"/>
                </a:solidFill>
                <a:latin typeface="Times New Roman" pitchFamily="18" charset="0"/>
              </a:rPr>
              <a:t>，  性本爱</a:t>
            </a:r>
            <a:r>
              <a:rPr lang="zh-CN" altLang="en-US" sz="3600" b="1">
                <a:solidFill>
                  <a:srgbClr val="FF00FF"/>
                </a:solidFill>
                <a:latin typeface="Times New Roman" pitchFamily="18" charset="0"/>
              </a:rPr>
              <a:t>丘山</a:t>
            </a:r>
            <a:r>
              <a:rPr lang="zh-CN" altLang="en-US" sz="3600" b="1">
                <a:solidFill>
                  <a:srgbClr val="0000FF"/>
                </a:solidFill>
                <a:latin typeface="Times New Roman" pitchFamily="18" charset="0"/>
              </a:rPr>
              <a:t>。</a:t>
            </a:r>
          </a:p>
          <a:p>
            <a:pPr algn="dist">
              <a:lnSpc>
                <a:spcPct val="125000"/>
              </a:lnSpc>
            </a:pPr>
            <a:endParaRPr lang="zh-CN" altLang="en-US" sz="3600" b="1">
              <a:solidFill>
                <a:srgbClr val="0000FF"/>
              </a:solidFill>
              <a:latin typeface="Times New Roman" pitchFamily="18" charset="0"/>
            </a:endParaRPr>
          </a:p>
          <a:p>
            <a:pPr algn="dist">
              <a:lnSpc>
                <a:spcPct val="125000"/>
              </a:lnSpc>
            </a:pPr>
            <a:r>
              <a:rPr lang="zh-CN" altLang="en-US" sz="3600" b="1">
                <a:solidFill>
                  <a:srgbClr val="0000FF"/>
                </a:solidFill>
                <a:latin typeface="Times New Roman" pitchFamily="18" charset="0"/>
              </a:rPr>
              <a:t>误入</a:t>
            </a:r>
            <a:r>
              <a:rPr lang="zh-CN" altLang="en-US" sz="3600" b="1">
                <a:solidFill>
                  <a:srgbClr val="FF00FF"/>
                </a:solidFill>
                <a:latin typeface="Times New Roman" pitchFamily="18" charset="0"/>
              </a:rPr>
              <a:t>尘网</a:t>
            </a:r>
            <a:r>
              <a:rPr lang="zh-CN" altLang="en-US" sz="3600" b="1">
                <a:solidFill>
                  <a:srgbClr val="0000FF"/>
                </a:solidFill>
                <a:latin typeface="Times New Roman" pitchFamily="18" charset="0"/>
              </a:rPr>
              <a:t>中，  一去</a:t>
            </a:r>
            <a:r>
              <a:rPr lang="zh-CN" altLang="en-US" sz="3600" b="1">
                <a:solidFill>
                  <a:srgbClr val="FF00FF"/>
                </a:solidFill>
                <a:latin typeface="Times New Roman" pitchFamily="18" charset="0"/>
              </a:rPr>
              <a:t>三十</a:t>
            </a:r>
            <a:r>
              <a:rPr lang="zh-CN" altLang="en-US" sz="3600" b="1">
                <a:solidFill>
                  <a:srgbClr val="0000FF"/>
                </a:solidFill>
                <a:latin typeface="Times New Roman" pitchFamily="18" charset="0"/>
              </a:rPr>
              <a:t>年。</a:t>
            </a:r>
          </a:p>
          <a:p>
            <a:pPr algn="dist">
              <a:lnSpc>
                <a:spcPct val="125000"/>
              </a:lnSpc>
            </a:pPr>
            <a:endParaRPr lang="zh-CN" altLang="en-US" sz="3600" b="1">
              <a:solidFill>
                <a:srgbClr val="0000FF"/>
              </a:solidFill>
              <a:latin typeface="Times New Roman" pitchFamily="18" charset="0"/>
            </a:endParaRPr>
          </a:p>
          <a:p>
            <a:pPr algn="dist">
              <a:lnSpc>
                <a:spcPct val="125000"/>
              </a:lnSpc>
            </a:pPr>
            <a:r>
              <a:rPr lang="zh-CN" altLang="en-US" sz="3600" b="1">
                <a:solidFill>
                  <a:srgbClr val="FF00FF"/>
                </a:solidFill>
                <a:latin typeface="Times New Roman" pitchFamily="18" charset="0"/>
              </a:rPr>
              <a:t>羁鸟</a:t>
            </a:r>
            <a:r>
              <a:rPr lang="zh-CN" altLang="en-US" sz="3600" b="1">
                <a:solidFill>
                  <a:srgbClr val="0000FF"/>
                </a:solidFill>
                <a:latin typeface="Times New Roman" pitchFamily="18" charset="0"/>
              </a:rPr>
              <a:t>恋旧林</a:t>
            </a:r>
            <a:r>
              <a:rPr lang="en-US" altLang="zh-CN" sz="3600" b="1">
                <a:solidFill>
                  <a:srgbClr val="0000FF"/>
                </a:solidFill>
                <a:latin typeface="Times New Roman" pitchFamily="18" charset="0"/>
              </a:rPr>
              <a:t>,    </a:t>
            </a:r>
            <a:r>
              <a:rPr lang="zh-CN" altLang="en-US" sz="3600" b="1">
                <a:solidFill>
                  <a:srgbClr val="FF00FF"/>
                </a:solidFill>
                <a:latin typeface="Times New Roman" pitchFamily="18" charset="0"/>
              </a:rPr>
              <a:t>池鱼</a:t>
            </a:r>
            <a:r>
              <a:rPr lang="zh-CN" altLang="en-US" sz="3600" b="1">
                <a:solidFill>
                  <a:srgbClr val="0000FF"/>
                </a:solidFill>
                <a:latin typeface="Times New Roman" pitchFamily="18" charset="0"/>
              </a:rPr>
              <a:t>思故</a:t>
            </a:r>
            <a:r>
              <a:rPr lang="zh-CN" altLang="en-US" sz="3600" b="1">
                <a:solidFill>
                  <a:srgbClr val="FF00FF"/>
                </a:solidFill>
                <a:latin typeface="Times New Roman" pitchFamily="18" charset="0"/>
              </a:rPr>
              <a:t>渊</a:t>
            </a:r>
            <a:r>
              <a:rPr lang="zh-CN" altLang="en-US" sz="3600" b="1">
                <a:solidFill>
                  <a:srgbClr val="0000FF"/>
                </a:solidFill>
                <a:latin typeface="Times New Roman" pitchFamily="18" charset="0"/>
              </a:rPr>
              <a:t>。</a:t>
            </a:r>
          </a:p>
        </p:txBody>
      </p:sp>
      <p:sp>
        <p:nvSpPr>
          <p:cNvPr id="77827" name="Text Box 3"/>
          <p:cNvSpPr txBox="1">
            <a:spLocks noChangeArrowheads="1"/>
          </p:cNvSpPr>
          <p:nvPr/>
        </p:nvSpPr>
        <p:spPr bwMode="auto">
          <a:xfrm>
            <a:off x="2051050" y="2492375"/>
            <a:ext cx="2879725" cy="519113"/>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天性，本性</a:t>
            </a:r>
          </a:p>
        </p:txBody>
      </p:sp>
      <p:sp>
        <p:nvSpPr>
          <p:cNvPr id="77828" name="Text Box 4"/>
          <p:cNvSpPr txBox="1">
            <a:spLocks noChangeArrowheads="1"/>
          </p:cNvSpPr>
          <p:nvPr/>
        </p:nvSpPr>
        <p:spPr bwMode="auto">
          <a:xfrm>
            <a:off x="5940425" y="1628775"/>
            <a:ext cx="184150" cy="457200"/>
          </a:xfrm>
          <a:prstGeom prst="rect">
            <a:avLst/>
          </a:prstGeom>
          <a:noFill/>
          <a:ln w="9525">
            <a:noFill/>
            <a:miter lim="800000"/>
          </a:ln>
          <a:effectLst/>
        </p:spPr>
        <p:txBody>
          <a:bodyPr wrap="none">
            <a:spAutoFit/>
          </a:bodyPr>
          <a:lstStyle/>
          <a:p>
            <a:endParaRPr kumimoji="1" lang="zh-CN" altLang="zh-CN" sz="2400">
              <a:latin typeface="Times New Roman" pitchFamily="18" charset="0"/>
            </a:endParaRPr>
          </a:p>
        </p:txBody>
      </p:sp>
      <p:sp>
        <p:nvSpPr>
          <p:cNvPr id="77829" name="Text Box 5"/>
          <p:cNvSpPr txBox="1">
            <a:spLocks noChangeArrowheads="1"/>
          </p:cNvSpPr>
          <p:nvPr/>
        </p:nvSpPr>
        <p:spPr bwMode="auto">
          <a:xfrm>
            <a:off x="5651500" y="2492375"/>
            <a:ext cx="2324100" cy="519113"/>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田园生活</a:t>
            </a:r>
          </a:p>
        </p:txBody>
      </p:sp>
      <p:sp>
        <p:nvSpPr>
          <p:cNvPr id="77830" name="Text Box 6"/>
          <p:cNvSpPr txBox="1">
            <a:spLocks noChangeArrowheads="1"/>
          </p:cNvSpPr>
          <p:nvPr/>
        </p:nvSpPr>
        <p:spPr bwMode="auto">
          <a:xfrm>
            <a:off x="1116013" y="3860800"/>
            <a:ext cx="5472112" cy="519113"/>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尘世的罗网，这里指仕途</a:t>
            </a:r>
          </a:p>
        </p:txBody>
      </p:sp>
      <p:sp>
        <p:nvSpPr>
          <p:cNvPr id="77831" name="Text Box 7"/>
          <p:cNvSpPr txBox="1">
            <a:spLocks noChangeArrowheads="1"/>
          </p:cNvSpPr>
          <p:nvPr/>
        </p:nvSpPr>
        <p:spPr bwMode="auto">
          <a:xfrm>
            <a:off x="684213" y="5157788"/>
            <a:ext cx="2160587" cy="519112"/>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笼中鸟</a:t>
            </a:r>
          </a:p>
        </p:txBody>
      </p:sp>
      <p:sp>
        <p:nvSpPr>
          <p:cNvPr id="77832" name="Text Box 8"/>
          <p:cNvSpPr txBox="1">
            <a:spLocks noChangeArrowheads="1"/>
          </p:cNvSpPr>
          <p:nvPr/>
        </p:nvSpPr>
        <p:spPr bwMode="auto">
          <a:xfrm>
            <a:off x="4211638" y="5157788"/>
            <a:ext cx="2376487" cy="519112"/>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池中鱼</a:t>
            </a:r>
          </a:p>
        </p:txBody>
      </p:sp>
      <p:sp>
        <p:nvSpPr>
          <p:cNvPr id="77833" name="Text Box 9"/>
          <p:cNvSpPr txBox="1">
            <a:spLocks noChangeArrowheads="1"/>
          </p:cNvSpPr>
          <p:nvPr/>
        </p:nvSpPr>
        <p:spPr bwMode="auto">
          <a:xfrm>
            <a:off x="6372225" y="5229225"/>
            <a:ext cx="2303463" cy="519113"/>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水潭</a:t>
            </a:r>
          </a:p>
        </p:txBody>
      </p:sp>
      <p:sp>
        <p:nvSpPr>
          <p:cNvPr id="77834" name="WordArt 10"/>
          <p:cNvSpPr>
            <a:spLocks noChangeArrowheads="1" noChangeShapeType="1" noTextEdit="1"/>
          </p:cNvSpPr>
          <p:nvPr/>
        </p:nvSpPr>
        <p:spPr bwMode="auto">
          <a:xfrm>
            <a:off x="0" y="620713"/>
            <a:ext cx="2195513" cy="1341437"/>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a:ea typeface="宋体"/>
              </a:rPr>
              <a:t>理解诗歌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additive="base">
                                        <p:cTn id="7" dur="500" fill="hold"/>
                                        <p:tgtEl>
                                          <p:spTgt spid="77827"/>
                                        </p:tgtEl>
                                        <p:attrNameLst>
                                          <p:attrName>ppt_x</p:attrName>
                                        </p:attrNameLst>
                                      </p:cBhvr>
                                      <p:tavLst>
                                        <p:tav tm="0">
                                          <p:val>
                                            <p:strVal val="#ppt_x"/>
                                          </p:val>
                                        </p:tav>
                                        <p:tav tm="100000">
                                          <p:val>
                                            <p:strVal val="#ppt_x"/>
                                          </p:val>
                                        </p:tav>
                                      </p:tavLst>
                                    </p:anim>
                                    <p:anim calcmode="lin" valueType="num">
                                      <p:cBhvr additive="base">
                                        <p:cTn id="8" dur="500" fill="hold"/>
                                        <p:tgtEl>
                                          <p:spTgt spid="778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7829"/>
                                        </p:tgtEl>
                                        <p:attrNameLst>
                                          <p:attrName>style.visibility</p:attrName>
                                        </p:attrNameLst>
                                      </p:cBhvr>
                                      <p:to>
                                        <p:strVal val="visible"/>
                                      </p:to>
                                    </p:set>
                                    <p:anim calcmode="lin" valueType="num">
                                      <p:cBhvr additive="base">
                                        <p:cTn id="13" dur="500" fill="hold"/>
                                        <p:tgtEl>
                                          <p:spTgt spid="77829"/>
                                        </p:tgtEl>
                                        <p:attrNameLst>
                                          <p:attrName>ppt_x</p:attrName>
                                        </p:attrNameLst>
                                      </p:cBhvr>
                                      <p:tavLst>
                                        <p:tav tm="0">
                                          <p:val>
                                            <p:strVal val="#ppt_x"/>
                                          </p:val>
                                        </p:tav>
                                        <p:tav tm="100000">
                                          <p:val>
                                            <p:strVal val="#ppt_x"/>
                                          </p:val>
                                        </p:tav>
                                      </p:tavLst>
                                    </p:anim>
                                    <p:anim calcmode="lin" valueType="num">
                                      <p:cBhvr additive="base">
                                        <p:cTn id="14"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7830"/>
                                        </p:tgtEl>
                                        <p:attrNameLst>
                                          <p:attrName>style.visibility</p:attrName>
                                        </p:attrNameLst>
                                      </p:cBhvr>
                                      <p:to>
                                        <p:strVal val="visible"/>
                                      </p:to>
                                    </p:set>
                                    <p:anim calcmode="lin" valueType="num">
                                      <p:cBhvr additive="base">
                                        <p:cTn id="19" dur="500" fill="hold"/>
                                        <p:tgtEl>
                                          <p:spTgt spid="77830"/>
                                        </p:tgtEl>
                                        <p:attrNameLst>
                                          <p:attrName>ppt_x</p:attrName>
                                        </p:attrNameLst>
                                      </p:cBhvr>
                                      <p:tavLst>
                                        <p:tav tm="0">
                                          <p:val>
                                            <p:strVal val="#ppt_x"/>
                                          </p:val>
                                        </p:tav>
                                        <p:tav tm="100000">
                                          <p:val>
                                            <p:strVal val="#ppt_x"/>
                                          </p:val>
                                        </p:tav>
                                      </p:tavLst>
                                    </p:anim>
                                    <p:anim calcmode="lin" valueType="num">
                                      <p:cBhvr additive="base">
                                        <p:cTn id="20" dur="500" fill="hold"/>
                                        <p:tgtEl>
                                          <p:spTgt spid="7783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7831"/>
                                        </p:tgtEl>
                                        <p:attrNameLst>
                                          <p:attrName>style.visibility</p:attrName>
                                        </p:attrNameLst>
                                      </p:cBhvr>
                                      <p:to>
                                        <p:strVal val="visible"/>
                                      </p:to>
                                    </p:set>
                                    <p:anim calcmode="lin" valueType="num">
                                      <p:cBhvr additive="base">
                                        <p:cTn id="25" dur="500" fill="hold"/>
                                        <p:tgtEl>
                                          <p:spTgt spid="77831"/>
                                        </p:tgtEl>
                                        <p:attrNameLst>
                                          <p:attrName>ppt_x</p:attrName>
                                        </p:attrNameLst>
                                      </p:cBhvr>
                                      <p:tavLst>
                                        <p:tav tm="0">
                                          <p:val>
                                            <p:strVal val="#ppt_x"/>
                                          </p:val>
                                        </p:tav>
                                        <p:tav tm="100000">
                                          <p:val>
                                            <p:strVal val="#ppt_x"/>
                                          </p:val>
                                        </p:tav>
                                      </p:tavLst>
                                    </p:anim>
                                    <p:anim calcmode="lin" valueType="num">
                                      <p:cBhvr additive="base">
                                        <p:cTn id="26" dur="500" fill="hold"/>
                                        <p:tgtEl>
                                          <p:spTgt spid="7783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7832"/>
                                        </p:tgtEl>
                                        <p:attrNameLst>
                                          <p:attrName>style.visibility</p:attrName>
                                        </p:attrNameLst>
                                      </p:cBhvr>
                                      <p:to>
                                        <p:strVal val="visible"/>
                                      </p:to>
                                    </p:set>
                                    <p:anim calcmode="lin" valueType="num">
                                      <p:cBhvr additive="base">
                                        <p:cTn id="31" dur="500" fill="hold"/>
                                        <p:tgtEl>
                                          <p:spTgt spid="77832"/>
                                        </p:tgtEl>
                                        <p:attrNameLst>
                                          <p:attrName>ppt_x</p:attrName>
                                        </p:attrNameLst>
                                      </p:cBhvr>
                                      <p:tavLst>
                                        <p:tav tm="0">
                                          <p:val>
                                            <p:strVal val="#ppt_x"/>
                                          </p:val>
                                        </p:tav>
                                        <p:tav tm="100000">
                                          <p:val>
                                            <p:strVal val="#ppt_x"/>
                                          </p:val>
                                        </p:tav>
                                      </p:tavLst>
                                    </p:anim>
                                    <p:anim calcmode="lin" valueType="num">
                                      <p:cBhvr additive="base">
                                        <p:cTn id="32" dur="500" fill="hold"/>
                                        <p:tgtEl>
                                          <p:spTgt spid="7783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7833"/>
                                        </p:tgtEl>
                                        <p:attrNameLst>
                                          <p:attrName>style.visibility</p:attrName>
                                        </p:attrNameLst>
                                      </p:cBhvr>
                                      <p:to>
                                        <p:strVal val="visible"/>
                                      </p:to>
                                    </p:set>
                                    <p:animEffect transition="in" filter="wipe(down)">
                                      <p:cBhvr>
                                        <p:cTn id="37" dur="500"/>
                                        <p:tgtEl>
                                          <p:spTgt spid="778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P spid="77829" grpId="0"/>
      <p:bldP spid="77830" grpId="0"/>
      <p:bldP spid="77831" grpId="0"/>
      <p:bldP spid="77832" grpId="0"/>
      <p:bldP spid="7783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Rectangle 2"/>
          <p:cNvSpPr>
            <a:spLocks noChangeArrowheads="1"/>
          </p:cNvSpPr>
          <p:nvPr/>
        </p:nvSpPr>
        <p:spPr bwMode="auto">
          <a:xfrm>
            <a:off x="1547813" y="188913"/>
            <a:ext cx="6840537" cy="6134100"/>
          </a:xfrm>
          <a:prstGeom prst="rect">
            <a:avLst/>
          </a:prstGeom>
          <a:noFill/>
          <a:ln w="9525">
            <a:noFill/>
            <a:miter lim="800000"/>
          </a:ln>
          <a:effectLst/>
        </p:spPr>
        <p:txBody>
          <a:bodyPr>
            <a:spAutoFit/>
          </a:bodyPr>
          <a:lstStyle/>
          <a:p>
            <a:pPr algn="dist"/>
            <a:r>
              <a:rPr lang="zh-CN" altLang="en-US" sz="3600" b="1">
                <a:solidFill>
                  <a:srgbClr val="0000FF"/>
                </a:solidFill>
                <a:latin typeface="Times New Roman" pitchFamily="18" charset="0"/>
              </a:rPr>
              <a:t>开荒南野际，  守拙归园田。</a:t>
            </a:r>
          </a:p>
          <a:p>
            <a:pPr algn="dist"/>
            <a:endParaRPr lang="zh-CN" altLang="en-US" sz="3600" b="1">
              <a:solidFill>
                <a:srgbClr val="0000FF"/>
              </a:solidFill>
              <a:latin typeface="Times New Roman" pitchFamily="18" charset="0"/>
            </a:endParaRPr>
          </a:p>
          <a:p>
            <a:pPr algn="dist"/>
            <a:r>
              <a:rPr kumimoji="1" lang="zh-CN" altLang="en-US" sz="3600" b="1">
                <a:solidFill>
                  <a:srgbClr val="0000FF"/>
                </a:solidFill>
                <a:latin typeface="Times New Roman" pitchFamily="18" charset="0"/>
              </a:rPr>
              <a:t>方宅十余亩，  草屋八九间。</a:t>
            </a:r>
          </a:p>
          <a:p>
            <a:pPr algn="dist"/>
            <a:endParaRPr kumimoji="1" lang="zh-CN" altLang="en-US" sz="3600" b="1">
              <a:solidFill>
                <a:srgbClr val="0000FF"/>
              </a:solidFill>
              <a:latin typeface="Times New Roman" pitchFamily="18" charset="0"/>
            </a:endParaRPr>
          </a:p>
          <a:p>
            <a:pPr algn="dist"/>
            <a:r>
              <a:rPr kumimoji="1" lang="zh-CN" altLang="en-US" sz="3600" b="1">
                <a:solidFill>
                  <a:srgbClr val="0000FF"/>
                </a:solidFill>
                <a:latin typeface="Times New Roman" pitchFamily="18" charset="0"/>
              </a:rPr>
              <a:t>榆柳</a:t>
            </a:r>
            <a:r>
              <a:rPr kumimoji="1" lang="zh-CN" altLang="en-US" sz="3600" b="1">
                <a:solidFill>
                  <a:srgbClr val="FF00FF"/>
                </a:solidFill>
                <a:latin typeface="Times New Roman" pitchFamily="18" charset="0"/>
              </a:rPr>
              <a:t>荫</a:t>
            </a:r>
            <a:r>
              <a:rPr kumimoji="1" lang="zh-CN" altLang="en-US" sz="3600" b="1">
                <a:solidFill>
                  <a:srgbClr val="0000FF"/>
                </a:solidFill>
                <a:latin typeface="Times New Roman" pitchFamily="18" charset="0"/>
              </a:rPr>
              <a:t>后檐，  桃李</a:t>
            </a:r>
            <a:r>
              <a:rPr kumimoji="1" lang="zh-CN" altLang="en-US" sz="3600" b="1">
                <a:solidFill>
                  <a:srgbClr val="D60093"/>
                </a:solidFill>
                <a:latin typeface="Times New Roman" pitchFamily="18" charset="0"/>
              </a:rPr>
              <a:t>罗</a:t>
            </a:r>
            <a:r>
              <a:rPr kumimoji="1" lang="zh-CN" altLang="en-US" sz="3600" b="1">
                <a:solidFill>
                  <a:srgbClr val="0000FF"/>
                </a:solidFill>
                <a:latin typeface="Times New Roman" pitchFamily="18" charset="0"/>
              </a:rPr>
              <a:t>堂前。</a:t>
            </a:r>
          </a:p>
          <a:p>
            <a:pPr algn="dist"/>
            <a:endParaRPr kumimoji="1" lang="zh-CN" altLang="en-US" sz="3600" b="1">
              <a:solidFill>
                <a:srgbClr val="0000FF"/>
              </a:solidFill>
              <a:latin typeface="Times New Roman" pitchFamily="18" charset="0"/>
            </a:endParaRPr>
          </a:p>
          <a:p>
            <a:pPr algn="dist"/>
            <a:r>
              <a:rPr kumimoji="1" lang="zh-CN" altLang="en-US" sz="3600" b="1">
                <a:solidFill>
                  <a:srgbClr val="0000FF"/>
                </a:solidFill>
                <a:latin typeface="Times New Roman" pitchFamily="18" charset="0"/>
              </a:rPr>
              <a:t>暧暧远人村，  依依</a:t>
            </a:r>
            <a:r>
              <a:rPr kumimoji="1" lang="zh-CN" altLang="en-US" sz="3600" b="1">
                <a:solidFill>
                  <a:srgbClr val="FF00FF"/>
                </a:solidFill>
                <a:latin typeface="Times New Roman" pitchFamily="18" charset="0"/>
              </a:rPr>
              <a:t>墟里</a:t>
            </a:r>
            <a:r>
              <a:rPr kumimoji="1" lang="zh-CN" altLang="en-US" sz="3600" b="1">
                <a:solidFill>
                  <a:srgbClr val="0000FF"/>
                </a:solidFill>
                <a:latin typeface="Times New Roman" pitchFamily="18" charset="0"/>
              </a:rPr>
              <a:t>烟。</a:t>
            </a:r>
          </a:p>
          <a:p>
            <a:pPr algn="dist"/>
            <a:endParaRPr kumimoji="1" lang="zh-CN" altLang="en-US" sz="3600" b="1">
              <a:solidFill>
                <a:srgbClr val="0000FF"/>
              </a:solidFill>
              <a:latin typeface="Times New Roman" pitchFamily="18" charset="0"/>
            </a:endParaRPr>
          </a:p>
          <a:p>
            <a:pPr algn="dist"/>
            <a:r>
              <a:rPr kumimoji="1" lang="zh-CN" altLang="en-US" sz="3600" b="1">
                <a:solidFill>
                  <a:srgbClr val="0000FF"/>
                </a:solidFill>
                <a:latin typeface="Times New Roman" pitchFamily="18" charset="0"/>
              </a:rPr>
              <a:t>狗吠深巷中，  鸡鸣桑树颠。</a:t>
            </a:r>
          </a:p>
          <a:p>
            <a:pPr algn="dist"/>
            <a:endParaRPr kumimoji="1" lang="zh-CN" altLang="en-US" sz="3600" b="1">
              <a:solidFill>
                <a:srgbClr val="0000FF"/>
              </a:solidFill>
              <a:latin typeface="Times New Roman" pitchFamily="18" charset="0"/>
            </a:endParaRPr>
          </a:p>
          <a:p>
            <a:pPr algn="dist"/>
            <a:r>
              <a:rPr kumimoji="1" lang="zh-CN" altLang="en-US" sz="3600" b="1">
                <a:solidFill>
                  <a:srgbClr val="0000FF"/>
                </a:solidFill>
                <a:latin typeface="Times New Roman" pitchFamily="18" charset="0"/>
              </a:rPr>
              <a:t>户庭无尘杂，</a:t>
            </a:r>
            <a:r>
              <a:rPr kumimoji="1" lang="zh-CN" altLang="en-US" sz="3600" b="1">
                <a:solidFill>
                  <a:srgbClr val="FF00FF"/>
                </a:solidFill>
                <a:latin typeface="Times New Roman" pitchFamily="18" charset="0"/>
              </a:rPr>
              <a:t>虚室</a:t>
            </a:r>
            <a:r>
              <a:rPr kumimoji="1" lang="zh-CN" altLang="en-US" sz="3600" b="1">
                <a:solidFill>
                  <a:srgbClr val="0000FF"/>
                </a:solidFill>
                <a:latin typeface="Times New Roman" pitchFamily="18" charset="0"/>
              </a:rPr>
              <a:t>有余闲</a:t>
            </a:r>
          </a:p>
        </p:txBody>
      </p:sp>
      <p:sp>
        <p:nvSpPr>
          <p:cNvPr id="36870" name="Text Box 6"/>
          <p:cNvSpPr txBox="1">
            <a:spLocks noChangeArrowheads="1"/>
          </p:cNvSpPr>
          <p:nvPr/>
        </p:nvSpPr>
        <p:spPr bwMode="auto">
          <a:xfrm>
            <a:off x="6372225" y="4076700"/>
            <a:ext cx="2613025" cy="519113"/>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村落</a:t>
            </a:r>
          </a:p>
        </p:txBody>
      </p:sp>
      <p:sp>
        <p:nvSpPr>
          <p:cNvPr id="36876" name="Text Box 12"/>
          <p:cNvSpPr txBox="1">
            <a:spLocks noChangeArrowheads="1"/>
          </p:cNvSpPr>
          <p:nvPr/>
        </p:nvSpPr>
        <p:spPr bwMode="auto">
          <a:xfrm>
            <a:off x="1763713" y="2944813"/>
            <a:ext cx="2879725" cy="519112"/>
          </a:xfrm>
          <a:prstGeom prst="rect">
            <a:avLst/>
          </a:prstGeom>
          <a:noFill/>
          <a:ln w="9525">
            <a:noFill/>
            <a:miter lim="800000"/>
          </a:ln>
          <a:effectLst/>
        </p:spPr>
        <p:txBody>
          <a:bodyPr>
            <a:spAutoFit/>
          </a:bodyPr>
          <a:lstStyle/>
          <a:p>
            <a:r>
              <a:rPr kumimoji="1" lang="zh-CN" altLang="en-US" sz="2800" b="1">
                <a:latin typeface="Times New Roman" pitchFamily="18" charset="0"/>
                <a:ea typeface="楷体_GB2312" pitchFamily="49" charset="-122"/>
              </a:rPr>
              <a:t>动词，遮蔽</a:t>
            </a:r>
          </a:p>
        </p:txBody>
      </p:sp>
      <p:sp>
        <p:nvSpPr>
          <p:cNvPr id="36878" name="Text Box 14"/>
          <p:cNvSpPr txBox="1">
            <a:spLocks noChangeArrowheads="1"/>
          </p:cNvSpPr>
          <p:nvPr/>
        </p:nvSpPr>
        <p:spPr bwMode="auto">
          <a:xfrm>
            <a:off x="5508625" y="2924175"/>
            <a:ext cx="2225675" cy="579438"/>
          </a:xfrm>
          <a:prstGeom prst="rect">
            <a:avLst/>
          </a:prstGeom>
          <a:noFill/>
          <a:ln w="9525">
            <a:noFill/>
            <a:miter lim="800000"/>
          </a:ln>
          <a:effectLst/>
        </p:spPr>
        <p:txBody>
          <a:bodyPr>
            <a:spAutoFit/>
          </a:bodyPr>
          <a:lstStyle/>
          <a:p>
            <a:r>
              <a:rPr lang="zh-CN" altLang="en-US" sz="3200" b="1">
                <a:ea typeface="楷体_GB2312" pitchFamily="49" charset="-122"/>
              </a:rPr>
              <a:t>罗列、排</a:t>
            </a:r>
            <a:r>
              <a:rPr lang="zh-CN" altLang="en-US" sz="2800" b="1">
                <a:ea typeface="楷体_GB2312" pitchFamily="49" charset="-122"/>
              </a:rPr>
              <a:t>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6876"/>
                                        </p:tgtEl>
                                        <p:attrNameLst>
                                          <p:attrName>style.visibility</p:attrName>
                                        </p:attrNameLst>
                                      </p:cBhvr>
                                      <p:to>
                                        <p:strVal val="visible"/>
                                      </p:to>
                                    </p:set>
                                    <p:animEffect transition="in" filter="box(in)">
                                      <p:cBhvr>
                                        <p:cTn id="7" dur="500"/>
                                        <p:tgtEl>
                                          <p:spTgt spid="368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6878"/>
                                        </p:tgtEl>
                                        <p:attrNameLst>
                                          <p:attrName>style.visibility</p:attrName>
                                        </p:attrNameLst>
                                      </p:cBhvr>
                                      <p:to>
                                        <p:strVal val="visible"/>
                                      </p:to>
                                    </p:set>
                                    <p:anim calcmode="lin" valueType="num">
                                      <p:cBhvr additive="base">
                                        <p:cTn id="12" dur="500" fill="hold"/>
                                        <p:tgtEl>
                                          <p:spTgt spid="36878"/>
                                        </p:tgtEl>
                                        <p:attrNameLst>
                                          <p:attrName>ppt_x</p:attrName>
                                        </p:attrNameLst>
                                      </p:cBhvr>
                                      <p:tavLst>
                                        <p:tav tm="0">
                                          <p:val>
                                            <p:strVal val="#ppt_x"/>
                                          </p:val>
                                        </p:tav>
                                        <p:tav tm="100000">
                                          <p:val>
                                            <p:strVal val="#ppt_x"/>
                                          </p:val>
                                        </p:tav>
                                      </p:tavLst>
                                    </p:anim>
                                    <p:anim calcmode="lin" valueType="num">
                                      <p:cBhvr additive="base">
                                        <p:cTn id="13" dur="500" fill="hold"/>
                                        <p:tgtEl>
                                          <p:spTgt spid="3687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6870"/>
                                        </p:tgtEl>
                                        <p:attrNameLst>
                                          <p:attrName>style.visibility</p:attrName>
                                        </p:attrNameLst>
                                      </p:cBhvr>
                                      <p:to>
                                        <p:strVal val="visible"/>
                                      </p:to>
                                    </p:set>
                                    <p:anim calcmode="lin" valueType="num">
                                      <p:cBhvr additive="base">
                                        <p:cTn id="18" dur="500" fill="hold"/>
                                        <p:tgtEl>
                                          <p:spTgt spid="36870"/>
                                        </p:tgtEl>
                                        <p:attrNameLst>
                                          <p:attrName>ppt_x</p:attrName>
                                        </p:attrNameLst>
                                      </p:cBhvr>
                                      <p:tavLst>
                                        <p:tav tm="0">
                                          <p:val>
                                            <p:strVal val="#ppt_x"/>
                                          </p:val>
                                        </p:tav>
                                        <p:tav tm="100000">
                                          <p:val>
                                            <p:strVal val="#ppt_x"/>
                                          </p:val>
                                        </p:tav>
                                      </p:tavLst>
                                    </p:anim>
                                    <p:anim calcmode="lin" valueType="num">
                                      <p:cBhvr additive="base">
                                        <p:cTn id="19" dur="500" fill="hold"/>
                                        <p:tgtEl>
                                          <p:spTgt spid="368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p:bldP spid="36876" grpId="0"/>
      <p:bldP spid="3687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90" name="Picture 2" descr="荷花"/>
          <p:cNvPicPr>
            <a:picLocks noChangeAspect="1" noChangeArrowheads="1"/>
          </p:cNvPicPr>
          <p:nvPr/>
        </p:nvPicPr>
        <p:blipFill>
          <a:blip r:embed="rId2">
            <a:lum bright="40000" contrast="-34000"/>
          </a:blip>
          <a:stretch>
            <a:fillRect/>
          </a:stretch>
        </p:blipFill>
        <p:spPr bwMode="auto">
          <a:xfrm>
            <a:off x="684213" y="2349500"/>
            <a:ext cx="6011862" cy="4508500"/>
          </a:xfrm>
          <a:prstGeom prst="rect">
            <a:avLst/>
          </a:prstGeom>
          <a:noFill/>
        </p:spPr>
      </p:pic>
      <p:sp>
        <p:nvSpPr>
          <p:cNvPr id="37891" name="Rectangle 3"/>
          <p:cNvSpPr>
            <a:spLocks noChangeArrowheads="1"/>
          </p:cNvSpPr>
          <p:nvPr/>
        </p:nvSpPr>
        <p:spPr bwMode="auto">
          <a:xfrm>
            <a:off x="1187450" y="1700213"/>
            <a:ext cx="6696075" cy="1190625"/>
          </a:xfrm>
          <a:prstGeom prst="rect">
            <a:avLst/>
          </a:prstGeom>
          <a:noFill/>
          <a:ln w="9525">
            <a:noFill/>
            <a:miter lim="800000"/>
          </a:ln>
          <a:effectLst/>
        </p:spPr>
        <p:txBody>
          <a:bodyPr>
            <a:spAutoFit/>
          </a:bodyPr>
          <a:lstStyle/>
          <a:p>
            <a:pPr>
              <a:lnSpc>
                <a:spcPct val="65000"/>
              </a:lnSpc>
              <a:spcBef>
                <a:spcPct val="50000"/>
              </a:spcBef>
            </a:pPr>
            <a:r>
              <a:rPr kumimoji="1" lang="zh-CN" altLang="en-US" sz="4000" b="1">
                <a:solidFill>
                  <a:srgbClr val="0000FF"/>
                </a:solidFill>
                <a:latin typeface="Times New Roman" pitchFamily="18" charset="0"/>
              </a:rPr>
              <a:t>久在</a:t>
            </a:r>
            <a:r>
              <a:rPr kumimoji="1" lang="zh-CN" altLang="en-US" sz="4000" b="1">
                <a:solidFill>
                  <a:srgbClr val="FF00FF"/>
                </a:solidFill>
                <a:latin typeface="Times New Roman" pitchFamily="18" charset="0"/>
              </a:rPr>
              <a:t>樊笼</a:t>
            </a:r>
            <a:r>
              <a:rPr kumimoji="1" lang="zh-CN" altLang="en-US" sz="4000" b="1">
                <a:solidFill>
                  <a:srgbClr val="0000FF"/>
                </a:solidFill>
                <a:latin typeface="Times New Roman" pitchFamily="18" charset="0"/>
              </a:rPr>
              <a:t>里，  复得返</a:t>
            </a:r>
            <a:r>
              <a:rPr kumimoji="1" lang="zh-CN" altLang="en-US" sz="4000" b="1">
                <a:solidFill>
                  <a:srgbClr val="FF00FF"/>
                </a:solidFill>
                <a:latin typeface="Times New Roman" pitchFamily="18" charset="0"/>
              </a:rPr>
              <a:t>自然</a:t>
            </a:r>
            <a:r>
              <a:rPr kumimoji="1" lang="zh-CN" altLang="en-US" sz="4000" b="1">
                <a:solidFill>
                  <a:srgbClr val="0000FF"/>
                </a:solidFill>
                <a:latin typeface="Times New Roman" pitchFamily="18" charset="0"/>
              </a:rPr>
              <a:t>。</a:t>
            </a:r>
          </a:p>
          <a:p>
            <a:pPr>
              <a:lnSpc>
                <a:spcPct val="65000"/>
              </a:lnSpc>
              <a:spcBef>
                <a:spcPct val="50000"/>
              </a:spcBef>
            </a:pPr>
            <a:endParaRPr lang="en-US" altLang="zh-CN" sz="4000" b="1">
              <a:solidFill>
                <a:srgbClr val="0000FF"/>
              </a:solidFill>
              <a:ea typeface="仿宋_GB2312" pitchFamily="49" charset="-122"/>
            </a:endParaRPr>
          </a:p>
        </p:txBody>
      </p:sp>
      <p:sp>
        <p:nvSpPr>
          <p:cNvPr id="37892" name="Text Box 4"/>
          <p:cNvSpPr txBox="1">
            <a:spLocks noChangeArrowheads="1"/>
          </p:cNvSpPr>
          <p:nvPr/>
        </p:nvSpPr>
        <p:spPr bwMode="auto">
          <a:xfrm>
            <a:off x="1403350" y="2276475"/>
            <a:ext cx="2592388" cy="579438"/>
          </a:xfrm>
          <a:prstGeom prst="rect">
            <a:avLst/>
          </a:prstGeom>
          <a:noFill/>
          <a:ln w="9525">
            <a:noFill/>
            <a:miter lim="800000"/>
          </a:ln>
          <a:effectLst/>
        </p:spPr>
        <p:txBody>
          <a:bodyPr>
            <a:spAutoFit/>
          </a:bodyPr>
          <a:lstStyle/>
          <a:p>
            <a:r>
              <a:rPr kumimoji="1" lang="zh-CN" altLang="en-US" sz="3200" b="1">
                <a:latin typeface="Times New Roman" pitchFamily="18" charset="0"/>
                <a:ea typeface="楷体_GB2312" pitchFamily="49" charset="-122"/>
              </a:rPr>
              <a:t>官场生活</a:t>
            </a:r>
          </a:p>
        </p:txBody>
      </p:sp>
      <p:sp>
        <p:nvSpPr>
          <p:cNvPr id="37893" name="Text Box 5"/>
          <p:cNvSpPr txBox="1">
            <a:spLocks noChangeArrowheads="1"/>
          </p:cNvSpPr>
          <p:nvPr/>
        </p:nvSpPr>
        <p:spPr bwMode="auto">
          <a:xfrm>
            <a:off x="5651500" y="2205038"/>
            <a:ext cx="2303463" cy="579437"/>
          </a:xfrm>
          <a:prstGeom prst="rect">
            <a:avLst/>
          </a:prstGeom>
          <a:noFill/>
          <a:ln w="9525">
            <a:noFill/>
            <a:miter lim="800000"/>
          </a:ln>
          <a:effectLst/>
        </p:spPr>
        <p:txBody>
          <a:bodyPr>
            <a:spAutoFit/>
          </a:bodyPr>
          <a:lstStyle/>
          <a:p>
            <a:r>
              <a:rPr kumimoji="1" lang="en-US" altLang="zh-CN" sz="2400" b="1"/>
              <a:t>①</a:t>
            </a:r>
            <a:r>
              <a:rPr kumimoji="1" lang="zh-CN" altLang="en-US" sz="3200" b="1">
                <a:latin typeface="Times New Roman" pitchFamily="18" charset="0"/>
                <a:ea typeface="楷体_GB2312" pitchFamily="49" charset="-122"/>
              </a:rPr>
              <a:t>田园生活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wipe(down)">
                                      <p:cBhvr>
                                        <p:cTn id="7" dur="580">
                                          <p:stCondLst>
                                            <p:cond delay="0"/>
                                          </p:stCondLst>
                                        </p:cTn>
                                        <p:tgtEl>
                                          <p:spTgt spid="37892"/>
                                        </p:tgtEl>
                                      </p:cBhvr>
                                    </p:animEffect>
                                    <p:anim calcmode="lin" valueType="num">
                                      <p:cBhvr>
                                        <p:cTn id="8" dur="1822" tmFilter="0,0; 0.14,0.36; 0.43,0.73; 0.71,0.91; 1.0,1.0">
                                          <p:stCondLst>
                                            <p:cond delay="0"/>
                                          </p:stCondLst>
                                        </p:cTn>
                                        <p:tgtEl>
                                          <p:spTgt spid="3789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789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789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789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7892"/>
                                        </p:tgtEl>
                                        <p:attrNameLst>
                                          <p:attrName>ppt_y</p:attrName>
                                        </p:attrNameLst>
                                      </p:cBhvr>
                                      <p:tavLst>
                                        <p:tav tm="0" fmla="#ppt_y-sin(pi*$)/81">
                                          <p:val>
                                            <p:fltVal val="0"/>
                                          </p:val>
                                        </p:tav>
                                        <p:tav tm="100000">
                                          <p:val>
                                            <p:fltVal val="1"/>
                                          </p:val>
                                        </p:tav>
                                      </p:tavLst>
                                    </p:anim>
                                    <p:animScale>
                                      <p:cBhvr>
                                        <p:cTn id="13" dur="26">
                                          <p:stCondLst>
                                            <p:cond delay="650"/>
                                          </p:stCondLst>
                                        </p:cTn>
                                        <p:tgtEl>
                                          <p:spTgt spid="37892"/>
                                        </p:tgtEl>
                                      </p:cBhvr>
                                      <p:to x="100000" y="60000"/>
                                    </p:animScale>
                                    <p:animScale>
                                      <p:cBhvr>
                                        <p:cTn id="14" dur="166" decel="50000">
                                          <p:stCondLst>
                                            <p:cond delay="676"/>
                                          </p:stCondLst>
                                        </p:cTn>
                                        <p:tgtEl>
                                          <p:spTgt spid="37892"/>
                                        </p:tgtEl>
                                      </p:cBhvr>
                                      <p:to x="100000" y="100000"/>
                                    </p:animScale>
                                    <p:animScale>
                                      <p:cBhvr>
                                        <p:cTn id="15" dur="26">
                                          <p:stCondLst>
                                            <p:cond delay="1312"/>
                                          </p:stCondLst>
                                        </p:cTn>
                                        <p:tgtEl>
                                          <p:spTgt spid="37892"/>
                                        </p:tgtEl>
                                      </p:cBhvr>
                                      <p:to x="100000" y="80000"/>
                                    </p:animScale>
                                    <p:animScale>
                                      <p:cBhvr>
                                        <p:cTn id="16" dur="166" decel="50000">
                                          <p:stCondLst>
                                            <p:cond delay="1338"/>
                                          </p:stCondLst>
                                        </p:cTn>
                                        <p:tgtEl>
                                          <p:spTgt spid="37892"/>
                                        </p:tgtEl>
                                      </p:cBhvr>
                                      <p:to x="100000" y="100000"/>
                                    </p:animScale>
                                    <p:animScale>
                                      <p:cBhvr>
                                        <p:cTn id="17" dur="26">
                                          <p:stCondLst>
                                            <p:cond delay="1642"/>
                                          </p:stCondLst>
                                        </p:cTn>
                                        <p:tgtEl>
                                          <p:spTgt spid="37892"/>
                                        </p:tgtEl>
                                      </p:cBhvr>
                                      <p:to x="100000" y="90000"/>
                                    </p:animScale>
                                    <p:animScale>
                                      <p:cBhvr>
                                        <p:cTn id="18" dur="166" decel="50000">
                                          <p:stCondLst>
                                            <p:cond delay="1668"/>
                                          </p:stCondLst>
                                        </p:cTn>
                                        <p:tgtEl>
                                          <p:spTgt spid="37892"/>
                                        </p:tgtEl>
                                      </p:cBhvr>
                                      <p:to x="100000" y="100000"/>
                                    </p:animScale>
                                    <p:animScale>
                                      <p:cBhvr>
                                        <p:cTn id="19" dur="26">
                                          <p:stCondLst>
                                            <p:cond delay="1808"/>
                                          </p:stCondLst>
                                        </p:cTn>
                                        <p:tgtEl>
                                          <p:spTgt spid="37892"/>
                                        </p:tgtEl>
                                      </p:cBhvr>
                                      <p:to x="100000" y="95000"/>
                                    </p:animScale>
                                    <p:animScale>
                                      <p:cBhvr>
                                        <p:cTn id="20" dur="166" decel="50000">
                                          <p:stCondLst>
                                            <p:cond delay="1834"/>
                                          </p:stCondLst>
                                        </p:cTn>
                                        <p:tgtEl>
                                          <p:spTgt spid="3789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3"/>
                                        </p:tgtEl>
                                        <p:attrNameLst>
                                          <p:attrName>style.visibility</p:attrName>
                                        </p:attrNameLst>
                                      </p:cBhvr>
                                      <p:to>
                                        <p:strVal val="visible"/>
                                      </p:to>
                                    </p:set>
                                    <p:anim calcmode="lin" valueType="num">
                                      <p:cBhvr additive="base">
                                        <p:cTn id="25" dur="500" fill="hold"/>
                                        <p:tgtEl>
                                          <p:spTgt spid="37893"/>
                                        </p:tgtEl>
                                        <p:attrNameLst>
                                          <p:attrName>ppt_x</p:attrName>
                                        </p:attrNameLst>
                                      </p:cBhvr>
                                      <p:tavLst>
                                        <p:tav tm="0">
                                          <p:val>
                                            <p:strVal val="#ppt_x"/>
                                          </p:val>
                                        </p:tav>
                                        <p:tav tm="100000">
                                          <p:val>
                                            <p:strVal val="#ppt_x"/>
                                          </p:val>
                                        </p:tav>
                                      </p:tavLst>
                                    </p:anim>
                                    <p:anim calcmode="lin" valueType="num">
                                      <p:cBhvr additive="base">
                                        <p:cTn id="26"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Rectangle 5"/>
          <p:cNvSpPr>
            <a:spLocks noChangeArrowheads="1"/>
          </p:cNvSpPr>
          <p:nvPr/>
        </p:nvSpPr>
        <p:spPr bwMode="auto">
          <a:xfrm>
            <a:off x="152400" y="152400"/>
            <a:ext cx="8229600" cy="1068388"/>
          </a:xfrm>
          <a:prstGeom prst="rect">
            <a:avLst/>
          </a:prstGeom>
          <a:noFill/>
          <a:ln w="9525">
            <a:noFill/>
            <a:miter lim="800000"/>
          </a:ln>
        </p:spPr>
        <p:txBody>
          <a:bodyPr>
            <a:spAutoFit/>
          </a:bodyPr>
          <a:lstStyle/>
          <a:p>
            <a:pPr algn="just"/>
            <a:r>
              <a:rPr lang="zh-CN" altLang="en-US" sz="3600" b="1">
                <a:solidFill>
                  <a:srgbClr val="660066"/>
                </a:solidFill>
                <a:latin typeface="宋体" pitchFamily="2" charset="-122"/>
              </a:rPr>
              <a:t>第一阶段  品读</a:t>
            </a:r>
          </a:p>
          <a:p>
            <a:pPr algn="just"/>
            <a:r>
              <a:rPr lang="zh-CN" altLang="en-US" sz="2800" b="1">
                <a:latin typeface="宋体" pitchFamily="2" charset="-122"/>
              </a:rPr>
              <a:t>提问：</a:t>
            </a:r>
            <a:r>
              <a:rPr lang="zh-CN" altLang="en-US" sz="2800" b="1">
                <a:latin typeface="Times New Roman" pitchFamily="18" charset="0"/>
              </a:rPr>
              <a:t>“</a:t>
            </a:r>
            <a:r>
              <a:rPr lang="zh-CN" altLang="en-US" sz="2800" b="1">
                <a:latin typeface="宋体" pitchFamily="2" charset="-122"/>
              </a:rPr>
              <a:t>归园田居</a:t>
            </a:r>
            <a:r>
              <a:rPr lang="zh-CN" altLang="en-US" sz="2800" b="1">
                <a:latin typeface="Times New Roman" pitchFamily="18" charset="0"/>
              </a:rPr>
              <a:t>”</a:t>
            </a:r>
            <a:r>
              <a:rPr lang="zh-CN" altLang="en-US" sz="2800" b="1">
                <a:latin typeface="宋体" pitchFamily="2" charset="-122"/>
              </a:rPr>
              <a:t>这个标题的题眼是哪个字？</a:t>
            </a:r>
            <a:endParaRPr lang="zh-CN" altLang="en-US" sz="2800" b="1">
              <a:latin typeface="Times New Roman" pitchFamily="18" charset="0"/>
            </a:endParaRPr>
          </a:p>
        </p:txBody>
      </p:sp>
      <p:sp>
        <p:nvSpPr>
          <p:cNvPr id="31750" name="Text Box 6"/>
          <p:cNvSpPr txBox="1">
            <a:spLocks noChangeArrowheads="1"/>
          </p:cNvSpPr>
          <p:nvPr/>
        </p:nvSpPr>
        <p:spPr bwMode="auto">
          <a:xfrm>
            <a:off x="4211638" y="2349500"/>
            <a:ext cx="4321175" cy="2530475"/>
          </a:xfrm>
          <a:prstGeom prst="rect">
            <a:avLst/>
          </a:prstGeom>
          <a:noFill/>
          <a:ln w="9525">
            <a:noFill/>
            <a:miter lim="800000"/>
          </a:ln>
        </p:spPr>
        <p:txBody>
          <a:bodyPr>
            <a:spAutoFit/>
          </a:bodyPr>
          <a:lstStyle/>
          <a:p>
            <a:pPr marL="342900" indent="-342900" eaLnBrk="0" hangingPunct="0">
              <a:buFont typeface="Wingdings" pitchFamily="2" charset="2"/>
              <a:buChar char="Ø"/>
            </a:pPr>
            <a:r>
              <a:rPr lang="zh-CN" altLang="en-US" sz="4000" b="1">
                <a:solidFill>
                  <a:srgbClr val="0000FF"/>
                </a:solidFill>
                <a:latin typeface="华文行楷" pitchFamily="2" charset="-122"/>
                <a:ea typeface="华文行楷" pitchFamily="2" charset="-122"/>
              </a:rPr>
              <a:t>从何而</a:t>
            </a: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 </a:t>
            </a:r>
          </a:p>
          <a:p>
            <a:pPr marL="342900" indent="-342900" eaLnBrk="0" hangingPunct="0">
              <a:buFont typeface="Wingdings" pitchFamily="2" charset="2"/>
              <a:buChar char="Ø"/>
            </a:pPr>
            <a:r>
              <a:rPr lang="zh-CN" altLang="en-US" sz="4000" b="1">
                <a:solidFill>
                  <a:srgbClr val="0000FF"/>
                </a:solidFill>
                <a:latin typeface="华文行楷" pitchFamily="2" charset="-122"/>
                <a:ea typeface="华文行楷" pitchFamily="2" charset="-122"/>
              </a:rPr>
              <a:t>为何而</a:t>
            </a: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a:t>
            </a:r>
          </a:p>
          <a:p>
            <a:pPr marL="342900" indent="-342900" eaLnBrk="0" hangingPunct="0">
              <a:buFont typeface="Wingdings" pitchFamily="2" charset="2"/>
              <a:buChar char="Ø"/>
            </a:pP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向何处？  </a:t>
            </a:r>
          </a:p>
          <a:p>
            <a:pPr marL="342900" indent="-342900" eaLnBrk="0" hangingPunct="0">
              <a:buFont typeface="Wingdings" pitchFamily="2" charset="2"/>
              <a:buChar char="Ø"/>
            </a:pPr>
            <a:r>
              <a:rPr lang="zh-CN" altLang="en-US" sz="4000" b="1">
                <a:solidFill>
                  <a:srgbClr val="FF3300"/>
                </a:solidFill>
                <a:latin typeface="华文行楷" pitchFamily="2" charset="-122"/>
                <a:ea typeface="华文行楷" pitchFamily="2" charset="-122"/>
              </a:rPr>
              <a:t>归</a:t>
            </a:r>
            <a:r>
              <a:rPr lang="zh-CN" altLang="en-US" sz="4000" b="1">
                <a:solidFill>
                  <a:srgbClr val="0000FF"/>
                </a:solidFill>
                <a:latin typeface="华文行楷" pitchFamily="2" charset="-122"/>
                <a:ea typeface="华文行楷" pitchFamily="2" charset="-122"/>
              </a:rPr>
              <a:t>去如何？</a:t>
            </a:r>
          </a:p>
        </p:txBody>
      </p:sp>
      <p:sp>
        <p:nvSpPr>
          <p:cNvPr id="9220" name="WordArt 7"/>
          <p:cNvSpPr>
            <a:spLocks noChangeArrowheads="1" noChangeShapeType="1" noTextEdit="1"/>
          </p:cNvSpPr>
          <p:nvPr/>
        </p:nvSpPr>
        <p:spPr bwMode="auto">
          <a:xfrm rot="5400000">
            <a:off x="7494588" y="1082675"/>
            <a:ext cx="990600" cy="1219200"/>
          </a:xfrm>
          <a:prstGeom prst="rect">
            <a:avLst/>
          </a:prstGeom>
        </p:spPr>
        <p:txBody>
          <a:bodyPr vert="eaVert" wrap="none" fromWordArt="1">
            <a:prstTxWarp prst="textPlain">
              <a:avLst>
                <a:gd name="adj" fmla="val 50000"/>
              </a:avLst>
            </a:prstTxWarp>
          </a:bodyPr>
          <a:lstStyle/>
          <a:p>
            <a:pPr algn="ctr" fontAlgn="auto"/>
            <a:r>
              <a:rPr lang="zh-CN" altLang="en-US" sz="3600" kern="10">
                <a:ln w="9525">
                  <a:solidFill>
                    <a:srgbClr val="000000"/>
                  </a:solidFill>
                  <a:round/>
                </a:ln>
                <a:solidFill>
                  <a:srgbClr val="000000"/>
                </a:solidFill>
                <a:latin typeface="微软雅黑"/>
                <a:ea typeface="微软雅黑"/>
              </a:rPr>
              <a:t>归</a:t>
            </a:r>
          </a:p>
        </p:txBody>
      </p:sp>
      <p:sp>
        <p:nvSpPr>
          <p:cNvPr id="31752" name="Rectangle 8"/>
          <p:cNvSpPr>
            <a:spLocks noChangeArrowheads="1"/>
          </p:cNvSpPr>
          <p:nvPr/>
        </p:nvSpPr>
        <p:spPr bwMode="auto">
          <a:xfrm>
            <a:off x="323850" y="5445125"/>
            <a:ext cx="9144000" cy="641350"/>
          </a:xfrm>
          <a:prstGeom prst="rect">
            <a:avLst/>
          </a:prstGeom>
          <a:noFill/>
          <a:ln w="9525">
            <a:noFill/>
            <a:miter lim="800000"/>
          </a:ln>
        </p:spPr>
        <p:txBody>
          <a:bodyPr>
            <a:spAutoFit/>
          </a:bodyPr>
          <a:lstStyle/>
          <a:p>
            <a:pPr algn="just"/>
            <a:r>
              <a:rPr lang="en-US" altLang="zh-CN" b="1">
                <a:latin typeface="宋体" pitchFamily="2" charset="-122"/>
              </a:rPr>
              <a:t>                              </a:t>
            </a:r>
            <a:r>
              <a:rPr lang="zh-CN" altLang="en-US" b="1">
                <a:latin typeface="宋体" pitchFamily="2" charset="-122"/>
              </a:rPr>
              <a:t>朗读课文，寻找相关信息，回答上述问题</a:t>
            </a:r>
            <a:endParaRPr lang="zh-CN" altLang="en-US" b="1">
              <a:latin typeface="Times New Roman" pitchFamily="18" charset="0"/>
            </a:endParaRPr>
          </a:p>
          <a:p>
            <a:pPr algn="just" eaLnBrk="0" hangingPunct="0"/>
            <a:endParaRPr lang="en-US" altLang="zh-CN" b="1">
              <a:solidFill>
                <a:srgbClr val="CC0000"/>
              </a:solidFill>
              <a:latin typeface="Times New Roman" pitchFamily="18" charset="0"/>
            </a:endParaRPr>
          </a:p>
        </p:txBody>
      </p:sp>
      <p:sp>
        <p:nvSpPr>
          <p:cNvPr id="9222" name="Text Box 9"/>
          <p:cNvSpPr txBox="1">
            <a:spLocks noChangeArrowheads="1"/>
          </p:cNvSpPr>
          <p:nvPr/>
        </p:nvSpPr>
        <p:spPr bwMode="auto">
          <a:xfrm>
            <a:off x="5940425" y="2924175"/>
            <a:ext cx="1727200" cy="366713"/>
          </a:xfrm>
          <a:prstGeom prst="rect">
            <a:avLst/>
          </a:prstGeom>
          <a:noFill/>
          <a:ln w="9525">
            <a:noFill/>
            <a:miter lim="800000"/>
          </a:ln>
        </p:spPr>
        <p:txBody>
          <a:bodyPr>
            <a:spAutoFit/>
          </a:bodyPr>
          <a:lstStyle/>
          <a:p>
            <a:pPr>
              <a:spcBef>
                <a:spcPct val="50000"/>
              </a:spcBef>
            </a:pPr>
            <a:endParaRPr lang="zh-CN" altLang="zh-CN"/>
          </a:p>
        </p:txBody>
      </p:sp>
      <p:pic>
        <p:nvPicPr>
          <p:cNvPr id="31754" name="Picture 10" descr="陶渊明赏菊"/>
          <p:cNvPicPr>
            <a:picLocks noChangeAspect="1" noChangeArrowheads="1"/>
          </p:cNvPicPr>
          <p:nvPr/>
        </p:nvPicPr>
        <p:blipFill>
          <a:blip r:embed="rId2"/>
          <a:stretch>
            <a:fillRect/>
          </a:stretch>
        </p:blipFill>
        <p:spPr bwMode="auto">
          <a:xfrm>
            <a:off x="395288" y="1484313"/>
            <a:ext cx="2997200" cy="496887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0-#ppt_w/2"/>
                                          </p:val>
                                        </p:tav>
                                        <p:tav tm="100000">
                                          <p:val>
                                            <p:strVal val="#ppt_x"/>
                                          </p:val>
                                        </p:tav>
                                      </p:tavLst>
                                    </p:anim>
                                    <p:anim calcmode="lin" valueType="num">
                                      <p:cBhvr additive="base">
                                        <p:cTn id="8"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50"/>
                                        </p:tgtEl>
                                        <p:attrNameLst>
                                          <p:attrName>style.visibility</p:attrName>
                                        </p:attrNameLst>
                                      </p:cBhvr>
                                      <p:to>
                                        <p:strVal val="visible"/>
                                      </p:to>
                                    </p:set>
                                    <p:anim calcmode="lin" valueType="num">
                                      <p:cBhvr additive="base">
                                        <p:cTn id="13" dur="500" fill="hold"/>
                                        <p:tgtEl>
                                          <p:spTgt spid="31750"/>
                                        </p:tgtEl>
                                        <p:attrNameLst>
                                          <p:attrName>ppt_x</p:attrName>
                                        </p:attrNameLst>
                                      </p:cBhvr>
                                      <p:tavLst>
                                        <p:tav tm="0">
                                          <p:val>
                                            <p:strVal val="0-#ppt_w/2"/>
                                          </p:val>
                                        </p:tav>
                                        <p:tav tm="100000">
                                          <p:val>
                                            <p:strVal val="#ppt_x"/>
                                          </p:val>
                                        </p:tav>
                                      </p:tavLst>
                                    </p:anim>
                                    <p:anim calcmode="lin" valueType="num">
                                      <p:cBhvr additive="base">
                                        <p:cTn id="14"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52"/>
                                        </p:tgtEl>
                                        <p:attrNameLst>
                                          <p:attrName>style.visibility</p:attrName>
                                        </p:attrNameLst>
                                      </p:cBhvr>
                                      <p:to>
                                        <p:strVal val="visible"/>
                                      </p:to>
                                    </p:set>
                                    <p:anim calcmode="lin" valueType="num">
                                      <p:cBhvr additive="base">
                                        <p:cTn id="19" dur="500" fill="hold"/>
                                        <p:tgtEl>
                                          <p:spTgt spid="31752"/>
                                        </p:tgtEl>
                                        <p:attrNameLst>
                                          <p:attrName>ppt_x</p:attrName>
                                        </p:attrNameLst>
                                      </p:cBhvr>
                                      <p:tavLst>
                                        <p:tav tm="0">
                                          <p:val>
                                            <p:strVal val="0-#ppt_w/2"/>
                                          </p:val>
                                        </p:tav>
                                        <p:tav tm="100000">
                                          <p:val>
                                            <p:strVal val="#ppt_x"/>
                                          </p:val>
                                        </p:tav>
                                      </p:tavLst>
                                    </p:anim>
                                    <p:anim calcmode="lin" valueType="num">
                                      <p:cBhvr additive="base">
                                        <p:cTn id="20" dur="500" fill="hold"/>
                                        <p:tgtEl>
                                          <p:spTgt spid="3175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31754"/>
                                        </p:tgtEl>
                                        <p:attrNameLst>
                                          <p:attrName>style.visibility</p:attrName>
                                        </p:attrNameLst>
                                      </p:cBhvr>
                                      <p:to>
                                        <p:strVal val="visible"/>
                                      </p:to>
                                    </p:set>
                                    <p:anim calcmode="lin" valueType="num">
                                      <p:cBhvr additive="base">
                                        <p:cTn id="25" dur="500" fill="hold"/>
                                        <p:tgtEl>
                                          <p:spTgt spid="31754"/>
                                        </p:tgtEl>
                                        <p:attrNameLst>
                                          <p:attrName>ppt_x</p:attrName>
                                        </p:attrNameLst>
                                      </p:cBhvr>
                                      <p:tavLst>
                                        <p:tav tm="0">
                                          <p:val>
                                            <p:strVal val="0-#ppt_w/2"/>
                                          </p:val>
                                        </p:tav>
                                        <p:tav tm="100000">
                                          <p:val>
                                            <p:strVal val="#ppt_x"/>
                                          </p:val>
                                        </p:tav>
                                      </p:tavLst>
                                    </p:anim>
                                    <p:anim calcmode="lin" valueType="num">
                                      <p:cBhvr additive="base">
                                        <p:cTn id="26" dur="500" fill="hold"/>
                                        <p:tgtEl>
                                          <p:spTgt spid="317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9220" grpId="0"/>
      <p:bldP spid="3175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pic>
        <p:nvPicPr>
          <p:cNvPr id="10242" name="Picture 16" descr="小屋"/>
          <p:cNvPicPr>
            <a:picLocks noChangeAspect="1" noChangeArrowheads="1"/>
          </p:cNvPicPr>
          <p:nvPr/>
        </p:nvPicPr>
        <p:blipFill>
          <a:blip r:embed="rId2"/>
          <a:stretch>
            <a:fillRect/>
          </a:stretch>
        </p:blipFill>
        <p:spPr bwMode="auto">
          <a:xfrm>
            <a:off x="539750" y="549275"/>
            <a:ext cx="7920038" cy="5715000"/>
          </a:xfrm>
          <a:prstGeom prst="rect">
            <a:avLst/>
          </a:prstGeom>
          <a:noFill/>
          <a:ln w="9525">
            <a:noFill/>
            <a:miter lim="800000"/>
          </a:ln>
        </p:spPr>
      </p:pic>
      <p:sp>
        <p:nvSpPr>
          <p:cNvPr id="19461" name="Text Box 5"/>
          <p:cNvSpPr txBox="1">
            <a:spLocks noChangeArrowheads="1"/>
          </p:cNvSpPr>
          <p:nvPr/>
        </p:nvSpPr>
        <p:spPr bwMode="auto">
          <a:xfrm>
            <a:off x="4933950" y="0"/>
            <a:ext cx="3417888" cy="874713"/>
          </a:xfrm>
          <a:prstGeom prst="rect">
            <a:avLst/>
          </a:prstGeom>
          <a:solidFill>
            <a:srgbClr val="CCFFCC"/>
          </a:solidFill>
          <a:ln w="9525">
            <a:noFill/>
            <a:miter lim="800000"/>
          </a:ln>
        </p:spPr>
        <p:txBody>
          <a:bodyPr>
            <a:spAutoFit/>
          </a:bodyPr>
          <a:lstStyle/>
          <a:p>
            <a:pPr>
              <a:spcBef>
                <a:spcPct val="50000"/>
              </a:spcBef>
            </a:pPr>
            <a:r>
              <a:rPr lang="zh-CN" altLang="en-US" sz="4800" b="1">
                <a:solidFill>
                  <a:srgbClr val="FF3300"/>
                </a:solidFill>
                <a:latin typeface="微软雅黑" pitchFamily="34" charset="-122"/>
                <a:ea typeface="微软雅黑" pitchFamily="34" charset="-122"/>
              </a:rPr>
              <a:t>从何而归？</a:t>
            </a:r>
          </a:p>
        </p:txBody>
      </p:sp>
      <p:sp>
        <p:nvSpPr>
          <p:cNvPr id="19475" name="Rectangle 19"/>
          <p:cNvSpPr>
            <a:spLocks noChangeArrowheads="1"/>
          </p:cNvSpPr>
          <p:nvPr/>
        </p:nvSpPr>
        <p:spPr bwMode="auto">
          <a:xfrm>
            <a:off x="5148263" y="2708275"/>
            <a:ext cx="1096962" cy="579438"/>
          </a:xfrm>
          <a:prstGeom prst="rect">
            <a:avLst/>
          </a:prstGeom>
          <a:noFill/>
          <a:ln w="9525">
            <a:noFill/>
            <a:miter lim="800000"/>
          </a:ln>
        </p:spPr>
        <p:txBody>
          <a:bodyPr wrap="none" anchor="ctr">
            <a:spAutoFit/>
          </a:bodyPr>
          <a:lstStyle/>
          <a:p>
            <a:r>
              <a:rPr lang="zh-CN" altLang="en-US" sz="3200" b="1">
                <a:latin typeface="华文新魏" pitchFamily="2" charset="-122"/>
                <a:ea typeface="华文新魏" pitchFamily="2" charset="-122"/>
              </a:rPr>
              <a:t>官场 </a:t>
            </a:r>
          </a:p>
        </p:txBody>
      </p:sp>
      <p:sp>
        <p:nvSpPr>
          <p:cNvPr id="19477" name="Rectangle 21"/>
          <p:cNvSpPr>
            <a:spLocks noChangeArrowheads="1"/>
          </p:cNvSpPr>
          <p:nvPr/>
        </p:nvSpPr>
        <p:spPr bwMode="auto">
          <a:xfrm>
            <a:off x="1403350" y="2781300"/>
            <a:ext cx="2216150" cy="579438"/>
          </a:xfrm>
          <a:prstGeom prst="rect">
            <a:avLst/>
          </a:prstGeom>
          <a:noFill/>
          <a:ln w="9525">
            <a:noFill/>
            <a:miter lim="800000"/>
          </a:ln>
        </p:spPr>
        <p:txBody>
          <a:bodyPr wrap="none" anchor="ctr">
            <a:spAutoFit/>
          </a:bodyPr>
          <a:lstStyle/>
          <a:p>
            <a:r>
              <a:rPr lang="zh-CN" altLang="en-US" sz="3200" b="1">
                <a:latin typeface="华文新魏" pitchFamily="2" charset="-122"/>
                <a:ea typeface="华文新魏" pitchFamily="2" charset="-122"/>
              </a:rPr>
              <a:t>尘网、樊笼</a:t>
            </a:r>
          </a:p>
        </p:txBody>
      </p:sp>
      <p:sp>
        <p:nvSpPr>
          <p:cNvPr id="19479" name="Rectangle 23"/>
          <p:cNvSpPr>
            <a:spLocks noChangeArrowheads="1"/>
          </p:cNvSpPr>
          <p:nvPr/>
        </p:nvSpPr>
        <p:spPr bwMode="auto">
          <a:xfrm>
            <a:off x="1042988" y="4365625"/>
            <a:ext cx="6408737" cy="641350"/>
          </a:xfrm>
          <a:prstGeom prst="rect">
            <a:avLst/>
          </a:prstGeom>
          <a:noFill/>
          <a:ln w="9525">
            <a:noFill/>
            <a:miter lim="800000"/>
          </a:ln>
        </p:spPr>
        <p:txBody>
          <a:bodyPr anchor="ctr">
            <a:spAutoFit/>
          </a:bodyPr>
          <a:lstStyle/>
          <a:p>
            <a:r>
              <a:rPr lang="zh-CN" altLang="en-US" sz="3600">
                <a:solidFill>
                  <a:srgbClr val="0000FF"/>
                </a:solidFill>
                <a:latin typeface="华文行楷" pitchFamily="2" charset="-122"/>
                <a:ea typeface="华文行楷" pitchFamily="2" charset="-122"/>
              </a:rPr>
              <a:t>表达了作者怎样的感情？ </a:t>
            </a:r>
          </a:p>
        </p:txBody>
      </p:sp>
      <p:sp>
        <p:nvSpPr>
          <p:cNvPr id="19480" name="Rectangle 24"/>
          <p:cNvSpPr>
            <a:spLocks noChangeArrowheads="1"/>
          </p:cNvSpPr>
          <p:nvPr/>
        </p:nvSpPr>
        <p:spPr bwMode="auto">
          <a:xfrm>
            <a:off x="1476375" y="3573463"/>
            <a:ext cx="2316163" cy="579437"/>
          </a:xfrm>
          <a:prstGeom prst="rect">
            <a:avLst/>
          </a:prstGeom>
          <a:noFill/>
          <a:ln w="9525">
            <a:noFill/>
            <a:miter lim="800000"/>
          </a:ln>
        </p:spPr>
        <p:txBody>
          <a:bodyPr wrap="none" anchor="ctr">
            <a:spAutoFit/>
          </a:bodyPr>
          <a:lstStyle/>
          <a:p>
            <a:r>
              <a:rPr lang="zh-CN" altLang="en-US" sz="3200" b="1">
                <a:latin typeface="华文新魏" pitchFamily="2" charset="-122"/>
                <a:ea typeface="华文新魏" pitchFamily="2" charset="-122"/>
              </a:rPr>
              <a:t>羁鸟、池鱼 </a:t>
            </a:r>
          </a:p>
        </p:txBody>
      </p:sp>
      <p:pic>
        <p:nvPicPr>
          <p:cNvPr id="10248" name="Picture 27" descr="jj"/>
          <p:cNvPicPr>
            <a:picLocks noChangeAspect="1" noChangeArrowheads="1"/>
          </p:cNvPicPr>
          <p:nvPr/>
        </p:nvPicPr>
        <p:blipFill>
          <a:blip r:embed="rId3">
            <a:lum bright="10000" contrast="4000"/>
          </a:blip>
          <a:stretch>
            <a:fillRect/>
          </a:stretch>
        </p:blipFill>
        <p:spPr bwMode="auto">
          <a:xfrm>
            <a:off x="6300788" y="5013325"/>
            <a:ext cx="1873250" cy="1449388"/>
          </a:xfrm>
          <a:prstGeom prst="rect">
            <a:avLst/>
          </a:prstGeom>
          <a:noFill/>
          <a:ln w="9525">
            <a:noFill/>
            <a:miter lim="800000"/>
          </a:ln>
        </p:spPr>
      </p:pic>
      <p:sp>
        <p:nvSpPr>
          <p:cNvPr id="19484" name="Text Box 28"/>
          <p:cNvSpPr txBox="1">
            <a:spLocks noChangeArrowheads="1"/>
          </p:cNvSpPr>
          <p:nvPr/>
        </p:nvSpPr>
        <p:spPr bwMode="auto">
          <a:xfrm>
            <a:off x="5148263" y="3500438"/>
            <a:ext cx="996950" cy="579437"/>
          </a:xfrm>
          <a:prstGeom prst="rect">
            <a:avLst/>
          </a:prstGeom>
          <a:noFill/>
          <a:ln w="9525">
            <a:noFill/>
            <a:miter lim="800000"/>
          </a:ln>
        </p:spPr>
        <p:txBody>
          <a:bodyPr wrap="none" anchor="ctr">
            <a:spAutoFit/>
          </a:bodyPr>
          <a:lstStyle/>
          <a:p>
            <a:r>
              <a:rPr lang="zh-CN" altLang="en-US" sz="3200" b="1">
                <a:latin typeface="华文新魏" pitchFamily="2" charset="-122"/>
                <a:ea typeface="华文新魏" pitchFamily="2" charset="-122"/>
              </a:rPr>
              <a:t>自己</a:t>
            </a:r>
          </a:p>
        </p:txBody>
      </p:sp>
      <p:sp>
        <p:nvSpPr>
          <p:cNvPr id="10250" name="AutoShape 29"/>
          <p:cNvSpPr>
            <a:spLocks noChangeArrowheads="1"/>
          </p:cNvSpPr>
          <p:nvPr/>
        </p:nvSpPr>
        <p:spPr bwMode="auto">
          <a:xfrm>
            <a:off x="3851275" y="2997200"/>
            <a:ext cx="976313" cy="71438"/>
          </a:xfrm>
          <a:prstGeom prst="rightArrow">
            <a:avLst>
              <a:gd name="adj1" fmla="val 454"/>
              <a:gd name="adj2" fmla="val 341601"/>
            </a:avLst>
          </a:prstGeom>
          <a:solidFill>
            <a:schemeClr val="tx1"/>
          </a:solidFill>
          <a:ln w="9525">
            <a:solidFill>
              <a:schemeClr val="tx1"/>
            </a:solidFill>
            <a:miter lim="800000"/>
          </a:ln>
        </p:spPr>
        <p:txBody>
          <a:bodyPr wrap="none" anchor="ctr"/>
          <a:lstStyle/>
          <a:p>
            <a:endParaRPr lang="zh-CN" altLang="en-US"/>
          </a:p>
        </p:txBody>
      </p:sp>
      <p:sp>
        <p:nvSpPr>
          <p:cNvPr id="10251" name="AutoShape 30"/>
          <p:cNvSpPr>
            <a:spLocks noChangeArrowheads="1"/>
          </p:cNvSpPr>
          <p:nvPr/>
        </p:nvSpPr>
        <p:spPr bwMode="auto">
          <a:xfrm>
            <a:off x="3779838" y="3860800"/>
            <a:ext cx="976312" cy="71438"/>
          </a:xfrm>
          <a:prstGeom prst="rightArrow">
            <a:avLst>
              <a:gd name="adj1" fmla="val 50000"/>
              <a:gd name="adj2" fmla="val 341601"/>
            </a:avLst>
          </a:prstGeom>
          <a:solidFill>
            <a:schemeClr val="tx1"/>
          </a:solidFill>
          <a:ln w="9525">
            <a:solidFill>
              <a:schemeClr val="tx1"/>
            </a:solidFill>
            <a:miter lim="800000"/>
          </a:ln>
        </p:spPr>
        <p:txBody>
          <a:bodyPr wrap="none" anchor="ctr"/>
          <a:lstStyle/>
          <a:p>
            <a:endParaRPr lang="zh-CN" altLang="en-US"/>
          </a:p>
        </p:txBody>
      </p:sp>
      <p:sp>
        <p:nvSpPr>
          <p:cNvPr id="19487" name="Rectangle 31"/>
          <p:cNvSpPr>
            <a:spLocks noChangeArrowheads="1"/>
          </p:cNvSpPr>
          <p:nvPr/>
        </p:nvSpPr>
        <p:spPr bwMode="auto">
          <a:xfrm>
            <a:off x="1692275" y="5154613"/>
            <a:ext cx="4122738" cy="646112"/>
          </a:xfrm>
          <a:prstGeom prst="rect">
            <a:avLst/>
          </a:prstGeom>
          <a:noFill/>
          <a:ln w="9525">
            <a:noFill/>
            <a:miter lim="800000"/>
          </a:ln>
        </p:spPr>
        <p:txBody>
          <a:bodyPr wrap="none" anchor="ctr">
            <a:spAutoFit/>
          </a:bodyPr>
          <a:lstStyle/>
          <a:p>
            <a:r>
              <a:rPr lang="zh-CN" altLang="en-US" sz="3600" b="1">
                <a:solidFill>
                  <a:srgbClr val="FF33CC"/>
                </a:solidFill>
                <a:latin typeface="黑体" pitchFamily="49" charset="-122"/>
                <a:ea typeface="黑体" pitchFamily="49" charset="-122"/>
              </a:rPr>
              <a:t>对官场生活的厌恶 </a:t>
            </a:r>
          </a:p>
        </p:txBody>
      </p:sp>
      <p:sp>
        <p:nvSpPr>
          <p:cNvPr id="10253" name="矩形 12"/>
          <p:cNvSpPr>
            <a:spLocks noChangeArrowheads="1"/>
          </p:cNvSpPr>
          <p:nvPr/>
        </p:nvSpPr>
        <p:spPr bwMode="auto">
          <a:xfrm>
            <a:off x="3708400" y="1341438"/>
            <a:ext cx="5108575" cy="387350"/>
          </a:xfrm>
          <a:prstGeom prst="rect">
            <a:avLst/>
          </a:prstGeom>
          <a:noFill/>
          <a:ln w="9525">
            <a:noFill/>
            <a:miter lim="800000"/>
          </a:ln>
        </p:spPr>
        <p:txBody>
          <a:bodyPr wrap="none">
            <a:spAutoFit/>
          </a:bodyPr>
          <a:lstStyle/>
          <a:p>
            <a:pPr>
              <a:lnSpc>
                <a:spcPct val="60000"/>
              </a:lnSpc>
              <a:spcBef>
                <a:spcPct val="50000"/>
              </a:spcBef>
            </a:pPr>
            <a:r>
              <a:rPr lang="zh-CN" altLang="en-US" sz="3200" b="1">
                <a:latin typeface="微软雅黑" pitchFamily="34" charset="-122"/>
                <a:ea typeface="微软雅黑" pitchFamily="34" charset="-122"/>
              </a:rPr>
              <a:t>误入</a:t>
            </a:r>
            <a:r>
              <a:rPr lang="zh-CN" altLang="en-US" sz="3200" b="1">
                <a:solidFill>
                  <a:srgbClr val="FF0000"/>
                </a:solidFill>
                <a:latin typeface="微软雅黑" pitchFamily="34" charset="-122"/>
                <a:ea typeface="微软雅黑" pitchFamily="34" charset="-122"/>
              </a:rPr>
              <a:t>尘网</a:t>
            </a:r>
            <a:r>
              <a:rPr lang="zh-CN" altLang="en-US" sz="3200" b="1">
                <a:latin typeface="微软雅黑" pitchFamily="34" charset="-122"/>
                <a:ea typeface="微软雅黑" pitchFamily="34" charset="-122"/>
              </a:rPr>
              <a:t>中，一去三十年。</a:t>
            </a:r>
          </a:p>
        </p:txBody>
      </p:sp>
      <p:sp>
        <p:nvSpPr>
          <p:cNvPr id="10254" name="矩形 13"/>
          <p:cNvSpPr>
            <a:spLocks noChangeArrowheads="1"/>
          </p:cNvSpPr>
          <p:nvPr/>
        </p:nvSpPr>
        <p:spPr bwMode="auto">
          <a:xfrm>
            <a:off x="3708400" y="2060575"/>
            <a:ext cx="5108575" cy="387350"/>
          </a:xfrm>
          <a:prstGeom prst="rect">
            <a:avLst/>
          </a:prstGeom>
          <a:noFill/>
          <a:ln w="9525">
            <a:noFill/>
            <a:miter lim="800000"/>
          </a:ln>
        </p:spPr>
        <p:txBody>
          <a:bodyPr wrap="none">
            <a:spAutoFit/>
          </a:bodyPr>
          <a:lstStyle/>
          <a:p>
            <a:pPr>
              <a:lnSpc>
                <a:spcPct val="60000"/>
              </a:lnSpc>
              <a:spcBef>
                <a:spcPct val="50000"/>
              </a:spcBef>
            </a:pPr>
            <a:r>
              <a:rPr lang="zh-CN" altLang="en-US" sz="3200" b="1">
                <a:latin typeface="微软雅黑" pitchFamily="34" charset="-122"/>
                <a:ea typeface="微软雅黑" pitchFamily="34" charset="-122"/>
              </a:rPr>
              <a:t>久在</a:t>
            </a:r>
            <a:r>
              <a:rPr lang="zh-CN" altLang="en-US" sz="3200" b="1">
                <a:solidFill>
                  <a:srgbClr val="FF0000"/>
                </a:solidFill>
                <a:latin typeface="微软雅黑" pitchFamily="34" charset="-122"/>
                <a:ea typeface="微软雅黑" pitchFamily="34" charset="-122"/>
              </a:rPr>
              <a:t>樊笼</a:t>
            </a:r>
            <a:r>
              <a:rPr lang="zh-CN" altLang="en-US" sz="3200" b="1">
                <a:latin typeface="微软雅黑" pitchFamily="34" charset="-122"/>
                <a:ea typeface="微软雅黑" pitchFamily="34" charset="-122"/>
              </a:rPr>
              <a:t>里，复得返自然。</a:t>
            </a:r>
          </a:p>
        </p:txBody>
      </p:sp>
      <p:sp>
        <p:nvSpPr>
          <p:cNvPr id="4" name="文本框 3"/>
          <p:cNvSpPr txBox="1">
            <a:spLocks noChangeArrowheads="1"/>
          </p:cNvSpPr>
          <p:nvPr/>
        </p:nvSpPr>
        <p:spPr bwMode="auto">
          <a:xfrm>
            <a:off x="6804025" y="2708275"/>
            <a:ext cx="1270000" cy="614363"/>
          </a:xfrm>
          <a:prstGeom prst="rect">
            <a:avLst/>
          </a:prstGeom>
          <a:noFill/>
          <a:ln w="9525">
            <a:noFill/>
            <a:miter lim="800000"/>
          </a:ln>
        </p:spPr>
        <p:txBody>
          <a:bodyPr>
            <a:spAutoFit/>
          </a:bodyPr>
          <a:lstStyle/>
          <a:p>
            <a:r>
              <a:rPr lang="zh-CN" altLang="en-US" sz="3200" b="1">
                <a:solidFill>
                  <a:schemeClr val="accent2"/>
                </a:solidFill>
                <a:latin typeface="微软雅黑" pitchFamily="34" charset="-122"/>
                <a:ea typeface="微软雅黑" pitchFamily="34" charset="-122"/>
                <a:sym typeface="Arial" pitchFamily="34" charset="0"/>
              </a:rPr>
              <a:t>比喻</a:t>
            </a:r>
          </a:p>
        </p:txBody>
      </p:sp>
      <p:sp>
        <p:nvSpPr>
          <p:cNvPr id="73732" name="Text Box 4"/>
          <p:cNvSpPr txBox="1">
            <a:spLocks noChangeArrowheads="1"/>
          </p:cNvSpPr>
          <p:nvPr/>
        </p:nvSpPr>
        <p:spPr bwMode="auto">
          <a:xfrm>
            <a:off x="6083300" y="3502025"/>
            <a:ext cx="2495550" cy="612775"/>
          </a:xfrm>
          <a:prstGeom prst="rect">
            <a:avLst/>
          </a:prstGeom>
          <a:noFill/>
          <a:ln w="9525">
            <a:noFill/>
            <a:miter lim="800000"/>
          </a:ln>
        </p:spPr>
        <p:txBody>
          <a:bodyPr>
            <a:spAutoFit/>
          </a:bodyPr>
          <a:lstStyle/>
          <a:p>
            <a:pPr algn="ctr">
              <a:spcBef>
                <a:spcPct val="50000"/>
              </a:spcBef>
            </a:pPr>
            <a:r>
              <a:rPr lang="zh-CN" altLang="en-US" sz="3200" b="1">
                <a:solidFill>
                  <a:schemeClr val="accent2"/>
                </a:solidFill>
                <a:latin typeface="微软雅黑" pitchFamily="34" charset="-122"/>
                <a:ea typeface="微软雅黑" pitchFamily="34" charset="-122"/>
              </a:rPr>
              <a:t>拟人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500" fill="hold"/>
                                        <p:tgtEl>
                                          <p:spTgt spid="19461"/>
                                        </p:tgtEl>
                                        <p:attrNameLst>
                                          <p:attrName>ppt_w</p:attrName>
                                        </p:attrNameLst>
                                      </p:cBhvr>
                                      <p:tavLst>
                                        <p:tav tm="0">
                                          <p:val>
                                            <p:fltVal val="0"/>
                                          </p:val>
                                        </p:tav>
                                        <p:tav tm="100000">
                                          <p:val>
                                            <p:strVal val="#ppt_w"/>
                                          </p:val>
                                        </p:tav>
                                      </p:tavLst>
                                    </p:anim>
                                    <p:anim calcmode="lin" valueType="num">
                                      <p:cBhvr>
                                        <p:cTn id="8" dur="500" fill="hold"/>
                                        <p:tgtEl>
                                          <p:spTgt spid="19461"/>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253"/>
                                        </p:tgtEl>
                                        <p:attrNameLst>
                                          <p:attrName>style.visibility</p:attrName>
                                        </p:attrNameLst>
                                      </p:cBhvr>
                                      <p:to>
                                        <p:strVal val="visible"/>
                                      </p:to>
                                    </p:set>
                                    <p:animEffect transition="in" filter="blinds(horizontal)">
                                      <p:cBhvr>
                                        <p:cTn id="13" dur="500"/>
                                        <p:tgtEl>
                                          <p:spTgt spid="1025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254"/>
                                        </p:tgtEl>
                                        <p:attrNameLst>
                                          <p:attrName>style.visibility</p:attrName>
                                        </p:attrNameLst>
                                      </p:cBhvr>
                                      <p:to>
                                        <p:strVal val="visible"/>
                                      </p:to>
                                    </p:set>
                                    <p:animEffect transition="in" filter="blinds(horizontal)">
                                      <p:cBhvr>
                                        <p:cTn id="18" dur="500"/>
                                        <p:tgtEl>
                                          <p:spTgt spid="1025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477"/>
                                        </p:tgtEl>
                                        <p:attrNameLst>
                                          <p:attrName>style.visibility</p:attrName>
                                        </p:attrNameLst>
                                      </p:cBhvr>
                                      <p:to>
                                        <p:strVal val="visible"/>
                                      </p:to>
                                    </p:set>
                                    <p:animEffect transition="in" filter="blinds(horizontal)">
                                      <p:cBhvr>
                                        <p:cTn id="23" dur="500"/>
                                        <p:tgtEl>
                                          <p:spTgt spid="1947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9475"/>
                                        </p:tgtEl>
                                        <p:attrNameLst>
                                          <p:attrName>style.visibility</p:attrName>
                                        </p:attrNameLst>
                                      </p:cBhvr>
                                      <p:to>
                                        <p:strVal val="visible"/>
                                      </p:to>
                                    </p:set>
                                    <p:animEffect transition="in" filter="blinds(horizontal)">
                                      <p:cBhvr>
                                        <p:cTn id="28" dur="500"/>
                                        <p:tgtEl>
                                          <p:spTgt spid="19475"/>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9480"/>
                                        </p:tgtEl>
                                        <p:attrNameLst>
                                          <p:attrName>style.visibility</p:attrName>
                                        </p:attrNameLst>
                                      </p:cBhvr>
                                      <p:to>
                                        <p:strVal val="visible"/>
                                      </p:to>
                                    </p:set>
                                    <p:animEffect transition="in" filter="blinds(horizontal)">
                                      <p:cBhvr>
                                        <p:cTn id="33" dur="500"/>
                                        <p:tgtEl>
                                          <p:spTgt spid="1948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9484"/>
                                        </p:tgtEl>
                                        <p:attrNameLst>
                                          <p:attrName>style.visibility</p:attrName>
                                        </p:attrNameLst>
                                      </p:cBhvr>
                                      <p:to>
                                        <p:strVal val="visible"/>
                                      </p:to>
                                    </p:set>
                                    <p:animEffect transition="in" filter="blinds(horizontal)">
                                      <p:cBhvr>
                                        <p:cTn id="38" dur="500"/>
                                        <p:tgtEl>
                                          <p:spTgt spid="1948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linds(horizontal)">
                                      <p:cBhvr>
                                        <p:cTn id="43" dur="500"/>
                                        <p:tgtEl>
                                          <p:spTgt spid="4"/>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73732"/>
                                        </p:tgtEl>
                                        <p:attrNameLst>
                                          <p:attrName>style.visibility</p:attrName>
                                        </p:attrNameLst>
                                      </p:cBhvr>
                                      <p:to>
                                        <p:strVal val="visible"/>
                                      </p:to>
                                    </p:set>
                                    <p:anim calcmode="lin" valueType="num">
                                      <p:cBhvr>
                                        <p:cTn id="48" dur="500" fill="hold"/>
                                        <p:tgtEl>
                                          <p:spTgt spid="73732"/>
                                        </p:tgtEl>
                                        <p:attrNameLst>
                                          <p:attrName>ppt_x</p:attrName>
                                        </p:attrNameLst>
                                      </p:cBhvr>
                                      <p:tavLst>
                                        <p:tav tm="0">
                                          <p:val>
                                            <p:strVal val="1+#ppt_w/2"/>
                                          </p:val>
                                        </p:tav>
                                        <p:tav tm="100000">
                                          <p:val>
                                            <p:strVal val="#ppt_x"/>
                                          </p:val>
                                        </p:tav>
                                      </p:tavLst>
                                    </p:anim>
                                    <p:anim calcmode="lin" valueType="num">
                                      <p:cBhvr>
                                        <p:cTn id="49" dur="500" fill="hold"/>
                                        <p:tgtEl>
                                          <p:spTgt spid="73732"/>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1" nodeType="clickEffect">
                                  <p:stCondLst>
                                    <p:cond delay="0"/>
                                  </p:stCondLst>
                                  <p:childTnLst>
                                    <p:set>
                                      <p:cBhvr>
                                        <p:cTn id="53" dur="1" fill="hold">
                                          <p:stCondLst>
                                            <p:cond delay="0"/>
                                          </p:stCondLst>
                                        </p:cTn>
                                        <p:tgtEl>
                                          <p:spTgt spid="73732"/>
                                        </p:tgtEl>
                                        <p:attrNameLst>
                                          <p:attrName>style.visibility</p:attrName>
                                        </p:attrNameLst>
                                      </p:cBhvr>
                                      <p:to>
                                        <p:strVal val="visible"/>
                                      </p:to>
                                    </p:set>
                                    <p:anim calcmode="lin" valueType="num">
                                      <p:cBhvr additive="base">
                                        <p:cTn id="54" dur="500" fill="hold"/>
                                        <p:tgtEl>
                                          <p:spTgt spid="73732"/>
                                        </p:tgtEl>
                                        <p:attrNameLst>
                                          <p:attrName>ppt_x</p:attrName>
                                        </p:attrNameLst>
                                      </p:cBhvr>
                                      <p:tavLst>
                                        <p:tav tm="0">
                                          <p:val>
                                            <p:strVal val="#ppt_x"/>
                                          </p:val>
                                        </p:tav>
                                        <p:tav tm="100000">
                                          <p:val>
                                            <p:strVal val="#ppt_x"/>
                                          </p:val>
                                        </p:tav>
                                      </p:tavLst>
                                    </p:anim>
                                    <p:anim calcmode="lin" valueType="num">
                                      <p:cBhvr additive="base">
                                        <p:cTn id="55" dur="500" fill="hold"/>
                                        <p:tgtEl>
                                          <p:spTgt spid="73732"/>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9479"/>
                                        </p:tgtEl>
                                        <p:attrNameLst>
                                          <p:attrName>style.visibility</p:attrName>
                                        </p:attrNameLst>
                                      </p:cBhvr>
                                      <p:to>
                                        <p:strVal val="visible"/>
                                      </p:to>
                                    </p:set>
                                    <p:animEffect transition="in" filter="blinds(horizontal)">
                                      <p:cBhvr>
                                        <p:cTn id="60" dur="500"/>
                                        <p:tgtEl>
                                          <p:spTgt spid="19479"/>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9487"/>
                                        </p:tgtEl>
                                        <p:attrNameLst>
                                          <p:attrName>style.visibility</p:attrName>
                                        </p:attrNameLst>
                                      </p:cBhvr>
                                      <p:to>
                                        <p:strVal val="visible"/>
                                      </p:to>
                                    </p:set>
                                    <p:animEffect transition="in" filter="blinds(horizontal)">
                                      <p:cBhvr>
                                        <p:cTn id="65" dur="500"/>
                                        <p:tgtEl>
                                          <p:spTgt spid="19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75" grpId="0"/>
      <p:bldP spid="19477" grpId="0"/>
      <p:bldP spid="19479" grpId="0"/>
      <p:bldP spid="19480" grpId="0"/>
      <p:bldP spid="19484" grpId="0"/>
      <p:bldP spid="19487" grpId="0"/>
      <p:bldP spid="10253" grpId="0"/>
      <p:bldP spid="10254" grpId="0"/>
      <p:bldP spid="4" grpId="0"/>
      <p:bldP spid="73732" grpId="0"/>
      <p:bldP spid="73732"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Picture 6" descr="小屋"/>
          <p:cNvPicPr>
            <a:picLocks noChangeAspect="1" noChangeArrowheads="1"/>
          </p:cNvPicPr>
          <p:nvPr/>
        </p:nvPicPr>
        <p:blipFill>
          <a:blip r:embed="rId2"/>
          <a:stretch>
            <a:fillRect/>
          </a:stretch>
        </p:blipFill>
        <p:spPr bwMode="auto">
          <a:xfrm>
            <a:off x="323850" y="476250"/>
            <a:ext cx="7920038" cy="5715000"/>
          </a:xfrm>
          <a:prstGeom prst="rect">
            <a:avLst/>
          </a:prstGeom>
          <a:noFill/>
          <a:ln w="9525">
            <a:noFill/>
            <a:miter lim="800000"/>
          </a:ln>
        </p:spPr>
      </p:pic>
      <p:sp>
        <p:nvSpPr>
          <p:cNvPr id="26632" name="Rectangle 8"/>
          <p:cNvSpPr>
            <a:spLocks noChangeArrowheads="1"/>
          </p:cNvSpPr>
          <p:nvPr/>
        </p:nvSpPr>
        <p:spPr bwMode="auto">
          <a:xfrm>
            <a:off x="3348038" y="1412875"/>
            <a:ext cx="4895850" cy="1066800"/>
          </a:xfrm>
          <a:prstGeom prst="rect">
            <a:avLst/>
          </a:prstGeom>
          <a:noFill/>
          <a:ln w="9525">
            <a:noFill/>
            <a:miter lim="800000"/>
          </a:ln>
        </p:spPr>
        <p:txBody>
          <a:bodyPr anchor="ctr">
            <a:spAutoFit/>
          </a:bodyPr>
          <a:lstStyle/>
          <a:p>
            <a:r>
              <a:rPr lang="zh-CN" altLang="en-US" sz="3200" b="1">
                <a:solidFill>
                  <a:srgbClr val="0000FF"/>
                </a:solidFill>
                <a:latin typeface="华文行楷" pitchFamily="2" charset="-122"/>
                <a:ea typeface="华文行楷" pitchFamily="2" charset="-122"/>
              </a:rPr>
              <a:t>作者为什么要回归田园？</a:t>
            </a:r>
            <a:endParaRPr lang="en-US" altLang="zh-CN" sz="3200" b="1">
              <a:solidFill>
                <a:srgbClr val="0000FF"/>
              </a:solidFill>
              <a:latin typeface="华文行楷" pitchFamily="2" charset="-122"/>
              <a:ea typeface="华文行楷" pitchFamily="2" charset="-122"/>
            </a:endParaRPr>
          </a:p>
          <a:p>
            <a:r>
              <a:rPr lang="zh-CN" altLang="en-US" sz="3200" b="1">
                <a:solidFill>
                  <a:srgbClr val="0000FF"/>
                </a:solidFill>
                <a:latin typeface="华文行楷" pitchFamily="2" charset="-122"/>
                <a:ea typeface="华文行楷" pitchFamily="2" charset="-122"/>
              </a:rPr>
              <a:t>（用原文的诗句回答）</a:t>
            </a:r>
            <a:r>
              <a:rPr lang="zh-CN" altLang="en-US" sz="3200" b="1">
                <a:solidFill>
                  <a:srgbClr val="CC0000"/>
                </a:solidFill>
                <a:latin typeface="华文行楷" pitchFamily="2" charset="-122"/>
                <a:ea typeface="华文行楷" pitchFamily="2" charset="-122"/>
              </a:rPr>
              <a:t> </a:t>
            </a:r>
          </a:p>
        </p:txBody>
      </p:sp>
      <p:sp>
        <p:nvSpPr>
          <p:cNvPr id="26633" name="Rectangle 9"/>
          <p:cNvSpPr>
            <a:spLocks noChangeArrowheads="1"/>
          </p:cNvSpPr>
          <p:nvPr/>
        </p:nvSpPr>
        <p:spPr bwMode="auto">
          <a:xfrm>
            <a:off x="1403350" y="2708275"/>
            <a:ext cx="6192838" cy="2062163"/>
          </a:xfrm>
          <a:prstGeom prst="rect">
            <a:avLst/>
          </a:prstGeom>
          <a:noFill/>
          <a:ln w="9525">
            <a:noFill/>
            <a:miter lim="800000"/>
          </a:ln>
        </p:spPr>
        <p:txBody>
          <a:bodyPr anchor="ctr">
            <a:spAutoFit/>
          </a:bodyPr>
          <a:lstStyle/>
          <a:p>
            <a:r>
              <a:rPr lang="zh-CN" altLang="en-US" sz="3200" b="1">
                <a:latin typeface="微软雅黑" pitchFamily="34" charset="-122"/>
                <a:ea typeface="微软雅黑" pitchFamily="34" charset="-122"/>
              </a:rPr>
              <a:t>少无适俗韵，性本爱丘山</a:t>
            </a:r>
          </a:p>
          <a:p>
            <a:endParaRPr lang="zh-CN" altLang="en-US" sz="3200" b="1">
              <a:latin typeface="微软雅黑" pitchFamily="34" charset="-122"/>
              <a:ea typeface="微软雅黑" panose="020b0503020204020204" pitchFamily="34" charset="-122"/>
            </a:endParaRPr>
          </a:p>
          <a:p>
            <a:r>
              <a:rPr lang="zh-CN" altLang="en-US" sz="3200" b="1">
                <a:latin typeface="微软雅黑" pitchFamily="34" charset="-122"/>
                <a:ea typeface="微软雅黑" pitchFamily="34" charset="-122"/>
              </a:rPr>
              <a:t>守拙归园田</a:t>
            </a:r>
          </a:p>
          <a:p>
            <a:endParaRPr lang="en-US" altLang="zh-CN" sz="3200" b="1">
              <a:latin typeface="微软雅黑" pitchFamily="34" charset="-122"/>
              <a:ea typeface="微软雅黑" panose="020b0503020204020204" pitchFamily="34" charset="-122"/>
            </a:endParaRPr>
          </a:p>
        </p:txBody>
      </p:sp>
      <p:pic>
        <p:nvPicPr>
          <p:cNvPr id="11269" name="Picture 10" descr="山水"/>
          <p:cNvPicPr>
            <a:picLocks noChangeAspect="1" noChangeArrowheads="1"/>
          </p:cNvPicPr>
          <p:nvPr/>
        </p:nvPicPr>
        <p:blipFill>
          <a:blip r:embed="rId3"/>
          <a:stretch>
            <a:fillRect/>
          </a:stretch>
        </p:blipFill>
        <p:spPr bwMode="auto">
          <a:xfrm>
            <a:off x="5148263" y="4953000"/>
            <a:ext cx="3744912" cy="1905000"/>
          </a:xfrm>
          <a:prstGeom prst="rect">
            <a:avLst/>
          </a:prstGeom>
          <a:noFill/>
          <a:ln w="9525">
            <a:noFill/>
            <a:miter lim="800000"/>
          </a:ln>
        </p:spPr>
      </p:pic>
      <p:pic>
        <p:nvPicPr>
          <p:cNvPr id="11270" name="Picture 11" descr="jj"/>
          <p:cNvPicPr>
            <a:picLocks noChangeAspect="1" noChangeArrowheads="1"/>
          </p:cNvPicPr>
          <p:nvPr/>
        </p:nvPicPr>
        <p:blipFill>
          <a:blip r:embed="rId4">
            <a:lum bright="10000" contrast="4000"/>
          </a:blip>
          <a:stretch>
            <a:fillRect/>
          </a:stretch>
        </p:blipFill>
        <p:spPr bwMode="auto">
          <a:xfrm>
            <a:off x="7235825" y="2852738"/>
            <a:ext cx="1050925" cy="1017587"/>
          </a:xfrm>
          <a:prstGeom prst="rect">
            <a:avLst/>
          </a:prstGeom>
          <a:noFill/>
          <a:ln w="9525">
            <a:noFill/>
            <a:miter lim="800000"/>
          </a:ln>
        </p:spPr>
      </p:pic>
      <p:sp>
        <p:nvSpPr>
          <p:cNvPr id="11271" name="Rectangle 16"/>
          <p:cNvSpPr>
            <a:spLocks noChangeArrowheads="1"/>
          </p:cNvSpPr>
          <p:nvPr/>
        </p:nvSpPr>
        <p:spPr bwMode="auto">
          <a:xfrm>
            <a:off x="4859338" y="188913"/>
            <a:ext cx="3122612" cy="830262"/>
          </a:xfrm>
          <a:prstGeom prst="rect">
            <a:avLst/>
          </a:prstGeom>
          <a:noFill/>
          <a:ln w="9525">
            <a:noFill/>
            <a:miter lim="800000"/>
          </a:ln>
        </p:spPr>
        <p:txBody>
          <a:bodyPr wrap="none">
            <a:spAutoFit/>
          </a:bodyPr>
          <a:lstStyle/>
          <a:p>
            <a:r>
              <a:rPr lang="zh-CN" altLang="en-US" sz="4800" b="1">
                <a:solidFill>
                  <a:srgbClr val="FF3300"/>
                </a:solidFill>
                <a:latin typeface="微软雅黑" pitchFamily="34" charset="-122"/>
                <a:ea typeface="微软雅黑" pitchFamily="34" charset="-122"/>
              </a:rPr>
              <a:t>为何而归</a:t>
            </a:r>
            <a:r>
              <a:rPr lang="en-US" altLang="zh-CN" sz="4800" b="1">
                <a:solidFill>
                  <a:srgbClr val="FF3300"/>
                </a:solidFill>
                <a:latin typeface="微软雅黑" pitchFamily="34" charset="-122"/>
                <a:ea typeface="微软雅黑" pitchFamily="34" charset="-122"/>
              </a:rPr>
              <a:t>?</a:t>
            </a:r>
            <a:r>
              <a:rPr lang="zh-CN" altLang="en-US" sz="4800" b="1">
                <a:solidFill>
                  <a:srgbClr val="0000D2"/>
                </a:solidFill>
                <a:latin typeface="微软雅黑" pitchFamily="34" charset="-122"/>
                <a:ea typeface="微软雅黑" pitchFamily="34" charset="-122"/>
              </a:rPr>
              <a:t> </a:t>
            </a:r>
          </a:p>
        </p:txBody>
      </p:sp>
      <p:sp>
        <p:nvSpPr>
          <p:cNvPr id="8" name="Rectangle 23"/>
          <p:cNvSpPr>
            <a:spLocks noChangeArrowheads="1"/>
          </p:cNvSpPr>
          <p:nvPr/>
        </p:nvSpPr>
        <p:spPr bwMode="auto">
          <a:xfrm>
            <a:off x="900113" y="4581525"/>
            <a:ext cx="6408737" cy="641350"/>
          </a:xfrm>
          <a:prstGeom prst="rect">
            <a:avLst/>
          </a:prstGeom>
          <a:noFill/>
          <a:ln w="9525">
            <a:noFill/>
            <a:miter lim="800000"/>
          </a:ln>
        </p:spPr>
        <p:txBody>
          <a:bodyPr anchor="ctr">
            <a:spAutoFit/>
          </a:bodyPr>
          <a:lstStyle/>
          <a:p>
            <a:r>
              <a:rPr lang="zh-CN" altLang="en-US" sz="3600" b="1">
                <a:solidFill>
                  <a:srgbClr val="FF33CC"/>
                </a:solidFill>
                <a:latin typeface="黑体" pitchFamily="49" charset="-122"/>
                <a:ea typeface="黑体" pitchFamily="49" charset="-122"/>
              </a:rPr>
              <a:t>表达了对田园生活的向往。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Effect transition="in" filter="fade">
                                      <p:cBhvr>
                                        <p:cTn id="7" dur="1000"/>
                                        <p:tgtEl>
                                          <p:spTgt spid="26632"/>
                                        </p:tgtEl>
                                      </p:cBhvr>
                                    </p:animEffect>
                                    <p:anim calcmode="lin" valueType="num">
                                      <p:cBhvr>
                                        <p:cTn id="8" dur="1000" fill="hold"/>
                                        <p:tgtEl>
                                          <p:spTgt spid="26632"/>
                                        </p:tgtEl>
                                        <p:attrNameLst>
                                          <p:attrName>ppt_x</p:attrName>
                                        </p:attrNameLst>
                                      </p:cBhvr>
                                      <p:tavLst>
                                        <p:tav tm="0">
                                          <p:val>
                                            <p:strVal val="#ppt_x"/>
                                          </p:val>
                                        </p:tav>
                                        <p:tav tm="100000">
                                          <p:val>
                                            <p:strVal val="#ppt_x"/>
                                          </p:val>
                                        </p:tav>
                                      </p:tavLst>
                                    </p:anim>
                                    <p:anim calcmode="lin" valueType="num">
                                      <p:cBhvr>
                                        <p:cTn id="9" dur="1000" fill="hold"/>
                                        <p:tgtEl>
                                          <p:spTgt spid="2663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633">
                                            <p:txEl>
                                              <p:pRg st="0" end="0"/>
                                            </p:txEl>
                                          </p:spTgt>
                                        </p:tgtEl>
                                        <p:attrNameLst>
                                          <p:attrName>style.visibility</p:attrName>
                                        </p:attrNameLst>
                                      </p:cBhvr>
                                      <p:to>
                                        <p:strVal val="visible"/>
                                      </p:to>
                                    </p:set>
                                    <p:animEffect transition="in" filter="fade">
                                      <p:cBhvr>
                                        <p:cTn id="14" dur="1000"/>
                                        <p:tgtEl>
                                          <p:spTgt spid="26633">
                                            <p:txEl>
                                              <p:pRg st="0" end="0"/>
                                            </p:txEl>
                                          </p:spTgt>
                                        </p:tgtEl>
                                      </p:cBhvr>
                                    </p:animEffect>
                                    <p:anim calcmode="lin" valueType="num">
                                      <p:cBhvr>
                                        <p:cTn id="15" dur="1000" fill="hold"/>
                                        <p:tgtEl>
                                          <p:spTgt spid="2663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66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6633">
                                            <p:txEl>
                                              <p:pRg st="2" end="2"/>
                                            </p:txEl>
                                          </p:spTgt>
                                        </p:tgtEl>
                                        <p:attrNameLst>
                                          <p:attrName>style.visibility</p:attrName>
                                        </p:attrNameLst>
                                      </p:cBhvr>
                                      <p:to>
                                        <p:strVal val="visible"/>
                                      </p:to>
                                    </p:set>
                                    <p:anim calcmode="lin" valueType="num">
                                      <p:cBhvr additive="base">
                                        <p:cTn id="21" dur="500" fill="hold"/>
                                        <p:tgtEl>
                                          <p:spTgt spid="2663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66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p:bldP spid="26633" grpId="0" build="allAtOnce"/>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
          <p:cNvSpPr>
            <a:spLocks noGrp="1" noChangeArrowheads="1"/>
          </p:cNvSpPr>
          <p:nvPr>
            <p:ph type="title"/>
          </p:nvPr>
        </p:nvSpPr>
        <p:spPr>
          <a:xfrm>
            <a:off x="539750" y="476250"/>
            <a:ext cx="8229600" cy="1143000"/>
          </a:xfrm>
        </p:spPr>
        <p:txBody>
          <a:bodyPr>
            <a:normAutofit fontScale="90000"/>
          </a:bodyPr>
          <a:lstStyle/>
          <a:p>
            <a:r>
              <a:rPr lang="zh-CN" altLang="zh-CN" sz="3600" b="1" smtClean="0">
                <a:solidFill>
                  <a:srgbClr val="0000D2"/>
                </a:solidFill>
                <a:latin typeface="黑体" pitchFamily="49" charset="-122"/>
                <a:ea typeface="黑体" pitchFamily="49" charset="-122"/>
              </a:rPr>
              <a:t>既然</a:t>
            </a:r>
            <a:r>
              <a:rPr lang="en-US" altLang="zh-CN" sz="3600" b="1" smtClean="0">
                <a:solidFill>
                  <a:srgbClr val="0000D2"/>
                </a:solidFill>
                <a:latin typeface="黑体" pitchFamily="49" charset="-122"/>
                <a:ea typeface="黑体" pitchFamily="49" charset="-122"/>
              </a:rPr>
              <a:t>“</a:t>
            </a:r>
            <a:r>
              <a:rPr lang="zh-CN" altLang="zh-CN" sz="3600" b="1" smtClean="0">
                <a:solidFill>
                  <a:srgbClr val="0000D2"/>
                </a:solidFill>
                <a:latin typeface="黑体" pitchFamily="49" charset="-122"/>
                <a:ea typeface="黑体" pitchFamily="49" charset="-122"/>
              </a:rPr>
              <a:t>性本爱丘山</a:t>
            </a:r>
            <a:r>
              <a:rPr lang="en-US" altLang="zh-CN" sz="3600" b="1" smtClean="0">
                <a:solidFill>
                  <a:srgbClr val="0000D2"/>
                </a:solidFill>
                <a:latin typeface="黑体" pitchFamily="49" charset="-122"/>
                <a:ea typeface="黑体" pitchFamily="49" charset="-122"/>
              </a:rPr>
              <a:t>”</a:t>
            </a:r>
            <a:r>
              <a:rPr lang="zh-CN" altLang="zh-CN" sz="3600" b="1" smtClean="0">
                <a:solidFill>
                  <a:srgbClr val="0000D2"/>
                </a:solidFill>
                <a:latin typeface="黑体" pitchFamily="49" charset="-122"/>
                <a:ea typeface="黑体" pitchFamily="49" charset="-122"/>
              </a:rPr>
              <a:t>，</a:t>
            </a:r>
            <a:r>
              <a:rPr lang="en-US" altLang="zh-CN" sz="3600" b="1" smtClean="0">
                <a:solidFill>
                  <a:srgbClr val="0000D2"/>
                </a:solidFill>
                <a:latin typeface="黑体" pitchFamily="49" charset="-122"/>
                <a:ea typeface="黑体" pitchFamily="49" charset="-122"/>
              </a:rPr>
              <a:t>“</a:t>
            </a:r>
            <a:r>
              <a:rPr lang="zh-CN" altLang="zh-CN" sz="3600" b="1" smtClean="0">
                <a:solidFill>
                  <a:srgbClr val="0000D2"/>
                </a:solidFill>
                <a:latin typeface="黑体" pitchFamily="49" charset="-122"/>
                <a:ea typeface="黑体" pitchFamily="49" charset="-122"/>
              </a:rPr>
              <a:t>守拙归园田</a:t>
            </a:r>
            <a:r>
              <a:rPr lang="en-US" altLang="zh-CN" sz="3600" b="1" smtClean="0">
                <a:solidFill>
                  <a:srgbClr val="0000D2"/>
                </a:solidFill>
                <a:latin typeface="黑体" pitchFamily="49" charset="-122"/>
                <a:ea typeface="黑体" pitchFamily="49" charset="-122"/>
              </a:rPr>
              <a:t>” </a:t>
            </a:r>
            <a:r>
              <a:rPr lang="zh-CN" altLang="zh-CN" sz="3600" b="1" smtClean="0">
                <a:solidFill>
                  <a:srgbClr val="0000D2"/>
                </a:solidFill>
                <a:latin typeface="黑体" pitchFamily="49" charset="-122"/>
                <a:ea typeface="黑体" pitchFamily="49" charset="-122"/>
              </a:rPr>
              <a:t>陶渊明何以要出仕？</a:t>
            </a:r>
            <a:endParaRPr lang="zh-CN" altLang="en-US" sz="3600" b="1" smtClean="0">
              <a:solidFill>
                <a:srgbClr val="0000D2"/>
              </a:solidFill>
              <a:latin typeface="黑体" pitchFamily="49" charset="-122"/>
              <a:ea typeface="黑体" pitchFamily="49" charset="-122"/>
            </a:endParaRPr>
          </a:p>
        </p:txBody>
      </p:sp>
      <p:sp>
        <p:nvSpPr>
          <p:cNvPr id="12291" name="矩形 3"/>
          <p:cNvSpPr>
            <a:spLocks noChangeArrowheads="1"/>
          </p:cNvSpPr>
          <p:nvPr/>
        </p:nvSpPr>
        <p:spPr bwMode="auto">
          <a:xfrm>
            <a:off x="12700" y="2060575"/>
            <a:ext cx="9132888" cy="2835275"/>
          </a:xfrm>
          <a:prstGeom prst="rect">
            <a:avLst/>
          </a:prstGeom>
          <a:noFill/>
          <a:ln w="9525">
            <a:noFill/>
            <a:miter lim="800000"/>
          </a:ln>
        </p:spPr>
        <p:txBody>
          <a:bodyPr>
            <a:spAutoFit/>
          </a:bodyPr>
          <a:lstStyle/>
          <a:p>
            <a:r>
              <a:rPr lang="zh-CN" altLang="zh-CN" sz="3600" b="1"/>
              <a:t>炼字：</a:t>
            </a:r>
            <a:endParaRPr lang="en-US" altLang="zh-CN" sz="3600" b="1"/>
          </a:p>
          <a:p>
            <a:r>
              <a:rPr lang="zh-CN" altLang="zh-CN" sz="3600" b="1"/>
              <a:t>     入仕做官，非其本性使然，而是一大失误。</a:t>
            </a:r>
            <a:r>
              <a:rPr lang="en-US" altLang="zh-CN" sz="3600" b="1"/>
              <a:t>“</a:t>
            </a:r>
            <a:r>
              <a:rPr lang="zh-CN" altLang="zh-CN" sz="3600" b="1"/>
              <a:t>误</a:t>
            </a:r>
            <a:r>
              <a:rPr lang="en-US" altLang="zh-CN" sz="3600" b="1"/>
              <a:t>”</a:t>
            </a:r>
            <a:r>
              <a:rPr lang="zh-CN" altLang="zh-CN" sz="3600" b="1"/>
              <a:t>既表现了陶渊明的后悔和厌恶之情</a:t>
            </a:r>
            <a:r>
              <a:rPr lang="en-US" altLang="zh-CN" sz="3600" b="1"/>
              <a:t>.</a:t>
            </a:r>
            <a:br>
              <a:rPr lang="en-US" altLang="zh-CN" sz="3600" b="1"/>
            </a:br>
            <a:r>
              <a:rPr lang="en-US" altLang="zh-CN" sz="3600" b="1"/>
              <a:t>     </a:t>
            </a:r>
            <a:r>
              <a:rPr lang="zh-CN" altLang="zh-CN" sz="3600" b="1"/>
              <a:t>出仕是由于</a:t>
            </a:r>
            <a:r>
              <a:rPr lang="en-US" altLang="zh-CN" sz="3600" b="1"/>
              <a:t>1.</a:t>
            </a:r>
            <a:r>
              <a:rPr lang="zh-CN" altLang="zh-CN" sz="3600" b="1"/>
              <a:t>生活所迫</a:t>
            </a:r>
            <a:r>
              <a:rPr lang="zh-CN" altLang="en-US" sz="3600" b="1"/>
              <a:t>； </a:t>
            </a:r>
            <a:r>
              <a:rPr lang="en-US" altLang="zh-CN" sz="3600" b="1"/>
              <a:t>2.</a:t>
            </a:r>
            <a:r>
              <a:rPr lang="zh-CN" altLang="zh-CN" sz="3600" b="1"/>
              <a:t>少年时代有</a:t>
            </a:r>
            <a:r>
              <a:rPr lang="en-US" altLang="zh-CN" sz="3600" b="1"/>
              <a:t>“</a:t>
            </a:r>
            <a:r>
              <a:rPr lang="zh-CN" altLang="zh-CN" sz="3600" b="1"/>
              <a:t>大济苍生</a:t>
            </a:r>
            <a:r>
              <a:rPr lang="en-US" altLang="zh-CN" sz="3600" b="1"/>
              <a:t>”</a:t>
            </a:r>
            <a:r>
              <a:rPr lang="zh-CN" altLang="zh-CN" sz="3600" b="1"/>
              <a:t>的壮志。</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linds(horizontal)">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标题 1"/>
          <p:cNvSpPr>
            <a:spLocks noGrp="1" noChangeArrowheads="1"/>
          </p:cNvSpPr>
          <p:nvPr>
            <p:ph type="title"/>
          </p:nvPr>
        </p:nvSpPr>
        <p:spPr>
          <a:xfrm>
            <a:off x="395288" y="0"/>
            <a:ext cx="8229600" cy="914400"/>
          </a:xfrm>
        </p:spPr>
        <p:txBody>
          <a:bodyPr/>
          <a:lstStyle/>
          <a:p>
            <a:r>
              <a:rPr lang="zh-CN" altLang="zh-CN" sz="3600" b="1" smtClean="0"/>
              <a:t>写作背景</a:t>
            </a:r>
            <a:endParaRPr lang="zh-CN" altLang="en-US" sz="3600" smtClean="0"/>
          </a:p>
        </p:txBody>
      </p:sp>
      <p:sp>
        <p:nvSpPr>
          <p:cNvPr id="13315" name="内容占位符 3"/>
          <p:cNvSpPr>
            <a:spLocks noGrp="1" noChangeArrowheads="1"/>
          </p:cNvSpPr>
          <p:nvPr>
            <p:ph idx="1"/>
          </p:nvPr>
        </p:nvSpPr>
        <p:spPr>
          <a:xfrm>
            <a:off x="0" y="692150"/>
            <a:ext cx="9144000" cy="5638800"/>
          </a:xfrm>
        </p:spPr>
        <p:txBody>
          <a:bodyPr>
            <a:spAutoFit/>
          </a:bodyPr>
          <a:lstStyle/>
          <a:p>
            <a:r>
              <a:rPr lang="en-US" altLang="zh-CN" sz="2800" b="1" smtClean="0"/>
              <a:t>       </a:t>
            </a:r>
            <a:r>
              <a:rPr lang="zh-CN" altLang="zh-CN" sz="2800" b="1" smtClean="0"/>
              <a:t>东晋末年权力之争剧烈，陶渊明既不愿成为上层统治阶级矛盾斗争的牺牲品，也不愿成为政治野心家争夺的工具，但是仕途生活却将他紧紧束缚在野心家们政治斗争的罗网之中，因此十分痛苦。他不愿同流合污，便受排挤，孤立，他固守清贫，只有选择离开，选择归隐。</a:t>
            </a:r>
            <a:r>
              <a:rPr lang="en-US" altLang="zh-CN" sz="2800" b="1" smtClean="0"/>
              <a:t>“</a:t>
            </a:r>
            <a:r>
              <a:rPr lang="zh-CN" altLang="zh-CN" sz="2800" b="1" smtClean="0"/>
              <a:t>一去三十年</a:t>
            </a:r>
            <a:r>
              <a:rPr lang="en-US" altLang="zh-CN" sz="2800" b="1" smtClean="0"/>
              <a:t>”</a:t>
            </a:r>
            <a:r>
              <a:rPr lang="zh-CN" altLang="zh-CN" sz="2800" b="1" smtClean="0"/>
              <a:t>实际应该是</a:t>
            </a:r>
            <a:r>
              <a:rPr lang="en-US" altLang="zh-CN" sz="2800" b="1" smtClean="0"/>
              <a:t>“</a:t>
            </a:r>
            <a:r>
              <a:rPr lang="zh-CN" altLang="zh-CN" sz="2800" b="1" smtClean="0"/>
              <a:t>十三年</a:t>
            </a:r>
            <a:r>
              <a:rPr lang="en-US" altLang="zh-CN" sz="2800" b="1" smtClean="0"/>
              <a:t>”</a:t>
            </a:r>
            <a:r>
              <a:rPr lang="zh-CN" altLang="zh-CN" sz="2800" b="1" smtClean="0"/>
              <a:t>用夸大的数字，说明了时间之长，痛苦之深。</a:t>
            </a:r>
            <a:br>
              <a:rPr lang="en-US" altLang="zh-CN" sz="2800" b="1" smtClean="0"/>
            </a:br>
            <a:r>
              <a:rPr lang="en-US" altLang="zh-CN" sz="2800" b="1" smtClean="0"/>
              <a:t>      </a:t>
            </a:r>
            <a:r>
              <a:rPr lang="zh-CN" altLang="zh-CN" sz="2800" b="1" smtClean="0"/>
              <a:t>其实这一个</a:t>
            </a:r>
            <a:r>
              <a:rPr lang="en-US" altLang="zh-CN" sz="2800" b="1" smtClean="0"/>
              <a:t>“</a:t>
            </a:r>
            <a:r>
              <a:rPr lang="zh-CN" altLang="zh-CN" sz="2800" b="1" smtClean="0"/>
              <a:t>误</a:t>
            </a:r>
            <a:r>
              <a:rPr lang="en-US" altLang="zh-CN" sz="2800" b="1" smtClean="0"/>
              <a:t>”</a:t>
            </a:r>
            <a:r>
              <a:rPr lang="zh-CN" altLang="zh-CN" sz="2800" b="1" smtClean="0"/>
              <a:t>字，一误多年又何尝不是带着期望的自投罗网，在几经坎坷，在官场中碰得头破血流，看透了官场卑污之后，一个误落发出了陶渊明无限的人生辛酸。这是人生幡然醒悟后的绝唱，是一位哲人看透世界后的箴言。</a:t>
            </a:r>
            <a:br>
              <a:rPr lang="en-US" altLang="zh-CN" sz="2800" b="1" smtClean="0"/>
            </a:br>
            <a:endParaRPr lang="zh-CN" altLang="en-US" sz="2800" b="1" smtClean="0"/>
          </a:p>
        </p:txBody>
      </p:sp>
      <p:sp>
        <p:nvSpPr>
          <p:cNvPr id="12292" name="矩形 5"/>
          <p:cNvSpPr>
            <a:spLocks noChangeArrowheads="1"/>
          </p:cNvSpPr>
          <p:nvPr/>
        </p:nvSpPr>
        <p:spPr bwMode="auto">
          <a:xfrm>
            <a:off x="0" y="5732463"/>
            <a:ext cx="9144000" cy="1189037"/>
          </a:xfrm>
          <a:prstGeom prst="rect">
            <a:avLst/>
          </a:prstGeom>
          <a:noFill/>
          <a:ln w="9525">
            <a:noFill/>
            <a:miter lim="800000"/>
          </a:ln>
        </p:spPr>
        <p:txBody>
          <a:bodyPr>
            <a:spAutoFit/>
          </a:bodyPr>
          <a:lstStyle/>
          <a:p>
            <a:r>
              <a:rPr lang="zh-CN" altLang="zh-CN" sz="3600" b="1">
                <a:solidFill>
                  <a:srgbClr val="FF33CC"/>
                </a:solidFill>
                <a:latin typeface="黑体" pitchFamily="49" charset="-122"/>
                <a:ea typeface="黑体" pitchFamily="49" charset="-122"/>
              </a:rPr>
              <a:t>所以</a:t>
            </a:r>
            <a:r>
              <a:rPr lang="en-US" altLang="zh-CN" sz="3600" b="1">
                <a:solidFill>
                  <a:srgbClr val="FF33CC"/>
                </a:solidFill>
                <a:latin typeface="黑体" pitchFamily="49" charset="-122"/>
                <a:ea typeface="黑体" pitchFamily="49" charset="-122"/>
              </a:rPr>
              <a:t>“</a:t>
            </a:r>
            <a:r>
              <a:rPr lang="zh-CN" altLang="zh-CN" sz="3600" b="1">
                <a:solidFill>
                  <a:srgbClr val="FF33CC"/>
                </a:solidFill>
                <a:latin typeface="黑体" pitchFamily="49" charset="-122"/>
                <a:ea typeface="黑体" pitchFamily="49" charset="-122"/>
              </a:rPr>
              <a:t>归园田</a:t>
            </a:r>
            <a:r>
              <a:rPr lang="en-US" altLang="zh-CN" sz="3600" b="1">
                <a:solidFill>
                  <a:srgbClr val="FF33CC"/>
                </a:solidFill>
                <a:latin typeface="黑体" pitchFamily="49" charset="-122"/>
                <a:ea typeface="黑体" pitchFamily="49" charset="-122"/>
              </a:rPr>
              <a:t>”</a:t>
            </a:r>
            <a:r>
              <a:rPr lang="zh-CN" altLang="zh-CN" sz="3600" b="1">
                <a:solidFill>
                  <a:srgbClr val="FF33CC"/>
                </a:solidFill>
                <a:latin typeface="黑体" pitchFamily="49" charset="-122"/>
                <a:ea typeface="黑体" pitchFamily="49" charset="-122"/>
              </a:rPr>
              <a:t>是为了保持自己精神上的自由和独立。</a:t>
            </a:r>
            <a:endParaRPr lang="zh-CN" altLang="en-US" sz="3600" b="1">
              <a:solidFill>
                <a:srgbClr val="FF33CC"/>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ox(in)">
                                      <p:cBhvr>
                                        <p:cTn id="7"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Picture 2" descr="小屋"/>
          <p:cNvPicPr>
            <a:picLocks noChangeAspect="1" noChangeArrowheads="1"/>
          </p:cNvPicPr>
          <p:nvPr/>
        </p:nvPicPr>
        <p:blipFill>
          <a:blip r:embed="rId2"/>
          <a:stretch>
            <a:fillRect/>
          </a:stretch>
        </p:blipFill>
        <p:spPr bwMode="auto">
          <a:xfrm>
            <a:off x="468313" y="404813"/>
            <a:ext cx="7848600" cy="5715000"/>
          </a:xfrm>
          <a:prstGeom prst="rect">
            <a:avLst/>
          </a:prstGeom>
          <a:noFill/>
          <a:ln w="9525">
            <a:noFill/>
            <a:miter lim="800000"/>
          </a:ln>
        </p:spPr>
      </p:pic>
      <p:sp>
        <p:nvSpPr>
          <p:cNvPr id="53251" name="Rectangle 3"/>
          <p:cNvSpPr>
            <a:spLocks noChangeArrowheads="1"/>
          </p:cNvSpPr>
          <p:nvPr/>
        </p:nvSpPr>
        <p:spPr bwMode="auto">
          <a:xfrm>
            <a:off x="3563938" y="1557338"/>
            <a:ext cx="4752975" cy="946150"/>
          </a:xfrm>
          <a:prstGeom prst="rect">
            <a:avLst/>
          </a:prstGeom>
          <a:noFill/>
          <a:ln w="9525">
            <a:noFill/>
            <a:miter lim="800000"/>
          </a:ln>
        </p:spPr>
        <p:txBody>
          <a:bodyPr anchor="ctr">
            <a:spAutoFit/>
          </a:bodyPr>
          <a:lstStyle/>
          <a:p>
            <a:pPr>
              <a:buFont typeface="Arial" pitchFamily="34" charset="0"/>
              <a:buChar char="•"/>
            </a:pPr>
            <a:r>
              <a:rPr lang="zh-CN" altLang="zh-CN" sz="2800" b="1">
                <a:solidFill>
                  <a:srgbClr val="0000FF"/>
                </a:solidFill>
              </a:rPr>
              <a:t>田园有什么独特的景物吸引着陶渊明？</a:t>
            </a:r>
            <a:r>
              <a:rPr lang="zh-CN" altLang="en-US" sz="2800" b="1">
                <a:solidFill>
                  <a:srgbClr val="0000FF"/>
                </a:solidFill>
                <a:latin typeface="华文行楷" pitchFamily="2" charset="-122"/>
                <a:ea typeface="华文行楷" pitchFamily="2" charset="-122"/>
              </a:rPr>
              <a:t>用自己的话描述</a:t>
            </a:r>
          </a:p>
        </p:txBody>
      </p:sp>
      <p:pic>
        <p:nvPicPr>
          <p:cNvPr id="14340" name="Picture 5" descr="山水"/>
          <p:cNvPicPr>
            <a:picLocks noChangeAspect="1" noChangeArrowheads="1"/>
          </p:cNvPicPr>
          <p:nvPr/>
        </p:nvPicPr>
        <p:blipFill>
          <a:blip r:embed="rId3"/>
          <a:stretch>
            <a:fillRect/>
          </a:stretch>
        </p:blipFill>
        <p:spPr bwMode="auto">
          <a:xfrm>
            <a:off x="5148263" y="4953000"/>
            <a:ext cx="3744912" cy="1905000"/>
          </a:xfrm>
          <a:prstGeom prst="rect">
            <a:avLst/>
          </a:prstGeom>
          <a:noFill/>
          <a:ln w="9525">
            <a:noFill/>
            <a:miter lim="800000"/>
          </a:ln>
        </p:spPr>
      </p:pic>
      <p:pic>
        <p:nvPicPr>
          <p:cNvPr id="14341" name="Picture 6" descr="jj"/>
          <p:cNvPicPr>
            <a:picLocks noChangeAspect="1" noChangeArrowheads="1"/>
          </p:cNvPicPr>
          <p:nvPr/>
        </p:nvPicPr>
        <p:blipFill>
          <a:blip r:embed="rId4">
            <a:lum bright="10000" contrast="4000"/>
          </a:blip>
          <a:stretch>
            <a:fillRect/>
          </a:stretch>
        </p:blipFill>
        <p:spPr bwMode="auto">
          <a:xfrm>
            <a:off x="8093075" y="1700213"/>
            <a:ext cx="1050925" cy="1017587"/>
          </a:xfrm>
          <a:prstGeom prst="rect">
            <a:avLst/>
          </a:prstGeom>
          <a:noFill/>
          <a:ln w="9525">
            <a:noFill/>
            <a:miter lim="800000"/>
          </a:ln>
        </p:spPr>
      </p:pic>
      <p:sp>
        <p:nvSpPr>
          <p:cNvPr id="14342" name="Rectangle 8"/>
          <p:cNvSpPr>
            <a:spLocks noChangeArrowheads="1"/>
          </p:cNvSpPr>
          <p:nvPr/>
        </p:nvSpPr>
        <p:spPr bwMode="auto">
          <a:xfrm>
            <a:off x="4787900" y="188913"/>
            <a:ext cx="3248025" cy="830262"/>
          </a:xfrm>
          <a:prstGeom prst="rect">
            <a:avLst/>
          </a:prstGeom>
          <a:noFill/>
          <a:ln w="9525">
            <a:noFill/>
            <a:miter lim="800000"/>
          </a:ln>
        </p:spPr>
        <p:txBody>
          <a:bodyPr>
            <a:spAutoFit/>
          </a:bodyPr>
          <a:lstStyle/>
          <a:p>
            <a:r>
              <a:rPr lang="zh-CN" altLang="en-US" sz="4800" b="1">
                <a:solidFill>
                  <a:srgbClr val="FF3300"/>
                </a:solidFill>
                <a:latin typeface="微软雅黑" pitchFamily="34" charset="-122"/>
                <a:ea typeface="微软雅黑" pitchFamily="34" charset="-122"/>
              </a:rPr>
              <a:t>归向何处</a:t>
            </a:r>
            <a:r>
              <a:rPr lang="en-US" altLang="zh-CN" sz="4800" b="1">
                <a:solidFill>
                  <a:srgbClr val="FF3300"/>
                </a:solidFill>
                <a:latin typeface="微软雅黑" pitchFamily="34" charset="-122"/>
                <a:ea typeface="微软雅黑" pitchFamily="34" charset="-122"/>
              </a:rPr>
              <a:t>?</a:t>
            </a:r>
            <a:endParaRPr lang="zh-CN" altLang="en-US" sz="4800" b="1">
              <a:solidFill>
                <a:srgbClr val="FF3300"/>
              </a:solidFill>
              <a:latin typeface="微软雅黑" pitchFamily="34" charset="-122"/>
              <a:ea typeface="微软雅黑" panose="020b0503020204020204" pitchFamily="34" charset="-122"/>
            </a:endParaRPr>
          </a:p>
        </p:txBody>
      </p:sp>
      <p:sp>
        <p:nvSpPr>
          <p:cNvPr id="14343" name="矩形 7"/>
          <p:cNvSpPr>
            <a:spLocks noChangeArrowheads="1"/>
          </p:cNvSpPr>
          <p:nvPr/>
        </p:nvSpPr>
        <p:spPr bwMode="auto">
          <a:xfrm>
            <a:off x="1116013" y="3141663"/>
            <a:ext cx="6985000" cy="2308225"/>
          </a:xfrm>
          <a:prstGeom prst="rect">
            <a:avLst/>
          </a:prstGeom>
          <a:noFill/>
          <a:ln w="9525">
            <a:noFill/>
            <a:miter lim="800000"/>
          </a:ln>
        </p:spPr>
        <p:txBody>
          <a:bodyPr>
            <a:spAutoFit/>
          </a:bodyPr>
          <a:lstStyle/>
          <a:p>
            <a:r>
              <a:rPr lang="zh-CN" altLang="en-US" sz="3600" b="1">
                <a:latin typeface="微软雅黑" pitchFamily="34" charset="-122"/>
                <a:ea typeface="微软雅黑" pitchFamily="34" charset="-122"/>
              </a:rPr>
              <a:t>方宅十余亩，  草屋八九间。</a:t>
            </a:r>
          </a:p>
          <a:p>
            <a:r>
              <a:rPr lang="zh-CN" altLang="en-US" sz="3600" b="1">
                <a:latin typeface="微软雅黑" pitchFamily="34" charset="-122"/>
                <a:ea typeface="微软雅黑" pitchFamily="34" charset="-122"/>
              </a:rPr>
              <a:t>榆柳荫后檐，  桃李罗堂前。</a:t>
            </a:r>
          </a:p>
          <a:p>
            <a:r>
              <a:rPr lang="zh-CN" altLang="en-US" sz="3600" b="1">
                <a:latin typeface="微软雅黑" pitchFamily="34" charset="-122"/>
                <a:ea typeface="微软雅黑" pitchFamily="34" charset="-122"/>
              </a:rPr>
              <a:t>暧暧远人村，  依依墟里烟。</a:t>
            </a:r>
          </a:p>
          <a:p>
            <a:r>
              <a:rPr lang="zh-CN" altLang="en-US" sz="3600" b="1">
                <a:latin typeface="微软雅黑" pitchFamily="34" charset="-122"/>
                <a:ea typeface="微软雅黑" pitchFamily="34" charset="-122"/>
              </a:rPr>
              <a:t>狗吠深巷中，  鸡鸣桑树颠。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fade">
                                      <p:cBhvr>
                                        <p:cTn id="7" dur="1000"/>
                                        <p:tgtEl>
                                          <p:spTgt spid="53251"/>
                                        </p:tgtEl>
                                      </p:cBhvr>
                                    </p:animEffect>
                                    <p:anim calcmode="lin" valueType="num">
                                      <p:cBhvr>
                                        <p:cTn id="8" dur="1000" fill="hold"/>
                                        <p:tgtEl>
                                          <p:spTgt spid="53251"/>
                                        </p:tgtEl>
                                        <p:attrNameLst>
                                          <p:attrName>ppt_x</p:attrName>
                                        </p:attrNameLst>
                                      </p:cBhvr>
                                      <p:tavLst>
                                        <p:tav tm="0">
                                          <p:val>
                                            <p:strVal val="#ppt_x"/>
                                          </p:val>
                                        </p:tav>
                                        <p:tav tm="100000">
                                          <p:val>
                                            <p:strVal val="#ppt_x"/>
                                          </p:val>
                                        </p:tav>
                                      </p:tavLst>
                                    </p:anim>
                                    <p:anim calcmode="lin" valueType="num">
                                      <p:cBhvr>
                                        <p:cTn id="9"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4343"/>
                                        </p:tgtEl>
                                        <p:attrNameLst>
                                          <p:attrName>style.visibility</p:attrName>
                                        </p:attrNameLst>
                                      </p:cBhvr>
                                      <p:to>
                                        <p:strVal val="visible"/>
                                      </p:to>
                                    </p:set>
                                    <p:animEffect transition="in" filter="blinds(horizontal)">
                                      <p:cBhvr>
                                        <p:cTn id="14"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1434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8597" y="714356"/>
            <a:ext cx="8429684" cy="483209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4400" b="1" smtClean="0">
                <a:effectLst>
                  <a:outerShdw blurRad="38100" dist="38100" dir="2700000" algn="tl">
                    <a:srgbClr val="000000">
                      <a:alpha val="43137"/>
                    </a:srgbClr>
                  </a:outerShdw>
                </a:effectLst>
              </a:rPr>
              <a:t>教学目标：</a:t>
            </a:r>
          </a:p>
          <a:p>
            <a:pPr lvl="0"/>
            <a:r>
              <a:rPr lang="en-US" altLang="zh-CN" sz="4400" b="1" smtClean="0">
                <a:effectLst>
                  <a:outerShdw blurRad="38100" dist="38100" dir="2700000" algn="tl">
                    <a:srgbClr val="000000">
                      <a:alpha val="43137"/>
                    </a:srgbClr>
                  </a:outerShdw>
                </a:effectLst>
              </a:rPr>
              <a:t>1</a:t>
            </a:r>
            <a:r>
              <a:rPr lang="zh-CN" altLang="en-US" sz="4400" b="1" smtClean="0">
                <a:effectLst>
                  <a:outerShdw blurRad="38100" dist="38100" dir="2700000" algn="tl">
                    <a:srgbClr val="000000">
                      <a:alpha val="43137"/>
                    </a:srgbClr>
                  </a:outerShdw>
                </a:effectLst>
              </a:rPr>
              <a:t>、引导学生体会诗中所表达的思想感情。</a:t>
            </a:r>
          </a:p>
          <a:p>
            <a:pPr lvl="0"/>
            <a:r>
              <a:rPr lang="en-US" altLang="zh-CN" sz="4400" b="1" smtClean="0">
                <a:effectLst>
                  <a:outerShdw blurRad="38100" dist="38100" dir="2700000" algn="tl">
                    <a:srgbClr val="000000">
                      <a:alpha val="43137"/>
                    </a:srgbClr>
                  </a:outerShdw>
                </a:effectLst>
              </a:rPr>
              <a:t>2</a:t>
            </a:r>
            <a:r>
              <a:rPr lang="zh-CN" altLang="en-US" sz="4400" b="1" smtClean="0">
                <a:effectLst>
                  <a:outerShdw blurRad="38100" dist="38100" dir="2700000" algn="tl">
                    <a:srgbClr val="000000">
                      <a:alpha val="43137"/>
                    </a:srgbClr>
                  </a:outerShdw>
                </a:effectLst>
              </a:rPr>
              <a:t>、训练学生欣赏诗歌意境，培养学生的欣赏能力。</a:t>
            </a:r>
            <a:r>
              <a:rPr lang="en-US" sz="4400" b="1" smtClean="0">
                <a:effectLst>
                  <a:outerShdw blurRad="38100" dist="38100" dir="2700000" algn="tl">
                    <a:srgbClr val="000000">
                      <a:alpha val="43137"/>
                    </a:srgbClr>
                  </a:outerShdw>
                </a:effectLst>
              </a:rPr>
              <a:t> </a:t>
            </a:r>
            <a:endParaRPr lang="zh-CN" altLang="en-US" sz="4400" b="1" smtClean="0">
              <a:effectLst>
                <a:outerShdw blurRad="38100" dist="38100" dir="2700000" algn="tl">
                  <a:srgbClr val="000000">
                    <a:alpha val="43137"/>
                  </a:srgbClr>
                </a:outerShdw>
              </a:effectLst>
            </a:endParaRPr>
          </a:p>
          <a:p>
            <a:pPr lvl="0"/>
            <a:r>
              <a:rPr lang="en-US" altLang="zh-CN" sz="4400" b="1" smtClean="0">
                <a:effectLst>
                  <a:outerShdw blurRad="38100" dist="38100" dir="2700000" algn="tl">
                    <a:srgbClr val="000000">
                      <a:alpha val="43137"/>
                    </a:srgbClr>
                  </a:outerShdw>
                </a:effectLst>
              </a:rPr>
              <a:t>3</a:t>
            </a:r>
            <a:r>
              <a:rPr lang="zh-CN" altLang="en-US" sz="4400" b="1" smtClean="0">
                <a:effectLst>
                  <a:outerShdw blurRad="38100" dist="38100" dir="2700000" algn="tl">
                    <a:srgbClr val="000000">
                      <a:alpha val="43137"/>
                    </a:srgbClr>
                  </a:outerShdw>
                </a:effectLst>
              </a:rPr>
              <a:t>、拓展探究，了解诗人的艺术情趣。</a:t>
            </a:r>
            <a:endParaRPr lang="zh-CN" altLang="en-US" sz="4400" b="1">
              <a:effectLst>
                <a:outerShdw blurRad="38100" dist="38100" dir="2700000" algn="tl">
                  <a:srgbClr val="000000">
                    <a:alpha val="43137"/>
                  </a:srgbClr>
                </a:outerShdw>
              </a:effectLst>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9"/>
          <p:cNvSpPr>
            <a:spLocks noGrp="1" noChangeArrowheads="1"/>
          </p:cNvSpPr>
          <p:nvPr>
            <p:ph type="title"/>
          </p:nvPr>
        </p:nvSpPr>
        <p:spPr>
          <a:xfrm>
            <a:off x="323850" y="333375"/>
            <a:ext cx="8229600" cy="646113"/>
          </a:xfrm>
        </p:spPr>
        <p:txBody>
          <a:bodyPr>
            <a:spAutoFit/>
          </a:bodyPr>
          <a:lstStyle/>
          <a:p>
            <a:pPr eaLnBrk="1" hangingPunct="1">
              <a:spcBef>
                <a:spcPct val="50000"/>
              </a:spcBef>
              <a:buFontTx/>
              <a:buChar char="•"/>
            </a:pPr>
            <a:r>
              <a:rPr lang="zh-CN" altLang="en-US" sz="3600" b="1" smtClean="0">
                <a:solidFill>
                  <a:srgbClr val="0000FF"/>
                </a:solidFill>
                <a:latin typeface="微软雅黑" pitchFamily="34" charset="-122"/>
                <a:ea typeface="微软雅黑" pitchFamily="34" charset="-122"/>
              </a:rPr>
              <a:t>陶渊明笔下的田园风光美在哪里？</a:t>
            </a:r>
          </a:p>
        </p:txBody>
      </p:sp>
      <p:sp>
        <p:nvSpPr>
          <p:cNvPr id="15363" name="矩形 4"/>
          <p:cNvSpPr>
            <a:spLocks noChangeArrowheads="1"/>
          </p:cNvSpPr>
          <p:nvPr/>
        </p:nvSpPr>
        <p:spPr bwMode="auto">
          <a:xfrm>
            <a:off x="179388" y="1268413"/>
            <a:ext cx="8713787" cy="4524375"/>
          </a:xfrm>
          <a:prstGeom prst="rect">
            <a:avLst/>
          </a:prstGeom>
          <a:noFill/>
          <a:ln w="9525">
            <a:noFill/>
            <a:miter lim="800000"/>
          </a:ln>
        </p:spPr>
        <p:txBody>
          <a:bodyPr>
            <a:spAutoFit/>
          </a:bodyPr>
          <a:lstStyle/>
          <a:p>
            <a:r>
              <a:rPr lang="zh-CN" altLang="en-US" sz="3600" b="1">
                <a:solidFill>
                  <a:srgbClr val="000000"/>
                </a:solidFill>
              </a:rPr>
              <a:t>       这里描写的一切，是极为平常的。你看：土地，草房；榆柳，桃李；村庄，炊烟；狗吠，鸡鸣</a:t>
            </a:r>
            <a:r>
              <a:rPr lang="en-US" altLang="zh-CN" sz="3600" b="1">
                <a:solidFill>
                  <a:srgbClr val="000000"/>
                </a:solidFill>
              </a:rPr>
              <a:t>……</a:t>
            </a:r>
            <a:r>
              <a:rPr lang="zh-CN" altLang="en-US" sz="3600" b="1">
                <a:solidFill>
                  <a:srgbClr val="000000"/>
                </a:solidFill>
              </a:rPr>
              <a:t>但正是这些平平常常的事物，在诗人笔下，构成了一幅十分</a:t>
            </a:r>
            <a:r>
              <a:rPr lang="zh-CN" altLang="en-US" sz="3600" b="1">
                <a:solidFill>
                  <a:srgbClr val="FF0000"/>
                </a:solidFill>
              </a:rPr>
              <a:t>恬静幽美、清新喜人</a:t>
            </a:r>
            <a:r>
              <a:rPr lang="zh-CN" altLang="en-US" sz="3600" b="1">
                <a:solidFill>
                  <a:srgbClr val="000000"/>
                </a:solidFill>
              </a:rPr>
              <a:t>的图画。在这画面上，田园风光以其清淡朴素的、毫无矫揉造作的天然之美，呈现在我们面前，使人悠然神往。这不是有点儿像世外桃源的光景吗</a:t>
            </a:r>
            <a:r>
              <a:rPr lang="en-US" altLang="zh-CN" sz="3600" b="1">
                <a:solidFill>
                  <a:srgbClr val="0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blinds(horizontal)">
                                      <p:cBhvr>
                                        <p:cTn id="12"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标题 3"/>
          <p:cNvSpPr>
            <a:spLocks noGrp="1" noChangeArrowheads="1"/>
          </p:cNvSpPr>
          <p:nvPr>
            <p:ph type="title"/>
          </p:nvPr>
        </p:nvSpPr>
        <p:spPr>
          <a:xfrm>
            <a:off x="60325" y="192088"/>
            <a:ext cx="9490075" cy="762000"/>
          </a:xfrm>
        </p:spPr>
        <p:txBody>
          <a:bodyPr>
            <a:spAutoFit/>
          </a:bodyPr>
          <a:lstStyle/>
          <a:p>
            <a:pPr algn="l" eaLnBrk="1" hangingPunct="1"/>
            <a:r>
              <a:rPr lang="zh-CN" altLang="en-US" b="1" smtClean="0">
                <a:solidFill>
                  <a:srgbClr val="0000FF"/>
                </a:solidFill>
                <a:latin typeface="Times New Roman" pitchFamily="18" charset="0"/>
              </a:rPr>
              <a:t>诗人运用了什么手法表现这种美呢？</a:t>
            </a:r>
            <a:endParaRPr lang="zh-CN" altLang="en-US" smtClean="0">
              <a:solidFill>
                <a:srgbClr val="0000FF"/>
              </a:solidFill>
            </a:endParaRPr>
          </a:p>
        </p:txBody>
      </p:sp>
      <p:sp>
        <p:nvSpPr>
          <p:cNvPr id="16387" name="矩形 4"/>
          <p:cNvSpPr>
            <a:spLocks noChangeArrowheads="1"/>
          </p:cNvSpPr>
          <p:nvPr/>
        </p:nvSpPr>
        <p:spPr bwMode="auto">
          <a:xfrm>
            <a:off x="0" y="1125538"/>
            <a:ext cx="9144000" cy="1133475"/>
          </a:xfrm>
          <a:prstGeom prst="rect">
            <a:avLst/>
          </a:prstGeom>
          <a:noFill/>
          <a:ln w="9525">
            <a:noFill/>
            <a:miter lim="800000"/>
          </a:ln>
        </p:spPr>
        <p:txBody>
          <a:bodyPr>
            <a:spAutoFit/>
          </a:bodyPr>
          <a:lstStyle/>
          <a:p>
            <a:pPr>
              <a:lnSpc>
                <a:spcPct val="95000"/>
              </a:lnSpc>
            </a:pPr>
            <a:r>
              <a:rPr lang="zh-CN" altLang="en-US" sz="2400" b="1"/>
              <a:t>看似自然平淡，其实构思安排，颇有精妙。</a:t>
            </a:r>
            <a:endParaRPr lang="en-US" altLang="zh-CN" sz="2400" b="1"/>
          </a:p>
          <a:p>
            <a:pPr>
              <a:lnSpc>
                <a:spcPct val="95000"/>
              </a:lnSpc>
            </a:pPr>
            <a:r>
              <a:rPr lang="en-US" altLang="zh-CN" sz="2400" b="1"/>
              <a:t>     </a:t>
            </a:r>
            <a:r>
              <a:rPr lang="en-US" altLang="zh-CN" sz="2400" b="1">
                <a:latin typeface="楷体_GB2312" pitchFamily="49" charset="-122"/>
                <a:ea typeface="楷体_GB2312" pitchFamily="49" charset="-122"/>
              </a:rPr>
              <a:t>  “</a:t>
            </a:r>
            <a:r>
              <a:rPr lang="zh-CN" altLang="zh-CN" sz="2400" b="1">
                <a:latin typeface="楷体_GB2312" pitchFamily="49" charset="-122"/>
                <a:ea typeface="楷体_GB2312" pitchFamily="49" charset="-122"/>
              </a:rPr>
              <a:t>十余</a:t>
            </a:r>
            <a:r>
              <a:rPr lang="en-US" altLang="zh-CN" sz="2400" b="1">
                <a:latin typeface="楷体_GB2312" pitchFamily="49" charset="-122"/>
                <a:ea typeface="楷体_GB2312" pitchFamily="49" charset="-122"/>
              </a:rPr>
              <a:t>”</a:t>
            </a:r>
            <a:r>
              <a:rPr lang="zh-CN" altLang="zh-CN" sz="2400" b="1">
                <a:latin typeface="楷体_GB2312" pitchFamily="49" charset="-122"/>
                <a:ea typeface="楷体_GB2312" pitchFamily="49" charset="-122"/>
              </a:rPr>
              <a:t>、</a:t>
            </a:r>
            <a:r>
              <a:rPr lang="en-US" altLang="zh-CN" sz="2400" b="1">
                <a:latin typeface="楷体_GB2312" pitchFamily="49" charset="-122"/>
                <a:ea typeface="楷体_GB2312" pitchFamily="49" charset="-122"/>
              </a:rPr>
              <a:t>“ </a:t>
            </a:r>
            <a:r>
              <a:rPr lang="zh-CN" altLang="zh-CN" sz="2400" b="1">
                <a:latin typeface="楷体_GB2312" pitchFamily="49" charset="-122"/>
                <a:ea typeface="楷体_GB2312" pitchFamily="49" charset="-122"/>
              </a:rPr>
              <a:t>八九</a:t>
            </a:r>
            <a:r>
              <a:rPr lang="en-US" altLang="zh-CN" sz="2400" b="1">
                <a:latin typeface="楷体_GB2312" pitchFamily="49" charset="-122"/>
                <a:ea typeface="楷体_GB2312" pitchFamily="49" charset="-122"/>
              </a:rPr>
              <a:t>”</a:t>
            </a:r>
            <a:r>
              <a:rPr lang="zh-CN" altLang="zh-CN" sz="2400" b="1"/>
              <a:t>，一般来说，计数不确是乡里人的一种习惯，特殊的说，不也正表现出诗人辞官以后那心境的散适、淡泊。</a:t>
            </a:r>
            <a:endParaRPr lang="en-US" altLang="zh-CN" sz="2400" b="1"/>
          </a:p>
        </p:txBody>
      </p:sp>
      <p:sp>
        <p:nvSpPr>
          <p:cNvPr id="16388" name="矩形 4"/>
          <p:cNvSpPr>
            <a:spLocks noChangeArrowheads="1"/>
          </p:cNvSpPr>
          <p:nvPr/>
        </p:nvSpPr>
        <p:spPr bwMode="auto">
          <a:xfrm>
            <a:off x="0" y="2420938"/>
            <a:ext cx="9144000" cy="4260850"/>
          </a:xfrm>
          <a:prstGeom prst="rect">
            <a:avLst/>
          </a:prstGeom>
          <a:noFill/>
          <a:ln w="9525">
            <a:noFill/>
            <a:miter lim="800000"/>
          </a:ln>
        </p:spPr>
        <p:txBody>
          <a:bodyPr>
            <a:spAutoFit/>
          </a:bodyPr>
          <a:lstStyle/>
          <a:p>
            <a:pPr>
              <a:lnSpc>
                <a:spcPct val="95000"/>
              </a:lnSpc>
            </a:pPr>
            <a:r>
              <a:rPr lang="en-US" altLang="zh-CN" sz="2800" b="1"/>
              <a:t>       </a:t>
            </a:r>
            <a:r>
              <a:rPr lang="en-US" altLang="zh-CN" sz="2800" b="1">
                <a:latin typeface="楷体_GB2312" pitchFamily="49" charset="-122"/>
                <a:ea typeface="楷体_GB2312" pitchFamily="49" charset="-122"/>
              </a:rPr>
              <a:t>“</a:t>
            </a:r>
            <a:r>
              <a:rPr lang="zh-CN" altLang="zh-CN" sz="2800" b="1">
                <a:latin typeface="楷体_GB2312" pitchFamily="49" charset="-122"/>
                <a:ea typeface="楷体_GB2312" pitchFamily="49" charset="-122"/>
              </a:rPr>
              <a:t>方宅十余亩，草屋八九间。榆柳荫后檐，桃李罗堂前。</a:t>
            </a:r>
            <a:r>
              <a:rPr lang="en-US" altLang="zh-CN" sz="2800" b="1">
                <a:latin typeface="楷体_GB2312" pitchFamily="49" charset="-122"/>
                <a:ea typeface="楷体_GB2312" pitchFamily="49" charset="-122"/>
              </a:rPr>
              <a:t>”“</a:t>
            </a:r>
            <a:r>
              <a:rPr lang="zh-CN" altLang="zh-CN" sz="2800" b="1">
                <a:latin typeface="楷体_GB2312" pitchFamily="49" charset="-122"/>
                <a:ea typeface="楷体_GB2312" pitchFamily="49" charset="-122"/>
              </a:rPr>
              <a:t>鸡鸣桑树颠。</a:t>
            </a:r>
            <a:r>
              <a:rPr lang="en-US" altLang="zh-CN" sz="2800" b="1">
                <a:latin typeface="楷体_GB2312" pitchFamily="49" charset="-122"/>
                <a:ea typeface="楷体_GB2312" pitchFamily="49" charset="-122"/>
              </a:rPr>
              <a:t>”</a:t>
            </a:r>
            <a:r>
              <a:rPr lang="zh-CN" altLang="en-US" sz="2800" b="1"/>
              <a:t>是</a:t>
            </a:r>
            <a:r>
              <a:rPr lang="zh-CN" altLang="en-US" sz="2800" b="1">
                <a:solidFill>
                  <a:srgbClr val="FF0000"/>
                </a:solidFill>
              </a:rPr>
              <a:t>简笔的勾勒的近景</a:t>
            </a:r>
            <a:r>
              <a:rPr lang="zh-CN" altLang="en-US" sz="2800" b="1"/>
              <a:t>，以此显出主人生活的</a:t>
            </a:r>
            <a:r>
              <a:rPr lang="zh-CN" altLang="en-US" sz="2800" b="1">
                <a:solidFill>
                  <a:srgbClr val="FF0000"/>
                </a:solidFill>
              </a:rPr>
              <a:t>简朴清雅</a:t>
            </a:r>
            <a:r>
              <a:rPr lang="zh-CN" altLang="zh-CN" sz="2800" b="1"/>
              <a:t>。</a:t>
            </a:r>
            <a:r>
              <a:rPr lang="zh-CN" altLang="en-US" sz="2800" b="1"/>
              <a:t>虽无雕梁画栋却有榆柳的绿荫笼罩于屋后，桃李竞艳于堂前，素淡与绚丽交掩成趣。</a:t>
            </a:r>
          </a:p>
          <a:p>
            <a:pPr>
              <a:lnSpc>
                <a:spcPct val="95000"/>
              </a:lnSpc>
            </a:pPr>
            <a:r>
              <a:rPr lang="zh-CN" altLang="en-US" sz="2800" b="1"/>
              <a:t>     </a:t>
            </a:r>
            <a:r>
              <a:rPr lang="zh-CN" altLang="en-US" sz="2800" b="1">
                <a:solidFill>
                  <a:srgbClr val="000000"/>
                </a:solidFill>
                <a:ea typeface="楷体_GB2312" pitchFamily="49" charset="-122"/>
              </a:rPr>
              <a:t>“暧暧远人村，依依墟里烟”</a:t>
            </a:r>
            <a:r>
              <a:rPr lang="zh-CN" altLang="en-US" sz="2800" b="1"/>
              <a:t>，这是</a:t>
            </a:r>
            <a:r>
              <a:rPr lang="zh-CN" altLang="en-US" sz="2800" b="1">
                <a:solidFill>
                  <a:srgbClr val="FF0000"/>
                </a:solidFill>
              </a:rPr>
              <a:t>远景</a:t>
            </a:r>
            <a:r>
              <a:rPr lang="zh-CN" altLang="en-US" sz="2800" b="1"/>
              <a:t>，给人以</a:t>
            </a:r>
            <a:r>
              <a:rPr lang="zh-CN" altLang="en-US" sz="2800" b="1">
                <a:solidFill>
                  <a:srgbClr val="FF0000"/>
                </a:solidFill>
              </a:rPr>
              <a:t>平静安详</a:t>
            </a:r>
            <a:r>
              <a:rPr lang="zh-CN" altLang="en-US" sz="2800" b="1"/>
              <a:t>的感觉。</a:t>
            </a:r>
            <a:endParaRPr lang="en-US" altLang="zh-CN" sz="2800" b="1"/>
          </a:p>
          <a:p>
            <a:pPr>
              <a:lnSpc>
                <a:spcPct val="95000"/>
              </a:lnSpc>
            </a:pPr>
            <a:r>
              <a:rPr lang="zh-CN" altLang="en-US" sz="2800" b="1"/>
              <a:t>       从近景转到远景，将一座充满农家风味的茅舍融化到深远的背景之中。画面是很淡很淡，味道却是很浓很浓，令人胸襟开阔、心旷神怡。</a:t>
            </a:r>
            <a:endParaRPr lang="en-US" altLang="zh-CN" sz="2800" b="1"/>
          </a:p>
          <a:p>
            <a:pPr>
              <a:lnSpc>
                <a:spcPct val="95000"/>
              </a:lnSpc>
            </a:pPr>
            <a:r>
              <a:rPr lang="en-US" altLang="zh-CN" sz="3600" b="1">
                <a:solidFill>
                  <a:srgbClr val="CC0099"/>
                </a:solidFill>
                <a:latin typeface="微软雅黑" pitchFamily="34" charset="-122"/>
                <a:ea typeface="微软雅黑" pitchFamily="34" charset="-122"/>
              </a:rPr>
              <a:t>                                            ——</a:t>
            </a:r>
            <a:r>
              <a:rPr lang="zh-CN" altLang="zh-CN" sz="3600" b="1">
                <a:solidFill>
                  <a:srgbClr val="CC0099"/>
                </a:solidFill>
                <a:latin typeface="微软雅黑" pitchFamily="34" charset="-122"/>
                <a:ea typeface="微软雅黑" pitchFamily="34" charset="-122"/>
              </a:rPr>
              <a:t>远近结合</a:t>
            </a:r>
            <a:r>
              <a:rPr lang="en-US" altLang="zh-CN" sz="3600" b="1">
                <a:solidFill>
                  <a:srgbClr val="CC0099"/>
                </a:solidFill>
                <a:latin typeface="微软雅黑" pitchFamily="34" charset="-122"/>
                <a:ea typeface="微软雅黑" pitchFamily="3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box(in)">
                                      <p:cBhvr>
                                        <p:cTn id="12"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矩形 4"/>
          <p:cNvSpPr>
            <a:spLocks noChangeArrowheads="1"/>
          </p:cNvSpPr>
          <p:nvPr/>
        </p:nvSpPr>
        <p:spPr bwMode="auto">
          <a:xfrm>
            <a:off x="0" y="333375"/>
            <a:ext cx="9144000" cy="3970338"/>
          </a:xfrm>
          <a:prstGeom prst="rect">
            <a:avLst/>
          </a:prstGeom>
          <a:noFill/>
          <a:ln w="9525">
            <a:noFill/>
            <a:miter lim="800000"/>
          </a:ln>
        </p:spPr>
        <p:txBody>
          <a:bodyPr>
            <a:spAutoFit/>
          </a:bodyPr>
          <a:lstStyle/>
          <a:p>
            <a:r>
              <a:rPr lang="zh-CN" altLang="en-US" sz="3200" b="1"/>
              <a:t>这景象太过清静，似乎少一点生气。但诗人没有忘记这一点，听，</a:t>
            </a:r>
            <a:r>
              <a:rPr lang="zh-CN" altLang="en-US" sz="3200" b="1">
                <a:solidFill>
                  <a:srgbClr val="000000"/>
                </a:solidFill>
                <a:ea typeface="楷体_GB2312" pitchFamily="49" charset="-122"/>
              </a:rPr>
              <a:t>“狗吠深巷中，鸡鸣桑树颠”</a:t>
            </a:r>
            <a:r>
              <a:rPr lang="zh-CN" altLang="en-US" sz="3200" b="1"/>
              <a:t>一下子，这幅美好的田园画就活起来了。因为这鸡犬之声相闻的</a:t>
            </a:r>
            <a:r>
              <a:rPr lang="zh-CN" altLang="en-US" sz="3200" b="1">
                <a:solidFill>
                  <a:srgbClr val="FF0000"/>
                </a:solidFill>
              </a:rPr>
              <a:t>动景与静景有机结合</a:t>
            </a:r>
            <a:r>
              <a:rPr lang="zh-CN" altLang="en-US" sz="3200" b="1"/>
              <a:t>，才最富有农村环境的特征，和整个画面也最为和谐统一。</a:t>
            </a:r>
            <a:endParaRPr lang="en-US" altLang="zh-CN" sz="3200" b="1"/>
          </a:p>
          <a:p>
            <a:r>
              <a:rPr lang="en-US" altLang="zh-CN" sz="3600" b="1">
                <a:solidFill>
                  <a:srgbClr val="CC0099"/>
                </a:solidFill>
                <a:latin typeface="微软雅黑" pitchFamily="34" charset="-122"/>
                <a:ea typeface="微软雅黑" pitchFamily="34" charset="-122"/>
              </a:rPr>
              <a:t>                                            ——</a:t>
            </a:r>
            <a:r>
              <a:rPr lang="zh-CN" altLang="zh-CN" sz="3600" b="1">
                <a:solidFill>
                  <a:srgbClr val="CC0099"/>
                </a:solidFill>
                <a:latin typeface="微软雅黑" pitchFamily="34" charset="-122"/>
                <a:ea typeface="微软雅黑" pitchFamily="34" charset="-122"/>
              </a:rPr>
              <a:t>动静结合</a:t>
            </a:r>
            <a:endParaRPr lang="en-US" altLang="zh-CN" sz="3600" b="1">
              <a:solidFill>
                <a:srgbClr val="CC0099"/>
              </a:solidFill>
              <a:latin typeface="微软雅黑" pitchFamily="34" charset="-122"/>
              <a:ea typeface="微软雅黑" panose="020b0503020204020204" pitchFamily="34" charset="-122"/>
            </a:endParaRPr>
          </a:p>
          <a:p>
            <a:endParaRPr lang="zh-CN" altLang="en-US" sz="2800" b="1"/>
          </a:p>
          <a:p>
            <a:endParaRPr lang="zh-CN" altLang="en-US" sz="2800" b="1"/>
          </a:p>
        </p:txBody>
      </p:sp>
      <p:sp>
        <p:nvSpPr>
          <p:cNvPr id="17411" name="矩形 6"/>
          <p:cNvSpPr>
            <a:spLocks noChangeArrowheads="1"/>
          </p:cNvSpPr>
          <p:nvPr/>
        </p:nvSpPr>
        <p:spPr bwMode="auto">
          <a:xfrm>
            <a:off x="0" y="3811588"/>
            <a:ext cx="9144000" cy="3017837"/>
          </a:xfrm>
          <a:prstGeom prst="rect">
            <a:avLst/>
          </a:prstGeom>
          <a:noFill/>
          <a:ln w="9525">
            <a:noFill/>
            <a:miter lim="800000"/>
          </a:ln>
        </p:spPr>
        <p:txBody>
          <a:bodyPr>
            <a:spAutoFit/>
          </a:bodyPr>
          <a:lstStyle/>
          <a:p>
            <a:r>
              <a:rPr lang="en-US" altLang="zh-CN" sz="3200" b="1">
                <a:latin typeface="楷体_GB2312" pitchFamily="49" charset="-122"/>
                <a:ea typeface="楷体_GB2312" pitchFamily="49" charset="-122"/>
              </a:rPr>
              <a:t>“</a:t>
            </a:r>
            <a:r>
              <a:rPr lang="zh-CN" altLang="zh-CN" sz="3200" b="1">
                <a:latin typeface="楷体_GB2312" pitchFamily="49" charset="-122"/>
                <a:ea typeface="楷体_GB2312" pitchFamily="49" charset="-122"/>
              </a:rPr>
              <a:t>方宅十余亩，草屋八九间。榆柳荫后檐，桃李罗堂前。暧暧远人村，依依墟里烟。</a:t>
            </a:r>
            <a:r>
              <a:rPr lang="en-US" altLang="zh-CN" sz="3200" b="1">
                <a:latin typeface="楷体_GB2312" pitchFamily="49" charset="-122"/>
                <a:ea typeface="楷体_GB2312" pitchFamily="49" charset="-122"/>
              </a:rPr>
              <a:t>”</a:t>
            </a:r>
            <a:r>
              <a:rPr lang="zh-CN" altLang="zh-CN" sz="3200" b="1"/>
              <a:t>是从视觉角度写。</a:t>
            </a:r>
            <a:r>
              <a:rPr lang="en-US" altLang="zh-CN" sz="3200" b="1">
                <a:latin typeface="楷体_GB2312" pitchFamily="49" charset="-122"/>
                <a:ea typeface="楷体_GB2312" pitchFamily="49" charset="-122"/>
              </a:rPr>
              <a:t>“</a:t>
            </a:r>
            <a:r>
              <a:rPr lang="zh-CN" altLang="zh-CN" sz="3200" b="1">
                <a:latin typeface="楷体_GB2312" pitchFamily="49" charset="-122"/>
                <a:ea typeface="楷体_GB2312" pitchFamily="49" charset="-122"/>
              </a:rPr>
              <a:t>狗吠深巷中，鸡鸣桑树颠。</a:t>
            </a:r>
            <a:r>
              <a:rPr lang="en-US" altLang="zh-CN" sz="3200" b="1">
                <a:latin typeface="楷体_GB2312" pitchFamily="49" charset="-122"/>
                <a:ea typeface="楷体_GB2312" pitchFamily="49" charset="-122"/>
              </a:rPr>
              <a:t>”</a:t>
            </a:r>
            <a:r>
              <a:rPr lang="zh-CN" altLang="zh-CN" sz="3200" b="1"/>
              <a:t>是从听觉角度写。</a:t>
            </a:r>
            <a:endParaRPr lang="en-US" altLang="zh-CN" sz="3200" b="1"/>
          </a:p>
          <a:p>
            <a:r>
              <a:rPr lang="en-US" altLang="zh-CN" sz="2800" b="1">
                <a:solidFill>
                  <a:srgbClr val="FF3399"/>
                </a:solidFill>
                <a:latin typeface="微软雅黑" pitchFamily="34" charset="-122"/>
                <a:ea typeface="微软雅黑" pitchFamily="34" charset="-122"/>
              </a:rPr>
              <a:t>                                                        </a:t>
            </a:r>
            <a:r>
              <a:rPr lang="en-US" altLang="zh-CN" sz="3600" b="1">
                <a:solidFill>
                  <a:srgbClr val="CC0099"/>
                </a:solidFill>
                <a:latin typeface="微软雅黑" pitchFamily="34" charset="-122"/>
                <a:ea typeface="微软雅黑" pitchFamily="34" charset="-122"/>
              </a:rPr>
              <a:t>——</a:t>
            </a:r>
            <a:r>
              <a:rPr lang="zh-CN" altLang="en-US" sz="3600" b="1">
                <a:solidFill>
                  <a:srgbClr val="CC0099"/>
                </a:solidFill>
                <a:latin typeface="微软雅黑" pitchFamily="34" charset="-122"/>
                <a:ea typeface="微软雅黑" pitchFamily="34" charset="-122"/>
              </a:rPr>
              <a:t>视听结合</a:t>
            </a:r>
            <a:endParaRPr lang="en-US" altLang="zh-CN" sz="3600" b="1">
              <a:solidFill>
                <a:srgbClr val="CC0099"/>
              </a:solidFill>
              <a:latin typeface="微软雅黑" pitchFamily="34" charset="-122"/>
              <a:ea typeface="微软雅黑" pitchFamily="34" charset="-122"/>
            </a:endParaRPr>
          </a:p>
          <a:p>
            <a:r>
              <a:rPr lang="en-US" altLang="zh-CN" sz="2800" b="1"/>
              <a:t>                                               </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amond(in)">
                                      <p:cBhvr>
                                        <p:cTn id="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灯片编号占位符 5"/>
          <p:cNvSpPr txBox="1">
            <a:spLocks noGrp="1" noChangeArrowheads="1"/>
          </p:cNvSpPr>
          <p:nvPr/>
        </p:nvSpPr>
        <p:spPr bwMode="auto">
          <a:xfrm>
            <a:off x="6553200" y="6245225"/>
            <a:ext cx="2133600" cy="476250"/>
          </a:xfrm>
          <a:prstGeom prst="rect">
            <a:avLst/>
          </a:prstGeom>
          <a:noFill/>
          <a:ln w="9525">
            <a:noFill/>
            <a:miter lim="800000"/>
          </a:ln>
        </p:spPr>
        <p:txBody>
          <a:bodyPr/>
          <a:lstStyle/>
          <a:p>
            <a:pPr algn="r"/>
            <a:fld id="{85ED7C1B-5055-4401-948C-70C7B6159350}" type="slidenum">
              <a:rPr lang="en-US" altLang="zh-CN" sz="1400"/>
              <a:pPr algn="r"/>
              <a:t>23</a:t>
            </a:fld>
            <a:endParaRPr lang="en-US" altLang="zh-CN" sz="1400"/>
          </a:p>
        </p:txBody>
      </p:sp>
      <p:pic>
        <p:nvPicPr>
          <p:cNvPr id="18435" name="Picture 3" descr="untitled"/>
          <p:cNvPicPr>
            <a:picLocks noChangeAspect="1" noChangeArrowheads="1"/>
          </p:cNvPicPr>
          <p:nvPr/>
        </p:nvPicPr>
        <p:blipFill>
          <a:blip r:embed="rId2"/>
          <a:stretch>
            <a:fillRect/>
          </a:stretch>
        </p:blipFill>
        <p:spPr bwMode="auto">
          <a:xfrm>
            <a:off x="4986748" y="2786058"/>
            <a:ext cx="3684177" cy="3811592"/>
          </a:xfrm>
          <a:prstGeom prst="rect">
            <a:avLst/>
          </a:prstGeom>
          <a:noFill/>
          <a:ln w="9525">
            <a:noFill/>
            <a:miter lim="800000"/>
          </a:ln>
        </p:spPr>
      </p:pic>
      <p:sp>
        <p:nvSpPr>
          <p:cNvPr id="46085" name="Text Box 5"/>
          <p:cNvSpPr txBox="1">
            <a:spLocks noChangeArrowheads="1"/>
          </p:cNvSpPr>
          <p:nvPr/>
        </p:nvSpPr>
        <p:spPr bwMode="auto">
          <a:xfrm>
            <a:off x="250825" y="333375"/>
            <a:ext cx="8642350" cy="1684338"/>
          </a:xfrm>
          <a:prstGeom prst="rect">
            <a:avLst/>
          </a:prstGeom>
          <a:noFill/>
          <a:ln w="9525">
            <a:solidFill>
              <a:schemeClr val="tx1"/>
            </a:solidFill>
            <a:miter lim="800000"/>
          </a:ln>
        </p:spPr>
        <p:txBody>
          <a:bodyPr>
            <a:spAutoFit/>
          </a:bodyPr>
          <a:lstStyle/>
          <a:p>
            <a:pPr>
              <a:spcBef>
                <a:spcPct val="50000"/>
              </a:spcBef>
            </a:pPr>
            <a:r>
              <a:rPr lang="en-US" altLang="zh-CN" sz="2400" b="1"/>
              <a:t>       </a:t>
            </a:r>
            <a:r>
              <a:rPr lang="zh-CN" altLang="en-US" sz="3200" b="1">
                <a:solidFill>
                  <a:srgbClr val="FF0066"/>
                </a:solidFill>
              </a:rPr>
              <a:t>白描</a:t>
            </a:r>
            <a:r>
              <a:rPr lang="zh-CN" altLang="en-US" sz="2400" b="1"/>
              <a:t>原是中国画的一种技法，指描绘人物和花卉时用墨线勾勒物象，不着颜色，称为“单线平涂”法。它源于古代的“白画”。  在文学创作上，“白描”作为一种表现方法，是指</a:t>
            </a:r>
            <a:r>
              <a:rPr lang="zh-CN" altLang="en-US" sz="2400" b="1">
                <a:solidFill>
                  <a:srgbClr val="FF3300"/>
                </a:solidFill>
              </a:rPr>
              <a:t>用最简练的笔墨，不加烘托，描画出鲜明生动的形象。</a:t>
            </a:r>
          </a:p>
        </p:txBody>
      </p:sp>
      <p:sp>
        <p:nvSpPr>
          <p:cNvPr id="18437" name="Text Box 5"/>
          <p:cNvSpPr txBox="1">
            <a:spLocks noChangeArrowheads="1"/>
          </p:cNvSpPr>
          <p:nvPr/>
        </p:nvSpPr>
        <p:spPr bwMode="auto">
          <a:xfrm>
            <a:off x="179388" y="2133600"/>
            <a:ext cx="4105275" cy="5230813"/>
          </a:xfrm>
          <a:prstGeom prst="rect">
            <a:avLst/>
          </a:prstGeom>
          <a:noFill/>
          <a:ln w="9525">
            <a:noFill/>
            <a:miter lim="800000"/>
          </a:ln>
        </p:spPr>
        <p:txBody>
          <a:bodyPr>
            <a:spAutoFit/>
          </a:bodyPr>
          <a:lstStyle/>
          <a:p>
            <a:pPr eaLnBrk="0" hangingPunct="0">
              <a:spcBef>
                <a:spcPct val="50000"/>
              </a:spcBef>
            </a:pPr>
            <a:r>
              <a:rPr lang="en-US" altLang="zh-CN" sz="3200"/>
              <a:t>    </a:t>
            </a:r>
            <a:r>
              <a:rPr lang="zh-CN" altLang="en-US" sz="3200" b="1">
                <a:solidFill>
                  <a:srgbClr val="CC0000"/>
                </a:solidFill>
              </a:rPr>
              <a:t>细描</a:t>
            </a:r>
            <a:endParaRPr lang="en-US" altLang="zh-CN" sz="3200" b="1">
              <a:solidFill>
                <a:srgbClr val="CC0000"/>
              </a:solidFill>
            </a:endParaRPr>
          </a:p>
          <a:p>
            <a:pPr eaLnBrk="0" hangingPunct="0">
              <a:spcBef>
                <a:spcPct val="50000"/>
              </a:spcBef>
            </a:pPr>
            <a:r>
              <a:rPr lang="zh-CN" altLang="en-US" sz="2800" b="1"/>
              <a:t>也叫工笔描绘法，这原是绘画的一种用笔方法，这种方法讲求工整、 细致、纤毫毕露。借用到写作中，细描是指</a:t>
            </a:r>
            <a:r>
              <a:rPr lang="zh-CN" altLang="en-US" sz="2800" b="1">
                <a:solidFill>
                  <a:srgbClr val="CC0000"/>
                </a:solidFill>
              </a:rPr>
              <a:t>对描写的事物进行逼真地、细致如微地精雕细刻。 </a:t>
            </a:r>
            <a:br>
              <a:rPr lang="zh-CN" altLang="en-US" sz="2800" b="1">
                <a:solidFill>
                  <a:srgbClr val="CC0000"/>
                </a:solidFill>
              </a:rPr>
            </a:br>
            <a:br>
              <a:rPr lang="zh-CN" altLang="en-US" sz="3200" b="1"/>
            </a:br>
            <a:endParaRPr lang="zh-CN" altLang="en-US" sz="3200" b="1"/>
          </a:p>
        </p:txBody>
      </p:sp>
      <p:sp>
        <p:nvSpPr>
          <p:cNvPr id="6" name="Text Box 7"/>
          <p:cNvSpPr txBox="1">
            <a:spLocks noChangeArrowheads="1"/>
          </p:cNvSpPr>
          <p:nvPr/>
        </p:nvSpPr>
        <p:spPr bwMode="auto">
          <a:xfrm>
            <a:off x="4716463" y="5805488"/>
            <a:ext cx="4427537" cy="769937"/>
          </a:xfrm>
          <a:prstGeom prst="rect">
            <a:avLst/>
          </a:prstGeom>
          <a:noFill/>
          <a:ln w="9525">
            <a:noFill/>
            <a:miter lim="800000"/>
          </a:ln>
        </p:spPr>
        <p:txBody>
          <a:bodyPr>
            <a:spAutoFit/>
          </a:bodyPr>
          <a:lstStyle/>
          <a:p>
            <a:r>
              <a:rPr lang="en-US" altLang="zh-CN" sz="4400" b="1">
                <a:solidFill>
                  <a:srgbClr val="CC00CC"/>
                </a:solidFill>
                <a:latin typeface="微软雅黑" pitchFamily="34" charset="-122"/>
                <a:ea typeface="微软雅黑" pitchFamily="34" charset="-122"/>
              </a:rPr>
              <a:t>          ——</a:t>
            </a:r>
            <a:r>
              <a:rPr lang="zh-CN" altLang="en-US" sz="4400" b="1">
                <a:solidFill>
                  <a:srgbClr val="CC00CC"/>
                </a:solidFill>
                <a:latin typeface="微软雅黑" pitchFamily="34" charset="-122"/>
                <a:ea typeface="微软雅黑" pitchFamily="34" charset="-122"/>
              </a:rPr>
              <a:t>白描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6085"/>
                                        </p:tgtEl>
                                        <p:attrNameLst>
                                          <p:attrName>style.visibility</p:attrName>
                                        </p:attrNameLst>
                                      </p:cBhvr>
                                      <p:to>
                                        <p:strVal val="visible"/>
                                      </p:to>
                                    </p:set>
                                    <p:animEffect transition="in" filter="blinds(horizontal)">
                                      <p:cBhvr>
                                        <p:cTn id="13" dur="500"/>
                                        <p:tgtEl>
                                          <p:spTgt spid="4608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437"/>
                                        </p:tgtEl>
                                        <p:attrNameLst>
                                          <p:attrName>style.visibility</p:attrName>
                                        </p:attrNameLst>
                                      </p:cBhvr>
                                      <p:to>
                                        <p:strVal val="visible"/>
                                      </p:to>
                                    </p:set>
                                    <p:animEffect transition="in" filter="blinds(horizontal)">
                                      <p:cBhvr>
                                        <p:cTn id="18"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P spid="18437" grpId="0"/>
      <p:bldP spid="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4" name="Rectangle 2"/>
          <p:cNvSpPr>
            <a:spLocks noChangeArrowheads="1"/>
          </p:cNvSpPr>
          <p:nvPr/>
        </p:nvSpPr>
        <p:spPr bwMode="auto">
          <a:xfrm>
            <a:off x="539750" y="188913"/>
            <a:ext cx="8208963" cy="1554162"/>
          </a:xfrm>
          <a:prstGeom prst="rect">
            <a:avLst/>
          </a:prstGeom>
          <a:noFill/>
          <a:ln w="9525">
            <a:noFill/>
            <a:miter lim="800000"/>
          </a:ln>
          <a:effectLst/>
        </p:spPr>
        <p:txBody>
          <a:bodyPr>
            <a:spAutoFit/>
          </a:bodyPr>
          <a:lstStyle/>
          <a:p>
            <a:r>
              <a:rPr lang="en-US" altLang="zh-CN" sz="3200" b="1">
                <a:solidFill>
                  <a:srgbClr val="0000D2"/>
                </a:solidFill>
                <a:latin typeface="黑体" pitchFamily="49" charset="-122"/>
                <a:ea typeface="黑体" pitchFamily="49" charset="-122"/>
              </a:rPr>
              <a:t>    </a:t>
            </a:r>
            <a:r>
              <a:rPr lang="zh-CN" altLang="en-US" sz="3200" b="1">
                <a:solidFill>
                  <a:srgbClr val="0000D2"/>
                </a:solidFill>
                <a:latin typeface="黑体" pitchFamily="49" charset="-122"/>
                <a:ea typeface="黑体" pitchFamily="49" charset="-122"/>
              </a:rPr>
              <a:t>诗人描写到了哪些田园景色？是如何描绘的？这些田园景色有何特点？结合诗句具体分析 。</a:t>
            </a:r>
          </a:p>
        </p:txBody>
      </p:sp>
      <p:sp>
        <p:nvSpPr>
          <p:cNvPr id="95235" name="AutoShape 3"/>
          <p:cNvSpPr/>
          <p:nvPr/>
        </p:nvSpPr>
        <p:spPr bwMode="auto">
          <a:xfrm>
            <a:off x="2484438" y="2276475"/>
            <a:ext cx="863600" cy="4391025"/>
          </a:xfrm>
          <a:prstGeom prst="leftBrace">
            <a:avLst>
              <a:gd name="adj1" fmla="val 42371"/>
              <a:gd name="adj2" fmla="val 39773"/>
            </a:avLst>
          </a:prstGeom>
          <a:noFill/>
          <a:ln w="38100">
            <a:solidFill>
              <a:schemeClr val="tx1"/>
            </a:solidFill>
            <a:round/>
          </a:ln>
          <a:effectLst/>
        </p:spPr>
        <p:txBody>
          <a:bodyPr wrap="none" anchor="ctr"/>
          <a:lstStyle/>
          <a:p>
            <a:pPr algn="ctr"/>
            <a:endParaRPr kumimoji="1" lang="zh-CN" altLang="zh-CN" sz="2400">
              <a:solidFill>
                <a:srgbClr val="3333FF"/>
              </a:solidFill>
              <a:latin typeface="Times New Roman" pitchFamily="18" charset="0"/>
            </a:endParaRPr>
          </a:p>
        </p:txBody>
      </p:sp>
      <p:sp>
        <p:nvSpPr>
          <p:cNvPr id="95236" name="Text Box 4"/>
          <p:cNvSpPr txBox="1">
            <a:spLocks noChangeArrowheads="1"/>
          </p:cNvSpPr>
          <p:nvPr/>
        </p:nvSpPr>
        <p:spPr bwMode="auto">
          <a:xfrm>
            <a:off x="3851275" y="2060575"/>
            <a:ext cx="1800225" cy="579438"/>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方宅</a:t>
            </a:r>
          </a:p>
        </p:txBody>
      </p:sp>
      <p:sp>
        <p:nvSpPr>
          <p:cNvPr id="95237" name="Text Box 5"/>
          <p:cNvSpPr txBox="1">
            <a:spLocks noChangeArrowheads="1"/>
          </p:cNvSpPr>
          <p:nvPr/>
        </p:nvSpPr>
        <p:spPr bwMode="auto">
          <a:xfrm>
            <a:off x="3924300" y="2636838"/>
            <a:ext cx="1584325" cy="579437"/>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草屋</a:t>
            </a:r>
          </a:p>
        </p:txBody>
      </p:sp>
      <p:sp>
        <p:nvSpPr>
          <p:cNvPr id="95238" name="Text Box 6"/>
          <p:cNvSpPr txBox="1">
            <a:spLocks noChangeArrowheads="1"/>
          </p:cNvSpPr>
          <p:nvPr/>
        </p:nvSpPr>
        <p:spPr bwMode="auto">
          <a:xfrm>
            <a:off x="3924300" y="3213100"/>
            <a:ext cx="1657350" cy="579438"/>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榆柳</a:t>
            </a:r>
          </a:p>
        </p:txBody>
      </p:sp>
      <p:sp>
        <p:nvSpPr>
          <p:cNvPr id="95239" name="Text Box 7"/>
          <p:cNvSpPr txBox="1">
            <a:spLocks noChangeArrowheads="1"/>
          </p:cNvSpPr>
          <p:nvPr/>
        </p:nvSpPr>
        <p:spPr bwMode="auto">
          <a:xfrm>
            <a:off x="3851275" y="3789363"/>
            <a:ext cx="1871663" cy="579437"/>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桃李</a:t>
            </a:r>
          </a:p>
        </p:txBody>
      </p:sp>
      <p:sp>
        <p:nvSpPr>
          <p:cNvPr id="95240" name="Text Box 8"/>
          <p:cNvSpPr txBox="1">
            <a:spLocks noChangeArrowheads="1"/>
          </p:cNvSpPr>
          <p:nvPr/>
        </p:nvSpPr>
        <p:spPr bwMode="auto">
          <a:xfrm>
            <a:off x="3924300" y="5445125"/>
            <a:ext cx="1657350" cy="579438"/>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狗吠</a:t>
            </a:r>
          </a:p>
        </p:txBody>
      </p:sp>
      <p:sp>
        <p:nvSpPr>
          <p:cNvPr id="95241" name="Text Box 9"/>
          <p:cNvSpPr txBox="1">
            <a:spLocks noChangeArrowheads="1"/>
          </p:cNvSpPr>
          <p:nvPr/>
        </p:nvSpPr>
        <p:spPr bwMode="auto">
          <a:xfrm>
            <a:off x="3995738" y="6021388"/>
            <a:ext cx="1657350" cy="579437"/>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鸡鸣</a:t>
            </a:r>
          </a:p>
        </p:txBody>
      </p:sp>
      <p:sp>
        <p:nvSpPr>
          <p:cNvPr id="95242" name="Text Box 10"/>
          <p:cNvSpPr txBox="1">
            <a:spLocks noChangeArrowheads="1"/>
          </p:cNvSpPr>
          <p:nvPr/>
        </p:nvSpPr>
        <p:spPr bwMode="auto">
          <a:xfrm>
            <a:off x="3924300" y="4292600"/>
            <a:ext cx="1800225" cy="579438"/>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村庄</a:t>
            </a:r>
          </a:p>
        </p:txBody>
      </p:sp>
      <p:sp>
        <p:nvSpPr>
          <p:cNvPr id="95243" name="Text Box 11"/>
          <p:cNvSpPr txBox="1">
            <a:spLocks noChangeArrowheads="1"/>
          </p:cNvSpPr>
          <p:nvPr/>
        </p:nvSpPr>
        <p:spPr bwMode="auto">
          <a:xfrm>
            <a:off x="3924300" y="4797425"/>
            <a:ext cx="1727200" cy="579438"/>
          </a:xfrm>
          <a:prstGeom prst="rect">
            <a:avLst/>
          </a:prstGeom>
          <a:noFill/>
          <a:ln w="9525">
            <a:noFill/>
            <a:miter lim="800000"/>
          </a:ln>
          <a:effectLst/>
        </p:spPr>
        <p:txBody>
          <a:bodyPr>
            <a:spAutoFit/>
          </a:bodyPr>
          <a:lstStyle/>
          <a:p>
            <a:r>
              <a:rPr kumimoji="1" lang="zh-CN" altLang="en-US" sz="3200" b="1">
                <a:solidFill>
                  <a:srgbClr val="3333FF"/>
                </a:solidFill>
                <a:latin typeface="Times New Roman" pitchFamily="18" charset="0"/>
              </a:rPr>
              <a:t>炊烟</a:t>
            </a:r>
          </a:p>
        </p:txBody>
      </p:sp>
      <p:sp>
        <p:nvSpPr>
          <p:cNvPr id="95244" name="AutoShape 12"/>
          <p:cNvSpPr/>
          <p:nvPr/>
        </p:nvSpPr>
        <p:spPr bwMode="auto">
          <a:xfrm>
            <a:off x="4932363" y="2349500"/>
            <a:ext cx="368300" cy="2881313"/>
          </a:xfrm>
          <a:prstGeom prst="rightBrace">
            <a:avLst>
              <a:gd name="adj1" fmla="val 65194"/>
              <a:gd name="adj2" fmla="val 50000"/>
            </a:avLst>
          </a:prstGeom>
          <a:noFill/>
          <a:ln w="38100">
            <a:solidFill>
              <a:schemeClr val="tx1"/>
            </a:solidFill>
            <a:round/>
          </a:ln>
          <a:effectLst/>
        </p:spPr>
        <p:txBody>
          <a:bodyPr wrap="none" anchor="ctr"/>
          <a:lstStyle/>
          <a:p>
            <a:endParaRPr lang="zh-CN" altLang="en-US"/>
          </a:p>
        </p:txBody>
      </p:sp>
      <p:sp>
        <p:nvSpPr>
          <p:cNvPr id="95245" name="AutoShape 13"/>
          <p:cNvSpPr/>
          <p:nvPr/>
        </p:nvSpPr>
        <p:spPr bwMode="auto">
          <a:xfrm>
            <a:off x="5003800" y="5661025"/>
            <a:ext cx="152400" cy="792163"/>
          </a:xfrm>
          <a:prstGeom prst="rightBrace">
            <a:avLst>
              <a:gd name="adj1" fmla="val 43316"/>
              <a:gd name="adj2" fmla="val 50000"/>
            </a:avLst>
          </a:prstGeom>
          <a:noFill/>
          <a:ln w="38100">
            <a:solidFill>
              <a:schemeClr val="tx1"/>
            </a:solidFill>
            <a:round/>
          </a:ln>
          <a:effectLst/>
        </p:spPr>
        <p:txBody>
          <a:bodyPr wrap="none" anchor="ctr"/>
          <a:lstStyle/>
          <a:p>
            <a:endParaRPr lang="zh-CN" altLang="en-US"/>
          </a:p>
        </p:txBody>
      </p:sp>
      <p:sp>
        <p:nvSpPr>
          <p:cNvPr id="95246" name="Text Box 14"/>
          <p:cNvSpPr txBox="1">
            <a:spLocks noChangeArrowheads="1"/>
          </p:cNvSpPr>
          <p:nvPr/>
        </p:nvSpPr>
        <p:spPr bwMode="auto">
          <a:xfrm>
            <a:off x="2987675" y="3468688"/>
            <a:ext cx="642938" cy="641350"/>
          </a:xfrm>
          <a:prstGeom prst="rect">
            <a:avLst/>
          </a:prstGeom>
          <a:noFill/>
          <a:ln w="9525">
            <a:noFill/>
            <a:miter lim="800000"/>
          </a:ln>
          <a:effectLst/>
        </p:spPr>
        <p:txBody>
          <a:bodyPr wrap="none">
            <a:spAutoFit/>
          </a:bodyPr>
          <a:lstStyle/>
          <a:p>
            <a:r>
              <a:rPr lang="zh-CN" altLang="en-US" sz="3600" b="1"/>
              <a:t>见</a:t>
            </a:r>
          </a:p>
        </p:txBody>
      </p:sp>
      <p:sp>
        <p:nvSpPr>
          <p:cNvPr id="95247" name="Text Box 15"/>
          <p:cNvSpPr txBox="1">
            <a:spLocks noChangeArrowheads="1"/>
          </p:cNvSpPr>
          <p:nvPr/>
        </p:nvSpPr>
        <p:spPr bwMode="auto">
          <a:xfrm>
            <a:off x="3059113" y="5734050"/>
            <a:ext cx="592137" cy="641350"/>
          </a:xfrm>
          <a:prstGeom prst="rect">
            <a:avLst/>
          </a:prstGeom>
          <a:noFill/>
          <a:ln w="9525">
            <a:noFill/>
            <a:miter lim="800000"/>
          </a:ln>
          <a:effectLst/>
        </p:spPr>
        <p:txBody>
          <a:bodyPr>
            <a:spAutoFit/>
          </a:bodyPr>
          <a:lstStyle/>
          <a:p>
            <a:r>
              <a:rPr lang="zh-CN" altLang="en-US" sz="3600" b="1"/>
              <a:t>听</a:t>
            </a:r>
          </a:p>
        </p:txBody>
      </p:sp>
      <p:sp>
        <p:nvSpPr>
          <p:cNvPr id="95248" name="AutoShape 16"/>
          <p:cNvSpPr/>
          <p:nvPr/>
        </p:nvSpPr>
        <p:spPr bwMode="auto">
          <a:xfrm>
            <a:off x="3563938" y="2349500"/>
            <a:ext cx="288925" cy="2881313"/>
          </a:xfrm>
          <a:prstGeom prst="leftBrace">
            <a:avLst>
              <a:gd name="adj1" fmla="val 83104"/>
              <a:gd name="adj2" fmla="val 50000"/>
            </a:avLst>
          </a:prstGeom>
          <a:noFill/>
          <a:ln w="38100">
            <a:solidFill>
              <a:schemeClr val="tx1"/>
            </a:solidFill>
            <a:round/>
          </a:ln>
          <a:effectLst/>
        </p:spPr>
        <p:txBody>
          <a:bodyPr wrap="none" anchor="ctr"/>
          <a:lstStyle/>
          <a:p>
            <a:endParaRPr lang="zh-CN" altLang="en-US"/>
          </a:p>
        </p:txBody>
      </p:sp>
      <p:sp>
        <p:nvSpPr>
          <p:cNvPr id="95249" name="AutoShape 17"/>
          <p:cNvSpPr/>
          <p:nvPr/>
        </p:nvSpPr>
        <p:spPr bwMode="auto">
          <a:xfrm>
            <a:off x="3708400" y="5661025"/>
            <a:ext cx="142875" cy="792163"/>
          </a:xfrm>
          <a:prstGeom prst="leftBrace">
            <a:avLst>
              <a:gd name="adj1" fmla="val 46204"/>
              <a:gd name="adj2" fmla="val 50000"/>
            </a:avLst>
          </a:prstGeom>
          <a:noFill/>
          <a:ln w="38100">
            <a:solidFill>
              <a:schemeClr val="tx1"/>
            </a:solidFill>
            <a:round/>
          </a:ln>
          <a:effectLst/>
        </p:spPr>
        <p:txBody>
          <a:bodyPr wrap="none" anchor="ctr"/>
          <a:lstStyle/>
          <a:p>
            <a:endParaRPr lang="zh-CN" altLang="en-US"/>
          </a:p>
        </p:txBody>
      </p:sp>
      <p:sp>
        <p:nvSpPr>
          <p:cNvPr id="95250" name="Text Box 18"/>
          <p:cNvSpPr txBox="1">
            <a:spLocks noChangeArrowheads="1"/>
          </p:cNvSpPr>
          <p:nvPr/>
        </p:nvSpPr>
        <p:spPr bwMode="auto">
          <a:xfrm>
            <a:off x="5219700" y="3500438"/>
            <a:ext cx="611188" cy="441325"/>
          </a:xfrm>
          <a:prstGeom prst="rect">
            <a:avLst/>
          </a:prstGeom>
          <a:noFill/>
          <a:ln w="9525">
            <a:noFill/>
            <a:miter lim="800000"/>
          </a:ln>
          <a:effectLst/>
        </p:spPr>
        <p:txBody>
          <a:bodyPr vert="eaVert" wrap="none">
            <a:spAutoFit/>
          </a:bodyPr>
          <a:lstStyle/>
          <a:p>
            <a:r>
              <a:rPr lang="zh-CN" altLang="en-US" sz="2800" b="1"/>
              <a:t>静</a:t>
            </a:r>
          </a:p>
        </p:txBody>
      </p:sp>
      <p:sp>
        <p:nvSpPr>
          <p:cNvPr id="95251" name="Text Box 19"/>
          <p:cNvSpPr txBox="1">
            <a:spLocks noChangeArrowheads="1"/>
          </p:cNvSpPr>
          <p:nvPr/>
        </p:nvSpPr>
        <p:spPr bwMode="auto">
          <a:xfrm>
            <a:off x="5219700" y="5805488"/>
            <a:ext cx="488950" cy="519112"/>
          </a:xfrm>
          <a:prstGeom prst="rect">
            <a:avLst/>
          </a:prstGeom>
          <a:noFill/>
          <a:ln w="9525">
            <a:noFill/>
            <a:miter lim="800000"/>
          </a:ln>
          <a:effectLst/>
        </p:spPr>
        <p:txBody>
          <a:bodyPr>
            <a:spAutoFit/>
          </a:bodyPr>
          <a:lstStyle/>
          <a:p>
            <a:r>
              <a:rPr lang="zh-CN" altLang="en-US" sz="2800" b="1"/>
              <a:t>动</a:t>
            </a:r>
          </a:p>
        </p:txBody>
      </p:sp>
      <p:sp>
        <p:nvSpPr>
          <p:cNvPr id="95252" name="Line 20"/>
          <p:cNvSpPr>
            <a:spLocks noChangeShapeType="1"/>
          </p:cNvSpPr>
          <p:nvPr/>
        </p:nvSpPr>
        <p:spPr bwMode="auto">
          <a:xfrm flipH="1" flipV="1">
            <a:off x="5435600" y="4005263"/>
            <a:ext cx="0" cy="1439862"/>
          </a:xfrm>
          <a:prstGeom prst="line">
            <a:avLst/>
          </a:prstGeom>
          <a:noFill/>
          <a:ln w="38100">
            <a:solidFill>
              <a:schemeClr val="tx1"/>
            </a:solidFill>
            <a:round/>
            <a:tailEnd type="triangle" w="med" len="med"/>
          </a:ln>
          <a:effectLst/>
        </p:spPr>
        <p:txBody>
          <a:bodyPr/>
          <a:lstStyle/>
          <a:p>
            <a:endParaRPr lang="zh-CN" altLang="en-US"/>
          </a:p>
        </p:txBody>
      </p:sp>
      <p:sp>
        <p:nvSpPr>
          <p:cNvPr id="95253" name="Text Box 21"/>
          <p:cNvSpPr txBox="1">
            <a:spLocks noChangeArrowheads="1"/>
          </p:cNvSpPr>
          <p:nvPr/>
        </p:nvSpPr>
        <p:spPr bwMode="auto">
          <a:xfrm>
            <a:off x="5508625" y="4508500"/>
            <a:ext cx="488950" cy="457200"/>
          </a:xfrm>
          <a:prstGeom prst="rect">
            <a:avLst/>
          </a:prstGeom>
          <a:noFill/>
          <a:ln w="9525">
            <a:noFill/>
            <a:miter lim="800000"/>
          </a:ln>
          <a:effectLst/>
        </p:spPr>
        <p:txBody>
          <a:bodyPr wrap="none">
            <a:spAutoFit/>
          </a:bodyPr>
          <a:lstStyle/>
          <a:p>
            <a:r>
              <a:rPr lang="zh-CN" altLang="en-US" sz="2400" b="1"/>
              <a:t>衬</a:t>
            </a:r>
          </a:p>
        </p:txBody>
      </p:sp>
      <p:sp>
        <p:nvSpPr>
          <p:cNvPr id="95254" name="Text Box 22"/>
          <p:cNvSpPr txBox="1">
            <a:spLocks noChangeArrowheads="1"/>
          </p:cNvSpPr>
          <p:nvPr/>
        </p:nvSpPr>
        <p:spPr bwMode="auto">
          <a:xfrm>
            <a:off x="1835150" y="3500438"/>
            <a:ext cx="1081088" cy="1077218"/>
          </a:xfrm>
          <a:prstGeom prst="rect">
            <a:avLst/>
          </a:prstGeom>
          <a:noFill/>
          <a:ln w="9525">
            <a:noFill/>
            <a:miter lim="800000"/>
          </a:ln>
          <a:effectLst/>
        </p:spPr>
        <p:txBody>
          <a:bodyPr>
            <a:spAutoFit/>
          </a:bodyPr>
          <a:lstStyle/>
          <a:p>
            <a:r>
              <a:rPr lang="zh-CN" altLang="en-US" sz="3200" b="1">
                <a:solidFill>
                  <a:srgbClr val="FF0000"/>
                </a:solidFill>
                <a:effectLst>
                  <a:outerShdw blurRad="38100" dist="38100" dir="2700000" algn="tl">
                    <a:srgbClr val="000000">
                      <a:alpha val="43137"/>
                    </a:srgbClr>
                  </a:outerShdw>
                </a:effectLst>
              </a:rPr>
              <a:t>白描</a:t>
            </a:r>
          </a:p>
          <a:p>
            <a:r>
              <a:rPr lang="zh-CN" altLang="en-US" sz="3200" b="1">
                <a:solidFill>
                  <a:srgbClr val="FF0000"/>
                </a:solidFill>
                <a:effectLst>
                  <a:outerShdw blurRad="38100" dist="38100" dir="2700000" algn="tl">
                    <a:srgbClr val="000000">
                      <a:alpha val="43137"/>
                    </a:srgbClr>
                  </a:outerShdw>
                </a:effectLst>
              </a:rPr>
              <a:t>手法</a:t>
            </a:r>
          </a:p>
        </p:txBody>
      </p:sp>
      <p:sp>
        <p:nvSpPr>
          <p:cNvPr id="95255" name="Text Box 23"/>
          <p:cNvSpPr txBox="1">
            <a:spLocks noChangeArrowheads="1"/>
          </p:cNvSpPr>
          <p:nvPr/>
        </p:nvSpPr>
        <p:spPr bwMode="auto">
          <a:xfrm>
            <a:off x="323850" y="1052513"/>
            <a:ext cx="9471025" cy="519112"/>
          </a:xfrm>
          <a:prstGeom prst="rect">
            <a:avLst/>
          </a:prstGeom>
          <a:noFill/>
          <a:ln w="9525">
            <a:noFill/>
            <a:miter lim="800000"/>
          </a:ln>
          <a:effectLst/>
        </p:spPr>
        <p:txBody>
          <a:bodyPr>
            <a:spAutoFit/>
          </a:bodyPr>
          <a:lstStyle/>
          <a:p>
            <a:endParaRPr lang="zh-CN" altLang="zh-CN" sz="2800" b="1"/>
          </a:p>
        </p:txBody>
      </p:sp>
      <p:sp>
        <p:nvSpPr>
          <p:cNvPr id="95256" name="Line 24"/>
          <p:cNvSpPr>
            <a:spLocks noChangeShapeType="1"/>
          </p:cNvSpPr>
          <p:nvPr/>
        </p:nvSpPr>
        <p:spPr bwMode="auto">
          <a:xfrm flipH="1">
            <a:off x="2268538" y="4508500"/>
            <a:ext cx="0" cy="504825"/>
          </a:xfrm>
          <a:prstGeom prst="line">
            <a:avLst/>
          </a:prstGeom>
          <a:noFill/>
          <a:ln w="38100">
            <a:solidFill>
              <a:schemeClr val="tx1"/>
            </a:solidFill>
            <a:round/>
            <a:tailEnd type="triangle" w="med" len="med"/>
          </a:ln>
          <a:effectLst/>
        </p:spPr>
        <p:txBody>
          <a:bodyPr/>
          <a:lstStyle/>
          <a:p>
            <a:endParaRPr lang="zh-CN" altLang="en-US"/>
          </a:p>
        </p:txBody>
      </p:sp>
      <p:sp>
        <p:nvSpPr>
          <p:cNvPr id="95257" name="Text Box 25"/>
          <p:cNvSpPr txBox="1">
            <a:spLocks noChangeArrowheads="1"/>
          </p:cNvSpPr>
          <p:nvPr/>
        </p:nvSpPr>
        <p:spPr bwMode="auto">
          <a:xfrm>
            <a:off x="179388" y="5157788"/>
            <a:ext cx="2673350" cy="519112"/>
          </a:xfrm>
          <a:prstGeom prst="rect">
            <a:avLst/>
          </a:prstGeom>
          <a:noFill/>
          <a:ln w="9525">
            <a:noFill/>
            <a:miter lim="800000"/>
          </a:ln>
          <a:effectLst/>
        </p:spPr>
        <p:txBody>
          <a:bodyPr wrap="none">
            <a:spAutoFit/>
          </a:bodyPr>
          <a:lstStyle/>
          <a:p>
            <a:r>
              <a:rPr lang="zh-CN" altLang="en-US" sz="2800" b="1"/>
              <a:t>语言的</a:t>
            </a:r>
            <a:r>
              <a:rPr lang="zh-CN" altLang="en-US" sz="2800" b="1">
                <a:solidFill>
                  <a:srgbClr val="00CC00"/>
                </a:solidFill>
              </a:rPr>
              <a:t>质朴自然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56"/>
                                        </p:tgtEl>
                                        <p:attrNameLst>
                                          <p:attrName>style.visibility</p:attrName>
                                        </p:attrNameLst>
                                      </p:cBhvr>
                                      <p:to>
                                        <p:strVal val="visible"/>
                                      </p:to>
                                    </p:set>
                                    <p:anim calcmode="lin" valueType="num">
                                      <p:cBhvr additive="base">
                                        <p:cTn id="7" dur="500" fill="hold"/>
                                        <p:tgtEl>
                                          <p:spTgt spid="95256"/>
                                        </p:tgtEl>
                                        <p:attrNameLst>
                                          <p:attrName>ppt_x</p:attrName>
                                        </p:attrNameLst>
                                      </p:cBhvr>
                                      <p:tavLst>
                                        <p:tav tm="0">
                                          <p:val>
                                            <p:strVal val="#ppt_x"/>
                                          </p:val>
                                        </p:tav>
                                        <p:tav tm="100000">
                                          <p:val>
                                            <p:strVal val="#ppt_x"/>
                                          </p:val>
                                        </p:tav>
                                      </p:tavLst>
                                    </p:anim>
                                    <p:anim calcmode="lin" valueType="num">
                                      <p:cBhvr additive="base">
                                        <p:cTn id="8" dur="500" fill="hold"/>
                                        <p:tgtEl>
                                          <p:spTgt spid="9525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5257">
                                            <p:txEl>
                                              <p:pRg st="0" end="0"/>
                                            </p:txEl>
                                          </p:spTgt>
                                        </p:tgtEl>
                                        <p:attrNameLst>
                                          <p:attrName>style.visibility</p:attrName>
                                        </p:attrNameLst>
                                      </p:cBhvr>
                                      <p:to>
                                        <p:strVal val="visible"/>
                                      </p:to>
                                    </p:set>
                                    <p:anim calcmode="lin" valueType="num">
                                      <p:cBhvr additive="base">
                                        <p:cTn id="13" dur="500" fill="hold"/>
                                        <p:tgtEl>
                                          <p:spTgt spid="9525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525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5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2" name="Text Box 4"/>
          <p:cNvSpPr txBox="1">
            <a:spLocks noChangeArrowheads="1"/>
          </p:cNvSpPr>
          <p:nvPr/>
        </p:nvSpPr>
        <p:spPr bwMode="auto">
          <a:xfrm>
            <a:off x="2339975" y="1052513"/>
            <a:ext cx="4319588" cy="708025"/>
          </a:xfrm>
          <a:prstGeom prst="rect">
            <a:avLst/>
          </a:prstGeom>
          <a:noFill/>
          <a:ln w="9525">
            <a:noFill/>
            <a:miter lim="800000"/>
          </a:ln>
        </p:spPr>
        <p:txBody>
          <a:bodyPr>
            <a:spAutoFit/>
          </a:bodyPr>
          <a:lstStyle/>
          <a:p>
            <a:r>
              <a:rPr lang="zh-CN" altLang="en-US" sz="4000" b="1">
                <a:solidFill>
                  <a:srgbClr val="CC0099"/>
                </a:solidFill>
                <a:ea typeface="楷体_GB2312" pitchFamily="49" charset="-122"/>
              </a:rPr>
              <a:t>一切景语皆情语</a:t>
            </a:r>
          </a:p>
        </p:txBody>
      </p:sp>
      <p:sp>
        <p:nvSpPr>
          <p:cNvPr id="32773" name="Text Box 5"/>
          <p:cNvSpPr txBox="1">
            <a:spLocks noChangeArrowheads="1"/>
          </p:cNvSpPr>
          <p:nvPr/>
        </p:nvSpPr>
        <p:spPr bwMode="auto">
          <a:xfrm>
            <a:off x="3492500" y="2112963"/>
            <a:ext cx="3167063" cy="5095875"/>
          </a:xfrm>
          <a:prstGeom prst="rect">
            <a:avLst/>
          </a:prstGeom>
          <a:noFill/>
          <a:ln w="9525">
            <a:noFill/>
            <a:miter lim="800000"/>
          </a:ln>
        </p:spPr>
        <p:txBody>
          <a:bodyPr>
            <a:spAutoFit/>
          </a:bodyPr>
          <a:lstStyle/>
          <a:p>
            <a:r>
              <a:rPr lang="zh-CN" altLang="en-US" sz="3600" b="1">
                <a:ea typeface="楷体_GB2312" pitchFamily="49" charset="-122"/>
              </a:rPr>
              <a:t>方宅</a:t>
            </a:r>
          </a:p>
          <a:p>
            <a:r>
              <a:rPr lang="zh-CN" altLang="en-US" sz="3600" b="1">
                <a:ea typeface="楷体_GB2312" pitchFamily="49" charset="-122"/>
              </a:rPr>
              <a:t>草屋</a:t>
            </a:r>
          </a:p>
          <a:p>
            <a:r>
              <a:rPr lang="zh-CN" altLang="en-US" sz="3600" b="1">
                <a:ea typeface="楷体_GB2312" pitchFamily="49" charset="-122"/>
              </a:rPr>
              <a:t>榆柳</a:t>
            </a:r>
          </a:p>
          <a:p>
            <a:r>
              <a:rPr lang="zh-CN" altLang="en-US" sz="3600" b="1">
                <a:ea typeface="楷体_GB2312" pitchFamily="49" charset="-122"/>
              </a:rPr>
              <a:t>桃李</a:t>
            </a:r>
          </a:p>
          <a:p>
            <a:r>
              <a:rPr lang="zh-CN" altLang="en-US" sz="3600" b="1">
                <a:ea typeface="楷体_GB2312" pitchFamily="49" charset="-122"/>
              </a:rPr>
              <a:t>村庄</a:t>
            </a:r>
          </a:p>
          <a:p>
            <a:r>
              <a:rPr lang="zh-CN" altLang="en-US" sz="3600" b="1">
                <a:ea typeface="楷体_GB2312" pitchFamily="49" charset="-122"/>
              </a:rPr>
              <a:t>炊烟</a:t>
            </a:r>
          </a:p>
          <a:p>
            <a:r>
              <a:rPr lang="zh-CN" altLang="en-US" sz="3600" b="1">
                <a:ea typeface="楷体_GB2312" pitchFamily="49" charset="-122"/>
              </a:rPr>
              <a:t>狗吠</a:t>
            </a:r>
          </a:p>
          <a:p>
            <a:r>
              <a:rPr lang="zh-CN" altLang="en-US" sz="3600" b="1">
                <a:ea typeface="楷体_GB2312" pitchFamily="49" charset="-122"/>
              </a:rPr>
              <a:t>鸡鸣</a:t>
            </a:r>
          </a:p>
          <a:p>
            <a:endParaRPr lang="en-US" altLang="zh-CN" sz="4000"/>
          </a:p>
        </p:txBody>
      </p:sp>
      <p:sp>
        <p:nvSpPr>
          <p:cNvPr id="32774" name="Text Box 6"/>
          <p:cNvSpPr txBox="1">
            <a:spLocks noChangeArrowheads="1"/>
          </p:cNvSpPr>
          <p:nvPr/>
        </p:nvSpPr>
        <p:spPr bwMode="auto">
          <a:xfrm>
            <a:off x="1979613" y="3429000"/>
            <a:ext cx="793750" cy="2017713"/>
          </a:xfrm>
          <a:prstGeom prst="rect">
            <a:avLst/>
          </a:prstGeom>
          <a:noFill/>
          <a:ln w="9525">
            <a:noFill/>
            <a:miter lim="800000"/>
          </a:ln>
        </p:spPr>
        <p:txBody>
          <a:bodyPr vert="eaVert">
            <a:spAutoFit/>
          </a:bodyPr>
          <a:lstStyle/>
          <a:p>
            <a:r>
              <a:rPr lang="zh-CN" altLang="en-US" sz="4000" b="1">
                <a:solidFill>
                  <a:srgbClr val="FF3300"/>
                </a:solidFill>
                <a:ea typeface="楷体_GB2312" pitchFamily="49" charset="-122"/>
              </a:rPr>
              <a:t>景   语</a:t>
            </a:r>
          </a:p>
        </p:txBody>
      </p:sp>
      <p:sp>
        <p:nvSpPr>
          <p:cNvPr id="32775" name="Text Box 7"/>
          <p:cNvSpPr txBox="1">
            <a:spLocks noChangeArrowheads="1"/>
          </p:cNvSpPr>
          <p:nvPr/>
        </p:nvSpPr>
        <p:spPr bwMode="auto">
          <a:xfrm>
            <a:off x="5508625" y="3068638"/>
            <a:ext cx="793750" cy="2089150"/>
          </a:xfrm>
          <a:prstGeom prst="rect">
            <a:avLst/>
          </a:prstGeom>
          <a:noFill/>
          <a:ln w="9525">
            <a:noFill/>
            <a:miter lim="800000"/>
          </a:ln>
        </p:spPr>
        <p:txBody>
          <a:bodyPr vert="eaVert">
            <a:spAutoFit/>
          </a:bodyPr>
          <a:lstStyle/>
          <a:p>
            <a:r>
              <a:rPr lang="zh-CN" altLang="en-US" sz="4000" b="1">
                <a:solidFill>
                  <a:srgbClr val="FF3300"/>
                </a:solidFill>
                <a:ea typeface="楷体_GB2312" pitchFamily="49" charset="-122"/>
              </a:rPr>
              <a:t>情   语</a:t>
            </a:r>
          </a:p>
        </p:txBody>
      </p:sp>
      <p:sp>
        <p:nvSpPr>
          <p:cNvPr id="32776" name="Text Box 8"/>
          <p:cNvSpPr txBox="1">
            <a:spLocks noChangeArrowheads="1"/>
          </p:cNvSpPr>
          <p:nvPr/>
        </p:nvSpPr>
        <p:spPr bwMode="auto">
          <a:xfrm>
            <a:off x="6227763" y="3068638"/>
            <a:ext cx="3384550" cy="1373187"/>
          </a:xfrm>
          <a:prstGeom prst="rect">
            <a:avLst/>
          </a:prstGeom>
          <a:noFill/>
          <a:ln w="9525">
            <a:noFill/>
            <a:miter lim="800000"/>
          </a:ln>
        </p:spPr>
        <p:txBody>
          <a:bodyPr>
            <a:spAutoFit/>
          </a:bodyPr>
          <a:lstStyle/>
          <a:p>
            <a:r>
              <a:rPr lang="zh-CN" altLang="en-US" sz="2800" b="1">
                <a:solidFill>
                  <a:srgbClr val="0000FF"/>
                </a:solidFill>
              </a:rPr>
              <a:t>恬淡</a:t>
            </a:r>
          </a:p>
          <a:p>
            <a:r>
              <a:rPr lang="zh-CN" altLang="en-US" sz="2800" b="1">
                <a:solidFill>
                  <a:srgbClr val="0000FF"/>
                </a:solidFill>
              </a:rPr>
              <a:t>舒畅</a:t>
            </a:r>
          </a:p>
          <a:p>
            <a:r>
              <a:rPr lang="zh-CN" altLang="en-US" sz="2800" b="1">
                <a:solidFill>
                  <a:srgbClr val="0000FF"/>
                </a:solidFill>
                <a:ea typeface="楷体_GB2312" pitchFamily="49" charset="-122"/>
              </a:rPr>
              <a:t>对田园生活的热爱</a:t>
            </a:r>
          </a:p>
        </p:txBody>
      </p:sp>
      <p:grpSp>
        <p:nvGrpSpPr>
          <p:cNvPr id="2" name="Group 10"/>
          <p:cNvGrpSpPr/>
          <p:nvPr/>
        </p:nvGrpSpPr>
        <p:grpSpPr>
          <a:xfrm>
            <a:off x="2339975" y="1628775"/>
            <a:ext cx="4248150" cy="1365250"/>
            <a:chOff x="1254" y="1247"/>
            <a:chExt cx="3018" cy="860"/>
          </a:xfrm>
        </p:grpSpPr>
        <p:sp>
          <p:nvSpPr>
            <p:cNvPr id="19471" name="Freeform 11"/>
            <p:cNvSpPr>
              <a:spLocks noChangeArrowheads="1"/>
            </p:cNvSpPr>
            <p:nvPr/>
          </p:nvSpPr>
          <p:spPr bwMode="auto">
            <a:xfrm rot="-10790447">
              <a:off x="1254" y="1535"/>
              <a:ext cx="3018" cy="572"/>
            </a:xfrm>
            <a:custGeom>
              <a:gdLst>
                <a:gd name="T0" fmla="*/ 0 w 3386"/>
                <a:gd name="T1" fmla="*/ 70 h 800"/>
                <a:gd name="T2" fmla="*/ 0 w 3386"/>
                <a:gd name="T3" fmla="*/ 800 h 800"/>
                <a:gd name="T4" fmla="*/ 3386 w 3386"/>
                <a:gd name="T5" fmla="*/ 786 h 800"/>
                <a:gd name="T6" fmla="*/ 3386 w 3386"/>
                <a:gd name="T7" fmla="*/ 0 h 800"/>
                <a:gd name="T8" fmla="*/ 0 60000 65536"/>
                <a:gd name="T9" fmla="*/ 0 60000 65536"/>
                <a:gd name="T10" fmla="*/ 0 60000 65536"/>
                <a:gd name="T11" fmla="*/ 0 60000 65536"/>
                <a:gd name="T12" fmla="*/ 0 w 3386"/>
                <a:gd name="T13" fmla="*/ 0 h 800"/>
                <a:gd name="T14" fmla="*/ 3386 w 3386"/>
                <a:gd name="T15" fmla="*/ 800 h 800"/>
              </a:gdLst>
              <a:cxnLst>
                <a:cxn ang="T8">
                  <a:pos x="T0" y="T1"/>
                </a:cxn>
                <a:cxn ang="T9">
                  <a:pos x="T2" y="T3"/>
                </a:cxn>
                <a:cxn ang="T10">
                  <a:pos x="T4" y="T5"/>
                </a:cxn>
                <a:cxn ang="T11">
                  <a:pos x="T6" y="T7"/>
                </a:cxn>
              </a:cxnLst>
              <a:rect l="T12" t="T13" r="T14" b="T15"/>
              <a:pathLst>
                <a:path w="3386" h="800">
                  <a:moveTo>
                    <a:pt x="0" y="70"/>
                  </a:moveTo>
                  <a:lnTo>
                    <a:pt x="0" y="800"/>
                  </a:lnTo>
                  <a:lnTo>
                    <a:pt x="3386" y="786"/>
                  </a:lnTo>
                  <a:lnTo>
                    <a:pt x="3386" y="0"/>
                  </a:lnTo>
                </a:path>
              </a:pathLst>
            </a:custGeom>
            <a:noFill/>
            <a:ln w="76200">
              <a:solidFill>
                <a:schemeClr val="accent2"/>
              </a:solidFill>
              <a:round/>
            </a:ln>
          </p:spPr>
          <p:txBody>
            <a:bodyPr/>
            <a:lstStyle/>
            <a:p>
              <a:endParaRPr lang="zh-CN" altLang="en-US"/>
            </a:p>
          </p:txBody>
        </p:sp>
        <p:sp>
          <p:nvSpPr>
            <p:cNvPr id="19472" name="AutoShape 12"/>
            <p:cNvSpPr>
              <a:spLocks noChangeArrowheads="1"/>
            </p:cNvSpPr>
            <p:nvPr/>
          </p:nvSpPr>
          <p:spPr bwMode="auto">
            <a:xfrm rot="10713875">
              <a:off x="2483" y="1247"/>
              <a:ext cx="371" cy="288"/>
            </a:xfrm>
            <a:prstGeom prst="downArrow">
              <a:avLst>
                <a:gd name="adj1" fmla="val 50000"/>
                <a:gd name="adj2" fmla="val 25000"/>
              </a:avLst>
            </a:prstGeom>
            <a:solidFill>
              <a:srgbClr val="333300"/>
            </a:solidFill>
            <a:ln w="9525">
              <a:solidFill>
                <a:schemeClr val="accent2"/>
              </a:solidFill>
              <a:miter lim="800000"/>
            </a:ln>
          </p:spPr>
          <p:txBody>
            <a:bodyPr vert="eaVert" wrap="none" anchor="ctr"/>
            <a:lstStyle/>
            <a:p>
              <a:endParaRPr lang="zh-CN" altLang="en-US"/>
            </a:p>
          </p:txBody>
        </p:sp>
      </p:grpSp>
      <p:sp>
        <p:nvSpPr>
          <p:cNvPr id="32781" name="AutoShape 13"/>
          <p:cNvSpPr/>
          <p:nvPr/>
        </p:nvSpPr>
        <p:spPr bwMode="auto">
          <a:xfrm>
            <a:off x="2916238" y="2492375"/>
            <a:ext cx="503237" cy="3887788"/>
          </a:xfrm>
          <a:prstGeom prst="leftBrace">
            <a:avLst>
              <a:gd name="adj1" fmla="val 64344"/>
              <a:gd name="adj2" fmla="val 50000"/>
            </a:avLst>
          </a:prstGeom>
          <a:noFill/>
          <a:ln w="57150">
            <a:solidFill>
              <a:schemeClr val="accent2"/>
            </a:solidFill>
            <a:round/>
          </a:ln>
        </p:spPr>
        <p:txBody>
          <a:bodyPr wrap="none" anchor="ctr"/>
          <a:lstStyle/>
          <a:p>
            <a:endParaRPr lang="zh-CN" altLang="en-US"/>
          </a:p>
        </p:txBody>
      </p:sp>
      <p:sp>
        <p:nvSpPr>
          <p:cNvPr id="32782" name="AutoShape 14"/>
          <p:cNvSpPr/>
          <p:nvPr/>
        </p:nvSpPr>
        <p:spPr bwMode="auto">
          <a:xfrm rot="10796062">
            <a:off x="4787900" y="2492375"/>
            <a:ext cx="488950" cy="3960813"/>
          </a:xfrm>
          <a:prstGeom prst="leftBrace">
            <a:avLst>
              <a:gd name="adj1" fmla="val 67468"/>
              <a:gd name="adj2" fmla="val 50000"/>
            </a:avLst>
          </a:prstGeom>
          <a:noFill/>
          <a:ln w="57150">
            <a:solidFill>
              <a:schemeClr val="accent2"/>
            </a:solidFill>
            <a:round/>
          </a:ln>
        </p:spPr>
        <p:txBody>
          <a:bodyPr wrap="none" anchor="ctr"/>
          <a:lstStyle/>
          <a:p>
            <a:endParaRPr lang="zh-CN" altLang="en-US"/>
          </a:p>
        </p:txBody>
      </p:sp>
      <p:sp>
        <p:nvSpPr>
          <p:cNvPr id="32783" name="Text Box 15"/>
          <p:cNvSpPr txBox="1">
            <a:spLocks noChangeArrowheads="1"/>
          </p:cNvSpPr>
          <p:nvPr/>
        </p:nvSpPr>
        <p:spPr bwMode="auto">
          <a:xfrm>
            <a:off x="539750" y="2781300"/>
            <a:ext cx="1511300" cy="3513138"/>
          </a:xfrm>
          <a:prstGeom prst="rect">
            <a:avLst/>
          </a:prstGeom>
          <a:noFill/>
          <a:ln w="9525">
            <a:noFill/>
            <a:miter lim="800000"/>
          </a:ln>
        </p:spPr>
        <p:txBody>
          <a:bodyPr>
            <a:spAutoFit/>
          </a:bodyPr>
          <a:lstStyle/>
          <a:p>
            <a:pPr>
              <a:lnSpc>
                <a:spcPts val="3838"/>
              </a:lnSpc>
              <a:spcBef>
                <a:spcPct val="50000"/>
              </a:spcBef>
            </a:pPr>
            <a:r>
              <a:rPr lang="zh-CN" altLang="en-US" sz="3200" b="1">
                <a:solidFill>
                  <a:srgbClr val="0000FF"/>
                </a:solidFill>
                <a:latin typeface="楷体_GB2312" pitchFamily="49" charset="-122"/>
                <a:ea typeface="楷体_GB2312" pitchFamily="49" charset="-122"/>
              </a:rPr>
              <a:t>简朴</a:t>
            </a:r>
            <a:endParaRPr lang="en-US" altLang="zh-CN" sz="3200" b="1">
              <a:solidFill>
                <a:srgbClr val="0000FF"/>
              </a:solidFill>
              <a:latin typeface="楷体_GB2312" pitchFamily="49" charset="-122"/>
              <a:ea typeface="楷体_GB2312" pitchFamily="49" charset="-122"/>
            </a:endParaRPr>
          </a:p>
          <a:p>
            <a:pPr>
              <a:lnSpc>
                <a:spcPts val="3838"/>
              </a:lnSpc>
              <a:spcBef>
                <a:spcPct val="50000"/>
              </a:spcBef>
            </a:pPr>
            <a:r>
              <a:rPr lang="zh-CN" altLang="en-US" sz="3200" b="1">
                <a:solidFill>
                  <a:srgbClr val="0000FF"/>
                </a:solidFill>
                <a:latin typeface="楷体_GB2312" pitchFamily="49" charset="-122"/>
                <a:ea typeface="楷体_GB2312" pitchFamily="49" charset="-122"/>
              </a:rPr>
              <a:t>清幽     优美    安定    和谐</a:t>
            </a:r>
          </a:p>
          <a:p>
            <a:pPr>
              <a:spcBef>
                <a:spcPct val="50000"/>
              </a:spcBef>
            </a:pPr>
            <a:r>
              <a:rPr lang="zh-CN" altLang="en-US" sz="3200" b="1">
                <a:solidFill>
                  <a:srgbClr val="0000FF"/>
                </a:solidFill>
                <a:latin typeface="楷体_GB2312" pitchFamily="49" charset="-122"/>
                <a:ea typeface="楷体_GB2312" pitchFamily="49" charset="-122"/>
              </a:rPr>
              <a:t>恬静</a:t>
            </a:r>
            <a:endParaRPr lang="en-US" altLang="zh-CN" sz="3200" b="1">
              <a:solidFill>
                <a:srgbClr val="0000FF"/>
              </a:solidFill>
              <a:latin typeface="楷体_GB2312" pitchFamily="49" charset="-122"/>
              <a:ea typeface="楷体_GB2312" pitchFamily="49" charset="-122"/>
            </a:endParaRPr>
          </a:p>
        </p:txBody>
      </p:sp>
      <p:pic>
        <p:nvPicPr>
          <p:cNvPr id="19467" name="Picture 17" descr="jj"/>
          <p:cNvPicPr>
            <a:picLocks noChangeAspect="1" noChangeArrowheads="1"/>
          </p:cNvPicPr>
          <p:nvPr/>
        </p:nvPicPr>
        <p:blipFill>
          <a:blip r:embed="rId2">
            <a:lum bright="10000" contrast="4000"/>
          </a:blip>
          <a:stretch>
            <a:fillRect/>
          </a:stretch>
        </p:blipFill>
        <p:spPr bwMode="auto">
          <a:xfrm>
            <a:off x="6300788" y="5013325"/>
            <a:ext cx="1873250" cy="1449388"/>
          </a:xfrm>
          <a:prstGeom prst="rect">
            <a:avLst/>
          </a:prstGeom>
          <a:noFill/>
          <a:ln w="9525">
            <a:noFill/>
            <a:miter lim="800000"/>
          </a:ln>
        </p:spPr>
      </p:pic>
      <p:pic>
        <p:nvPicPr>
          <p:cNvPr id="19468" name="Picture 18" descr="jj"/>
          <p:cNvPicPr>
            <a:picLocks noChangeAspect="1" noChangeArrowheads="1"/>
          </p:cNvPicPr>
          <p:nvPr/>
        </p:nvPicPr>
        <p:blipFill>
          <a:blip r:embed="rId2">
            <a:lum bright="10000" contrast="4000"/>
          </a:blip>
          <a:stretch>
            <a:fillRect/>
          </a:stretch>
        </p:blipFill>
        <p:spPr bwMode="auto">
          <a:xfrm>
            <a:off x="250825" y="333375"/>
            <a:ext cx="1873250" cy="1449388"/>
          </a:xfrm>
          <a:prstGeom prst="rect">
            <a:avLst/>
          </a:prstGeom>
          <a:noFill/>
          <a:ln w="9525">
            <a:noFill/>
            <a:miter lim="800000"/>
          </a:ln>
        </p:spPr>
      </p:pic>
      <p:sp>
        <p:nvSpPr>
          <p:cNvPr id="3" name="矩形 14"/>
          <p:cNvSpPr>
            <a:spLocks noChangeArrowheads="1"/>
          </p:cNvSpPr>
          <p:nvPr/>
        </p:nvSpPr>
        <p:spPr bwMode="auto">
          <a:xfrm>
            <a:off x="5867400" y="5876925"/>
            <a:ext cx="3273425" cy="708025"/>
          </a:xfrm>
          <a:prstGeom prst="rect">
            <a:avLst/>
          </a:prstGeom>
          <a:noFill/>
          <a:ln w="9525">
            <a:noFill/>
            <a:miter lim="800000"/>
          </a:ln>
        </p:spPr>
        <p:txBody>
          <a:bodyPr wrap="none">
            <a:spAutoFit/>
          </a:bodyPr>
          <a:lstStyle/>
          <a:p>
            <a:r>
              <a:rPr lang="en-US" altLang="zh-CN" sz="4000" b="1">
                <a:solidFill>
                  <a:srgbClr val="CC00CC"/>
                </a:solidFill>
                <a:latin typeface="黑体" pitchFamily="49" charset="-122"/>
                <a:ea typeface="黑体" pitchFamily="49" charset="-122"/>
              </a:rPr>
              <a:t>——</a:t>
            </a:r>
            <a:r>
              <a:rPr lang="zh-CN" altLang="en-US" sz="4000" b="1">
                <a:solidFill>
                  <a:srgbClr val="CC00CC"/>
                </a:solidFill>
                <a:latin typeface="黑体" pitchFamily="49" charset="-122"/>
                <a:ea typeface="黑体" pitchFamily="49" charset="-122"/>
              </a:rPr>
              <a:t>融情于景</a:t>
            </a:r>
            <a:endParaRPr lang="zh-CN" altLang="en-US" sz="4000"/>
          </a:p>
        </p:txBody>
      </p:sp>
      <p:sp>
        <p:nvSpPr>
          <p:cNvPr id="19470" name="矩形 15"/>
          <p:cNvSpPr>
            <a:spLocks noChangeArrowheads="1"/>
          </p:cNvSpPr>
          <p:nvPr/>
        </p:nvSpPr>
        <p:spPr bwMode="auto">
          <a:xfrm>
            <a:off x="0" y="188913"/>
            <a:ext cx="9144000" cy="584200"/>
          </a:xfrm>
          <a:prstGeom prst="rect">
            <a:avLst/>
          </a:prstGeom>
          <a:noFill/>
          <a:ln w="9525">
            <a:noFill/>
            <a:miter lim="800000"/>
          </a:ln>
        </p:spPr>
        <p:txBody>
          <a:bodyPr>
            <a:spAutoFit/>
          </a:bodyPr>
          <a:lstStyle/>
          <a:p>
            <a:r>
              <a:rPr lang="zh-CN" altLang="en-US" sz="3200" b="1">
                <a:solidFill>
                  <a:srgbClr val="0000D2"/>
                </a:solidFill>
                <a:latin typeface="微软雅黑" pitchFamily="34" charset="-122"/>
                <a:ea typeface="微软雅黑" pitchFamily="34" charset="-122"/>
              </a:rPr>
              <a:t>诗人</a:t>
            </a:r>
            <a:r>
              <a:rPr lang="zh-CN" altLang="zh-CN" sz="3200" b="1">
                <a:solidFill>
                  <a:srgbClr val="0000D2"/>
                </a:solidFill>
                <a:latin typeface="微软雅黑" pitchFamily="34" charset="-122"/>
                <a:ea typeface="微软雅黑" pitchFamily="34" charset="-122"/>
              </a:rPr>
              <a:t>描绘</a:t>
            </a:r>
            <a:r>
              <a:rPr lang="zh-CN" altLang="en-US" sz="3200" b="1">
                <a:solidFill>
                  <a:srgbClr val="0000D2"/>
                </a:solidFill>
                <a:latin typeface="微软雅黑" pitchFamily="34" charset="-122"/>
                <a:ea typeface="微软雅黑" pitchFamily="34" charset="-122"/>
              </a:rPr>
              <a:t>的这</a:t>
            </a:r>
            <a:r>
              <a:rPr lang="zh-CN" altLang="zh-CN" sz="3200" b="1">
                <a:solidFill>
                  <a:srgbClr val="0000D2"/>
                </a:solidFill>
                <a:latin typeface="微软雅黑" pitchFamily="34" charset="-122"/>
                <a:ea typeface="微软雅黑" pitchFamily="34" charset="-122"/>
              </a:rPr>
              <a:t>幅图景，给我们一种怎么样的感觉？</a:t>
            </a:r>
            <a:endParaRPr lang="zh-CN" altLang="en-US" sz="3200" b="1">
              <a:solidFill>
                <a:srgbClr val="0000D2"/>
              </a:solidFill>
              <a:latin typeface="微软雅黑"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Effect transition="in" filter="fade">
                                      <p:cBhvr>
                                        <p:cTn id="7" dur="770" decel="100000"/>
                                        <p:tgtEl>
                                          <p:spTgt spid="32772">
                                            <p:txEl>
                                              <p:pRg st="0" end="0"/>
                                            </p:txEl>
                                          </p:spTgt>
                                        </p:tgtEl>
                                      </p:cBhvr>
                                    </p:animEffect>
                                    <p:animScale>
                                      <p:cBhvr>
                                        <p:cTn id="8" dur="770" decel="100000"/>
                                        <p:tgtEl>
                                          <p:spTgt spid="32772">
                                            <p:txEl>
                                              <p:pRg st="0" end="0"/>
                                            </p:txEl>
                                          </p:spTgt>
                                        </p:tgtEl>
                                      </p:cBhvr>
                                      <p:from x="10000" y="10000"/>
                                      <p:to x="200000" y="450000"/>
                                    </p:animScale>
                                    <p:animScale>
                                      <p:cBhvr>
                                        <p:cTn id="9" dur="1230" accel="100000" fill="hold">
                                          <p:stCondLst>
                                            <p:cond delay="770"/>
                                          </p:stCondLst>
                                        </p:cTn>
                                        <p:tgtEl>
                                          <p:spTgt spid="32772">
                                            <p:txEl>
                                              <p:pRg st="0" end="0"/>
                                            </p:txEl>
                                          </p:spTgt>
                                        </p:tgtEl>
                                      </p:cBhvr>
                                      <p:from x="200000" y="450000"/>
                                      <p:to x="100000" y="100000"/>
                                    </p:animScale>
                                    <p:set>
                                      <p:cBhvr>
                                        <p:cTn id="10" dur="770" fill="hold"/>
                                        <p:tgtEl>
                                          <p:spTgt spid="32772">
                                            <p:txEl>
                                              <p:pRg st="0" end="0"/>
                                            </p:txEl>
                                          </p:spTgt>
                                        </p:tgtEl>
                                        <p:attrNameLst>
                                          <p:attrName>ppt_x</p:attrName>
                                        </p:attrNameLst>
                                      </p:cBhvr>
                                      <p:to>
                                        <p:strVal val="(0.5)"/>
                                      </p:to>
                                    </p:set>
                                    <p:anim from="(0.5)" to="(#ppt_x)" calcmode="lin" valueType="num">
                                      <p:cBhvr>
                                        <p:cTn id="11" dur="1230" accel="100000" fill="hold">
                                          <p:stCondLst>
                                            <p:cond delay="770"/>
                                          </p:stCondLst>
                                        </p:cTn>
                                        <p:tgtEl>
                                          <p:spTgt spid="32772">
                                            <p:txEl>
                                              <p:pRg st="0" end="0"/>
                                            </p:txEl>
                                          </p:spTgt>
                                        </p:tgtEl>
                                        <p:attrNameLst>
                                          <p:attrName>ppt_x</p:attrName>
                                        </p:attrNameLst>
                                      </p:cBhvr>
                                    </p:anim>
                                    <p:set>
                                      <p:cBhvr>
                                        <p:cTn id="12" dur="770" fill="hold"/>
                                        <p:tgtEl>
                                          <p:spTgt spid="32772">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2772">
                                            <p:txEl>
                                              <p:pRg st="0" end="0"/>
                                            </p:txEl>
                                          </p:spTgt>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himes.wav" builtIn="1"/>
                                        </p:tgtEl>
                                      </p:cMediaNode>
                                    </p:audio>
                                  </p:subTnLst>
                                </p:cTn>
                              </p:par>
                              <p:par>
                                <p:cTn id="14" presetID="53" presetClass="entr" presetSubtype="0" fill="hold" nodeType="withEffect">
                                  <p:stCondLst>
                                    <p:cond delay="0"/>
                                  </p:stCondLst>
                                  <p:childTnLst>
                                    <p:set>
                                      <p:cBhvr>
                                        <p:cTn id="15" dur="1" fill="hold">
                                          <p:stCondLst>
                                            <p:cond delay="0"/>
                                          </p:stCondLst>
                                        </p:cTn>
                                        <p:tgtEl>
                                          <p:spTgt spid="32773">
                                            <p:txEl>
                                              <p:pRg st="0" end="0"/>
                                            </p:txEl>
                                          </p:spTgt>
                                        </p:tgtEl>
                                        <p:attrNameLst>
                                          <p:attrName>style.visibility</p:attrName>
                                        </p:attrNameLst>
                                      </p:cBhvr>
                                      <p:to>
                                        <p:strVal val="visible"/>
                                      </p:to>
                                    </p:set>
                                    <p:anim calcmode="lin" valueType="num">
                                      <p:cBhvr>
                                        <p:cTn id="16" dur="500" fill="hold"/>
                                        <p:tgtEl>
                                          <p:spTgt spid="3277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2773">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32773">
                                            <p:txEl>
                                              <p:pRg st="0" end="0"/>
                                            </p:txEl>
                                          </p:spTgt>
                                        </p:tgtEl>
                                      </p:cBhvr>
                                    </p:animEffect>
                                  </p:childTnLst>
                                </p:cTn>
                              </p:par>
                              <p:par>
                                <p:cTn id="19" presetID="53" presetClass="entr" presetSubtype="0" fill="hold" nodeType="withEffect">
                                  <p:stCondLst>
                                    <p:cond delay="0"/>
                                  </p:stCondLst>
                                  <p:childTnLst>
                                    <p:set>
                                      <p:cBhvr>
                                        <p:cTn id="20" dur="1" fill="hold">
                                          <p:stCondLst>
                                            <p:cond delay="0"/>
                                          </p:stCondLst>
                                        </p:cTn>
                                        <p:tgtEl>
                                          <p:spTgt spid="32773">
                                            <p:txEl>
                                              <p:pRg st="1" end="1"/>
                                            </p:txEl>
                                          </p:spTgt>
                                        </p:tgtEl>
                                        <p:attrNameLst>
                                          <p:attrName>style.visibility</p:attrName>
                                        </p:attrNameLst>
                                      </p:cBhvr>
                                      <p:to>
                                        <p:strVal val="visible"/>
                                      </p:to>
                                    </p:set>
                                    <p:anim calcmode="lin" valueType="num">
                                      <p:cBhvr>
                                        <p:cTn id="21" dur="500" fill="hold"/>
                                        <p:tgtEl>
                                          <p:spTgt spid="3277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277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2773">
                                            <p:txEl>
                                              <p:pRg st="1" end="1"/>
                                            </p:txEl>
                                          </p:spTgt>
                                        </p:tgtEl>
                                      </p:cBhvr>
                                    </p:animEffect>
                                  </p:childTnLst>
                                </p:cTn>
                              </p:par>
                              <p:par>
                                <p:cTn id="24" presetID="53" presetClass="entr" presetSubtype="0" fill="hold" nodeType="withEffect">
                                  <p:stCondLst>
                                    <p:cond delay="0"/>
                                  </p:stCondLst>
                                  <p:childTnLst>
                                    <p:set>
                                      <p:cBhvr>
                                        <p:cTn id="25" dur="1" fill="hold">
                                          <p:stCondLst>
                                            <p:cond delay="0"/>
                                          </p:stCondLst>
                                        </p:cTn>
                                        <p:tgtEl>
                                          <p:spTgt spid="32773">
                                            <p:txEl>
                                              <p:pRg st="2" end="2"/>
                                            </p:txEl>
                                          </p:spTgt>
                                        </p:tgtEl>
                                        <p:attrNameLst>
                                          <p:attrName>style.visibility</p:attrName>
                                        </p:attrNameLst>
                                      </p:cBhvr>
                                      <p:to>
                                        <p:strVal val="visible"/>
                                      </p:to>
                                    </p:set>
                                    <p:anim calcmode="lin" valueType="num">
                                      <p:cBhvr>
                                        <p:cTn id="26" dur="500" fill="hold"/>
                                        <p:tgtEl>
                                          <p:spTgt spid="3277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277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2773">
                                            <p:txEl>
                                              <p:pRg st="2" end="2"/>
                                            </p:txEl>
                                          </p:spTgt>
                                        </p:tgtEl>
                                      </p:cBhvr>
                                    </p:animEffect>
                                  </p:childTnLst>
                                </p:cTn>
                              </p:par>
                              <p:par>
                                <p:cTn id="29" presetID="53" presetClass="entr" presetSubtype="0" fill="hold" nodeType="withEffect">
                                  <p:stCondLst>
                                    <p:cond delay="0"/>
                                  </p:stCondLst>
                                  <p:childTnLst>
                                    <p:set>
                                      <p:cBhvr>
                                        <p:cTn id="30" dur="1" fill="hold">
                                          <p:stCondLst>
                                            <p:cond delay="0"/>
                                          </p:stCondLst>
                                        </p:cTn>
                                        <p:tgtEl>
                                          <p:spTgt spid="32773">
                                            <p:txEl>
                                              <p:pRg st="3" end="3"/>
                                            </p:txEl>
                                          </p:spTgt>
                                        </p:tgtEl>
                                        <p:attrNameLst>
                                          <p:attrName>style.visibility</p:attrName>
                                        </p:attrNameLst>
                                      </p:cBhvr>
                                      <p:to>
                                        <p:strVal val="visible"/>
                                      </p:to>
                                    </p:set>
                                    <p:anim calcmode="lin" valueType="num">
                                      <p:cBhvr>
                                        <p:cTn id="31" dur="500" fill="hold"/>
                                        <p:tgtEl>
                                          <p:spTgt spid="3277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2773">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32773">
                                            <p:txEl>
                                              <p:pRg st="3" end="3"/>
                                            </p:txEl>
                                          </p:spTgt>
                                        </p:tgtEl>
                                      </p:cBhvr>
                                    </p:animEffect>
                                  </p:childTnLst>
                                </p:cTn>
                              </p:par>
                              <p:par>
                                <p:cTn id="34" presetID="53" presetClass="entr" presetSubtype="0" fill="hold" nodeType="withEffect">
                                  <p:stCondLst>
                                    <p:cond delay="0"/>
                                  </p:stCondLst>
                                  <p:childTnLst>
                                    <p:set>
                                      <p:cBhvr>
                                        <p:cTn id="35" dur="1" fill="hold">
                                          <p:stCondLst>
                                            <p:cond delay="0"/>
                                          </p:stCondLst>
                                        </p:cTn>
                                        <p:tgtEl>
                                          <p:spTgt spid="32773">
                                            <p:txEl>
                                              <p:pRg st="4" end="4"/>
                                            </p:txEl>
                                          </p:spTgt>
                                        </p:tgtEl>
                                        <p:attrNameLst>
                                          <p:attrName>style.visibility</p:attrName>
                                        </p:attrNameLst>
                                      </p:cBhvr>
                                      <p:to>
                                        <p:strVal val="visible"/>
                                      </p:to>
                                    </p:set>
                                    <p:anim calcmode="lin" valueType="num">
                                      <p:cBhvr>
                                        <p:cTn id="36" dur="500" fill="hold"/>
                                        <p:tgtEl>
                                          <p:spTgt spid="32773">
                                            <p:txEl>
                                              <p:pRg st="4" end="4"/>
                                            </p:txEl>
                                          </p:spTgt>
                                        </p:tgtEl>
                                        <p:attrNameLst>
                                          <p:attrName>ppt_w</p:attrName>
                                        </p:attrNameLst>
                                      </p:cBhvr>
                                      <p:tavLst>
                                        <p:tav tm="0">
                                          <p:val>
                                            <p:fltVal val="0"/>
                                          </p:val>
                                        </p:tav>
                                        <p:tav tm="100000">
                                          <p:val>
                                            <p:strVal val="#ppt_w"/>
                                          </p:val>
                                        </p:tav>
                                      </p:tavLst>
                                    </p:anim>
                                    <p:anim calcmode="lin" valueType="num">
                                      <p:cBhvr>
                                        <p:cTn id="37" dur="500" fill="hold"/>
                                        <p:tgtEl>
                                          <p:spTgt spid="32773">
                                            <p:txEl>
                                              <p:pRg st="4" end="4"/>
                                            </p:txEl>
                                          </p:spTgt>
                                        </p:tgtEl>
                                        <p:attrNameLst>
                                          <p:attrName>ppt_h</p:attrName>
                                        </p:attrNameLst>
                                      </p:cBhvr>
                                      <p:tavLst>
                                        <p:tav tm="0">
                                          <p:val>
                                            <p:fltVal val="0"/>
                                          </p:val>
                                        </p:tav>
                                        <p:tav tm="100000">
                                          <p:val>
                                            <p:strVal val="#ppt_h"/>
                                          </p:val>
                                        </p:tav>
                                      </p:tavLst>
                                    </p:anim>
                                    <p:animEffect transition="in" filter="fade">
                                      <p:cBhvr>
                                        <p:cTn id="38" dur="500"/>
                                        <p:tgtEl>
                                          <p:spTgt spid="32773">
                                            <p:txEl>
                                              <p:pRg st="4" end="4"/>
                                            </p:txEl>
                                          </p:spTgt>
                                        </p:tgtEl>
                                      </p:cBhvr>
                                    </p:animEffect>
                                  </p:childTnLst>
                                </p:cTn>
                              </p:par>
                              <p:par>
                                <p:cTn id="39" presetID="53" presetClass="entr" presetSubtype="0" fill="hold" nodeType="withEffect">
                                  <p:stCondLst>
                                    <p:cond delay="0"/>
                                  </p:stCondLst>
                                  <p:childTnLst>
                                    <p:set>
                                      <p:cBhvr>
                                        <p:cTn id="40" dur="1" fill="hold">
                                          <p:stCondLst>
                                            <p:cond delay="0"/>
                                          </p:stCondLst>
                                        </p:cTn>
                                        <p:tgtEl>
                                          <p:spTgt spid="32773">
                                            <p:txEl>
                                              <p:pRg st="5" end="5"/>
                                            </p:txEl>
                                          </p:spTgt>
                                        </p:tgtEl>
                                        <p:attrNameLst>
                                          <p:attrName>style.visibility</p:attrName>
                                        </p:attrNameLst>
                                      </p:cBhvr>
                                      <p:to>
                                        <p:strVal val="visible"/>
                                      </p:to>
                                    </p:set>
                                    <p:anim calcmode="lin" valueType="num">
                                      <p:cBhvr>
                                        <p:cTn id="41" dur="500" fill="hold"/>
                                        <p:tgtEl>
                                          <p:spTgt spid="32773">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32773">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32773">
                                            <p:txEl>
                                              <p:pRg st="5" end="5"/>
                                            </p:txEl>
                                          </p:spTgt>
                                        </p:tgtEl>
                                      </p:cBhvr>
                                    </p:animEffect>
                                  </p:childTnLst>
                                </p:cTn>
                              </p:par>
                              <p:par>
                                <p:cTn id="44" presetID="53" presetClass="entr" presetSubtype="0" fill="hold" nodeType="withEffect">
                                  <p:stCondLst>
                                    <p:cond delay="0"/>
                                  </p:stCondLst>
                                  <p:childTnLst>
                                    <p:set>
                                      <p:cBhvr>
                                        <p:cTn id="45" dur="1" fill="hold">
                                          <p:stCondLst>
                                            <p:cond delay="0"/>
                                          </p:stCondLst>
                                        </p:cTn>
                                        <p:tgtEl>
                                          <p:spTgt spid="32773">
                                            <p:txEl>
                                              <p:pRg st="6" end="6"/>
                                            </p:txEl>
                                          </p:spTgt>
                                        </p:tgtEl>
                                        <p:attrNameLst>
                                          <p:attrName>style.visibility</p:attrName>
                                        </p:attrNameLst>
                                      </p:cBhvr>
                                      <p:to>
                                        <p:strVal val="visible"/>
                                      </p:to>
                                    </p:set>
                                    <p:anim calcmode="lin" valueType="num">
                                      <p:cBhvr>
                                        <p:cTn id="46" dur="500" fill="hold"/>
                                        <p:tgtEl>
                                          <p:spTgt spid="32773">
                                            <p:txEl>
                                              <p:pRg st="6" end="6"/>
                                            </p:txEl>
                                          </p:spTgt>
                                        </p:tgtEl>
                                        <p:attrNameLst>
                                          <p:attrName>ppt_w</p:attrName>
                                        </p:attrNameLst>
                                      </p:cBhvr>
                                      <p:tavLst>
                                        <p:tav tm="0">
                                          <p:val>
                                            <p:fltVal val="0"/>
                                          </p:val>
                                        </p:tav>
                                        <p:tav tm="100000">
                                          <p:val>
                                            <p:strVal val="#ppt_w"/>
                                          </p:val>
                                        </p:tav>
                                      </p:tavLst>
                                    </p:anim>
                                    <p:anim calcmode="lin" valueType="num">
                                      <p:cBhvr>
                                        <p:cTn id="47" dur="500" fill="hold"/>
                                        <p:tgtEl>
                                          <p:spTgt spid="32773">
                                            <p:txEl>
                                              <p:pRg st="6" end="6"/>
                                            </p:txEl>
                                          </p:spTgt>
                                        </p:tgtEl>
                                        <p:attrNameLst>
                                          <p:attrName>ppt_h</p:attrName>
                                        </p:attrNameLst>
                                      </p:cBhvr>
                                      <p:tavLst>
                                        <p:tav tm="0">
                                          <p:val>
                                            <p:fltVal val="0"/>
                                          </p:val>
                                        </p:tav>
                                        <p:tav tm="100000">
                                          <p:val>
                                            <p:strVal val="#ppt_h"/>
                                          </p:val>
                                        </p:tav>
                                      </p:tavLst>
                                    </p:anim>
                                    <p:animEffect transition="in" filter="fade">
                                      <p:cBhvr>
                                        <p:cTn id="48" dur="500"/>
                                        <p:tgtEl>
                                          <p:spTgt spid="32773">
                                            <p:txEl>
                                              <p:pRg st="6" end="6"/>
                                            </p:txEl>
                                          </p:spTgt>
                                        </p:tgtEl>
                                      </p:cBhvr>
                                    </p:animEffect>
                                  </p:childTnLst>
                                </p:cTn>
                              </p:par>
                              <p:par>
                                <p:cTn id="49" presetID="53" presetClass="entr" presetSubtype="0" fill="hold" nodeType="withEffect">
                                  <p:stCondLst>
                                    <p:cond delay="0"/>
                                  </p:stCondLst>
                                  <p:childTnLst>
                                    <p:set>
                                      <p:cBhvr>
                                        <p:cTn id="50" dur="1" fill="hold">
                                          <p:stCondLst>
                                            <p:cond delay="0"/>
                                          </p:stCondLst>
                                        </p:cTn>
                                        <p:tgtEl>
                                          <p:spTgt spid="32773">
                                            <p:txEl>
                                              <p:pRg st="7" end="7"/>
                                            </p:txEl>
                                          </p:spTgt>
                                        </p:tgtEl>
                                        <p:attrNameLst>
                                          <p:attrName>style.visibility</p:attrName>
                                        </p:attrNameLst>
                                      </p:cBhvr>
                                      <p:to>
                                        <p:strVal val="visible"/>
                                      </p:to>
                                    </p:set>
                                    <p:anim calcmode="lin" valueType="num">
                                      <p:cBhvr>
                                        <p:cTn id="51" dur="500" fill="hold"/>
                                        <p:tgtEl>
                                          <p:spTgt spid="32773">
                                            <p:txEl>
                                              <p:pRg st="7" end="7"/>
                                            </p:txEl>
                                          </p:spTgt>
                                        </p:tgtEl>
                                        <p:attrNameLst>
                                          <p:attrName>ppt_w</p:attrName>
                                        </p:attrNameLst>
                                      </p:cBhvr>
                                      <p:tavLst>
                                        <p:tav tm="0">
                                          <p:val>
                                            <p:fltVal val="0"/>
                                          </p:val>
                                        </p:tav>
                                        <p:tav tm="100000">
                                          <p:val>
                                            <p:strVal val="#ppt_w"/>
                                          </p:val>
                                        </p:tav>
                                      </p:tavLst>
                                    </p:anim>
                                    <p:anim calcmode="lin" valueType="num">
                                      <p:cBhvr>
                                        <p:cTn id="52" dur="500" fill="hold"/>
                                        <p:tgtEl>
                                          <p:spTgt spid="32773">
                                            <p:txEl>
                                              <p:pRg st="7" end="7"/>
                                            </p:txEl>
                                          </p:spTgt>
                                        </p:tgtEl>
                                        <p:attrNameLst>
                                          <p:attrName>ppt_h</p:attrName>
                                        </p:attrNameLst>
                                      </p:cBhvr>
                                      <p:tavLst>
                                        <p:tav tm="0">
                                          <p:val>
                                            <p:fltVal val="0"/>
                                          </p:val>
                                        </p:tav>
                                        <p:tav tm="100000">
                                          <p:val>
                                            <p:strVal val="#ppt_h"/>
                                          </p:val>
                                        </p:tav>
                                      </p:tavLst>
                                    </p:anim>
                                    <p:animEffect transition="in" filter="fade">
                                      <p:cBhvr>
                                        <p:cTn id="53" dur="500"/>
                                        <p:tgtEl>
                                          <p:spTgt spid="32773">
                                            <p:txEl>
                                              <p:pRg st="7" end="7"/>
                                            </p:txEl>
                                          </p:spTgt>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53" presetClass="entr" presetSubtype="0" fill="hold" nodeType="clickEffect">
                                  <p:stCondLst>
                                    <p:cond delay="0"/>
                                  </p:stCondLst>
                                  <p:childTnLst>
                                    <p:set>
                                      <p:cBhvr>
                                        <p:cTn id="57" dur="1" fill="hold">
                                          <p:stCondLst>
                                            <p:cond delay="0"/>
                                          </p:stCondLst>
                                        </p:cTn>
                                        <p:tgtEl>
                                          <p:spTgt spid="32774">
                                            <p:txEl>
                                              <p:pRg st="0" end="0"/>
                                            </p:txEl>
                                          </p:spTgt>
                                        </p:tgtEl>
                                        <p:attrNameLst>
                                          <p:attrName>style.visibility</p:attrName>
                                        </p:attrNameLst>
                                      </p:cBhvr>
                                      <p:to>
                                        <p:strVal val="visible"/>
                                      </p:to>
                                    </p:set>
                                    <p:anim calcmode="lin" valueType="num">
                                      <p:cBhvr>
                                        <p:cTn id="58" dur="500" fill="hold"/>
                                        <p:tgtEl>
                                          <p:spTgt spid="32774">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32774">
                                            <p:txEl>
                                              <p:pRg st="0" end="0"/>
                                            </p:txEl>
                                          </p:spTgt>
                                        </p:tgtEl>
                                        <p:attrNameLst>
                                          <p:attrName>ppt_h</p:attrName>
                                        </p:attrNameLst>
                                      </p:cBhvr>
                                      <p:tavLst>
                                        <p:tav tm="0">
                                          <p:val>
                                            <p:fltVal val="0"/>
                                          </p:val>
                                        </p:tav>
                                        <p:tav tm="100000">
                                          <p:val>
                                            <p:strVal val="#ppt_h"/>
                                          </p:val>
                                        </p:tav>
                                      </p:tavLst>
                                    </p:anim>
                                    <p:animEffect transition="in" filter="fade">
                                      <p:cBhvr>
                                        <p:cTn id="60" dur="500"/>
                                        <p:tgtEl>
                                          <p:spTgt spid="32774">
                                            <p:txEl>
                                              <p:pRg st="0" end="0"/>
                                            </p:txEl>
                                          </p:spTgt>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nodeType="clickEffect">
                                  <p:stCondLst>
                                    <p:cond delay="0"/>
                                  </p:stCondLst>
                                  <p:childTnLst>
                                    <p:set>
                                      <p:cBhvr>
                                        <p:cTn id="64" dur="1" fill="hold">
                                          <p:stCondLst>
                                            <p:cond delay="0"/>
                                          </p:stCondLst>
                                        </p:cTn>
                                        <p:tgtEl>
                                          <p:spTgt spid="32775">
                                            <p:txEl>
                                              <p:pRg st="0" end="0"/>
                                            </p:txEl>
                                          </p:spTgt>
                                        </p:tgtEl>
                                        <p:attrNameLst>
                                          <p:attrName>style.visibility</p:attrName>
                                        </p:attrNameLst>
                                      </p:cBhvr>
                                      <p:to>
                                        <p:strVal val="visible"/>
                                      </p:to>
                                    </p:set>
                                    <p:anim calcmode="lin" valueType="num">
                                      <p:cBhvr additive="base">
                                        <p:cTn id="65" dur="500" fill="hold"/>
                                        <p:tgtEl>
                                          <p:spTgt spid="32775">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27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9" presetClass="entr" presetSubtype="0"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dissolve">
                                      <p:cBhvr>
                                        <p:cTn id="71" dur="500"/>
                                        <p:tgtEl>
                                          <p:spTgt spid="2"/>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32781"/>
                                        </p:tgtEl>
                                        <p:attrNameLst>
                                          <p:attrName>style.visibility</p:attrName>
                                        </p:attrNameLst>
                                      </p:cBhvr>
                                      <p:to>
                                        <p:strVal val="visible"/>
                                      </p:to>
                                    </p:set>
                                    <p:anim calcmode="lin" valueType="num">
                                      <p:cBhvr additive="base">
                                        <p:cTn id="76" dur="500" fill="hold"/>
                                        <p:tgtEl>
                                          <p:spTgt spid="32781"/>
                                        </p:tgtEl>
                                        <p:attrNameLst>
                                          <p:attrName>ppt_x</p:attrName>
                                        </p:attrNameLst>
                                      </p:cBhvr>
                                      <p:tavLst>
                                        <p:tav tm="0">
                                          <p:val>
                                            <p:strVal val="#ppt_x"/>
                                          </p:val>
                                        </p:tav>
                                        <p:tav tm="100000">
                                          <p:val>
                                            <p:strVal val="#ppt_x"/>
                                          </p:val>
                                        </p:tav>
                                      </p:tavLst>
                                    </p:anim>
                                    <p:anim calcmode="lin" valueType="num">
                                      <p:cBhvr additive="base">
                                        <p:cTn id="77"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32782"/>
                                        </p:tgtEl>
                                        <p:attrNameLst>
                                          <p:attrName>style.visibility</p:attrName>
                                        </p:attrNameLst>
                                      </p:cBhvr>
                                      <p:to>
                                        <p:strVal val="visible"/>
                                      </p:to>
                                    </p:set>
                                    <p:animEffect transition="in" filter="fade">
                                      <p:cBhvr>
                                        <p:cTn id="82" dur="1000"/>
                                        <p:tgtEl>
                                          <p:spTgt spid="32782"/>
                                        </p:tgtEl>
                                      </p:cBhvr>
                                    </p:animEffect>
                                    <p:anim calcmode="lin" valueType="num">
                                      <p:cBhvr>
                                        <p:cTn id="83" dur="1000" fill="hold"/>
                                        <p:tgtEl>
                                          <p:spTgt spid="32782"/>
                                        </p:tgtEl>
                                        <p:attrNameLst>
                                          <p:attrName>ppt_x</p:attrName>
                                        </p:attrNameLst>
                                      </p:cBhvr>
                                      <p:tavLst>
                                        <p:tav tm="0">
                                          <p:val>
                                            <p:strVal val="#ppt_x"/>
                                          </p:val>
                                        </p:tav>
                                        <p:tav tm="100000">
                                          <p:val>
                                            <p:strVal val="#ppt_x"/>
                                          </p:val>
                                        </p:tav>
                                      </p:tavLst>
                                    </p:anim>
                                    <p:anim calcmode="lin" valueType="num">
                                      <p:cBhvr>
                                        <p:cTn id="84" dur="1000" fill="hold"/>
                                        <p:tgtEl>
                                          <p:spTgt spid="32782"/>
                                        </p:tgtEl>
                                        <p:attrNameLst>
                                          <p:attrName>ppt_y</p:attrName>
                                        </p:attrNameLst>
                                      </p:cBhvr>
                                      <p:tavLst>
                                        <p:tav tm="0">
                                          <p:val>
                                            <p:strVal val="#ppt_y+.1"/>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32783"/>
                                        </p:tgtEl>
                                        <p:attrNameLst>
                                          <p:attrName>style.visibility</p:attrName>
                                        </p:attrNameLst>
                                      </p:cBhvr>
                                      <p:to>
                                        <p:strVal val="visible"/>
                                      </p:to>
                                    </p:set>
                                    <p:animEffect transition="in" filter="blinds(horizontal)">
                                      <p:cBhvr>
                                        <p:cTn id="89" dur="500"/>
                                        <p:tgtEl>
                                          <p:spTgt spid="32783"/>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53" presetClass="entr" presetSubtype="0" fill="hold" nodeType="clickEffect">
                                  <p:stCondLst>
                                    <p:cond delay="0"/>
                                  </p:stCondLst>
                                  <p:childTnLst>
                                    <p:set>
                                      <p:cBhvr>
                                        <p:cTn id="93" dur="1" fill="hold">
                                          <p:stCondLst>
                                            <p:cond delay="0"/>
                                          </p:stCondLst>
                                        </p:cTn>
                                        <p:tgtEl>
                                          <p:spTgt spid="32776">
                                            <p:txEl>
                                              <p:pRg st="0" end="0"/>
                                            </p:txEl>
                                          </p:spTgt>
                                        </p:tgtEl>
                                        <p:attrNameLst>
                                          <p:attrName>style.visibility</p:attrName>
                                        </p:attrNameLst>
                                      </p:cBhvr>
                                      <p:to>
                                        <p:strVal val="visible"/>
                                      </p:to>
                                    </p:set>
                                    <p:anim calcmode="lin" valueType="num">
                                      <p:cBhvr>
                                        <p:cTn id="94" dur="500" fill="hold"/>
                                        <p:tgtEl>
                                          <p:spTgt spid="32776">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32776">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32776">
                                            <p:txEl>
                                              <p:pRg st="0" end="0"/>
                                            </p:txEl>
                                          </p:spTgt>
                                        </p:tgtEl>
                                      </p:cBhvr>
                                    </p:animEffect>
                                  </p:childTnLst>
                                </p:cTn>
                              </p:par>
                            </p:childTnLst>
                          </p:cTn>
                        </p:par>
                      </p:childTnLst>
                    </p:cTn>
                  </p:par>
                  <p:par>
                    <p:cTn id="97" fill="hold" nodeType="clickPar">
                      <p:stCondLst>
                        <p:cond delay="indefinite"/>
                      </p:stCondLst>
                      <p:childTnLst>
                        <p:par>
                          <p:cTn id="98" fill="hold" nodeType="afterGroup">
                            <p:stCondLst>
                              <p:cond delay="0"/>
                            </p:stCondLst>
                            <p:childTnLst>
                              <p:par>
                                <p:cTn id="99" presetID="53" presetClass="entr" presetSubtype="0" fill="hold" nodeType="clickEffect">
                                  <p:stCondLst>
                                    <p:cond delay="0"/>
                                  </p:stCondLst>
                                  <p:childTnLst>
                                    <p:set>
                                      <p:cBhvr>
                                        <p:cTn id="100" dur="1" fill="hold">
                                          <p:stCondLst>
                                            <p:cond delay="0"/>
                                          </p:stCondLst>
                                        </p:cTn>
                                        <p:tgtEl>
                                          <p:spTgt spid="32776">
                                            <p:txEl>
                                              <p:pRg st="1" end="1"/>
                                            </p:txEl>
                                          </p:spTgt>
                                        </p:tgtEl>
                                        <p:attrNameLst>
                                          <p:attrName>style.visibility</p:attrName>
                                        </p:attrNameLst>
                                      </p:cBhvr>
                                      <p:to>
                                        <p:strVal val="visible"/>
                                      </p:to>
                                    </p:set>
                                    <p:anim calcmode="lin" valueType="num">
                                      <p:cBhvr>
                                        <p:cTn id="101" dur="500" fill="hold"/>
                                        <p:tgtEl>
                                          <p:spTgt spid="32776">
                                            <p:txEl>
                                              <p:pRg st="1" end="1"/>
                                            </p:txEl>
                                          </p:spTgt>
                                        </p:tgtEl>
                                        <p:attrNameLst>
                                          <p:attrName>ppt_w</p:attrName>
                                        </p:attrNameLst>
                                      </p:cBhvr>
                                      <p:tavLst>
                                        <p:tav tm="0">
                                          <p:val>
                                            <p:fltVal val="0"/>
                                          </p:val>
                                        </p:tav>
                                        <p:tav tm="100000">
                                          <p:val>
                                            <p:strVal val="#ppt_w"/>
                                          </p:val>
                                        </p:tav>
                                      </p:tavLst>
                                    </p:anim>
                                    <p:anim calcmode="lin" valueType="num">
                                      <p:cBhvr>
                                        <p:cTn id="102" dur="500" fill="hold"/>
                                        <p:tgtEl>
                                          <p:spTgt spid="32776">
                                            <p:txEl>
                                              <p:pRg st="1" end="1"/>
                                            </p:txEl>
                                          </p:spTgt>
                                        </p:tgtEl>
                                        <p:attrNameLst>
                                          <p:attrName>ppt_h</p:attrName>
                                        </p:attrNameLst>
                                      </p:cBhvr>
                                      <p:tavLst>
                                        <p:tav tm="0">
                                          <p:val>
                                            <p:fltVal val="0"/>
                                          </p:val>
                                        </p:tav>
                                        <p:tav tm="100000">
                                          <p:val>
                                            <p:strVal val="#ppt_h"/>
                                          </p:val>
                                        </p:tav>
                                      </p:tavLst>
                                    </p:anim>
                                    <p:animEffect transition="in" filter="fade">
                                      <p:cBhvr>
                                        <p:cTn id="103" dur="500"/>
                                        <p:tgtEl>
                                          <p:spTgt spid="32776">
                                            <p:txEl>
                                              <p:pRg st="1" end="1"/>
                                            </p:txEl>
                                          </p:spTgt>
                                        </p:tgtEl>
                                      </p:cBhvr>
                                    </p:animEffect>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53" presetClass="entr" presetSubtype="0" fill="hold" nodeType="clickEffect">
                                  <p:stCondLst>
                                    <p:cond delay="0"/>
                                  </p:stCondLst>
                                  <p:childTnLst>
                                    <p:set>
                                      <p:cBhvr>
                                        <p:cTn id="107" dur="1" fill="hold">
                                          <p:stCondLst>
                                            <p:cond delay="0"/>
                                          </p:stCondLst>
                                        </p:cTn>
                                        <p:tgtEl>
                                          <p:spTgt spid="32776">
                                            <p:txEl>
                                              <p:pRg st="2" end="2"/>
                                            </p:txEl>
                                          </p:spTgt>
                                        </p:tgtEl>
                                        <p:attrNameLst>
                                          <p:attrName>style.visibility</p:attrName>
                                        </p:attrNameLst>
                                      </p:cBhvr>
                                      <p:to>
                                        <p:strVal val="visible"/>
                                      </p:to>
                                    </p:set>
                                    <p:anim calcmode="lin" valueType="num">
                                      <p:cBhvr>
                                        <p:cTn id="108" dur="500" fill="hold"/>
                                        <p:tgtEl>
                                          <p:spTgt spid="32776">
                                            <p:txEl>
                                              <p:pRg st="2" end="2"/>
                                            </p:txEl>
                                          </p:spTgt>
                                        </p:tgtEl>
                                        <p:attrNameLst>
                                          <p:attrName>ppt_w</p:attrName>
                                        </p:attrNameLst>
                                      </p:cBhvr>
                                      <p:tavLst>
                                        <p:tav tm="0">
                                          <p:val>
                                            <p:fltVal val="0"/>
                                          </p:val>
                                        </p:tav>
                                        <p:tav tm="100000">
                                          <p:val>
                                            <p:strVal val="#ppt_w"/>
                                          </p:val>
                                        </p:tav>
                                      </p:tavLst>
                                    </p:anim>
                                    <p:anim calcmode="lin" valueType="num">
                                      <p:cBhvr>
                                        <p:cTn id="109" dur="500" fill="hold"/>
                                        <p:tgtEl>
                                          <p:spTgt spid="32776">
                                            <p:txEl>
                                              <p:pRg st="2" end="2"/>
                                            </p:txEl>
                                          </p:spTgt>
                                        </p:tgtEl>
                                        <p:attrNameLst>
                                          <p:attrName>ppt_h</p:attrName>
                                        </p:attrNameLst>
                                      </p:cBhvr>
                                      <p:tavLst>
                                        <p:tav tm="0">
                                          <p:val>
                                            <p:fltVal val="0"/>
                                          </p:val>
                                        </p:tav>
                                        <p:tav tm="100000">
                                          <p:val>
                                            <p:strVal val="#ppt_h"/>
                                          </p:val>
                                        </p:tav>
                                      </p:tavLst>
                                    </p:anim>
                                    <p:animEffect transition="in" filter="fade">
                                      <p:cBhvr>
                                        <p:cTn id="110" dur="500"/>
                                        <p:tgtEl>
                                          <p:spTgt spid="32776">
                                            <p:txEl>
                                              <p:pRg st="2" end="2"/>
                                            </p:txEl>
                                          </p:spTgt>
                                        </p:tgtEl>
                                      </p:cBhvr>
                                    </p:animEffect>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3"/>
                                        </p:tgtEl>
                                        <p:attrNameLst>
                                          <p:attrName>style.visibility</p:attrName>
                                        </p:attrNameLst>
                                      </p:cBhvr>
                                      <p:to>
                                        <p:strVal val="visible"/>
                                      </p:to>
                                    </p:set>
                                    <p:animEffect transition="in" filter="blinds(horizontal)">
                                      <p:cBhvr>
                                        <p:cTn id="115" dur="500"/>
                                        <p:tgtEl>
                                          <p:spTgt spid="3"/>
                                        </p:tgtEl>
                                      </p:cBhvr>
                                    </p:animEffect>
                                  </p:childTnLst>
                                </p:cTn>
                              </p:par>
                            </p:childTnLst>
                          </p:cTn>
                        </p:par>
                      </p:childTnLst>
                    </p:cTn>
                  </p:par>
                  <p:par>
                    <p:cTn id="116" fill="hold" nodeType="clickPar">
                      <p:stCondLst>
                        <p:cond delay="indefinite"/>
                      </p:stCondLst>
                      <p:childTnLst>
                        <p:par>
                          <p:cTn id="117" fill="hold" nodeType="afterGroup">
                            <p:stCondLst>
                              <p:cond delay="0"/>
                            </p:stCondLst>
                            <p:childTnLst>
                              <p:par>
                                <p:cTn id="118" presetID="6" presetClass="emph" presetSubtype="0" fill="hold" grpId="1" nodeType="clickEffect">
                                  <p:stCondLst>
                                    <p:cond delay="0"/>
                                  </p:stCondLst>
                                  <p:childTnLst>
                                    <p:animScale>
                                      <p:cBhvr>
                                        <p:cTn id="119"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p:bldP spid="32782" grpId="0"/>
      <p:bldP spid="32783" grpId="0"/>
      <p:bldP spid="3" grpId="0"/>
      <p:bldP spid="3" grpId="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Text Box 2"/>
          <p:cNvSpPr txBox="1">
            <a:spLocks noChangeArrowheads="1"/>
          </p:cNvSpPr>
          <p:nvPr/>
        </p:nvSpPr>
        <p:spPr bwMode="auto">
          <a:xfrm>
            <a:off x="684213" y="260350"/>
            <a:ext cx="7993062" cy="2165350"/>
          </a:xfrm>
          <a:prstGeom prst="rect">
            <a:avLst/>
          </a:prstGeom>
          <a:noFill/>
          <a:ln w="9525">
            <a:noFill/>
            <a:miter lim="800000"/>
          </a:ln>
          <a:effectLst/>
        </p:spPr>
        <p:txBody>
          <a:bodyPr>
            <a:spAutoFit/>
          </a:bodyPr>
          <a:lstStyle/>
          <a:p>
            <a:pPr>
              <a:spcBef>
                <a:spcPct val="50000"/>
              </a:spcBef>
            </a:pPr>
            <a:r>
              <a:rPr lang="en-US" altLang="zh-CN"/>
              <a:t>                                </a:t>
            </a:r>
            <a:r>
              <a:rPr lang="zh-CN" altLang="en-US" sz="4000" b="1">
                <a:solidFill>
                  <a:srgbClr val="CC0000"/>
                </a:solidFill>
              </a:rPr>
              <a:t>山亭夏日           </a:t>
            </a:r>
            <a:r>
              <a:rPr lang="zh-CN" altLang="en-US" sz="4000" b="1"/>
              <a:t>高骈</a:t>
            </a:r>
          </a:p>
          <a:p>
            <a:pPr>
              <a:spcBef>
                <a:spcPct val="50000"/>
              </a:spcBef>
            </a:pPr>
            <a:r>
              <a:rPr lang="zh-CN" altLang="en-US" sz="3200">
                <a:ea typeface="黑体" pitchFamily="49" charset="-122"/>
              </a:rPr>
              <a:t>绿树阴浓夏日长，楼台倒影入池塘。</a:t>
            </a:r>
          </a:p>
          <a:p>
            <a:pPr>
              <a:spcBef>
                <a:spcPct val="50000"/>
              </a:spcBef>
            </a:pPr>
            <a:r>
              <a:rPr lang="zh-CN" altLang="en-US" sz="3200">
                <a:ea typeface="黑体" pitchFamily="49" charset="-122"/>
              </a:rPr>
              <a:t>水晶帘动微风起，满架蔷薇一院香。</a:t>
            </a:r>
          </a:p>
        </p:txBody>
      </p:sp>
      <p:sp>
        <p:nvSpPr>
          <p:cNvPr id="61443" name="Text Box 3"/>
          <p:cNvSpPr txBox="1">
            <a:spLocks noChangeArrowheads="1"/>
          </p:cNvSpPr>
          <p:nvPr/>
        </p:nvSpPr>
        <p:spPr bwMode="auto">
          <a:xfrm>
            <a:off x="539750" y="2492375"/>
            <a:ext cx="8604250" cy="701675"/>
          </a:xfrm>
          <a:prstGeom prst="rect">
            <a:avLst/>
          </a:prstGeom>
          <a:noFill/>
          <a:ln w="9525">
            <a:noFill/>
            <a:miter lim="800000"/>
          </a:ln>
          <a:effectLst/>
        </p:spPr>
        <p:txBody>
          <a:bodyPr>
            <a:spAutoFit/>
          </a:bodyPr>
          <a:lstStyle/>
          <a:p>
            <a:r>
              <a:rPr lang="zh-CN" altLang="en-US" sz="2000" b="1">
                <a:solidFill>
                  <a:srgbClr val="CC0000"/>
                </a:solidFill>
              </a:rPr>
              <a:t>注释：</a:t>
            </a:r>
            <a:r>
              <a:rPr lang="zh-CN" altLang="en-US" sz="2000" b="1"/>
              <a:t>阴浓：树阴非常浓密     </a:t>
            </a:r>
          </a:p>
          <a:p>
            <a:r>
              <a:rPr lang="zh-CN" altLang="en-US" sz="2000" b="1"/>
              <a:t>           蔷薇：花名。夏季开花，有红、白、黄等色，美艳而香。</a:t>
            </a:r>
            <a:endParaRPr lang="zh-CN" altLang="en-US" sz="2000"/>
          </a:p>
        </p:txBody>
      </p:sp>
      <p:sp>
        <p:nvSpPr>
          <p:cNvPr id="61444" name="Text Box 4"/>
          <p:cNvSpPr txBox="1">
            <a:spLocks noChangeArrowheads="1"/>
          </p:cNvSpPr>
          <p:nvPr/>
        </p:nvSpPr>
        <p:spPr bwMode="auto">
          <a:xfrm>
            <a:off x="323850" y="3284538"/>
            <a:ext cx="8064500" cy="946150"/>
          </a:xfrm>
          <a:prstGeom prst="rect">
            <a:avLst/>
          </a:prstGeom>
          <a:noFill/>
          <a:ln w="9525">
            <a:noFill/>
            <a:miter lim="800000"/>
          </a:ln>
          <a:effectLst/>
        </p:spPr>
        <p:txBody>
          <a:bodyPr>
            <a:spAutoFit/>
          </a:bodyPr>
          <a:lstStyle/>
          <a:p>
            <a:pPr>
              <a:spcBef>
                <a:spcPct val="50000"/>
              </a:spcBef>
            </a:pPr>
            <a:r>
              <a:rPr lang="zh-CN" altLang="en-US" sz="2800" b="1">
                <a:solidFill>
                  <a:srgbClr val="CC0000"/>
                </a:solidFill>
                <a:ea typeface="楷体_GB2312" pitchFamily="49" charset="-122"/>
              </a:rPr>
              <a:t>诗歌写了哪些景物，写出了景物什么特点？表现了作者什么感情？</a:t>
            </a:r>
          </a:p>
        </p:txBody>
      </p:sp>
      <p:sp>
        <p:nvSpPr>
          <p:cNvPr id="61445" name="Text Box 5"/>
          <p:cNvSpPr txBox="1">
            <a:spLocks noChangeArrowheads="1"/>
          </p:cNvSpPr>
          <p:nvPr/>
        </p:nvSpPr>
        <p:spPr bwMode="auto">
          <a:xfrm>
            <a:off x="0" y="5876925"/>
            <a:ext cx="8496300" cy="519113"/>
          </a:xfrm>
          <a:prstGeom prst="rect">
            <a:avLst/>
          </a:prstGeom>
          <a:noFill/>
          <a:ln w="9525">
            <a:noFill/>
            <a:miter lim="800000"/>
          </a:ln>
          <a:effectLst/>
        </p:spPr>
        <p:txBody>
          <a:bodyPr>
            <a:spAutoFit/>
          </a:bodyPr>
          <a:lstStyle/>
          <a:p>
            <a:pPr>
              <a:spcBef>
                <a:spcPct val="50000"/>
              </a:spcBef>
            </a:pPr>
            <a:r>
              <a:rPr lang="zh-CN" altLang="en-US" sz="2800">
                <a:ea typeface="黑体" pitchFamily="49" charset="-122"/>
              </a:rPr>
              <a:t>表现了作者</a:t>
            </a:r>
            <a:r>
              <a:rPr lang="zh-CN" altLang="en-US" sz="2800">
                <a:solidFill>
                  <a:srgbClr val="FF3300"/>
                </a:solidFill>
                <a:ea typeface="黑体" pitchFamily="49" charset="-122"/>
              </a:rPr>
              <a:t>悠闲自在</a:t>
            </a:r>
            <a:r>
              <a:rPr lang="zh-CN" altLang="en-US" sz="2800">
                <a:ea typeface="黑体" pitchFamily="49" charset="-122"/>
              </a:rPr>
              <a:t>的心情。</a:t>
            </a:r>
          </a:p>
        </p:txBody>
      </p:sp>
      <p:sp>
        <p:nvSpPr>
          <p:cNvPr id="61449" name="Line 9"/>
          <p:cNvSpPr>
            <a:spLocks noChangeShapeType="1"/>
          </p:cNvSpPr>
          <p:nvPr/>
        </p:nvSpPr>
        <p:spPr bwMode="auto">
          <a:xfrm>
            <a:off x="4140200" y="1773238"/>
            <a:ext cx="1439863" cy="0"/>
          </a:xfrm>
          <a:prstGeom prst="line">
            <a:avLst/>
          </a:prstGeom>
          <a:noFill/>
          <a:ln w="38100">
            <a:solidFill>
              <a:schemeClr val="tx1"/>
            </a:solidFill>
            <a:round/>
          </a:ln>
          <a:effectLst/>
        </p:spPr>
        <p:txBody>
          <a:bodyPr/>
          <a:lstStyle/>
          <a:p>
            <a:endParaRPr lang="zh-CN" altLang="en-US"/>
          </a:p>
        </p:txBody>
      </p:sp>
      <p:sp>
        <p:nvSpPr>
          <p:cNvPr id="61450" name="Line 10"/>
          <p:cNvSpPr>
            <a:spLocks noChangeShapeType="1"/>
          </p:cNvSpPr>
          <p:nvPr/>
        </p:nvSpPr>
        <p:spPr bwMode="auto">
          <a:xfrm>
            <a:off x="6156325" y="1773238"/>
            <a:ext cx="720725" cy="0"/>
          </a:xfrm>
          <a:prstGeom prst="line">
            <a:avLst/>
          </a:prstGeom>
          <a:noFill/>
          <a:ln w="38100">
            <a:solidFill>
              <a:schemeClr val="tx1"/>
            </a:solidFill>
            <a:round/>
          </a:ln>
          <a:effectLst/>
        </p:spPr>
        <p:txBody>
          <a:bodyPr/>
          <a:lstStyle/>
          <a:p>
            <a:endParaRPr lang="zh-CN" altLang="en-US"/>
          </a:p>
        </p:txBody>
      </p:sp>
      <p:sp>
        <p:nvSpPr>
          <p:cNvPr id="61451" name="Line 11"/>
          <p:cNvSpPr>
            <a:spLocks noChangeShapeType="1"/>
          </p:cNvSpPr>
          <p:nvPr/>
        </p:nvSpPr>
        <p:spPr bwMode="auto">
          <a:xfrm>
            <a:off x="827088" y="1700213"/>
            <a:ext cx="647700" cy="0"/>
          </a:xfrm>
          <a:prstGeom prst="line">
            <a:avLst/>
          </a:prstGeom>
          <a:noFill/>
          <a:ln w="38100">
            <a:solidFill>
              <a:schemeClr val="tx1"/>
            </a:solidFill>
            <a:round/>
          </a:ln>
          <a:effectLst/>
        </p:spPr>
        <p:txBody>
          <a:bodyPr/>
          <a:lstStyle/>
          <a:p>
            <a:endParaRPr lang="zh-CN" altLang="en-US"/>
          </a:p>
        </p:txBody>
      </p:sp>
      <p:sp>
        <p:nvSpPr>
          <p:cNvPr id="61452" name="Line 12"/>
          <p:cNvSpPr>
            <a:spLocks noChangeShapeType="1"/>
          </p:cNvSpPr>
          <p:nvPr/>
        </p:nvSpPr>
        <p:spPr bwMode="auto">
          <a:xfrm>
            <a:off x="2411413" y="2420938"/>
            <a:ext cx="720725" cy="0"/>
          </a:xfrm>
          <a:prstGeom prst="line">
            <a:avLst/>
          </a:prstGeom>
          <a:noFill/>
          <a:ln w="38100">
            <a:solidFill>
              <a:schemeClr val="tx1"/>
            </a:solidFill>
            <a:round/>
          </a:ln>
          <a:effectLst/>
        </p:spPr>
        <p:txBody>
          <a:bodyPr/>
          <a:lstStyle/>
          <a:p>
            <a:endParaRPr lang="zh-CN" altLang="en-US"/>
          </a:p>
        </p:txBody>
      </p:sp>
      <p:sp>
        <p:nvSpPr>
          <p:cNvPr id="61454" name="Line 14"/>
          <p:cNvSpPr>
            <a:spLocks noChangeShapeType="1"/>
          </p:cNvSpPr>
          <p:nvPr/>
        </p:nvSpPr>
        <p:spPr bwMode="auto">
          <a:xfrm>
            <a:off x="6084888" y="2420938"/>
            <a:ext cx="719137" cy="0"/>
          </a:xfrm>
          <a:prstGeom prst="line">
            <a:avLst/>
          </a:prstGeom>
          <a:noFill/>
          <a:ln w="38100">
            <a:solidFill>
              <a:schemeClr val="tx1"/>
            </a:solidFill>
            <a:round/>
          </a:ln>
          <a:effectLst/>
        </p:spPr>
        <p:txBody>
          <a:bodyPr/>
          <a:lstStyle/>
          <a:p>
            <a:endParaRPr lang="zh-CN" altLang="en-US"/>
          </a:p>
        </p:txBody>
      </p:sp>
      <p:sp>
        <p:nvSpPr>
          <p:cNvPr id="61455" name="Line 15"/>
          <p:cNvSpPr>
            <a:spLocks noChangeShapeType="1"/>
          </p:cNvSpPr>
          <p:nvPr/>
        </p:nvSpPr>
        <p:spPr bwMode="auto">
          <a:xfrm>
            <a:off x="900113" y="2420938"/>
            <a:ext cx="1079500" cy="0"/>
          </a:xfrm>
          <a:prstGeom prst="line">
            <a:avLst/>
          </a:prstGeom>
          <a:noFill/>
          <a:ln w="38100">
            <a:solidFill>
              <a:schemeClr val="tx1"/>
            </a:solidFill>
            <a:round/>
          </a:ln>
          <a:effectLst/>
        </p:spPr>
        <p:txBody>
          <a:bodyPr/>
          <a:lstStyle/>
          <a:p>
            <a:endParaRPr lang="zh-CN" altLang="en-US"/>
          </a:p>
        </p:txBody>
      </p:sp>
      <p:sp>
        <p:nvSpPr>
          <p:cNvPr id="61456" name="Line 16"/>
          <p:cNvSpPr>
            <a:spLocks noChangeShapeType="1"/>
          </p:cNvSpPr>
          <p:nvPr/>
        </p:nvSpPr>
        <p:spPr bwMode="auto">
          <a:xfrm>
            <a:off x="4932363" y="2420938"/>
            <a:ext cx="647700" cy="0"/>
          </a:xfrm>
          <a:prstGeom prst="line">
            <a:avLst/>
          </a:prstGeom>
          <a:noFill/>
          <a:ln w="38100">
            <a:solidFill>
              <a:schemeClr val="tx1"/>
            </a:solidFill>
            <a:round/>
          </a:ln>
          <a:effectLst/>
        </p:spPr>
        <p:txBody>
          <a:bodyPr/>
          <a:lstStyle/>
          <a:p>
            <a:endParaRPr lang="zh-CN" altLang="en-US"/>
          </a:p>
        </p:txBody>
      </p:sp>
      <p:sp>
        <p:nvSpPr>
          <p:cNvPr id="61457" name="Text Box 17"/>
          <p:cNvSpPr txBox="1">
            <a:spLocks noChangeArrowheads="1"/>
          </p:cNvSpPr>
          <p:nvPr/>
        </p:nvSpPr>
        <p:spPr bwMode="auto">
          <a:xfrm>
            <a:off x="1" y="4508500"/>
            <a:ext cx="9144000" cy="954107"/>
          </a:xfrm>
          <a:prstGeom prst="rect">
            <a:avLst/>
          </a:prstGeom>
          <a:noFill/>
          <a:ln w="9525">
            <a:noFill/>
            <a:miter lim="800000"/>
          </a:ln>
          <a:effectLst/>
        </p:spPr>
        <p:txBody>
          <a:bodyPr wrap="square">
            <a:spAutoFit/>
          </a:bodyPr>
          <a:lstStyle/>
          <a:p>
            <a:r>
              <a:rPr lang="zh-CN" altLang="en-US" sz="2800" b="1"/>
              <a:t>写了绿树、楼台倒影、池塘、微风、花香浮动的庭院等景物，</a:t>
            </a:r>
          </a:p>
        </p:txBody>
      </p:sp>
      <p:sp>
        <p:nvSpPr>
          <p:cNvPr id="61458" name="Text Box 18"/>
          <p:cNvSpPr txBox="1">
            <a:spLocks noChangeArrowheads="1"/>
          </p:cNvSpPr>
          <p:nvPr/>
        </p:nvSpPr>
        <p:spPr bwMode="auto">
          <a:xfrm>
            <a:off x="642910" y="5072074"/>
            <a:ext cx="6732588" cy="519113"/>
          </a:xfrm>
          <a:prstGeom prst="rect">
            <a:avLst/>
          </a:prstGeom>
          <a:noFill/>
          <a:ln w="9525">
            <a:noFill/>
            <a:miter lim="800000"/>
          </a:ln>
          <a:effectLst/>
        </p:spPr>
        <p:txBody>
          <a:bodyPr>
            <a:spAutoFit/>
          </a:bodyPr>
          <a:lstStyle/>
          <a:p>
            <a:r>
              <a:rPr lang="zh-CN" altLang="en-US" sz="2800" b="1"/>
              <a:t>写出了景物</a:t>
            </a:r>
            <a:r>
              <a:rPr lang="zh-CN" altLang="en-US" sz="2800" b="1">
                <a:solidFill>
                  <a:srgbClr val="FF3300"/>
                </a:solidFill>
              </a:rPr>
              <a:t>静谧、安宁、优美</a:t>
            </a:r>
            <a:r>
              <a:rPr lang="zh-CN" altLang="en-US" sz="2800" b="1"/>
              <a:t>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51"/>
                                        </p:tgtEl>
                                        <p:attrNameLst>
                                          <p:attrName>style.visibility</p:attrName>
                                        </p:attrNameLst>
                                      </p:cBhvr>
                                      <p:to>
                                        <p:strVal val="visible"/>
                                      </p:to>
                                    </p:set>
                                    <p:anim calcmode="lin" valueType="num">
                                      <p:cBhvr additive="base">
                                        <p:cTn id="7" dur="500" fill="hold"/>
                                        <p:tgtEl>
                                          <p:spTgt spid="61451"/>
                                        </p:tgtEl>
                                        <p:attrNameLst>
                                          <p:attrName>ppt_x</p:attrName>
                                        </p:attrNameLst>
                                      </p:cBhvr>
                                      <p:tavLst>
                                        <p:tav tm="0">
                                          <p:val>
                                            <p:strVal val="#ppt_x"/>
                                          </p:val>
                                        </p:tav>
                                        <p:tav tm="100000">
                                          <p:val>
                                            <p:strVal val="#ppt_x"/>
                                          </p:val>
                                        </p:tav>
                                      </p:tavLst>
                                    </p:anim>
                                    <p:anim calcmode="lin" valueType="num">
                                      <p:cBhvr additive="base">
                                        <p:cTn id="8" dur="500" fill="hold"/>
                                        <p:tgtEl>
                                          <p:spTgt spid="614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9"/>
                                        </p:tgtEl>
                                        <p:attrNameLst>
                                          <p:attrName>style.visibility</p:attrName>
                                        </p:attrNameLst>
                                      </p:cBhvr>
                                      <p:to>
                                        <p:strVal val="visible"/>
                                      </p:to>
                                    </p:set>
                                    <p:anim calcmode="lin" valueType="num">
                                      <p:cBhvr additive="base">
                                        <p:cTn id="13" dur="500" fill="hold"/>
                                        <p:tgtEl>
                                          <p:spTgt spid="61449"/>
                                        </p:tgtEl>
                                        <p:attrNameLst>
                                          <p:attrName>ppt_x</p:attrName>
                                        </p:attrNameLst>
                                      </p:cBhvr>
                                      <p:tavLst>
                                        <p:tav tm="0">
                                          <p:val>
                                            <p:strVal val="#ppt_x"/>
                                          </p:val>
                                        </p:tav>
                                        <p:tav tm="100000">
                                          <p:val>
                                            <p:strVal val="#ppt_x"/>
                                          </p:val>
                                        </p:tav>
                                      </p:tavLst>
                                    </p:anim>
                                    <p:anim calcmode="lin" valueType="num">
                                      <p:cBhvr additive="base">
                                        <p:cTn id="14" dur="500" fill="hold"/>
                                        <p:tgtEl>
                                          <p:spTgt spid="6144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50"/>
                                        </p:tgtEl>
                                        <p:attrNameLst>
                                          <p:attrName>style.visibility</p:attrName>
                                        </p:attrNameLst>
                                      </p:cBhvr>
                                      <p:to>
                                        <p:strVal val="visible"/>
                                      </p:to>
                                    </p:set>
                                    <p:anim calcmode="lin" valueType="num">
                                      <p:cBhvr additive="base">
                                        <p:cTn id="19" dur="500" fill="hold"/>
                                        <p:tgtEl>
                                          <p:spTgt spid="61450"/>
                                        </p:tgtEl>
                                        <p:attrNameLst>
                                          <p:attrName>ppt_x</p:attrName>
                                        </p:attrNameLst>
                                      </p:cBhvr>
                                      <p:tavLst>
                                        <p:tav tm="0">
                                          <p:val>
                                            <p:strVal val="#ppt_x"/>
                                          </p:val>
                                        </p:tav>
                                        <p:tav tm="100000">
                                          <p:val>
                                            <p:strVal val="#ppt_x"/>
                                          </p:val>
                                        </p:tav>
                                      </p:tavLst>
                                    </p:anim>
                                    <p:anim calcmode="lin" valueType="num">
                                      <p:cBhvr additive="base">
                                        <p:cTn id="20" dur="500" fill="hold"/>
                                        <p:tgtEl>
                                          <p:spTgt spid="6145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55"/>
                                        </p:tgtEl>
                                        <p:attrNameLst>
                                          <p:attrName>style.visibility</p:attrName>
                                        </p:attrNameLst>
                                      </p:cBhvr>
                                      <p:to>
                                        <p:strVal val="visible"/>
                                      </p:to>
                                    </p:set>
                                    <p:anim calcmode="lin" valueType="num">
                                      <p:cBhvr additive="base">
                                        <p:cTn id="25" dur="500" fill="hold"/>
                                        <p:tgtEl>
                                          <p:spTgt spid="61455"/>
                                        </p:tgtEl>
                                        <p:attrNameLst>
                                          <p:attrName>ppt_x</p:attrName>
                                        </p:attrNameLst>
                                      </p:cBhvr>
                                      <p:tavLst>
                                        <p:tav tm="0">
                                          <p:val>
                                            <p:strVal val="#ppt_x"/>
                                          </p:val>
                                        </p:tav>
                                        <p:tav tm="100000">
                                          <p:val>
                                            <p:strVal val="#ppt_x"/>
                                          </p:val>
                                        </p:tav>
                                      </p:tavLst>
                                    </p:anim>
                                    <p:anim calcmode="lin" valueType="num">
                                      <p:cBhvr additive="base">
                                        <p:cTn id="26" dur="500" fill="hold"/>
                                        <p:tgtEl>
                                          <p:spTgt spid="6145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452"/>
                                        </p:tgtEl>
                                        <p:attrNameLst>
                                          <p:attrName>style.visibility</p:attrName>
                                        </p:attrNameLst>
                                      </p:cBhvr>
                                      <p:to>
                                        <p:strVal val="visible"/>
                                      </p:to>
                                    </p:set>
                                    <p:anim calcmode="lin" valueType="num">
                                      <p:cBhvr additive="base">
                                        <p:cTn id="31" dur="500" fill="hold"/>
                                        <p:tgtEl>
                                          <p:spTgt spid="61452"/>
                                        </p:tgtEl>
                                        <p:attrNameLst>
                                          <p:attrName>ppt_x</p:attrName>
                                        </p:attrNameLst>
                                      </p:cBhvr>
                                      <p:tavLst>
                                        <p:tav tm="0">
                                          <p:val>
                                            <p:strVal val="#ppt_x"/>
                                          </p:val>
                                        </p:tav>
                                        <p:tav tm="100000">
                                          <p:val>
                                            <p:strVal val="#ppt_x"/>
                                          </p:val>
                                        </p:tav>
                                      </p:tavLst>
                                    </p:anim>
                                    <p:anim calcmode="lin" valueType="num">
                                      <p:cBhvr additive="base">
                                        <p:cTn id="32" dur="500" fill="hold"/>
                                        <p:tgtEl>
                                          <p:spTgt spid="6145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1456"/>
                                        </p:tgtEl>
                                        <p:attrNameLst>
                                          <p:attrName>style.visibility</p:attrName>
                                        </p:attrNameLst>
                                      </p:cBhvr>
                                      <p:to>
                                        <p:strVal val="visible"/>
                                      </p:to>
                                    </p:set>
                                    <p:anim calcmode="lin" valueType="num">
                                      <p:cBhvr additive="base">
                                        <p:cTn id="37" dur="500" fill="hold"/>
                                        <p:tgtEl>
                                          <p:spTgt spid="61456"/>
                                        </p:tgtEl>
                                        <p:attrNameLst>
                                          <p:attrName>ppt_x</p:attrName>
                                        </p:attrNameLst>
                                      </p:cBhvr>
                                      <p:tavLst>
                                        <p:tav tm="0">
                                          <p:val>
                                            <p:strVal val="#ppt_x"/>
                                          </p:val>
                                        </p:tav>
                                        <p:tav tm="100000">
                                          <p:val>
                                            <p:strVal val="#ppt_x"/>
                                          </p:val>
                                        </p:tav>
                                      </p:tavLst>
                                    </p:anim>
                                    <p:anim calcmode="lin" valueType="num">
                                      <p:cBhvr additive="base">
                                        <p:cTn id="38" dur="500" fill="hold"/>
                                        <p:tgtEl>
                                          <p:spTgt spid="6145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1454"/>
                                        </p:tgtEl>
                                        <p:attrNameLst>
                                          <p:attrName>style.visibility</p:attrName>
                                        </p:attrNameLst>
                                      </p:cBhvr>
                                      <p:to>
                                        <p:strVal val="visible"/>
                                      </p:to>
                                    </p:set>
                                    <p:anim calcmode="lin" valueType="num">
                                      <p:cBhvr additive="base">
                                        <p:cTn id="43" dur="500" fill="hold"/>
                                        <p:tgtEl>
                                          <p:spTgt spid="61454"/>
                                        </p:tgtEl>
                                        <p:attrNameLst>
                                          <p:attrName>ppt_x</p:attrName>
                                        </p:attrNameLst>
                                      </p:cBhvr>
                                      <p:tavLst>
                                        <p:tav tm="0">
                                          <p:val>
                                            <p:strVal val="#ppt_x"/>
                                          </p:val>
                                        </p:tav>
                                        <p:tav tm="100000">
                                          <p:val>
                                            <p:strVal val="#ppt_x"/>
                                          </p:val>
                                        </p:tav>
                                      </p:tavLst>
                                    </p:anim>
                                    <p:anim calcmode="lin" valueType="num">
                                      <p:cBhvr additive="base">
                                        <p:cTn id="44" dur="500" fill="hold"/>
                                        <p:tgtEl>
                                          <p:spTgt spid="6145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1457"/>
                                        </p:tgtEl>
                                        <p:attrNameLst>
                                          <p:attrName>style.visibility</p:attrName>
                                        </p:attrNameLst>
                                      </p:cBhvr>
                                      <p:to>
                                        <p:strVal val="visible"/>
                                      </p:to>
                                    </p:set>
                                    <p:anim calcmode="lin" valueType="num">
                                      <p:cBhvr additive="base">
                                        <p:cTn id="49" dur="500" fill="hold"/>
                                        <p:tgtEl>
                                          <p:spTgt spid="61457"/>
                                        </p:tgtEl>
                                        <p:attrNameLst>
                                          <p:attrName>ppt_x</p:attrName>
                                        </p:attrNameLst>
                                      </p:cBhvr>
                                      <p:tavLst>
                                        <p:tav tm="0">
                                          <p:val>
                                            <p:strVal val="#ppt_x"/>
                                          </p:val>
                                        </p:tav>
                                        <p:tav tm="100000">
                                          <p:val>
                                            <p:strVal val="#ppt_x"/>
                                          </p:val>
                                        </p:tav>
                                      </p:tavLst>
                                    </p:anim>
                                    <p:anim calcmode="lin" valueType="num">
                                      <p:cBhvr additive="base">
                                        <p:cTn id="50" dur="500" fill="hold"/>
                                        <p:tgtEl>
                                          <p:spTgt spid="6145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1458"/>
                                        </p:tgtEl>
                                        <p:attrNameLst>
                                          <p:attrName>style.visibility</p:attrName>
                                        </p:attrNameLst>
                                      </p:cBhvr>
                                      <p:to>
                                        <p:strVal val="visible"/>
                                      </p:to>
                                    </p:set>
                                    <p:anim calcmode="lin" valueType="num">
                                      <p:cBhvr additive="base">
                                        <p:cTn id="55" dur="500" fill="hold"/>
                                        <p:tgtEl>
                                          <p:spTgt spid="61458"/>
                                        </p:tgtEl>
                                        <p:attrNameLst>
                                          <p:attrName>ppt_x</p:attrName>
                                        </p:attrNameLst>
                                      </p:cBhvr>
                                      <p:tavLst>
                                        <p:tav tm="0">
                                          <p:val>
                                            <p:strVal val="#ppt_x"/>
                                          </p:val>
                                        </p:tav>
                                        <p:tav tm="100000">
                                          <p:val>
                                            <p:strVal val="#ppt_x"/>
                                          </p:val>
                                        </p:tav>
                                      </p:tavLst>
                                    </p:anim>
                                    <p:anim calcmode="lin" valueType="num">
                                      <p:cBhvr additive="base">
                                        <p:cTn id="56" dur="500" fill="hold"/>
                                        <p:tgtEl>
                                          <p:spTgt spid="6145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61445">
                                            <p:txEl>
                                              <p:pRg st="0" end="0"/>
                                            </p:txEl>
                                          </p:spTgt>
                                        </p:tgtEl>
                                        <p:attrNameLst>
                                          <p:attrName>style.visibility</p:attrName>
                                        </p:attrNameLst>
                                      </p:cBhvr>
                                      <p:to>
                                        <p:strVal val="visible"/>
                                      </p:to>
                                    </p:set>
                                    <p:anim calcmode="lin" valueType="num">
                                      <p:cBhvr additive="base">
                                        <p:cTn id="61" dur="500" fill="hold"/>
                                        <p:tgtEl>
                                          <p:spTgt spid="6144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14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9" grpId="0"/>
      <p:bldP spid="61450" grpId="0"/>
      <p:bldP spid="61451" grpId="0"/>
      <p:bldP spid="61452" grpId="0"/>
      <p:bldP spid="61454" grpId="0"/>
      <p:bldP spid="61455" grpId="0"/>
      <p:bldP spid="61456" grpId="0"/>
      <p:bldP spid="61457" grpId="0"/>
      <p:bldP spid="6145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50" name="Text Box 2"/>
          <p:cNvSpPr txBox="1">
            <a:spLocks noChangeArrowheads="1"/>
          </p:cNvSpPr>
          <p:nvPr/>
        </p:nvSpPr>
        <p:spPr bwMode="auto">
          <a:xfrm>
            <a:off x="0" y="2852738"/>
            <a:ext cx="7808913" cy="860425"/>
          </a:xfrm>
          <a:prstGeom prst="rect">
            <a:avLst/>
          </a:prstGeom>
          <a:noFill/>
          <a:ln w="38100">
            <a:noFill/>
            <a:miter lim="800000"/>
          </a:ln>
          <a:effectLst/>
        </p:spPr>
        <p:txBody>
          <a:bodyPr>
            <a:spAutoFit/>
          </a:bodyPr>
          <a:lstStyle/>
          <a:p>
            <a:pPr>
              <a:lnSpc>
                <a:spcPct val="140000"/>
              </a:lnSpc>
              <a:spcBef>
                <a:spcPct val="50000"/>
              </a:spcBef>
            </a:pPr>
            <a:r>
              <a:rPr lang="zh-CN" altLang="en-US" sz="3600" b="1">
                <a:ea typeface="黑体" pitchFamily="49" charset="-122"/>
              </a:rPr>
              <a:t>　　</a:t>
            </a:r>
            <a:r>
              <a:rPr lang="en-US" altLang="zh-CN" sz="3600" b="1">
                <a:ea typeface="黑体" pitchFamily="49" charset="-122"/>
              </a:rPr>
              <a:t>1</a:t>
            </a:r>
            <a:r>
              <a:rPr lang="zh-CN" altLang="en-US" sz="3600" b="1">
                <a:ea typeface="黑体" pitchFamily="49" charset="-122"/>
              </a:rPr>
              <a:t>、巧用比喻、对比、双关等。</a:t>
            </a:r>
          </a:p>
        </p:txBody>
      </p:sp>
      <p:sp>
        <p:nvSpPr>
          <p:cNvPr id="78851" name="Text Box 3"/>
          <p:cNvSpPr txBox="1">
            <a:spLocks noChangeArrowheads="1"/>
          </p:cNvSpPr>
          <p:nvPr/>
        </p:nvSpPr>
        <p:spPr bwMode="auto">
          <a:xfrm>
            <a:off x="1042988" y="1484313"/>
            <a:ext cx="6342062" cy="881062"/>
          </a:xfrm>
          <a:prstGeom prst="rect">
            <a:avLst/>
          </a:prstGeom>
          <a:noFill/>
          <a:ln w="57150" cmpd="thinThick">
            <a:solidFill>
              <a:srgbClr val="993300"/>
            </a:solidFill>
            <a:miter lim="800000"/>
          </a:ln>
          <a:effectLst/>
        </p:spPr>
        <p:txBody>
          <a:bodyPr>
            <a:spAutoFit/>
          </a:bodyPr>
          <a:lstStyle/>
          <a:p>
            <a:pPr algn="ctr">
              <a:spcBef>
                <a:spcPct val="50000"/>
              </a:spcBef>
            </a:pPr>
            <a:r>
              <a:rPr lang="zh-CN" altLang="en-US" sz="4800">
                <a:solidFill>
                  <a:srgbClr val="993300"/>
                </a:solidFill>
                <a:effectLst>
                  <a:outerShdw blurRad="38100" dist="38100" dir="2700000" algn="tl">
                    <a:srgbClr val="C0C0C0"/>
                  </a:outerShdw>
                </a:effectLst>
                <a:ea typeface="华文行楷" pitchFamily="2" charset="-122"/>
              </a:rPr>
              <a:t>小结诗歌的艺术技巧</a:t>
            </a:r>
          </a:p>
        </p:txBody>
      </p:sp>
      <p:grpSp>
        <p:nvGrpSpPr>
          <p:cNvPr id="2" name="Group 4"/>
          <p:cNvGrpSpPr/>
          <p:nvPr/>
        </p:nvGrpSpPr>
        <p:grpSpPr>
          <a:xfrm>
            <a:off x="0" y="2565400"/>
            <a:ext cx="8424863" cy="74613"/>
            <a:chOff x="158" y="1070"/>
            <a:chExt cx="5307" cy="47"/>
          </a:xfrm>
        </p:grpSpPr>
        <p:sp>
          <p:nvSpPr>
            <p:cNvPr id="78853" name="Line 5"/>
            <p:cNvSpPr>
              <a:spLocks noChangeShapeType="1"/>
            </p:cNvSpPr>
            <p:nvPr/>
          </p:nvSpPr>
          <p:spPr bwMode="auto">
            <a:xfrm>
              <a:off x="158" y="1070"/>
              <a:ext cx="5307" cy="0"/>
            </a:xfrm>
            <a:prstGeom prst="line">
              <a:avLst/>
            </a:prstGeom>
            <a:noFill/>
            <a:ln w="38100">
              <a:solidFill>
                <a:srgbClr val="993300"/>
              </a:solidFill>
              <a:round/>
            </a:ln>
            <a:effectLst/>
          </p:spPr>
          <p:txBody>
            <a:bodyPr/>
            <a:lstStyle/>
            <a:p>
              <a:endParaRPr lang="zh-CN" altLang="en-US"/>
            </a:p>
          </p:txBody>
        </p:sp>
        <p:sp>
          <p:nvSpPr>
            <p:cNvPr id="78854" name="Line 6"/>
            <p:cNvSpPr>
              <a:spLocks noChangeShapeType="1"/>
            </p:cNvSpPr>
            <p:nvPr/>
          </p:nvSpPr>
          <p:spPr bwMode="auto">
            <a:xfrm>
              <a:off x="158" y="1117"/>
              <a:ext cx="5307" cy="0"/>
            </a:xfrm>
            <a:prstGeom prst="line">
              <a:avLst/>
            </a:prstGeom>
            <a:noFill/>
            <a:ln w="38100">
              <a:solidFill>
                <a:srgbClr val="993300"/>
              </a:solidFill>
              <a:round/>
            </a:ln>
            <a:effectLst/>
          </p:spPr>
          <p:txBody>
            <a:bodyPr/>
            <a:lstStyle/>
            <a:p>
              <a:endParaRPr lang="zh-CN" altLang="en-US"/>
            </a:p>
          </p:txBody>
        </p:sp>
      </p:grpSp>
      <p:sp>
        <p:nvSpPr>
          <p:cNvPr id="78855" name="Text Box 7"/>
          <p:cNvSpPr txBox="1">
            <a:spLocks noChangeArrowheads="1"/>
          </p:cNvSpPr>
          <p:nvPr/>
        </p:nvSpPr>
        <p:spPr bwMode="auto">
          <a:xfrm>
            <a:off x="900113" y="4005263"/>
            <a:ext cx="7632700" cy="1250950"/>
          </a:xfrm>
          <a:prstGeom prst="rect">
            <a:avLst/>
          </a:prstGeom>
          <a:noFill/>
          <a:ln w="9525">
            <a:noFill/>
            <a:miter lim="800000"/>
          </a:ln>
          <a:effectLst/>
        </p:spPr>
        <p:txBody>
          <a:bodyPr>
            <a:spAutoFit/>
          </a:bodyPr>
          <a:lstStyle/>
          <a:p>
            <a:r>
              <a:rPr lang="en-US" altLang="zh-CN" sz="4000" b="1">
                <a:latin typeface="黑体" pitchFamily="49" charset="-122"/>
                <a:ea typeface="黑体" pitchFamily="49" charset="-122"/>
              </a:rPr>
              <a:t>2</a:t>
            </a:r>
            <a:r>
              <a:rPr lang="zh-CN" altLang="en-US" sz="3600" b="1">
                <a:latin typeface="黑体" pitchFamily="49" charset="-122"/>
                <a:ea typeface="黑体" pitchFamily="49" charset="-122"/>
              </a:rPr>
              <a:t>、景物描写采用白描手法，融情于</a:t>
            </a:r>
          </a:p>
          <a:p>
            <a:r>
              <a:rPr lang="zh-CN" altLang="en-US" sz="3600" b="1">
                <a:latin typeface="黑体" pitchFamily="49" charset="-122"/>
                <a:ea typeface="黑体" pitchFamily="49" charset="-122"/>
              </a:rPr>
              <a:t>   景。</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57347" name="Text Box 3"/>
          <p:cNvSpPr txBox="1">
            <a:spLocks noChangeArrowheads="1"/>
          </p:cNvSpPr>
          <p:nvPr/>
        </p:nvSpPr>
        <p:spPr bwMode="auto">
          <a:xfrm>
            <a:off x="5291138" y="3973513"/>
            <a:ext cx="576262" cy="457200"/>
          </a:xfrm>
          <a:prstGeom prst="rect">
            <a:avLst/>
          </a:prstGeom>
          <a:noFill/>
          <a:ln w="9525">
            <a:noFill/>
            <a:miter lim="800000"/>
          </a:ln>
        </p:spPr>
        <p:txBody>
          <a:bodyPr>
            <a:spAutoFit/>
          </a:bodyPr>
          <a:lstStyle/>
          <a:p>
            <a:pPr>
              <a:spcBef>
                <a:spcPct val="50000"/>
              </a:spcBef>
            </a:pPr>
            <a:r>
              <a:rPr lang="zh-CN" altLang="en-US" sz="2400" b="1">
                <a:solidFill>
                  <a:srgbClr val="CC0000"/>
                </a:solidFill>
              </a:rPr>
              <a:t>归</a:t>
            </a:r>
          </a:p>
        </p:txBody>
      </p:sp>
      <p:sp>
        <p:nvSpPr>
          <p:cNvPr id="57348" name="Text Box 4"/>
          <p:cNvSpPr txBox="1">
            <a:spLocks noChangeArrowheads="1"/>
          </p:cNvSpPr>
          <p:nvPr/>
        </p:nvSpPr>
        <p:spPr bwMode="auto">
          <a:xfrm>
            <a:off x="5292725" y="3422650"/>
            <a:ext cx="576263" cy="457200"/>
          </a:xfrm>
          <a:prstGeom prst="rect">
            <a:avLst/>
          </a:prstGeom>
          <a:noFill/>
          <a:ln w="9525">
            <a:noFill/>
            <a:miter lim="800000"/>
          </a:ln>
        </p:spPr>
        <p:txBody>
          <a:bodyPr>
            <a:spAutoFit/>
          </a:bodyPr>
          <a:lstStyle/>
          <a:p>
            <a:pPr>
              <a:spcBef>
                <a:spcPct val="50000"/>
              </a:spcBef>
            </a:pPr>
            <a:r>
              <a:rPr lang="zh-CN" altLang="en-US" sz="2400" b="1">
                <a:solidFill>
                  <a:srgbClr val="CC0000"/>
                </a:solidFill>
              </a:rPr>
              <a:t>恋</a:t>
            </a:r>
          </a:p>
        </p:txBody>
      </p:sp>
      <p:sp>
        <p:nvSpPr>
          <p:cNvPr id="57349" name="Text Box 5"/>
          <p:cNvSpPr txBox="1">
            <a:spLocks noChangeArrowheads="1"/>
          </p:cNvSpPr>
          <p:nvPr/>
        </p:nvSpPr>
        <p:spPr bwMode="auto">
          <a:xfrm>
            <a:off x="2484438" y="2997200"/>
            <a:ext cx="719137" cy="579438"/>
          </a:xfrm>
          <a:prstGeom prst="rect">
            <a:avLst/>
          </a:prstGeom>
          <a:noFill/>
          <a:ln w="9525">
            <a:noFill/>
            <a:miter lim="800000"/>
          </a:ln>
        </p:spPr>
        <p:txBody>
          <a:bodyPr>
            <a:spAutoFit/>
          </a:bodyPr>
          <a:lstStyle/>
          <a:p>
            <a:pPr>
              <a:spcBef>
                <a:spcPct val="50000"/>
              </a:spcBef>
            </a:pPr>
            <a:r>
              <a:rPr lang="zh-CN" altLang="en-US" sz="3200" b="1">
                <a:solidFill>
                  <a:schemeClr val="hlink"/>
                </a:solidFill>
              </a:rPr>
              <a:t>厌</a:t>
            </a:r>
          </a:p>
        </p:txBody>
      </p:sp>
      <p:sp>
        <p:nvSpPr>
          <p:cNvPr id="57350" name="Text Box 6"/>
          <p:cNvSpPr txBox="1">
            <a:spLocks noChangeArrowheads="1"/>
          </p:cNvSpPr>
          <p:nvPr/>
        </p:nvSpPr>
        <p:spPr bwMode="auto">
          <a:xfrm>
            <a:off x="2484438" y="3789363"/>
            <a:ext cx="719137" cy="579437"/>
          </a:xfrm>
          <a:prstGeom prst="rect">
            <a:avLst/>
          </a:prstGeom>
          <a:noFill/>
          <a:ln w="9525">
            <a:noFill/>
            <a:miter lim="800000"/>
          </a:ln>
        </p:spPr>
        <p:txBody>
          <a:bodyPr>
            <a:spAutoFit/>
          </a:bodyPr>
          <a:lstStyle/>
          <a:p>
            <a:pPr>
              <a:spcBef>
                <a:spcPct val="50000"/>
              </a:spcBef>
            </a:pPr>
            <a:r>
              <a:rPr lang="zh-CN" altLang="en-US" sz="3200" b="1">
                <a:solidFill>
                  <a:schemeClr val="hlink"/>
                </a:solidFill>
              </a:rPr>
              <a:t>弃</a:t>
            </a:r>
          </a:p>
        </p:txBody>
      </p:sp>
      <p:sp>
        <p:nvSpPr>
          <p:cNvPr id="57351" name="Text Box 7"/>
          <p:cNvSpPr txBox="1">
            <a:spLocks noChangeArrowheads="1"/>
          </p:cNvSpPr>
          <p:nvPr/>
        </p:nvSpPr>
        <p:spPr bwMode="auto">
          <a:xfrm>
            <a:off x="4932363" y="2133600"/>
            <a:ext cx="1727200" cy="701675"/>
          </a:xfrm>
          <a:prstGeom prst="rect">
            <a:avLst/>
          </a:prstGeom>
          <a:noFill/>
          <a:ln w="9525">
            <a:noFill/>
            <a:miter lim="800000"/>
          </a:ln>
        </p:spPr>
        <p:txBody>
          <a:bodyPr>
            <a:spAutoFit/>
          </a:bodyPr>
          <a:lstStyle/>
          <a:p>
            <a:pPr>
              <a:spcBef>
                <a:spcPct val="50000"/>
              </a:spcBef>
            </a:pPr>
            <a:r>
              <a:rPr lang="zh-CN" altLang="en-US" sz="4000" b="1">
                <a:solidFill>
                  <a:srgbClr val="3366FF"/>
                </a:solidFill>
                <a:latin typeface="微软雅黑" pitchFamily="34" charset="-122"/>
                <a:ea typeface="微软雅黑" pitchFamily="34" charset="-122"/>
              </a:rPr>
              <a:t>田园</a:t>
            </a:r>
            <a:r>
              <a:rPr lang="zh-CN" altLang="en-US" sz="3200" b="1">
                <a:solidFill>
                  <a:srgbClr val="3366FF"/>
                </a:solidFill>
                <a:latin typeface="微软雅黑" pitchFamily="34" charset="-122"/>
                <a:ea typeface="微软雅黑" pitchFamily="34" charset="-122"/>
              </a:rPr>
              <a:t>：</a:t>
            </a:r>
            <a:endParaRPr lang="zh-CN" altLang="en-US" sz="2400">
              <a:solidFill>
                <a:srgbClr val="3366FF"/>
              </a:solidFill>
              <a:latin typeface="微软雅黑" pitchFamily="34" charset="-122"/>
              <a:ea typeface="微软雅黑" panose="020b0503020204020204" pitchFamily="34" charset="-122"/>
            </a:endParaRPr>
          </a:p>
        </p:txBody>
      </p:sp>
      <p:pic>
        <p:nvPicPr>
          <p:cNvPr id="20488" name="Picture 8" descr="未命名"/>
          <p:cNvPicPr>
            <a:picLocks noChangeAspect="1" noChangeArrowheads="1"/>
          </p:cNvPicPr>
          <p:nvPr/>
        </p:nvPicPr>
        <p:blipFill>
          <a:blip r:embed="rId2">
            <a:lum bright="18000"/>
          </a:blip>
          <a:stretch>
            <a:fillRect/>
          </a:stretch>
        </p:blipFill>
        <p:spPr bwMode="auto">
          <a:xfrm>
            <a:off x="4876800" y="3505200"/>
            <a:ext cx="3894138" cy="2676525"/>
          </a:xfrm>
          <a:prstGeom prst="rect">
            <a:avLst/>
          </a:prstGeom>
          <a:noFill/>
          <a:ln w="9525">
            <a:noFill/>
            <a:miter lim="800000"/>
          </a:ln>
        </p:spPr>
      </p:pic>
      <p:sp>
        <p:nvSpPr>
          <p:cNvPr id="57353" name="Text Box 9"/>
          <p:cNvSpPr txBox="1">
            <a:spLocks noChangeArrowheads="1"/>
          </p:cNvSpPr>
          <p:nvPr/>
        </p:nvSpPr>
        <p:spPr bwMode="auto">
          <a:xfrm>
            <a:off x="6299200" y="3278188"/>
            <a:ext cx="2520950" cy="2774950"/>
          </a:xfrm>
          <a:prstGeom prst="rect">
            <a:avLst/>
          </a:prstGeom>
          <a:noFill/>
          <a:ln w="9525">
            <a:noFill/>
            <a:miter lim="800000"/>
          </a:ln>
          <a:effectLst/>
        </p:spPr>
        <p:txBody>
          <a:bodyPr>
            <a:spAutoFit/>
          </a:bodyPr>
          <a:lstStyle/>
          <a:p>
            <a:pPr>
              <a:spcBef>
                <a:spcPct val="50000"/>
              </a:spcBef>
              <a:buFontTx/>
              <a:buNone/>
              <a:defRPr/>
            </a:pPr>
            <a:r>
              <a:rPr lang="zh-CN" altLang="en-US" sz="3200" b="1">
                <a:effectLst>
                  <a:outerShdw blurRad="38100" dist="38100" dir="2700000" algn="tl">
                    <a:srgbClr val="C0C0C0"/>
                  </a:outerShdw>
                </a:effectLst>
                <a:latin typeface="微软雅黑" pitchFamily="34" charset="-122"/>
                <a:ea typeface="微软雅黑" pitchFamily="34" charset="-122"/>
              </a:rPr>
              <a:t>方宅    草屋</a:t>
            </a:r>
          </a:p>
          <a:p>
            <a:pPr>
              <a:spcBef>
                <a:spcPct val="50000"/>
              </a:spcBef>
              <a:buFontTx/>
              <a:buNone/>
              <a:defRPr/>
            </a:pPr>
            <a:r>
              <a:rPr lang="zh-CN" altLang="en-US" sz="3200" b="1">
                <a:effectLst>
                  <a:outerShdw blurRad="38100" dist="38100" dir="2700000" algn="tl">
                    <a:srgbClr val="C0C0C0"/>
                  </a:outerShdw>
                </a:effectLst>
                <a:latin typeface="微软雅黑" pitchFamily="34" charset="-122"/>
                <a:ea typeface="微软雅黑" pitchFamily="34" charset="-122"/>
              </a:rPr>
              <a:t>榆柳    桃李</a:t>
            </a:r>
          </a:p>
          <a:p>
            <a:pPr>
              <a:spcBef>
                <a:spcPct val="50000"/>
              </a:spcBef>
              <a:buFontTx/>
              <a:buNone/>
              <a:defRPr/>
            </a:pPr>
            <a:r>
              <a:rPr lang="zh-CN" altLang="en-US" sz="3200" b="1">
                <a:effectLst>
                  <a:outerShdw blurRad="38100" dist="38100" dir="2700000" algn="tl">
                    <a:srgbClr val="C0C0C0"/>
                  </a:outerShdw>
                </a:effectLst>
                <a:latin typeface="微软雅黑" pitchFamily="34" charset="-122"/>
                <a:ea typeface="微软雅黑" pitchFamily="34" charset="-122"/>
              </a:rPr>
              <a:t>村庄    炊烟</a:t>
            </a:r>
          </a:p>
          <a:p>
            <a:pPr>
              <a:spcBef>
                <a:spcPct val="50000"/>
              </a:spcBef>
              <a:buFontTx/>
              <a:buNone/>
              <a:defRPr/>
            </a:pPr>
            <a:r>
              <a:rPr lang="zh-CN" altLang="en-US" sz="3200" b="1">
                <a:effectLst>
                  <a:outerShdw blurRad="38100" dist="38100" dir="2700000" algn="tl">
                    <a:srgbClr val="C0C0C0"/>
                  </a:outerShdw>
                </a:effectLst>
                <a:latin typeface="微软雅黑" pitchFamily="34" charset="-122"/>
                <a:ea typeface="微软雅黑" pitchFamily="34" charset="-122"/>
              </a:rPr>
              <a:t>狗吠    鸡鸣</a:t>
            </a:r>
          </a:p>
        </p:txBody>
      </p:sp>
      <p:sp>
        <p:nvSpPr>
          <p:cNvPr id="57354" name="Text Box 10"/>
          <p:cNvSpPr txBox="1">
            <a:spLocks noChangeArrowheads="1"/>
          </p:cNvSpPr>
          <p:nvPr/>
        </p:nvSpPr>
        <p:spPr bwMode="auto">
          <a:xfrm>
            <a:off x="0" y="2276475"/>
            <a:ext cx="3384550" cy="2289175"/>
          </a:xfrm>
          <a:prstGeom prst="rect">
            <a:avLst/>
          </a:prstGeom>
          <a:noFill/>
          <a:ln w="9525">
            <a:noFill/>
            <a:miter lim="800000"/>
          </a:ln>
          <a:effectLst/>
        </p:spPr>
        <p:txBody>
          <a:bodyPr>
            <a:spAutoFit/>
          </a:bodyPr>
          <a:lstStyle/>
          <a:p>
            <a:pPr>
              <a:spcBef>
                <a:spcPct val="50000"/>
              </a:spcBef>
              <a:buFontTx/>
              <a:buNone/>
              <a:defRPr/>
            </a:pPr>
            <a:r>
              <a:rPr lang="en-US" altLang="zh-CN" sz="3600" b="1">
                <a:effectLst>
                  <a:outerShdw blurRad="38100" dist="38100" dir="2700000" algn="tl">
                    <a:srgbClr val="C0C0C0"/>
                  </a:outerShdw>
                </a:effectLst>
                <a:latin typeface="微软雅黑" pitchFamily="34" charset="-122"/>
                <a:ea typeface="微软雅黑" pitchFamily="34" charset="-122"/>
              </a:rPr>
              <a:t>   </a:t>
            </a:r>
            <a:r>
              <a:rPr lang="zh-CN" altLang="en-US" sz="3600" b="1">
                <a:solidFill>
                  <a:srgbClr val="3366FF"/>
                </a:solidFill>
                <a:effectLst>
                  <a:outerShdw blurRad="38100" dist="38100" dir="2700000" algn="tl">
                    <a:srgbClr val="C0C0C0"/>
                  </a:outerShdw>
                </a:effectLst>
                <a:latin typeface="微软雅黑" pitchFamily="34" charset="-122"/>
                <a:ea typeface="微软雅黑" pitchFamily="34" charset="-122"/>
              </a:rPr>
              <a:t>官场：</a:t>
            </a:r>
          </a:p>
          <a:p>
            <a:pPr>
              <a:spcBef>
                <a:spcPct val="50000"/>
              </a:spcBef>
              <a:buFontTx/>
              <a:buNone/>
              <a:defRPr/>
            </a:pPr>
            <a:r>
              <a:rPr lang="zh-CN" altLang="en-US" sz="3600" b="1">
                <a:effectLst>
                  <a:outerShdw blurRad="38100" dist="38100" dir="2700000" algn="tl">
                    <a:srgbClr val="C0C0C0"/>
                  </a:outerShdw>
                </a:effectLst>
                <a:latin typeface="微软雅黑" pitchFamily="34" charset="-122"/>
                <a:ea typeface="微软雅黑" pitchFamily="34" charset="-122"/>
              </a:rPr>
              <a:t>        尘网</a:t>
            </a:r>
          </a:p>
          <a:p>
            <a:pPr>
              <a:spcBef>
                <a:spcPct val="50000"/>
              </a:spcBef>
              <a:buFontTx/>
              <a:buNone/>
              <a:defRPr/>
            </a:pPr>
            <a:r>
              <a:rPr lang="zh-CN" altLang="en-US" sz="3600" b="1">
                <a:effectLst>
                  <a:outerShdw blurRad="38100" dist="38100" dir="2700000" algn="tl">
                    <a:srgbClr val="C0C0C0"/>
                  </a:outerShdw>
                </a:effectLst>
                <a:latin typeface="微软雅黑" pitchFamily="34" charset="-122"/>
                <a:ea typeface="微软雅黑" pitchFamily="34" charset="-122"/>
              </a:rPr>
              <a:t>        樊笼</a:t>
            </a:r>
          </a:p>
        </p:txBody>
      </p:sp>
      <p:pic>
        <p:nvPicPr>
          <p:cNvPr id="57355" name="Picture 11" descr="陶04"/>
          <p:cNvPicPr>
            <a:picLocks noChangeAspect="1" noChangeArrowheads="1"/>
          </p:cNvPicPr>
          <p:nvPr>
            <p:ph/>
          </p:nvPr>
        </p:nvPicPr>
        <p:blipFill>
          <a:blip r:embed="rId3">
            <a:lum bright="6000" contrast="30000"/>
          </a:blip>
          <a:stretch>
            <a:fillRect/>
          </a:stretch>
        </p:blipFill>
        <p:spPr>
          <a:xfrm>
            <a:off x="3336925" y="2513013"/>
            <a:ext cx="1616075" cy="3049587"/>
          </a:xfrm>
        </p:spPr>
      </p:pic>
      <p:sp>
        <p:nvSpPr>
          <p:cNvPr id="57356" name="Line 12"/>
          <p:cNvSpPr>
            <a:spLocks noChangeShapeType="1"/>
          </p:cNvSpPr>
          <p:nvPr/>
        </p:nvSpPr>
        <p:spPr bwMode="auto">
          <a:xfrm flipH="1">
            <a:off x="2051050" y="3657600"/>
            <a:ext cx="1081088" cy="0"/>
          </a:xfrm>
          <a:prstGeom prst="line">
            <a:avLst/>
          </a:prstGeom>
          <a:noFill/>
          <a:ln w="28575">
            <a:solidFill>
              <a:schemeClr val="tx1"/>
            </a:solidFill>
            <a:round/>
            <a:tailEnd type="triangle" w="med" len="med"/>
          </a:ln>
        </p:spPr>
        <p:txBody>
          <a:bodyPr/>
          <a:lstStyle/>
          <a:p>
            <a:endParaRPr lang="zh-CN" altLang="en-US"/>
          </a:p>
        </p:txBody>
      </p:sp>
      <p:sp>
        <p:nvSpPr>
          <p:cNvPr id="57357" name="Line 13"/>
          <p:cNvSpPr>
            <a:spLocks noChangeShapeType="1"/>
          </p:cNvSpPr>
          <p:nvPr/>
        </p:nvSpPr>
        <p:spPr bwMode="auto">
          <a:xfrm>
            <a:off x="5148263" y="3927475"/>
            <a:ext cx="1079500" cy="0"/>
          </a:xfrm>
          <a:prstGeom prst="line">
            <a:avLst/>
          </a:prstGeom>
          <a:noFill/>
          <a:ln w="28575">
            <a:solidFill>
              <a:schemeClr val="tx1"/>
            </a:solidFill>
            <a:round/>
            <a:tailEnd type="triangle" w="med" len="med"/>
          </a:ln>
        </p:spPr>
        <p:txBody>
          <a:bodyPr/>
          <a:lstStyle/>
          <a:p>
            <a:endParaRPr lang="zh-CN" altLang="en-US"/>
          </a:p>
        </p:txBody>
      </p:sp>
      <p:sp>
        <p:nvSpPr>
          <p:cNvPr id="57358" name="Text Box 14"/>
          <p:cNvSpPr txBox="1">
            <a:spLocks noChangeArrowheads="1"/>
          </p:cNvSpPr>
          <p:nvPr/>
        </p:nvSpPr>
        <p:spPr bwMode="auto">
          <a:xfrm>
            <a:off x="6300788" y="2133600"/>
            <a:ext cx="3097212" cy="641350"/>
          </a:xfrm>
          <a:prstGeom prst="rect">
            <a:avLst/>
          </a:prstGeom>
          <a:noFill/>
          <a:ln w="9525">
            <a:noFill/>
            <a:miter lim="800000"/>
          </a:ln>
          <a:effectLst/>
        </p:spPr>
        <p:txBody>
          <a:bodyPr>
            <a:spAutoFit/>
          </a:bodyPr>
          <a:lstStyle/>
          <a:p>
            <a:pPr>
              <a:spcBef>
                <a:spcPct val="50000"/>
              </a:spcBef>
              <a:buFontTx/>
              <a:buNone/>
              <a:defRPr/>
            </a:pPr>
            <a:r>
              <a:rPr lang="zh-CN" altLang="en-US" sz="3600" b="1">
                <a:solidFill>
                  <a:srgbClr val="FF33CC"/>
                </a:solidFill>
                <a:latin typeface="微软雅黑" pitchFamily="34" charset="-122"/>
                <a:ea typeface="微软雅黑" pitchFamily="34" charset="-122"/>
              </a:rPr>
              <a:t>闲适、幽美</a:t>
            </a:r>
            <a:endParaRPr lang="zh-CN" altLang="en-US" sz="3600" b="1">
              <a:solidFill>
                <a:srgbClr val="FF33CC"/>
              </a:solidFill>
              <a:effectLst>
                <a:outerShdw blurRad="38100" dist="38100" dir="2700000" algn="tl">
                  <a:srgbClr val="C0C0C0"/>
                </a:outerShdw>
              </a:effectLst>
              <a:latin typeface="微软雅黑" pitchFamily="34" charset="-122"/>
              <a:ea typeface="微软雅黑" panose="020b0503020204020204" pitchFamily="34" charset="-122"/>
            </a:endParaRPr>
          </a:p>
        </p:txBody>
      </p:sp>
      <p:sp>
        <p:nvSpPr>
          <p:cNvPr id="57360" name="Text Box 16"/>
          <p:cNvSpPr txBox="1">
            <a:spLocks noChangeArrowheads="1"/>
          </p:cNvSpPr>
          <p:nvPr/>
        </p:nvSpPr>
        <p:spPr bwMode="auto">
          <a:xfrm>
            <a:off x="3348038" y="0"/>
            <a:ext cx="5227637" cy="1098550"/>
          </a:xfrm>
          <a:prstGeom prst="rect">
            <a:avLst/>
          </a:prstGeom>
          <a:noFill/>
          <a:ln w="9525">
            <a:noFill/>
            <a:miter lim="800000"/>
          </a:ln>
        </p:spPr>
        <p:txBody>
          <a:bodyPr>
            <a:spAutoFit/>
          </a:bodyPr>
          <a:lstStyle/>
          <a:p>
            <a:pPr>
              <a:spcBef>
                <a:spcPct val="50000"/>
              </a:spcBef>
            </a:pPr>
            <a:r>
              <a:rPr lang="zh-CN" altLang="en-US" sz="6600" b="1">
                <a:solidFill>
                  <a:srgbClr val="3333FF"/>
                </a:solidFill>
                <a:latin typeface="华文新魏" pitchFamily="2" charset="-122"/>
                <a:ea typeface="华文新魏" pitchFamily="2" charset="-122"/>
              </a:rPr>
              <a:t>归 园 田 居</a:t>
            </a:r>
            <a:endParaRPr lang="zh-CN" altLang="en-US" sz="6600">
              <a:solidFill>
                <a:srgbClr val="3333FF"/>
              </a:solidFill>
              <a:latin typeface="华文新魏" pitchFamily="2" charset="-122"/>
              <a:ea typeface="华文新魏" pitchFamily="2" charset="-122"/>
            </a:endParaRPr>
          </a:p>
        </p:txBody>
      </p:sp>
      <p:sp>
        <p:nvSpPr>
          <p:cNvPr id="57361" name="Text Box 17"/>
          <p:cNvSpPr txBox="1">
            <a:spLocks noChangeArrowheads="1"/>
          </p:cNvSpPr>
          <p:nvPr/>
        </p:nvSpPr>
        <p:spPr bwMode="auto">
          <a:xfrm>
            <a:off x="5181600" y="3284538"/>
            <a:ext cx="609600" cy="579437"/>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恋</a:t>
            </a:r>
          </a:p>
        </p:txBody>
      </p:sp>
      <p:sp>
        <p:nvSpPr>
          <p:cNvPr id="57362" name="Text Box 18"/>
          <p:cNvSpPr txBox="1">
            <a:spLocks noChangeArrowheads="1"/>
          </p:cNvSpPr>
          <p:nvPr/>
        </p:nvSpPr>
        <p:spPr bwMode="auto">
          <a:xfrm>
            <a:off x="5181600" y="3962400"/>
            <a:ext cx="685800" cy="579438"/>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归</a:t>
            </a:r>
          </a:p>
        </p:txBody>
      </p:sp>
      <p:sp>
        <p:nvSpPr>
          <p:cNvPr id="57363" name="Text Box 19"/>
          <p:cNvSpPr txBox="1">
            <a:spLocks noChangeArrowheads="1"/>
          </p:cNvSpPr>
          <p:nvPr/>
        </p:nvSpPr>
        <p:spPr bwMode="auto">
          <a:xfrm>
            <a:off x="1619250" y="2205038"/>
            <a:ext cx="1101725" cy="641350"/>
          </a:xfrm>
          <a:prstGeom prst="rect">
            <a:avLst/>
          </a:prstGeom>
          <a:noFill/>
          <a:ln w="9525">
            <a:noFill/>
            <a:miter lim="800000"/>
          </a:ln>
        </p:spPr>
        <p:txBody>
          <a:bodyPr wrap="none">
            <a:spAutoFit/>
          </a:bodyPr>
          <a:lstStyle/>
          <a:p>
            <a:r>
              <a:rPr lang="zh-CN" altLang="en-US" sz="3600" b="1">
                <a:solidFill>
                  <a:srgbClr val="0000FF"/>
                </a:solidFill>
                <a:latin typeface="微软雅黑" pitchFamily="34" charset="-122"/>
                <a:ea typeface="微软雅黑" pitchFamily="34" charset="-122"/>
              </a:rPr>
              <a:t>黑暗</a:t>
            </a: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7360"/>
                                        </p:tgtEl>
                                        <p:attrNameLst>
                                          <p:attrName>style.visibility</p:attrName>
                                        </p:attrNameLst>
                                      </p:cBhvr>
                                      <p:to>
                                        <p:strVal val="visible"/>
                                      </p:to>
                                    </p:set>
                                    <p:anim calcmode="lin" valueType="num">
                                      <p:cBhvr>
                                        <p:cTn id="7" dur="500" fill="hold"/>
                                        <p:tgtEl>
                                          <p:spTgt spid="57360"/>
                                        </p:tgtEl>
                                        <p:attrNameLst>
                                          <p:attrName>ppt_w</p:attrName>
                                        </p:attrNameLst>
                                      </p:cBhvr>
                                      <p:tavLst>
                                        <p:tav tm="0">
                                          <p:val>
                                            <p:fltVal val="0"/>
                                          </p:val>
                                        </p:tav>
                                        <p:tav tm="100000">
                                          <p:val>
                                            <p:strVal val="#ppt_w"/>
                                          </p:val>
                                        </p:tav>
                                      </p:tavLst>
                                    </p:anim>
                                    <p:anim calcmode="lin" valueType="num">
                                      <p:cBhvr>
                                        <p:cTn id="8" dur="500" fill="hold"/>
                                        <p:tgtEl>
                                          <p:spTgt spid="5736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735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735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7358"/>
                                        </p:tgtEl>
                                        <p:attrNameLst>
                                          <p:attrName>style.visibility</p:attrName>
                                        </p:attrNameLst>
                                      </p:cBhvr>
                                      <p:to>
                                        <p:strVal val="visible"/>
                                      </p:to>
                                    </p:set>
                                    <p:anim calcmode="lin" valueType="num">
                                      <p:cBhvr additive="base">
                                        <p:cTn id="21" dur="500" fill="hold"/>
                                        <p:tgtEl>
                                          <p:spTgt spid="57358"/>
                                        </p:tgtEl>
                                        <p:attrNameLst>
                                          <p:attrName>ppt_x</p:attrName>
                                        </p:attrNameLst>
                                      </p:cBhvr>
                                      <p:tavLst>
                                        <p:tav tm="0">
                                          <p:val>
                                            <p:strVal val="#ppt_x"/>
                                          </p:val>
                                        </p:tav>
                                        <p:tav tm="100000">
                                          <p:val>
                                            <p:strVal val="#ppt_x"/>
                                          </p:val>
                                        </p:tav>
                                      </p:tavLst>
                                    </p:anim>
                                    <p:anim calcmode="lin" valueType="num">
                                      <p:cBhvr additive="base">
                                        <p:cTn id="22" dur="500" fill="hold"/>
                                        <p:tgtEl>
                                          <p:spTgt spid="5735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735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5735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57356"/>
                                        </p:tgtEl>
                                        <p:attrNameLst>
                                          <p:attrName>style.visibility</p:attrName>
                                        </p:attrNameLst>
                                      </p:cBhvr>
                                      <p:to>
                                        <p:strVal val="visible"/>
                                      </p:to>
                                    </p:set>
                                  </p:childTnLst>
                                </p:cTn>
                              </p:par>
                            </p:childTnLst>
                          </p:cTn>
                        </p:par>
                        <p:par>
                          <p:cTn id="35" fill="hold" nodeType="afterGroup">
                            <p:stCondLst>
                              <p:cond delay="500"/>
                            </p:stCondLst>
                            <p:childTnLst>
                              <p:par>
                                <p:cTn id="36" presetID="1" presetClass="entr" presetSubtype="0" fill="hold" grpId="0" nodeType="afterEffect">
                                  <p:stCondLst>
                                    <p:cond delay="0"/>
                                  </p:stCondLst>
                                  <p:childTnLst>
                                    <p:set>
                                      <p:cBhvr>
                                        <p:cTn id="37" dur="1" fill="hold">
                                          <p:stCondLst>
                                            <p:cond delay="499"/>
                                          </p:stCondLst>
                                        </p:cTn>
                                        <p:tgtEl>
                                          <p:spTgt spid="57349"/>
                                        </p:tgtEl>
                                        <p:attrNameLst>
                                          <p:attrName>style.visibility</p:attrName>
                                        </p:attrNameLst>
                                      </p:cBhvr>
                                      <p:to>
                                        <p:strVal val="visible"/>
                                      </p:to>
                                    </p:set>
                                  </p:childTnLst>
                                </p:cTn>
                              </p:par>
                            </p:childTnLst>
                          </p:cTn>
                        </p:par>
                        <p:par>
                          <p:cTn id="38" fill="hold" nodeType="afterGroup">
                            <p:stCondLst>
                              <p:cond delay="1000"/>
                            </p:stCondLst>
                            <p:childTnLst>
                              <p:par>
                                <p:cTn id="39" presetID="1" presetClass="entr" presetSubtype="0" fill="hold" grpId="0" nodeType="afterEffect">
                                  <p:stCondLst>
                                    <p:cond delay="0"/>
                                  </p:stCondLst>
                                  <p:childTnLst>
                                    <p:set>
                                      <p:cBhvr>
                                        <p:cTn id="40" dur="1" fill="hold">
                                          <p:stCondLst>
                                            <p:cond delay="499"/>
                                          </p:stCondLst>
                                        </p:cTn>
                                        <p:tgtEl>
                                          <p:spTgt spid="5735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25" presetClass="entr" presetSubtype="0" fill="hold" grpId="0" nodeType="clickEffect">
                                  <p:stCondLst>
                                    <p:cond delay="0"/>
                                  </p:stCondLst>
                                  <p:childTnLst>
                                    <p:set>
                                      <p:cBhvr>
                                        <p:cTn id="44" dur="1" fill="hold">
                                          <p:stCondLst>
                                            <p:cond delay="0"/>
                                          </p:stCondLst>
                                        </p:cTn>
                                        <p:tgtEl>
                                          <p:spTgt spid="57363"/>
                                        </p:tgtEl>
                                        <p:attrNameLst>
                                          <p:attrName>style.visibility</p:attrName>
                                        </p:attrNameLst>
                                      </p:cBhvr>
                                      <p:to>
                                        <p:strVal val="visible"/>
                                      </p:to>
                                    </p:set>
                                    <p:anim calcmode="lin" valueType="num">
                                      <p:cBhvr>
                                        <p:cTn id="45" dur="500" decel="50000" fill="hold">
                                          <p:stCondLst>
                                            <p:cond delay="0"/>
                                          </p:stCondLst>
                                        </p:cTn>
                                        <p:tgtEl>
                                          <p:spTgt spid="57363"/>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57363"/>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57363"/>
                                        </p:tgtEl>
                                        <p:attrNameLst>
                                          <p:attrName>ppt_w</p:attrName>
                                        </p:attrNameLst>
                                      </p:cBhvr>
                                      <p:tavLst>
                                        <p:tav tm="0">
                                          <p:val>
                                            <p:strVal val="#ppt_w*.05"/>
                                          </p:val>
                                        </p:tav>
                                        <p:tav tm="100000">
                                          <p:val>
                                            <p:strVal val="#ppt_w"/>
                                          </p:val>
                                        </p:tav>
                                      </p:tavLst>
                                    </p:anim>
                                    <p:anim calcmode="lin" valueType="num">
                                      <p:cBhvr>
                                        <p:cTn id="48" dur="1000" fill="hold"/>
                                        <p:tgtEl>
                                          <p:spTgt spid="57363"/>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57363"/>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57363"/>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57363"/>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5736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57357"/>
                                        </p:tgtEl>
                                        <p:attrNameLst>
                                          <p:attrName>style.visibility</p:attrName>
                                        </p:attrNameLst>
                                      </p:cBhvr>
                                      <p:to>
                                        <p:strVal val="visible"/>
                                      </p:to>
                                    </p:set>
                                  </p:childTnLst>
                                </p:cTn>
                              </p:par>
                            </p:childTnLst>
                          </p:cTn>
                        </p:par>
                        <p:par>
                          <p:cTn id="57" fill="hold" nodeType="afterGroup">
                            <p:stCondLst>
                              <p:cond delay="500"/>
                            </p:stCondLst>
                            <p:childTnLst>
                              <p:par>
                                <p:cTn id="58" presetID="1" presetClass="entr" presetSubtype="0" fill="hold" grpId="0" nodeType="afterEffect">
                                  <p:stCondLst>
                                    <p:cond delay="0"/>
                                  </p:stCondLst>
                                  <p:childTnLst>
                                    <p:set>
                                      <p:cBhvr>
                                        <p:cTn id="59" dur="1" fill="hold">
                                          <p:stCondLst>
                                            <p:cond delay="499"/>
                                          </p:stCondLst>
                                        </p:cTn>
                                        <p:tgtEl>
                                          <p:spTgt spid="57348"/>
                                        </p:tgtEl>
                                        <p:attrNameLst>
                                          <p:attrName>style.visibility</p:attrName>
                                        </p:attrNameLst>
                                      </p:cBhvr>
                                      <p:to>
                                        <p:strVal val="visible"/>
                                      </p:to>
                                    </p:set>
                                  </p:childTnLst>
                                </p:cTn>
                              </p:par>
                            </p:childTnLst>
                          </p:cTn>
                        </p:par>
                        <p:par>
                          <p:cTn id="60" fill="hold" nodeType="afterGroup">
                            <p:stCondLst>
                              <p:cond delay="1000"/>
                            </p:stCondLst>
                            <p:childTnLst>
                              <p:par>
                                <p:cTn id="61" presetID="1" presetClass="entr" presetSubtype="0" fill="hold" grpId="0" nodeType="afterEffect">
                                  <p:stCondLst>
                                    <p:cond delay="0"/>
                                  </p:stCondLst>
                                  <p:childTnLst>
                                    <p:set>
                                      <p:cBhvr>
                                        <p:cTn id="62" dur="1" fill="hold">
                                          <p:stCondLst>
                                            <p:cond delay="499"/>
                                          </p:stCondLst>
                                        </p:cTn>
                                        <p:tgtEl>
                                          <p:spTgt spid="57347"/>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7361">
                                            <p:txEl>
                                              <p:pRg st="0" end="0"/>
                                            </p:txEl>
                                          </p:spTgt>
                                        </p:tgtEl>
                                        <p:attrNameLst>
                                          <p:attrName>style.visibility</p:attrName>
                                        </p:attrNameLst>
                                      </p:cBhvr>
                                      <p:to>
                                        <p:strVal val="visible"/>
                                      </p:to>
                                    </p:set>
                                    <p:animEffect transition="in" filter="wipe(left)">
                                      <p:cBhvr>
                                        <p:cTn id="67" dur="500"/>
                                        <p:tgtEl>
                                          <p:spTgt spid="57361">
                                            <p:txEl>
                                              <p:pRg st="0" end="0"/>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57362">
                                            <p:txEl>
                                              <p:pRg st="0" end="0"/>
                                            </p:txEl>
                                          </p:spTgt>
                                        </p:tgtEl>
                                        <p:attrNameLst>
                                          <p:attrName>style.visibility</p:attrName>
                                        </p:attrNameLst>
                                      </p:cBhvr>
                                      <p:to>
                                        <p:strVal val="visible"/>
                                      </p:to>
                                    </p:set>
                                    <p:animEffect transition="in" filter="dissolve">
                                      <p:cBhvr>
                                        <p:cTn id="72" dur="500"/>
                                        <p:tgtEl>
                                          <p:spTgt spid="573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P spid="57348" grpId="0"/>
      <p:bldP spid="57349" grpId="0"/>
      <p:bldP spid="57350" grpId="0"/>
      <p:bldP spid="57351" grpId="0"/>
      <p:bldP spid="57353" grpId="0"/>
      <p:bldP spid="57354" grpId="0"/>
      <p:bldP spid="57356" grpId="0"/>
      <p:bldP spid="57357" grpId="0"/>
      <p:bldP spid="57358" grpId="0"/>
      <p:bldP spid="57360" grpId="0"/>
      <p:bldP spid="57361" grpId="0" build="p"/>
      <p:bldP spid="57362" grpId="0" build="p"/>
      <p:bldP spid="5736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2" descr="小屋"/>
          <p:cNvPicPr>
            <a:picLocks noChangeAspect="1" noChangeArrowheads="1"/>
          </p:cNvPicPr>
          <p:nvPr/>
        </p:nvPicPr>
        <p:blipFill>
          <a:blip r:embed="rId2"/>
          <a:stretch>
            <a:fillRect/>
          </a:stretch>
        </p:blipFill>
        <p:spPr bwMode="auto">
          <a:xfrm>
            <a:off x="755650" y="571500"/>
            <a:ext cx="7777163" cy="5715000"/>
          </a:xfrm>
          <a:prstGeom prst="rect">
            <a:avLst/>
          </a:prstGeom>
          <a:noFill/>
          <a:ln w="9525">
            <a:noFill/>
            <a:miter lim="800000"/>
          </a:ln>
        </p:spPr>
      </p:pic>
      <p:pic>
        <p:nvPicPr>
          <p:cNvPr id="21507" name="Picture 3" descr="jj"/>
          <p:cNvPicPr>
            <a:picLocks noChangeAspect="1" noChangeArrowheads="1"/>
          </p:cNvPicPr>
          <p:nvPr/>
        </p:nvPicPr>
        <p:blipFill>
          <a:blip r:embed="rId3">
            <a:lum bright="10000" contrast="4000"/>
          </a:blip>
          <a:stretch>
            <a:fillRect/>
          </a:stretch>
        </p:blipFill>
        <p:spPr bwMode="auto">
          <a:xfrm>
            <a:off x="7235825" y="5373688"/>
            <a:ext cx="1050925" cy="1017587"/>
          </a:xfrm>
          <a:prstGeom prst="rect">
            <a:avLst/>
          </a:prstGeom>
          <a:noFill/>
          <a:ln w="9525">
            <a:noFill/>
            <a:miter lim="800000"/>
          </a:ln>
        </p:spPr>
      </p:pic>
      <p:pic>
        <p:nvPicPr>
          <p:cNvPr id="21508" name="Picture 4" descr="jj"/>
          <p:cNvPicPr>
            <a:picLocks noChangeAspect="1" noChangeArrowheads="1"/>
          </p:cNvPicPr>
          <p:nvPr/>
        </p:nvPicPr>
        <p:blipFill>
          <a:blip r:embed="rId3"/>
          <a:stretch>
            <a:fillRect/>
          </a:stretch>
        </p:blipFill>
        <p:spPr bwMode="auto">
          <a:xfrm>
            <a:off x="457200" y="381000"/>
            <a:ext cx="898525" cy="484188"/>
          </a:xfrm>
          <a:prstGeom prst="rect">
            <a:avLst/>
          </a:prstGeom>
          <a:noFill/>
          <a:ln w="9525">
            <a:noFill/>
            <a:miter lim="800000"/>
          </a:ln>
        </p:spPr>
      </p:pic>
      <p:pic>
        <p:nvPicPr>
          <p:cNvPr id="21509" name="Picture 5" descr="jj"/>
          <p:cNvPicPr>
            <a:picLocks noChangeAspect="1" noChangeArrowheads="1"/>
          </p:cNvPicPr>
          <p:nvPr/>
        </p:nvPicPr>
        <p:blipFill>
          <a:blip r:embed="rId3">
            <a:lum bright="10000" contrast="4000"/>
          </a:blip>
          <a:stretch>
            <a:fillRect/>
          </a:stretch>
        </p:blipFill>
        <p:spPr bwMode="auto">
          <a:xfrm>
            <a:off x="0" y="5840413"/>
            <a:ext cx="1050925" cy="1017587"/>
          </a:xfrm>
          <a:prstGeom prst="rect">
            <a:avLst/>
          </a:prstGeom>
          <a:noFill/>
          <a:ln w="9525">
            <a:noFill/>
            <a:miter lim="800000"/>
          </a:ln>
        </p:spPr>
      </p:pic>
      <p:sp>
        <p:nvSpPr>
          <p:cNvPr id="6153" name="Text Box 9"/>
          <p:cNvSpPr txBox="1">
            <a:spLocks noChangeArrowheads="1"/>
          </p:cNvSpPr>
          <p:nvPr/>
        </p:nvSpPr>
        <p:spPr bwMode="auto">
          <a:xfrm>
            <a:off x="4859338" y="333375"/>
            <a:ext cx="3582987" cy="879475"/>
          </a:xfrm>
          <a:prstGeom prst="rect">
            <a:avLst/>
          </a:prstGeom>
          <a:solidFill>
            <a:srgbClr val="CCFFCC"/>
          </a:solidFill>
          <a:ln w="9525">
            <a:noFill/>
            <a:miter lim="800000"/>
          </a:ln>
        </p:spPr>
        <p:txBody>
          <a:bodyPr>
            <a:spAutoFit/>
          </a:bodyPr>
          <a:lstStyle/>
          <a:p>
            <a:pPr>
              <a:spcBef>
                <a:spcPct val="50000"/>
              </a:spcBef>
            </a:pPr>
            <a:r>
              <a:rPr lang="zh-CN" altLang="en-US" sz="4800" b="1">
                <a:solidFill>
                  <a:srgbClr val="FF3300"/>
                </a:solidFill>
                <a:ea typeface="隶书" pitchFamily="49" charset="-122"/>
              </a:rPr>
              <a:t>归去如何？</a:t>
            </a:r>
          </a:p>
        </p:txBody>
      </p:sp>
      <p:sp>
        <p:nvSpPr>
          <p:cNvPr id="6154" name="Rectangle 10"/>
          <p:cNvSpPr>
            <a:spLocks noChangeArrowheads="1"/>
          </p:cNvSpPr>
          <p:nvPr/>
        </p:nvSpPr>
        <p:spPr bwMode="auto">
          <a:xfrm>
            <a:off x="1187450" y="4581525"/>
            <a:ext cx="7129463" cy="1200150"/>
          </a:xfrm>
          <a:prstGeom prst="rect">
            <a:avLst/>
          </a:prstGeom>
          <a:noFill/>
          <a:ln w="9525">
            <a:noFill/>
            <a:miter lim="800000"/>
          </a:ln>
        </p:spPr>
        <p:txBody>
          <a:bodyPr anchor="ctr">
            <a:spAutoFit/>
          </a:bodyPr>
          <a:lstStyle/>
          <a:p>
            <a:r>
              <a:rPr lang="zh-CN" altLang="en-US" sz="3600" b="1">
                <a:latin typeface="华文行楷" pitchFamily="2" charset="-122"/>
                <a:ea typeface="华文行楷" pitchFamily="2" charset="-122"/>
              </a:rPr>
              <a:t>无尘杂、有余闲、久、复</a:t>
            </a:r>
          </a:p>
          <a:p>
            <a:r>
              <a:rPr lang="en-US" altLang="zh-CN" sz="3600" b="1">
                <a:ea typeface="华文行楷" pitchFamily="2" charset="-122"/>
              </a:rPr>
              <a:t>              ——</a:t>
            </a:r>
            <a:r>
              <a:rPr lang="zh-CN" altLang="en-US" sz="3600" b="1">
                <a:solidFill>
                  <a:srgbClr val="FF33CC"/>
                </a:solidFill>
                <a:latin typeface="华文行楷" pitchFamily="2" charset="-122"/>
                <a:ea typeface="华文行楷" pitchFamily="2" charset="-122"/>
              </a:rPr>
              <a:t>宁静、闲适、喜悦</a:t>
            </a:r>
          </a:p>
        </p:txBody>
      </p:sp>
      <p:sp>
        <p:nvSpPr>
          <p:cNvPr id="6155" name="Rectangle 11"/>
          <p:cNvSpPr>
            <a:spLocks noChangeArrowheads="1"/>
          </p:cNvSpPr>
          <p:nvPr/>
        </p:nvSpPr>
        <p:spPr bwMode="auto">
          <a:xfrm>
            <a:off x="3995738" y="1484313"/>
            <a:ext cx="4679950" cy="946150"/>
          </a:xfrm>
          <a:prstGeom prst="rect">
            <a:avLst/>
          </a:prstGeom>
          <a:noFill/>
          <a:ln w="9525">
            <a:noFill/>
            <a:miter lim="800000"/>
          </a:ln>
        </p:spPr>
        <p:txBody>
          <a:bodyPr anchor="ctr">
            <a:spAutoFit/>
          </a:bodyPr>
          <a:lstStyle/>
          <a:p>
            <a:r>
              <a:rPr lang="zh-CN" altLang="en-US" sz="2800" b="1">
                <a:solidFill>
                  <a:srgbClr val="0000D2"/>
                </a:solidFill>
                <a:latin typeface="华文新魏" pitchFamily="2" charset="-122"/>
                <a:ea typeface="华文新魏" pitchFamily="2" charset="-122"/>
              </a:rPr>
              <a:t>从诗中找出蕴涵作者归隐后的情感的诗句和词语。</a:t>
            </a:r>
          </a:p>
        </p:txBody>
      </p:sp>
      <p:sp>
        <p:nvSpPr>
          <p:cNvPr id="21513" name="矩形 8"/>
          <p:cNvSpPr>
            <a:spLocks noChangeArrowheads="1"/>
          </p:cNvSpPr>
          <p:nvPr/>
        </p:nvSpPr>
        <p:spPr bwMode="auto">
          <a:xfrm>
            <a:off x="1979613" y="3068638"/>
            <a:ext cx="4968875" cy="930275"/>
          </a:xfrm>
          <a:prstGeom prst="rect">
            <a:avLst/>
          </a:prstGeom>
          <a:noFill/>
          <a:ln w="9525">
            <a:noFill/>
            <a:miter lim="800000"/>
          </a:ln>
        </p:spPr>
        <p:txBody>
          <a:bodyPr>
            <a:spAutoFit/>
          </a:bodyPr>
          <a:lstStyle/>
          <a:p>
            <a:pPr>
              <a:lnSpc>
                <a:spcPct val="60000"/>
              </a:lnSpc>
              <a:spcBef>
                <a:spcPct val="50000"/>
              </a:spcBef>
            </a:pPr>
            <a:r>
              <a:rPr lang="zh-CN" altLang="en-US" sz="3200" b="1">
                <a:latin typeface="微软雅黑" pitchFamily="34" charset="-122"/>
                <a:ea typeface="微软雅黑" pitchFamily="34" charset="-122"/>
              </a:rPr>
              <a:t>户庭无尘杂，虚室有余闲。</a:t>
            </a:r>
          </a:p>
          <a:p>
            <a:pPr>
              <a:lnSpc>
                <a:spcPct val="60000"/>
              </a:lnSpc>
              <a:spcBef>
                <a:spcPct val="50000"/>
              </a:spcBef>
            </a:pPr>
            <a:r>
              <a:rPr lang="zh-CN" altLang="en-US" sz="3200" b="1">
                <a:latin typeface="微软雅黑" pitchFamily="34" charset="-122"/>
                <a:ea typeface="微软雅黑" pitchFamily="34" charset="-122"/>
              </a:rPr>
              <a:t>久在樊笼里，复得返自然。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53"/>
                                        </p:tgtEl>
                                        <p:attrNameLst>
                                          <p:attrName>style.visibility</p:attrName>
                                        </p:attrNameLst>
                                      </p:cBhvr>
                                      <p:to>
                                        <p:strVal val="visible"/>
                                      </p:to>
                                    </p:set>
                                    <p:anim calcmode="lin" valueType="num">
                                      <p:cBhvr>
                                        <p:cTn id="7" dur="500" fill="hold"/>
                                        <p:tgtEl>
                                          <p:spTgt spid="6153"/>
                                        </p:tgtEl>
                                        <p:attrNameLst>
                                          <p:attrName>ppt_w</p:attrName>
                                        </p:attrNameLst>
                                      </p:cBhvr>
                                      <p:tavLst>
                                        <p:tav tm="0">
                                          <p:val>
                                            <p:fltVal val="0"/>
                                          </p:val>
                                        </p:tav>
                                        <p:tav tm="100000">
                                          <p:val>
                                            <p:strVal val="#ppt_w"/>
                                          </p:val>
                                        </p:tav>
                                      </p:tavLst>
                                    </p:anim>
                                    <p:anim calcmode="lin" valueType="num">
                                      <p:cBhvr>
                                        <p:cTn id="8" dur="500" fill="hold"/>
                                        <p:tgtEl>
                                          <p:spTgt spid="615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155"/>
                                        </p:tgtEl>
                                        <p:attrNameLst>
                                          <p:attrName>style.visibility</p:attrName>
                                        </p:attrNameLst>
                                      </p:cBhvr>
                                      <p:to>
                                        <p:strVal val="visible"/>
                                      </p:to>
                                    </p:set>
                                    <p:animEffect transition="in" filter="fade">
                                      <p:cBhvr>
                                        <p:cTn id="13" dur="1000"/>
                                        <p:tgtEl>
                                          <p:spTgt spid="6155"/>
                                        </p:tgtEl>
                                      </p:cBhvr>
                                    </p:animEffect>
                                    <p:anim calcmode="lin" valueType="num">
                                      <p:cBhvr>
                                        <p:cTn id="14" dur="1000" fill="hold"/>
                                        <p:tgtEl>
                                          <p:spTgt spid="6155"/>
                                        </p:tgtEl>
                                        <p:attrNameLst>
                                          <p:attrName>ppt_x</p:attrName>
                                        </p:attrNameLst>
                                      </p:cBhvr>
                                      <p:tavLst>
                                        <p:tav tm="0">
                                          <p:val>
                                            <p:strVal val="#ppt_x"/>
                                          </p:val>
                                        </p:tav>
                                        <p:tav tm="100000">
                                          <p:val>
                                            <p:strVal val="#ppt_x"/>
                                          </p:val>
                                        </p:tav>
                                      </p:tavLst>
                                    </p:anim>
                                    <p:anim calcmode="lin" valueType="num">
                                      <p:cBhvr>
                                        <p:cTn id="15" dur="1000" fill="hold"/>
                                        <p:tgtEl>
                                          <p:spTgt spid="6155"/>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1513"/>
                                        </p:tgtEl>
                                        <p:attrNameLst>
                                          <p:attrName>style.visibility</p:attrName>
                                        </p:attrNameLst>
                                      </p:cBhvr>
                                      <p:to>
                                        <p:strVal val="visible"/>
                                      </p:to>
                                    </p:set>
                                    <p:animEffect transition="in" filter="blinds(horizontal)">
                                      <p:cBhvr>
                                        <p:cTn id="20" dur="500"/>
                                        <p:tgtEl>
                                          <p:spTgt spid="21513"/>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54"/>
                                        </p:tgtEl>
                                        <p:attrNameLst>
                                          <p:attrName>style.visibility</p:attrName>
                                        </p:attrNameLst>
                                      </p:cBhvr>
                                      <p:to>
                                        <p:strVal val="visible"/>
                                      </p:to>
                                    </p:set>
                                    <p:anim calcmode="lin" valueType="num">
                                      <p:cBhvr additive="base">
                                        <p:cTn id="25" dur="500" fill="hold"/>
                                        <p:tgtEl>
                                          <p:spTgt spid="6154"/>
                                        </p:tgtEl>
                                        <p:attrNameLst>
                                          <p:attrName>ppt_x</p:attrName>
                                        </p:attrNameLst>
                                      </p:cBhvr>
                                      <p:tavLst>
                                        <p:tav tm="0">
                                          <p:val>
                                            <p:strVal val="#ppt_x"/>
                                          </p:val>
                                        </p:tav>
                                        <p:tav tm="100000">
                                          <p:val>
                                            <p:strVal val="#ppt_x"/>
                                          </p:val>
                                        </p:tav>
                                      </p:tavLst>
                                    </p:anim>
                                    <p:anim calcmode="lin" valueType="num">
                                      <p:cBhvr additive="base">
                                        <p:cTn id="26" dur="500" fill="hold"/>
                                        <p:tgtEl>
                                          <p:spTgt spid="6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4" grpId="0"/>
      <p:bldP spid="6155" grpId="0"/>
      <p:bldP spid="215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41" name="Text Box 5"/>
          <p:cNvSpPr txBox="1">
            <a:spLocks noChangeArrowheads="1"/>
          </p:cNvSpPr>
          <p:nvPr/>
        </p:nvSpPr>
        <p:spPr bwMode="auto">
          <a:xfrm>
            <a:off x="3348038" y="260350"/>
            <a:ext cx="4464050" cy="2608263"/>
          </a:xfrm>
          <a:prstGeom prst="rect">
            <a:avLst/>
          </a:prstGeom>
          <a:noFill/>
          <a:ln w="9525">
            <a:noFill/>
            <a:miter lim="800000"/>
          </a:ln>
        </p:spPr>
        <p:txBody>
          <a:bodyPr>
            <a:spAutoFit/>
          </a:bodyPr>
          <a:lstStyle/>
          <a:p>
            <a:pPr>
              <a:spcBef>
                <a:spcPct val="50000"/>
              </a:spcBef>
            </a:pPr>
            <a:r>
              <a:rPr lang="zh-CN" altLang="en-US" sz="6600" b="1">
                <a:solidFill>
                  <a:srgbClr val="3333FF"/>
                </a:solidFill>
                <a:latin typeface="华文新魏" pitchFamily="2" charset="-122"/>
                <a:ea typeface="华文新魏" pitchFamily="2" charset="-122"/>
              </a:rPr>
              <a:t>陶渊明</a:t>
            </a:r>
            <a:r>
              <a:rPr lang="en-US" altLang="zh-CN" b="1"/>
              <a:t>(365--427)</a:t>
            </a:r>
          </a:p>
          <a:p>
            <a:pPr>
              <a:spcBef>
                <a:spcPct val="50000"/>
              </a:spcBef>
            </a:pPr>
            <a:endParaRPr lang="en-US" altLang="zh-CN" sz="6600">
              <a:solidFill>
                <a:srgbClr val="3333FF"/>
              </a:solidFill>
              <a:latin typeface="华文新魏" pitchFamily="2" charset="-122"/>
              <a:ea typeface="华文新魏" pitchFamily="2" charset="-122"/>
            </a:endParaRPr>
          </a:p>
        </p:txBody>
      </p:sp>
      <p:sp>
        <p:nvSpPr>
          <p:cNvPr id="39942" name="Text Box 6"/>
          <p:cNvSpPr txBox="1">
            <a:spLocks noChangeArrowheads="1"/>
          </p:cNvSpPr>
          <p:nvPr/>
        </p:nvSpPr>
        <p:spPr bwMode="auto">
          <a:xfrm>
            <a:off x="3851275" y="1341438"/>
            <a:ext cx="3816350" cy="2773362"/>
          </a:xfrm>
          <a:prstGeom prst="rect">
            <a:avLst/>
          </a:prstGeom>
          <a:noFill/>
          <a:ln w="9525">
            <a:noFill/>
            <a:miter lim="800000"/>
          </a:ln>
        </p:spPr>
        <p:txBody>
          <a:bodyPr>
            <a:spAutoFit/>
          </a:bodyPr>
          <a:lstStyle/>
          <a:p>
            <a:r>
              <a:rPr lang="zh-CN" altLang="en-US" sz="3200" b="1">
                <a:solidFill>
                  <a:srgbClr val="FF00FF"/>
                </a:solidFill>
              </a:rPr>
              <a:t>又名：潜      </a:t>
            </a:r>
          </a:p>
          <a:p>
            <a:r>
              <a:rPr lang="zh-CN" altLang="en-US" sz="3200" b="1">
                <a:solidFill>
                  <a:srgbClr val="FF00FF"/>
                </a:solidFill>
              </a:rPr>
              <a:t>    字：元亮  </a:t>
            </a:r>
          </a:p>
          <a:p>
            <a:r>
              <a:rPr lang="zh-CN" altLang="en-US" sz="3200" b="1">
                <a:solidFill>
                  <a:srgbClr val="FF00FF"/>
                </a:solidFill>
              </a:rPr>
              <a:t>自号：五柳先生</a:t>
            </a:r>
          </a:p>
          <a:p>
            <a:r>
              <a:rPr lang="zh-CN" altLang="en-US" sz="3200" b="1">
                <a:solidFill>
                  <a:srgbClr val="FF00FF"/>
                </a:solidFill>
              </a:rPr>
              <a:t>谥号：靖节先生</a:t>
            </a:r>
          </a:p>
          <a:p>
            <a:pPr>
              <a:spcBef>
                <a:spcPct val="50000"/>
              </a:spcBef>
            </a:pPr>
            <a:endParaRPr lang="en-US" altLang="zh-CN" sz="3200" b="1">
              <a:solidFill>
                <a:srgbClr val="FF00FF"/>
              </a:solidFill>
            </a:endParaRPr>
          </a:p>
        </p:txBody>
      </p:sp>
      <p:sp>
        <p:nvSpPr>
          <p:cNvPr id="39943" name="Text Box 7"/>
          <p:cNvSpPr txBox="1">
            <a:spLocks noChangeArrowheads="1"/>
          </p:cNvSpPr>
          <p:nvPr/>
        </p:nvSpPr>
        <p:spPr bwMode="auto">
          <a:xfrm>
            <a:off x="3419475" y="3500438"/>
            <a:ext cx="5545138" cy="1554162"/>
          </a:xfrm>
          <a:prstGeom prst="rect">
            <a:avLst/>
          </a:prstGeom>
          <a:noFill/>
          <a:ln w="9525">
            <a:noFill/>
            <a:miter lim="800000"/>
          </a:ln>
        </p:spPr>
        <p:txBody>
          <a:bodyPr>
            <a:spAutoFit/>
          </a:bodyPr>
          <a:lstStyle/>
          <a:p>
            <a:pPr>
              <a:spcBef>
                <a:spcPct val="50000"/>
              </a:spcBef>
            </a:pPr>
            <a:r>
              <a:rPr lang="en-US" altLang="zh-CN" sz="2800" b="1">
                <a:solidFill>
                  <a:srgbClr val="333399"/>
                </a:solidFill>
              </a:rPr>
              <a:t>      </a:t>
            </a:r>
            <a:r>
              <a:rPr lang="zh-CN" altLang="en-US" sz="3200" b="1">
                <a:solidFill>
                  <a:srgbClr val="0000FF"/>
                </a:solidFill>
                <a:ea typeface="楷体_GB2312" pitchFamily="49" charset="-122"/>
              </a:rPr>
              <a:t>东晋最杰出的诗人，他的诗情感真实，诗味醇厚，风格平淡，语言清新自然。</a:t>
            </a:r>
          </a:p>
        </p:txBody>
      </p:sp>
      <p:sp>
        <p:nvSpPr>
          <p:cNvPr id="3078" name="Text Box 8"/>
          <p:cNvSpPr txBox="1">
            <a:spLocks noChangeArrowheads="1"/>
          </p:cNvSpPr>
          <p:nvPr/>
        </p:nvSpPr>
        <p:spPr bwMode="auto">
          <a:xfrm flipV="1">
            <a:off x="3490913" y="5156200"/>
            <a:ext cx="5545137" cy="1066800"/>
          </a:xfrm>
          <a:prstGeom prst="rect">
            <a:avLst/>
          </a:prstGeom>
          <a:noFill/>
          <a:ln w="9525">
            <a:noFill/>
            <a:miter lim="800000"/>
          </a:ln>
        </p:spPr>
        <p:txBody>
          <a:bodyPr rot="10800000">
            <a:spAutoFit/>
          </a:bodyPr>
          <a:lstStyle/>
          <a:p>
            <a:r>
              <a:rPr lang="en-US" altLang="zh-CN" sz="2800" b="1">
                <a:solidFill>
                  <a:srgbClr val="CC0000"/>
                </a:solidFill>
              </a:rPr>
              <a:t>      </a:t>
            </a:r>
            <a:r>
              <a:rPr lang="zh-CN" altLang="en-US" sz="3200" b="1">
                <a:solidFill>
                  <a:srgbClr val="CC0000"/>
                </a:solidFill>
              </a:rPr>
              <a:t>开创田园诗一体</a:t>
            </a:r>
            <a:r>
              <a:rPr lang="zh-CN" altLang="en-US" sz="3200" b="1"/>
              <a:t>，为古典诗歌开辟了一个新的境界．</a:t>
            </a:r>
          </a:p>
        </p:txBody>
      </p:sp>
      <p:grpSp>
        <p:nvGrpSpPr>
          <p:cNvPr id="2" name="Group 9"/>
          <p:cNvGrpSpPr/>
          <p:nvPr/>
        </p:nvGrpSpPr>
        <p:grpSpPr>
          <a:xfrm>
            <a:off x="468313" y="3143248"/>
            <a:ext cx="2532051" cy="3714752"/>
            <a:chOff x="960" y="1344"/>
            <a:chExt cx="1830" cy="2735"/>
          </a:xfrm>
        </p:grpSpPr>
        <p:sp>
          <p:nvSpPr>
            <p:cNvPr id="3080" name="Text Box 10"/>
            <p:cNvSpPr txBox="1">
              <a:spLocks noChangeArrowheads="1"/>
            </p:cNvSpPr>
            <p:nvPr/>
          </p:nvSpPr>
          <p:spPr bwMode="auto">
            <a:xfrm>
              <a:off x="1248" y="3792"/>
              <a:ext cx="1542" cy="287"/>
            </a:xfrm>
            <a:prstGeom prst="rect">
              <a:avLst/>
            </a:prstGeom>
            <a:noFill/>
            <a:ln w="9525">
              <a:noFill/>
              <a:miter lim="800000"/>
            </a:ln>
          </p:spPr>
          <p:txBody>
            <a:bodyPr>
              <a:spAutoFit/>
            </a:bodyPr>
            <a:lstStyle/>
            <a:p>
              <a:endParaRPr lang="zh-CN" altLang="zh-CN" sz="2800" b="1">
                <a:solidFill>
                  <a:srgbClr val="3399FF"/>
                </a:solidFill>
              </a:endParaRPr>
            </a:p>
          </p:txBody>
        </p:sp>
        <p:pic>
          <p:nvPicPr>
            <p:cNvPr id="3081" name="Picture 11" descr="陶04"/>
            <p:cNvPicPr>
              <a:picLocks noChangeAspect="1" noChangeArrowheads="1"/>
            </p:cNvPicPr>
            <p:nvPr/>
          </p:nvPicPr>
          <p:blipFill>
            <a:blip r:embed="rId2">
              <a:lum bright="6000" contrast="30000"/>
            </a:blip>
            <a:stretch>
              <a:fillRect/>
            </a:stretch>
          </p:blipFill>
          <p:spPr bwMode="auto">
            <a:xfrm>
              <a:off x="960" y="1344"/>
              <a:ext cx="958" cy="2351"/>
            </a:xfrm>
            <a:prstGeom prst="rect">
              <a:avLst/>
            </a:prstGeom>
            <a:noFill/>
            <a:ln w="9525">
              <a:noFill/>
              <a:miter lim="800000"/>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blinds(horizontal)">
                                      <p:cBhvr>
                                        <p:cTn id="7" dur="500"/>
                                        <p:tgtEl>
                                          <p:spTgt spid="3994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box(in)">
                                      <p:cBhvr>
                                        <p:cTn id="12" dur="500"/>
                                        <p:tgtEl>
                                          <p:spTgt spid="3994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9943"/>
                                        </p:tgtEl>
                                        <p:attrNameLst>
                                          <p:attrName>style.visibility</p:attrName>
                                        </p:attrNameLst>
                                      </p:cBhvr>
                                      <p:to>
                                        <p:strVal val="visible"/>
                                      </p:to>
                                    </p:set>
                                    <p:animEffect transition="in" filter="checkerboard(across)">
                                      <p:cBhvr>
                                        <p:cTn id="17" dur="500"/>
                                        <p:tgtEl>
                                          <p:spTgt spid="3994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0" nodeType="clickEffect">
                                  <p:stCondLst>
                                    <p:cond delay="0"/>
                                  </p:stCondLst>
                                  <p:childTnLst>
                                    <p:set>
                                      <p:cBhvr>
                                        <p:cTn id="21" dur="1" fill="hold">
                                          <p:stCondLst>
                                            <p:cond delay="0"/>
                                          </p:stCondLst>
                                        </p:cTn>
                                        <p:tgtEl>
                                          <p:spTgt spid="3078"/>
                                        </p:tgtEl>
                                        <p:attrNameLst>
                                          <p:attrName>style.visibility</p:attrName>
                                        </p:attrNameLst>
                                      </p:cBhvr>
                                      <p:to>
                                        <p:strVal val="visible"/>
                                      </p:to>
                                    </p:set>
                                    <p:anim calcmode="lin" valueType="num">
                                      <p:cBhvr additive="base">
                                        <p:cTn id="22" dur="2000" fill="hold"/>
                                        <p:tgtEl>
                                          <p:spTgt spid="3078"/>
                                        </p:tgtEl>
                                        <p:attrNameLst>
                                          <p:attrName>ppt_x</p:attrName>
                                        </p:attrNameLst>
                                      </p:cBhvr>
                                      <p:tavLst>
                                        <p:tav tm="0">
                                          <p:val>
                                            <p:strVal val="#ppt_x"/>
                                          </p:val>
                                        </p:tav>
                                        <p:tav tm="100000">
                                          <p:val>
                                            <p:strVal val="#ppt_x"/>
                                          </p:val>
                                        </p:tav>
                                      </p:tavLst>
                                    </p:anim>
                                    <p:anim calcmode="lin" valueType="num">
                                      <p:cBhvr additive="base">
                                        <p:cTn id="23" dur="20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Bottom)">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P spid="39942" grpId="0"/>
      <p:bldP spid="39943" grpId="0"/>
      <p:bldP spid="3078"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4" name="Text Box 4"/>
          <p:cNvSpPr txBox="1">
            <a:spLocks noChangeArrowheads="1"/>
          </p:cNvSpPr>
          <p:nvPr/>
        </p:nvSpPr>
        <p:spPr bwMode="auto">
          <a:xfrm>
            <a:off x="0" y="0"/>
            <a:ext cx="5616575" cy="2530475"/>
          </a:xfrm>
          <a:prstGeom prst="rect">
            <a:avLst/>
          </a:prstGeom>
          <a:noFill/>
          <a:ln w="9525">
            <a:noFill/>
            <a:miter lim="800000"/>
          </a:ln>
        </p:spPr>
        <p:txBody>
          <a:bodyPr>
            <a:spAutoFit/>
          </a:bodyPr>
          <a:lstStyle/>
          <a:p>
            <a:pPr eaLnBrk="0" hangingPunct="0"/>
            <a:r>
              <a:rPr lang="en-US" altLang="zh-CN" sz="4000" b="1">
                <a:solidFill>
                  <a:srgbClr val="CC0000"/>
                </a:solidFill>
                <a:latin typeface="华文细黑" pitchFamily="2" charset="-122"/>
                <a:ea typeface="华文细黑" pitchFamily="2" charset="-122"/>
              </a:rPr>
              <a:t>1.</a:t>
            </a:r>
            <a:r>
              <a:rPr lang="zh-CN" altLang="en-US" sz="4000" b="1">
                <a:solidFill>
                  <a:srgbClr val="CC0000"/>
                </a:solidFill>
                <a:latin typeface="华文细黑" pitchFamily="2" charset="-122"/>
                <a:ea typeface="华文细黑" pitchFamily="2" charset="-122"/>
              </a:rPr>
              <a:t>从何而归？</a:t>
            </a:r>
            <a:r>
              <a:rPr lang="zh-CN" altLang="en-US" sz="4000" b="1">
                <a:solidFill>
                  <a:srgbClr val="0000FF"/>
                </a:solidFill>
                <a:latin typeface="华文行楷" pitchFamily="2" charset="-122"/>
                <a:ea typeface="华文行楷" pitchFamily="2" charset="-122"/>
              </a:rPr>
              <a:t>弃官场</a:t>
            </a:r>
            <a:r>
              <a:rPr lang="zh-CN" altLang="en-US" sz="4000" b="1">
                <a:solidFill>
                  <a:srgbClr val="CC0000"/>
                </a:solidFill>
                <a:latin typeface="华文细黑" pitchFamily="2" charset="-122"/>
                <a:ea typeface="华文细黑" pitchFamily="2" charset="-122"/>
              </a:rPr>
              <a:t> </a:t>
            </a:r>
          </a:p>
          <a:p>
            <a:pPr eaLnBrk="0" hangingPunct="0"/>
            <a:r>
              <a:rPr lang="en-US" altLang="zh-CN" sz="4000" b="1">
                <a:solidFill>
                  <a:srgbClr val="CC0000"/>
                </a:solidFill>
                <a:latin typeface="华文细黑" pitchFamily="2" charset="-122"/>
                <a:ea typeface="华文细黑" pitchFamily="2" charset="-122"/>
              </a:rPr>
              <a:t>2.</a:t>
            </a:r>
            <a:r>
              <a:rPr lang="zh-CN" altLang="en-US" sz="4000" b="1">
                <a:solidFill>
                  <a:srgbClr val="CC0000"/>
                </a:solidFill>
                <a:latin typeface="华文细黑" pitchFamily="2" charset="-122"/>
                <a:ea typeface="华文细黑" pitchFamily="2" charset="-122"/>
              </a:rPr>
              <a:t>为何而归？</a:t>
            </a:r>
            <a:r>
              <a:rPr lang="zh-CN" altLang="en-US" sz="4000" b="1">
                <a:solidFill>
                  <a:srgbClr val="0000FF"/>
                </a:solidFill>
                <a:latin typeface="华文行楷" pitchFamily="2" charset="-122"/>
                <a:ea typeface="华文行楷" pitchFamily="2" charset="-122"/>
              </a:rPr>
              <a:t>爱丘山</a:t>
            </a:r>
          </a:p>
          <a:p>
            <a:pPr eaLnBrk="0" hangingPunct="0"/>
            <a:r>
              <a:rPr lang="en-US" altLang="zh-CN" sz="4000" b="1">
                <a:solidFill>
                  <a:srgbClr val="CC0000"/>
                </a:solidFill>
                <a:latin typeface="华文细黑" pitchFamily="2" charset="-122"/>
                <a:ea typeface="华文细黑" pitchFamily="2" charset="-122"/>
              </a:rPr>
              <a:t>3.</a:t>
            </a:r>
            <a:r>
              <a:rPr lang="zh-CN" altLang="en-US" sz="4000" b="1">
                <a:solidFill>
                  <a:srgbClr val="CC0000"/>
                </a:solidFill>
                <a:latin typeface="华文细黑" pitchFamily="2" charset="-122"/>
                <a:ea typeface="华文细黑" pitchFamily="2" charset="-122"/>
              </a:rPr>
              <a:t>归向何处？</a:t>
            </a:r>
            <a:r>
              <a:rPr lang="zh-CN" altLang="en-US" sz="4000" b="1">
                <a:solidFill>
                  <a:srgbClr val="0000FF"/>
                </a:solidFill>
                <a:latin typeface="华文行楷" pitchFamily="2" charset="-122"/>
                <a:ea typeface="华文行楷" pitchFamily="2" charset="-122"/>
              </a:rPr>
              <a:t>归园田</a:t>
            </a:r>
            <a:r>
              <a:rPr lang="zh-CN" altLang="en-US" sz="4000" b="1">
                <a:solidFill>
                  <a:srgbClr val="CC0000"/>
                </a:solidFill>
                <a:latin typeface="华文细黑" pitchFamily="2" charset="-122"/>
                <a:ea typeface="华文细黑" pitchFamily="2" charset="-122"/>
              </a:rPr>
              <a:t>  </a:t>
            </a:r>
          </a:p>
          <a:p>
            <a:pPr eaLnBrk="0" hangingPunct="0"/>
            <a:r>
              <a:rPr lang="en-US" altLang="zh-CN" sz="4000" b="1">
                <a:solidFill>
                  <a:srgbClr val="CC0000"/>
                </a:solidFill>
                <a:latin typeface="华文细黑" pitchFamily="2" charset="-122"/>
                <a:ea typeface="华文细黑" pitchFamily="2" charset="-122"/>
              </a:rPr>
              <a:t>4.</a:t>
            </a:r>
            <a:r>
              <a:rPr lang="zh-CN" altLang="en-US" sz="4000" b="1">
                <a:solidFill>
                  <a:srgbClr val="CC0000"/>
                </a:solidFill>
                <a:latin typeface="华文细黑" pitchFamily="2" charset="-122"/>
                <a:ea typeface="华文细黑" pitchFamily="2" charset="-122"/>
              </a:rPr>
              <a:t>归去如何？</a:t>
            </a:r>
            <a:r>
              <a:rPr lang="zh-CN" altLang="en-US" sz="4000" b="1">
                <a:solidFill>
                  <a:srgbClr val="0000FF"/>
                </a:solidFill>
                <a:latin typeface="华文行楷" pitchFamily="2" charset="-122"/>
                <a:ea typeface="华文行楷" pitchFamily="2" charset="-122"/>
              </a:rPr>
              <a:t>返自然</a:t>
            </a:r>
          </a:p>
        </p:txBody>
      </p:sp>
      <p:sp>
        <p:nvSpPr>
          <p:cNvPr id="22531" name="Text Box 6"/>
          <p:cNvSpPr txBox="1">
            <a:spLocks noChangeArrowheads="1"/>
          </p:cNvSpPr>
          <p:nvPr/>
        </p:nvSpPr>
        <p:spPr bwMode="auto">
          <a:xfrm>
            <a:off x="5919788" y="2498725"/>
            <a:ext cx="184150" cy="366713"/>
          </a:xfrm>
          <a:prstGeom prst="rect">
            <a:avLst/>
          </a:prstGeom>
          <a:noFill/>
          <a:ln w="9525">
            <a:noFill/>
            <a:miter lim="800000"/>
          </a:ln>
        </p:spPr>
        <p:txBody>
          <a:bodyPr wrap="none">
            <a:spAutoFit/>
          </a:bodyPr>
          <a:lstStyle/>
          <a:p>
            <a:endParaRPr lang="zh-CN" altLang="zh-CN"/>
          </a:p>
        </p:txBody>
      </p:sp>
      <p:pic>
        <p:nvPicPr>
          <p:cNvPr id="40967" name="Picture 7" descr="陶渊明赏菊"/>
          <p:cNvPicPr>
            <a:picLocks noChangeAspect="1" noChangeArrowheads="1"/>
          </p:cNvPicPr>
          <p:nvPr/>
        </p:nvPicPr>
        <p:blipFill>
          <a:blip r:embed="rId2"/>
          <a:stretch>
            <a:fillRect/>
          </a:stretch>
        </p:blipFill>
        <p:spPr bwMode="auto">
          <a:xfrm>
            <a:off x="5580063" y="0"/>
            <a:ext cx="3563937" cy="6858000"/>
          </a:xfrm>
          <a:prstGeom prst="rect">
            <a:avLst/>
          </a:prstGeom>
          <a:noFill/>
          <a:ln w="9525">
            <a:noFill/>
            <a:miter lim="800000"/>
          </a:ln>
        </p:spPr>
      </p:pic>
      <p:sp>
        <p:nvSpPr>
          <p:cNvPr id="22533" name="矩形 4"/>
          <p:cNvSpPr>
            <a:spLocks noChangeArrowheads="1"/>
          </p:cNvSpPr>
          <p:nvPr/>
        </p:nvSpPr>
        <p:spPr bwMode="auto">
          <a:xfrm>
            <a:off x="0" y="2636838"/>
            <a:ext cx="5580063" cy="5078412"/>
          </a:xfrm>
          <a:prstGeom prst="rect">
            <a:avLst/>
          </a:prstGeom>
          <a:noFill/>
          <a:ln w="9525">
            <a:noFill/>
            <a:miter lim="800000"/>
          </a:ln>
        </p:spPr>
        <p:txBody>
          <a:bodyPr>
            <a:spAutoFit/>
          </a:bodyPr>
          <a:lstStyle/>
          <a:p>
            <a:r>
              <a:rPr lang="zh-CN" altLang="zh-CN" sz="3200" b="1"/>
              <a:t>诗人归后与归前心情的对比：</a:t>
            </a:r>
            <a:br>
              <a:rPr lang="en-US" altLang="zh-CN" sz="3600" b="1"/>
            </a:br>
            <a:r>
              <a:rPr lang="en-US" altLang="zh-CN" sz="3600" b="1"/>
              <a:t>   </a:t>
            </a:r>
            <a:r>
              <a:rPr lang="zh-CN" altLang="zh-CN" sz="3200" b="1"/>
              <a:t>归前</a:t>
            </a:r>
            <a:r>
              <a:rPr lang="en-US" altLang="zh-CN" sz="3200" b="1"/>
              <a:t>------</a:t>
            </a:r>
            <a:r>
              <a:rPr lang="zh-CN" altLang="zh-CN" sz="3200" b="1"/>
              <a:t>无奈、后悔</a:t>
            </a:r>
            <a:br>
              <a:rPr lang="en-US" altLang="zh-CN" sz="3200" b="1"/>
            </a:br>
            <a:r>
              <a:rPr lang="en-US" altLang="zh-CN" sz="3200" b="1"/>
              <a:t>   </a:t>
            </a:r>
            <a:r>
              <a:rPr lang="zh-CN" altLang="zh-CN" sz="3200" b="1"/>
              <a:t>归后</a:t>
            </a:r>
            <a:r>
              <a:rPr lang="en-US" altLang="zh-CN" sz="3200" b="1"/>
              <a:t>------</a:t>
            </a:r>
            <a:r>
              <a:rPr lang="zh-CN" altLang="zh-CN" sz="3200" b="1"/>
              <a:t>愉悦、豁达、释然、返朴归真</a:t>
            </a:r>
            <a:endParaRPr lang="en-US" altLang="zh-CN" sz="3200" b="1"/>
          </a:p>
          <a:p>
            <a:r>
              <a:rPr lang="en-US" altLang="zh-CN" sz="3200" b="1"/>
              <a:t>      </a:t>
            </a:r>
            <a:r>
              <a:rPr lang="zh-CN" altLang="zh-CN" sz="3200" b="1"/>
              <a:t>表达了诗人厌恶官场，热爱田园生活，追求精神上得自由和独立</a:t>
            </a:r>
            <a:r>
              <a:rPr lang="en-US" altLang="zh-CN" sz="3200" b="1"/>
              <a:t>,</a:t>
            </a:r>
            <a:r>
              <a:rPr lang="zh-CN" altLang="zh-CN" sz="3200" b="1"/>
              <a:t>及不与世俗同流合污的高洁品格。</a:t>
            </a:r>
            <a:br>
              <a:rPr lang="en-US" altLang="zh-CN" sz="3200" b="1"/>
            </a:br>
            <a:r>
              <a:rPr lang="en-US" altLang="zh-CN" sz="3200" b="1"/>
              <a:t>     </a:t>
            </a:r>
            <a:br>
              <a:rPr lang="en-US" altLang="zh-CN" sz="3200" b="1"/>
            </a:b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0-#ppt_w/2"/>
                                          </p:val>
                                        </p:tav>
                                        <p:tav tm="100000">
                                          <p:val>
                                            <p:strVal val="#ppt_x"/>
                                          </p:val>
                                        </p:tav>
                                      </p:tavLst>
                                    </p:anim>
                                    <p:anim calcmode="lin" valueType="num">
                                      <p:cBhvr additive="base">
                                        <p:cTn id="8" dur="500" fill="hold"/>
                                        <p:tgtEl>
                                          <p:spTgt spid="4096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0967"/>
                                        </p:tgtEl>
                                        <p:attrNameLst>
                                          <p:attrName>style.visibility</p:attrName>
                                        </p:attrNameLst>
                                      </p:cBhvr>
                                      <p:to>
                                        <p:strVal val="visible"/>
                                      </p:to>
                                    </p:set>
                                    <p:anim calcmode="lin" valueType="num">
                                      <p:cBhvr additive="base">
                                        <p:cTn id="13" dur="500" fill="hold"/>
                                        <p:tgtEl>
                                          <p:spTgt spid="40967"/>
                                        </p:tgtEl>
                                        <p:attrNameLst>
                                          <p:attrName>ppt_x</p:attrName>
                                        </p:attrNameLst>
                                      </p:cBhvr>
                                      <p:tavLst>
                                        <p:tav tm="0">
                                          <p:val>
                                            <p:strVal val="0-#ppt_w/2"/>
                                          </p:val>
                                        </p:tav>
                                        <p:tav tm="100000">
                                          <p:val>
                                            <p:strVal val="#ppt_x"/>
                                          </p:val>
                                        </p:tav>
                                      </p:tavLst>
                                    </p:anim>
                                    <p:anim calcmode="lin" valueType="num">
                                      <p:cBhvr additive="base">
                                        <p:cTn id="14" dur="500" fill="hold"/>
                                        <p:tgtEl>
                                          <p:spTgt spid="4096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2533"/>
                                        </p:tgtEl>
                                        <p:attrNameLst>
                                          <p:attrName>style.visibility</p:attrName>
                                        </p:attrNameLst>
                                      </p:cBhvr>
                                      <p:to>
                                        <p:strVal val="visible"/>
                                      </p:to>
                                    </p:set>
                                    <p:animEffect transition="in" filter="blinds(horizontal)">
                                      <p:cBhvr>
                                        <p:cTn id="19"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2253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框 99"/>
          <p:cNvSpPr txBox="1">
            <a:spLocks noChangeArrowheads="1"/>
          </p:cNvSpPr>
          <p:nvPr/>
        </p:nvSpPr>
        <p:spPr bwMode="auto">
          <a:xfrm>
            <a:off x="250825" y="404813"/>
            <a:ext cx="1055688" cy="974725"/>
          </a:xfrm>
          <a:prstGeom prst="rect">
            <a:avLst/>
          </a:prstGeom>
          <a:noFill/>
          <a:ln w="9525">
            <a:noFill/>
            <a:miter lim="800000"/>
          </a:ln>
        </p:spPr>
        <p:txBody>
          <a:bodyPr>
            <a:spAutoFit/>
          </a:bodyPr>
          <a:lstStyle/>
          <a:p>
            <a:r>
              <a:rPr lang="zh-CN" altLang="en-US" sz="2800">
                <a:solidFill>
                  <a:srgbClr val="000000"/>
                </a:solidFill>
                <a:latin typeface="微软雅黑" pitchFamily="34" charset="-122"/>
                <a:ea typeface="微软雅黑" pitchFamily="34" charset="-122"/>
              </a:rPr>
              <a:t>延伸思考</a:t>
            </a:r>
          </a:p>
        </p:txBody>
      </p:sp>
      <p:sp>
        <p:nvSpPr>
          <p:cNvPr id="23555" name="文本框 1"/>
          <p:cNvSpPr txBox="1">
            <a:spLocks noChangeArrowheads="1"/>
          </p:cNvSpPr>
          <p:nvPr/>
        </p:nvSpPr>
        <p:spPr bwMode="auto">
          <a:xfrm>
            <a:off x="107950" y="1484313"/>
            <a:ext cx="8858250" cy="4537075"/>
          </a:xfrm>
          <a:prstGeom prst="rect">
            <a:avLst/>
          </a:prstGeom>
          <a:noFill/>
          <a:ln w="9525">
            <a:noFill/>
            <a:miter lim="800000"/>
          </a:ln>
        </p:spPr>
        <p:txBody>
          <a:bodyPr>
            <a:spAutoFit/>
          </a:bodyPr>
          <a:lstStyle/>
          <a:p>
            <a:pPr>
              <a:lnSpc>
                <a:spcPts val="5000"/>
              </a:lnSpc>
            </a:pPr>
            <a:r>
              <a:rPr lang="zh-CN" altLang="en-US" sz="3600">
                <a:solidFill>
                  <a:srgbClr val="000000"/>
                </a:solidFill>
                <a:latin typeface="微软雅黑" pitchFamily="34" charset="-122"/>
                <a:ea typeface="微软雅黑" pitchFamily="34" charset="-122"/>
                <a:sym typeface="Arial" pitchFamily="34" charset="0"/>
              </a:rPr>
              <a:t>有人认为陶渊明的归隐是消极避世，不敢直面现实，不思进取的表现。</a:t>
            </a:r>
          </a:p>
          <a:p>
            <a:pPr>
              <a:lnSpc>
                <a:spcPts val="5000"/>
              </a:lnSpc>
            </a:pPr>
            <a:r>
              <a:rPr lang="zh-CN" altLang="en-US" sz="3600">
                <a:solidFill>
                  <a:srgbClr val="000000"/>
                </a:solidFill>
                <a:latin typeface="微软雅黑" pitchFamily="34" charset="-122"/>
                <a:ea typeface="微软雅黑" pitchFamily="34" charset="-122"/>
                <a:sym typeface="Arial" pitchFamily="34" charset="0"/>
              </a:rPr>
              <a:t>有人认为他的归隐是对自我本性的皈依，他在感受自然万物和艰难的躬耕生活中为自己的生命找到了新的意义。</a:t>
            </a:r>
          </a:p>
          <a:p>
            <a:pPr>
              <a:lnSpc>
                <a:spcPts val="5000"/>
              </a:lnSpc>
            </a:pPr>
            <a:r>
              <a:rPr lang="zh-CN" altLang="en-US" sz="3600">
                <a:solidFill>
                  <a:srgbClr val="000000"/>
                </a:solidFill>
                <a:latin typeface="微软雅黑" pitchFamily="34" charset="-122"/>
                <a:ea typeface="微软雅黑" pitchFamily="34" charset="-122"/>
                <a:sym typeface="Arial" pitchFamily="34" charset="0"/>
              </a:rPr>
              <a:t>你如何看待陶渊明的归隐田园呢？请谈谈你的看法</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ChangeArrowheads="1"/>
          </p:cNvSpPr>
          <p:nvPr/>
        </p:nvSpPr>
        <p:spPr bwMode="auto">
          <a:xfrm>
            <a:off x="250825" y="765175"/>
            <a:ext cx="8642350" cy="4721225"/>
          </a:xfrm>
          <a:prstGeom prst="rect">
            <a:avLst/>
          </a:prstGeom>
          <a:noFill/>
          <a:ln w="9525">
            <a:noFill/>
            <a:miter lim="800000"/>
          </a:ln>
        </p:spPr>
        <p:txBody>
          <a:bodyPr>
            <a:spAutoFit/>
          </a:bodyPr>
          <a:lstStyle/>
          <a:p>
            <a:pPr>
              <a:lnSpc>
                <a:spcPct val="115000"/>
              </a:lnSpc>
              <a:spcBef>
                <a:spcPct val="20000"/>
              </a:spcBef>
            </a:pP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叶嘉莹说：“在古今诗人之中，能够直接面对人生的苦难悲哀，而且真正找到了一个解决办法的，只有陶渊明。当然，他也不得不为自己所选择的这条道路付出了劳苦饥寒的代价”。</a:t>
            </a:r>
          </a:p>
          <a:p>
            <a:pPr>
              <a:lnSpc>
                <a:spcPct val="115000"/>
              </a:lnSpc>
              <a:spcBef>
                <a:spcPct val="20000"/>
              </a:spcBef>
            </a:pPr>
            <a:r>
              <a:rPr lang="zh-CN" altLang="en-US" sz="3200" b="1">
                <a:latin typeface="微软雅黑" pitchFamily="34" charset="-122"/>
                <a:ea typeface="微软雅黑" pitchFamily="34" charset="-122"/>
              </a:rPr>
              <a:t>      人的一生就是一舍一得的过程，人的区别也就在于有的人知道舍什么，得什么，什么时候该舍，什么时候该得，有的人却不能，由此，人生的境界也就不同。    </a:t>
            </a:r>
          </a:p>
        </p:txBody>
      </p:sp>
      <p:sp>
        <p:nvSpPr>
          <p:cNvPr id="24579" name="Text Box 5"/>
          <p:cNvSpPr txBox="1">
            <a:spLocks noChangeArrowheads="1"/>
          </p:cNvSpPr>
          <p:nvPr/>
        </p:nvSpPr>
        <p:spPr bwMode="auto">
          <a:xfrm>
            <a:off x="114300" y="109538"/>
            <a:ext cx="641350" cy="366712"/>
          </a:xfrm>
          <a:prstGeom prst="rect">
            <a:avLst/>
          </a:prstGeom>
          <a:noFill/>
          <a:ln w="9525">
            <a:noFill/>
            <a:miter lim="800000"/>
          </a:ln>
        </p:spPr>
        <p:txBody>
          <a:bodyPr wrap="none">
            <a:spAutoFit/>
          </a:bodyPr>
          <a:lstStyle/>
          <a:p>
            <a:r>
              <a:rPr lang="zh-CN" altLang="en-US"/>
              <a:t>品读</a:t>
            </a:r>
          </a:p>
        </p:txBody>
      </p:sp>
      <p:pic>
        <p:nvPicPr>
          <p:cNvPr id="24580" name="Picture 6" descr="02"/>
          <p:cNvPicPr>
            <a:picLocks noChangeAspect="1" noChangeArrowheads="1"/>
          </p:cNvPicPr>
          <p:nvPr/>
        </p:nvPicPr>
        <p:blipFill>
          <a:blip r:embed="rId2"/>
          <a:stretch>
            <a:fillRect/>
          </a:stretch>
        </p:blipFill>
        <p:spPr bwMode="auto">
          <a:xfrm>
            <a:off x="8243888" y="6381750"/>
            <a:ext cx="715962" cy="338138"/>
          </a:xfrm>
          <a:prstGeom prst="rect">
            <a:avLst/>
          </a:prstGeom>
          <a:noFill/>
          <a:ln w="9525">
            <a:noFill/>
            <a:miter lim="800000"/>
          </a:ln>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Text Box 2"/>
          <p:cNvSpPr txBox="1">
            <a:spLocks noChangeArrowheads="1"/>
          </p:cNvSpPr>
          <p:nvPr/>
        </p:nvSpPr>
        <p:spPr bwMode="auto">
          <a:xfrm>
            <a:off x="1524000" y="609600"/>
            <a:ext cx="6280150" cy="823913"/>
          </a:xfrm>
          <a:prstGeom prst="rect">
            <a:avLst/>
          </a:prstGeom>
          <a:solidFill>
            <a:schemeClr val="bg1"/>
          </a:solidFill>
          <a:ln w="9525">
            <a:noFill/>
            <a:miter lim="800000"/>
          </a:ln>
          <a:effectLst/>
        </p:spPr>
        <p:txBody>
          <a:bodyPr wrap="none">
            <a:spAutoFit/>
          </a:bodyPr>
          <a:lstStyle/>
          <a:p>
            <a:r>
              <a:rPr kumimoji="1" lang="zh-CN" altLang="en-US" sz="4800">
                <a:latin typeface="Times New Roman" pitchFamily="18" charset="0"/>
                <a:ea typeface="黑体" pitchFamily="49" charset="-122"/>
              </a:rPr>
              <a:t>如何见出厌恶官场之情</a:t>
            </a:r>
          </a:p>
        </p:txBody>
      </p:sp>
      <p:sp>
        <p:nvSpPr>
          <p:cNvPr id="16387" name="Text Box 3"/>
          <p:cNvSpPr txBox="1">
            <a:spLocks noChangeArrowheads="1"/>
          </p:cNvSpPr>
          <p:nvPr/>
        </p:nvSpPr>
        <p:spPr bwMode="auto">
          <a:xfrm>
            <a:off x="0" y="5486400"/>
            <a:ext cx="8763000" cy="641350"/>
          </a:xfrm>
          <a:prstGeom prst="rect">
            <a:avLst/>
          </a:prstGeom>
          <a:noFill/>
          <a:ln w="9525">
            <a:noFill/>
            <a:miter lim="800000"/>
          </a:ln>
          <a:effectLst/>
        </p:spPr>
        <p:txBody>
          <a:bodyPr>
            <a:spAutoFit/>
          </a:bodyPr>
          <a:lstStyle/>
          <a:p>
            <a:endParaRPr kumimoji="1" lang="zh-CN" altLang="zh-CN" sz="3600">
              <a:latin typeface="Times New Roman" pitchFamily="18" charset="0"/>
            </a:endParaRPr>
          </a:p>
        </p:txBody>
      </p:sp>
      <p:sp>
        <p:nvSpPr>
          <p:cNvPr id="16388" name="Rectangle 4"/>
          <p:cNvSpPr>
            <a:spLocks noChangeArrowheads="1"/>
          </p:cNvSpPr>
          <p:nvPr/>
        </p:nvSpPr>
        <p:spPr bwMode="auto">
          <a:xfrm>
            <a:off x="304800" y="1752600"/>
            <a:ext cx="8229600" cy="4478338"/>
          </a:xfrm>
          <a:prstGeom prst="rect">
            <a:avLst/>
          </a:prstGeom>
          <a:solidFill>
            <a:schemeClr val="bg1"/>
          </a:solidFill>
          <a:ln w="9525">
            <a:noFill/>
            <a:miter lim="800000"/>
          </a:ln>
          <a:effectLst/>
        </p:spPr>
        <p:txBody>
          <a:bodyPr>
            <a:spAutoFit/>
          </a:bodyPr>
          <a:lstStyle/>
          <a:p>
            <a:r>
              <a:rPr kumimoji="1" lang="en-US" altLang="zh-CN" sz="2800">
                <a:latin typeface="宋体" pitchFamily="2" charset="-122"/>
              </a:rPr>
              <a:t>    1</a:t>
            </a:r>
            <a:r>
              <a:rPr kumimoji="1" lang="zh-CN" altLang="en-US" sz="2800">
                <a:latin typeface="宋体" pitchFamily="2" charset="-122"/>
              </a:rPr>
              <a:t>、</a:t>
            </a:r>
            <a:r>
              <a:rPr kumimoji="1" lang="zh-CN" altLang="en-US" sz="3200">
                <a:latin typeface="Times New Roman" pitchFamily="18" charset="0"/>
              </a:rPr>
              <a:t>“</a:t>
            </a:r>
            <a:r>
              <a:rPr kumimoji="1" lang="zh-CN" altLang="en-US" sz="3200">
                <a:latin typeface="宋体" pitchFamily="2" charset="-122"/>
              </a:rPr>
              <a:t>适俗韵</a:t>
            </a:r>
            <a:r>
              <a:rPr kumimoji="1" lang="zh-CN" altLang="en-US" sz="3200">
                <a:latin typeface="Times New Roman" pitchFamily="18" charset="0"/>
              </a:rPr>
              <a:t>”</a:t>
            </a:r>
            <a:r>
              <a:rPr kumimoji="1" lang="zh-CN" altLang="en-US" sz="3200">
                <a:latin typeface="宋体" pitchFamily="2" charset="-122"/>
              </a:rPr>
              <a:t>适应世俗的情趣，它无非是逢迎世俗、周旋应酬、钻营取巧的那种情态、那种本领，这是诗人从来就未曾学会的东西。作为一个真诚率直的人，其本性与淳朴的乡村、宁静的自然，似乎有一种内在的共通之处，所以他</a:t>
            </a:r>
            <a:r>
              <a:rPr kumimoji="1" lang="zh-CN" altLang="en-US" sz="3200">
                <a:latin typeface="Times New Roman" pitchFamily="18" charset="0"/>
              </a:rPr>
              <a:t>“</a:t>
            </a:r>
            <a:r>
              <a:rPr kumimoji="1" lang="zh-CN" altLang="en-US" sz="3200">
                <a:latin typeface="宋体" pitchFamily="2" charset="-122"/>
              </a:rPr>
              <a:t>爱丘山</a:t>
            </a:r>
            <a:r>
              <a:rPr kumimoji="1" lang="zh-CN" altLang="en-US" sz="3200">
                <a:latin typeface="Times New Roman" pitchFamily="18" charset="0"/>
              </a:rPr>
              <a:t>”</a:t>
            </a:r>
            <a:r>
              <a:rPr kumimoji="1" lang="zh-CN" altLang="en-US" sz="3200">
                <a:latin typeface="宋体" pitchFamily="2" charset="-122"/>
              </a:rPr>
              <a:t>。前二句表露了作者清高孤傲、与世不合的性格，为全诗定下</a:t>
            </a:r>
            <a:r>
              <a:rPr kumimoji="1" lang="en-US" altLang="zh-CN" sz="3200">
                <a:latin typeface="Times New Roman" pitchFamily="18" charset="0"/>
              </a:rPr>
              <a:t>—</a:t>
            </a:r>
            <a:r>
              <a:rPr kumimoji="1" lang="zh-CN" altLang="en-US" sz="3200">
                <a:latin typeface="宋体" pitchFamily="2" charset="-122"/>
              </a:rPr>
              <a:t>个基调，同时又是一个伏笔，它是诗人进入官场却终于辞官归田的根本原因。</a:t>
            </a:r>
            <a:r>
              <a:rPr kumimoji="1" lang="zh-CN" altLang="en-US" sz="3200">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300" fill="hold"/>
                                        <p:tgtEl>
                                          <p:spTgt spid="16386"/>
                                        </p:tgtEl>
                                        <p:attrNameLst>
                                          <p:attrName>ppt_x</p:attrName>
                                        </p:attrNameLst>
                                      </p:cBhvr>
                                      <p:tavLst>
                                        <p:tav tm="0">
                                          <p:val>
                                            <p:strVal val="#ppt_x"/>
                                          </p:val>
                                        </p:tav>
                                        <p:tav tm="100000">
                                          <p:val>
                                            <p:strVal val="#ppt_x"/>
                                          </p:val>
                                        </p:tav>
                                      </p:tavLst>
                                    </p:anim>
                                    <p:anim calcmode="lin" valueType="num">
                                      <p:cBhvr additive="base">
                                        <p:cTn id="8" dur="300" fill="hold"/>
                                        <p:tgtEl>
                                          <p:spTgt spid="1638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4" presetClass="entr" presetSubtype="0" fill="hold" grpId="0" nodeType="clickEffect">
                                  <p:stCondLst>
                                    <p:cond delay="0"/>
                                  </p:stCondLst>
                                  <p:childTnLst>
                                    <p:set>
                                      <p:cBhvr>
                                        <p:cTn id="12" dur="1" fill="hold">
                                          <p:stCondLst>
                                            <p:cond delay="499"/>
                                          </p:stCondLst>
                                        </p:cTn>
                                        <p:tgtEl>
                                          <p:spTgt spid="16388"/>
                                        </p:tgtEl>
                                        <p:attrNameLst>
                                          <p:attrName>style.visibility</p:attrName>
                                        </p:attrNameLst>
                                      </p:cBhvr>
                                      <p:to>
                                        <p:strVal val="visible"/>
                                      </p:to>
                                    </p:set>
                                    <p:anim to="" calcmode="lin" valueType="num">
                                      <p:cBhvr>
                                        <p:cTn id="13" dur="1" fill="hold"/>
                                        <p:tgtEl>
                                          <p:spTgt spid="1638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2"/>
          <p:cNvSpPr>
            <a:spLocks noChangeArrowheads="1"/>
          </p:cNvSpPr>
          <p:nvPr/>
        </p:nvSpPr>
        <p:spPr bwMode="auto">
          <a:xfrm>
            <a:off x="533400" y="1295400"/>
            <a:ext cx="8123238" cy="3990975"/>
          </a:xfrm>
          <a:prstGeom prst="rect">
            <a:avLst/>
          </a:prstGeom>
          <a:solidFill>
            <a:schemeClr val="bg1"/>
          </a:solidFill>
          <a:ln w="9525">
            <a:noFill/>
            <a:miter lim="800000"/>
          </a:ln>
          <a:effectLst/>
        </p:spPr>
        <p:txBody>
          <a:bodyPr>
            <a:spAutoFit/>
          </a:bodyPr>
          <a:lstStyle/>
          <a:p>
            <a:r>
              <a:rPr kumimoji="1" lang="en-US" altLang="zh-CN" sz="3200">
                <a:latin typeface="Times New Roman" pitchFamily="18" charset="0"/>
              </a:rPr>
              <a:t>       2</a:t>
            </a:r>
            <a:r>
              <a:rPr kumimoji="1" lang="zh-CN" altLang="en-US" sz="3200">
                <a:latin typeface="Times New Roman" pitchFamily="18" charset="0"/>
              </a:rPr>
              <a:t>、误：</a:t>
            </a:r>
            <a:r>
              <a:rPr kumimoji="1" lang="zh-CN" altLang="en-US" sz="3200">
                <a:latin typeface="宋体" pitchFamily="2" charset="-122"/>
              </a:rPr>
              <a:t>误入了束缚人性而又肮脏无聊的世俗之网。一个</a:t>
            </a:r>
            <a:r>
              <a:rPr kumimoji="1" lang="zh-CN" altLang="en-US" sz="3200">
                <a:latin typeface="Times New Roman" pitchFamily="18" charset="0"/>
              </a:rPr>
              <a:t>“</a:t>
            </a:r>
            <a:r>
              <a:rPr kumimoji="1" lang="zh-CN" altLang="en-US" sz="3200">
                <a:latin typeface="宋体" pitchFamily="2" charset="-122"/>
              </a:rPr>
              <a:t>误</a:t>
            </a:r>
            <a:r>
              <a:rPr kumimoji="1" lang="zh-CN" altLang="en-US" sz="3200">
                <a:latin typeface="Times New Roman" pitchFamily="18" charset="0"/>
              </a:rPr>
              <a:t>”</a:t>
            </a:r>
            <a:r>
              <a:rPr kumimoji="1" lang="zh-CN" altLang="en-US" sz="3200">
                <a:latin typeface="宋体" pitchFamily="2" charset="-122"/>
              </a:rPr>
              <a:t>字，显示了作者对官场生活的厌恶和误入官场的悔恨交加的情绪。</a:t>
            </a:r>
            <a:r>
              <a:rPr kumimoji="1" lang="zh-CN" altLang="en-US" sz="3200">
                <a:latin typeface="Times New Roman" pitchFamily="18" charset="0"/>
              </a:rPr>
              <a:t>“</a:t>
            </a:r>
            <a:r>
              <a:rPr kumimoji="1" lang="zh-CN" altLang="en-US" sz="3200">
                <a:latin typeface="宋体" pitchFamily="2" charset="-122"/>
              </a:rPr>
              <a:t>一去三十年</a:t>
            </a:r>
            <a:r>
              <a:rPr kumimoji="1" lang="zh-CN" altLang="en-US" sz="3200">
                <a:latin typeface="Times New Roman" pitchFamily="18" charset="0"/>
              </a:rPr>
              <a:t>”</a:t>
            </a:r>
            <a:r>
              <a:rPr kumimoji="1" lang="zh-CN" altLang="en-US" sz="3200">
                <a:latin typeface="宋体" pitchFamily="2" charset="-122"/>
              </a:rPr>
              <a:t>，这一句看来不过是平实的纪述，但仔细体味，却有深意。诗人对田园，就像对一位情谊深厚的老朋友似地叹息道：</a:t>
            </a:r>
            <a:r>
              <a:rPr kumimoji="1" lang="zh-CN" altLang="en-US" sz="3200">
                <a:latin typeface="Times New Roman" pitchFamily="18" charset="0"/>
              </a:rPr>
              <a:t>“</a:t>
            </a:r>
            <a:r>
              <a:rPr kumimoji="1" lang="zh-CN" altLang="en-US" sz="3200">
                <a:latin typeface="宋体" pitchFamily="2" charset="-122"/>
              </a:rPr>
              <a:t>呵，这一别就是十三年了</a:t>
            </a:r>
            <a:r>
              <a:rPr kumimoji="1" lang="zh-CN" altLang="en-US" sz="3200">
                <a:latin typeface="Times New Roman" pitchFamily="18" charset="0"/>
              </a:rPr>
              <a:t>”，</a:t>
            </a:r>
            <a:r>
              <a:rPr kumimoji="1" lang="zh-CN" altLang="en-US" sz="3200">
                <a:latin typeface="宋体" pitchFamily="2" charset="-122"/>
              </a:rPr>
              <a:t>内中多少感慨，多少眷恋但写来仍是隐藏不露。</a:t>
            </a:r>
            <a:endParaRPr kumimoji="1" lang="zh-CN" altLang="en-US" sz="320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7410"/>
                                        </p:tgtEl>
                                        <p:attrNameLst>
                                          <p:attrName>style.visibility</p:attrName>
                                        </p:attrNameLst>
                                      </p:cBhvr>
                                      <p:to>
                                        <p:strVal val="visible"/>
                                      </p:to>
                                    </p:set>
                                    <p:anim to="" calcmode="lin" valueType="num">
                                      <p:cBhvr>
                                        <p:cTn id="7" dur="1" fill="hold"/>
                                        <p:tgtEl>
                                          <p:spTgt spid="174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2"/>
          <p:cNvSpPr txBox="1">
            <a:spLocks noChangeArrowheads="1"/>
          </p:cNvSpPr>
          <p:nvPr/>
        </p:nvSpPr>
        <p:spPr bwMode="auto">
          <a:xfrm>
            <a:off x="228600" y="1143000"/>
            <a:ext cx="8915400" cy="4052888"/>
          </a:xfrm>
          <a:prstGeom prst="rect">
            <a:avLst/>
          </a:prstGeom>
          <a:solidFill>
            <a:schemeClr val="bg1"/>
          </a:solidFill>
          <a:ln w="9525">
            <a:noFill/>
            <a:miter lim="800000"/>
          </a:ln>
          <a:effectLst/>
        </p:spPr>
        <p:txBody>
          <a:bodyPr>
            <a:spAutoFit/>
          </a:bodyPr>
          <a:lstStyle/>
          <a:p>
            <a:r>
              <a:rPr kumimoji="1" lang="en-US" altLang="zh-CN" sz="3600">
                <a:latin typeface="Times New Roman" pitchFamily="18" charset="0"/>
              </a:rPr>
              <a:t> </a:t>
            </a:r>
            <a:r>
              <a:rPr kumimoji="1" lang="en-US" altLang="zh-CN" sz="3200">
                <a:latin typeface="Times New Roman" pitchFamily="18" charset="0"/>
              </a:rPr>
              <a:t>      3</a:t>
            </a:r>
            <a:r>
              <a:rPr kumimoji="1" lang="zh-CN" altLang="en-US" sz="3200">
                <a:latin typeface="Times New Roman" pitchFamily="18" charset="0"/>
              </a:rPr>
              <a:t>、羁鸟、池鱼：这是以“羁鸟”和“池鱼”作对比 、衬托，说明自己跟“羁鸟”和“池鱼”一般早有摆脱官场束缚、返回田园隐居的强烈愿望，现在终于做到了隐居躬耕，保持了质朴的本性。“拙”，</a:t>
            </a:r>
            <a:r>
              <a:rPr kumimoji="1" lang="en-US" altLang="zh-CN" sz="3200">
                <a:latin typeface="Times New Roman" pitchFamily="18" charset="0"/>
              </a:rPr>
              <a:t>《</a:t>
            </a:r>
            <a:r>
              <a:rPr kumimoji="1" lang="zh-CN" altLang="en-US" sz="3200">
                <a:latin typeface="Times New Roman" pitchFamily="18" charset="0"/>
              </a:rPr>
              <a:t>辞海</a:t>
            </a:r>
            <a:r>
              <a:rPr kumimoji="1" lang="en-US" altLang="zh-CN" sz="3200">
                <a:latin typeface="Times New Roman" pitchFamily="18" charset="0"/>
              </a:rPr>
              <a:t>》</a:t>
            </a:r>
            <a:r>
              <a:rPr kumimoji="1" lang="zh-CN" altLang="en-US" sz="3200">
                <a:latin typeface="Times New Roman" pitchFamily="18" charset="0"/>
              </a:rPr>
              <a:t>解释“笨拙，与‘巧’相对。</a:t>
            </a:r>
            <a:r>
              <a:rPr kumimoji="1" lang="en-US" altLang="zh-CN" sz="3200">
                <a:latin typeface="Times New Roman" pitchFamily="18" charset="0"/>
              </a:rPr>
              <a:t>《</a:t>
            </a:r>
            <a:r>
              <a:rPr kumimoji="1" lang="zh-CN" altLang="en-US" sz="3200">
                <a:latin typeface="Times New Roman" pitchFamily="18" charset="0"/>
              </a:rPr>
              <a:t>老子</a:t>
            </a:r>
            <a:r>
              <a:rPr kumimoji="1" lang="en-US" altLang="zh-CN" sz="3200">
                <a:latin typeface="Times New Roman" pitchFamily="18" charset="0"/>
              </a:rPr>
              <a:t>》</a:t>
            </a:r>
            <a:r>
              <a:rPr kumimoji="1" lang="zh-CN" altLang="en-US" sz="3200">
                <a:latin typeface="Times New Roman" pitchFamily="18" charset="0"/>
              </a:rPr>
              <a:t>：‘大巧若拙。’”诗句中的“拙”即朴拙，含有原始本真的意思，于世俗的虚伪机巧相对</a:t>
            </a:r>
            <a:r>
              <a:rPr kumimoji="1" lang="en-US" altLang="zh-CN" sz="3200">
                <a:latin typeface="Times New Roman" pitchFamily="18" charset="0"/>
              </a:rPr>
              <a:t>,</a:t>
            </a:r>
            <a:r>
              <a:rPr kumimoji="1" lang="zh-CN" altLang="en-US" sz="3200">
                <a:latin typeface="Times New Roman" pitchFamily="18" charset="0"/>
              </a:rPr>
              <a:t>强调自己不会适应世俗的潮流，并以此自许。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Horizont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2"/>
          <p:cNvSpPr txBox="1">
            <a:spLocks noChangeArrowheads="1"/>
          </p:cNvSpPr>
          <p:nvPr/>
        </p:nvSpPr>
        <p:spPr bwMode="auto">
          <a:xfrm>
            <a:off x="685800" y="1295400"/>
            <a:ext cx="8001000" cy="3016250"/>
          </a:xfrm>
          <a:prstGeom prst="rect">
            <a:avLst/>
          </a:prstGeom>
          <a:solidFill>
            <a:schemeClr val="bg1"/>
          </a:solidFill>
          <a:ln w="9525">
            <a:noFill/>
            <a:miter lim="800000"/>
          </a:ln>
          <a:effectLst/>
        </p:spPr>
        <p:txBody>
          <a:bodyPr>
            <a:spAutoFit/>
          </a:bodyPr>
          <a:lstStyle/>
          <a:p>
            <a:r>
              <a:rPr kumimoji="1" lang="en-US" altLang="zh-CN" sz="3200">
                <a:latin typeface="Times New Roman" pitchFamily="18" charset="0"/>
              </a:rPr>
              <a:t>         4</a:t>
            </a:r>
            <a:r>
              <a:rPr kumimoji="1" lang="zh-CN" altLang="en-US" sz="3200">
                <a:latin typeface="Times New Roman" pitchFamily="18" charset="0"/>
              </a:rPr>
              <a:t>、久在樊笼里，复得返自然：</a:t>
            </a:r>
          </a:p>
          <a:p>
            <a:r>
              <a:rPr kumimoji="1" lang="zh-CN" altLang="en-US" sz="3200">
                <a:latin typeface="宋体" pitchFamily="2" charset="-122"/>
              </a:rPr>
              <a:t>这</a:t>
            </a:r>
            <a:r>
              <a:rPr kumimoji="1" lang="zh-CN" altLang="en-US" sz="3200">
                <a:latin typeface="Times New Roman" pitchFamily="18" charset="0"/>
              </a:rPr>
              <a:t>“</a:t>
            </a:r>
            <a:r>
              <a:rPr kumimoji="1" lang="zh-CN" altLang="en-US" sz="3200">
                <a:latin typeface="宋体" pitchFamily="2" charset="-122"/>
              </a:rPr>
              <a:t>樊笼</a:t>
            </a:r>
            <a:r>
              <a:rPr kumimoji="1" lang="zh-CN" altLang="en-US" sz="3200">
                <a:latin typeface="Times New Roman" pitchFamily="18" charset="0"/>
              </a:rPr>
              <a:t>”</a:t>
            </a:r>
            <a:r>
              <a:rPr kumimoji="1" lang="zh-CN" altLang="en-US" sz="3200">
                <a:latin typeface="宋体" pitchFamily="2" charset="-122"/>
              </a:rPr>
              <a:t>即开头的</a:t>
            </a:r>
            <a:r>
              <a:rPr kumimoji="1" lang="zh-CN" altLang="en-US" sz="3200">
                <a:latin typeface="Times New Roman" pitchFamily="18" charset="0"/>
              </a:rPr>
              <a:t>“</a:t>
            </a:r>
            <a:r>
              <a:rPr kumimoji="1" lang="zh-CN" altLang="en-US" sz="3200">
                <a:latin typeface="宋体" pitchFamily="2" charset="-122"/>
              </a:rPr>
              <a:t>尘网</a:t>
            </a:r>
            <a:r>
              <a:rPr kumimoji="1" lang="zh-CN" altLang="en-US" sz="3200">
                <a:latin typeface="Times New Roman" pitchFamily="18" charset="0"/>
              </a:rPr>
              <a:t>”</a:t>
            </a:r>
            <a:r>
              <a:rPr kumimoji="1" lang="zh-CN" altLang="en-US" sz="3200">
                <a:latin typeface="宋体" pitchFamily="2" charset="-122"/>
              </a:rPr>
              <a:t>，是禁锢人的牢笼和罗网，使人有</a:t>
            </a:r>
            <a:r>
              <a:rPr kumimoji="1" lang="zh-CN" altLang="en-US" sz="3200">
                <a:latin typeface="Times New Roman" pitchFamily="18" charset="0"/>
              </a:rPr>
              <a:t>“</a:t>
            </a:r>
            <a:r>
              <a:rPr kumimoji="1" lang="zh-CN" altLang="en-US" sz="3200">
                <a:latin typeface="宋体" pitchFamily="2" charset="-122"/>
              </a:rPr>
              <a:t>羁鸟</a:t>
            </a:r>
            <a:r>
              <a:rPr kumimoji="1" lang="zh-CN" altLang="en-US" sz="3200">
                <a:latin typeface="Times New Roman" pitchFamily="18" charset="0"/>
              </a:rPr>
              <a:t>”“</a:t>
            </a:r>
            <a:r>
              <a:rPr kumimoji="1" lang="zh-CN" altLang="en-US" sz="3200">
                <a:latin typeface="宋体" pitchFamily="2" charset="-122"/>
              </a:rPr>
              <a:t>池鱼</a:t>
            </a:r>
            <a:r>
              <a:rPr kumimoji="1" lang="zh-CN" altLang="en-US" sz="3200">
                <a:latin typeface="Times New Roman" pitchFamily="18" charset="0"/>
              </a:rPr>
              <a:t>”</a:t>
            </a:r>
            <a:r>
              <a:rPr kumimoji="1" lang="zh-CN" altLang="en-US" sz="3200">
                <a:latin typeface="宋体" pitchFamily="2" charset="-122"/>
              </a:rPr>
              <a:t>之感。既然如此，那么一旦冲出罗网，返回大自然的怀抱，那就其乐无穷，触目皆春了，即使一草一木也格外感到亲切而欣慰</a:t>
            </a:r>
            <a:r>
              <a:rPr kumimoji="1" lang="zh-CN" altLang="en-US" sz="3200">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ppt_w</p:attrName>
                                        </p:attrNameLst>
                                      </p:cBhvr>
                                      <p:tavLst>
                                        <p:tav tm="0">
                                          <p:val>
                                            <p:fltVal val="0"/>
                                          </p:val>
                                        </p:tav>
                                        <p:tav tm="100000">
                                          <p:val>
                                            <p:strVal val="#ppt_w"/>
                                          </p:val>
                                        </p:tav>
                                      </p:tavLst>
                                    </p:anim>
                                    <p:anim calcmode="lin" valueType="num">
                                      <p:cBhvr>
                                        <p:cTn id="8" dur="500" fill="hold"/>
                                        <p:tgtEl>
                                          <p:spTgt spid="194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ChangeArrowheads="1"/>
          </p:cNvSpPr>
          <p:nvPr/>
        </p:nvSpPr>
        <p:spPr bwMode="auto">
          <a:xfrm>
            <a:off x="2195513" y="981075"/>
            <a:ext cx="6337300" cy="2952750"/>
          </a:xfrm>
          <a:prstGeom prst="rect">
            <a:avLst/>
          </a:prstGeom>
          <a:noFill/>
          <a:ln w="9525">
            <a:noFill/>
            <a:miter lim="800000"/>
          </a:ln>
        </p:spPr>
        <p:txBody>
          <a:bodyPr/>
          <a:lstStyle/>
          <a:p>
            <a:pPr>
              <a:lnSpc>
                <a:spcPct val="115000"/>
              </a:lnSpc>
            </a:pPr>
            <a:r>
              <a:rPr lang="zh-CN" altLang="en-US" sz="3200" b="1">
                <a:solidFill>
                  <a:srgbClr val="FF0000"/>
                </a:solidFill>
                <a:latin typeface="黑体" pitchFamily="49" charset="-122"/>
                <a:ea typeface="黑体" pitchFamily="49" charset="-122"/>
              </a:rPr>
              <a:t>一、下列诗句用了哪些修辞手法：</a:t>
            </a:r>
          </a:p>
          <a:p>
            <a:pPr>
              <a:lnSpc>
                <a:spcPct val="115000"/>
              </a:lnSpc>
              <a:spcBef>
                <a:spcPct val="20000"/>
              </a:spcBef>
            </a:pPr>
            <a:r>
              <a:rPr lang="en-US" altLang="zh-CN" sz="3200" b="1">
                <a:latin typeface="黑体" pitchFamily="49" charset="-122"/>
                <a:ea typeface="黑体" pitchFamily="49" charset="-122"/>
              </a:rPr>
              <a:t>1.</a:t>
            </a:r>
            <a:r>
              <a:rPr lang="zh-CN" altLang="en-US" sz="3200" b="1">
                <a:latin typeface="黑体" pitchFamily="49" charset="-122"/>
                <a:ea typeface="黑体" pitchFamily="49" charset="-122"/>
              </a:rPr>
              <a:t>误落尘网中</a:t>
            </a:r>
          </a:p>
          <a:p>
            <a:pPr>
              <a:lnSpc>
                <a:spcPct val="115000"/>
              </a:lnSpc>
            </a:pPr>
            <a:r>
              <a:rPr lang="en-US" altLang="zh-CN" sz="3200" b="1">
                <a:latin typeface="黑体" pitchFamily="49" charset="-122"/>
                <a:ea typeface="黑体" pitchFamily="49" charset="-122"/>
              </a:rPr>
              <a:t>2.</a:t>
            </a:r>
            <a:r>
              <a:rPr lang="zh-CN" altLang="en-US" sz="3200" b="1">
                <a:latin typeface="黑体" pitchFamily="49" charset="-122"/>
                <a:ea typeface="黑体" pitchFamily="49" charset="-122"/>
              </a:rPr>
              <a:t>羁鸟恋旧林</a:t>
            </a:r>
          </a:p>
          <a:p>
            <a:pPr>
              <a:lnSpc>
                <a:spcPct val="115000"/>
              </a:lnSpc>
            </a:pPr>
            <a:r>
              <a:rPr lang="en-US" altLang="zh-CN" sz="3200" b="1">
                <a:latin typeface="黑体" pitchFamily="49" charset="-122"/>
                <a:ea typeface="黑体" pitchFamily="49" charset="-122"/>
              </a:rPr>
              <a:t>3.</a:t>
            </a:r>
            <a:r>
              <a:rPr lang="zh-CN" altLang="en-US" sz="3200" b="1">
                <a:latin typeface="黑体" pitchFamily="49" charset="-122"/>
                <a:ea typeface="黑体" pitchFamily="49" charset="-122"/>
              </a:rPr>
              <a:t>池鱼思故渊</a:t>
            </a:r>
          </a:p>
          <a:p>
            <a:pPr>
              <a:lnSpc>
                <a:spcPct val="115000"/>
              </a:lnSpc>
            </a:pPr>
            <a:r>
              <a:rPr lang="en-US" altLang="zh-CN" sz="3200" b="1">
                <a:latin typeface="黑体" pitchFamily="49" charset="-122"/>
                <a:ea typeface="黑体" pitchFamily="49" charset="-122"/>
              </a:rPr>
              <a:t>4.</a:t>
            </a:r>
            <a:r>
              <a:rPr lang="zh-CN" altLang="en-US" sz="3200" b="1">
                <a:latin typeface="黑体" pitchFamily="49" charset="-122"/>
                <a:ea typeface="黑体" pitchFamily="49" charset="-122"/>
              </a:rPr>
              <a:t>久在樊笼里</a:t>
            </a:r>
          </a:p>
        </p:txBody>
      </p:sp>
      <p:sp>
        <p:nvSpPr>
          <p:cNvPr id="73731" name="Text Box 3"/>
          <p:cNvSpPr txBox="1">
            <a:spLocks noChangeArrowheads="1"/>
          </p:cNvSpPr>
          <p:nvPr/>
        </p:nvSpPr>
        <p:spPr bwMode="auto">
          <a:xfrm>
            <a:off x="5219700" y="1697038"/>
            <a:ext cx="2286000" cy="579437"/>
          </a:xfrm>
          <a:prstGeom prst="rect">
            <a:avLst/>
          </a:prstGeom>
          <a:noFill/>
          <a:ln w="9525">
            <a:noFill/>
            <a:miter lim="800000"/>
          </a:ln>
        </p:spPr>
        <p:txBody>
          <a:bodyPr>
            <a:spAutoFit/>
          </a:bodyPr>
          <a:lstStyle/>
          <a:p>
            <a:pPr algn="ctr">
              <a:spcBef>
                <a:spcPct val="50000"/>
              </a:spcBef>
            </a:pPr>
            <a:r>
              <a:rPr lang="zh-CN" altLang="en-US" sz="3200" b="1">
                <a:solidFill>
                  <a:schemeClr val="accent2"/>
                </a:solidFill>
                <a:latin typeface="微软雅黑" pitchFamily="34" charset="-122"/>
                <a:ea typeface="微软雅黑" pitchFamily="34" charset="-122"/>
              </a:rPr>
              <a:t>（比喻）</a:t>
            </a:r>
          </a:p>
        </p:txBody>
      </p:sp>
      <p:sp>
        <p:nvSpPr>
          <p:cNvPr id="73732" name="Text Box 4"/>
          <p:cNvSpPr txBox="1">
            <a:spLocks noChangeArrowheads="1"/>
          </p:cNvSpPr>
          <p:nvPr/>
        </p:nvSpPr>
        <p:spPr bwMode="auto">
          <a:xfrm>
            <a:off x="5148263" y="2273300"/>
            <a:ext cx="2495550" cy="579438"/>
          </a:xfrm>
          <a:prstGeom prst="rect">
            <a:avLst/>
          </a:prstGeom>
          <a:noFill/>
          <a:ln w="9525">
            <a:noFill/>
            <a:miter lim="800000"/>
          </a:ln>
        </p:spPr>
        <p:txBody>
          <a:bodyPr>
            <a:spAutoFit/>
          </a:bodyPr>
          <a:lstStyle/>
          <a:p>
            <a:pPr algn="ctr">
              <a:spcBef>
                <a:spcPct val="50000"/>
              </a:spcBef>
            </a:pPr>
            <a:r>
              <a:rPr lang="zh-CN" altLang="en-US" sz="3200" b="1">
                <a:solidFill>
                  <a:schemeClr val="accent2"/>
                </a:solidFill>
                <a:latin typeface="微软雅黑" pitchFamily="34" charset="-122"/>
                <a:ea typeface="微软雅黑" pitchFamily="34" charset="-122"/>
              </a:rPr>
              <a:t>（拟人）</a:t>
            </a:r>
          </a:p>
        </p:txBody>
      </p:sp>
      <p:sp>
        <p:nvSpPr>
          <p:cNvPr id="73733" name="Text Box 5"/>
          <p:cNvSpPr txBox="1">
            <a:spLocks noChangeArrowheads="1"/>
          </p:cNvSpPr>
          <p:nvPr/>
        </p:nvSpPr>
        <p:spPr bwMode="auto">
          <a:xfrm>
            <a:off x="5248275" y="2849563"/>
            <a:ext cx="2276475" cy="579437"/>
          </a:xfrm>
          <a:prstGeom prst="rect">
            <a:avLst/>
          </a:prstGeom>
          <a:noFill/>
          <a:ln w="9525">
            <a:noFill/>
            <a:miter lim="800000"/>
          </a:ln>
        </p:spPr>
        <p:txBody>
          <a:bodyPr>
            <a:spAutoFit/>
          </a:bodyPr>
          <a:lstStyle/>
          <a:p>
            <a:pPr algn="ctr">
              <a:spcBef>
                <a:spcPct val="50000"/>
              </a:spcBef>
            </a:pPr>
            <a:r>
              <a:rPr lang="zh-CN" altLang="en-US" sz="3200" b="1">
                <a:solidFill>
                  <a:schemeClr val="accent2"/>
                </a:solidFill>
                <a:latin typeface="微软雅黑" pitchFamily="34" charset="-122"/>
                <a:ea typeface="微软雅黑" pitchFamily="34" charset="-122"/>
              </a:rPr>
              <a:t>（拟人）</a:t>
            </a:r>
          </a:p>
        </p:txBody>
      </p:sp>
      <p:sp>
        <p:nvSpPr>
          <p:cNvPr id="73734" name="Text Box 6"/>
          <p:cNvSpPr txBox="1">
            <a:spLocks noChangeArrowheads="1"/>
          </p:cNvSpPr>
          <p:nvPr/>
        </p:nvSpPr>
        <p:spPr bwMode="auto">
          <a:xfrm>
            <a:off x="5318125" y="3357563"/>
            <a:ext cx="2133600" cy="579437"/>
          </a:xfrm>
          <a:prstGeom prst="rect">
            <a:avLst/>
          </a:prstGeom>
          <a:noFill/>
          <a:ln w="9525">
            <a:noFill/>
            <a:miter lim="800000"/>
          </a:ln>
        </p:spPr>
        <p:txBody>
          <a:bodyPr>
            <a:spAutoFit/>
          </a:bodyPr>
          <a:lstStyle/>
          <a:p>
            <a:pPr algn="ctr">
              <a:spcBef>
                <a:spcPct val="50000"/>
              </a:spcBef>
            </a:pPr>
            <a:r>
              <a:rPr lang="zh-CN" altLang="en-US" sz="3200" b="1">
                <a:solidFill>
                  <a:schemeClr val="accent2"/>
                </a:solidFill>
                <a:latin typeface="微软雅黑" pitchFamily="34" charset="-122"/>
                <a:ea typeface="微软雅黑" pitchFamily="34" charset="-122"/>
              </a:rPr>
              <a:t>（比喻）</a:t>
            </a:r>
          </a:p>
        </p:txBody>
      </p:sp>
      <p:sp>
        <p:nvSpPr>
          <p:cNvPr id="73735" name="Rectangle 7"/>
          <p:cNvSpPr>
            <a:spLocks noChangeArrowheads="1"/>
          </p:cNvSpPr>
          <p:nvPr/>
        </p:nvSpPr>
        <p:spPr bwMode="auto">
          <a:xfrm>
            <a:off x="1908175" y="4149725"/>
            <a:ext cx="6264275" cy="1790700"/>
          </a:xfrm>
          <a:prstGeom prst="rect">
            <a:avLst/>
          </a:prstGeom>
          <a:noFill/>
          <a:ln w="9525">
            <a:noFill/>
            <a:miter lim="800000"/>
          </a:ln>
        </p:spPr>
        <p:txBody>
          <a:bodyPr anchor="ctr">
            <a:spAutoFit/>
          </a:bodyPr>
          <a:lstStyle/>
          <a:p>
            <a:pPr indent="266700">
              <a:lnSpc>
                <a:spcPct val="115000"/>
              </a:lnSpc>
            </a:pPr>
            <a:r>
              <a:rPr lang="zh-CN" altLang="en-US" sz="3200" b="1">
                <a:solidFill>
                  <a:srgbClr val="FF0000"/>
                </a:solidFill>
                <a:latin typeface="微软雅黑" pitchFamily="34" charset="-122"/>
                <a:ea typeface="微软雅黑" pitchFamily="34" charset="-122"/>
              </a:rPr>
              <a:t>二、写一篇小文章（任选一题）</a:t>
            </a:r>
          </a:p>
          <a:p>
            <a:pPr indent="266700">
              <a:lnSpc>
                <a:spcPct val="115000"/>
              </a:lnSpc>
            </a:pPr>
            <a:r>
              <a:rPr lang="en-US" altLang="zh-CN" sz="3200" b="1">
                <a:latin typeface="微软雅黑" pitchFamily="34" charset="-122"/>
                <a:ea typeface="微软雅黑" pitchFamily="34" charset="-122"/>
              </a:rPr>
              <a:t>1.</a:t>
            </a:r>
            <a:r>
              <a:rPr lang="zh-CN" altLang="en-US" sz="3200" b="1">
                <a:latin typeface="微软雅黑" pitchFamily="34" charset="-122"/>
                <a:ea typeface="微软雅黑" pitchFamily="34" charset="-122"/>
              </a:rPr>
              <a:t>陶渊明，我想对你说；</a:t>
            </a:r>
          </a:p>
          <a:p>
            <a:pPr indent="266700">
              <a:lnSpc>
                <a:spcPct val="115000"/>
              </a:lnSpc>
            </a:pPr>
            <a:r>
              <a:rPr lang="en-US" altLang="zh-CN" sz="3200" b="1">
                <a:latin typeface="微软雅黑" pitchFamily="34" charset="-122"/>
                <a:ea typeface="微软雅黑" pitchFamily="34" charset="-122"/>
              </a:rPr>
              <a:t>2.</a:t>
            </a:r>
            <a:r>
              <a:rPr lang="zh-CN" altLang="en-US" sz="3200" b="1">
                <a:latin typeface="微软雅黑" pitchFamily="34" charset="-122"/>
                <a:ea typeface="微软雅黑" pitchFamily="34" charset="-122"/>
              </a:rPr>
              <a:t>陶渊明归隐之我见。</a:t>
            </a:r>
          </a:p>
        </p:txBody>
      </p:sp>
      <p:sp>
        <p:nvSpPr>
          <p:cNvPr id="25608" name="Text Box 8"/>
          <p:cNvSpPr txBox="1">
            <a:spLocks noChangeArrowheads="1"/>
          </p:cNvSpPr>
          <p:nvPr/>
        </p:nvSpPr>
        <p:spPr bwMode="auto">
          <a:xfrm>
            <a:off x="900113" y="990600"/>
            <a:ext cx="671512" cy="1717675"/>
          </a:xfrm>
          <a:prstGeom prst="rect">
            <a:avLst/>
          </a:prstGeom>
          <a:noFill/>
          <a:ln w="9525">
            <a:noFill/>
            <a:miter lim="800000"/>
          </a:ln>
        </p:spPr>
        <p:txBody>
          <a:bodyPr vert="eaVert" wrap="none">
            <a:spAutoFit/>
          </a:bodyPr>
          <a:lstStyle/>
          <a:p>
            <a:r>
              <a:rPr lang="zh-CN" altLang="en-US" sz="3200">
                <a:ea typeface="隶书" pitchFamily="49" charset="-122"/>
              </a:rPr>
              <a:t>布置作业</a:t>
            </a:r>
          </a:p>
        </p:txBody>
      </p:sp>
      <p:sp>
        <p:nvSpPr>
          <p:cNvPr id="25609" name="Text Box 10"/>
          <p:cNvSpPr txBox="1">
            <a:spLocks noChangeArrowheads="1"/>
          </p:cNvSpPr>
          <p:nvPr/>
        </p:nvSpPr>
        <p:spPr bwMode="auto">
          <a:xfrm>
            <a:off x="114300" y="109538"/>
            <a:ext cx="641350" cy="366712"/>
          </a:xfrm>
          <a:prstGeom prst="rect">
            <a:avLst/>
          </a:prstGeom>
          <a:noFill/>
          <a:ln w="9525">
            <a:noFill/>
            <a:miter lim="800000"/>
          </a:ln>
        </p:spPr>
        <p:txBody>
          <a:bodyPr wrap="none">
            <a:spAutoFit/>
          </a:bodyPr>
          <a:lstStyle/>
          <a:p>
            <a:r>
              <a:rPr lang="zh-CN" altLang="en-US"/>
              <a:t>延读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 calcmode="lin" valueType="num">
                                      <p:cBhvr additive="base">
                                        <p:cTn id="7" dur="500" fill="hold"/>
                                        <p:tgtEl>
                                          <p:spTgt spid="73731"/>
                                        </p:tgtEl>
                                        <p:attrNameLst>
                                          <p:attrName>ppt_x</p:attrName>
                                        </p:attrNameLst>
                                      </p:cBhvr>
                                      <p:tavLst>
                                        <p:tav tm="0">
                                          <p:val>
                                            <p:strVal val="1+#ppt_w/2"/>
                                          </p:val>
                                        </p:tav>
                                        <p:tav tm="100000">
                                          <p:val>
                                            <p:strVal val="#ppt_x"/>
                                          </p:val>
                                        </p:tav>
                                      </p:tavLst>
                                    </p:anim>
                                    <p:anim calcmode="lin" valueType="num">
                                      <p:cBhvr additive="base">
                                        <p:cTn id="8"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3732"/>
                                        </p:tgtEl>
                                        <p:attrNameLst>
                                          <p:attrName>style.visibility</p:attrName>
                                        </p:attrNameLst>
                                      </p:cBhvr>
                                      <p:to>
                                        <p:strVal val="visible"/>
                                      </p:to>
                                    </p:set>
                                    <p:anim calcmode="lin" valueType="num">
                                      <p:cBhvr additive="base">
                                        <p:cTn id="13" dur="500" fill="hold"/>
                                        <p:tgtEl>
                                          <p:spTgt spid="73732"/>
                                        </p:tgtEl>
                                        <p:attrNameLst>
                                          <p:attrName>ppt_x</p:attrName>
                                        </p:attrNameLst>
                                      </p:cBhvr>
                                      <p:tavLst>
                                        <p:tav tm="0">
                                          <p:val>
                                            <p:strVal val="1+#ppt_w/2"/>
                                          </p:val>
                                        </p:tav>
                                        <p:tav tm="100000">
                                          <p:val>
                                            <p:strVal val="#ppt_x"/>
                                          </p:val>
                                        </p:tav>
                                      </p:tavLst>
                                    </p:anim>
                                    <p:anim calcmode="lin" valueType="num">
                                      <p:cBhvr additive="base">
                                        <p:cTn id="14" dur="500" fill="hold"/>
                                        <p:tgtEl>
                                          <p:spTgt spid="7373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3733"/>
                                        </p:tgtEl>
                                        <p:attrNameLst>
                                          <p:attrName>style.visibility</p:attrName>
                                        </p:attrNameLst>
                                      </p:cBhvr>
                                      <p:to>
                                        <p:strVal val="visible"/>
                                      </p:to>
                                    </p:set>
                                    <p:anim calcmode="lin" valueType="num">
                                      <p:cBhvr additive="base">
                                        <p:cTn id="19" dur="500" fill="hold"/>
                                        <p:tgtEl>
                                          <p:spTgt spid="73733"/>
                                        </p:tgtEl>
                                        <p:attrNameLst>
                                          <p:attrName>ppt_x</p:attrName>
                                        </p:attrNameLst>
                                      </p:cBhvr>
                                      <p:tavLst>
                                        <p:tav tm="0">
                                          <p:val>
                                            <p:strVal val="1+#ppt_w/2"/>
                                          </p:val>
                                        </p:tav>
                                        <p:tav tm="100000">
                                          <p:val>
                                            <p:strVal val="#ppt_x"/>
                                          </p:val>
                                        </p:tav>
                                      </p:tavLst>
                                    </p:anim>
                                    <p:anim calcmode="lin" valueType="num">
                                      <p:cBhvr additive="base">
                                        <p:cTn id="20" dur="500" fill="hold"/>
                                        <p:tgtEl>
                                          <p:spTgt spid="7373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3734"/>
                                        </p:tgtEl>
                                        <p:attrNameLst>
                                          <p:attrName>style.visibility</p:attrName>
                                        </p:attrNameLst>
                                      </p:cBhvr>
                                      <p:to>
                                        <p:strVal val="visible"/>
                                      </p:to>
                                    </p:set>
                                    <p:anim calcmode="lin" valueType="num">
                                      <p:cBhvr additive="base">
                                        <p:cTn id="25" dur="500" fill="hold"/>
                                        <p:tgtEl>
                                          <p:spTgt spid="73734"/>
                                        </p:tgtEl>
                                        <p:attrNameLst>
                                          <p:attrName>ppt_x</p:attrName>
                                        </p:attrNameLst>
                                      </p:cBhvr>
                                      <p:tavLst>
                                        <p:tav tm="0">
                                          <p:val>
                                            <p:strVal val="1+#ppt_w/2"/>
                                          </p:val>
                                        </p:tav>
                                        <p:tav tm="100000">
                                          <p:val>
                                            <p:strVal val="#ppt_x"/>
                                          </p:val>
                                        </p:tav>
                                      </p:tavLst>
                                    </p:anim>
                                    <p:anim calcmode="lin" valueType="num">
                                      <p:cBhvr additive="base">
                                        <p:cTn id="26" dur="500" fill="hold"/>
                                        <p:tgtEl>
                                          <p:spTgt spid="7373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73735"/>
                                        </p:tgtEl>
                                        <p:attrNameLst>
                                          <p:attrName>style.visibility</p:attrName>
                                        </p:attrNameLst>
                                      </p:cBhvr>
                                      <p:to>
                                        <p:strVal val="visible"/>
                                      </p:to>
                                    </p:set>
                                    <p:animEffect transition="in" filter="box(in)">
                                      <p:cBhvr>
                                        <p:cTn id="31" dur="500"/>
                                        <p:tgtEl>
                                          <p:spTgt spid="73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3732" grpId="0"/>
      <p:bldP spid="73733" grpId="0"/>
      <p:bldP spid="73734" grpId="0"/>
      <p:bldP spid="7373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6" name="Picture 4" descr="小屋"/>
          <p:cNvPicPr>
            <a:picLocks noChangeAspect="1" noChangeArrowheads="1"/>
          </p:cNvPicPr>
          <p:nvPr>
            <p:ph idx="1"/>
          </p:nvPr>
        </p:nvPicPr>
        <p:blipFill>
          <a:blip r:embed="rId2"/>
          <a:stretch>
            <a:fillRect/>
          </a:stretch>
        </p:blipFill>
        <p:spPr>
          <a:xfrm>
            <a:off x="179388" y="188913"/>
            <a:ext cx="6726237" cy="5816600"/>
          </a:xfrm>
        </p:spPr>
      </p:pic>
      <p:pic>
        <p:nvPicPr>
          <p:cNvPr id="26627" name="Picture 5" descr="jj"/>
          <p:cNvPicPr>
            <a:picLocks noChangeAspect="1" noChangeArrowheads="1"/>
          </p:cNvPicPr>
          <p:nvPr>
            <p:ph type="title"/>
          </p:nvPr>
        </p:nvPicPr>
        <p:blipFill>
          <a:blip r:embed="rId3">
            <a:lum bright="10000" contrast="4000"/>
          </a:blip>
          <a:stretch>
            <a:fillRect/>
          </a:stretch>
        </p:blipFill>
        <p:spPr>
          <a:xfrm>
            <a:off x="6084888" y="5805488"/>
            <a:ext cx="2879725" cy="847725"/>
          </a:xfrm>
        </p:spPr>
      </p:pic>
      <p:sp>
        <p:nvSpPr>
          <p:cNvPr id="26628" name="Text Box 6"/>
          <p:cNvSpPr txBox="1">
            <a:spLocks noChangeArrowheads="1"/>
          </p:cNvSpPr>
          <p:nvPr/>
        </p:nvSpPr>
        <p:spPr bwMode="auto">
          <a:xfrm>
            <a:off x="827088" y="620713"/>
            <a:ext cx="7705725" cy="579437"/>
          </a:xfrm>
          <a:prstGeom prst="rect">
            <a:avLst/>
          </a:prstGeom>
          <a:noFill/>
          <a:ln w="9525">
            <a:noFill/>
            <a:miter lim="800000"/>
          </a:ln>
        </p:spPr>
        <p:txBody>
          <a:bodyPr>
            <a:spAutoFit/>
          </a:bodyPr>
          <a:lstStyle/>
          <a:p>
            <a:endParaRPr lang="zh-CN" altLang="zh-CN" sz="3200">
              <a:ea typeface="华文行楷" pitchFamily="2" charset="-122"/>
            </a:endParaRPr>
          </a:p>
        </p:txBody>
      </p:sp>
      <p:sp>
        <p:nvSpPr>
          <p:cNvPr id="26629" name="Text Box 7"/>
          <p:cNvSpPr txBox="1">
            <a:spLocks noChangeArrowheads="1"/>
          </p:cNvSpPr>
          <p:nvPr/>
        </p:nvSpPr>
        <p:spPr bwMode="auto">
          <a:xfrm>
            <a:off x="2843213" y="981075"/>
            <a:ext cx="4033837" cy="366713"/>
          </a:xfrm>
          <a:prstGeom prst="rect">
            <a:avLst/>
          </a:prstGeom>
          <a:noFill/>
          <a:ln w="9525">
            <a:noFill/>
            <a:miter lim="800000"/>
          </a:ln>
        </p:spPr>
        <p:txBody>
          <a:bodyPr>
            <a:spAutoFit/>
          </a:bodyPr>
          <a:lstStyle/>
          <a:p>
            <a:pPr>
              <a:spcBef>
                <a:spcPct val="50000"/>
              </a:spcBef>
            </a:pPr>
            <a:endParaRPr lang="zh-CN" altLang="zh-CN"/>
          </a:p>
        </p:txBody>
      </p:sp>
      <p:sp>
        <p:nvSpPr>
          <p:cNvPr id="26630" name="Text Box 8"/>
          <p:cNvSpPr txBox="1">
            <a:spLocks noChangeArrowheads="1"/>
          </p:cNvSpPr>
          <p:nvPr/>
        </p:nvSpPr>
        <p:spPr bwMode="auto">
          <a:xfrm>
            <a:off x="1908175" y="2708275"/>
            <a:ext cx="4321175" cy="701675"/>
          </a:xfrm>
          <a:prstGeom prst="rect">
            <a:avLst/>
          </a:prstGeom>
          <a:noFill/>
          <a:ln w="9525">
            <a:noFill/>
            <a:miter lim="800000"/>
          </a:ln>
        </p:spPr>
        <p:txBody>
          <a:bodyPr>
            <a:spAutoFit/>
          </a:bodyPr>
          <a:lstStyle/>
          <a:p>
            <a:pPr>
              <a:spcBef>
                <a:spcPct val="50000"/>
              </a:spcBef>
            </a:pPr>
            <a:r>
              <a:rPr lang="zh-CN" altLang="en-US" sz="4000" b="1">
                <a:solidFill>
                  <a:srgbClr val="660066"/>
                </a:solidFill>
              </a:rPr>
              <a:t>第二阶段  赏析</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67586" name="Rectangle 2"/>
          <p:cNvSpPr>
            <a:spLocks noGrp="1" noChangeArrowheads="1"/>
          </p:cNvSpPr>
          <p:nvPr>
            <p:ph type="body" idx="4294967295"/>
          </p:nvPr>
        </p:nvSpPr>
        <p:spPr>
          <a:xfrm>
            <a:off x="0" y="3284538"/>
            <a:ext cx="8459788" cy="3201987"/>
          </a:xfrm>
        </p:spPr>
        <p:txBody>
          <a:bodyPr/>
          <a:lstStyle/>
          <a:p>
            <a:pPr eaLnBrk="1" hangingPunct="1">
              <a:buFontTx/>
              <a:buNone/>
            </a:pPr>
            <a:r>
              <a:rPr lang="zh-CN" altLang="en-US" sz="2800" b="1" smtClean="0">
                <a:solidFill>
                  <a:srgbClr val="0000FF"/>
                </a:solidFill>
              </a:rPr>
              <a:t>彼得</a:t>
            </a:r>
            <a:r>
              <a:rPr lang="en-US" altLang="zh-CN" sz="2800" b="1" smtClean="0">
                <a:solidFill>
                  <a:srgbClr val="0000FF"/>
                </a:solidFill>
              </a:rPr>
              <a:t>.</a:t>
            </a:r>
            <a:r>
              <a:rPr lang="zh-CN" altLang="en-US" sz="2800" b="1" smtClean="0">
                <a:solidFill>
                  <a:srgbClr val="0000FF"/>
                </a:solidFill>
              </a:rPr>
              <a:t>梅尔</a:t>
            </a:r>
          </a:p>
          <a:p>
            <a:pPr eaLnBrk="1" hangingPunct="1">
              <a:buFontTx/>
              <a:buNone/>
            </a:pPr>
            <a:r>
              <a:rPr lang="zh-CN" altLang="en-US" sz="2800" b="1" smtClean="0"/>
              <a:t>          英籍知名作家，曾任国际大广告公司的高级主管。但他厌倦了城市生活的压力，带着妻子和爱犬来到普罗旺斯，过着几乎隐逸的生活。并开始创作生涯。在彼得</a:t>
            </a:r>
            <a:r>
              <a:rPr lang="en-US" altLang="zh-CN" sz="2800" b="1" smtClean="0"/>
              <a:t>.</a:t>
            </a:r>
            <a:r>
              <a:rPr lang="zh-CN" altLang="en-US" sz="2800" b="1" smtClean="0"/>
              <a:t>梅尔的笔下“普罗旺斯”已不再是一个单纯的地域名称，更代表了一种简单无忧、轻松慵懒的生活方式。</a:t>
            </a:r>
          </a:p>
        </p:txBody>
      </p:sp>
      <p:pic>
        <p:nvPicPr>
          <p:cNvPr id="27651" name="Picture 3" descr="75e3b3c3af12d3010ef477fb"/>
          <p:cNvPicPr>
            <a:picLocks noChangeAspect="1" noChangeArrowheads="1"/>
          </p:cNvPicPr>
          <p:nvPr/>
        </p:nvPicPr>
        <p:blipFill>
          <a:blip r:embed="rId2"/>
          <a:stretch>
            <a:fillRect/>
          </a:stretch>
        </p:blipFill>
        <p:spPr bwMode="auto">
          <a:xfrm>
            <a:off x="0" y="0"/>
            <a:ext cx="4067175" cy="2924175"/>
          </a:xfrm>
          <a:prstGeom prst="rect">
            <a:avLst/>
          </a:prstGeom>
          <a:noFill/>
          <a:ln w="9525">
            <a:noFill/>
            <a:miter lim="800000"/>
          </a:ln>
        </p:spPr>
      </p:pic>
      <p:sp>
        <p:nvSpPr>
          <p:cNvPr id="27652" name="Text Box 4"/>
          <p:cNvSpPr txBox="1">
            <a:spLocks noChangeArrowheads="1"/>
          </p:cNvSpPr>
          <p:nvPr/>
        </p:nvSpPr>
        <p:spPr bwMode="auto">
          <a:xfrm>
            <a:off x="4140200" y="836613"/>
            <a:ext cx="4824413" cy="2654300"/>
          </a:xfrm>
          <a:prstGeom prst="rect">
            <a:avLst/>
          </a:prstGeom>
          <a:noFill/>
          <a:ln w="9525">
            <a:noFill/>
            <a:miter lim="800000"/>
          </a:ln>
        </p:spPr>
        <p:txBody>
          <a:bodyPr>
            <a:spAutoFit/>
          </a:bodyPr>
          <a:lstStyle/>
          <a:p>
            <a:pPr>
              <a:spcBef>
                <a:spcPct val="50000"/>
              </a:spcBef>
            </a:pPr>
            <a:r>
              <a:rPr lang="en-US" altLang="zh-CN" sz="2800"/>
              <a:t>        </a:t>
            </a:r>
            <a:r>
              <a:rPr lang="zh-CN" altLang="en-US" sz="2800" b="1" i="1"/>
              <a:t>普罗旺斯位于法国南部，从诞生之日起，就谨慎地保守着她的秘密，直到英国人</a:t>
            </a:r>
            <a:r>
              <a:rPr lang="zh-CN" altLang="en-US" sz="2800" b="1" i="1">
                <a:hlinkClick r:id="rId3"/>
              </a:rPr>
              <a:t>彼得</a:t>
            </a:r>
            <a:r>
              <a:rPr lang="en-US" altLang="zh-CN" sz="2800" b="1" i="1">
                <a:hlinkClick r:id="rId3"/>
              </a:rPr>
              <a:t>·</a:t>
            </a:r>
            <a:r>
              <a:rPr lang="zh-CN" altLang="en-US" sz="2800" b="1" i="1">
                <a:hlinkClick r:id="rId3"/>
              </a:rPr>
              <a:t>梅尔</a:t>
            </a:r>
            <a:r>
              <a:rPr lang="zh-CN" altLang="en-US" sz="2800" b="1" i="1"/>
              <a:t>的到来，普罗旺斯许久以来独特生活风格的面纱才渐渐揭开。</a:t>
            </a:r>
          </a:p>
        </p:txBody>
      </p:sp>
      <p:sp>
        <p:nvSpPr>
          <p:cNvPr id="27653" name="Text Box 5"/>
          <p:cNvSpPr txBox="1">
            <a:spLocks noChangeArrowheads="1"/>
          </p:cNvSpPr>
          <p:nvPr/>
        </p:nvSpPr>
        <p:spPr bwMode="auto">
          <a:xfrm>
            <a:off x="4284663" y="0"/>
            <a:ext cx="4679950" cy="641350"/>
          </a:xfrm>
          <a:prstGeom prst="rect">
            <a:avLst/>
          </a:prstGeom>
          <a:noFill/>
          <a:ln w="9525">
            <a:noFill/>
            <a:miter lim="800000"/>
          </a:ln>
        </p:spPr>
        <p:txBody>
          <a:bodyPr>
            <a:spAutoFit/>
          </a:bodyPr>
          <a:lstStyle/>
          <a:p>
            <a:pPr eaLnBrk="0" hangingPunct="0">
              <a:spcBef>
                <a:spcPct val="50000"/>
              </a:spcBef>
            </a:pPr>
            <a:r>
              <a:rPr lang="zh-CN" altLang="en-US" sz="3600">
                <a:solidFill>
                  <a:srgbClr val="CC0000"/>
                </a:solidFill>
              </a:rPr>
              <a:t>第三板块：拓展延伸</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0" fill="hold">
                                          <p:stCondLst>
                                            <p:cond delay="0"/>
                                          </p:stCondLst>
                                        </p:cTn>
                                        <p:tgtEl>
                                          <p:spTgt spid="67586">
                                            <p:txEl>
                                              <p:pRg st="0" end="0"/>
                                            </p:txEl>
                                          </p:spTgt>
                                        </p:tgtEl>
                                        <p:attrNameLst>
                                          <p:attrName>style.visibility</p:attrName>
                                        </p:attrNameLst>
                                      </p:cBhvr>
                                      <p:to>
                                        <p:strVal val="visible"/>
                                      </p:to>
                                    </p:set>
                                    <p:animEffect transition="in" filter="fade">
                                      <p:cBhvr>
                                        <p:cTn id="7" dur="500">
                                          <p:stCondLst>
                                            <p:cond delay="0"/>
                                          </p:stCondLst>
                                        </p:cTn>
                                        <p:tgtEl>
                                          <p:spTgt spid="67586">
                                            <p:txEl>
                                              <p:pRg st="0" end="0"/>
                                            </p:txEl>
                                          </p:spTgt>
                                        </p:tgtEl>
                                      </p:cBhvr>
                                    </p:animEffect>
                                    <p:anim calcmode="lin" valueType="num">
                                      <p:cBhvr>
                                        <p:cTn id="8" dur="500" fill="hold">
                                          <p:stCondLst>
                                            <p:cond delay="0"/>
                                          </p:stCondLst>
                                        </p:cTn>
                                        <p:tgtEl>
                                          <p:spTgt spid="67586">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6758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0" presetClass="entr" presetSubtype="0" fill="hold" grpId="0" nodeType="clickEffect">
                                  <p:stCondLst>
                                    <p:cond delay="0"/>
                                  </p:stCondLst>
                                  <p:iterate type="lt">
                                    <p:tmPct val="10000"/>
                                  </p:iterate>
                                  <p:childTnLst>
                                    <p:set>
                                      <p:cBhvr>
                                        <p:cTn id="13" dur="0" fill="hold">
                                          <p:stCondLst>
                                            <p:cond delay="0"/>
                                          </p:stCondLst>
                                        </p:cTn>
                                        <p:tgtEl>
                                          <p:spTgt spid="67586">
                                            <p:txEl>
                                              <p:pRg st="1" end="1"/>
                                            </p:txEl>
                                          </p:spTgt>
                                        </p:tgtEl>
                                        <p:attrNameLst>
                                          <p:attrName>style.visibility</p:attrName>
                                        </p:attrNameLst>
                                      </p:cBhvr>
                                      <p:to>
                                        <p:strVal val="visible"/>
                                      </p:to>
                                    </p:set>
                                    <p:animEffect transition="in" filter="fade">
                                      <p:cBhvr>
                                        <p:cTn id="14" dur="500">
                                          <p:stCondLst>
                                            <p:cond delay="0"/>
                                          </p:stCondLst>
                                        </p:cTn>
                                        <p:tgtEl>
                                          <p:spTgt spid="67586">
                                            <p:txEl>
                                              <p:pRg st="1" end="1"/>
                                            </p:txEl>
                                          </p:spTgt>
                                        </p:tgtEl>
                                      </p:cBhvr>
                                    </p:animEffect>
                                    <p:anim calcmode="lin" valueType="num">
                                      <p:cBhvr>
                                        <p:cTn id="15" dur="500" fill="hold">
                                          <p:stCondLst>
                                            <p:cond delay="0"/>
                                          </p:stCondLst>
                                        </p:cTn>
                                        <p:tgtEl>
                                          <p:spTgt spid="67586">
                                            <p:txEl>
                                              <p:pRg st="1" end="1"/>
                                            </p:txEl>
                                          </p:spTgt>
                                        </p:tgtEl>
                                        <p:attrNameLst>
                                          <p:attrName>ppt_x</p:attrName>
                                        </p:attrNameLst>
                                      </p:cBhvr>
                                      <p:tavLst>
                                        <p:tav tm="0">
                                          <p:val>
                                            <p:strVal val="#ppt_x-.1"/>
                                          </p:val>
                                        </p:tav>
                                        <p:tav tm="100000">
                                          <p:val>
                                            <p:strVal val="#ppt_x"/>
                                          </p:val>
                                        </p:tav>
                                      </p:tavLst>
                                    </p:anim>
                                    <p:anim calcmode="lin" valueType="num">
                                      <p:cBhvr>
                                        <p:cTn id="16" dur="500" fill="hold">
                                          <p:stCondLst>
                                            <p:cond delay="0"/>
                                          </p:stCondLst>
                                        </p:cTn>
                                        <p:tgtEl>
                                          <p:spTgt spid="67586">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3"/>
          <p:cNvSpPr txBox="1">
            <a:spLocks noChangeArrowheads="1"/>
          </p:cNvSpPr>
          <p:nvPr/>
        </p:nvSpPr>
        <p:spPr>
          <a:xfrm>
            <a:off x="0" y="333375"/>
            <a:ext cx="9144000" cy="5715000"/>
          </a:xfrm>
          <a:prstGeom prst="rect">
            <a:avLst/>
          </a:prstGeom>
        </p:spPr>
        <p:txBody>
          <a:bodyPr/>
          <a:lstStyle/>
          <a:p>
            <a:pPr marL="342900" indent="-342900">
              <a:spcBef>
                <a:spcPct val="50000"/>
              </a:spcBef>
              <a:buClr>
                <a:schemeClr val="bg1"/>
              </a:buClr>
              <a:buFontTx/>
              <a:buNone/>
              <a:defRPr/>
            </a:pPr>
            <a:r>
              <a:rPr kumimoji="1" lang="zh-CN" altLang="en-US" sz="2400" b="1" kern="0">
                <a:solidFill>
                  <a:srgbClr val="000000"/>
                </a:solidFill>
                <a:latin typeface="宋体" pitchFamily="2" charset="-122"/>
                <a:ea typeface="+mn-ea"/>
              </a:rPr>
              <a:t>      </a:t>
            </a:r>
            <a:r>
              <a:rPr kumimoji="1" lang="zh-CN" altLang="en-US" sz="2800" b="1" kern="0">
                <a:solidFill>
                  <a:srgbClr val="000000"/>
                </a:solidFill>
                <a:latin typeface="微软雅黑" pitchFamily="34" charset="-122"/>
                <a:ea typeface="微软雅黑" pitchFamily="34" charset="-122"/>
              </a:rPr>
              <a:t>他出生于没落的地主家庭，青少年时代有“大济苍生”之壮志，到</a:t>
            </a:r>
            <a:r>
              <a:rPr kumimoji="1" lang="en-US" altLang="zh-CN" sz="2800" b="1" kern="0">
                <a:solidFill>
                  <a:srgbClr val="000000"/>
                </a:solidFill>
                <a:latin typeface="微软雅黑" pitchFamily="34" charset="-122"/>
                <a:ea typeface="微软雅黑" pitchFamily="34" charset="-122"/>
              </a:rPr>
              <a:t>29</a:t>
            </a:r>
            <a:r>
              <a:rPr kumimoji="1" lang="zh-CN" altLang="en-US" sz="2800" b="1" kern="0">
                <a:solidFill>
                  <a:srgbClr val="000000"/>
                </a:solidFill>
                <a:latin typeface="微软雅黑" pitchFamily="34" charset="-122"/>
                <a:ea typeface="微软雅黑" pitchFamily="34" charset="-122"/>
              </a:rPr>
              <a:t>岁时才出仕，不久又归隐。后又时隐时仕。在</a:t>
            </a:r>
            <a:r>
              <a:rPr kumimoji="1" lang="en-US" altLang="zh-CN" sz="2800" b="1" kern="0">
                <a:solidFill>
                  <a:srgbClr val="000000"/>
                </a:solidFill>
                <a:latin typeface="微软雅黑" pitchFamily="34" charset="-122"/>
                <a:ea typeface="微软雅黑" pitchFamily="34" charset="-122"/>
              </a:rPr>
              <a:t>39</a:t>
            </a:r>
            <a:r>
              <a:rPr kumimoji="1" lang="zh-CN" altLang="en-US" sz="2800" b="1" kern="0">
                <a:solidFill>
                  <a:srgbClr val="000000"/>
                </a:solidFill>
                <a:latin typeface="微软雅黑" pitchFamily="34" charset="-122"/>
                <a:ea typeface="微软雅黑" pitchFamily="34" charset="-122"/>
              </a:rPr>
              <a:t>岁时，为彭泽县令，在官八十余日，逢郡里督邮来县，属吏告诉他应束带接见，他叹道</a:t>
            </a:r>
            <a:r>
              <a:rPr kumimoji="1" lang="en-US" altLang="zh-CN" sz="2800" b="1" kern="0">
                <a:solidFill>
                  <a:srgbClr val="000000"/>
                </a:solidFill>
                <a:latin typeface="微软雅黑" pitchFamily="34" charset="-122"/>
                <a:ea typeface="微软雅黑" pitchFamily="34" charset="-122"/>
              </a:rPr>
              <a:t>:“</a:t>
            </a:r>
            <a:r>
              <a:rPr kumimoji="1" lang="zh-CN" altLang="en-US" sz="2800" b="1" kern="0">
                <a:solidFill>
                  <a:srgbClr val="000000"/>
                </a:solidFill>
                <a:latin typeface="微软雅黑" pitchFamily="34" charset="-122"/>
                <a:ea typeface="微软雅黑" pitchFamily="34" charset="-122"/>
              </a:rPr>
              <a:t>我不能为五斗米折腰向乡里小儿！” 即日，他便解职而归，从此过着躬耕自给的田园生活，死后，友人私谥“靖节”，所以后代也称他为“靖节先生”。</a:t>
            </a:r>
            <a:endParaRPr kumimoji="1" lang="en-US" altLang="zh-CN" sz="2800" b="1" kern="0">
              <a:solidFill>
                <a:srgbClr val="000000"/>
              </a:solidFill>
              <a:latin typeface="微软雅黑" pitchFamily="34" charset="-122"/>
              <a:ea typeface="微软雅黑" panose="020b0503020204020204" pitchFamily="34" charset="-122"/>
            </a:endParaRPr>
          </a:p>
          <a:p>
            <a:pPr marL="342900" indent="-342900">
              <a:spcBef>
                <a:spcPct val="50000"/>
              </a:spcBef>
              <a:buClr>
                <a:schemeClr val="bg1"/>
              </a:buClr>
              <a:buFontTx/>
              <a:buNone/>
              <a:defRPr/>
            </a:pPr>
            <a:r>
              <a:rPr lang="zh-CN" altLang="en-US" sz="2800" kern="0">
                <a:latin typeface="微软雅黑" pitchFamily="34" charset="-122"/>
                <a:ea typeface="微软雅黑" pitchFamily="34" charset="-122"/>
              </a:rPr>
              <a:t>         </a:t>
            </a:r>
            <a:r>
              <a:rPr lang="zh-CN" altLang="en-US" sz="2800" b="1" kern="0">
                <a:latin typeface="微软雅黑" pitchFamily="34" charset="-122"/>
                <a:ea typeface="微软雅黑" pitchFamily="34" charset="-122"/>
              </a:rPr>
              <a:t>陶渊明现存文章</a:t>
            </a:r>
            <a:r>
              <a:rPr lang="en-US" altLang="zh-CN" sz="2800" b="1" kern="0">
                <a:latin typeface="微软雅黑" pitchFamily="34" charset="-122"/>
                <a:ea typeface="微软雅黑" pitchFamily="34" charset="-122"/>
              </a:rPr>
              <a:t>12</a:t>
            </a:r>
            <a:r>
              <a:rPr lang="zh-CN" altLang="en-US" sz="2800" b="1" kern="0">
                <a:latin typeface="微软雅黑" pitchFamily="34" charset="-122"/>
                <a:ea typeface="微软雅黑" pitchFamily="34" charset="-122"/>
              </a:rPr>
              <a:t>篇</a:t>
            </a:r>
            <a:r>
              <a:rPr lang="en-US" altLang="zh-CN" sz="2800" b="1" kern="0">
                <a:latin typeface="微软雅黑" pitchFamily="34" charset="-122"/>
                <a:ea typeface="微软雅黑" pitchFamily="34" charset="-122"/>
              </a:rPr>
              <a:t>(</a:t>
            </a:r>
            <a:r>
              <a:rPr lang="zh-CN" altLang="en-US" sz="2800" b="1" kern="0">
                <a:latin typeface="微软雅黑" pitchFamily="34" charset="-122"/>
                <a:ea typeface="微软雅黑" pitchFamily="34" charset="-122"/>
              </a:rPr>
              <a:t>其中，辞赋</a:t>
            </a:r>
            <a:r>
              <a:rPr lang="en-US" altLang="zh-CN" sz="2800" b="1" kern="0">
                <a:latin typeface="微软雅黑" pitchFamily="34" charset="-122"/>
                <a:ea typeface="微软雅黑" pitchFamily="34" charset="-122"/>
              </a:rPr>
              <a:t>3</a:t>
            </a:r>
            <a:r>
              <a:rPr lang="zh-CN" altLang="en-US" sz="2800" b="1" kern="0">
                <a:latin typeface="微软雅黑" pitchFamily="34" charset="-122"/>
                <a:ea typeface="微软雅黑" pitchFamily="34" charset="-122"/>
              </a:rPr>
              <a:t>篇、韵文</a:t>
            </a:r>
            <a:r>
              <a:rPr lang="en-US" altLang="zh-CN" sz="2800" b="1" kern="0">
                <a:latin typeface="微软雅黑" pitchFamily="34" charset="-122"/>
                <a:ea typeface="微软雅黑" pitchFamily="34" charset="-122"/>
              </a:rPr>
              <a:t>5</a:t>
            </a:r>
            <a:r>
              <a:rPr lang="zh-CN" altLang="en-US" sz="2800" b="1" kern="0">
                <a:latin typeface="微软雅黑" pitchFamily="34" charset="-122"/>
                <a:ea typeface="微软雅黑" pitchFamily="34" charset="-122"/>
              </a:rPr>
              <a:t>篇、散文</a:t>
            </a:r>
            <a:r>
              <a:rPr lang="en-US" altLang="zh-CN" sz="2800" b="1" kern="0">
                <a:latin typeface="微软雅黑" pitchFamily="34" charset="-122"/>
                <a:ea typeface="微软雅黑" pitchFamily="34" charset="-122"/>
              </a:rPr>
              <a:t>4</a:t>
            </a:r>
            <a:r>
              <a:rPr lang="zh-CN" altLang="en-US" sz="2800" b="1" kern="0">
                <a:latin typeface="微软雅黑" pitchFamily="34" charset="-122"/>
                <a:ea typeface="微软雅黑" pitchFamily="34" charset="-122"/>
              </a:rPr>
              <a:t>篇</a:t>
            </a:r>
            <a:r>
              <a:rPr lang="en-US" altLang="zh-CN" sz="2800" b="1" kern="0">
                <a:latin typeface="微软雅黑" pitchFamily="34" charset="-122"/>
                <a:ea typeface="微软雅黑" pitchFamily="34" charset="-122"/>
              </a:rPr>
              <a:t>) </a:t>
            </a:r>
            <a:r>
              <a:rPr lang="zh-CN" altLang="en-US" sz="2800" b="1" kern="0">
                <a:latin typeface="微软雅黑" pitchFamily="34" charset="-122"/>
                <a:ea typeface="微软雅黑" pitchFamily="34" charset="-122"/>
              </a:rPr>
              <a:t>，诗</a:t>
            </a:r>
            <a:r>
              <a:rPr lang="en-US" altLang="zh-CN" sz="2800" b="1" kern="0">
                <a:latin typeface="微软雅黑" pitchFamily="34" charset="-122"/>
                <a:ea typeface="微软雅黑" pitchFamily="34" charset="-122"/>
              </a:rPr>
              <a:t>125</a:t>
            </a:r>
            <a:r>
              <a:rPr lang="zh-CN" altLang="en-US" sz="2800" b="1" kern="0">
                <a:latin typeface="微软雅黑" pitchFamily="34" charset="-122"/>
                <a:ea typeface="微软雅黑" pitchFamily="34" charset="-122"/>
              </a:rPr>
              <a:t>首，多为五言诗。陶诗风格质朴、平实、清新、自然。从内容上可分为饮酒诗、咏怀诗和田园诗三大类。而田园诗数量最多，成就最高。这类诗充分表现了诗人鄙夷功名利禄的高远志趣和守志不阿的高尚节操，对黑暗官场的极端憎恶和彻底决裂，对淳朴田园生活的热爱，对理想世界的追求和向往。</a:t>
            </a:r>
            <a:endParaRPr kumimoji="1" lang="zh-CN" altLang="en-US" sz="2800" b="1" kern="0">
              <a:solidFill>
                <a:srgbClr val="000000"/>
              </a:solidFill>
              <a:latin typeface="微软雅黑" pitchFamily="34" charset="-122"/>
              <a:ea typeface="微软雅黑" panose="020b0503020204020204" pitchFamily="34" charset="-122"/>
            </a:endParaRPr>
          </a:p>
          <a:p>
            <a:pPr marL="342900" indent="-342900">
              <a:spcBef>
                <a:spcPct val="20000"/>
              </a:spcBef>
              <a:buFontTx/>
              <a:buChar char="•"/>
              <a:defRPr/>
            </a:pPr>
            <a:endParaRPr lang="en-US" altLang="zh-CN" sz="2400" b="1" kern="0">
              <a:latin typeface="宋体" pitchFamily="2" charset="-122"/>
              <a:ea typeface="+mn-ea"/>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Rectangle 2"/>
          <p:cNvSpPr>
            <a:spLocks noGrp="1" noChangeArrowheads="1"/>
          </p:cNvSpPr>
          <p:nvPr>
            <p:ph type="title"/>
          </p:nvPr>
        </p:nvSpPr>
        <p:spPr>
          <a:xfrm>
            <a:off x="0" y="5661025"/>
            <a:ext cx="5003800" cy="936625"/>
          </a:xfrm>
        </p:spPr>
        <p:txBody>
          <a:bodyPr/>
          <a:lstStyle/>
          <a:p>
            <a:pPr eaLnBrk="1" hangingPunct="1"/>
            <a:r>
              <a:rPr lang="en-US" altLang="zh-CN" sz="4000" b="1" smtClean="0"/>
              <a:t>《</a:t>
            </a:r>
            <a:r>
              <a:rPr lang="zh-CN" altLang="en-US" sz="4000" b="1" smtClean="0"/>
              <a:t>普罗旺斯的一年</a:t>
            </a:r>
            <a:r>
              <a:rPr lang="en-US" altLang="zh-CN" sz="4000" b="1" smtClean="0"/>
              <a:t>》</a:t>
            </a:r>
          </a:p>
        </p:txBody>
      </p:sp>
      <p:sp>
        <p:nvSpPr>
          <p:cNvPr id="55299" name="Rectangle 3"/>
          <p:cNvSpPr>
            <a:spLocks noGrp="1" noChangeArrowheads="1"/>
          </p:cNvSpPr>
          <p:nvPr>
            <p:ph idx="1"/>
          </p:nvPr>
        </p:nvSpPr>
        <p:spPr>
          <a:xfrm>
            <a:off x="4356100" y="188913"/>
            <a:ext cx="4787900" cy="6154737"/>
          </a:xfrm>
        </p:spPr>
        <p:txBody>
          <a:bodyPr/>
          <a:lstStyle/>
          <a:p>
            <a:pPr eaLnBrk="1" hangingPunct="1"/>
            <a:r>
              <a:rPr lang="zh-CN" altLang="en-US" b="1" smtClean="0"/>
              <a:t>四月</a:t>
            </a:r>
          </a:p>
          <a:p>
            <a:pPr eaLnBrk="1" hangingPunct="1">
              <a:buFontTx/>
              <a:buNone/>
            </a:pPr>
            <a:r>
              <a:rPr lang="zh-CN" altLang="en-US" b="1" smtClean="0"/>
              <a:t>          薄雾如纱，在湛蓝天空下笼罩着山谷的早晨。我们散步归来，狗儿们身上沾湿了露水，胡须映着阳光闪闪生辉。它们首先看见那陌生人，勇猛地绕着他打转，作出狰狞攻击的样子。 </a:t>
            </a:r>
            <a:br>
              <a:rPr lang="zh-CN" altLang="en-US" b="1" smtClean="0"/>
            </a:br>
            <a:r>
              <a:rPr lang="zh-CN" altLang="en-US" b="1" smtClean="0"/>
              <a:t>　　</a:t>
            </a:r>
          </a:p>
        </p:txBody>
      </p:sp>
      <p:pic>
        <p:nvPicPr>
          <p:cNvPr id="28676" name="Picture 6" descr="200908201133002971"/>
          <p:cNvPicPr>
            <a:picLocks noChangeAspect="1" noChangeArrowheads="1"/>
          </p:cNvPicPr>
          <p:nvPr/>
        </p:nvPicPr>
        <p:blipFill>
          <a:blip r:embed="rId2"/>
          <a:stretch>
            <a:fillRect/>
          </a:stretch>
        </p:blipFill>
        <p:spPr bwMode="auto">
          <a:xfrm>
            <a:off x="179388" y="188913"/>
            <a:ext cx="4356100" cy="531177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amond(in)">
                                      <p:cBhvr>
                                        <p:cTn id="7" dur="2000"/>
                                        <p:tgtEl>
                                          <p:spTgt spid="55299">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55299">
                                            <p:txEl>
                                              <p:pRg st="1" end="1"/>
                                            </p:txEl>
                                          </p:spTgt>
                                        </p:tgtEl>
                                        <p:attrNameLst>
                                          <p:attrName>style.visibility</p:attrName>
                                        </p:attrNameLst>
                                      </p:cBhvr>
                                      <p:to>
                                        <p:strVal val="visible"/>
                                      </p:to>
                                    </p:set>
                                    <p:animEffect transition="in" filter="diamond(in)">
                                      <p:cBhvr>
                                        <p:cTn id="10" dur="2000"/>
                                        <p:tgtEl>
                                          <p:spTgt spid="552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Rectangle 2"/>
          <p:cNvSpPr>
            <a:spLocks noGrp="1" noChangeArrowheads="1"/>
          </p:cNvSpPr>
          <p:nvPr>
            <p:ph type="body" idx="4294967295"/>
          </p:nvPr>
        </p:nvSpPr>
        <p:spPr>
          <a:xfrm>
            <a:off x="179388" y="0"/>
            <a:ext cx="8964612" cy="3716338"/>
          </a:xfrm>
        </p:spPr>
        <p:txBody>
          <a:bodyPr/>
          <a:lstStyle/>
          <a:p>
            <a:pPr eaLnBrk="1" hangingPunct="1">
              <a:buFontTx/>
              <a:buNone/>
            </a:pPr>
            <a:r>
              <a:rPr lang="en-US" altLang="zh-CN" sz="2800" smtClean="0"/>
              <a:t>   </a:t>
            </a:r>
            <a:r>
              <a:rPr lang="zh-CN" altLang="en-US" sz="2800" b="1" smtClean="0"/>
              <a:t>自行车骑士</a:t>
            </a:r>
          </a:p>
          <a:p>
            <a:pPr eaLnBrk="1" hangingPunct="1">
              <a:buFontTx/>
              <a:buNone/>
            </a:pPr>
            <a:r>
              <a:rPr lang="zh-CN" altLang="en-US" sz="2800" b="1" smtClean="0"/>
              <a:t>       不过，前几公里也没什么，我们让轮子滑动，只管欣赏风景。樱桃开始红了，葡萄藤包覆着绿叶，不再是冬天的枯朽模样；山色青苍柔婉；轮子在地面摩擦出规律的声响。偶然有迷迭香、薰衣草或百里香的气味飘过。这比散步有趣，又比开车安静、健康，不算太累人，可挺让人愉快。以前我们怎么   没骑？以后我们天天骑好不好？</a:t>
            </a:r>
          </a:p>
        </p:txBody>
      </p:sp>
      <p:pic>
        <p:nvPicPr>
          <p:cNvPr id="29699" name="Picture 3" descr="自行车"/>
          <p:cNvPicPr>
            <a:picLocks noChangeAspect="1" noChangeArrowheads="1"/>
          </p:cNvPicPr>
          <p:nvPr/>
        </p:nvPicPr>
        <p:blipFill>
          <a:blip r:embed="rId2"/>
          <a:stretch>
            <a:fillRect/>
          </a:stretch>
        </p:blipFill>
        <p:spPr bwMode="auto">
          <a:xfrm>
            <a:off x="0" y="3644900"/>
            <a:ext cx="4859338" cy="3213100"/>
          </a:xfrm>
          <a:prstGeom prst="rect">
            <a:avLst/>
          </a:prstGeom>
          <a:noFill/>
          <a:ln w="9525">
            <a:noFill/>
            <a:miter lim="800000"/>
          </a:ln>
        </p:spPr>
      </p:pic>
      <p:pic>
        <p:nvPicPr>
          <p:cNvPr id="29700" name="Picture 4" descr="风车"/>
          <p:cNvPicPr>
            <a:picLocks noChangeAspect="1" noChangeArrowheads="1"/>
          </p:cNvPicPr>
          <p:nvPr/>
        </p:nvPicPr>
        <p:blipFill>
          <a:blip r:embed="rId3"/>
          <a:stretch>
            <a:fillRect/>
          </a:stretch>
        </p:blipFill>
        <p:spPr bwMode="auto">
          <a:xfrm>
            <a:off x="4787900" y="3644900"/>
            <a:ext cx="4356100" cy="3213100"/>
          </a:xfrm>
          <a:prstGeom prst="rect">
            <a:avLst/>
          </a:prstGeom>
          <a:noFill/>
          <a:ln w="9525">
            <a:noFill/>
            <a:miter lim="800000"/>
          </a:ln>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22" name="Picture 2" descr="薰衣草"/>
          <p:cNvPicPr>
            <a:picLocks noChangeAspect="1" noChangeArrowheads="1"/>
          </p:cNvPicPr>
          <p:nvPr/>
        </p:nvPicPr>
        <p:blipFill>
          <a:blip r:embed="rId2"/>
          <a:stretch>
            <a:fillRect/>
          </a:stretch>
        </p:blipFill>
        <p:spPr bwMode="auto">
          <a:xfrm>
            <a:off x="0" y="0"/>
            <a:ext cx="9144000" cy="6762750"/>
          </a:xfrm>
          <a:prstGeom prst="rect">
            <a:avLst/>
          </a:prstGeom>
          <a:noFill/>
          <a:ln w="9525">
            <a:noFill/>
            <a:miter lim="800000"/>
          </a:ln>
        </p:spPr>
      </p:pic>
      <p:sp>
        <p:nvSpPr>
          <p:cNvPr id="30723" name="Rectangle 3"/>
          <p:cNvSpPr>
            <a:spLocks noGrp="1" noChangeArrowheads="1"/>
          </p:cNvSpPr>
          <p:nvPr>
            <p:ph type="body" idx="4294967295"/>
          </p:nvPr>
        </p:nvSpPr>
        <p:spPr>
          <a:xfrm>
            <a:off x="395288" y="0"/>
            <a:ext cx="8229600" cy="4525963"/>
          </a:xfrm>
        </p:spPr>
        <p:txBody>
          <a:bodyPr/>
          <a:lstStyle/>
          <a:p>
            <a:pPr eaLnBrk="1" hangingPunct="1">
              <a:buFontTx/>
              <a:buNone/>
            </a:pPr>
            <a:r>
              <a:rPr lang="zh-CN" altLang="en-US" sz="4000" b="1" smtClean="0">
                <a:solidFill>
                  <a:srgbClr val="CC0000"/>
                </a:solidFill>
                <a:ea typeface="楷体_GB2312" pitchFamily="49" charset="-122"/>
              </a:rPr>
              <a:t>薰衣草和芦笋</a:t>
            </a:r>
          </a:p>
          <a:p>
            <a:pPr eaLnBrk="1" hangingPunct="1">
              <a:buFontTx/>
              <a:buNone/>
            </a:pPr>
            <a:r>
              <a:rPr lang="zh-CN" altLang="en-US" sz="4000" b="1" smtClean="0">
                <a:solidFill>
                  <a:srgbClr val="CC0000"/>
                </a:solidFill>
                <a:ea typeface="楷体_GB2312" pitchFamily="49" charset="-122"/>
              </a:rPr>
              <a:t>          敞开的门外传来青蛙的鸣叫和夜营悠扬的歌声。我们走出屋外，再饮一杯。月光照亮了新种的薰衣草花圃，狗儿在苜蓿田里搜索野鼠的踪迹。</a:t>
            </a:r>
          </a:p>
          <a:p>
            <a:pPr eaLnBrk="1" hangingPunct="1"/>
            <a:endParaRPr lang="zh-CN" altLang="en-US" sz="4000" b="1" smtClean="0">
              <a:solidFill>
                <a:srgbClr val="CC0000"/>
              </a:solidFill>
              <a:ea typeface="楷体_GB2312" pitchFamily="49" charset="-122"/>
            </a:endParaRPr>
          </a:p>
          <a:p>
            <a:pPr eaLnBrk="1" hangingPunct="1"/>
            <a:endParaRPr lang="en-US" altLang="zh-CN" b="1" smtClean="0">
              <a:solidFill>
                <a:srgbClr val="A50021"/>
              </a:solidFill>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746" name="Picture 2" descr="kjhh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
        <p:nvSpPr>
          <p:cNvPr id="31747" name="Text Box 3"/>
          <p:cNvSpPr txBox="1">
            <a:spLocks noChangeArrowheads="1"/>
          </p:cNvSpPr>
          <p:nvPr/>
        </p:nvSpPr>
        <p:spPr bwMode="auto">
          <a:xfrm>
            <a:off x="684213" y="1557338"/>
            <a:ext cx="4824412" cy="1189037"/>
          </a:xfrm>
          <a:prstGeom prst="rect">
            <a:avLst/>
          </a:prstGeom>
          <a:noFill/>
          <a:ln w="9525">
            <a:noFill/>
            <a:miter lim="800000"/>
          </a:ln>
        </p:spPr>
        <p:txBody>
          <a:bodyPr>
            <a:spAutoFit/>
          </a:bodyPr>
          <a:lstStyle/>
          <a:p>
            <a:pPr eaLnBrk="0" hangingPunct="0">
              <a:spcBef>
                <a:spcPct val="50000"/>
              </a:spcBef>
            </a:pPr>
            <a:r>
              <a:rPr lang="zh-CN" altLang="en-US" sz="7200" b="1">
                <a:solidFill>
                  <a:srgbClr val="0000FF"/>
                </a:solidFill>
                <a:ea typeface="方正黄草简体" pitchFamily="2" charset="-122"/>
              </a:rPr>
              <a:t>谢谢指导！</a:t>
            </a:r>
          </a:p>
        </p:txBody>
      </p:sp>
      <p:pic>
        <p:nvPicPr>
          <p:cNvPr id="31748" name="Picture 4" descr="图片1"/>
          <p:cNvPicPr>
            <a:picLocks noChangeAspect="1" noChangeArrowheads="1"/>
          </p:cNvPicPr>
          <p:nvPr/>
        </p:nvPicPr>
        <p:blipFill>
          <a:blip r:embed="rId3"/>
          <a:stretch>
            <a:fillRect/>
          </a:stretch>
        </p:blipFill>
        <p:spPr bwMode="auto">
          <a:xfrm>
            <a:off x="-107950" y="-241300"/>
            <a:ext cx="9359900" cy="7270750"/>
          </a:xfrm>
          <a:prstGeom prst="rect">
            <a:avLst/>
          </a:prstGeom>
          <a:noFill/>
          <a:ln w="9525">
            <a:noFill/>
            <a:miter lim="800000"/>
          </a:ln>
        </p:spPr>
      </p:pic>
      <p:sp>
        <p:nvSpPr>
          <p:cNvPr id="31749" name="Text Box 5"/>
          <p:cNvSpPr txBox="1">
            <a:spLocks noChangeArrowheads="1"/>
          </p:cNvSpPr>
          <p:nvPr/>
        </p:nvSpPr>
        <p:spPr bwMode="auto">
          <a:xfrm>
            <a:off x="1619250" y="1916113"/>
            <a:ext cx="6096022" cy="1323439"/>
          </a:xfrm>
          <a:prstGeom prst="rect">
            <a:avLst/>
          </a:prstGeom>
          <a:noFill/>
          <a:ln w="9525">
            <a:noFill/>
            <a:miter lim="800000"/>
          </a:ln>
        </p:spPr>
        <p:txBody>
          <a:bodyPr wrap="square">
            <a:spAutoFit/>
          </a:bodyPr>
          <a:lstStyle/>
          <a:p>
            <a:pPr>
              <a:spcBef>
                <a:spcPct val="50000"/>
              </a:spcBef>
            </a:pPr>
            <a:r>
              <a:rPr lang="en-US" altLang="zh-CN" sz="8000" b="1">
                <a:solidFill>
                  <a:srgbClr val="CC0000"/>
                </a:solidFill>
                <a:ea typeface="华文彩云" pitchFamily="2" charset="-122"/>
              </a:rPr>
              <a:t>   </a:t>
            </a:r>
            <a:r>
              <a:rPr lang="zh-CN" altLang="en-US" sz="8000" b="1">
                <a:solidFill>
                  <a:srgbClr val="CC0000"/>
                </a:solidFill>
                <a:ea typeface="华文彩云" pitchFamily="2" charset="-122"/>
              </a:rPr>
              <a:t>谢 谢 指 导！</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Rectangle 2"/>
          <p:cNvSpPr>
            <a:spLocks noGrp="1" noChangeArrowheads="1"/>
          </p:cNvSpPr>
          <p:nvPr>
            <p:ph type="title"/>
          </p:nvPr>
        </p:nvSpPr>
        <p:spPr/>
        <p:txBody>
          <a:bodyPr/>
          <a:lstStyle/>
          <a:p>
            <a:pPr eaLnBrk="1" hangingPunct="1"/>
            <a:r>
              <a:rPr lang="zh-CN" altLang="en-US" sz="5400" smtClean="0"/>
              <a:t>归园田居</a:t>
            </a:r>
            <a:r>
              <a:rPr lang="en-US" altLang="zh-CN" sz="5400" smtClean="0"/>
              <a:t>(</a:t>
            </a:r>
            <a:r>
              <a:rPr lang="zh-CN" altLang="en-US" sz="5400" smtClean="0"/>
              <a:t>二</a:t>
            </a:r>
            <a:r>
              <a:rPr lang="en-US" altLang="zh-CN" sz="5400" smtClean="0"/>
              <a:t>)</a:t>
            </a:r>
          </a:p>
        </p:txBody>
      </p:sp>
      <p:sp>
        <p:nvSpPr>
          <p:cNvPr id="32771" name="Rectangle 3"/>
          <p:cNvSpPr>
            <a:spLocks noGrp="1" noChangeArrowheads="1"/>
          </p:cNvSpPr>
          <p:nvPr>
            <p:ph idx="1"/>
          </p:nvPr>
        </p:nvSpPr>
        <p:spPr/>
        <p:txBody>
          <a:bodyPr/>
          <a:lstStyle/>
          <a:p>
            <a:pPr eaLnBrk="1" hangingPunct="1">
              <a:lnSpc>
                <a:spcPct val="80000"/>
              </a:lnSpc>
              <a:buFontTx/>
              <a:buNone/>
            </a:pPr>
            <a:r>
              <a:rPr lang="en-US" altLang="zh-CN" sz="2800" b="1" smtClean="0">
                <a:ea typeface="楷体_GB2312" pitchFamily="49" charset="-122"/>
              </a:rPr>
              <a:t>   </a:t>
            </a:r>
            <a:r>
              <a:rPr lang="zh-CN" altLang="en-US" sz="3600" b="1" smtClean="0">
                <a:ea typeface="楷体_GB2312" pitchFamily="49" charset="-122"/>
              </a:rPr>
              <a:t>野外罕人事，穷巷寡轮鞅。白日掩荆扉，对酒绝尘想。</a:t>
            </a:r>
          </a:p>
          <a:p>
            <a:pPr eaLnBrk="1" hangingPunct="1">
              <a:lnSpc>
                <a:spcPct val="80000"/>
              </a:lnSpc>
              <a:buFontTx/>
              <a:buNone/>
            </a:pPr>
            <a:r>
              <a:rPr lang="zh-CN" altLang="en-US" sz="3600" b="1" smtClean="0">
                <a:ea typeface="楷体_GB2312" pitchFamily="49" charset="-122"/>
              </a:rPr>
              <a:t>   </a:t>
            </a:r>
          </a:p>
          <a:p>
            <a:pPr eaLnBrk="1" hangingPunct="1">
              <a:lnSpc>
                <a:spcPct val="80000"/>
              </a:lnSpc>
              <a:buFontTx/>
              <a:buNone/>
            </a:pPr>
            <a:r>
              <a:rPr lang="zh-CN" altLang="en-US" sz="3600" b="1" smtClean="0">
                <a:ea typeface="楷体_GB2312" pitchFamily="49" charset="-122"/>
              </a:rPr>
              <a:t>   时复墟曲人，披草共来往。相见无杂言，但道桑麻长。</a:t>
            </a:r>
            <a:br>
              <a:rPr lang="zh-CN" altLang="en-US" sz="3600" b="1" smtClean="0">
                <a:ea typeface="楷体_GB2312" pitchFamily="49" charset="-122"/>
              </a:rPr>
            </a:br>
            <a:endParaRPr lang="zh-CN" altLang="en-US" sz="3600" b="1" smtClean="0">
              <a:ea typeface="楷体_GB2312" pitchFamily="49" charset="-122"/>
            </a:endParaRPr>
          </a:p>
          <a:p>
            <a:pPr eaLnBrk="1" hangingPunct="1">
              <a:lnSpc>
                <a:spcPct val="80000"/>
              </a:lnSpc>
              <a:buFontTx/>
              <a:buNone/>
            </a:pPr>
            <a:r>
              <a:rPr lang="zh-CN" altLang="en-US" sz="3600" b="1" smtClean="0">
                <a:ea typeface="楷体_GB2312" pitchFamily="49" charset="-122"/>
              </a:rPr>
              <a:t>   桑麻日已长，我土日已广。常恐霜霰至，零落同草莽。</a:t>
            </a:r>
            <a:br>
              <a:rPr lang="zh-CN" altLang="en-US" sz="3600" smtClean="0">
                <a:ea typeface="楷体_GB2312" pitchFamily="49" charset="-122"/>
              </a:rPr>
            </a:br>
            <a:endParaRPr lang="zh-CN" altLang="en-US" sz="3600" smtClean="0">
              <a:ea typeface="楷体_GB2312" pitchFamily="49" charset="-122"/>
            </a:endParaRPr>
          </a:p>
        </p:txBody>
      </p:sp>
      <p:pic>
        <p:nvPicPr>
          <p:cNvPr id="32772" name="Picture 4" descr="jj"/>
          <p:cNvPicPr>
            <a:picLocks noChangeAspect="1" noChangeArrowheads="1"/>
          </p:cNvPicPr>
          <p:nvPr/>
        </p:nvPicPr>
        <p:blipFill>
          <a:blip r:embed="rId2">
            <a:lum bright="10000" contrast="4000"/>
          </a:blip>
          <a:stretch>
            <a:fillRect/>
          </a:stretch>
        </p:blipFill>
        <p:spPr bwMode="auto">
          <a:xfrm>
            <a:off x="6300788" y="5013325"/>
            <a:ext cx="1873250" cy="1449388"/>
          </a:xfrm>
          <a:prstGeom prst="rect">
            <a:avLst/>
          </a:prstGeom>
          <a:noFill/>
          <a:ln w="9525">
            <a:noFill/>
            <a:miter lim="800000"/>
          </a:ln>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Rectangle 2"/>
          <p:cNvSpPr>
            <a:spLocks noGrp="1" noChangeArrowheads="1"/>
          </p:cNvSpPr>
          <p:nvPr>
            <p:ph type="title"/>
          </p:nvPr>
        </p:nvSpPr>
        <p:spPr/>
        <p:txBody>
          <a:bodyPr/>
          <a:lstStyle/>
          <a:p>
            <a:pPr eaLnBrk="1" hangingPunct="1"/>
            <a:r>
              <a:rPr lang="zh-CN" altLang="en-US" sz="6600" smtClean="0">
                <a:latin typeface="楷体_GB2312" pitchFamily="49" charset="-122"/>
                <a:ea typeface="楷体_GB2312" pitchFamily="49" charset="-122"/>
              </a:rPr>
              <a:t>归园田居</a:t>
            </a:r>
            <a:r>
              <a:rPr lang="en-US" altLang="zh-CN" sz="6600" smtClean="0">
                <a:latin typeface="楷体_GB2312" pitchFamily="49" charset="-122"/>
                <a:ea typeface="楷体_GB2312" pitchFamily="49" charset="-122"/>
              </a:rPr>
              <a:t>(</a:t>
            </a:r>
            <a:r>
              <a:rPr lang="zh-CN" altLang="en-US" sz="6600" smtClean="0">
                <a:latin typeface="楷体_GB2312" pitchFamily="49" charset="-122"/>
                <a:ea typeface="楷体_GB2312" pitchFamily="49" charset="-122"/>
              </a:rPr>
              <a:t>三</a:t>
            </a:r>
            <a:r>
              <a:rPr lang="en-US" altLang="zh-CN" sz="6600" smtClean="0">
                <a:latin typeface="楷体_GB2312" pitchFamily="49" charset="-122"/>
                <a:ea typeface="楷体_GB2312" pitchFamily="49" charset="-122"/>
              </a:rPr>
              <a:t>)</a:t>
            </a:r>
          </a:p>
        </p:txBody>
      </p:sp>
      <p:sp>
        <p:nvSpPr>
          <p:cNvPr id="33795" name="Rectangle 3"/>
          <p:cNvSpPr>
            <a:spLocks noGrp="1" noChangeArrowheads="1"/>
          </p:cNvSpPr>
          <p:nvPr>
            <p:ph idx="1"/>
          </p:nvPr>
        </p:nvSpPr>
        <p:spPr/>
        <p:txBody>
          <a:bodyPr/>
          <a:lstStyle/>
          <a:p>
            <a:pPr eaLnBrk="1" hangingPunct="1">
              <a:buFontTx/>
              <a:buNone/>
            </a:pPr>
            <a:br>
              <a:rPr lang="en-US" altLang="zh-CN" smtClean="0"/>
            </a:br>
            <a:r>
              <a:rPr lang="zh-CN" altLang="en-US" sz="4000" b="1" smtClean="0"/>
              <a:t>种豆南山下，草盛豆苗稀。晨兴理荒秽，带月荷锄归。</a:t>
            </a:r>
            <a:br>
              <a:rPr lang="zh-CN" altLang="en-US" sz="4000" b="1" smtClean="0"/>
            </a:br>
            <a:endParaRPr lang="zh-CN" altLang="en-US" sz="4000" b="1" smtClean="0"/>
          </a:p>
          <a:p>
            <a:pPr eaLnBrk="1" hangingPunct="1">
              <a:buFontTx/>
              <a:buNone/>
            </a:pPr>
            <a:r>
              <a:rPr lang="zh-CN" altLang="en-US" sz="4000" b="1" smtClean="0"/>
              <a:t>   道狭草木长，夕露沾我衣。衣沾不足惜，但使愿无违。</a:t>
            </a:r>
            <a:br>
              <a:rPr lang="zh-CN" altLang="en-US" sz="4000" b="1" smtClean="0"/>
            </a:br>
            <a:r>
              <a:rPr lang="zh-CN" altLang="en-US" sz="4000" b="1" smtClean="0"/>
              <a:t> </a:t>
            </a:r>
          </a:p>
        </p:txBody>
      </p:sp>
      <p:pic>
        <p:nvPicPr>
          <p:cNvPr id="33796" name="Picture 4" descr="jj"/>
          <p:cNvPicPr>
            <a:picLocks noChangeAspect="1" noChangeArrowheads="1"/>
          </p:cNvPicPr>
          <p:nvPr/>
        </p:nvPicPr>
        <p:blipFill>
          <a:blip r:embed="rId2">
            <a:lum bright="10000" contrast="4000"/>
          </a:blip>
          <a:stretch>
            <a:fillRect/>
          </a:stretch>
        </p:blipFill>
        <p:spPr bwMode="auto">
          <a:xfrm>
            <a:off x="6300788" y="5013325"/>
            <a:ext cx="1873250" cy="1449388"/>
          </a:xfrm>
          <a:prstGeom prst="rect">
            <a:avLst/>
          </a:prstGeom>
          <a:noFill/>
          <a:ln w="9525">
            <a:noFill/>
            <a:miter lim="800000"/>
          </a:ln>
        </p:spPr>
      </p:pic>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2"/>
          <p:cNvSpPr>
            <a:spLocks noGrp="1" noChangeArrowheads="1"/>
          </p:cNvSpPr>
          <p:nvPr>
            <p:ph type="title"/>
          </p:nvPr>
        </p:nvSpPr>
        <p:spPr/>
        <p:txBody>
          <a:bodyPr/>
          <a:lstStyle/>
          <a:p>
            <a:pPr eaLnBrk="1" hangingPunct="1"/>
            <a:r>
              <a:rPr lang="zh-CN" altLang="en-US" sz="5400" smtClean="0"/>
              <a:t>归园田居</a:t>
            </a:r>
            <a:r>
              <a:rPr lang="en-US" altLang="zh-CN" sz="5400" smtClean="0"/>
              <a:t>(</a:t>
            </a:r>
            <a:r>
              <a:rPr lang="zh-CN" altLang="en-US" sz="5400" smtClean="0"/>
              <a:t>四</a:t>
            </a:r>
            <a:r>
              <a:rPr lang="en-US" altLang="zh-CN" sz="5400" smtClean="0"/>
              <a:t>)</a:t>
            </a:r>
          </a:p>
        </p:txBody>
      </p:sp>
      <p:sp>
        <p:nvSpPr>
          <p:cNvPr id="34819" name="Rectangle 3"/>
          <p:cNvSpPr>
            <a:spLocks noGrp="1" noChangeArrowheads="1"/>
          </p:cNvSpPr>
          <p:nvPr>
            <p:ph idx="1"/>
          </p:nvPr>
        </p:nvSpPr>
        <p:spPr>
          <a:xfrm>
            <a:off x="468313" y="1268413"/>
            <a:ext cx="8153400" cy="4572000"/>
          </a:xfrm>
        </p:spPr>
        <p:txBody>
          <a:bodyPr>
            <a:normAutofit fontScale="92500" lnSpcReduction="20000"/>
          </a:bodyPr>
          <a:lstStyle/>
          <a:p>
            <a:pPr eaLnBrk="1" hangingPunct="1">
              <a:lnSpc>
                <a:spcPct val="80000"/>
              </a:lnSpc>
              <a:buFontTx/>
              <a:buNone/>
            </a:pPr>
            <a:br>
              <a:rPr lang="en-US" altLang="zh-CN" sz="800" smtClean="0"/>
            </a:br>
            <a:endParaRPr lang="en-US" altLang="zh-CN" sz="800" smtClean="0"/>
          </a:p>
          <a:p>
            <a:pPr eaLnBrk="1" hangingPunct="1">
              <a:lnSpc>
                <a:spcPct val="80000"/>
              </a:lnSpc>
              <a:buFontTx/>
              <a:buNone/>
            </a:pPr>
            <a:r>
              <a:rPr lang="zh-CN" altLang="en-US" b="1" smtClean="0">
                <a:latin typeface="楷体_GB2312" pitchFamily="49" charset="-122"/>
                <a:ea typeface="楷体_GB2312" pitchFamily="49" charset="-122"/>
              </a:rPr>
              <a:t>久去山泽游，浪莽林野娱。试携子侄辈，</a:t>
            </a:r>
          </a:p>
          <a:p>
            <a:pPr eaLnBrk="1" hangingPunct="1">
              <a:lnSpc>
                <a:spcPct val="80000"/>
              </a:lnSpc>
              <a:buFontTx/>
              <a:buNone/>
            </a:pPr>
            <a:r>
              <a:rPr lang="zh-CN" altLang="en-US" b="1" smtClean="0">
                <a:latin typeface="楷体_GB2312" pitchFamily="49" charset="-122"/>
                <a:ea typeface="楷体_GB2312" pitchFamily="49" charset="-122"/>
              </a:rPr>
              <a:t>榛步荒墟。</a:t>
            </a:r>
            <a:br>
              <a:rPr lang="zh-CN" altLang="en-US" b="1" smtClean="0">
                <a:latin typeface="楷体_GB2312" pitchFamily="49" charset="-122"/>
                <a:ea typeface="楷体_GB2312" pitchFamily="49" charset="-122"/>
              </a:rPr>
            </a:br>
            <a:endParaRPr lang="zh-CN" altLang="en-US" b="1" smtClean="0">
              <a:latin typeface="楷体_GB2312" pitchFamily="49" charset="-122"/>
              <a:ea typeface="楷体_GB2312" pitchFamily="49" charset="-122"/>
            </a:endParaRPr>
          </a:p>
          <a:p>
            <a:pPr eaLnBrk="1" hangingPunct="1">
              <a:lnSpc>
                <a:spcPct val="80000"/>
              </a:lnSpc>
              <a:buFontTx/>
              <a:buNone/>
            </a:pPr>
            <a:r>
              <a:rPr lang="zh-CN" altLang="en-US" b="1" smtClean="0">
                <a:latin typeface="楷体_GB2312" pitchFamily="49" charset="-122"/>
                <a:ea typeface="楷体_GB2312" pitchFamily="49" charset="-122"/>
              </a:rPr>
              <a:t>徘徊丘垅间，依依昔人居。井灶有遗处，</a:t>
            </a:r>
          </a:p>
          <a:p>
            <a:pPr eaLnBrk="1" hangingPunct="1">
              <a:lnSpc>
                <a:spcPct val="80000"/>
              </a:lnSpc>
              <a:buFontTx/>
              <a:buNone/>
            </a:pPr>
            <a:r>
              <a:rPr lang="zh-CN" altLang="en-US" b="1" smtClean="0">
                <a:latin typeface="楷体_GB2312" pitchFamily="49" charset="-122"/>
                <a:ea typeface="楷体_GB2312" pitchFamily="49" charset="-122"/>
              </a:rPr>
              <a:t>桑竹残朽株。　</a:t>
            </a:r>
            <a:br>
              <a:rPr lang="zh-CN" altLang="en-US" b="1" smtClean="0">
                <a:latin typeface="楷体_GB2312" pitchFamily="49" charset="-122"/>
                <a:ea typeface="楷体_GB2312" pitchFamily="49" charset="-122"/>
              </a:rPr>
            </a:br>
            <a:endParaRPr lang="zh-CN" altLang="en-US" b="1" smtClean="0">
              <a:latin typeface="楷体_GB2312" pitchFamily="49" charset="-122"/>
              <a:ea typeface="楷体_GB2312" pitchFamily="49" charset="-122"/>
            </a:endParaRPr>
          </a:p>
          <a:p>
            <a:pPr eaLnBrk="1" hangingPunct="1">
              <a:lnSpc>
                <a:spcPct val="80000"/>
              </a:lnSpc>
              <a:buFontTx/>
              <a:buNone/>
            </a:pPr>
            <a:r>
              <a:rPr lang="zh-CN" altLang="en-US" b="1" smtClean="0">
                <a:latin typeface="楷体_GB2312" pitchFamily="49" charset="-122"/>
                <a:ea typeface="楷体_GB2312" pitchFamily="49" charset="-122"/>
              </a:rPr>
              <a:t>借问采薪者，此人皆焉如。薪者向我言，</a:t>
            </a:r>
          </a:p>
          <a:p>
            <a:pPr eaLnBrk="1" hangingPunct="1">
              <a:lnSpc>
                <a:spcPct val="80000"/>
              </a:lnSpc>
              <a:buFontTx/>
              <a:buNone/>
            </a:pPr>
            <a:r>
              <a:rPr lang="zh-CN" altLang="en-US" b="1" smtClean="0">
                <a:latin typeface="楷体_GB2312" pitchFamily="49" charset="-122"/>
                <a:ea typeface="楷体_GB2312" pitchFamily="49" charset="-122"/>
              </a:rPr>
              <a:t>死没无复余。</a:t>
            </a:r>
            <a:br>
              <a:rPr lang="zh-CN" altLang="en-US" b="1" smtClean="0">
                <a:latin typeface="楷体_GB2312" pitchFamily="49" charset="-122"/>
                <a:ea typeface="楷体_GB2312" pitchFamily="49" charset="-122"/>
              </a:rPr>
            </a:br>
            <a:endParaRPr lang="zh-CN" altLang="en-US" b="1" smtClean="0">
              <a:latin typeface="楷体_GB2312" pitchFamily="49" charset="-122"/>
              <a:ea typeface="楷体_GB2312" pitchFamily="49" charset="-122"/>
            </a:endParaRPr>
          </a:p>
          <a:p>
            <a:pPr eaLnBrk="1" hangingPunct="1">
              <a:lnSpc>
                <a:spcPct val="80000"/>
              </a:lnSpc>
              <a:buFontTx/>
              <a:buNone/>
            </a:pPr>
            <a:r>
              <a:rPr lang="zh-CN" altLang="en-US" b="1" smtClean="0">
                <a:latin typeface="楷体_GB2312" pitchFamily="49" charset="-122"/>
                <a:ea typeface="楷体_GB2312" pitchFamily="49" charset="-122"/>
              </a:rPr>
              <a:t>一世弃朝市，此语真不虚。人生似幻化，</a:t>
            </a:r>
          </a:p>
          <a:p>
            <a:pPr eaLnBrk="1" hangingPunct="1">
              <a:lnSpc>
                <a:spcPct val="80000"/>
              </a:lnSpc>
              <a:buFontTx/>
              <a:buNone/>
            </a:pPr>
            <a:r>
              <a:rPr lang="zh-CN" altLang="en-US" b="1" smtClean="0">
                <a:latin typeface="楷体_GB2312" pitchFamily="49" charset="-122"/>
                <a:ea typeface="楷体_GB2312" pitchFamily="49" charset="-122"/>
              </a:rPr>
              <a:t>终当归空无。 </a:t>
            </a:r>
            <a:br>
              <a:rPr lang="zh-CN" altLang="en-US" b="1" smtClean="0">
                <a:latin typeface="楷体_GB2312" pitchFamily="49" charset="-122"/>
                <a:ea typeface="楷体_GB2312" pitchFamily="49" charset="-122"/>
              </a:rPr>
            </a:br>
            <a:endParaRPr lang="zh-CN" altLang="en-US" b="1" smtClean="0">
              <a:latin typeface="楷体_GB2312" pitchFamily="49" charset="-122"/>
              <a:ea typeface="楷体_GB2312" pitchFamily="49" charset="-122"/>
            </a:endParaRPr>
          </a:p>
        </p:txBody>
      </p:sp>
      <p:pic>
        <p:nvPicPr>
          <p:cNvPr id="34820" name="Picture 4" descr="jj"/>
          <p:cNvPicPr>
            <a:picLocks noChangeAspect="1" noChangeArrowheads="1"/>
          </p:cNvPicPr>
          <p:nvPr/>
        </p:nvPicPr>
        <p:blipFill>
          <a:blip r:embed="rId2">
            <a:lum bright="10000" contrast="4000"/>
          </a:blip>
          <a:stretch>
            <a:fillRect/>
          </a:stretch>
        </p:blipFill>
        <p:spPr bwMode="auto">
          <a:xfrm>
            <a:off x="6300788" y="5013325"/>
            <a:ext cx="1873250" cy="1449388"/>
          </a:xfrm>
          <a:prstGeom prst="rect">
            <a:avLst/>
          </a:prstGeom>
          <a:noFill/>
          <a:ln w="9525">
            <a:noFill/>
            <a:miter lim="800000"/>
          </a:ln>
        </p:spPr>
      </p:pic>
      <p:pic>
        <p:nvPicPr>
          <p:cNvPr id="34821" name="Picture 5" descr="jj"/>
          <p:cNvPicPr>
            <a:picLocks noChangeAspect="1" noChangeArrowheads="1"/>
          </p:cNvPicPr>
          <p:nvPr/>
        </p:nvPicPr>
        <p:blipFill>
          <a:blip r:embed="rId2">
            <a:lum bright="10000" contrast="4000"/>
          </a:blip>
          <a:stretch>
            <a:fillRect/>
          </a:stretch>
        </p:blipFill>
        <p:spPr bwMode="auto">
          <a:xfrm>
            <a:off x="6516688" y="5229225"/>
            <a:ext cx="1873250" cy="1449388"/>
          </a:xfrm>
          <a:prstGeom prst="rect">
            <a:avLst/>
          </a:prstGeom>
          <a:noFill/>
          <a:ln w="9525">
            <a:noFill/>
            <a:miter lim="800000"/>
          </a:ln>
        </p:spPr>
      </p:pic>
      <p:pic>
        <p:nvPicPr>
          <p:cNvPr id="34822" name="Picture 6" descr="jj"/>
          <p:cNvPicPr>
            <a:picLocks noChangeAspect="1" noChangeArrowheads="1"/>
          </p:cNvPicPr>
          <p:nvPr/>
        </p:nvPicPr>
        <p:blipFill>
          <a:blip r:embed="rId2">
            <a:lum bright="10000" contrast="4000"/>
          </a:blip>
          <a:stretch>
            <a:fillRect/>
          </a:stretch>
        </p:blipFill>
        <p:spPr bwMode="auto">
          <a:xfrm>
            <a:off x="6732588" y="5414963"/>
            <a:ext cx="1873250" cy="1449387"/>
          </a:xfrm>
          <a:prstGeom prst="rect">
            <a:avLst/>
          </a:prstGeom>
          <a:noFill/>
          <a:ln w="9525">
            <a:noFill/>
            <a:miter lim="800000"/>
          </a:ln>
        </p:spPr>
      </p:pic>
      <p:pic>
        <p:nvPicPr>
          <p:cNvPr id="34823" name="Picture 7" descr="jj"/>
          <p:cNvPicPr>
            <a:picLocks noChangeAspect="1" noChangeArrowheads="1"/>
          </p:cNvPicPr>
          <p:nvPr/>
        </p:nvPicPr>
        <p:blipFill>
          <a:blip r:embed="rId2">
            <a:lum bright="10000" contrast="4000"/>
          </a:blip>
          <a:stretch>
            <a:fillRect/>
          </a:stretch>
        </p:blipFill>
        <p:spPr bwMode="auto">
          <a:xfrm>
            <a:off x="6732588" y="5414963"/>
            <a:ext cx="1873250" cy="1449387"/>
          </a:xfrm>
          <a:prstGeom prst="rect">
            <a:avLst/>
          </a:prstGeom>
          <a:noFill/>
          <a:ln w="9525">
            <a:noFill/>
            <a:miter lim="800000"/>
          </a:ln>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Rectangle 2"/>
          <p:cNvSpPr>
            <a:spLocks noGrp="1" noChangeArrowheads="1"/>
          </p:cNvSpPr>
          <p:nvPr>
            <p:ph type="title"/>
          </p:nvPr>
        </p:nvSpPr>
        <p:spPr/>
        <p:txBody>
          <a:bodyPr/>
          <a:lstStyle/>
          <a:p>
            <a:pPr eaLnBrk="1" hangingPunct="1"/>
            <a:r>
              <a:rPr lang="zh-CN" altLang="en-US" sz="5400" smtClean="0"/>
              <a:t>归园田居</a:t>
            </a:r>
            <a:r>
              <a:rPr lang="en-US" altLang="zh-CN" sz="5400" smtClean="0"/>
              <a:t>(</a:t>
            </a:r>
            <a:r>
              <a:rPr lang="zh-CN" altLang="en-US" sz="5400" smtClean="0"/>
              <a:t>五</a:t>
            </a:r>
            <a:r>
              <a:rPr lang="en-US" altLang="zh-CN" sz="5400" smtClean="0"/>
              <a:t>)</a:t>
            </a:r>
          </a:p>
        </p:txBody>
      </p:sp>
      <p:sp>
        <p:nvSpPr>
          <p:cNvPr id="35843" name="Rectangle 3"/>
          <p:cNvSpPr>
            <a:spLocks noGrp="1" noChangeArrowheads="1"/>
          </p:cNvSpPr>
          <p:nvPr>
            <p:ph idx="1"/>
          </p:nvPr>
        </p:nvSpPr>
        <p:spPr/>
        <p:txBody>
          <a:bodyPr/>
          <a:lstStyle/>
          <a:p>
            <a:pPr eaLnBrk="1" hangingPunct="1">
              <a:lnSpc>
                <a:spcPct val="90000"/>
              </a:lnSpc>
              <a:buFontTx/>
              <a:buNone/>
            </a:pPr>
            <a:r>
              <a:rPr lang="zh-CN" altLang="en-US" sz="3600" b="1" smtClean="0">
                <a:latin typeface="楷体_GB2312" pitchFamily="49" charset="-122"/>
                <a:ea typeface="楷体_GB2312" pitchFamily="49" charset="-122"/>
              </a:rPr>
              <a:t>怅恨独策还，崎岖历榛曲。山涧清</a:t>
            </a:r>
          </a:p>
          <a:p>
            <a:pPr eaLnBrk="1" hangingPunct="1">
              <a:lnSpc>
                <a:spcPct val="90000"/>
              </a:lnSpc>
              <a:buFontTx/>
              <a:buNone/>
            </a:pPr>
            <a:r>
              <a:rPr lang="zh-CN" altLang="en-US" sz="3600" b="1" smtClean="0">
                <a:latin typeface="楷体_GB2312" pitchFamily="49" charset="-122"/>
                <a:ea typeface="楷体_GB2312" pitchFamily="49" charset="-122"/>
              </a:rPr>
              <a:t>且浅，遇以濯吾足。</a:t>
            </a:r>
            <a:br>
              <a:rPr lang="zh-CN" altLang="en-US" sz="3600" b="1" smtClean="0">
                <a:latin typeface="楷体_GB2312" pitchFamily="49" charset="-122"/>
                <a:ea typeface="楷体_GB2312" pitchFamily="49" charset="-122"/>
              </a:rPr>
            </a:br>
            <a:endParaRPr lang="zh-CN" altLang="en-US" sz="3600" b="1" smtClean="0">
              <a:latin typeface="楷体_GB2312" pitchFamily="49" charset="-122"/>
              <a:ea typeface="楷体_GB2312" pitchFamily="49" charset="-122"/>
            </a:endParaRPr>
          </a:p>
          <a:p>
            <a:pPr eaLnBrk="1" hangingPunct="1">
              <a:lnSpc>
                <a:spcPct val="90000"/>
              </a:lnSpc>
              <a:buFontTx/>
              <a:buNone/>
            </a:pPr>
            <a:r>
              <a:rPr lang="zh-CN" altLang="en-US" sz="3600" b="1" smtClean="0">
                <a:latin typeface="楷体_GB2312" pitchFamily="49" charset="-122"/>
                <a:ea typeface="楷体_GB2312" pitchFamily="49" charset="-122"/>
              </a:rPr>
              <a:t>漉我新熟酒，双鸡招近局。日入室</a:t>
            </a:r>
          </a:p>
          <a:p>
            <a:pPr eaLnBrk="1" hangingPunct="1">
              <a:lnSpc>
                <a:spcPct val="90000"/>
              </a:lnSpc>
              <a:buFontTx/>
              <a:buNone/>
            </a:pPr>
            <a:r>
              <a:rPr lang="zh-CN" altLang="en-US" sz="3600" b="1" smtClean="0">
                <a:latin typeface="楷体_GB2312" pitchFamily="49" charset="-122"/>
                <a:ea typeface="楷体_GB2312" pitchFamily="49" charset="-122"/>
              </a:rPr>
              <a:t>中暗，荆薪代明烛。</a:t>
            </a:r>
            <a:br>
              <a:rPr lang="zh-CN" altLang="en-US" sz="3600" b="1" smtClean="0">
                <a:latin typeface="楷体_GB2312" pitchFamily="49" charset="-122"/>
                <a:ea typeface="楷体_GB2312" pitchFamily="49" charset="-122"/>
              </a:rPr>
            </a:br>
            <a:endParaRPr lang="zh-CN" altLang="en-US" sz="3600" b="1" smtClean="0">
              <a:latin typeface="楷体_GB2312" pitchFamily="49" charset="-122"/>
              <a:ea typeface="楷体_GB2312" pitchFamily="49" charset="-122"/>
            </a:endParaRPr>
          </a:p>
          <a:p>
            <a:pPr eaLnBrk="1" hangingPunct="1">
              <a:lnSpc>
                <a:spcPct val="90000"/>
              </a:lnSpc>
              <a:buFontTx/>
              <a:buNone/>
            </a:pPr>
            <a:r>
              <a:rPr lang="zh-CN" altLang="en-US" sz="3600" b="1" smtClean="0">
                <a:latin typeface="楷体_GB2312" pitchFamily="49" charset="-122"/>
                <a:ea typeface="楷体_GB2312" pitchFamily="49" charset="-122"/>
              </a:rPr>
              <a:t>欢来苦夕短，已复至天旭。 </a:t>
            </a:r>
            <a:br>
              <a:rPr lang="zh-CN" altLang="en-US" sz="3600" b="1" smtClean="0">
                <a:latin typeface="楷体_GB2312" pitchFamily="49" charset="-122"/>
                <a:ea typeface="楷体_GB2312" pitchFamily="49" charset="-122"/>
              </a:rPr>
            </a:br>
            <a:endParaRPr lang="zh-CN" altLang="en-US" sz="3600" b="1" smtClean="0">
              <a:latin typeface="楷体_GB2312" pitchFamily="49" charset="-122"/>
              <a:ea typeface="楷体_GB2312" pitchFamily="49" charset="-122"/>
            </a:endParaRPr>
          </a:p>
        </p:txBody>
      </p:sp>
      <p:pic>
        <p:nvPicPr>
          <p:cNvPr id="35844" name="Picture 4" descr="jj"/>
          <p:cNvPicPr>
            <a:picLocks noChangeAspect="1" noChangeArrowheads="1"/>
          </p:cNvPicPr>
          <p:nvPr/>
        </p:nvPicPr>
        <p:blipFill>
          <a:blip r:embed="rId2">
            <a:lum bright="10000" contrast="4000"/>
          </a:blip>
          <a:stretch>
            <a:fillRect/>
          </a:stretch>
        </p:blipFill>
        <p:spPr bwMode="auto">
          <a:xfrm>
            <a:off x="6300788" y="5013325"/>
            <a:ext cx="1873250" cy="1449388"/>
          </a:xfrm>
          <a:prstGeom prst="rect">
            <a:avLst/>
          </a:prstGeom>
          <a:noFill/>
          <a:ln w="9525">
            <a:noFill/>
            <a:miter lim="800000"/>
          </a:ln>
        </p:spPr>
      </p:pic>
      <p:pic>
        <p:nvPicPr>
          <p:cNvPr id="35845" name="Picture 5" descr="jj"/>
          <p:cNvPicPr>
            <a:picLocks noChangeAspect="1" noChangeArrowheads="1"/>
          </p:cNvPicPr>
          <p:nvPr/>
        </p:nvPicPr>
        <p:blipFill>
          <a:blip r:embed="rId2">
            <a:lum bright="10000" contrast="4000"/>
          </a:blip>
          <a:stretch>
            <a:fillRect/>
          </a:stretch>
        </p:blipFill>
        <p:spPr bwMode="auto">
          <a:xfrm>
            <a:off x="6516688" y="5229225"/>
            <a:ext cx="1873250" cy="1449388"/>
          </a:xfrm>
          <a:prstGeom prst="rect">
            <a:avLst/>
          </a:prstGeom>
          <a:noFill/>
          <a:ln w="9525">
            <a:noFill/>
            <a:miter lim="800000"/>
          </a:ln>
        </p:spPr>
      </p:pic>
      <p:pic>
        <p:nvPicPr>
          <p:cNvPr id="35846" name="Picture 6" descr="jj"/>
          <p:cNvPicPr>
            <a:picLocks noChangeAspect="1" noChangeArrowheads="1"/>
          </p:cNvPicPr>
          <p:nvPr/>
        </p:nvPicPr>
        <p:blipFill>
          <a:blip r:embed="rId2">
            <a:lum bright="10000" contrast="4000"/>
          </a:blip>
          <a:stretch>
            <a:fillRect/>
          </a:stretch>
        </p:blipFill>
        <p:spPr bwMode="auto">
          <a:xfrm>
            <a:off x="827088" y="260350"/>
            <a:ext cx="1873250" cy="1449388"/>
          </a:xfrm>
          <a:prstGeom prst="rect">
            <a:avLst/>
          </a:prstGeom>
          <a:noFill/>
          <a:ln w="9525">
            <a:noFill/>
            <a:miter lim="800000"/>
          </a:ln>
        </p:spPr>
      </p:pic>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6" name="Picture 2" descr="https://ss1.bdstatic.com/70cFuXSh_Q1YnxGkpoWK1HF6hhy/it/u=220371511,1208446288&amp;fm=26&amp;gp=0.jpg"/>
          <p:cNvPicPr>
            <a:picLocks noChangeAspect="1" noChangeArrowheads="1"/>
          </p:cNvPicPr>
          <p:nvPr/>
        </p:nvPicPr>
        <p:blipFill>
          <a:blip r:embed="rId2"/>
          <a:stretch>
            <a:fillRect/>
          </a:stretch>
        </p:blipFill>
        <p:spPr bwMode="auto">
          <a:xfrm>
            <a:off x="500034" y="357166"/>
            <a:ext cx="8215370" cy="5786478"/>
          </a:xfrm>
          <a:prstGeom prst="rect">
            <a:avLst/>
          </a:prstGeom>
          <a:noFill/>
        </p:spPr>
      </p:pic>
      <p:pic>
        <p:nvPicPr>
          <p:cNvPr id="6147" name="New picture" hidden="1"/>
          <p:cNvPicPr/>
          <p:nvPr/>
        </p:nvPicPr>
        <p:blipFill>
          <a:blip r:embed="rId3"/>
          <a:stretch>
            <a:fillRect/>
          </a:stretch>
        </p:blipFill>
        <p:spPr>
          <a:xfrm>
            <a:off x="11912600" y="12661900"/>
            <a:ext cx="330200" cy="3175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2" name="Picture 9" descr="jj"/>
          <p:cNvPicPr>
            <a:picLocks noChangeAspect="1" noChangeArrowheads="1"/>
          </p:cNvPicPr>
          <p:nvPr/>
        </p:nvPicPr>
        <p:blipFill>
          <a:blip r:embed="rId2">
            <a:lum bright="10000" contrast="4000"/>
          </a:blip>
          <a:stretch>
            <a:fillRect/>
          </a:stretch>
        </p:blipFill>
        <p:spPr bwMode="auto">
          <a:xfrm>
            <a:off x="0" y="188913"/>
            <a:ext cx="1873250" cy="1449387"/>
          </a:xfrm>
          <a:prstGeom prst="rect">
            <a:avLst/>
          </a:prstGeom>
          <a:noFill/>
          <a:ln w="9525">
            <a:noFill/>
            <a:miter lim="800000"/>
          </a:ln>
        </p:spPr>
      </p:pic>
      <p:sp>
        <p:nvSpPr>
          <p:cNvPr id="45058" name="Text Box 2"/>
          <p:cNvSpPr txBox="1">
            <a:spLocks noChangeArrowheads="1"/>
          </p:cNvSpPr>
          <p:nvPr/>
        </p:nvSpPr>
        <p:spPr bwMode="auto">
          <a:xfrm>
            <a:off x="1108075" y="981075"/>
            <a:ext cx="793750" cy="5092700"/>
          </a:xfrm>
          <a:prstGeom prst="rect">
            <a:avLst/>
          </a:prstGeom>
          <a:noFill/>
          <a:ln w="9525">
            <a:noFill/>
            <a:miter lim="800000"/>
          </a:ln>
        </p:spPr>
        <p:txBody>
          <a:bodyPr vert="eaVert" wrap="none">
            <a:spAutoFit/>
          </a:bodyPr>
          <a:lstStyle/>
          <a:p>
            <a:r>
              <a:rPr lang="zh-CN" altLang="en-US" sz="4000" b="1">
                <a:solidFill>
                  <a:srgbClr val="0000FF"/>
                </a:solidFill>
                <a:ea typeface="楷体_GB2312" pitchFamily="49" charset="-122"/>
              </a:rPr>
              <a:t>山水田园诗派发展脉络</a:t>
            </a:r>
          </a:p>
        </p:txBody>
      </p:sp>
      <p:sp>
        <p:nvSpPr>
          <p:cNvPr id="45059" name="AutoShape 3"/>
          <p:cNvSpPr/>
          <p:nvPr/>
        </p:nvSpPr>
        <p:spPr bwMode="auto">
          <a:xfrm>
            <a:off x="1908175" y="1196975"/>
            <a:ext cx="503238" cy="4679950"/>
          </a:xfrm>
          <a:prstGeom prst="leftBrace">
            <a:avLst>
              <a:gd name="adj1" fmla="val 77454"/>
              <a:gd name="adj2" fmla="val 50000"/>
            </a:avLst>
          </a:prstGeom>
          <a:noFill/>
          <a:ln w="9525">
            <a:solidFill>
              <a:schemeClr val="tx1"/>
            </a:solidFill>
            <a:round/>
          </a:ln>
        </p:spPr>
        <p:txBody>
          <a:bodyPr wrap="none" anchor="ctr"/>
          <a:lstStyle/>
          <a:p>
            <a:endParaRPr lang="zh-CN" altLang="en-US"/>
          </a:p>
        </p:txBody>
      </p:sp>
      <p:sp>
        <p:nvSpPr>
          <p:cNvPr id="45060" name="Text Box 4"/>
          <p:cNvSpPr txBox="1">
            <a:spLocks noChangeArrowheads="1"/>
          </p:cNvSpPr>
          <p:nvPr/>
        </p:nvSpPr>
        <p:spPr bwMode="auto">
          <a:xfrm>
            <a:off x="2627313" y="1000125"/>
            <a:ext cx="5283200" cy="1311275"/>
          </a:xfrm>
          <a:prstGeom prst="rect">
            <a:avLst/>
          </a:prstGeom>
          <a:noFill/>
          <a:ln w="9525">
            <a:noFill/>
            <a:miter lim="800000"/>
          </a:ln>
        </p:spPr>
        <p:txBody>
          <a:bodyPr wrap="none">
            <a:spAutoFit/>
          </a:bodyPr>
          <a:lstStyle/>
          <a:p>
            <a:r>
              <a:rPr lang="zh-CN" altLang="en-US" sz="4000" b="1">
                <a:solidFill>
                  <a:srgbClr val="0000FF"/>
                </a:solidFill>
                <a:latin typeface="楷体_GB2312" pitchFamily="49" charset="-122"/>
                <a:ea typeface="楷体_GB2312" pitchFamily="49" charset="-122"/>
              </a:rPr>
              <a:t>晋  陶渊明  田园诗派</a:t>
            </a:r>
          </a:p>
          <a:p>
            <a:endParaRPr lang="en-US" altLang="zh-CN" sz="4000">
              <a:latin typeface="楷体_GB2312" pitchFamily="49" charset="-122"/>
              <a:ea typeface="楷体_GB2312" pitchFamily="49" charset="-122"/>
            </a:endParaRPr>
          </a:p>
        </p:txBody>
      </p:sp>
      <p:sp>
        <p:nvSpPr>
          <p:cNvPr id="45061" name="Text Box 5"/>
          <p:cNvSpPr txBox="1">
            <a:spLocks noChangeArrowheads="1"/>
          </p:cNvSpPr>
          <p:nvPr/>
        </p:nvSpPr>
        <p:spPr bwMode="auto">
          <a:xfrm>
            <a:off x="2339975" y="2852738"/>
            <a:ext cx="6200775" cy="1250950"/>
          </a:xfrm>
          <a:prstGeom prst="rect">
            <a:avLst/>
          </a:prstGeom>
          <a:noFill/>
          <a:ln w="9525">
            <a:noFill/>
            <a:miter lim="800000"/>
          </a:ln>
        </p:spPr>
        <p:txBody>
          <a:bodyPr>
            <a:spAutoFit/>
          </a:bodyPr>
          <a:lstStyle/>
          <a:p>
            <a:r>
              <a:rPr lang="en-US" altLang="zh-CN" sz="3200" b="1">
                <a:solidFill>
                  <a:srgbClr val="0000FF"/>
                </a:solidFill>
                <a:latin typeface="楷体_GB2312" pitchFamily="49" charset="-122"/>
                <a:ea typeface="楷体_GB2312" pitchFamily="49" charset="-122"/>
              </a:rPr>
              <a:t> </a:t>
            </a:r>
            <a:r>
              <a:rPr lang="zh-CN" altLang="en-US" sz="4000" b="1">
                <a:solidFill>
                  <a:srgbClr val="0000FF"/>
                </a:solidFill>
                <a:latin typeface="楷体_GB2312" pitchFamily="49" charset="-122"/>
                <a:ea typeface="楷体_GB2312" pitchFamily="49" charset="-122"/>
              </a:rPr>
              <a:t>南朝</a:t>
            </a:r>
            <a:r>
              <a:rPr lang="en-US" altLang="zh-CN" sz="4000" b="1">
                <a:solidFill>
                  <a:srgbClr val="0000FF"/>
                </a:solidFill>
                <a:ea typeface="楷体_GB2312" pitchFamily="49" charset="-122"/>
              </a:rPr>
              <a:t>·</a:t>
            </a:r>
            <a:r>
              <a:rPr lang="zh-CN" altLang="en-US" sz="4000" b="1">
                <a:solidFill>
                  <a:srgbClr val="0000FF"/>
                </a:solidFill>
                <a:latin typeface="楷体_GB2312" pitchFamily="49" charset="-122"/>
                <a:ea typeface="楷体_GB2312" pitchFamily="49" charset="-122"/>
              </a:rPr>
              <a:t>宋 谢灵运 山水诗派</a:t>
            </a:r>
          </a:p>
          <a:p>
            <a:endParaRPr lang="en-US" altLang="zh-CN" sz="3600">
              <a:latin typeface="楷体_GB2312" pitchFamily="49" charset="-122"/>
              <a:ea typeface="楷体_GB2312" pitchFamily="49" charset="-122"/>
            </a:endParaRPr>
          </a:p>
        </p:txBody>
      </p:sp>
      <p:sp>
        <p:nvSpPr>
          <p:cNvPr id="45062" name="Text Box 6"/>
          <p:cNvSpPr txBox="1">
            <a:spLocks noChangeArrowheads="1"/>
          </p:cNvSpPr>
          <p:nvPr/>
        </p:nvSpPr>
        <p:spPr bwMode="auto">
          <a:xfrm>
            <a:off x="2555875" y="4745038"/>
            <a:ext cx="6048375" cy="701675"/>
          </a:xfrm>
          <a:prstGeom prst="rect">
            <a:avLst/>
          </a:prstGeom>
          <a:noFill/>
          <a:ln w="9525">
            <a:noFill/>
            <a:miter lim="800000"/>
          </a:ln>
        </p:spPr>
        <p:txBody>
          <a:bodyPr wrap="none">
            <a:spAutoFit/>
          </a:bodyPr>
          <a:lstStyle/>
          <a:p>
            <a:r>
              <a:rPr lang="zh-CN" altLang="en-US" sz="4000" b="1">
                <a:solidFill>
                  <a:srgbClr val="0000FF"/>
                </a:solidFill>
                <a:latin typeface="楷体_GB2312" pitchFamily="49" charset="-122"/>
                <a:ea typeface="楷体_GB2312" pitchFamily="49" charset="-122"/>
              </a:rPr>
              <a:t>唐 </a:t>
            </a:r>
            <a:r>
              <a:rPr lang="zh-CN" altLang="en-US" sz="4000" b="1">
                <a:solidFill>
                  <a:schemeClr val="hlink"/>
                </a:solidFill>
                <a:latin typeface="楷体_GB2312" pitchFamily="49" charset="-122"/>
                <a:ea typeface="楷体_GB2312" pitchFamily="49" charset="-122"/>
              </a:rPr>
              <a:t> </a:t>
            </a:r>
            <a:r>
              <a:rPr lang="zh-CN" altLang="en-US" sz="4000" b="1">
                <a:solidFill>
                  <a:srgbClr val="0000FF"/>
                </a:solidFill>
                <a:latin typeface="楷体_GB2312" pitchFamily="49" charset="-122"/>
                <a:ea typeface="楷体_GB2312" pitchFamily="49" charset="-122"/>
              </a:rPr>
              <a:t>王 孟  山水田园诗派</a:t>
            </a:r>
          </a:p>
        </p:txBody>
      </p:sp>
      <p:pic>
        <p:nvPicPr>
          <p:cNvPr id="5128" name="Picture 7" descr="jj"/>
          <p:cNvPicPr>
            <a:picLocks noChangeAspect="1" noChangeArrowheads="1"/>
          </p:cNvPicPr>
          <p:nvPr/>
        </p:nvPicPr>
        <p:blipFill>
          <a:blip r:embed="rId2">
            <a:lum bright="10000" contrast="4000"/>
          </a:blip>
          <a:stretch>
            <a:fillRect/>
          </a:stretch>
        </p:blipFill>
        <p:spPr bwMode="auto">
          <a:xfrm>
            <a:off x="7270750" y="5408613"/>
            <a:ext cx="1873250" cy="1449387"/>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4" fill="hold" nodeType="after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wheel(4)">
                                      <p:cBhvr>
                                        <p:cTn id="7" dur="1000"/>
                                        <p:tgtEl>
                                          <p:spTgt spid="45058">
                                            <p:txEl>
                                              <p:pRg st="0" end="0"/>
                                            </p:txEl>
                                          </p:spTgt>
                                        </p:tgtEl>
                                      </p:cBhvr>
                                    </p:animEffect>
                                  </p:childTnLst>
                                </p:cTn>
                              </p:par>
                            </p:childTnLst>
                          </p:cTn>
                        </p:par>
                        <p:par>
                          <p:cTn id="8" fill="hold" nodeType="afterGroup">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45059"/>
                                        </p:tgtEl>
                                        <p:attrNameLst>
                                          <p:attrName>style.visibility</p:attrName>
                                        </p:attrNameLst>
                                      </p:cBhvr>
                                      <p:to>
                                        <p:strVal val="visible"/>
                                      </p:to>
                                    </p:set>
                                    <p:anim calcmode="lin" valueType="num">
                                      <p:cBhvr additive="base">
                                        <p:cTn id="11" dur="500" fill="hold"/>
                                        <p:tgtEl>
                                          <p:spTgt spid="45059"/>
                                        </p:tgtEl>
                                        <p:attrNameLst>
                                          <p:attrName>ppt_x</p:attrName>
                                        </p:attrNameLst>
                                      </p:cBhvr>
                                      <p:tavLst>
                                        <p:tav tm="0">
                                          <p:val>
                                            <p:strVal val="#ppt_x"/>
                                          </p:val>
                                        </p:tav>
                                        <p:tav tm="100000">
                                          <p:val>
                                            <p:strVal val="#ppt_x"/>
                                          </p:val>
                                        </p:tav>
                                      </p:tavLst>
                                    </p:anim>
                                    <p:anim calcmode="lin" valueType="num">
                                      <p:cBhvr additive="base">
                                        <p:cTn id="12"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5060">
                                            <p:txEl>
                                              <p:pRg st="0" end="0"/>
                                            </p:txEl>
                                          </p:spTgt>
                                        </p:tgtEl>
                                        <p:attrNameLst>
                                          <p:attrName>style.visibility</p:attrName>
                                        </p:attrNameLst>
                                      </p:cBhvr>
                                      <p:to>
                                        <p:strVal val="visible"/>
                                      </p:to>
                                    </p:set>
                                    <p:anim calcmode="lin" valueType="num">
                                      <p:cBhvr additive="base">
                                        <p:cTn id="17" dur="500" fill="hold"/>
                                        <p:tgtEl>
                                          <p:spTgt spid="45060">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50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5061">
                                            <p:txEl>
                                              <p:pRg st="0" end="0"/>
                                            </p:txEl>
                                          </p:spTgt>
                                        </p:tgtEl>
                                        <p:attrNameLst>
                                          <p:attrName>style.visibility</p:attrName>
                                        </p:attrNameLst>
                                      </p:cBhvr>
                                      <p:to>
                                        <p:strVal val="visible"/>
                                      </p:to>
                                    </p:set>
                                    <p:anim calcmode="lin" valueType="num">
                                      <p:cBhvr additive="base">
                                        <p:cTn id="23" dur="500" fill="hold"/>
                                        <p:tgtEl>
                                          <p:spTgt spid="4506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50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45062">
                                            <p:txEl>
                                              <p:pRg st="0" end="0"/>
                                            </p:txEl>
                                          </p:spTgt>
                                        </p:tgtEl>
                                        <p:attrNameLst>
                                          <p:attrName>style.visibility</p:attrName>
                                        </p:attrNameLst>
                                      </p:cBhvr>
                                      <p:to>
                                        <p:strVal val="visible"/>
                                      </p:to>
                                    </p:set>
                                    <p:anim calcmode="lin" valueType="num">
                                      <p:cBhvr additive="base">
                                        <p:cTn id="29" dur="500" fill="hold"/>
                                        <p:tgtEl>
                                          <p:spTgt spid="45062">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506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descr="g6"/>
          <p:cNvPicPr>
            <a:picLocks noChangeAspect="1" noChangeArrowheads="1"/>
          </p:cNvPicPr>
          <p:nvPr/>
        </p:nvPicPr>
        <p:blipFill>
          <a:blip r:embed="rId2"/>
          <a:stretch>
            <a:fillRect/>
          </a:stretch>
        </p:blipFill>
        <p:spPr bwMode="auto">
          <a:xfrm>
            <a:off x="323850" y="1571611"/>
            <a:ext cx="3248018" cy="3944951"/>
          </a:xfrm>
          <a:prstGeom prst="rect">
            <a:avLst/>
          </a:prstGeom>
          <a:noFill/>
          <a:ln w="9525">
            <a:noFill/>
            <a:miter lim="800000"/>
          </a:ln>
        </p:spPr>
      </p:pic>
      <p:pic>
        <p:nvPicPr>
          <p:cNvPr id="6147" name="Picture 3" descr="20040921073001136"/>
          <p:cNvPicPr>
            <a:picLocks noChangeAspect="1" noChangeArrowheads="1"/>
          </p:cNvPicPr>
          <p:nvPr/>
        </p:nvPicPr>
        <p:blipFill>
          <a:blip r:embed="rId3"/>
          <a:stretch>
            <a:fillRect/>
          </a:stretch>
        </p:blipFill>
        <p:spPr bwMode="auto">
          <a:xfrm>
            <a:off x="6000760" y="1714487"/>
            <a:ext cx="2711440" cy="3802075"/>
          </a:xfrm>
          <a:prstGeom prst="rect">
            <a:avLst/>
          </a:prstGeom>
          <a:noFill/>
          <a:ln w="9525">
            <a:noFill/>
            <a:miter lim="800000"/>
          </a:ln>
        </p:spPr>
      </p:pic>
      <p:sp>
        <p:nvSpPr>
          <p:cNvPr id="18437" name="Text Box 5"/>
          <p:cNvSpPr txBox="1">
            <a:spLocks noChangeArrowheads="1"/>
          </p:cNvSpPr>
          <p:nvPr/>
        </p:nvSpPr>
        <p:spPr bwMode="auto">
          <a:xfrm>
            <a:off x="4932363" y="6021388"/>
            <a:ext cx="4211637" cy="396875"/>
          </a:xfrm>
          <a:prstGeom prst="rect">
            <a:avLst/>
          </a:prstGeom>
          <a:noFill/>
          <a:ln w="9525">
            <a:noFill/>
            <a:miter lim="800000"/>
          </a:ln>
        </p:spPr>
        <p:txBody>
          <a:bodyPr>
            <a:spAutoFit/>
          </a:bodyPr>
          <a:lstStyle/>
          <a:p>
            <a:r>
              <a:rPr lang="zh-CN" altLang="en-US" sz="2000" b="1">
                <a:solidFill>
                  <a:srgbClr val="000066"/>
                </a:solidFill>
                <a:latin typeface="Times New Roman" pitchFamily="18" charset="0"/>
              </a:rPr>
              <a:t>采菊东篱下，悠然见南山。</a:t>
            </a:r>
            <a:r>
              <a:rPr lang="en-US" altLang="zh-CN" sz="1600" b="1">
                <a:solidFill>
                  <a:srgbClr val="000066"/>
                </a:solidFill>
                <a:latin typeface="Times New Roman" pitchFamily="18" charset="0"/>
              </a:rPr>
              <a:t>《</a:t>
            </a:r>
            <a:r>
              <a:rPr lang="zh-CN" altLang="en-US" sz="1600" b="1">
                <a:solidFill>
                  <a:srgbClr val="000066"/>
                </a:solidFill>
                <a:latin typeface="Times New Roman" pitchFamily="18" charset="0"/>
              </a:rPr>
              <a:t>饮酒</a:t>
            </a:r>
            <a:r>
              <a:rPr lang="en-US" altLang="zh-CN" sz="1600" b="1">
                <a:solidFill>
                  <a:srgbClr val="000066"/>
                </a:solidFill>
                <a:latin typeface="Times New Roman" pitchFamily="18" charset="0"/>
              </a:rPr>
              <a:t>》</a:t>
            </a:r>
            <a:endParaRPr lang="en-US" altLang="zh-CN" sz="1600">
              <a:latin typeface="Times New Roman" pitchFamily="18" charset="0"/>
            </a:endParaRPr>
          </a:p>
        </p:txBody>
      </p:sp>
      <p:sp>
        <p:nvSpPr>
          <p:cNvPr id="18438" name="Text Box 6"/>
          <p:cNvSpPr txBox="1">
            <a:spLocks noChangeArrowheads="1"/>
          </p:cNvSpPr>
          <p:nvPr/>
        </p:nvSpPr>
        <p:spPr bwMode="auto">
          <a:xfrm>
            <a:off x="395288" y="5589588"/>
            <a:ext cx="3600450" cy="854075"/>
          </a:xfrm>
          <a:prstGeom prst="rect">
            <a:avLst/>
          </a:prstGeom>
          <a:noFill/>
          <a:ln w="9525">
            <a:noFill/>
            <a:miter lim="800000"/>
          </a:ln>
        </p:spPr>
        <p:txBody>
          <a:bodyPr>
            <a:spAutoFit/>
          </a:bodyPr>
          <a:lstStyle/>
          <a:p>
            <a:pPr>
              <a:spcBef>
                <a:spcPct val="50000"/>
              </a:spcBef>
            </a:pPr>
            <a:r>
              <a:rPr lang="zh-CN" altLang="en-US" sz="2000" b="1">
                <a:solidFill>
                  <a:srgbClr val="FF0066"/>
                </a:solidFill>
              </a:rPr>
              <a:t>晨兴理荒秽，带月荷锄归。</a:t>
            </a:r>
          </a:p>
          <a:p>
            <a:pPr>
              <a:spcBef>
                <a:spcPct val="50000"/>
              </a:spcBef>
            </a:pPr>
            <a:r>
              <a:rPr lang="zh-CN" altLang="en-US" sz="2000" b="1">
                <a:solidFill>
                  <a:srgbClr val="FF0066"/>
                </a:solidFill>
              </a:rPr>
              <a:t>                 </a:t>
            </a:r>
            <a:r>
              <a:rPr lang="en-US" altLang="zh-CN" sz="1600" b="1">
                <a:solidFill>
                  <a:srgbClr val="FF0066"/>
                </a:solidFill>
              </a:rPr>
              <a:t>《</a:t>
            </a:r>
            <a:r>
              <a:rPr lang="zh-CN" altLang="en-US" sz="1600" b="1">
                <a:solidFill>
                  <a:srgbClr val="FF0066"/>
                </a:solidFill>
              </a:rPr>
              <a:t>归园田居（其三）</a:t>
            </a:r>
            <a:r>
              <a:rPr lang="en-US" altLang="zh-CN" sz="1600" b="1">
                <a:solidFill>
                  <a:srgbClr val="FF0066"/>
                </a:solidFill>
              </a:rPr>
              <a:t>》</a:t>
            </a:r>
          </a:p>
        </p:txBody>
      </p:sp>
      <p:sp>
        <p:nvSpPr>
          <p:cNvPr id="6150" name="WordArt 9"/>
          <p:cNvSpPr>
            <a:spLocks noChangeArrowheads="1" noChangeShapeType="1" noTextEdit="1"/>
          </p:cNvSpPr>
          <p:nvPr/>
        </p:nvSpPr>
        <p:spPr bwMode="auto">
          <a:xfrm>
            <a:off x="3348038" y="260350"/>
            <a:ext cx="2286000" cy="525463"/>
          </a:xfrm>
          <a:prstGeom prst="rect">
            <a:avLst/>
          </a:prstGeom>
        </p:spPr>
        <p:txBody>
          <a:bodyPr wrap="none" fromWordArt="1">
            <a:prstTxWarp prst="textDoubleWave1">
              <a:avLst>
                <a:gd name="adj1" fmla="val 6500"/>
                <a:gd name="adj2" fmla="val 0"/>
              </a:avLst>
            </a:prstTxWarp>
          </a:bodyPr>
          <a:lstStyle/>
          <a:p>
            <a:pPr algn="ctr"/>
            <a:r>
              <a:rPr lang="zh-CN" altLang="en-US" sz="3600" kern="10" spc="-360">
                <a:ln w="15875">
                  <a:solidFill>
                    <a:srgbClr val="000099"/>
                  </a:solidFill>
                  <a:round/>
                </a:ln>
                <a:solidFill>
                  <a:srgbClr val="0000FF">
                    <a:alpha val="72940"/>
                  </a:srgbClr>
                </a:solidFill>
                <a:effectLst>
                  <a:outerShdw dist="125724" dir="18900000" algn="ctr" rotWithShape="0">
                    <a:srgbClr val="000099"/>
                  </a:outerShdw>
                </a:effectLst>
                <a:latin typeface="宋体"/>
                <a:ea typeface="宋体"/>
              </a:rPr>
              <a:t>看图猜诗句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500" fill="hold"/>
                                        <p:tgtEl>
                                          <p:spTgt spid="18438"/>
                                        </p:tgtEl>
                                        <p:attrNameLst>
                                          <p:attrName>ppt_w</p:attrName>
                                        </p:attrNameLst>
                                      </p:cBhvr>
                                      <p:tavLst>
                                        <p:tav tm="0">
                                          <p:val>
                                            <p:fltVal val="0"/>
                                          </p:val>
                                        </p:tav>
                                        <p:tav tm="100000">
                                          <p:val>
                                            <p:strVal val="#ppt_w"/>
                                          </p:val>
                                        </p:tav>
                                      </p:tavLst>
                                    </p:anim>
                                    <p:anim calcmode="lin" valueType="num">
                                      <p:cBhvr>
                                        <p:cTn id="8" dur="500" fill="hold"/>
                                        <p:tgtEl>
                                          <p:spTgt spid="18438"/>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8437"/>
                                        </p:tgtEl>
                                        <p:attrNameLst>
                                          <p:attrName>style.visibility</p:attrName>
                                        </p:attrNameLst>
                                      </p:cBhvr>
                                      <p:to>
                                        <p:strVal val="visible"/>
                                      </p:to>
                                    </p:set>
                                    <p:animEffect transition="in" filter="blinds(horizontal)">
                                      <p:cBhvr>
                                        <p:cTn id="13"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843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灯片编号占位符 3"/>
          <p:cNvSpPr txBox="1">
            <a:spLocks noGrp="1" noChangeArrowheads="1"/>
          </p:cNvSpPr>
          <p:nvPr/>
        </p:nvSpPr>
        <p:spPr bwMode="auto">
          <a:xfrm>
            <a:off x="6553200" y="6245225"/>
            <a:ext cx="2133600" cy="476250"/>
          </a:xfrm>
          <a:prstGeom prst="rect">
            <a:avLst/>
          </a:prstGeom>
          <a:noFill/>
          <a:ln w="9525">
            <a:noFill/>
            <a:miter lim="800000"/>
          </a:ln>
        </p:spPr>
        <p:txBody>
          <a:bodyPr/>
          <a:lstStyle/>
          <a:p>
            <a:pPr algn="r"/>
            <a:fld id="{4919C437-D554-484B-B45B-BEBB22C79819}" type="slidenum">
              <a:rPr lang="en-US" altLang="zh-CN" sz="1400"/>
              <a:pPr algn="r"/>
              <a:t>7</a:t>
            </a:fld>
            <a:endParaRPr lang="en-US" altLang="zh-CN" sz="1400"/>
          </a:p>
        </p:txBody>
      </p:sp>
      <p:pic>
        <p:nvPicPr>
          <p:cNvPr id="59396" name="Picture 4" descr="g5"/>
          <p:cNvPicPr>
            <a:picLocks noChangeAspect="1" noChangeArrowheads="1"/>
          </p:cNvPicPr>
          <p:nvPr/>
        </p:nvPicPr>
        <p:blipFill>
          <a:blip r:embed="rId2"/>
          <a:stretch>
            <a:fillRect/>
          </a:stretch>
        </p:blipFill>
        <p:spPr bwMode="auto">
          <a:xfrm>
            <a:off x="250825" y="1268413"/>
            <a:ext cx="4678365" cy="4149725"/>
          </a:xfrm>
          <a:prstGeom prst="rect">
            <a:avLst/>
          </a:prstGeom>
          <a:noFill/>
          <a:ln w="9525">
            <a:noFill/>
            <a:miter lim="800000"/>
          </a:ln>
        </p:spPr>
      </p:pic>
      <p:pic>
        <p:nvPicPr>
          <p:cNvPr id="59398" name="Picture 6" descr="陶2"/>
          <p:cNvPicPr>
            <a:picLocks noChangeAspect="1" noChangeArrowheads="1"/>
          </p:cNvPicPr>
          <p:nvPr/>
        </p:nvPicPr>
        <p:blipFill>
          <a:blip r:embed="rId3"/>
          <a:stretch>
            <a:fillRect/>
          </a:stretch>
        </p:blipFill>
        <p:spPr bwMode="auto">
          <a:xfrm>
            <a:off x="5508625" y="260350"/>
            <a:ext cx="3419475" cy="5616575"/>
          </a:xfrm>
          <a:prstGeom prst="rect">
            <a:avLst/>
          </a:prstGeom>
          <a:noFill/>
          <a:ln w="9525">
            <a:noFill/>
            <a:miter lim="800000"/>
          </a:ln>
        </p:spPr>
      </p:pic>
      <p:sp>
        <p:nvSpPr>
          <p:cNvPr id="59399" name="Text Box 7"/>
          <p:cNvSpPr txBox="1">
            <a:spLocks noChangeArrowheads="1"/>
          </p:cNvSpPr>
          <p:nvPr/>
        </p:nvSpPr>
        <p:spPr bwMode="auto">
          <a:xfrm>
            <a:off x="250825" y="5445125"/>
            <a:ext cx="4537075" cy="1127125"/>
          </a:xfrm>
          <a:prstGeom prst="rect">
            <a:avLst/>
          </a:prstGeom>
          <a:solidFill>
            <a:schemeClr val="bg1"/>
          </a:solidFill>
          <a:ln w="9525">
            <a:noFill/>
            <a:miter lim="800000"/>
          </a:ln>
        </p:spPr>
        <p:txBody>
          <a:bodyPr>
            <a:spAutoFit/>
          </a:bodyPr>
          <a:lstStyle/>
          <a:p>
            <a:r>
              <a:rPr lang="en-US" altLang="zh-CN" sz="2400" b="1">
                <a:solidFill>
                  <a:srgbClr val="000066"/>
                </a:solidFill>
                <a:latin typeface="Times New Roman" pitchFamily="18" charset="0"/>
              </a:rPr>
              <a:t>“</a:t>
            </a:r>
            <a:r>
              <a:rPr lang="zh-CN" altLang="en-US" sz="2400" b="1">
                <a:solidFill>
                  <a:srgbClr val="000066"/>
                </a:solidFill>
                <a:latin typeface="Times New Roman" pitchFamily="18" charset="0"/>
              </a:rPr>
              <a:t>夹岸数百步，中无杂草，芳草凄美，落英缤纷”</a:t>
            </a:r>
          </a:p>
          <a:p>
            <a:r>
              <a:rPr lang="zh-CN" altLang="en-US" b="1">
                <a:solidFill>
                  <a:srgbClr val="000066"/>
                </a:solidFill>
              </a:rPr>
              <a:t>                                </a:t>
            </a:r>
            <a:r>
              <a:rPr lang="en-US" altLang="zh-CN" sz="2000" b="1">
                <a:solidFill>
                  <a:srgbClr val="000066"/>
                </a:solidFill>
              </a:rPr>
              <a:t>———《</a:t>
            </a:r>
            <a:r>
              <a:rPr lang="zh-CN" altLang="en-US" sz="2000" b="1">
                <a:solidFill>
                  <a:srgbClr val="000066"/>
                </a:solidFill>
              </a:rPr>
              <a:t>桃花源记</a:t>
            </a:r>
            <a:r>
              <a:rPr lang="en-US" altLang="zh-CN" sz="2000" b="1">
                <a:solidFill>
                  <a:srgbClr val="000066"/>
                </a:solidFill>
              </a:rPr>
              <a:t>》</a:t>
            </a:r>
            <a:endParaRPr lang="en-US" altLang="zh-CN" sz="3200">
              <a:latin typeface="Times New Roman" pitchFamily="18" charset="0"/>
            </a:endParaRPr>
          </a:p>
        </p:txBody>
      </p:sp>
      <p:sp>
        <p:nvSpPr>
          <p:cNvPr id="59401" name="Text Box 9"/>
          <p:cNvSpPr txBox="1">
            <a:spLocks noChangeArrowheads="1"/>
          </p:cNvSpPr>
          <p:nvPr/>
        </p:nvSpPr>
        <p:spPr bwMode="auto">
          <a:xfrm>
            <a:off x="4643438" y="5734050"/>
            <a:ext cx="4249737" cy="854075"/>
          </a:xfrm>
          <a:prstGeom prst="rect">
            <a:avLst/>
          </a:prstGeom>
          <a:solidFill>
            <a:schemeClr val="bg1"/>
          </a:solidFill>
          <a:ln w="9525">
            <a:noFill/>
            <a:miter lim="800000"/>
          </a:ln>
        </p:spPr>
        <p:txBody>
          <a:bodyPr>
            <a:spAutoFit/>
          </a:bodyPr>
          <a:lstStyle/>
          <a:p>
            <a:pPr>
              <a:spcBef>
                <a:spcPct val="50000"/>
              </a:spcBef>
            </a:pPr>
            <a:r>
              <a:rPr lang="zh-CN" altLang="en-US" sz="2000" b="1"/>
              <a:t>不戚戚于贫贱，不汲汲于富贵 </a:t>
            </a:r>
          </a:p>
          <a:p>
            <a:pPr>
              <a:spcBef>
                <a:spcPct val="50000"/>
              </a:spcBef>
            </a:pPr>
            <a:r>
              <a:rPr lang="zh-CN" altLang="en-US" b="1"/>
              <a:t>               </a:t>
            </a:r>
            <a:r>
              <a:rPr lang="en-US" altLang="zh-CN" sz="2000" b="1"/>
              <a:t>————《</a:t>
            </a:r>
            <a:r>
              <a:rPr lang="zh-CN" altLang="en-US" sz="2000" b="1"/>
              <a:t>五柳先生传</a:t>
            </a:r>
            <a:r>
              <a:rPr lang="zh-CN" altLang="en-US" sz="2000"/>
              <a:t> </a:t>
            </a:r>
            <a:r>
              <a:rPr lang="en-US" altLang="zh-CN" sz="2000" b="1"/>
              <a:t>》</a:t>
            </a:r>
          </a:p>
        </p:txBody>
      </p:sp>
      <p:sp>
        <p:nvSpPr>
          <p:cNvPr id="7175" name="WordArt 12"/>
          <p:cNvSpPr>
            <a:spLocks noChangeArrowheads="1" noChangeShapeType="1" noTextEdit="1"/>
          </p:cNvSpPr>
          <p:nvPr/>
        </p:nvSpPr>
        <p:spPr bwMode="auto">
          <a:xfrm>
            <a:off x="1403350" y="333375"/>
            <a:ext cx="2019300" cy="504825"/>
          </a:xfrm>
          <a:prstGeom prst="rect">
            <a:avLst/>
          </a:prstGeom>
        </p:spPr>
        <p:txBody>
          <a:bodyPr wrap="none" fromWordArt="1">
            <a:prstTxWarp prst="textPlain">
              <a:avLst>
                <a:gd name="adj" fmla="val 50000"/>
              </a:avLst>
            </a:prstTxWarp>
          </a:bodyPr>
          <a:lstStyle/>
          <a:p>
            <a:pPr algn="ctr"/>
            <a:r>
              <a:rPr lang="zh-CN" altLang="en-US" sz="4000" kern="10">
                <a:ln w="9525">
                  <a:noFill/>
                  <a:rou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宋体"/>
                <a:ea typeface="宋体"/>
              </a:rPr>
              <a:t>看图猜文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wedge">
                                      <p:cBhvr>
                                        <p:cTn id="7" dur="2000"/>
                                        <p:tgtEl>
                                          <p:spTgt spid="593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59398"/>
                                        </p:tgtEl>
                                        <p:attrNameLst>
                                          <p:attrName>style.visibility</p:attrName>
                                        </p:attrNameLst>
                                      </p:cBhvr>
                                      <p:to>
                                        <p:strVal val="visible"/>
                                      </p:to>
                                    </p:set>
                                    <p:animEffect transition="in" filter="strips(downLeft)">
                                      <p:cBhvr>
                                        <p:cTn id="12" dur="500"/>
                                        <p:tgtEl>
                                          <p:spTgt spid="593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9399"/>
                                        </p:tgtEl>
                                        <p:attrNameLst>
                                          <p:attrName>style.visibility</p:attrName>
                                        </p:attrNameLst>
                                      </p:cBhvr>
                                      <p:to>
                                        <p:strVal val="visible"/>
                                      </p:to>
                                    </p:set>
                                    <p:animEffect transition="in" filter="blinds(horizontal)">
                                      <p:cBhvr>
                                        <p:cTn id="17" dur="500"/>
                                        <p:tgtEl>
                                          <p:spTgt spid="5939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59401"/>
                                        </p:tgtEl>
                                        <p:attrNameLst>
                                          <p:attrName>style.visibility</p:attrName>
                                        </p:attrNameLst>
                                      </p:cBhvr>
                                      <p:to>
                                        <p:strVal val="visible"/>
                                      </p:to>
                                    </p:set>
                                    <p:anim calcmode="lin" valueType="num">
                                      <p:cBhvr>
                                        <p:cTn id="22" dur="500" fill="hold"/>
                                        <p:tgtEl>
                                          <p:spTgt spid="59401"/>
                                        </p:tgtEl>
                                        <p:attrNameLst>
                                          <p:attrName>ppt_w</p:attrName>
                                        </p:attrNameLst>
                                      </p:cBhvr>
                                      <p:tavLst>
                                        <p:tav tm="0">
                                          <p:val>
                                            <p:fltVal val="0"/>
                                          </p:val>
                                        </p:tav>
                                        <p:tav tm="100000">
                                          <p:val>
                                            <p:strVal val="#ppt_w"/>
                                          </p:val>
                                        </p:tav>
                                      </p:tavLst>
                                    </p:anim>
                                    <p:anim calcmode="lin" valueType="num">
                                      <p:cBhvr>
                                        <p:cTn id="23" dur="500" fill="hold"/>
                                        <p:tgtEl>
                                          <p:spTgt spid="594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p:bldP spid="5940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https://timgsa.baidu.com/timg?image&amp;quality=80&amp;size=b9999_10000&amp;sec=1595141172777&amp;di=c3dd3c08117fd8845dbb6a64fad68e72&amp;imgtype=0&amp;src=http%3A%2F%2Fimgsrc.baidu.com%2Fforum%2Fw%3D580%2Fsign%3Df86b68697af082022d9291377bfafb8a%2Fbc26750e0cf3d7ca2eebb33cfb1fbe096b63a95b.jpg"/>
          <p:cNvPicPr>
            <a:picLocks noChangeAspect="1" noChangeArrowheads="1"/>
          </p:cNvPicPr>
          <p:nvPr/>
        </p:nvPicPr>
        <p:blipFill>
          <a:blip r:embed="rId2"/>
          <a:stretch>
            <a:fillRect/>
          </a:stretch>
        </p:blipFill>
        <p:spPr bwMode="auto">
          <a:xfrm>
            <a:off x="857224" y="1142984"/>
            <a:ext cx="3643338" cy="4929222"/>
          </a:xfrm>
          <a:prstGeom prst="rect">
            <a:avLst/>
          </a:prstGeom>
          <a:noFill/>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4" descr="图片1"/>
          <p:cNvPicPr>
            <a:picLocks noChangeAspect="1" noChangeArrowheads="1"/>
          </p:cNvPicPr>
          <p:nvPr/>
        </p:nvPicPr>
        <p:blipFill>
          <a:blip r:embed="rId2"/>
          <a:stretch>
            <a:fillRect/>
          </a:stretch>
        </p:blipFill>
        <p:spPr bwMode="auto">
          <a:xfrm>
            <a:off x="-107950" y="-241300"/>
            <a:ext cx="9359900" cy="7270750"/>
          </a:xfrm>
          <a:prstGeom prst="rect">
            <a:avLst/>
          </a:prstGeom>
          <a:noFill/>
          <a:ln w="9525">
            <a:noFill/>
            <a:miter lim="800000"/>
          </a:ln>
        </p:spPr>
      </p:pic>
      <p:sp>
        <p:nvSpPr>
          <p:cNvPr id="8195" name="Text Box 4"/>
          <p:cNvSpPr txBox="1">
            <a:spLocks noChangeArrowheads="1"/>
          </p:cNvSpPr>
          <p:nvPr/>
        </p:nvSpPr>
        <p:spPr bwMode="auto">
          <a:xfrm>
            <a:off x="611188" y="-171450"/>
            <a:ext cx="5283200" cy="6529388"/>
          </a:xfrm>
          <a:prstGeom prst="rect">
            <a:avLst/>
          </a:prstGeom>
          <a:noFill/>
          <a:ln w="9525">
            <a:noFill/>
            <a:miter lim="800000"/>
          </a:ln>
        </p:spPr>
        <p:txBody>
          <a:bodyPr>
            <a:spAutoFit/>
          </a:bodyPr>
          <a:lstStyle/>
          <a:p>
            <a:pPr algn="ctr">
              <a:lnSpc>
                <a:spcPct val="65000"/>
              </a:lnSpc>
              <a:spcBef>
                <a:spcPct val="50000"/>
              </a:spcBef>
            </a:pPr>
            <a:r>
              <a:rPr lang="zh-CN" altLang="en-US" sz="3200" b="1">
                <a:latin typeface="微软雅黑" pitchFamily="34" charset="-122"/>
                <a:ea typeface="微软雅黑" pitchFamily="34" charset="-122"/>
              </a:rPr>
              <a:t>归园田居</a:t>
            </a:r>
            <a:r>
              <a:rPr lang="zh-CN" altLang="en-US" sz="3200" b="1">
                <a:latin typeface="宋体" pitchFamily="2" charset="-122"/>
                <a:ea typeface="仿宋_GB2312" pitchFamily="49" charset="-122"/>
              </a:rPr>
              <a:t>（其一）</a:t>
            </a:r>
          </a:p>
          <a:p>
            <a:pPr algn="ctr">
              <a:lnSpc>
                <a:spcPct val="65000"/>
              </a:lnSpc>
              <a:spcBef>
                <a:spcPct val="50000"/>
              </a:spcBef>
            </a:pPr>
            <a:r>
              <a:rPr lang="zh-CN" altLang="en-US" sz="3200" b="1">
                <a:latin typeface="宋体" pitchFamily="2" charset="-122"/>
              </a:rPr>
              <a:t>陶渊明</a:t>
            </a:r>
          </a:p>
          <a:p>
            <a:pPr>
              <a:lnSpc>
                <a:spcPct val="65000"/>
              </a:lnSpc>
              <a:spcBef>
                <a:spcPct val="50000"/>
              </a:spcBef>
            </a:pPr>
            <a:r>
              <a:rPr lang="zh-CN" altLang="en-US" sz="3200" b="1">
                <a:latin typeface="微软雅黑" pitchFamily="34" charset="-122"/>
                <a:ea typeface="微软雅黑" pitchFamily="34" charset="-122"/>
              </a:rPr>
              <a:t>少无</a:t>
            </a:r>
            <a:r>
              <a:rPr lang="zh-CN" altLang="en-US" sz="3200" b="1">
                <a:solidFill>
                  <a:schemeClr val="accent2"/>
                </a:solidFill>
                <a:latin typeface="微软雅黑" pitchFamily="34" charset="-122"/>
                <a:ea typeface="微软雅黑" pitchFamily="34" charset="-122"/>
              </a:rPr>
              <a:t>适</a:t>
            </a:r>
            <a:r>
              <a:rPr lang="zh-CN" altLang="en-US" sz="3200" b="1">
                <a:latin typeface="微软雅黑" pitchFamily="34" charset="-122"/>
                <a:ea typeface="微软雅黑" pitchFamily="34" charset="-122"/>
              </a:rPr>
              <a:t>俗</a:t>
            </a:r>
            <a:r>
              <a:rPr lang="zh-CN" altLang="en-US" sz="3200" b="1">
                <a:solidFill>
                  <a:schemeClr val="accent2"/>
                </a:solidFill>
                <a:latin typeface="微软雅黑" pitchFamily="34" charset="-122"/>
                <a:ea typeface="微软雅黑" pitchFamily="34" charset="-122"/>
              </a:rPr>
              <a:t>韵</a:t>
            </a:r>
            <a:r>
              <a:rPr lang="zh-CN" altLang="en-US" sz="3200" b="1">
                <a:latin typeface="微软雅黑" pitchFamily="34" charset="-122"/>
                <a:ea typeface="微软雅黑" pitchFamily="34" charset="-122"/>
              </a:rPr>
              <a:t>，性本爱丘山。</a:t>
            </a:r>
          </a:p>
          <a:p>
            <a:pPr>
              <a:lnSpc>
                <a:spcPct val="60000"/>
              </a:lnSpc>
              <a:spcBef>
                <a:spcPct val="50000"/>
              </a:spcBef>
            </a:pPr>
            <a:r>
              <a:rPr lang="zh-CN" altLang="en-US" sz="3200" b="1">
                <a:latin typeface="微软雅黑" pitchFamily="34" charset="-122"/>
                <a:ea typeface="微软雅黑" pitchFamily="34" charset="-122"/>
              </a:rPr>
              <a:t>误入尘网中，一去三十年。</a:t>
            </a:r>
          </a:p>
          <a:p>
            <a:pPr>
              <a:lnSpc>
                <a:spcPct val="60000"/>
              </a:lnSpc>
              <a:spcBef>
                <a:spcPct val="50000"/>
              </a:spcBef>
            </a:pPr>
            <a:r>
              <a:rPr lang="zh-CN" altLang="en-US" sz="3200" b="1">
                <a:solidFill>
                  <a:schemeClr val="accent2"/>
                </a:solidFill>
                <a:latin typeface="微软雅黑" pitchFamily="34" charset="-122"/>
                <a:ea typeface="微软雅黑" pitchFamily="34" charset="-122"/>
              </a:rPr>
              <a:t>羁鸟</a:t>
            </a:r>
            <a:r>
              <a:rPr lang="zh-CN" altLang="en-US" sz="3200" b="1">
                <a:latin typeface="微软雅黑" pitchFamily="34" charset="-122"/>
                <a:ea typeface="微软雅黑" pitchFamily="34" charset="-122"/>
              </a:rPr>
              <a:t>恋旧林 </a:t>
            </a:r>
            <a:r>
              <a:rPr lang="en-US" altLang="zh-CN" sz="3200" b="1">
                <a:latin typeface="微软雅黑" pitchFamily="34" charset="-122"/>
                <a:ea typeface="微软雅黑" pitchFamily="34" charset="-122"/>
              </a:rPr>
              <a:t>, </a:t>
            </a:r>
            <a:r>
              <a:rPr lang="zh-CN" altLang="en-US" sz="3200" b="1">
                <a:latin typeface="微软雅黑" pitchFamily="34" charset="-122"/>
                <a:ea typeface="微软雅黑" pitchFamily="34" charset="-122"/>
              </a:rPr>
              <a:t>池鱼思故渊。</a:t>
            </a:r>
          </a:p>
          <a:p>
            <a:pPr>
              <a:lnSpc>
                <a:spcPct val="60000"/>
              </a:lnSpc>
              <a:spcBef>
                <a:spcPct val="50000"/>
              </a:spcBef>
            </a:pPr>
            <a:r>
              <a:rPr lang="zh-CN" altLang="en-US" sz="3200" b="1">
                <a:latin typeface="微软雅黑" pitchFamily="34" charset="-122"/>
                <a:ea typeface="微软雅黑" pitchFamily="34" charset="-122"/>
              </a:rPr>
              <a:t>开荒南野际，守</a:t>
            </a:r>
            <a:r>
              <a:rPr lang="zh-CN" altLang="en-US" sz="3200" b="1">
                <a:solidFill>
                  <a:schemeClr val="accent2"/>
                </a:solidFill>
                <a:latin typeface="微软雅黑" pitchFamily="34" charset="-122"/>
                <a:ea typeface="微软雅黑" pitchFamily="34" charset="-122"/>
              </a:rPr>
              <a:t>拙</a:t>
            </a:r>
            <a:r>
              <a:rPr lang="zh-CN" altLang="en-US" sz="3200" b="1">
                <a:latin typeface="微软雅黑" pitchFamily="34" charset="-122"/>
                <a:ea typeface="微软雅黑" pitchFamily="34" charset="-122"/>
              </a:rPr>
              <a:t>归园田。</a:t>
            </a:r>
          </a:p>
          <a:p>
            <a:pPr>
              <a:lnSpc>
                <a:spcPct val="60000"/>
              </a:lnSpc>
              <a:spcBef>
                <a:spcPct val="50000"/>
              </a:spcBef>
            </a:pPr>
            <a:r>
              <a:rPr lang="zh-CN" altLang="en-US" sz="3200" b="1">
                <a:latin typeface="微软雅黑" pitchFamily="34" charset="-122"/>
                <a:ea typeface="微软雅黑" pitchFamily="34" charset="-122"/>
              </a:rPr>
              <a:t>方宅十余亩，草屋八九间。</a:t>
            </a:r>
          </a:p>
          <a:p>
            <a:pPr>
              <a:lnSpc>
                <a:spcPct val="60000"/>
              </a:lnSpc>
              <a:spcBef>
                <a:spcPct val="50000"/>
              </a:spcBef>
            </a:pPr>
            <a:r>
              <a:rPr lang="zh-CN" altLang="en-US" sz="3200" b="1">
                <a:latin typeface="微软雅黑" pitchFamily="34" charset="-122"/>
                <a:ea typeface="微软雅黑" pitchFamily="34" charset="-122"/>
              </a:rPr>
              <a:t>榆柳</a:t>
            </a:r>
            <a:r>
              <a:rPr lang="zh-CN" altLang="en-US" sz="3200" b="1">
                <a:solidFill>
                  <a:schemeClr val="accent2"/>
                </a:solidFill>
                <a:latin typeface="微软雅黑" pitchFamily="34" charset="-122"/>
                <a:ea typeface="微软雅黑" pitchFamily="34" charset="-122"/>
              </a:rPr>
              <a:t>荫</a:t>
            </a:r>
            <a:r>
              <a:rPr lang="zh-CN" altLang="en-US" sz="3200" b="1">
                <a:latin typeface="微软雅黑" pitchFamily="34" charset="-122"/>
                <a:ea typeface="微软雅黑" pitchFamily="34" charset="-122"/>
              </a:rPr>
              <a:t>后檐，桃李罗堂前。</a:t>
            </a:r>
          </a:p>
          <a:p>
            <a:pPr>
              <a:lnSpc>
                <a:spcPct val="60000"/>
              </a:lnSpc>
              <a:spcBef>
                <a:spcPct val="50000"/>
              </a:spcBef>
            </a:pPr>
            <a:r>
              <a:rPr lang="zh-CN" altLang="en-US" sz="3200" b="1">
                <a:solidFill>
                  <a:schemeClr val="accent2"/>
                </a:solidFill>
                <a:latin typeface="微软雅黑" pitchFamily="34" charset="-122"/>
                <a:ea typeface="微软雅黑" pitchFamily="34" charset="-122"/>
              </a:rPr>
              <a:t>暧暧</a:t>
            </a:r>
            <a:r>
              <a:rPr lang="zh-CN" altLang="en-US" sz="3200" b="1">
                <a:latin typeface="微软雅黑" pitchFamily="34" charset="-122"/>
                <a:ea typeface="微软雅黑" pitchFamily="34" charset="-122"/>
              </a:rPr>
              <a:t>远人村，</a:t>
            </a:r>
            <a:r>
              <a:rPr lang="zh-CN" altLang="en-US" sz="3200" b="1">
                <a:solidFill>
                  <a:schemeClr val="accent2"/>
                </a:solidFill>
                <a:latin typeface="微软雅黑" pitchFamily="34" charset="-122"/>
                <a:ea typeface="微软雅黑" pitchFamily="34" charset="-122"/>
              </a:rPr>
              <a:t>依依墟</a:t>
            </a:r>
            <a:r>
              <a:rPr lang="zh-CN" altLang="en-US" sz="3200" b="1">
                <a:latin typeface="微软雅黑" pitchFamily="34" charset="-122"/>
                <a:ea typeface="微软雅黑" pitchFamily="34" charset="-122"/>
              </a:rPr>
              <a:t>里烟。</a:t>
            </a:r>
          </a:p>
          <a:p>
            <a:pPr>
              <a:lnSpc>
                <a:spcPct val="60000"/>
              </a:lnSpc>
              <a:spcBef>
                <a:spcPct val="50000"/>
              </a:spcBef>
            </a:pPr>
            <a:r>
              <a:rPr lang="zh-CN" altLang="en-US" sz="3200" b="1">
                <a:latin typeface="微软雅黑" pitchFamily="34" charset="-122"/>
                <a:ea typeface="微软雅黑" pitchFamily="34" charset="-122"/>
              </a:rPr>
              <a:t>狗吠深巷中，鸡鸣桑树颠。</a:t>
            </a:r>
          </a:p>
          <a:p>
            <a:pPr>
              <a:lnSpc>
                <a:spcPct val="60000"/>
              </a:lnSpc>
              <a:spcBef>
                <a:spcPct val="50000"/>
              </a:spcBef>
            </a:pPr>
            <a:r>
              <a:rPr lang="zh-CN" altLang="en-US" sz="3200" b="1">
                <a:latin typeface="微软雅黑" pitchFamily="34" charset="-122"/>
                <a:ea typeface="微软雅黑" pitchFamily="34" charset="-122"/>
              </a:rPr>
              <a:t>户庭无尘杂，虚室有余闲。</a:t>
            </a:r>
          </a:p>
          <a:p>
            <a:pPr>
              <a:lnSpc>
                <a:spcPct val="60000"/>
              </a:lnSpc>
              <a:spcBef>
                <a:spcPct val="50000"/>
              </a:spcBef>
            </a:pPr>
            <a:r>
              <a:rPr lang="zh-CN" altLang="en-US" sz="3200" b="1">
                <a:latin typeface="微软雅黑" pitchFamily="34" charset="-122"/>
                <a:ea typeface="微软雅黑" pitchFamily="34" charset="-122"/>
              </a:rPr>
              <a:t>久在樊笼里，复得返</a:t>
            </a:r>
            <a:r>
              <a:rPr lang="zh-CN" altLang="en-US" sz="3200" b="1">
                <a:solidFill>
                  <a:schemeClr val="accent2"/>
                </a:solidFill>
                <a:latin typeface="微软雅黑" pitchFamily="34" charset="-122"/>
                <a:ea typeface="微软雅黑" pitchFamily="34" charset="-122"/>
              </a:rPr>
              <a:t>自然</a:t>
            </a:r>
            <a:r>
              <a:rPr lang="zh-CN" altLang="en-US" sz="3200" b="1">
                <a:latin typeface="微软雅黑" pitchFamily="34" charset="-122"/>
                <a:ea typeface="微软雅黑" pitchFamily="34" charset="-122"/>
              </a:rPr>
              <a:t>。</a:t>
            </a:r>
          </a:p>
        </p:txBody>
      </p:sp>
      <p:sp>
        <p:nvSpPr>
          <p:cNvPr id="8196" name="Text Box 5"/>
          <p:cNvSpPr txBox="1">
            <a:spLocks noChangeArrowheads="1"/>
          </p:cNvSpPr>
          <p:nvPr/>
        </p:nvSpPr>
        <p:spPr bwMode="auto">
          <a:xfrm>
            <a:off x="5867400" y="620713"/>
            <a:ext cx="3367088" cy="976312"/>
          </a:xfrm>
          <a:prstGeom prst="rect">
            <a:avLst/>
          </a:prstGeom>
          <a:noFill/>
          <a:ln w="9525">
            <a:noFill/>
            <a:miter lim="800000"/>
          </a:ln>
        </p:spPr>
        <p:txBody>
          <a:bodyPr>
            <a:spAutoFit/>
          </a:bodyPr>
          <a:lstStyle/>
          <a:p>
            <a:r>
              <a:rPr lang="zh-CN" altLang="en-US" sz="2800" b="1">
                <a:solidFill>
                  <a:schemeClr val="accent2"/>
                </a:solidFill>
                <a:latin typeface="微软雅黑" pitchFamily="34" charset="-122"/>
                <a:ea typeface="微软雅黑" pitchFamily="34" charset="-122"/>
              </a:rPr>
              <a:t>适：</a:t>
            </a:r>
            <a:r>
              <a:rPr lang="zh-CN" altLang="en-US" sz="2800" b="1">
                <a:solidFill>
                  <a:srgbClr val="660033"/>
                </a:solidFill>
                <a:latin typeface="微软雅黑" pitchFamily="34" charset="-122"/>
                <a:ea typeface="微软雅黑" pitchFamily="34" charset="-122"/>
              </a:rPr>
              <a:t>适应，迎合。</a:t>
            </a:r>
          </a:p>
          <a:p>
            <a:r>
              <a:rPr lang="zh-CN" altLang="en-US" sz="2800" b="1">
                <a:solidFill>
                  <a:schemeClr val="accent2"/>
                </a:solidFill>
                <a:latin typeface="微软雅黑" pitchFamily="34" charset="-122"/>
                <a:ea typeface="微软雅黑" pitchFamily="34" charset="-122"/>
              </a:rPr>
              <a:t>韵：</a:t>
            </a:r>
            <a:r>
              <a:rPr lang="zh-CN" altLang="en-US" sz="2800" b="1">
                <a:solidFill>
                  <a:srgbClr val="660033"/>
                </a:solidFill>
                <a:latin typeface="微软雅黑" pitchFamily="34" charset="-122"/>
                <a:ea typeface="微软雅黑" pitchFamily="34" charset="-122"/>
              </a:rPr>
              <a:t>气质，本性。</a:t>
            </a:r>
          </a:p>
        </p:txBody>
      </p:sp>
      <p:sp>
        <p:nvSpPr>
          <p:cNvPr id="8197" name="Text Box 6"/>
          <p:cNvSpPr txBox="1">
            <a:spLocks noChangeArrowheads="1"/>
          </p:cNvSpPr>
          <p:nvPr/>
        </p:nvSpPr>
        <p:spPr bwMode="auto">
          <a:xfrm>
            <a:off x="5867400" y="1844675"/>
            <a:ext cx="3276600" cy="2455863"/>
          </a:xfrm>
          <a:prstGeom prst="rect">
            <a:avLst/>
          </a:prstGeom>
          <a:noFill/>
          <a:ln w="9525">
            <a:noFill/>
            <a:miter lim="800000"/>
          </a:ln>
        </p:spPr>
        <p:txBody>
          <a:bodyPr>
            <a:spAutoFit/>
          </a:bodyPr>
          <a:lstStyle/>
          <a:p>
            <a:pPr>
              <a:lnSpc>
                <a:spcPct val="90000"/>
              </a:lnSpc>
              <a:spcBef>
                <a:spcPct val="20000"/>
              </a:spcBef>
            </a:pPr>
            <a:r>
              <a:rPr lang="zh-CN" altLang="en-US" sz="2400" b="1">
                <a:solidFill>
                  <a:schemeClr val="accent2"/>
                </a:solidFill>
                <a:latin typeface="微软雅黑" pitchFamily="34" charset="-122"/>
                <a:ea typeface="微软雅黑" pitchFamily="34" charset="-122"/>
              </a:rPr>
              <a:t>羁鸟：</a:t>
            </a:r>
            <a:r>
              <a:rPr lang="zh-CN" altLang="en-US" sz="2400" b="1">
                <a:solidFill>
                  <a:srgbClr val="660033"/>
                </a:solidFill>
                <a:latin typeface="微软雅黑" pitchFamily="34" charset="-122"/>
                <a:ea typeface="微软雅黑" pitchFamily="34" charset="-122"/>
              </a:rPr>
              <a:t>笼中鸟。 </a:t>
            </a:r>
          </a:p>
          <a:p>
            <a:pPr>
              <a:lnSpc>
                <a:spcPct val="90000"/>
              </a:lnSpc>
              <a:spcBef>
                <a:spcPct val="20000"/>
              </a:spcBef>
            </a:pPr>
            <a:r>
              <a:rPr lang="zh-CN" altLang="en-US" sz="2400" b="1">
                <a:solidFill>
                  <a:schemeClr val="accent2"/>
                </a:solidFill>
                <a:latin typeface="微软雅黑" pitchFamily="34" charset="-122"/>
                <a:ea typeface="微软雅黑" pitchFamily="34" charset="-122"/>
              </a:rPr>
              <a:t>拙：</a:t>
            </a:r>
            <a:r>
              <a:rPr lang="zh-CN" altLang="en-US" sz="2400" b="1">
                <a:solidFill>
                  <a:srgbClr val="660033"/>
                </a:solidFill>
                <a:latin typeface="微软雅黑" pitchFamily="34" charset="-122"/>
                <a:ea typeface="微软雅黑" pitchFamily="34" charset="-122"/>
              </a:rPr>
              <a:t>愚拙。</a:t>
            </a:r>
          </a:p>
          <a:p>
            <a:pPr>
              <a:lnSpc>
                <a:spcPct val="90000"/>
              </a:lnSpc>
              <a:spcBef>
                <a:spcPct val="20000"/>
              </a:spcBef>
            </a:pPr>
            <a:r>
              <a:rPr lang="zh-CN" altLang="en-US" sz="2400" b="1">
                <a:solidFill>
                  <a:schemeClr val="accent2"/>
                </a:solidFill>
                <a:latin typeface="微软雅黑" pitchFamily="34" charset="-122"/>
                <a:ea typeface="微软雅黑" pitchFamily="34" charset="-122"/>
              </a:rPr>
              <a:t>荫：</a:t>
            </a:r>
            <a:r>
              <a:rPr lang="zh-CN" altLang="en-US" sz="2400" b="1">
                <a:solidFill>
                  <a:srgbClr val="660033"/>
                </a:solidFill>
                <a:latin typeface="微软雅黑" pitchFamily="34" charset="-122"/>
                <a:ea typeface="微软雅黑" pitchFamily="34" charset="-122"/>
              </a:rPr>
              <a:t>遮盖。</a:t>
            </a:r>
          </a:p>
          <a:p>
            <a:pPr>
              <a:lnSpc>
                <a:spcPct val="90000"/>
              </a:lnSpc>
              <a:spcBef>
                <a:spcPct val="20000"/>
              </a:spcBef>
            </a:pPr>
            <a:r>
              <a:rPr lang="zh-CN" altLang="en-US" sz="2400" b="1">
                <a:solidFill>
                  <a:schemeClr val="accent2"/>
                </a:solidFill>
                <a:latin typeface="微软雅黑" pitchFamily="34" charset="-122"/>
                <a:ea typeface="微软雅黑" pitchFamily="34" charset="-122"/>
              </a:rPr>
              <a:t>暧暧：</a:t>
            </a:r>
            <a:r>
              <a:rPr lang="zh-CN" altLang="en-US" sz="2400" b="1">
                <a:solidFill>
                  <a:srgbClr val="660033"/>
                </a:solidFill>
                <a:latin typeface="微软雅黑" pitchFamily="34" charset="-122"/>
                <a:ea typeface="微软雅黑" pitchFamily="34" charset="-122"/>
              </a:rPr>
              <a:t>昏暗、模糊。</a:t>
            </a:r>
          </a:p>
          <a:p>
            <a:pPr>
              <a:lnSpc>
                <a:spcPct val="90000"/>
              </a:lnSpc>
              <a:spcBef>
                <a:spcPct val="20000"/>
              </a:spcBef>
            </a:pPr>
            <a:r>
              <a:rPr lang="zh-CN" altLang="en-US" sz="2400" b="1">
                <a:solidFill>
                  <a:schemeClr val="accent2"/>
                </a:solidFill>
                <a:latin typeface="微软雅黑" pitchFamily="34" charset="-122"/>
                <a:ea typeface="微软雅黑" pitchFamily="34" charset="-122"/>
              </a:rPr>
              <a:t>依依</a:t>
            </a:r>
            <a:r>
              <a:rPr lang="en-US" altLang="zh-CN" sz="2400" b="1">
                <a:solidFill>
                  <a:schemeClr val="accent2"/>
                </a:solidFill>
                <a:latin typeface="微软雅黑" pitchFamily="34" charset="-122"/>
                <a:ea typeface="微软雅黑" pitchFamily="34" charset="-122"/>
              </a:rPr>
              <a:t>:</a:t>
            </a:r>
            <a:r>
              <a:rPr lang="zh-CN" altLang="en-US" sz="2400" b="1">
                <a:solidFill>
                  <a:srgbClr val="660033"/>
                </a:solidFill>
                <a:latin typeface="微软雅黑" pitchFamily="34" charset="-122"/>
                <a:ea typeface="微软雅黑" pitchFamily="34" charset="-122"/>
              </a:rPr>
              <a:t>轻柔缓慢的上升</a:t>
            </a:r>
          </a:p>
          <a:p>
            <a:pPr>
              <a:lnSpc>
                <a:spcPct val="90000"/>
              </a:lnSpc>
              <a:spcBef>
                <a:spcPct val="20000"/>
              </a:spcBef>
            </a:pPr>
            <a:r>
              <a:rPr lang="zh-CN" altLang="en-US" sz="2400" b="1">
                <a:solidFill>
                  <a:schemeClr val="accent2"/>
                </a:solidFill>
                <a:latin typeface="微软雅黑" pitchFamily="34" charset="-122"/>
                <a:ea typeface="微软雅黑" pitchFamily="34" charset="-122"/>
              </a:rPr>
              <a:t>墟：</a:t>
            </a:r>
            <a:r>
              <a:rPr lang="zh-CN" altLang="en-US" sz="2400" b="1">
                <a:solidFill>
                  <a:srgbClr val="C00000"/>
                </a:solidFill>
                <a:latin typeface="微软雅黑" pitchFamily="34" charset="-122"/>
                <a:ea typeface="微软雅黑" pitchFamily="34" charset="-122"/>
              </a:rPr>
              <a:t>村落</a:t>
            </a:r>
            <a:r>
              <a:rPr lang="zh-CN" altLang="en-US" sz="2400" b="1">
                <a:solidFill>
                  <a:srgbClr val="660033"/>
                </a:solidFill>
                <a:latin typeface="微软雅黑" pitchFamily="34" charset="-122"/>
                <a:ea typeface="微软雅黑" pitchFamily="34" charset="-122"/>
              </a:rPr>
              <a:t>。</a:t>
            </a:r>
          </a:p>
        </p:txBody>
      </p:sp>
      <p:sp>
        <p:nvSpPr>
          <p:cNvPr id="8198" name="Text Box 7"/>
          <p:cNvSpPr txBox="1">
            <a:spLocks noChangeArrowheads="1"/>
          </p:cNvSpPr>
          <p:nvPr/>
        </p:nvSpPr>
        <p:spPr bwMode="auto">
          <a:xfrm>
            <a:off x="5940425" y="4581525"/>
            <a:ext cx="3203575" cy="1000125"/>
          </a:xfrm>
          <a:prstGeom prst="rect">
            <a:avLst/>
          </a:prstGeom>
          <a:noFill/>
          <a:ln w="9525">
            <a:noFill/>
            <a:miter lim="800000"/>
          </a:ln>
        </p:spPr>
        <p:txBody>
          <a:bodyPr>
            <a:spAutoFit/>
          </a:bodyPr>
          <a:lstStyle/>
          <a:p>
            <a:pPr>
              <a:lnSpc>
                <a:spcPct val="105000"/>
              </a:lnSpc>
            </a:pPr>
            <a:r>
              <a:rPr lang="zh-CN" altLang="en-US" sz="2800" b="1">
                <a:solidFill>
                  <a:schemeClr val="accent2"/>
                </a:solidFill>
                <a:latin typeface="微软雅黑" pitchFamily="34" charset="-122"/>
                <a:ea typeface="微软雅黑" pitchFamily="34" charset="-122"/>
              </a:rPr>
              <a:t>自然：</a:t>
            </a:r>
            <a:r>
              <a:rPr lang="zh-CN" altLang="en-US" sz="2800" b="1">
                <a:solidFill>
                  <a:srgbClr val="660033"/>
                </a:solidFill>
                <a:latin typeface="微软雅黑" pitchFamily="34" charset="-122"/>
                <a:ea typeface="微软雅黑" pitchFamily="34" charset="-122"/>
              </a:rPr>
              <a:t>可理解为自然界或田园生活。</a:t>
            </a:r>
            <a:endParaRPr lang="zh-CN" altLang="en-US" sz="2800" b="1">
              <a:latin typeface="微软雅黑" pitchFamily="34" charset="-122"/>
              <a:ea typeface="微软雅黑" panose="020b0503020204020204" pitchFamily="34" charset="-122"/>
            </a:endParaRPr>
          </a:p>
        </p:txBody>
      </p:sp>
      <p:sp>
        <p:nvSpPr>
          <p:cNvPr id="8199" name="Line 8"/>
          <p:cNvSpPr>
            <a:spLocks noChangeShapeType="1"/>
          </p:cNvSpPr>
          <p:nvPr/>
        </p:nvSpPr>
        <p:spPr bwMode="auto">
          <a:xfrm flipH="1">
            <a:off x="5795963" y="476250"/>
            <a:ext cx="0" cy="5329238"/>
          </a:xfrm>
          <a:prstGeom prst="line">
            <a:avLst/>
          </a:prstGeom>
          <a:noFill/>
          <a:ln w="9525">
            <a:solidFill>
              <a:schemeClr val="tx1"/>
            </a:solidFill>
            <a:round/>
          </a:ln>
        </p:spPr>
        <p:txBody>
          <a:bodyPr/>
          <a:lstStyle/>
          <a:p>
            <a:endParaRPr lang="zh-CN" altLang="en-US"/>
          </a:p>
        </p:txBody>
      </p:sp>
      <p:sp>
        <p:nvSpPr>
          <p:cNvPr id="8200" name="Text Box 10"/>
          <p:cNvSpPr txBox="1">
            <a:spLocks noChangeArrowheads="1"/>
          </p:cNvSpPr>
          <p:nvPr/>
        </p:nvSpPr>
        <p:spPr bwMode="auto">
          <a:xfrm>
            <a:off x="114300" y="109538"/>
            <a:ext cx="641350" cy="366712"/>
          </a:xfrm>
          <a:prstGeom prst="rect">
            <a:avLst/>
          </a:prstGeom>
          <a:noFill/>
          <a:ln w="9525">
            <a:noFill/>
            <a:miter lim="800000"/>
          </a:ln>
        </p:spPr>
        <p:txBody>
          <a:bodyPr wrap="none">
            <a:spAutoFit/>
          </a:bodyPr>
          <a:lstStyle/>
          <a:p>
            <a:r>
              <a:rPr lang="zh-CN" altLang="en-US"/>
              <a:t>译读</a:t>
            </a:r>
          </a:p>
        </p:txBody>
      </p:sp>
      <p:sp>
        <p:nvSpPr>
          <p:cNvPr id="8201" name="矩形 9"/>
          <p:cNvSpPr>
            <a:spLocks noChangeArrowheads="1"/>
          </p:cNvSpPr>
          <p:nvPr/>
        </p:nvSpPr>
        <p:spPr bwMode="auto">
          <a:xfrm>
            <a:off x="1403350" y="6381750"/>
            <a:ext cx="6364288" cy="338138"/>
          </a:xfrm>
          <a:prstGeom prst="rect">
            <a:avLst/>
          </a:prstGeom>
          <a:noFill/>
          <a:ln w="9525">
            <a:noFill/>
            <a:miter lim="800000"/>
          </a:ln>
        </p:spPr>
        <p:txBody>
          <a:bodyPr wrap="none">
            <a:spAutoFit/>
          </a:bodyPr>
          <a:lstStyle/>
          <a:p>
            <a:pPr algn="ctr">
              <a:lnSpc>
                <a:spcPct val="50000"/>
              </a:lnSpc>
              <a:spcBef>
                <a:spcPct val="50000"/>
              </a:spcBef>
            </a:pPr>
            <a:r>
              <a:rPr lang="zh-CN" altLang="en-US" sz="3200" b="1">
                <a:solidFill>
                  <a:srgbClr val="0000FF"/>
                </a:solidFill>
                <a:ea typeface="华文行楷" pitchFamily="2" charset="-122"/>
              </a:rPr>
              <a:t>想象诗歌所绘之景，体会诗人心境</a:t>
            </a: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292</Paragraphs>
  <Slides>48</Slides>
  <Notes>0</Notes>
  <TotalTime>51</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48</vt:i4>
      </vt:variant>
    </vt:vector>
  </HeadingPairs>
  <TitlesOfParts>
    <vt:vector baseType="lpstr" size="64">
      <vt:lpstr>Arial</vt:lpstr>
      <vt:lpstr>Calibri</vt:lpstr>
      <vt:lpstr>华文新魏</vt:lpstr>
      <vt:lpstr>楷体_GB2312</vt:lpstr>
      <vt:lpstr>宋体</vt:lpstr>
      <vt:lpstr>微软雅黑</vt:lpstr>
      <vt:lpstr>Times New Roman</vt:lpstr>
      <vt:lpstr>仿宋_GB2312</vt:lpstr>
      <vt:lpstr>华文行楷</vt:lpstr>
      <vt:lpstr>Wingdings</vt:lpstr>
      <vt:lpstr>黑体</vt:lpstr>
      <vt:lpstr>隶书</vt:lpstr>
      <vt:lpstr>华文细黑</vt:lpstr>
      <vt:lpstr>方正黄草简体</vt:lpstr>
      <vt:lpstr>华文彩云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归园田居·其一</vt:lpstr>
      <vt:lpstr>PowerPoint Presentation</vt:lpstr>
      <vt:lpstr>PowerPoint Presentation</vt:lpstr>
      <vt:lpstr>PowerPoint Presentation</vt:lpstr>
      <vt:lpstr>PowerPoint Presentation</vt:lpstr>
      <vt:lpstr>PowerPoint Presentation</vt:lpstr>
      <vt:lpstr>PowerPoint Presentation</vt:lpstr>
      <vt:lpstr>既然“性本爱丘山”，“守拙归园田” 陶渊明何以要出仕？</vt:lpstr>
      <vt:lpstr>写作背景</vt:lpstr>
      <vt:lpstr>PowerPoint Presentation</vt:lpstr>
      <vt:lpstr>陶渊明笔下的田园风光美在哪里？</vt:lpstr>
      <vt:lpstr>诗人运用了什么手法表现这种美呢？</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《普罗旺斯的一年》</vt:lpstr>
      <vt:lpstr>PowerPoint Presentation</vt:lpstr>
      <vt:lpstr>PowerPoint Presentation</vt:lpstr>
      <vt:lpstr>PowerPoint Presentation</vt:lpstr>
      <vt:lpstr>归园田居(二)</vt:lpstr>
      <vt:lpstr>归园田居(三)</vt:lpstr>
      <vt:lpstr>归园田居(四)</vt:lpstr>
      <vt:lpstr>归园田居(五)</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Windows 用户</dc:creator>
  <cp:lastModifiedBy>Windows 用户</cp:lastModifiedBy>
  <cp:revision>7</cp:revision>
  <dcterms:created xsi:type="dcterms:W3CDTF">2020-07-19T04:00:12Z</dcterms:created>
  <dcterms:modified xsi:type="dcterms:W3CDTF">2020-09-01T01:57:30Z</dcterms:modified>
</cp:coreProperties>
</file>