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p:sldMasterIdLst>
    <p:sldMasterId id="2147483648" r:id="rId1"/>
  </p:sldMasterIdLst>
  <p:notesMasterIdLst>
    <p:notesMasterId r:id="rId2"/>
  </p:notesMasterIdLst>
  <p:sldIdLst>
    <p:sldId id="559" r:id="rId3"/>
    <p:sldId id="560" r:id="rId4"/>
    <p:sldId id="333" r:id="rId5"/>
    <p:sldId id="563" r:id="rId6"/>
    <p:sldId id="334" r:id="rId7"/>
    <p:sldId id="336" r:id="rId8"/>
    <p:sldId id="339" r:id="rId9"/>
    <p:sldId id="612" r:id="rId10"/>
    <p:sldId id="341" r:id="rId11"/>
    <p:sldId id="657" r:id="rId12"/>
    <p:sldId id="658" r:id="rId13"/>
    <p:sldId id="659" r:id="rId14"/>
    <p:sldId id="660" r:id="rId15"/>
    <p:sldId id="661" r:id="rId16"/>
    <p:sldId id="662" r:id="rId17"/>
    <p:sldId id="688" r:id="rId18"/>
    <p:sldId id="663" r:id="rId19"/>
    <p:sldId id="664" r:id="rId20"/>
    <p:sldId id="665" r:id="rId21"/>
    <p:sldId id="666" r:id="rId22"/>
    <p:sldId id="667" r:id="rId23"/>
    <p:sldId id="668" r:id="rId24"/>
    <p:sldId id="669" r:id="rId25"/>
    <p:sldId id="689" r:id="rId26"/>
    <p:sldId id="626" r:id="rId27"/>
    <p:sldId id="690" r:id="rId28"/>
    <p:sldId id="691" r:id="rId29"/>
    <p:sldId id="692" r:id="rId30"/>
    <p:sldId id="693" r:id="rId31"/>
    <p:sldId id="694" r:id="rId32"/>
    <p:sldId id="695" r:id="rId33"/>
    <p:sldId id="696" r:id="rId34"/>
    <p:sldId id="697" r:id="rId35"/>
    <p:sldId id="698" r:id="rId36"/>
    <p:sldId id="713" r:id="rId37"/>
    <p:sldId id="714" r:id="rId38"/>
    <p:sldId id="715" r:id="rId39"/>
    <p:sldId id="414" r:id="rId40"/>
    <p:sldId id="629" r:id="rId41"/>
    <p:sldId id="561" r:id="rId42"/>
    <p:sldId id="707" r:id="rId43"/>
    <p:sldId id="700" r:id="rId44"/>
    <p:sldId id="703" r:id="rId45"/>
    <p:sldId id="712" r:id="rId46"/>
    <p:sldId id="710" r:id="rId47"/>
    <p:sldId id="711" r:id="rId48"/>
    <p:sldId id="701" r:id="rId49"/>
    <p:sldId id="705" r:id="rId50"/>
    <p:sldId id="706" r:id="rId51"/>
    <p:sldId id="636" r:id="rId52"/>
    <p:sldId id="635" r:id="rId53"/>
    <p:sldId id="319" r:id="rId54"/>
  </p:sldIdLst>
  <p:sldSz cx="12192000" cy="6858000"/>
  <p:notesSz cx="7103745" cy="10234295"/>
  <p:custDataLst>
    <p:tags r:id="rId55"/>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70" d="100"/>
          <a:sy n="70" d="100"/>
        </p:scale>
        <p:origin x="-672" y="-156"/>
      </p:cViewPr>
      <p:guideLst>
        <p:guide orient="horz" pos="2149"/>
        <p:guide pos="3839"/>
      </p:guideLst>
    </p:cSldViewPr>
  </p:slideViewPr>
  <p:notesTextViewPr>
    <p:cViewPr>
      <p:scale>
        <a:sx n="1" d="1"/>
        <a:sy n="1" d="1"/>
      </p:scale>
      <p:origin x="0" y="0"/>
    </p:cViewPr>
  </p:notesTextViewPr>
  <p:notesViewPr>
    <p:cSldViewPr>
      <p:cViewPr>
        <p:scale>
          <a:sx n="1" d="100"/>
          <a:sy n="1" d="100"/>
        </p:scale>
        <p:origin x="0" y="0"/>
      </p:cViewPr>
      <p:guideLst/>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8.xml" /><Relationship Id="rId11" Type="http://schemas.openxmlformats.org/officeDocument/2006/relationships/slide" Target="slides/slide9.xml" /><Relationship Id="rId12" Type="http://schemas.openxmlformats.org/officeDocument/2006/relationships/slide" Target="slides/slide10.xml" /><Relationship Id="rId13" Type="http://schemas.openxmlformats.org/officeDocument/2006/relationships/slide" Target="slides/slide11.xml" /><Relationship Id="rId14" Type="http://schemas.openxmlformats.org/officeDocument/2006/relationships/slide" Target="slides/slide12.xml" /><Relationship Id="rId15" Type="http://schemas.openxmlformats.org/officeDocument/2006/relationships/slide" Target="slides/slide13.xml" /><Relationship Id="rId16" Type="http://schemas.openxmlformats.org/officeDocument/2006/relationships/slide" Target="slides/slide14.xml" /><Relationship Id="rId17" Type="http://schemas.openxmlformats.org/officeDocument/2006/relationships/slide" Target="slides/slide15.xml" /><Relationship Id="rId18" Type="http://schemas.openxmlformats.org/officeDocument/2006/relationships/slide" Target="slides/slide16.xml" /><Relationship Id="rId19" Type="http://schemas.openxmlformats.org/officeDocument/2006/relationships/slide" Target="slides/slide17.xml" /><Relationship Id="rId2" Type="http://schemas.openxmlformats.org/officeDocument/2006/relationships/notesMaster" Target="notesMasters/notesMaster1.xml" /><Relationship Id="rId20" Type="http://schemas.openxmlformats.org/officeDocument/2006/relationships/slide" Target="slides/slide18.xml" /><Relationship Id="rId21" Type="http://schemas.openxmlformats.org/officeDocument/2006/relationships/slide" Target="slides/slide19.xml" /><Relationship Id="rId22" Type="http://schemas.openxmlformats.org/officeDocument/2006/relationships/slide" Target="slides/slide20.xml" /><Relationship Id="rId23" Type="http://schemas.openxmlformats.org/officeDocument/2006/relationships/slide" Target="slides/slide21.xml" /><Relationship Id="rId24" Type="http://schemas.openxmlformats.org/officeDocument/2006/relationships/slide" Target="slides/slide22.xml" /><Relationship Id="rId25" Type="http://schemas.openxmlformats.org/officeDocument/2006/relationships/slide" Target="slides/slide23.xml" /><Relationship Id="rId26" Type="http://schemas.openxmlformats.org/officeDocument/2006/relationships/slide" Target="slides/slide24.xml" /><Relationship Id="rId27" Type="http://schemas.openxmlformats.org/officeDocument/2006/relationships/slide" Target="slides/slide25.xml" /><Relationship Id="rId28" Type="http://schemas.openxmlformats.org/officeDocument/2006/relationships/slide" Target="slides/slide26.xml" /><Relationship Id="rId29" Type="http://schemas.openxmlformats.org/officeDocument/2006/relationships/slide" Target="slides/slide27.xml" /><Relationship Id="rId3" Type="http://schemas.openxmlformats.org/officeDocument/2006/relationships/slide" Target="slides/slide1.xml" /><Relationship Id="rId30" Type="http://schemas.openxmlformats.org/officeDocument/2006/relationships/slide" Target="slides/slide28.xml" /><Relationship Id="rId31" Type="http://schemas.openxmlformats.org/officeDocument/2006/relationships/slide" Target="slides/slide29.xml" /><Relationship Id="rId32" Type="http://schemas.openxmlformats.org/officeDocument/2006/relationships/slide" Target="slides/slide30.xml" /><Relationship Id="rId33" Type="http://schemas.openxmlformats.org/officeDocument/2006/relationships/slide" Target="slides/slide31.xml" /><Relationship Id="rId34" Type="http://schemas.openxmlformats.org/officeDocument/2006/relationships/slide" Target="slides/slide32.xml" /><Relationship Id="rId35" Type="http://schemas.openxmlformats.org/officeDocument/2006/relationships/slide" Target="slides/slide33.xml" /><Relationship Id="rId36" Type="http://schemas.openxmlformats.org/officeDocument/2006/relationships/slide" Target="slides/slide34.xml" /><Relationship Id="rId37" Type="http://schemas.openxmlformats.org/officeDocument/2006/relationships/slide" Target="slides/slide35.xml" /><Relationship Id="rId38" Type="http://schemas.openxmlformats.org/officeDocument/2006/relationships/slide" Target="slides/slide36.xml" /><Relationship Id="rId39" Type="http://schemas.openxmlformats.org/officeDocument/2006/relationships/slide" Target="slides/slide37.xml" /><Relationship Id="rId4" Type="http://schemas.openxmlformats.org/officeDocument/2006/relationships/slide" Target="slides/slide2.xml" /><Relationship Id="rId40" Type="http://schemas.openxmlformats.org/officeDocument/2006/relationships/slide" Target="slides/slide38.xml" /><Relationship Id="rId41" Type="http://schemas.openxmlformats.org/officeDocument/2006/relationships/slide" Target="slides/slide39.xml" /><Relationship Id="rId42" Type="http://schemas.openxmlformats.org/officeDocument/2006/relationships/slide" Target="slides/slide40.xml" /><Relationship Id="rId43" Type="http://schemas.openxmlformats.org/officeDocument/2006/relationships/slide" Target="slides/slide41.xml" /><Relationship Id="rId44" Type="http://schemas.openxmlformats.org/officeDocument/2006/relationships/slide" Target="slides/slide42.xml" /><Relationship Id="rId45" Type="http://schemas.openxmlformats.org/officeDocument/2006/relationships/slide" Target="slides/slide43.xml" /><Relationship Id="rId46" Type="http://schemas.openxmlformats.org/officeDocument/2006/relationships/slide" Target="slides/slide44.xml" /><Relationship Id="rId47" Type="http://schemas.openxmlformats.org/officeDocument/2006/relationships/slide" Target="slides/slide45.xml" /><Relationship Id="rId48" Type="http://schemas.openxmlformats.org/officeDocument/2006/relationships/slide" Target="slides/slide46.xml" /><Relationship Id="rId49" Type="http://schemas.openxmlformats.org/officeDocument/2006/relationships/slide" Target="slides/slide47.xml" /><Relationship Id="rId5" Type="http://schemas.openxmlformats.org/officeDocument/2006/relationships/slide" Target="slides/slide3.xml" /><Relationship Id="rId50" Type="http://schemas.openxmlformats.org/officeDocument/2006/relationships/slide" Target="slides/slide48.xml" /><Relationship Id="rId51" Type="http://schemas.openxmlformats.org/officeDocument/2006/relationships/slide" Target="slides/slide49.xml" /><Relationship Id="rId52" Type="http://schemas.openxmlformats.org/officeDocument/2006/relationships/slide" Target="slides/slide50.xml" /><Relationship Id="rId53" Type="http://schemas.openxmlformats.org/officeDocument/2006/relationships/slide" Target="slides/slide51.xml" /><Relationship Id="rId54" Type="http://schemas.openxmlformats.org/officeDocument/2006/relationships/slide" Target="slides/slide52.xml" /><Relationship Id="rId55" Type="http://schemas.openxmlformats.org/officeDocument/2006/relationships/tags" Target="tags/tag2.xml" /><Relationship Id="rId56" Type="http://schemas.openxmlformats.org/officeDocument/2006/relationships/presProps" Target="presProps.xml" /><Relationship Id="rId57" Type="http://schemas.openxmlformats.org/officeDocument/2006/relationships/viewProps" Target="viewProps.xml" /><Relationship Id="rId58" Type="http://schemas.openxmlformats.org/officeDocument/2006/relationships/theme" Target="theme/theme1.xml" /><Relationship Id="rId59" Type="http://schemas.openxmlformats.org/officeDocument/2006/relationships/tableStyles" Target="tableStyles.xml" /><Relationship Id="rId6" Type="http://schemas.openxmlformats.org/officeDocument/2006/relationships/slide" Target="slides/slide4.xml" /><Relationship Id="rId7" Type="http://schemas.openxmlformats.org/officeDocument/2006/relationships/slide" Target="slides/slide5.xml" /><Relationship Id="rId8" Type="http://schemas.openxmlformats.org/officeDocument/2006/relationships/slide" Target="slides/slide6.xml" /><Relationship Id="rId9" Type="http://schemas.openxmlformats.org/officeDocument/2006/relationships/slide" Target="slides/slide7.xml" /></Relationships>
</file>

<file path=ppt/notesMasters/_rels/notesMaster1.xml.rels>&#65279;<?xml version="1.0" encoding="utf-8" standalone="yes"?><Relationships xmlns="http://schemas.openxmlformats.org/package/2006/relationships"><Relationship Id="rId1"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3078163" cy="512763"/>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4024313" y="0"/>
            <a:ext cx="3078162" cy="512763"/>
          </a:xfrm>
          <a:prstGeom prst="rect">
            <a:avLst/>
          </a:prstGeom>
        </p:spPr>
        <p:txBody>
          <a:bodyPr vert="horz" lIns="91440" tIns="45720" rIns="91440" bIns="45720" rtlCol="0"/>
          <a:lstStyle>
            <a:lvl1pPr algn="r">
              <a:defRPr sz="1200"/>
            </a:lvl1pPr>
          </a:lstStyle>
          <a:p>
            <a:fld id="{F2930C82-DACB-4762-A07D-C276FF8B090D}" type="datetimeFigureOut">
              <a:rPr lang="zh-CN" altLang="en-US" smtClean="0"/>
              <a:t/>
            </a:fld>
            <a:endParaRPr lang="zh-CN" altLang="en-US"/>
          </a:p>
        </p:txBody>
      </p:sp>
      <p:sp>
        <p:nvSpPr>
          <p:cNvPr id="4" name="幻灯片图像占位符 3"/>
          <p:cNvSpPr>
            <a:spLocks noGrp="1" noRot="1" noChangeAspect="1"/>
          </p:cNvSpPr>
          <p:nvPr>
            <p:ph type="sldImg" idx="2"/>
          </p:nvPr>
        </p:nvSpPr>
        <p:spPr>
          <a:xfrm>
            <a:off x="482600" y="1279525"/>
            <a:ext cx="6140450" cy="3454400"/>
          </a:xfrm>
          <a:prstGeom prst="rect">
            <a:avLst/>
          </a:prstGeom>
          <a:noFill/>
          <a:ln w="12700">
            <a:solidFill>
              <a:prstClr val="black"/>
            </a:solidFill>
          </a:ln>
        </p:spPr>
      </p:sp>
      <p:sp>
        <p:nvSpPr>
          <p:cNvPr id="5" name="备注占位符 4"/>
          <p:cNvSpPr>
            <a:spLocks noGrp="1"/>
          </p:cNvSpPr>
          <p:nvPr>
            <p:ph type="body" sz="quarter" idx="3"/>
          </p:nvPr>
        </p:nvSpPr>
        <p:spPr>
          <a:xfrm>
            <a:off x="711200" y="4926013"/>
            <a:ext cx="5683250" cy="4029075"/>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9721850"/>
            <a:ext cx="3078163" cy="512763"/>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4024313" y="9721850"/>
            <a:ext cx="3078162" cy="512763"/>
          </a:xfrm>
          <a:prstGeom prst="rect">
            <a:avLst/>
          </a:prstGeom>
        </p:spPr>
        <p:txBody>
          <a:bodyPr vert="horz" lIns="91440" tIns="45720" rIns="91440" bIns="45720" rtlCol="0" anchor="b"/>
          <a:lstStyle>
            <a:lvl1pPr algn="r">
              <a:defRPr sz="1200"/>
            </a:lvl1pPr>
          </a:lstStyle>
          <a:p>
            <a:fld id="{8ECC7FDA-1576-4FD5-98D8-1EA45CBF7A0C}" type="slidenum">
              <a:rPr lang="zh-CN" altLang="en-US" smtClean="0"/>
              <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&#65279;<?xml version="1.0" encoding="utf-8" standalone="yes"?><Relationships xmlns="http://schemas.openxmlformats.org/package/2006/relationships"><Relationship Id="rId1" Type="http://schemas.openxmlformats.org/officeDocument/2006/relationships/slide" Target="../slides/slide1.xml" /><Relationship Id="rId2" Type="http://schemas.openxmlformats.org/officeDocument/2006/relationships/notesMaster" Target="../notesMasters/notesMaster1.xml" /></Relationships>
</file>

<file path=ppt/notesSlides/_rels/notesSlide10.xml.rels>&#65279;<?xml version="1.0" encoding="utf-8" standalone="yes"?><Relationships xmlns="http://schemas.openxmlformats.org/package/2006/relationships"><Relationship Id="rId1" Type="http://schemas.openxmlformats.org/officeDocument/2006/relationships/slide" Target="../slides/slide39.xml" /><Relationship Id="rId2" Type="http://schemas.openxmlformats.org/officeDocument/2006/relationships/notesMaster" Target="../notesMasters/notesMaster1.xml" /></Relationships>
</file>

<file path=ppt/notesSlides/_rels/notesSlide11.xml.rels>&#65279;<?xml version="1.0" encoding="utf-8" standalone="yes"?><Relationships xmlns="http://schemas.openxmlformats.org/package/2006/relationships"><Relationship Id="rId1" Type="http://schemas.openxmlformats.org/officeDocument/2006/relationships/slide" Target="../slides/slide40.xml" /><Relationship Id="rId2" Type="http://schemas.openxmlformats.org/officeDocument/2006/relationships/notesMaster" Target="../notesMasters/notesMaster1.xml" /></Relationships>
</file>

<file path=ppt/notesSlides/_rels/notesSlide12.xml.rels>&#65279;<?xml version="1.0" encoding="utf-8" standalone="yes"?><Relationships xmlns="http://schemas.openxmlformats.org/package/2006/relationships"><Relationship Id="rId1" Type="http://schemas.openxmlformats.org/officeDocument/2006/relationships/slide" Target="../slides/slide41.xml" /><Relationship Id="rId2" Type="http://schemas.openxmlformats.org/officeDocument/2006/relationships/notesMaster" Target="../notesMasters/notesMaster1.xml" /></Relationships>
</file>

<file path=ppt/notesSlides/_rels/notesSlide13.xml.rels>&#65279;<?xml version="1.0" encoding="utf-8" standalone="yes"?><Relationships xmlns="http://schemas.openxmlformats.org/package/2006/relationships"><Relationship Id="rId1" Type="http://schemas.openxmlformats.org/officeDocument/2006/relationships/slide" Target="../slides/slide50.xml" /><Relationship Id="rId2" Type="http://schemas.openxmlformats.org/officeDocument/2006/relationships/notesMaster" Target="../notesMasters/notesMaster1.xml" /></Relationships>
</file>

<file path=ppt/notesSlides/_rels/notesSlide14.xml.rels>&#65279;<?xml version="1.0" encoding="utf-8" standalone="yes"?><Relationships xmlns="http://schemas.openxmlformats.org/package/2006/relationships"><Relationship Id="rId1" Type="http://schemas.openxmlformats.org/officeDocument/2006/relationships/slide" Target="../slides/slide52.xml" /><Relationship Id="rId2" Type="http://schemas.openxmlformats.org/officeDocument/2006/relationships/notesMaster" Target="../notesMasters/notesMaster1.xml" /></Relationships>
</file>

<file path=ppt/notesSlides/_rels/notesSlide2.xml.rels>&#65279;<?xml version="1.0" encoding="utf-8" standalone="yes"?><Relationships xmlns="http://schemas.openxmlformats.org/package/2006/relationships"><Relationship Id="rId1" Type="http://schemas.openxmlformats.org/officeDocument/2006/relationships/slide" Target="../slides/slide2.xml" /><Relationship Id="rId2" Type="http://schemas.openxmlformats.org/officeDocument/2006/relationships/notesMaster" Target="../notesMasters/notesMaster1.xml" /></Relationships>
</file>

<file path=ppt/notesSlides/_rels/notesSlide3.xml.rels>&#65279;<?xml version="1.0" encoding="utf-8" standalone="yes"?><Relationships xmlns="http://schemas.openxmlformats.org/package/2006/relationships"><Relationship Id="rId1" Type="http://schemas.openxmlformats.org/officeDocument/2006/relationships/slide" Target="../slides/slide3.xml" /><Relationship Id="rId2" Type="http://schemas.openxmlformats.org/officeDocument/2006/relationships/notesMaster" Target="../notesMasters/notesMaster1.xml" /></Relationships>
</file>

<file path=ppt/notesSlides/_rels/notesSlide4.xml.rels>&#65279;<?xml version="1.0" encoding="utf-8" standalone="yes"?><Relationships xmlns="http://schemas.openxmlformats.org/package/2006/relationships"><Relationship Id="rId1" Type="http://schemas.openxmlformats.org/officeDocument/2006/relationships/slide" Target="../slides/slide4.xml" /><Relationship Id="rId2" Type="http://schemas.openxmlformats.org/officeDocument/2006/relationships/notesMaster" Target="../notesMasters/notesMaster1.xml" /></Relationships>
</file>

<file path=ppt/notesSlides/_rels/notesSlide5.xml.rels>&#65279;<?xml version="1.0" encoding="utf-8" standalone="yes"?><Relationships xmlns="http://schemas.openxmlformats.org/package/2006/relationships"><Relationship Id="rId1" Type="http://schemas.openxmlformats.org/officeDocument/2006/relationships/slide" Target="../slides/slide5.xml" /><Relationship Id="rId2" Type="http://schemas.openxmlformats.org/officeDocument/2006/relationships/notesMaster" Target="../notesMasters/notesMaster1.xml" /></Relationships>
</file>

<file path=ppt/notesSlides/_rels/notesSlide6.xml.rels>&#65279;<?xml version="1.0" encoding="utf-8" standalone="yes"?><Relationships xmlns="http://schemas.openxmlformats.org/package/2006/relationships"><Relationship Id="rId1" Type="http://schemas.openxmlformats.org/officeDocument/2006/relationships/slide" Target="../slides/slide6.xml" /><Relationship Id="rId2" Type="http://schemas.openxmlformats.org/officeDocument/2006/relationships/notesMaster" Target="../notesMasters/notesMaster1.xml" /></Relationships>
</file>

<file path=ppt/notesSlides/_rels/notesSlide7.xml.rels>&#65279;<?xml version="1.0" encoding="utf-8" standalone="yes"?><Relationships xmlns="http://schemas.openxmlformats.org/package/2006/relationships"><Relationship Id="rId1" Type="http://schemas.openxmlformats.org/officeDocument/2006/relationships/slide" Target="../slides/slide7.xml" /><Relationship Id="rId2" Type="http://schemas.openxmlformats.org/officeDocument/2006/relationships/notesMaster" Target="../notesMasters/notesMaster1.xml" /></Relationships>
</file>

<file path=ppt/notesSlides/_rels/notesSlide8.xml.rels>&#65279;<?xml version="1.0" encoding="utf-8" standalone="yes"?><Relationships xmlns="http://schemas.openxmlformats.org/package/2006/relationships"><Relationship Id="rId1" Type="http://schemas.openxmlformats.org/officeDocument/2006/relationships/slide" Target="../slides/slide9.xml" /><Relationship Id="rId2" Type="http://schemas.openxmlformats.org/officeDocument/2006/relationships/notesMaster" Target="../notesMasters/notesMaster1.xml" /></Relationships>
</file>

<file path=ppt/notesSlides/_rels/notesSlide9.xml.rels>&#65279;<?xml version="1.0" encoding="utf-8" standalone="yes"?><Relationships xmlns="http://schemas.openxmlformats.org/package/2006/relationships"><Relationship Id="rId1" Type="http://schemas.openxmlformats.org/officeDocument/2006/relationships/slide" Target="../slides/slide38.xml" /><Relationship Id="rId2" Type="http://schemas.openxmlformats.org/officeDocument/2006/relationships/notesMaster" Target="../notesMasters/notesMaster1.xml" /></Relationships>
</file>

<file path=ppt/notesSlides/notesSlide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7FDA-1576-4FD5-98D8-1EA45CBF7A0C}" type="slidenum">
              <a:rPr lang="zh-CN" altLang="en-US" smtClean="0"/>
              <a:t>1</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7FDA-1576-4FD5-98D8-1EA45CBF7A0C}" type="slidenum">
              <a:rPr lang="zh-CN" altLang="en-US" smtClean="0"/>
              <a:t>39</a:t>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7FDA-1576-4FD5-98D8-1EA45CBF7A0C}" type="slidenum">
              <a:rPr lang="zh-CN" altLang="en-US" smtClean="0"/>
              <a:t>40</a:t>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7FDA-1576-4FD5-98D8-1EA45CBF7A0C}" type="slidenum">
              <a:rPr lang="zh-CN" altLang="en-US" smtClean="0"/>
              <a:t>41</a:t>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7FDA-1576-4FD5-98D8-1EA45CBF7A0C}" type="slidenum">
              <a:rPr lang="zh-CN" altLang="en-US" smtClean="0"/>
              <a:t>50</a:t>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7FDA-1576-4FD5-98D8-1EA45CBF7A0C}" type="slidenum">
              <a:rPr lang="zh-CN" altLang="en-US" smtClean="0"/>
              <a:t>52</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7FDA-1576-4FD5-98D8-1EA45CBF7A0C}" type="slidenum">
              <a:rPr lang="zh-CN" altLang="en-US" smtClean="0"/>
              <a:t>2</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7FDA-1576-4FD5-98D8-1EA45CBF7A0C}" type="slidenum">
              <a:rPr lang="zh-CN" altLang="en-US" smtClean="0"/>
              <a:t>3</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7FDA-1576-4FD5-98D8-1EA45CBF7A0C}" type="slidenum">
              <a:rPr lang="zh-CN" altLang="en-US" smtClean="0"/>
              <a:t>4</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7FDA-1576-4FD5-98D8-1EA45CBF7A0C}" type="slidenum">
              <a:rPr lang="zh-CN" altLang="en-US" smtClean="0"/>
              <a:t>5</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7FDA-1576-4FD5-98D8-1EA45CBF7A0C}" type="slidenum">
              <a:rPr lang="zh-CN" altLang="en-US" smtClean="0"/>
              <a:t>6</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7FDA-1576-4FD5-98D8-1EA45CBF7A0C}" type="slidenum">
              <a:rPr lang="zh-CN" altLang="en-US" smtClean="0"/>
              <a:t>7</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7FDA-1576-4FD5-98D8-1EA45CBF7A0C}" type="slidenum">
              <a:rPr lang="zh-CN" altLang="en-US" smtClean="0"/>
              <a:t>9</a:t>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7FDA-1576-4FD5-98D8-1EA45CBF7A0C}" type="slidenum">
              <a:rPr lang="zh-CN" altLang="en-US" smtClean="0"/>
              <a:t>38</a:t>
            </a:fld>
            <a:endParaRPr lang="zh-CN" altLang="en-US"/>
          </a:p>
        </p:txBody>
      </p:sp>
    </p:spTree>
  </p:cSld>
  <p:clrMapOvr>
    <a:masterClrMapping/>
  </p:clrMapOvr>
</p:notes>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image" Target="../media/image1.jpeg" /><Relationship Id="rId2"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
            </a:fld>
            <a:endParaRPr lang="zh-CN" altLang="en-US"/>
          </a:p>
        </p:txBody>
      </p:sp>
    </p:spTree>
  </p:cSld>
  <p:clrMapOvr>
    <a:masterClrMapping/>
  </p:clrMapOvr>
  <mc:AlternateContent>
    <mc:Choice xmlns:p14="http://schemas.microsoft.com/office/powerpoint/2010/main" Requires="p14">
      <p:transition spd="slow" advClick="0" advTm="3000" p14:dur="1500">
        <p:random/>
      </p:transition>
    </mc:Choice>
    <mc:Fallback>
      <p:transition spd="slow" advClick="0" advTm="3000">
        <p:random/>
      </p:transition>
    </mc:Fallback>
  </mc:AlternateContent>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Only" preserve="1">
  <p:cSld name="内容">
    <p:spTree>
      <p:nvGrpSpPr>
        <p:cNvPr id="1" name=""/>
        <p:cNvGrpSpPr/>
        <p:nvPr/>
      </p:nvGrpSpPr>
      <p:grpSpPr>
        <a:xfrm>
          <a:off x="0" y="0"/>
          <a:ext cx="0" cy="0"/>
        </a:xfrm>
      </p:grpSpPr>
      <p:sp>
        <p:nvSpPr>
          <p:cNvPr id="2" name="内容占位符 1"/>
          <p:cNvSpPr>
            <a:spLocks noGrp="1"/>
          </p:cNvSpPr>
          <p:nvPr>
            <p:ph/>
          </p:nvPr>
        </p:nvSpPr>
        <p:spPr>
          <a:xfrm>
            <a:off x="838200" y="365125"/>
            <a:ext cx="10515600" cy="58118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t/>
            </a:fld>
            <a:endParaRPr lang="zh-CN" altLang="en-US"/>
          </a:p>
        </p:txBody>
      </p:sp>
    </p:spTree>
  </p:cSld>
  <p:clrMapOvr>
    <a:masterClrMapping/>
  </p:clrMapOvr>
  <mc:AlternateContent>
    <mc:Choice xmlns:p14="http://schemas.microsoft.com/office/powerpoint/2010/main" Requires="p14">
      <p:transition spd="slow" advClick="0" advTm="3000" p14:dur="1500">
        <p:random/>
      </p:transition>
    </mc:Choice>
    <mc:Fallback>
      <p:transition spd="slow" advClick="0" advTm="3000">
        <p:random/>
      </p:transition>
    </mc:Fallback>
  </mc:AlternateContent>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
            </a:fld>
            <a:endParaRPr lang="zh-CN" altLang="en-US"/>
          </a:p>
        </p:txBody>
      </p:sp>
    </p:spTree>
  </p:cSld>
  <p:clrMapOvr>
    <a:masterClrMapping/>
  </p:clrMapOvr>
  <mc:AlternateContent>
    <mc:Choice xmlns:p14="http://schemas.microsoft.com/office/powerpoint/2010/main" Requires="p14">
      <p:transition spd="slow" advClick="0" advTm="3000" p14:dur="1500">
        <p:random/>
      </p:transition>
    </mc:Choice>
    <mc:Fallback>
      <p:transition spd="slow" advClick="0" advTm="3000">
        <p:random/>
      </p:transition>
    </mc:Fallback>
  </mc:AlternateContent>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
            </a:fld>
            <a:endParaRPr lang="zh-CN" altLang="en-US"/>
          </a:p>
        </p:txBody>
      </p:sp>
    </p:spTree>
  </p:cSld>
  <p:clrMapOvr>
    <a:masterClrMapping/>
  </p:clrMapOvr>
  <mc:AlternateContent>
    <mc:Choice xmlns:p14="http://schemas.microsoft.com/office/powerpoint/2010/main" Requires="p14">
      <p:transition spd="slow" advClick="0" advTm="3000" p14:dur="1500">
        <p:random/>
      </p:transition>
    </mc:Choice>
    <mc:Fallback>
      <p:transition spd="slow" advClick="0" advTm="3000">
        <p:random/>
      </p:transition>
    </mc:Fallback>
  </mc:AlternateContent>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t/>
            </a:fld>
            <a:endParaRPr lang="zh-CN" altLang="en-US"/>
          </a:p>
        </p:txBody>
      </p:sp>
    </p:spTree>
  </p:cSld>
  <p:clrMapOvr>
    <a:masterClrMapping/>
  </p:clrMapOvr>
  <mc:AlternateContent>
    <mc:Choice xmlns:p14="http://schemas.microsoft.com/office/powerpoint/2010/main" Requires="p14">
      <p:transition spd="slow" advClick="0" advTm="3000" p14:dur="1500">
        <p:random/>
      </p:transition>
    </mc:Choice>
    <mc:Fallback>
      <p:transition spd="slow" advClick="0" advTm="3000">
        <p:random/>
      </p:transition>
    </mc:Fallback>
  </mc:AlternateContent>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1186774" y="2665379"/>
            <a:ext cx="4873574" cy="3524284"/>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256938" y="2665379"/>
            <a:ext cx="4897576" cy="3524284"/>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t/>
            </a:fld>
            <a:endParaRPr lang="zh-CN" altLang="en-US"/>
          </a:p>
        </p:txBody>
      </p:sp>
    </p:spTree>
  </p:cSld>
  <p:clrMapOvr>
    <a:masterClrMapping/>
  </p:clrMapOvr>
  <mc:AlternateContent>
    <mc:Choice xmlns:p14="http://schemas.microsoft.com/office/powerpoint/2010/main" Requires="p14">
      <p:transition spd="slow" advClick="0" advTm="3000" p14:dur="1500">
        <p:random/>
      </p:transition>
    </mc:Choice>
    <mc:Fallback>
      <p:transition spd="slow" advClick="0" advTm="3000">
        <p:random/>
      </p:transition>
    </mc:Fallback>
  </mc:AlternateContent>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t/>
            </a:fld>
            <a:endParaRPr lang="zh-CN" altLang="en-US"/>
          </a:p>
        </p:txBody>
      </p:sp>
    </p:spTree>
  </p:cSld>
  <p:clrMapOvr>
    <a:masterClrMapping/>
  </p:clrMapOvr>
  <mc:AlternateContent>
    <mc:Choice xmlns:p14="http://schemas.microsoft.com/office/powerpoint/2010/main" Requires="p14">
      <p:transition spd="slow" advClick="0" advTm="3000" p14:dur="1500">
        <p:random/>
      </p:transition>
    </mc:Choice>
    <mc:Fallback>
      <p:transition spd="slow" advClick="0" advTm="3000">
        <p:random/>
      </p:transition>
    </mc:Fallback>
  </mc:AlternateContent>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t/>
            </a:fld>
            <a:endParaRPr lang="zh-CN" altLang="en-US"/>
          </a:p>
        </p:txBody>
      </p:sp>
      <p:pic>
        <p:nvPicPr>
          <p:cNvPr id="5" name="图片 4" descr="禅定之道中国风禅意创意海报"/>
          <p:cNvPicPr>
            <a:picLocks noChangeAspect="1"/>
          </p:cNvPicPr>
          <p:nvPr userDrawn="1"/>
        </p:nvPicPr>
        <p:blipFill>
          <a:blip r:embed="rId1"/>
          <a:stretch>
            <a:fillRect/>
          </a:stretch>
        </p:blipFill>
        <p:spPr>
          <a:xfrm>
            <a:off x="-4445" y="-9525"/>
            <a:ext cx="12210415" cy="6877050"/>
          </a:xfrm>
          <a:prstGeom prst="rect">
            <a:avLst/>
          </a:prstGeom>
        </p:spPr>
      </p:pic>
    </p:spTree>
  </p:cSld>
  <p:clrMapOvr>
    <a:masterClrMapping/>
  </p:clrMapOvr>
  <mc:AlternateContent>
    <mc:Choice xmlns:p14="http://schemas.microsoft.com/office/powerpoint/2010/main" Requires="p14">
      <p:transition spd="slow" advClick="0" advTm="3000" p14:dur="1500">
        <p:random/>
      </p:transition>
    </mc:Choice>
    <mc:Fallback>
      <p:transition spd="slow" advClick="0" advTm="3000">
        <p:random/>
      </p:transition>
    </mc:Fallback>
  </mc:AlternateContent>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t/>
            </a:fld>
            <a:endParaRPr lang="zh-CN" altLang="en-US"/>
          </a:p>
        </p:txBody>
      </p:sp>
    </p:spTree>
  </p:cSld>
  <p:clrMapOvr>
    <a:masterClrMapping/>
  </p:clrMapOvr>
  <mc:AlternateContent>
    <mc:Choice xmlns:p14="http://schemas.microsoft.com/office/powerpoint/2010/main" Requires="p14">
      <p:transition spd="slow" advClick="0" advTm="3000" p14:dur="1500">
        <p:random/>
      </p:transition>
    </mc:Choice>
    <mc:Fallback>
      <p:transition spd="slow" advClick="0" advTm="3000">
        <p:random/>
      </p:transition>
    </mc:Fallback>
  </mc:AlternateContent>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版">
    <p:spTree>
      <p:nvGrpSpPr>
        <p:cNvPr id="1" name=""/>
        <p:cNvGrpSpPr/>
        <p:nvPr/>
      </p:nvGrpSpPr>
      <p:grpSpPr>
        <a:xfrm>
          <a:off x="0" y="0"/>
          <a: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
            </a:fld>
            <a:endParaRPr lang="zh-CN" altLang="en-US"/>
          </a:p>
        </p:txBody>
      </p:sp>
    </p:spTree>
  </p:cSld>
  <p:clrMapOvr>
    <a:masterClrMapping/>
  </p:clrMapOvr>
  <mc:AlternateContent>
    <mc:Choice xmlns:p14="http://schemas.microsoft.com/office/powerpoint/2010/main" Requires="p14">
      <p:transition spd="slow" advClick="0" advTm="3000" p14:dur="1500">
        <p:random/>
      </p:transition>
    </mc:Choice>
    <mc:Fallback>
      <p:transition spd="slow" advClick="0" advTm="3000">
        <p:random/>
      </p:transition>
    </mc:Fallback>
  </mc:AlternateContent>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Ref idx="1001">
        <a:schemeClr val="bg1"/>
      </p:bgRef>
    </p:bg>
    <p:spTree>
      <p:nvGrpSpPr>
        <p:cNvPr id="1" name=""/>
        <p:cNvGrpSpPr/>
        <p:nvPr/>
      </p:nvGrpSpPr>
      <p:grpSpPr>
        <a:xfrm>
          <a:off x="0" y="0"/>
          <a: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mc:AlternateContent>
    <mc:Choice xmlns:p14="http://schemas.microsoft.com/office/powerpoint/2010/main" Requires="p14">
      <p:transition spd="slow" advClick="0" advTm="3000" p14:dur="1500">
        <p:random/>
      </p:transition>
    </mc:Choice>
    <mc:Fallback>
      <p:transition spd="slow" advClick="0" advTm="3000">
        <p:random/>
      </p:transition>
    </mc:Fallback>
  </mc:AlternateConten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1.xml" /><Relationship Id="rId3" Type="http://schemas.openxmlformats.org/officeDocument/2006/relationships/image" Target="../media/image2.png"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2.xml" /><Relationship Id="rId3" Type="http://schemas.openxmlformats.org/officeDocument/2006/relationships/image" Target="../media/image3.png" /><Relationship Id="rId4" Type="http://schemas.openxmlformats.org/officeDocument/2006/relationships/image" Target="../media/image4.png"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3.xml"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1.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2.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3.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4.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5.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6.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7.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8.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9.xml" /><Relationship Id="rId3" Type="http://schemas.openxmlformats.org/officeDocument/2006/relationships/image" Target="../media/image2.png" /></Relationships>
</file>

<file path=ppt/slides/_rels/slide39.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10.xml" /><Relationship Id="rId3" Type="http://schemas.openxmlformats.org/officeDocument/2006/relationships/image" Target="../media/image5.png"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4.xml" /></Relationships>
</file>

<file path=ppt/slides/_rels/slide40.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11.xml" /><Relationship Id="rId3" Type="http://schemas.openxmlformats.org/officeDocument/2006/relationships/image" Target="../media/image3.png" /><Relationship Id="rId4" Type="http://schemas.openxmlformats.org/officeDocument/2006/relationships/image" Target="../media/image4.png" /></Relationships>
</file>

<file path=ppt/slides/_rels/slide41.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12.xml" /><Relationship Id="rId3" Type="http://schemas.openxmlformats.org/officeDocument/2006/relationships/image" Target="../media/image4.png" /></Relationships>
</file>

<file path=ppt/slides/_rels/slide42.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43.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44.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45.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46.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47.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48.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4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6.png" /><Relationship Id="rId3" Type="http://schemas.openxmlformats.org/officeDocument/2006/relationships/image" Target="../media/image7.png"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5.xml" /></Relationships>
</file>

<file path=ppt/slides/_rels/slide50.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13.xml" /><Relationship Id="rId3" Type="http://schemas.openxmlformats.org/officeDocument/2006/relationships/image" Target="../media/image5.png" /></Relationships>
</file>

<file path=ppt/slides/_rels/slide51.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52.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14.xml" /><Relationship Id="rId3" Type="http://schemas.openxmlformats.org/officeDocument/2006/relationships/image" Target="../media/image1.jpeg" /><Relationship Id="rId4" Type="http://schemas.openxmlformats.org/officeDocument/2006/relationships/image" Target="../media/image8.png" /><Relationship Id="rId5" Type="http://schemas.openxmlformats.org/officeDocument/2006/relationships/image" Target="../media/image9.png" /><Relationship Id="rId6" Type="http://schemas.openxmlformats.org/officeDocument/2006/relationships/image" Target="../media/image4.png" /><Relationship Id="rId7" Type="http://schemas.openxmlformats.org/officeDocument/2006/relationships/image" Target="../media/image10.png" /><Relationship Id="rId8" Type="http://schemas.openxmlformats.org/officeDocument/2006/relationships/image" Target="../media/image11.png"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6.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7.xml" /><Relationship Id="rId3" Type="http://schemas.openxmlformats.org/officeDocument/2006/relationships/image" Target="../media/image4.png"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1.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8.xml" /><Relationship Id="rId3" Type="http://schemas.openxmlformats.org/officeDocument/2006/relationships/image" Target="../media/image4.png"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椭圆 3"/>
          <p:cNvSpPr/>
          <p:nvPr/>
        </p:nvSpPr>
        <p:spPr>
          <a:xfrm>
            <a:off x="7799070" y="1464310"/>
            <a:ext cx="3996055" cy="3987800"/>
          </a:xfrm>
          <a:prstGeom prst="ellipse">
            <a:avLst/>
          </a:prstGeom>
          <a:noFill/>
          <a:ln w="0">
            <a:solidFill>
              <a:srgbClr val="B8946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0" name="图片 19" descr="6843a3967609c0293ae652e5bd974ce6"/>
          <p:cNvPicPr>
            <a:picLocks noChangeAspect="1"/>
          </p:cNvPicPr>
          <p:nvPr/>
        </p:nvPicPr>
        <p:blipFill>
          <a:blip r:embed="rId3"/>
          <a:stretch>
            <a:fillRect/>
          </a:stretch>
        </p:blipFill>
        <p:spPr>
          <a:xfrm flipH="1">
            <a:off x="8206105" y="1540510"/>
            <a:ext cx="3473450" cy="3835400"/>
          </a:xfrm>
          <a:prstGeom prst="ellipse">
            <a:avLst/>
          </a:prstGeom>
        </p:spPr>
      </p:pic>
      <p:sp>
        <p:nvSpPr>
          <p:cNvPr id="2" name="矩形 1"/>
          <p:cNvSpPr/>
          <p:nvPr/>
        </p:nvSpPr>
        <p:spPr>
          <a:xfrm>
            <a:off x="245110" y="1998345"/>
            <a:ext cx="7385685" cy="2861310"/>
          </a:xfrm>
          <a:prstGeom prst="rect">
            <a:avLst/>
          </a:prstGeom>
          <a:noFill/>
          <a:ln>
            <a:noFill/>
          </a:ln>
        </p:spPr>
        <p:txBody>
          <a:bodyPr wrap="square" rtlCol="0" anchor="t">
            <a:spAutoFit/>
          </a:bodyPr>
          <a:lstStyle/>
          <a:p>
            <a:pPr algn="ctr"/>
            <a:r>
              <a:rPr lang="zh-CN" altLang="en-US" sz="7200" b="1">
                <a:ln w="6600">
                  <a:solidFill>
                    <a:schemeClr val="accent2"/>
                  </a:solidFill>
                  <a:prstDash val="solid"/>
                </a:ln>
                <a:solidFill>
                  <a:srgbClr val="FFFFFF"/>
                </a:solidFill>
                <a:effectLst>
                  <a:outerShdw dist="38100" dir="2700000" algn="tl" rotWithShape="0">
                    <a:schemeClr val="accent2"/>
                  </a:outerShdw>
                </a:effectLst>
              </a:rPr>
              <a:t>复        活</a:t>
            </a:r>
            <a:endParaRPr lang="zh-CN" altLang="en-US" sz="7200" b="1">
              <a:ln w="6600">
                <a:solidFill>
                  <a:schemeClr val="accent2"/>
                </a:solidFill>
                <a:prstDash val="solid"/>
              </a:ln>
              <a:solidFill>
                <a:srgbClr val="FFFFFF"/>
              </a:solidFill>
              <a:effectLst>
                <a:outerShdw dist="38100" dir="2700000" algn="tl" rotWithShape="0">
                  <a:schemeClr val="accent2"/>
                </a:outerShdw>
              </a:effectLst>
            </a:endParaRPr>
          </a:p>
          <a:p>
            <a:pPr algn="ctr"/>
            <a:endParaRPr lang="zh-CN" altLang="en-US" sz="7200" b="1">
              <a:ln w="6600">
                <a:solidFill>
                  <a:schemeClr val="accent2"/>
                </a:solidFill>
                <a:prstDash val="solid"/>
              </a:ln>
              <a:solidFill>
                <a:srgbClr val="FFFFFF"/>
              </a:solidFill>
              <a:effectLst>
                <a:outerShdw dist="38100" dir="2700000" algn="tl" rotWithShape="0">
                  <a:schemeClr val="accent2"/>
                </a:outerShdw>
              </a:effectLst>
            </a:endParaRPr>
          </a:p>
          <a:p>
            <a:pPr algn="r"/>
            <a:r>
              <a:rPr lang="en-US" altLang="zh-CN" sz="3600" b="1">
                <a:ln w="6600">
                  <a:solidFill>
                    <a:schemeClr val="accent2"/>
                  </a:solidFill>
                  <a:prstDash val="solid"/>
                </a:ln>
                <a:solidFill>
                  <a:srgbClr val="FFFFFF"/>
                </a:solidFill>
                <a:effectLst>
                  <a:outerShdw dist="38100" dir="2700000" algn="tl" rotWithShape="0">
                    <a:schemeClr val="accent2"/>
                  </a:outerShdw>
                </a:effectLst>
              </a:rPr>
              <a:t>——</a:t>
            </a:r>
            <a:r>
              <a:rPr lang="zh-CN" altLang="en-US" sz="3600" b="1">
                <a:ln w="6600">
                  <a:solidFill>
                    <a:schemeClr val="accent2"/>
                  </a:solidFill>
                  <a:prstDash val="solid"/>
                </a:ln>
                <a:solidFill>
                  <a:srgbClr val="FFFFFF"/>
                </a:solidFill>
                <a:effectLst>
                  <a:outerShdw dist="38100" dir="2700000" algn="tl" rotWithShape="0">
                    <a:schemeClr val="accent2"/>
                  </a:outerShdw>
                </a:effectLst>
              </a:rPr>
              <a:t>列夫</a:t>
            </a:r>
            <a:r>
              <a:rPr lang="zh-CN" altLang="en-US" sz="3600" b="1">
                <a:ln w="6600">
                  <a:solidFill>
                    <a:schemeClr val="accent2"/>
                  </a:solidFill>
                  <a:prstDash val="solid"/>
                </a:ln>
                <a:solidFill>
                  <a:srgbClr val="FFFFFF"/>
                </a:solidFill>
                <a:effectLst>
                  <a:outerShdw dist="38100" dir="2700000" algn="tl" rotWithShape="0">
                    <a:schemeClr val="accent2"/>
                  </a:outerShdw>
                </a:effectLst>
                <a:latin typeface="宋体" panose="02010600030101010101" pitchFamily="2" charset="-122"/>
                <a:ea typeface="宋体" panose="02010600030101010101" pitchFamily="2" charset="-122"/>
              </a:rPr>
              <a:t>·</a:t>
            </a:r>
            <a:r>
              <a:rPr lang="zh-CN" altLang="en-US" sz="3600" b="1">
                <a:ln w="6600">
                  <a:solidFill>
                    <a:schemeClr val="accent2"/>
                  </a:solidFill>
                  <a:prstDash val="solid"/>
                </a:ln>
                <a:solidFill>
                  <a:srgbClr val="FFFFFF"/>
                </a:solidFill>
                <a:effectLst>
                  <a:outerShdw dist="38100" dir="2700000" algn="tl" rotWithShape="0">
                    <a:schemeClr val="accent2"/>
                  </a:outerShdw>
                </a:effectLst>
              </a:rPr>
              <a:t>托尔斯泰</a:t>
            </a:r>
            <a:endParaRPr lang="zh-CN" altLang="en-US" sz="3600" b="1">
              <a:ln w="6600">
                <a:solidFill>
                  <a:schemeClr val="accent2"/>
                </a:solidFill>
                <a:prstDash val="solid"/>
              </a:ln>
              <a:solidFill>
                <a:srgbClr val="FFFFFF"/>
              </a:solidFill>
              <a:effectLst>
                <a:outerShdw dist="38100" dir="2700000" algn="tl" rotWithShape="0">
                  <a:schemeClr val="accent2"/>
                </a:outerShdw>
              </a:effectLst>
            </a:endParaRPr>
          </a:p>
        </p:txBody>
      </p:sp>
    </p:spTree>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1981200" y="0"/>
            <a:ext cx="8229600" cy="6858000"/>
          </a:xfrm>
        </p:spPr>
        <p:txBody>
          <a:bodyPr/>
          <a:lstStyle/>
          <a:p>
            <a:pPr marL="0" lvl="0" indent="0">
              <a:lnSpc>
                <a:spcPct val="130000"/>
              </a:lnSpc>
              <a:spcBef>
                <a:spcPct val="0"/>
              </a:spcBef>
              <a:spcAft>
                <a:spcPts val="800"/>
              </a:spcAft>
              <a:buNone/>
            </a:pPr>
            <a:endParaRPr lang="en-US" altLang="zh-CN" sz="2400" b="1" spc="200" smtClean="0">
              <a:ln w="3175">
                <a:noFill/>
                <a:prstDash val="dash"/>
              </a:ln>
              <a:solidFill>
                <a:srgbClr val="404040"/>
              </a:solidFill>
              <a:latin typeface="微软雅黑" panose="020b0503020204020204" charset="-122"/>
              <a:ea typeface="微软雅黑" panose="020b0503020204020204" charset="-122"/>
              <a:cs typeface="微软雅黑" panose="020b0503020204020204" charset="-122"/>
              <a:sym typeface="+mn-ea"/>
            </a:endParaRPr>
          </a:p>
          <a:p>
            <a:pPr marL="0" lvl="0" indent="0">
              <a:lnSpc>
                <a:spcPct val="130000"/>
              </a:lnSpc>
              <a:spcBef>
                <a:spcPct val="0"/>
              </a:spcBef>
              <a:spcAft>
                <a:spcPts val="800"/>
              </a:spcAft>
              <a:buNone/>
            </a:pPr>
            <a:r>
              <a:rPr lang="zh-CN" altLang="en-US" b="1" spc="200">
                <a:ln w="3175">
                  <a:noFill/>
                  <a:prstDash val="dash"/>
                </a:ln>
                <a:solidFill>
                  <a:srgbClr val="00B050"/>
                </a:solidFill>
                <a:latin typeface="微软雅黑" panose="020b0503020204020204" charset="-122"/>
                <a:ea typeface="微软雅黑" panose="020b0503020204020204" charset="-122"/>
                <a:cs typeface="微软雅黑" panose="020b0503020204020204" charset="-122"/>
                <a:sym typeface="+mn-ea"/>
              </a:rPr>
              <a:t>聂赫留朵夫</a:t>
            </a:r>
            <a:endParaRPr lang="en-US" altLang="zh-CN" b="1" spc="200" smtClean="0">
              <a:ln w="3175">
                <a:noFill/>
                <a:prstDash val="dash"/>
              </a:ln>
              <a:solidFill>
                <a:srgbClr val="00B050"/>
              </a:solidFill>
              <a:latin typeface="微软雅黑" panose="020b0503020204020204" charset="-122"/>
              <a:ea typeface="微软雅黑" panose="020b0503020204020204" charset="-122"/>
              <a:cs typeface="微软雅黑" panose="020b0503020204020204" charset="-122"/>
              <a:sym typeface="+mn-ea"/>
            </a:endParaRPr>
          </a:p>
          <a:p>
            <a:pPr marL="0" lvl="0" indent="0">
              <a:lnSpc>
                <a:spcPct val="130000"/>
              </a:lnSpc>
              <a:spcBef>
                <a:spcPct val="0"/>
              </a:spcBef>
              <a:spcAft>
                <a:spcPts val="800"/>
              </a:spcAft>
              <a:buNone/>
            </a:pPr>
            <a:r>
              <a:rPr lang="zh-CN" altLang="en-US" sz="2800" b="1" spc="200" smtClean="0">
                <a:ln w="3175">
                  <a:noFill/>
                  <a:prstDash val="dash"/>
                </a:ln>
                <a:solidFill>
                  <a:srgbClr val="404040"/>
                </a:solidFill>
                <a:latin typeface="微软雅黑" panose="020b0503020204020204" charset="-122"/>
                <a:ea typeface="微软雅黑" panose="020b0503020204020204" charset="-122"/>
                <a:cs typeface="微软雅黑" panose="020b0503020204020204" charset="-122"/>
                <a:sym typeface="+mn-ea"/>
              </a:rPr>
              <a:t>     “</a:t>
            </a:r>
            <a:r>
              <a:rPr lang="zh-CN" altLang="en-US" sz="2800" b="1" spc="200">
                <a:ln w="3175">
                  <a:noFill/>
                  <a:prstDash val="dash"/>
                </a:ln>
                <a:solidFill>
                  <a:srgbClr val="404040"/>
                </a:solidFill>
                <a:latin typeface="微软雅黑" panose="020b0503020204020204" charset="-122"/>
                <a:ea typeface="微软雅黑" panose="020b0503020204020204" charset="-122"/>
                <a:cs typeface="微软雅黑" panose="020b0503020204020204" charset="-122"/>
                <a:sym typeface="+mn-ea"/>
              </a:rPr>
              <a:t>我想见见……”聂赫留朵夫不知道该用“您”还是“你”，但随即决定用“您”。他说话的声音并不比平时高。</a:t>
            </a:r>
            <a:endParaRPr lang="zh-CN" altLang="en-US" sz="2800" b="1" spc="200">
              <a:ln w="3175">
                <a:noFill/>
                <a:prstDash val="dash"/>
              </a:ln>
              <a:solidFill>
                <a:srgbClr val="404040"/>
              </a:solidFill>
              <a:latin typeface="微软雅黑" panose="020b0503020204020204" charset="-122"/>
              <a:ea typeface="微软雅黑" panose="020b0503020204020204" charset="-122"/>
              <a:cs typeface="微软雅黑" panose="020b0503020204020204" charset="-122"/>
              <a:sym typeface="+mn-ea"/>
            </a:endParaRPr>
          </a:p>
          <a:p>
            <a:pPr marL="0" lvl="0" indent="0">
              <a:lnSpc>
                <a:spcPct val="130000"/>
              </a:lnSpc>
              <a:spcBef>
                <a:spcPct val="0"/>
              </a:spcBef>
              <a:spcAft>
                <a:spcPts val="800"/>
              </a:spcAft>
              <a:buNone/>
            </a:pPr>
            <a:r>
              <a:rPr lang="zh-CN" altLang="en-US" sz="2800" b="1" spc="200" smtClean="0">
                <a:ln w="3175">
                  <a:noFill/>
                  <a:prstDash val="dash"/>
                </a:ln>
                <a:solidFill>
                  <a:srgbClr val="404040"/>
                </a:solidFill>
                <a:latin typeface="微软雅黑" panose="020b0503020204020204" charset="-122"/>
                <a:ea typeface="微软雅黑" panose="020b0503020204020204" charset="-122"/>
                <a:cs typeface="微软雅黑" panose="020b0503020204020204" charset="-122"/>
                <a:sym typeface="+mn-ea"/>
              </a:rPr>
              <a:t>     “</a:t>
            </a:r>
            <a:r>
              <a:rPr lang="zh-CN" altLang="en-US" sz="2800" b="1" spc="200">
                <a:ln w="3175">
                  <a:noFill/>
                  <a:prstDash val="dash"/>
                </a:ln>
                <a:solidFill>
                  <a:srgbClr val="404040"/>
                </a:solidFill>
                <a:latin typeface="微软雅黑" panose="020b0503020204020204" charset="-122"/>
                <a:ea typeface="微软雅黑" panose="020b0503020204020204" charset="-122"/>
                <a:cs typeface="微软雅黑" panose="020b0503020204020204" charset="-122"/>
                <a:sym typeface="+mn-ea"/>
              </a:rPr>
              <a:t>我想见见您……我……”</a:t>
            </a:r>
            <a:endParaRPr lang="zh-CN" altLang="en-US" sz="2800" b="1" spc="200">
              <a:ln w="3175">
                <a:noFill/>
                <a:prstDash val="dash"/>
              </a:ln>
              <a:solidFill>
                <a:srgbClr val="404040"/>
              </a:solidFill>
              <a:latin typeface="微软雅黑" panose="020b0503020204020204" charset="-122"/>
              <a:ea typeface="微软雅黑" panose="020b0503020204020204" charset="-122"/>
              <a:cs typeface="微软雅黑" panose="020b0503020204020204" charset="-122"/>
              <a:sym typeface="+mn-ea"/>
            </a:endParaRPr>
          </a:p>
          <a:p>
            <a:pPr marL="0" lvl="0" indent="0" fontAlgn="ctr">
              <a:lnSpc>
                <a:spcPct val="130000"/>
              </a:lnSpc>
              <a:spcBef>
                <a:spcPts val="1000"/>
              </a:spcBef>
              <a:spcAft>
                <a:spcPct val="0"/>
              </a:spcAft>
              <a:buNone/>
            </a:pPr>
            <a:r>
              <a:rPr lang="zh-CN" altLang="en-US" b="1">
                <a:solidFill>
                  <a:srgbClr val="FF0000"/>
                </a:solidFill>
                <a:latin typeface="仿宋" panose="02010609060101010101" charset="-122"/>
                <a:ea typeface="仿宋" panose="02010609060101010101" charset="-122"/>
                <a:cs typeface="Arial"/>
                <a:sym typeface="+mn-ea"/>
              </a:rPr>
              <a:t>语言描写。</a:t>
            </a:r>
            <a:r>
              <a:rPr lang="zh-CN" altLang="en-US" b="1">
                <a:solidFill>
                  <a:srgbClr val="401BC0"/>
                </a:solidFill>
                <a:latin typeface="仿宋" panose="02010609060101010101" charset="-122"/>
                <a:ea typeface="仿宋" panose="02010609060101010101" charset="-122"/>
                <a:cs typeface="Arial"/>
                <a:sym typeface="+mn-ea"/>
              </a:rPr>
              <a:t>聂赫留朵夫在称呼上的斟酌和语言的不流畅表现了他思想上的矛盾。</a:t>
            </a:r>
            <a:endParaRPr lang="zh-CN" altLang="en-US" b="1">
              <a:solidFill>
                <a:srgbClr val="401BC0"/>
              </a:solidFill>
              <a:latin typeface="仿宋" panose="02010609060101010101" charset="-122"/>
              <a:ea typeface="仿宋" panose="02010609060101010101" charset="-122"/>
              <a:cs typeface="Arial"/>
              <a:sym typeface="+mn-ea"/>
            </a:endParaRPr>
          </a:p>
          <a:p>
            <a:endParaRPr lang="zh-CN" altLang="en-US"/>
          </a:p>
        </p:txBody>
      </p:sp>
    </p:spTree>
  </p:cSld>
  <p:clrMapOvr>
    <a:masterClrMapping/>
  </p:clrMapOvr>
  <p:transition/>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929640" y="402590"/>
            <a:ext cx="10375265" cy="5448300"/>
          </a:xfrm>
        </p:spPr>
        <p:txBody>
          <a:bodyPr>
            <a:normAutofit lnSpcReduction="10000"/>
          </a:bodyPr>
          <a:lstStyle/>
          <a:p>
            <a:pPr marL="0" lvl="0" indent="0">
              <a:lnSpc>
                <a:spcPct val="130000"/>
              </a:lnSpc>
              <a:spcBef>
                <a:spcPct val="0"/>
              </a:spcBef>
              <a:spcAft>
                <a:spcPts val="800"/>
              </a:spcAft>
              <a:buNone/>
            </a:pPr>
            <a:endParaRPr lang="en-US" altLang="zh-CN" sz="2800" b="1" spc="200" smtClean="0">
              <a:ln w="3175">
                <a:noFill/>
                <a:prstDash val="dash"/>
              </a:ln>
              <a:solidFill>
                <a:srgbClr val="404040"/>
              </a:solidFill>
              <a:latin typeface="微软雅黑" panose="020b0503020204020204" charset="-122"/>
              <a:ea typeface="微软雅黑" panose="020b0503020204020204" charset="-122"/>
              <a:cs typeface="微软雅黑" panose="020b0503020204020204" charset="-122"/>
              <a:sym typeface="+mn-ea"/>
            </a:endParaRPr>
          </a:p>
          <a:p>
            <a:pPr marL="0" indent="0">
              <a:lnSpc>
                <a:spcPct val="130000"/>
              </a:lnSpc>
              <a:spcBef>
                <a:spcPct val="0"/>
              </a:spcBef>
              <a:spcAft>
                <a:spcPts val="800"/>
              </a:spcAft>
              <a:buNone/>
            </a:pPr>
            <a:r>
              <a:rPr lang="zh-CN" altLang="en-US" sz="2800" b="1" spc="200" smtClean="0">
                <a:ln w="3175">
                  <a:noFill/>
                  <a:prstDash val="dash"/>
                </a:ln>
                <a:solidFill>
                  <a:srgbClr val="404040"/>
                </a:solidFill>
                <a:latin typeface="微软雅黑" panose="020b0503020204020204" charset="-122"/>
                <a:ea typeface="微软雅黑" panose="020b0503020204020204" charset="-122"/>
                <a:cs typeface="微软雅黑" panose="020b0503020204020204" charset="-122"/>
                <a:sym typeface="+mn-ea"/>
              </a:rPr>
              <a:t>    “对</a:t>
            </a:r>
            <a:r>
              <a:rPr lang="zh-CN" altLang="en-US" sz="2800" b="1" spc="200">
                <a:ln w="3175">
                  <a:noFill/>
                  <a:prstDash val="dash"/>
                </a:ln>
                <a:solidFill>
                  <a:srgbClr val="404040"/>
                </a:solidFill>
                <a:latin typeface="微软雅黑" panose="020b0503020204020204" charset="-122"/>
                <a:ea typeface="微软雅黑" panose="020b0503020204020204" charset="-122"/>
                <a:cs typeface="微软雅黑" panose="020b0503020204020204" charset="-122"/>
                <a:sym typeface="+mn-ea"/>
              </a:rPr>
              <a:t>，我在做我该做的事，我在认罪。”聂赫留朵夫想。他一想到这里，眼泪就夺眶而出，喉咙也哽住了。他用手指抓住铁栅栏，说不下去，竭力控制住情感，免得哭出来。</a:t>
            </a:r>
            <a:endParaRPr lang="en-US" altLang="zh-CN" sz="2800" b="1" spc="200">
              <a:ln w="3175">
                <a:noFill/>
                <a:prstDash val="dash"/>
              </a:ln>
              <a:solidFill>
                <a:srgbClr val="404040"/>
              </a:solidFill>
              <a:latin typeface="微软雅黑" panose="020b0503020204020204" charset="-122"/>
              <a:ea typeface="微软雅黑" panose="020b0503020204020204" charset="-122"/>
              <a:cs typeface="微软雅黑" panose="020b0503020204020204" charset="-122"/>
              <a:sym typeface="+mn-ea"/>
            </a:endParaRPr>
          </a:p>
          <a:p>
            <a:pPr fontAlgn="ctr">
              <a:lnSpc>
                <a:spcPct val="130000"/>
              </a:lnSpc>
              <a:spcBef>
                <a:spcPts val="1000"/>
              </a:spcBef>
              <a:spcAft>
                <a:spcPct val="0"/>
              </a:spcAft>
            </a:pPr>
            <a:r>
              <a:rPr lang="zh-CN" altLang="en-US" sz="2800" b="1">
                <a:solidFill>
                  <a:srgbClr val="FF0000"/>
                </a:solidFill>
                <a:latin typeface="仿宋" panose="02010609060101010101" charset="-122"/>
                <a:ea typeface="仿宋" panose="02010609060101010101" charset="-122"/>
                <a:cs typeface="Arial"/>
                <a:sym typeface="+mn-ea"/>
              </a:rPr>
              <a:t>心理描写。</a:t>
            </a:r>
            <a:r>
              <a:rPr lang="zh-CN" altLang="en-US" sz="2800" b="1">
                <a:solidFill>
                  <a:srgbClr val="401BC0"/>
                </a:solidFill>
                <a:latin typeface="仿宋" panose="02010609060101010101" charset="-122"/>
                <a:ea typeface="仿宋" panose="02010609060101010101" charset="-122"/>
                <a:cs typeface="Arial"/>
                <a:sym typeface="+mn-ea"/>
              </a:rPr>
              <a:t>直接写聂赫留朵夫的心理，他认为玛丝洛娃的遭遇的根源在自己，自己应该赎罪</a:t>
            </a:r>
            <a:r>
              <a:rPr lang="zh-CN" altLang="en-US" sz="2800" b="1" smtClean="0">
                <a:solidFill>
                  <a:srgbClr val="401BC0"/>
                </a:solidFill>
                <a:latin typeface="仿宋" panose="02010609060101010101" charset="-122"/>
                <a:ea typeface="仿宋" panose="02010609060101010101" charset="-122"/>
                <a:cs typeface="Arial"/>
                <a:sym typeface="+mn-ea"/>
              </a:rPr>
              <a:t>。</a:t>
            </a:r>
            <a:endParaRPr lang="en-US" altLang="zh-CN" sz="2800" b="1" smtClean="0">
              <a:solidFill>
                <a:srgbClr val="401BC0"/>
              </a:solidFill>
              <a:latin typeface="仿宋" panose="02010609060101010101" charset="-122"/>
              <a:ea typeface="仿宋" panose="02010609060101010101" charset="-122"/>
              <a:cs typeface="Arial"/>
              <a:sym typeface="+mn-ea"/>
            </a:endParaRPr>
          </a:p>
          <a:p>
            <a:pPr fontAlgn="ctr">
              <a:lnSpc>
                <a:spcPct val="130000"/>
              </a:lnSpc>
              <a:spcBef>
                <a:spcPts val="1000"/>
              </a:spcBef>
              <a:spcAft>
                <a:spcPct val="0"/>
              </a:spcAft>
            </a:pPr>
            <a:endParaRPr lang="zh-CN" altLang="en-US" sz="1100" b="1" spc="200">
              <a:ln w="3175">
                <a:noFill/>
                <a:prstDash val="dash"/>
              </a:ln>
              <a:solidFill>
                <a:srgbClr val="401BC0"/>
              </a:solidFill>
              <a:latin typeface="仿宋" panose="02010609060101010101" charset="-122"/>
              <a:ea typeface="仿宋" panose="02010609060101010101" charset="-122"/>
              <a:cs typeface="微软雅黑" panose="020b0503020204020204" charset="-122"/>
              <a:sym typeface="+mn-ea"/>
            </a:endParaRPr>
          </a:p>
          <a:p>
            <a:pPr fontAlgn="ctr">
              <a:lnSpc>
                <a:spcPct val="130000"/>
              </a:lnSpc>
              <a:spcBef>
                <a:spcPts val="1000"/>
              </a:spcBef>
              <a:spcAft>
                <a:spcPct val="0"/>
              </a:spcAft>
            </a:pPr>
            <a:r>
              <a:rPr lang="zh-CN" altLang="en-US" sz="2800" b="1">
                <a:solidFill>
                  <a:srgbClr val="FF0000"/>
                </a:solidFill>
                <a:latin typeface="仿宋" panose="02010609060101010101" charset="-122"/>
                <a:ea typeface="仿宋" panose="02010609060101010101" charset="-122"/>
                <a:cs typeface="Arial"/>
                <a:sym typeface="+mn-ea"/>
              </a:rPr>
              <a:t>动作、神态描写</a:t>
            </a:r>
            <a:r>
              <a:rPr lang="zh-CN" altLang="en-US" sz="2800" b="1" smtClean="0">
                <a:solidFill>
                  <a:srgbClr val="FF0000"/>
                </a:solidFill>
                <a:latin typeface="仿宋" panose="02010609060101010101" charset="-122"/>
                <a:ea typeface="仿宋" panose="02010609060101010101" charset="-122"/>
                <a:cs typeface="Arial"/>
                <a:sym typeface="+mn-ea"/>
              </a:rPr>
              <a:t>。</a:t>
            </a:r>
            <a:r>
              <a:rPr lang="zh-CN" altLang="en-US" sz="2800" b="1">
                <a:solidFill>
                  <a:srgbClr val="401BC0"/>
                </a:solidFill>
                <a:latin typeface="仿宋" panose="02010609060101010101" charset="-122"/>
                <a:ea typeface="仿宋" panose="02010609060101010101" charset="-122"/>
                <a:cs typeface="Arial"/>
                <a:sym typeface="+mn-ea"/>
              </a:rPr>
              <a:t>聂赫留朵夫</a:t>
            </a:r>
            <a:r>
              <a:rPr lang="zh-CN" altLang="en-US" sz="2800" b="1" smtClean="0">
                <a:solidFill>
                  <a:srgbClr val="401BC0"/>
                </a:solidFill>
                <a:latin typeface="仿宋" panose="02010609060101010101" charset="-122"/>
                <a:ea typeface="仿宋" panose="02010609060101010101" charset="-122"/>
                <a:cs typeface="Arial"/>
                <a:sym typeface="+mn-ea"/>
              </a:rPr>
              <a:t>的</a:t>
            </a:r>
            <a:r>
              <a:rPr lang="zh-CN" altLang="en-US" sz="2800" b="1">
                <a:solidFill>
                  <a:srgbClr val="401BC0"/>
                </a:solidFill>
                <a:latin typeface="仿宋" panose="02010609060101010101" charset="-122"/>
                <a:ea typeface="仿宋" panose="02010609060101010101" charset="-122"/>
                <a:cs typeface="Arial"/>
                <a:sym typeface="+mn-ea"/>
              </a:rPr>
              <a:t>情绪很激动，说明他急于想得到玛丝洛娃的谅解，同意自己赎罪的想法。</a:t>
            </a:r>
            <a:endParaRPr lang="zh-CN" altLang="en-US" sz="2800" b="1">
              <a:solidFill>
                <a:srgbClr val="401BC0"/>
              </a:solidFill>
              <a:latin typeface="仿宋" panose="02010609060101010101" charset="-122"/>
              <a:ea typeface="仿宋" panose="02010609060101010101" charset="-122"/>
              <a:cs typeface="Arial"/>
              <a:sym typeface="+mn-ea"/>
            </a:endParaRPr>
          </a:p>
          <a:p>
            <a:endParaRPr lang="zh-CN" altLang="en-US"/>
          </a:p>
        </p:txBody>
      </p:sp>
    </p:spTree>
  </p:cSld>
  <p:clrMapOvr>
    <a:masterClrMapping/>
  </p:clrMapOvr>
  <p:transition/>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1981200" y="0"/>
            <a:ext cx="8229600" cy="6858000"/>
          </a:xfrm>
        </p:spPr>
        <p:txBody>
          <a:bodyPr/>
          <a:lstStyle/>
          <a:p>
            <a:pPr marL="0" lvl="0" indent="0">
              <a:lnSpc>
                <a:spcPct val="130000"/>
              </a:lnSpc>
              <a:spcBef>
                <a:spcPct val="0"/>
              </a:spcBef>
              <a:spcAft>
                <a:spcPts val="800"/>
              </a:spcAft>
              <a:buNone/>
            </a:pPr>
            <a:endParaRPr lang="en-US" altLang="zh-CN" sz="2400" b="1" spc="200">
              <a:ln w="3175">
                <a:noFill/>
                <a:prstDash val="dash"/>
              </a:ln>
              <a:solidFill>
                <a:srgbClr val="404040"/>
              </a:solidFill>
              <a:latin typeface="微软雅黑" panose="020b0503020204020204" charset="-122"/>
              <a:ea typeface="微软雅黑" panose="020b0503020204020204" charset="-122"/>
              <a:cs typeface="微软雅黑" panose="020b0503020204020204" charset="-122"/>
              <a:sym typeface="+mn-ea"/>
            </a:endParaRPr>
          </a:p>
          <a:p>
            <a:pPr marL="0" lvl="0" indent="0">
              <a:lnSpc>
                <a:spcPct val="130000"/>
              </a:lnSpc>
              <a:spcBef>
                <a:spcPct val="0"/>
              </a:spcBef>
              <a:spcAft>
                <a:spcPts val="800"/>
              </a:spcAft>
              <a:buNone/>
            </a:pPr>
            <a:r>
              <a:rPr lang="zh-CN" altLang="en-US" sz="2400" b="1" spc="200" smtClean="0">
                <a:ln w="3175">
                  <a:noFill/>
                  <a:prstDash val="dash"/>
                </a:ln>
                <a:solidFill>
                  <a:srgbClr val="404040"/>
                </a:solidFill>
                <a:latin typeface="微软雅黑" panose="020b0503020204020204" charset="-122"/>
                <a:ea typeface="微软雅黑" panose="020b0503020204020204" charset="-122"/>
                <a:cs typeface="微软雅黑" panose="020b0503020204020204" charset="-122"/>
                <a:sym typeface="+mn-ea"/>
              </a:rPr>
              <a:t>      </a:t>
            </a:r>
            <a:r>
              <a:rPr lang="zh-CN" altLang="en-US" b="1" spc="200" smtClean="0">
                <a:ln w="3175">
                  <a:noFill/>
                  <a:prstDash val="dash"/>
                </a:ln>
                <a:solidFill>
                  <a:srgbClr val="404040"/>
                </a:solidFill>
                <a:latin typeface="微软雅黑" panose="020b0503020204020204" charset="-122"/>
                <a:ea typeface="微软雅黑" panose="020b0503020204020204" charset="-122"/>
                <a:cs typeface="微软雅黑" panose="020b0503020204020204" charset="-122"/>
                <a:sym typeface="+mn-ea"/>
              </a:rPr>
              <a:t>他</a:t>
            </a:r>
            <a:r>
              <a:rPr lang="zh-CN" altLang="en-US" b="1" spc="200">
                <a:ln w="3175">
                  <a:noFill/>
                  <a:prstDash val="dash"/>
                </a:ln>
                <a:solidFill>
                  <a:srgbClr val="404040"/>
                </a:solidFill>
                <a:latin typeface="微软雅黑" panose="020b0503020204020204" charset="-122"/>
                <a:ea typeface="微软雅黑" panose="020b0503020204020204" charset="-122"/>
                <a:cs typeface="微软雅黑" panose="020b0503020204020204" charset="-122"/>
                <a:sym typeface="+mn-ea"/>
              </a:rPr>
              <a:t>再也说不下去，就离开铁栅栏，竭力忍住翻腾的泪水，不让自己哭出声。</a:t>
            </a:r>
            <a:endParaRPr lang="zh-CN" altLang="en-US" b="1" spc="200">
              <a:ln w="3175">
                <a:noFill/>
                <a:prstDash val="dash"/>
              </a:ln>
              <a:solidFill>
                <a:srgbClr val="404040"/>
              </a:solidFill>
              <a:latin typeface="微软雅黑" panose="020b0503020204020204" charset="-122"/>
              <a:ea typeface="微软雅黑" panose="020b0503020204020204" charset="-122"/>
              <a:cs typeface="微软雅黑" panose="020b0503020204020204" charset="-122"/>
              <a:sym typeface="+mn-ea"/>
            </a:endParaRPr>
          </a:p>
          <a:p>
            <a:pPr marL="0" lvl="0" indent="0" fontAlgn="ctr">
              <a:lnSpc>
                <a:spcPct val="130000"/>
              </a:lnSpc>
              <a:spcBef>
                <a:spcPts val="1000"/>
              </a:spcBef>
              <a:spcAft>
                <a:spcPct val="0"/>
              </a:spcAft>
              <a:buNone/>
            </a:pPr>
            <a:r>
              <a:rPr lang="zh-CN" altLang="en-US" b="1">
                <a:solidFill>
                  <a:srgbClr val="FF0000"/>
                </a:solidFill>
                <a:latin typeface="仿宋" panose="02010609060101010101" charset="-122"/>
                <a:ea typeface="仿宋" panose="02010609060101010101" charset="-122"/>
                <a:cs typeface="Arial"/>
                <a:sym typeface="+mn-ea"/>
              </a:rPr>
              <a:t>动作、神态描写。</a:t>
            </a:r>
            <a:r>
              <a:rPr lang="zh-CN" altLang="en-US" b="1">
                <a:solidFill>
                  <a:srgbClr val="401BC0"/>
                </a:solidFill>
                <a:latin typeface="仿宋" panose="02010609060101010101" charset="-122"/>
                <a:ea typeface="仿宋" panose="02010609060101010101" charset="-122"/>
                <a:cs typeface="Arial"/>
                <a:sym typeface="+mn-ea"/>
              </a:rPr>
              <a:t>聂赫留朵夫“说不下去”。内心充满了伤悲，自己给对方造成的伤害如此之大，表现了他对自己的反省。</a:t>
            </a:r>
            <a:endParaRPr lang="zh-CN" altLang="en-US" b="1">
              <a:solidFill>
                <a:srgbClr val="401BC0"/>
              </a:solidFill>
              <a:latin typeface="仿宋" panose="02010609060101010101" charset="-122"/>
              <a:ea typeface="仿宋" panose="02010609060101010101" charset="-122"/>
              <a:cs typeface="Arial"/>
              <a:sym typeface="+mn-ea"/>
            </a:endParaRPr>
          </a:p>
          <a:p>
            <a:endParaRPr lang="zh-CN" altLang="en-US"/>
          </a:p>
        </p:txBody>
      </p:sp>
    </p:spTree>
  </p:cSld>
  <p:clrMapOvr>
    <a:masterClrMapping/>
  </p:clrMapOvr>
  <p:transition/>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1981200" y="0"/>
            <a:ext cx="8229600" cy="6858000"/>
          </a:xfrm>
        </p:spPr>
        <p:txBody>
          <a:bodyPr>
            <a:normAutofit/>
          </a:bodyPr>
          <a:lstStyle/>
          <a:p>
            <a:pPr marL="0" lvl="0" indent="0">
              <a:lnSpc>
                <a:spcPct val="130000"/>
              </a:lnSpc>
              <a:spcBef>
                <a:spcPct val="0"/>
              </a:spcBef>
              <a:spcAft>
                <a:spcPts val="800"/>
              </a:spcAft>
              <a:buNone/>
            </a:pPr>
            <a:r>
              <a:rPr lang="zh-CN" altLang="en-US" sz="2400" b="1" spc="200" smtClean="0">
                <a:ln w="3175">
                  <a:noFill/>
                  <a:prstDash val="dash"/>
                </a:ln>
                <a:solidFill>
                  <a:srgbClr val="404040"/>
                </a:solidFill>
                <a:latin typeface="微软雅黑" panose="020b0503020204020204" charset="-122"/>
                <a:ea typeface="微软雅黑" panose="020b0503020204020204" charset="-122"/>
                <a:cs typeface="微软雅黑" panose="020b0503020204020204" charset="-122"/>
                <a:sym typeface="+mn-ea"/>
              </a:rPr>
              <a:t>  </a:t>
            </a:r>
            <a:r>
              <a:rPr lang="en-US" altLang="zh-CN" sz="2400" b="1" spc="200" smtClean="0">
                <a:ln w="3175">
                  <a:noFill/>
                  <a:prstDash val="dash"/>
                </a:ln>
                <a:solidFill>
                  <a:srgbClr val="404040"/>
                </a:solidFill>
                <a:latin typeface="微软雅黑" panose="020b0503020204020204" charset="-122"/>
                <a:ea typeface="微软雅黑" panose="020b0503020204020204" charset="-122"/>
                <a:cs typeface="微软雅黑" panose="020b0503020204020204" charset="-122"/>
                <a:sym typeface="+mn-ea"/>
              </a:rPr>
              <a:t>    </a:t>
            </a:r>
            <a:r>
              <a:rPr lang="zh-CN" altLang="en-US" sz="2400" b="1" spc="200" smtClean="0">
                <a:ln w="3175">
                  <a:noFill/>
                  <a:prstDash val="dash"/>
                </a:ln>
                <a:solidFill>
                  <a:srgbClr val="404040"/>
                </a:solidFill>
                <a:latin typeface="微软雅黑" panose="020b0503020204020204" charset="-122"/>
                <a:ea typeface="微软雅黑" panose="020b0503020204020204" charset="-122"/>
                <a:cs typeface="微软雅黑" panose="020b0503020204020204" charset="-122"/>
                <a:sym typeface="+mn-ea"/>
              </a:rPr>
              <a:t>昨晚</a:t>
            </a:r>
            <a:r>
              <a:rPr lang="zh-CN" altLang="en-US" sz="2400" b="1" spc="200">
                <a:ln w="3175">
                  <a:noFill/>
                  <a:prstDash val="dash"/>
                </a:ln>
                <a:solidFill>
                  <a:srgbClr val="404040"/>
                </a:solidFill>
                <a:latin typeface="微软雅黑" panose="020b0503020204020204" charset="-122"/>
                <a:ea typeface="微软雅黑" panose="020b0503020204020204" charset="-122"/>
                <a:cs typeface="微软雅黑" panose="020b0503020204020204" charset="-122"/>
                <a:sym typeface="+mn-ea"/>
              </a:rPr>
              <a:t>迷惑过聂赫留朵夫的魔鬼，此刻又在他心里说话，又竭力阻止他思考该怎样行动，却让他去考虑他的行动会有什么后果，怎样才能对他有利。</a:t>
            </a:r>
            <a:endParaRPr lang="zh-CN" altLang="en-US" sz="2400" b="1" spc="200">
              <a:ln w="3175">
                <a:noFill/>
                <a:prstDash val="dash"/>
              </a:ln>
              <a:solidFill>
                <a:srgbClr val="404040"/>
              </a:solidFill>
              <a:latin typeface="微软雅黑" panose="020b0503020204020204" charset="-122"/>
              <a:ea typeface="微软雅黑" panose="020b0503020204020204" charset="-122"/>
              <a:cs typeface="微软雅黑" panose="020b0503020204020204" charset="-122"/>
              <a:sym typeface="+mn-ea"/>
            </a:endParaRPr>
          </a:p>
          <a:p>
            <a:pPr marL="0" lvl="0" indent="0">
              <a:lnSpc>
                <a:spcPct val="130000"/>
              </a:lnSpc>
              <a:spcBef>
                <a:spcPct val="0"/>
              </a:spcBef>
              <a:spcAft>
                <a:spcPts val="800"/>
              </a:spcAft>
              <a:buNone/>
            </a:pPr>
            <a:r>
              <a:rPr lang="zh-CN" altLang="en-US" sz="2400" b="1" spc="200" smtClean="0">
                <a:ln w="3175">
                  <a:noFill/>
                  <a:prstDash val="dash"/>
                </a:ln>
                <a:solidFill>
                  <a:srgbClr val="404040"/>
                </a:solidFill>
                <a:latin typeface="微软雅黑" panose="020b0503020204020204" charset="-122"/>
                <a:ea typeface="微软雅黑" panose="020b0503020204020204" charset="-122"/>
                <a:cs typeface="微软雅黑" panose="020b0503020204020204" charset="-122"/>
                <a:sym typeface="+mn-ea"/>
              </a:rPr>
              <a:t>     “</a:t>
            </a:r>
            <a:r>
              <a:rPr lang="zh-CN" altLang="en-US" sz="2400" b="1" spc="200">
                <a:ln w="3175">
                  <a:noFill/>
                  <a:prstDash val="dash"/>
                </a:ln>
                <a:solidFill>
                  <a:srgbClr val="404040"/>
                </a:solidFill>
                <a:latin typeface="微软雅黑" panose="020b0503020204020204" charset="-122"/>
                <a:ea typeface="微软雅黑" panose="020b0503020204020204" charset="-122"/>
                <a:cs typeface="微软雅黑" panose="020b0503020204020204" charset="-122"/>
                <a:sym typeface="+mn-ea"/>
              </a:rPr>
              <a:t>这个女人已经无药可救了。”魔鬼说，“你只会把石头吊在自己脖子上，活活淹死，再也不能做什么对别人有益的事了。……就会向这边或者那边倾斜。他决定此刻把所有的话全向她说出来。</a:t>
            </a:r>
            <a:endParaRPr lang="zh-CN" altLang="en-US" sz="2400" b="1" spc="200">
              <a:ln w="3175">
                <a:noFill/>
                <a:prstDash val="dash"/>
              </a:ln>
              <a:solidFill>
                <a:srgbClr val="404040"/>
              </a:solidFill>
              <a:latin typeface="微软雅黑" panose="020b0503020204020204" charset="-122"/>
              <a:ea typeface="微软雅黑" panose="020b0503020204020204" charset="-122"/>
              <a:cs typeface="微软雅黑" panose="020b0503020204020204" charset="-122"/>
              <a:sym typeface="+mn-ea"/>
            </a:endParaRPr>
          </a:p>
          <a:p>
            <a:pPr marL="0" lvl="0" indent="0" fontAlgn="ctr">
              <a:lnSpc>
                <a:spcPct val="130000"/>
              </a:lnSpc>
              <a:spcBef>
                <a:spcPts val="1000"/>
              </a:spcBef>
              <a:spcAft>
                <a:spcPct val="0"/>
              </a:spcAft>
              <a:buNone/>
            </a:pPr>
            <a:r>
              <a:rPr lang="zh-CN" altLang="en-US" sz="2400" b="1">
                <a:solidFill>
                  <a:srgbClr val="FF0000"/>
                </a:solidFill>
                <a:latin typeface="仿宋" panose="02010609060101010101" charset="-122"/>
                <a:ea typeface="仿宋" panose="02010609060101010101" charset="-122"/>
                <a:cs typeface="Arial"/>
                <a:sym typeface="+mn-ea"/>
              </a:rPr>
              <a:t>心理描写。</a:t>
            </a:r>
            <a:r>
              <a:rPr lang="zh-CN" altLang="en-US" sz="2400" b="1">
                <a:solidFill>
                  <a:srgbClr val="401BC0"/>
                </a:solidFill>
                <a:latin typeface="仿宋" panose="02010609060101010101" charset="-122"/>
                <a:ea typeface="仿宋" panose="02010609060101010101" charset="-122"/>
                <a:cs typeface="Arial"/>
                <a:sym typeface="+mn-ea"/>
              </a:rPr>
              <a:t>一方面，一个利己的聂赫留朵夫和一个想要实现自我救赎的聂赫留朵夫之间展开了激战；另一方面聂赫留朵夫看到了玛丝洛娃已经完全变了个人，当年的纯洁美好不复存在，行为举止间流露出风尘女子的放荡，这一切让他质疑自己对她的拯救是否有意义。最终他还是坚定了自己要帮助玛丝洛娃的想法。</a:t>
            </a:r>
            <a:endParaRPr lang="zh-CN" altLang="en-US" sz="2400" b="1">
              <a:solidFill>
                <a:srgbClr val="401BC0"/>
              </a:solidFill>
              <a:latin typeface="仿宋" panose="02010609060101010101" charset="-122"/>
              <a:ea typeface="仿宋" panose="02010609060101010101" charset="-122"/>
              <a:cs typeface="Arial"/>
              <a:sym typeface="+mn-ea"/>
            </a:endParaRPr>
          </a:p>
          <a:p>
            <a:endParaRPr lang="zh-CN" altLang="en-US"/>
          </a:p>
        </p:txBody>
      </p:sp>
    </p:spTree>
  </p:cSld>
  <p:clrMapOvr>
    <a:masterClrMapping/>
  </p:clrMapOvr>
  <p:transition/>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1981200" y="0"/>
            <a:ext cx="8229600" cy="6858000"/>
          </a:xfrm>
        </p:spPr>
        <p:txBody>
          <a:bodyPr>
            <a:normAutofit/>
          </a:bodyPr>
          <a:lstStyle/>
          <a:p>
            <a:pPr marL="0" lvl="0" indent="0">
              <a:lnSpc>
                <a:spcPct val="130000"/>
              </a:lnSpc>
              <a:spcBef>
                <a:spcPct val="0"/>
              </a:spcBef>
              <a:spcAft>
                <a:spcPts val="800"/>
              </a:spcAft>
              <a:buNone/>
            </a:pPr>
            <a:endParaRPr lang="en-US" altLang="zh-CN" sz="2400" b="1" spc="200" smtClean="0">
              <a:ln w="3175">
                <a:noFill/>
                <a:prstDash val="dash"/>
              </a:ln>
              <a:solidFill>
                <a:srgbClr val="404040"/>
              </a:solidFill>
              <a:latin typeface="微软雅黑" panose="020b0503020204020204" charset="-122"/>
              <a:ea typeface="微软雅黑" panose="020b0503020204020204" charset="-122"/>
              <a:cs typeface="微软雅黑" panose="020b0503020204020204" charset="-122"/>
              <a:sym typeface="+mn-ea"/>
            </a:endParaRPr>
          </a:p>
          <a:p>
            <a:pPr marL="0" lvl="0" indent="0">
              <a:lnSpc>
                <a:spcPct val="130000"/>
              </a:lnSpc>
              <a:spcBef>
                <a:spcPct val="0"/>
              </a:spcBef>
              <a:spcAft>
                <a:spcPts val="800"/>
              </a:spcAft>
              <a:buNone/>
            </a:pPr>
            <a:r>
              <a:rPr lang="zh-CN" altLang="en-US" b="1" spc="200" smtClean="0">
                <a:ln w="3175">
                  <a:noFill/>
                  <a:prstDash val="dash"/>
                </a:ln>
                <a:solidFill>
                  <a:srgbClr val="404040"/>
                </a:solidFill>
                <a:latin typeface="微软雅黑" panose="020b0503020204020204" charset="-122"/>
                <a:ea typeface="微软雅黑" panose="020b0503020204020204" charset="-122"/>
                <a:cs typeface="微软雅黑" panose="020b0503020204020204" charset="-122"/>
                <a:sym typeface="+mn-ea"/>
              </a:rPr>
              <a:t>      不过</a:t>
            </a:r>
            <a:r>
              <a:rPr lang="zh-CN" altLang="en-US" b="1" spc="200">
                <a:ln w="3175">
                  <a:noFill/>
                  <a:prstDash val="dash"/>
                </a:ln>
                <a:solidFill>
                  <a:srgbClr val="404040"/>
                </a:solidFill>
                <a:latin typeface="微软雅黑" panose="020b0503020204020204" charset="-122"/>
                <a:ea typeface="微软雅黑" panose="020b0503020204020204" charset="-122"/>
                <a:cs typeface="微软雅黑" panose="020b0503020204020204" charset="-122"/>
                <a:sym typeface="+mn-ea"/>
              </a:rPr>
              <a:t>，说也奇怪，这种情况不仅没有使他疏远她，反而产生一种特殊的新的力量，使他去同她接近他……对她豪无所求，只希望她不要像现在这样，希望她能觉醒，能恢复她的本性。</a:t>
            </a:r>
            <a:endParaRPr lang="zh-CN" altLang="en-US" b="1" spc="200">
              <a:ln w="3175">
                <a:noFill/>
                <a:prstDash val="dash"/>
              </a:ln>
              <a:solidFill>
                <a:srgbClr val="404040"/>
              </a:solidFill>
              <a:latin typeface="微软雅黑" panose="020b0503020204020204" charset="-122"/>
              <a:ea typeface="微软雅黑" panose="020b0503020204020204" charset="-122"/>
              <a:cs typeface="微软雅黑" panose="020b0503020204020204" charset="-122"/>
              <a:sym typeface="+mn-ea"/>
            </a:endParaRPr>
          </a:p>
          <a:p>
            <a:pPr marL="0" lvl="0" indent="0" fontAlgn="ctr">
              <a:lnSpc>
                <a:spcPct val="130000"/>
              </a:lnSpc>
              <a:spcBef>
                <a:spcPts val="1000"/>
              </a:spcBef>
              <a:spcAft>
                <a:spcPct val="0"/>
              </a:spcAft>
              <a:buNone/>
            </a:pPr>
            <a:r>
              <a:rPr lang="zh-CN" altLang="en-US" b="1">
                <a:solidFill>
                  <a:srgbClr val="FF0000"/>
                </a:solidFill>
                <a:latin typeface="仿宋" panose="02010609060101010101" charset="-122"/>
                <a:ea typeface="仿宋" panose="02010609060101010101" charset="-122"/>
                <a:cs typeface="Arial"/>
                <a:sym typeface="+mn-ea"/>
              </a:rPr>
              <a:t>心理描写。</a:t>
            </a:r>
            <a:r>
              <a:rPr lang="zh-CN" altLang="en-US" b="1">
                <a:solidFill>
                  <a:srgbClr val="401BC0"/>
                </a:solidFill>
                <a:latin typeface="仿宋" panose="02010609060101010101" charset="-122"/>
                <a:ea typeface="仿宋" panose="02010609060101010101" charset="-122"/>
                <a:cs typeface="Arial"/>
                <a:sym typeface="+mn-ea"/>
              </a:rPr>
              <a:t>表明了聂赫留朵夫决心从精神上拯救玛丝洛娃，其实这也是他迈出自己精神复活的第一步。</a:t>
            </a:r>
            <a:endParaRPr lang="zh-CN" altLang="en-US" b="1">
              <a:solidFill>
                <a:srgbClr val="401BC0"/>
              </a:solidFill>
              <a:latin typeface="仿宋" panose="02010609060101010101" charset="-122"/>
              <a:ea typeface="仿宋" panose="02010609060101010101" charset="-122"/>
              <a:cs typeface="Arial"/>
              <a:sym typeface="+mn-ea"/>
            </a:endParaRPr>
          </a:p>
          <a:p>
            <a:endParaRPr lang="zh-CN" altLang="en-US"/>
          </a:p>
        </p:txBody>
      </p:sp>
    </p:spTree>
  </p:cSld>
  <p:clrMapOvr>
    <a:masterClrMapping/>
  </p:clrMapOvr>
  <p:transition/>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1981200" y="0"/>
            <a:ext cx="8229600" cy="6858000"/>
          </a:xfrm>
        </p:spPr>
        <p:txBody>
          <a:bodyPr>
            <a:normAutofit/>
          </a:bodyPr>
          <a:lstStyle/>
          <a:p>
            <a:pPr marL="0" lvl="0" indent="0">
              <a:lnSpc>
                <a:spcPct val="130000"/>
              </a:lnSpc>
              <a:spcBef>
                <a:spcPct val="0"/>
              </a:spcBef>
              <a:spcAft>
                <a:spcPts val="800"/>
              </a:spcAft>
              <a:buNone/>
            </a:pPr>
            <a:endParaRPr lang="en-US" altLang="zh-CN" sz="2400" b="1" spc="200" smtClean="0">
              <a:ln w="3175">
                <a:noFill/>
                <a:prstDash val="dash"/>
              </a:ln>
              <a:solidFill>
                <a:srgbClr val="404040"/>
              </a:solidFill>
              <a:latin typeface="微软雅黑" panose="020b0503020204020204" charset="-122"/>
              <a:ea typeface="微软雅黑" panose="020b0503020204020204" charset="-122"/>
              <a:cs typeface="微软雅黑" panose="020b0503020204020204" charset="-122"/>
              <a:sym typeface="+mn-ea"/>
            </a:endParaRPr>
          </a:p>
          <a:p>
            <a:pPr marL="0" lvl="0" indent="0">
              <a:lnSpc>
                <a:spcPct val="130000"/>
              </a:lnSpc>
              <a:spcBef>
                <a:spcPct val="0"/>
              </a:spcBef>
              <a:spcAft>
                <a:spcPts val="800"/>
              </a:spcAft>
              <a:buNone/>
            </a:pPr>
            <a:r>
              <a:rPr lang="zh-CN" altLang="en-US" b="1" spc="200" smtClean="0">
                <a:ln w="3175">
                  <a:noFill/>
                  <a:prstDash val="dash"/>
                </a:ln>
                <a:solidFill>
                  <a:srgbClr val="404040"/>
                </a:solidFill>
                <a:latin typeface="微软雅黑" panose="020b0503020204020204" charset="-122"/>
                <a:ea typeface="微软雅黑" panose="020b0503020204020204" charset="-122"/>
                <a:cs typeface="微软雅黑" panose="020b0503020204020204" charset="-122"/>
                <a:sym typeface="+mn-ea"/>
              </a:rPr>
              <a:t>     “我</a:t>
            </a:r>
            <a:r>
              <a:rPr lang="zh-CN" altLang="en-US" b="1" spc="200">
                <a:ln w="3175">
                  <a:noFill/>
                  <a:prstDash val="dash"/>
                </a:ln>
                <a:solidFill>
                  <a:srgbClr val="404040"/>
                </a:solidFill>
                <a:latin typeface="微软雅黑" panose="020b0503020204020204" charset="-122"/>
                <a:ea typeface="微软雅黑" panose="020b0503020204020204" charset="-122"/>
                <a:cs typeface="微软雅黑" panose="020b0503020204020204" charset="-122"/>
                <a:sym typeface="+mn-ea"/>
              </a:rPr>
              <a:t>记起这些事是为了要改正错误，赎我的罪，卡秋莎。”聂赫留朵夫开了头，本来还想说他要同她结婚，但接触到她的目光，发觉其中有一种粗野可怕、拒人于千里之外的神色，他不敢开口了。</a:t>
            </a:r>
            <a:endParaRPr lang="zh-CN" altLang="en-US" b="1" spc="200">
              <a:ln w="3175">
                <a:noFill/>
                <a:prstDash val="dash"/>
              </a:ln>
              <a:solidFill>
                <a:srgbClr val="404040"/>
              </a:solidFill>
              <a:latin typeface="微软雅黑" panose="020b0503020204020204" charset="-122"/>
              <a:ea typeface="微软雅黑" panose="020b0503020204020204" charset="-122"/>
              <a:cs typeface="微软雅黑" panose="020b0503020204020204" charset="-122"/>
              <a:sym typeface="+mn-ea"/>
            </a:endParaRPr>
          </a:p>
          <a:p>
            <a:pPr marL="0" lvl="0" indent="0" fontAlgn="ctr">
              <a:lnSpc>
                <a:spcPct val="130000"/>
              </a:lnSpc>
              <a:spcBef>
                <a:spcPts val="1000"/>
              </a:spcBef>
              <a:spcAft>
                <a:spcPct val="0"/>
              </a:spcAft>
              <a:buNone/>
            </a:pPr>
            <a:r>
              <a:rPr lang="zh-CN" altLang="en-US" b="1">
                <a:solidFill>
                  <a:srgbClr val="FF0000"/>
                </a:solidFill>
                <a:latin typeface="仿宋" panose="02010609060101010101" charset="-122"/>
                <a:ea typeface="仿宋" panose="02010609060101010101" charset="-122"/>
                <a:cs typeface="Arial"/>
                <a:sym typeface="+mn-ea"/>
              </a:rPr>
              <a:t>语言、心理描写。</a:t>
            </a:r>
            <a:r>
              <a:rPr lang="zh-CN" altLang="en-US" b="1">
                <a:solidFill>
                  <a:srgbClr val="401BC0"/>
                </a:solidFill>
                <a:latin typeface="仿宋" panose="02010609060101010101" charset="-122"/>
                <a:ea typeface="仿宋" panose="02010609060101010101" charset="-122"/>
                <a:cs typeface="Arial"/>
                <a:sym typeface="+mn-ea"/>
              </a:rPr>
              <a:t>表现了聂赫留朵夫的懦弱，也表现了他内心深深的自责和忏悔。</a:t>
            </a:r>
            <a:endParaRPr lang="zh-CN" altLang="en-US" b="1">
              <a:solidFill>
                <a:srgbClr val="401BC0"/>
              </a:solidFill>
              <a:latin typeface="仿宋" panose="02010609060101010101" charset="-122"/>
              <a:ea typeface="仿宋" panose="02010609060101010101" charset="-122"/>
              <a:cs typeface="Arial"/>
              <a:sym typeface="+mn-ea"/>
            </a:endParaRPr>
          </a:p>
          <a:p>
            <a:endParaRPr lang="zh-CN" altLang="en-US"/>
          </a:p>
        </p:txBody>
      </p:sp>
    </p:spTree>
  </p:cSld>
  <p:clrMapOvr>
    <a:masterClrMapping/>
  </p:clrMapOvr>
  <p:transition/>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1550035" y="474345"/>
            <a:ext cx="8660765" cy="6383655"/>
          </a:xfrm>
        </p:spPr>
        <p:txBody>
          <a:bodyPr/>
          <a:lstStyle/>
          <a:p>
            <a:pPr marL="285750" lvl="0" indent="-285750" fontAlgn="ctr">
              <a:lnSpc>
                <a:spcPct val="130000"/>
              </a:lnSpc>
              <a:spcBef>
                <a:spcPts val="1000"/>
              </a:spcBef>
              <a:spcAft>
                <a:spcPct val="0"/>
              </a:spcAft>
              <a:buFont typeface="Wingdings" panose="05000000000000000000"/>
              <a:buChar char="l"/>
            </a:pPr>
            <a:endParaRPr lang="en-US" altLang="zh-CN" sz="900" b="1" spc="200" smtClean="0">
              <a:ln w="3175">
                <a:noFill/>
                <a:prstDash val="dash"/>
              </a:ln>
              <a:solidFill>
                <a:srgbClr val="404040"/>
              </a:solidFill>
              <a:latin typeface="微软雅黑" panose="020b0503020204020204" charset="-122"/>
              <a:ea typeface="微软雅黑" panose="020b0503020204020204" charset="-122"/>
              <a:cs typeface="微软雅黑" panose="020b0503020204020204" charset="-122"/>
            </a:endParaRPr>
          </a:p>
          <a:p>
            <a:pPr marL="0" lvl="0" indent="0" algn="ctr" fontAlgn="ctr">
              <a:lnSpc>
                <a:spcPct val="130000"/>
              </a:lnSpc>
              <a:spcBef>
                <a:spcPts val="1000"/>
              </a:spcBef>
              <a:spcAft>
                <a:spcPct val="0"/>
              </a:spcAft>
              <a:buNone/>
            </a:pPr>
            <a:r>
              <a:rPr lang="zh-CN" altLang="en-US" sz="3600" b="1" spc="200" smtClean="0">
                <a:ln w="3175">
                  <a:noFill/>
                  <a:prstDash val="dash"/>
                </a:ln>
                <a:solidFill>
                  <a:srgbClr val="0070C0"/>
                </a:solidFill>
                <a:latin typeface="+mn-ea"/>
                <a:cs typeface="微软雅黑" panose="020b0503020204020204" charset="-122"/>
              </a:rPr>
              <a:t>聂赫留朵夫的人物形象</a:t>
            </a:r>
            <a:endParaRPr lang="en-US" altLang="zh-CN" sz="3600" b="1" spc="200" smtClean="0">
              <a:ln w="3175">
                <a:noFill/>
                <a:prstDash val="dash"/>
              </a:ln>
              <a:solidFill>
                <a:srgbClr val="0070C0"/>
              </a:solidFill>
              <a:latin typeface="+mn-ea"/>
              <a:cs typeface="微软雅黑" panose="020b0503020204020204" charset="-122"/>
            </a:endParaRPr>
          </a:p>
          <a:p>
            <a:pPr marL="0" indent="0" fontAlgn="ctr">
              <a:lnSpc>
                <a:spcPct val="130000"/>
              </a:lnSpc>
              <a:spcBef>
                <a:spcPts val="1000"/>
              </a:spcBef>
              <a:spcAft>
                <a:spcPct val="0"/>
              </a:spcAft>
              <a:buNone/>
            </a:pPr>
            <a:r>
              <a:rPr lang="zh-CN" altLang="en-US" sz="2400" b="1" spc="200" smtClean="0">
                <a:ln w="3175">
                  <a:noFill/>
                  <a:prstDash val="dash"/>
                </a:ln>
                <a:solidFill>
                  <a:srgbClr val="404040"/>
                </a:solidFill>
                <a:latin typeface="微软雅黑" panose="020b0503020204020204" charset="-122"/>
                <a:ea typeface="微软雅黑" panose="020b0503020204020204" charset="-122"/>
                <a:cs typeface="微软雅黑" panose="020b0503020204020204" charset="-122"/>
              </a:rPr>
              <a:t>      聂赫留朵夫</a:t>
            </a:r>
            <a:r>
              <a:rPr lang="zh-CN" altLang="en-US" sz="2400" b="1" spc="200">
                <a:ln w="3175">
                  <a:noFill/>
                  <a:prstDash val="dash"/>
                </a:ln>
                <a:solidFill>
                  <a:srgbClr val="C00000"/>
                </a:solidFill>
                <a:latin typeface="微软雅黑" panose="020b0503020204020204" charset="-122"/>
                <a:ea typeface="微软雅黑" panose="020b0503020204020204" charset="-122"/>
                <a:cs typeface="微软雅黑" panose="020b0503020204020204" charset="-122"/>
              </a:rPr>
              <a:t>既是贵族地主阶级的罪恶的体现者，同时又是本阶级罪恶的批判者</a:t>
            </a:r>
            <a:r>
              <a:rPr lang="zh-CN" altLang="en-US" sz="2400" b="1" spc="200" smtClean="0">
                <a:ln w="3175">
                  <a:noFill/>
                  <a:prstDash val="dash"/>
                </a:ln>
                <a:solidFill>
                  <a:srgbClr val="C00000"/>
                </a:solidFill>
                <a:latin typeface="微软雅黑" panose="020b0503020204020204" charset="-122"/>
                <a:ea typeface="微软雅黑" panose="020b0503020204020204" charset="-122"/>
                <a:cs typeface="微软雅黑" panose="020b0503020204020204" charset="-122"/>
              </a:rPr>
              <a:t>。</a:t>
            </a:r>
            <a:endParaRPr lang="en-US" altLang="zh-CN" sz="2400" b="1" spc="200" smtClean="0">
              <a:ln w="3175">
                <a:noFill/>
                <a:prstDash val="dash"/>
              </a:ln>
              <a:solidFill>
                <a:srgbClr val="404040"/>
              </a:solidFill>
              <a:latin typeface="微软雅黑" panose="020b0503020204020204" charset="-122"/>
              <a:ea typeface="微软雅黑" panose="020b0503020204020204" charset="-122"/>
              <a:cs typeface="微软雅黑" panose="020b0503020204020204" charset="-122"/>
            </a:endParaRPr>
          </a:p>
          <a:p>
            <a:pPr marL="0" indent="0" fontAlgn="ctr">
              <a:lnSpc>
                <a:spcPct val="130000"/>
              </a:lnSpc>
              <a:spcBef>
                <a:spcPts val="1000"/>
              </a:spcBef>
              <a:spcAft>
                <a:spcPct val="0"/>
              </a:spcAft>
              <a:buNone/>
            </a:pPr>
            <a:r>
              <a:rPr lang="en-US" altLang="zh-CN" sz="2400" b="1" spc="200">
                <a:ln w="3175">
                  <a:noFill/>
                  <a:prstDash val="dash"/>
                </a:ln>
                <a:solidFill>
                  <a:srgbClr val="404040"/>
                </a:solidFill>
                <a:latin typeface="微软雅黑" panose="020b0503020204020204" charset="-122"/>
                <a:ea typeface="微软雅黑" panose="020b0503020204020204" charset="-122"/>
                <a:cs typeface="微软雅黑" panose="020b0503020204020204" charset="-122"/>
              </a:rPr>
              <a:t> </a:t>
            </a:r>
            <a:r>
              <a:rPr lang="en-US" altLang="zh-CN" sz="2400" b="1" spc="200" smtClean="0">
                <a:ln w="3175">
                  <a:noFill/>
                  <a:prstDash val="dash"/>
                </a:ln>
                <a:solidFill>
                  <a:srgbClr val="404040"/>
                </a:solidFill>
                <a:latin typeface="微软雅黑" panose="020b0503020204020204" charset="-122"/>
                <a:ea typeface="微软雅黑" panose="020b0503020204020204" charset="-122"/>
                <a:cs typeface="微软雅黑" panose="020b0503020204020204" charset="-122"/>
              </a:rPr>
              <a:t>     </a:t>
            </a:r>
            <a:r>
              <a:rPr lang="zh-CN" altLang="en-US" sz="2400" b="1" spc="200" smtClean="0">
                <a:ln w="3175">
                  <a:noFill/>
                  <a:prstDash val="dash"/>
                </a:ln>
                <a:solidFill>
                  <a:srgbClr val="404040"/>
                </a:solidFill>
                <a:latin typeface="微软雅黑" panose="020b0503020204020204" charset="-122"/>
                <a:ea typeface="微软雅黑" panose="020b0503020204020204" charset="-122"/>
                <a:cs typeface="微软雅黑" panose="020b0503020204020204" charset="-122"/>
              </a:rPr>
              <a:t>聂赫留朵夫</a:t>
            </a:r>
            <a:r>
              <a:rPr lang="zh-CN" altLang="en-US" sz="2400" b="1" spc="200">
                <a:ln w="3175">
                  <a:noFill/>
                  <a:prstDash val="dash"/>
                </a:ln>
                <a:solidFill>
                  <a:srgbClr val="404040"/>
                </a:solidFill>
                <a:latin typeface="微软雅黑" panose="020b0503020204020204" charset="-122"/>
                <a:ea typeface="微软雅黑" panose="020b0503020204020204" charset="-122"/>
                <a:cs typeface="微软雅黑" panose="020b0503020204020204" charset="-122"/>
              </a:rPr>
              <a:t>大学时是一个纯洁、热忱、朝气勃勃，有美好追求的青年，进入军队和上流社会后，过起花天酒地、醉生梦死的生活。作风随便，诱惑玛丝洛娃使其怀上孩子，有将其抛弃。多年后，再次遇到了玛丝洛娃，意识到自己是造成她不幸的罪魁祸首，心中的良知引发了他对玛丝洛娃的同情和忏悔。他开始决心赎罪，甚至有和她结婚的念头，表明了他悔改的诚意。从此，他的思想开始升华，灵魂开始走向复活。</a:t>
            </a:r>
            <a:endParaRPr lang="zh-CN" altLang="en-US" sz="2400" b="1" spc="200">
              <a:ln w="3175">
                <a:noFill/>
                <a:prstDash val="dash"/>
              </a:ln>
              <a:solidFill>
                <a:srgbClr val="404040"/>
              </a:solidFill>
              <a:latin typeface="微软雅黑" panose="020b0503020204020204" charset="-122"/>
              <a:ea typeface="微软雅黑" panose="020b0503020204020204" charset="-122"/>
              <a:cs typeface="微软雅黑" panose="020b0503020204020204" charset="-122"/>
            </a:endParaRPr>
          </a:p>
          <a:p>
            <a:endParaRPr lang="zh-CN" altLang="en-US"/>
          </a:p>
        </p:txBody>
      </p:sp>
    </p:spTree>
  </p:cSld>
  <p:clrMapOvr>
    <a:masterClrMapping/>
  </p:clrMapOvr>
  <p:transition/>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1981200" y="0"/>
            <a:ext cx="8229600" cy="6858000"/>
          </a:xfrm>
        </p:spPr>
        <p:txBody>
          <a:bodyPr/>
          <a:lstStyle/>
          <a:p>
            <a:pPr marL="0" lvl="0" indent="0">
              <a:lnSpc>
                <a:spcPct val="130000"/>
              </a:lnSpc>
              <a:spcBef>
                <a:spcPct val="0"/>
              </a:spcBef>
              <a:spcAft>
                <a:spcPts val="800"/>
              </a:spcAft>
              <a:buNone/>
            </a:pPr>
            <a:endParaRPr lang="en-US" altLang="zh-CN" sz="900" b="1" spc="200" smtClean="0">
              <a:ln w="3175">
                <a:noFill/>
                <a:prstDash val="dash"/>
              </a:ln>
              <a:solidFill>
                <a:srgbClr val="9F1184"/>
              </a:solidFill>
              <a:latin typeface="微软雅黑" panose="020b0503020204020204" charset="-122"/>
              <a:ea typeface="微软雅黑" panose="020b0503020204020204" charset="-122"/>
              <a:cs typeface="微软雅黑" panose="020b0503020204020204" charset="-122"/>
              <a:sym typeface="+mn-ea"/>
            </a:endParaRPr>
          </a:p>
          <a:p>
            <a:pPr marL="0" lvl="0" indent="0">
              <a:lnSpc>
                <a:spcPct val="130000"/>
              </a:lnSpc>
              <a:spcBef>
                <a:spcPct val="0"/>
              </a:spcBef>
              <a:spcAft>
                <a:spcPts val="800"/>
              </a:spcAft>
              <a:buNone/>
            </a:pPr>
            <a:r>
              <a:rPr lang="zh-CN" altLang="en-US" sz="4000" b="1" spc="200" smtClean="0">
                <a:ln w="3175">
                  <a:noFill/>
                  <a:prstDash val="dash"/>
                </a:ln>
                <a:solidFill>
                  <a:srgbClr val="9F1184"/>
                </a:solidFill>
                <a:latin typeface="微软雅黑" panose="020b0503020204020204" charset="-122"/>
                <a:ea typeface="微软雅黑" panose="020b0503020204020204" charset="-122"/>
                <a:cs typeface="微软雅黑" panose="020b0503020204020204" charset="-122"/>
                <a:sym typeface="+mn-ea"/>
              </a:rPr>
              <a:t>玛丝洛娃</a:t>
            </a:r>
            <a:endParaRPr lang="en-US" altLang="zh-CN" sz="4000" b="1" spc="200" smtClean="0">
              <a:ln w="3175">
                <a:noFill/>
                <a:prstDash val="dash"/>
              </a:ln>
              <a:solidFill>
                <a:srgbClr val="2D89E5">
                  <a:lumMod val="75000"/>
                </a:srgbClr>
              </a:solidFill>
              <a:latin typeface="微软雅黑" panose="020b0503020204020204" charset="-122"/>
              <a:ea typeface="微软雅黑" panose="020b0503020204020204" charset="-122"/>
              <a:cs typeface="微软雅黑" panose="020b0503020204020204" charset="-122"/>
              <a:sym typeface="+mn-ea"/>
            </a:endParaRPr>
          </a:p>
          <a:p>
            <a:pPr marL="0" lvl="0" indent="0">
              <a:lnSpc>
                <a:spcPct val="130000"/>
              </a:lnSpc>
              <a:spcBef>
                <a:spcPct val="0"/>
              </a:spcBef>
              <a:spcAft>
                <a:spcPts val="800"/>
              </a:spcAft>
              <a:buNone/>
            </a:pPr>
            <a:r>
              <a:rPr lang="zh-CN" altLang="en-US" b="1" spc="200" smtClean="0">
                <a:ln w="3175">
                  <a:noFill/>
                  <a:prstDash val="dash"/>
                </a:ln>
                <a:solidFill>
                  <a:srgbClr val="2D89E5">
                    <a:lumMod val="75000"/>
                  </a:srgbClr>
                </a:solidFill>
                <a:latin typeface="微软雅黑" panose="020b0503020204020204" charset="-122"/>
                <a:ea typeface="微软雅黑" panose="020b0503020204020204" charset="-122"/>
                <a:cs typeface="微软雅黑" panose="020b0503020204020204" charset="-122"/>
                <a:sym typeface="+mn-ea"/>
              </a:rPr>
              <a:t>不过</a:t>
            </a:r>
            <a:r>
              <a:rPr lang="zh-CN" altLang="en-US" b="1" spc="200">
                <a:ln w="3175">
                  <a:noFill/>
                  <a:prstDash val="dash"/>
                </a:ln>
                <a:solidFill>
                  <a:srgbClr val="2D89E5">
                    <a:lumMod val="75000"/>
                  </a:srgbClr>
                </a:solidFill>
                <a:latin typeface="微软雅黑" panose="020b0503020204020204" charset="-122"/>
                <a:ea typeface="微软雅黑" panose="020b0503020204020204" charset="-122"/>
                <a:cs typeface="微软雅黑" panose="020b0503020204020204" charset="-122"/>
                <a:sym typeface="+mn-ea"/>
              </a:rPr>
              <a:t>，她从衣衫上看出他是个有钱人，就嫣然一笑。</a:t>
            </a:r>
            <a:endParaRPr lang="zh-CN" altLang="en-US" b="1" spc="200">
              <a:ln w="3175">
                <a:noFill/>
                <a:prstDash val="dash"/>
              </a:ln>
              <a:solidFill>
                <a:srgbClr val="2D89E5">
                  <a:lumMod val="75000"/>
                </a:srgbClr>
              </a:solidFill>
              <a:latin typeface="微软雅黑" panose="020b0503020204020204" charset="-122"/>
              <a:ea typeface="微软雅黑" panose="020b0503020204020204" charset="-122"/>
              <a:cs typeface="微软雅黑" panose="020b0503020204020204" charset="-122"/>
              <a:sym typeface="+mn-ea"/>
            </a:endParaRPr>
          </a:p>
          <a:p>
            <a:pPr marL="0" lvl="0" indent="0" fontAlgn="ctr">
              <a:lnSpc>
                <a:spcPct val="130000"/>
              </a:lnSpc>
              <a:spcBef>
                <a:spcPts val="1000"/>
              </a:spcBef>
              <a:spcAft>
                <a:spcPct val="0"/>
              </a:spcAft>
              <a:buNone/>
            </a:pPr>
            <a:r>
              <a:rPr lang="zh-CN" altLang="en-US" b="1">
                <a:solidFill>
                  <a:srgbClr val="00B050"/>
                </a:solidFill>
                <a:latin typeface="仿宋" panose="02010609060101010101" charset="-122"/>
                <a:ea typeface="仿宋" panose="02010609060101010101" charset="-122"/>
                <a:cs typeface="Arial"/>
                <a:sym typeface="+mn-ea"/>
              </a:rPr>
              <a:t>神态描写。</a:t>
            </a:r>
            <a:r>
              <a:rPr lang="zh-CN" altLang="en-US" b="1">
                <a:solidFill>
                  <a:srgbClr val="C00000"/>
                </a:solidFill>
                <a:latin typeface="仿宋" panose="02010609060101010101" charset="-122"/>
                <a:ea typeface="仿宋" panose="02010609060101010101" charset="-122"/>
                <a:cs typeface="Arial"/>
                <a:sym typeface="+mn-ea"/>
              </a:rPr>
              <a:t>玛丝洛娃仍然高兴有人来看她，特别是衣着体面的人，“嫣然一笑”是她作为妓女的习惯表情。</a:t>
            </a:r>
            <a:endParaRPr lang="zh-CN" altLang="en-US" b="1">
              <a:solidFill>
                <a:srgbClr val="C00000"/>
              </a:solidFill>
              <a:latin typeface="仿宋" panose="02010609060101010101" charset="-122"/>
              <a:ea typeface="仿宋" panose="02010609060101010101" charset="-122"/>
              <a:cs typeface="Arial"/>
              <a:sym typeface="+mn-ea"/>
            </a:endParaRPr>
          </a:p>
          <a:p>
            <a:endParaRPr lang="zh-CN" altLang="en-US"/>
          </a:p>
        </p:txBody>
      </p:sp>
    </p:spTree>
  </p:cSld>
  <p:clrMapOvr>
    <a:masterClrMapping/>
  </p:clrMapOvr>
  <p:transition/>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1981200" y="0"/>
            <a:ext cx="8229600" cy="6858000"/>
          </a:xfrm>
        </p:spPr>
        <p:txBody>
          <a:bodyPr/>
          <a:lstStyle/>
          <a:p>
            <a:pPr marL="0" lvl="0" indent="0">
              <a:lnSpc>
                <a:spcPct val="130000"/>
              </a:lnSpc>
              <a:spcBef>
                <a:spcPct val="0"/>
              </a:spcBef>
              <a:spcAft>
                <a:spcPts val="800"/>
              </a:spcAft>
              <a:buNone/>
            </a:pPr>
            <a:endParaRPr lang="en-US" altLang="zh-CN" sz="1050" b="1" spc="200" smtClean="0">
              <a:ln w="3175">
                <a:noFill/>
                <a:prstDash val="dash"/>
              </a:ln>
              <a:solidFill>
                <a:srgbClr val="404040"/>
              </a:solidFill>
              <a:latin typeface="微软雅黑" panose="020b0503020204020204" charset="-122"/>
              <a:ea typeface="微软雅黑" panose="020b0503020204020204" charset="-122"/>
              <a:cs typeface="微软雅黑" panose="020b0503020204020204" charset="-122"/>
              <a:sym typeface="+mn-ea"/>
            </a:endParaRPr>
          </a:p>
          <a:p>
            <a:pPr marL="0" lvl="0" indent="0">
              <a:lnSpc>
                <a:spcPct val="130000"/>
              </a:lnSpc>
              <a:spcBef>
                <a:spcPct val="0"/>
              </a:spcBef>
              <a:spcAft>
                <a:spcPts val="800"/>
              </a:spcAft>
              <a:buNone/>
            </a:pPr>
            <a:r>
              <a:rPr lang="zh-CN" altLang="en-US" sz="2800" b="1" spc="200" smtClean="0">
                <a:ln w="3175">
                  <a:noFill/>
                  <a:prstDash val="dash"/>
                </a:ln>
                <a:solidFill>
                  <a:srgbClr val="2D89E5">
                    <a:lumMod val="75000"/>
                  </a:srgbClr>
                </a:solidFill>
                <a:latin typeface="微软雅黑" panose="020b0503020204020204" charset="-122"/>
                <a:ea typeface="微软雅黑" panose="020b0503020204020204" charset="-122"/>
                <a:cs typeface="微软雅黑" panose="020b0503020204020204" charset="-122"/>
                <a:sym typeface="+mn-ea"/>
              </a:rPr>
              <a:t>      玛丝洛娃</a:t>
            </a:r>
            <a:r>
              <a:rPr lang="zh-CN" altLang="en-US" sz="2800" b="1" spc="200">
                <a:ln w="3175">
                  <a:noFill/>
                  <a:prstDash val="dash"/>
                </a:ln>
                <a:solidFill>
                  <a:srgbClr val="2D89E5">
                    <a:lumMod val="75000"/>
                  </a:srgbClr>
                </a:solidFill>
                <a:latin typeface="微软雅黑" panose="020b0503020204020204" charset="-122"/>
                <a:ea typeface="微软雅黑" panose="020b0503020204020204" charset="-122"/>
                <a:cs typeface="微软雅黑" panose="020b0503020204020204" charset="-122"/>
                <a:sym typeface="+mn-ea"/>
              </a:rPr>
              <a:t>看到聂赫留朵夫激动的神气，认出他来了。</a:t>
            </a:r>
            <a:endParaRPr lang="zh-CN" altLang="en-US" sz="2800" b="1" spc="200">
              <a:ln w="3175">
                <a:noFill/>
                <a:prstDash val="dash"/>
              </a:ln>
              <a:solidFill>
                <a:srgbClr val="2D89E5">
                  <a:lumMod val="75000"/>
                </a:srgbClr>
              </a:solidFill>
              <a:latin typeface="微软雅黑" panose="020b0503020204020204" charset="-122"/>
              <a:ea typeface="微软雅黑" panose="020b0503020204020204" charset="-122"/>
              <a:cs typeface="微软雅黑" panose="020b0503020204020204" charset="-122"/>
              <a:sym typeface="+mn-ea"/>
            </a:endParaRPr>
          </a:p>
          <a:p>
            <a:pPr marL="0" indent="0">
              <a:lnSpc>
                <a:spcPct val="130000"/>
              </a:lnSpc>
              <a:spcBef>
                <a:spcPct val="0"/>
              </a:spcBef>
              <a:spcAft>
                <a:spcPts val="800"/>
              </a:spcAft>
              <a:buNone/>
            </a:pPr>
            <a:r>
              <a:rPr lang="zh-CN" altLang="en-US" sz="2800" b="1" spc="200">
                <a:ln w="3175">
                  <a:noFill/>
                  <a:prstDash val="dash"/>
                </a:ln>
                <a:solidFill>
                  <a:srgbClr val="2D89E5">
                    <a:lumMod val="75000"/>
                  </a:srgbClr>
                </a:solidFill>
                <a:latin typeface="微软雅黑" panose="020b0503020204020204" charset="-122"/>
                <a:ea typeface="微软雅黑" panose="020b0503020204020204" charset="-122"/>
                <a:cs typeface="微软雅黑" panose="020b0503020204020204" charset="-122"/>
                <a:sym typeface="+mn-ea"/>
              </a:rPr>
              <a:t>    “您好像是……但我不敢认。”玛丝洛娃眼睛不看他，叫道。她那涨红的脸突然变得阴沉了。</a:t>
            </a:r>
            <a:endParaRPr lang="zh-CN" altLang="en-US" sz="2800" b="1" spc="200">
              <a:ln w="3175">
                <a:noFill/>
                <a:prstDash val="dash"/>
              </a:ln>
              <a:solidFill>
                <a:srgbClr val="2D89E5">
                  <a:lumMod val="75000"/>
                </a:srgbClr>
              </a:solidFill>
              <a:latin typeface="微软雅黑" panose="020b0503020204020204" charset="-122"/>
              <a:ea typeface="微软雅黑" panose="020b0503020204020204" charset="-122"/>
              <a:cs typeface="微软雅黑" panose="020b0503020204020204" charset="-122"/>
              <a:sym typeface="+mn-ea"/>
            </a:endParaRPr>
          </a:p>
          <a:p>
            <a:pPr marL="0" indent="0" fontAlgn="ctr">
              <a:lnSpc>
                <a:spcPct val="130000"/>
              </a:lnSpc>
              <a:spcBef>
                <a:spcPts val="1000"/>
              </a:spcBef>
              <a:spcAft>
                <a:spcPct val="0"/>
              </a:spcAft>
              <a:buNone/>
            </a:pPr>
            <a:r>
              <a:rPr lang="zh-CN" altLang="en-US" sz="2800" b="1">
                <a:solidFill>
                  <a:srgbClr val="00B050"/>
                </a:solidFill>
                <a:latin typeface="仿宋" panose="02010609060101010101" charset="-122"/>
                <a:ea typeface="仿宋" panose="02010609060101010101" charset="-122"/>
                <a:cs typeface="Arial"/>
                <a:sym typeface="+mn-ea"/>
              </a:rPr>
              <a:t>神态描写。</a:t>
            </a:r>
            <a:r>
              <a:rPr lang="zh-CN" altLang="en-US" sz="2800" b="1">
                <a:solidFill>
                  <a:srgbClr val="C00000"/>
                </a:solidFill>
                <a:latin typeface="仿宋" panose="02010609060101010101" charset="-122"/>
                <a:ea typeface="仿宋" panose="02010609060101010101" charset="-122"/>
                <a:cs typeface="Arial"/>
                <a:sym typeface="+mn-ea"/>
              </a:rPr>
              <a:t>玛丝洛娃的表情表现了她认出对方后的心理，那段不愿意触及的记忆又出现在她的脑海中。</a:t>
            </a:r>
            <a:endParaRPr lang="zh-CN" altLang="en-US" sz="2800" b="1">
              <a:solidFill>
                <a:srgbClr val="C00000"/>
              </a:solidFill>
              <a:latin typeface="仿宋" panose="02010609060101010101" charset="-122"/>
              <a:ea typeface="仿宋" panose="02010609060101010101" charset="-122"/>
              <a:cs typeface="Arial"/>
              <a:sym typeface="+mn-ea"/>
            </a:endParaRPr>
          </a:p>
          <a:p>
            <a:endParaRPr lang="zh-CN" altLang="en-US"/>
          </a:p>
        </p:txBody>
      </p:sp>
    </p:spTree>
  </p:cSld>
  <p:clrMapOvr>
    <a:masterClrMapping/>
  </p:clrMapOvr>
  <p:transition/>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1981200" y="0"/>
            <a:ext cx="8229600" cy="6858000"/>
          </a:xfrm>
        </p:spPr>
        <p:txBody>
          <a:bodyPr/>
          <a:lstStyle/>
          <a:p>
            <a:pPr marL="0" lvl="0" indent="0">
              <a:lnSpc>
                <a:spcPct val="130000"/>
              </a:lnSpc>
              <a:spcBef>
                <a:spcPct val="0"/>
              </a:spcBef>
              <a:spcAft>
                <a:spcPts val="800"/>
              </a:spcAft>
              <a:buNone/>
            </a:pPr>
            <a:endParaRPr lang="en-US" altLang="zh-CN" sz="1800" b="1" spc="200" smtClean="0">
              <a:ln w="3175">
                <a:noFill/>
                <a:prstDash val="dash"/>
              </a:ln>
              <a:solidFill>
                <a:srgbClr val="404040"/>
              </a:solidFill>
              <a:latin typeface="微软雅黑" panose="020b0503020204020204" charset="-122"/>
              <a:ea typeface="微软雅黑" panose="020b0503020204020204" charset="-122"/>
              <a:cs typeface="微软雅黑" panose="020b0503020204020204" charset="-122"/>
              <a:sym typeface="+mn-ea"/>
            </a:endParaRPr>
          </a:p>
          <a:p>
            <a:pPr marL="0" indent="0">
              <a:lnSpc>
                <a:spcPct val="130000"/>
              </a:lnSpc>
              <a:spcBef>
                <a:spcPct val="0"/>
              </a:spcBef>
              <a:spcAft>
                <a:spcPts val="800"/>
              </a:spcAft>
              <a:buNone/>
            </a:pPr>
            <a:r>
              <a:rPr lang="zh-CN" altLang="en-US" sz="2800" b="1" spc="200" smtClean="0">
                <a:ln w="3175">
                  <a:noFill/>
                  <a:prstDash val="dash"/>
                </a:ln>
                <a:solidFill>
                  <a:srgbClr val="404040"/>
                </a:solidFill>
                <a:latin typeface="微软雅黑" panose="020b0503020204020204" charset="-122"/>
                <a:ea typeface="微软雅黑" panose="020b0503020204020204" charset="-122"/>
                <a:cs typeface="微软雅黑" panose="020b0503020204020204" charset="-122"/>
                <a:sym typeface="+mn-ea"/>
              </a:rPr>
              <a:t>      </a:t>
            </a:r>
            <a:r>
              <a:rPr lang="zh-CN" altLang="en-US" sz="2800" b="1" spc="200">
                <a:ln w="3175">
                  <a:noFill/>
                  <a:prstDash val="dash"/>
                </a:ln>
                <a:solidFill>
                  <a:srgbClr val="2D89E5">
                    <a:lumMod val="75000"/>
                  </a:srgbClr>
                </a:solidFill>
                <a:latin typeface="微软雅黑" panose="020b0503020204020204" charset="-122"/>
                <a:ea typeface="微软雅黑" panose="020b0503020204020204" charset="-122"/>
                <a:cs typeface="微软雅黑" panose="020b0503020204020204" charset="-122"/>
                <a:sym typeface="+mn-ea"/>
              </a:rPr>
              <a:t>过了一分钟，玛丝洛娃从边门走出来。她步履轻盈地走到聂赫留朵夫跟前站住，皱着眉头看了他一眼。乌黑的鬈发也像前天那样一圈圈在额上；苍白而微肿的脸有点病态，但很可爱，而且十分镇定；她那双乌黑发亮的斜睨眼睛在浮肿的眼皮下显得特别有神。</a:t>
            </a:r>
            <a:endParaRPr lang="zh-CN" altLang="en-US" sz="2800" b="1" spc="200">
              <a:ln w="3175">
                <a:noFill/>
                <a:prstDash val="dash"/>
              </a:ln>
              <a:solidFill>
                <a:srgbClr val="2D89E5">
                  <a:lumMod val="75000"/>
                </a:srgbClr>
              </a:solidFill>
              <a:latin typeface="微软雅黑" panose="020b0503020204020204" charset="-122"/>
              <a:ea typeface="微软雅黑" panose="020b0503020204020204" charset="-122"/>
              <a:cs typeface="微软雅黑" panose="020b0503020204020204" charset="-122"/>
              <a:sym typeface="+mn-ea"/>
            </a:endParaRPr>
          </a:p>
          <a:p>
            <a:pPr marL="0" lvl="0" indent="0" fontAlgn="ctr">
              <a:lnSpc>
                <a:spcPct val="130000"/>
              </a:lnSpc>
              <a:spcBef>
                <a:spcPts val="1000"/>
              </a:spcBef>
              <a:spcAft>
                <a:spcPct val="0"/>
              </a:spcAft>
              <a:buNone/>
            </a:pPr>
            <a:r>
              <a:rPr lang="zh-CN" altLang="en-US" sz="2800" b="1">
                <a:solidFill>
                  <a:srgbClr val="00B050"/>
                </a:solidFill>
                <a:latin typeface="仿宋" panose="02010609060101010101" charset="-122"/>
                <a:ea typeface="仿宋" panose="02010609060101010101" charset="-122"/>
                <a:cs typeface="Arial"/>
                <a:sym typeface="+mn-ea"/>
              </a:rPr>
              <a:t>肖像描写。</a:t>
            </a:r>
            <a:r>
              <a:rPr lang="zh-CN" altLang="en-US" sz="2800" b="1">
                <a:solidFill>
                  <a:srgbClr val="C00000"/>
                </a:solidFill>
                <a:latin typeface="仿宋" panose="02010609060101010101" charset="-122"/>
                <a:ea typeface="仿宋" panose="02010609060101010101" charset="-122"/>
                <a:cs typeface="Arial"/>
                <a:sym typeface="+mn-ea"/>
              </a:rPr>
              <a:t>这是一个可爱的姑娘，眼睛“特别有神”，让人无法讨厌她，作者这样写激起了人们对她的同情。</a:t>
            </a:r>
            <a:endParaRPr lang="zh-CN" altLang="en-US" sz="2800" b="1">
              <a:solidFill>
                <a:srgbClr val="C00000"/>
              </a:solidFill>
              <a:latin typeface="仿宋" panose="02010609060101010101" charset="-122"/>
              <a:ea typeface="仿宋" panose="02010609060101010101" charset="-122"/>
              <a:cs typeface="Arial"/>
              <a:sym typeface="+mn-ea"/>
            </a:endParaRPr>
          </a:p>
          <a:p>
            <a:endParaRPr lang="zh-CN" altLang="en-US" sz="2800"/>
          </a:p>
        </p:txBody>
      </p:sp>
    </p:spTree>
  </p:cSld>
  <p:clrMapOvr>
    <a:masterClrMapping/>
  </p:clrMapOvr>
  <p:transition/>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21" name="组合 20"/>
          <p:cNvGrpSpPr/>
          <p:nvPr/>
        </p:nvGrpSpPr>
        <p:grpSpPr>
          <a:xfrm>
            <a:off x="0" y="107950"/>
            <a:ext cx="1153795" cy="4134485"/>
            <a:chOff x="2506" y="2394"/>
            <a:chExt cx="1817" cy="6511"/>
          </a:xfrm>
        </p:grpSpPr>
        <p:pic>
          <p:nvPicPr>
            <p:cNvPr id="8" name="图片 7" descr="012"/>
            <p:cNvPicPr>
              <a:picLocks noChangeAspect="1"/>
            </p:cNvPicPr>
            <p:nvPr/>
          </p:nvPicPr>
          <p:blipFill>
            <a:blip r:embed="rId3"/>
            <a:srcRect l="41544" t="2715" r="29100" b="39489"/>
            <a:stretch>
              <a:fillRect/>
            </a:stretch>
          </p:blipFill>
          <p:spPr>
            <a:xfrm>
              <a:off x="2506" y="3588"/>
              <a:ext cx="1817" cy="4113"/>
            </a:xfrm>
            <a:prstGeom prst="rect">
              <a:avLst/>
            </a:prstGeom>
          </p:spPr>
        </p:pic>
        <p:sp>
          <p:nvSpPr>
            <p:cNvPr id="2" name="文本框 1"/>
            <p:cNvSpPr txBox="1"/>
            <p:nvPr/>
          </p:nvSpPr>
          <p:spPr>
            <a:xfrm>
              <a:off x="2734" y="2394"/>
              <a:ext cx="1257" cy="6511"/>
            </a:xfrm>
            <a:prstGeom prst="rect">
              <a:avLst/>
            </a:prstGeom>
            <a:noFill/>
          </p:spPr>
          <p:txBody>
            <a:bodyPr vert="eaVert" wrap="square" rtlCol="0">
              <a:spAutoFit/>
            </a:bodyPr>
            <a:lstStyle/>
            <a:p>
              <a:pPr algn="ctr"/>
              <a:r>
                <a:rPr lang="zh-CN" altLang="en-US" sz="4000">
                  <a:latin typeface="仿宋" panose="02010609060101010101" charset="-122"/>
                  <a:ea typeface="仿宋" panose="02010609060101010101" charset="-122"/>
                </a:rPr>
                <a:t>学习目标</a:t>
              </a:r>
              <a:endParaRPr lang="zh-CN" altLang="en-US" sz="4000">
                <a:latin typeface="仿宋" panose="02010609060101010101" charset="-122"/>
                <a:ea typeface="仿宋" panose="02010609060101010101" charset="-122"/>
              </a:endParaRPr>
            </a:p>
          </p:txBody>
        </p:sp>
      </p:grpSp>
      <p:grpSp>
        <p:nvGrpSpPr>
          <p:cNvPr id="5" name="组合 4"/>
          <p:cNvGrpSpPr/>
          <p:nvPr/>
        </p:nvGrpSpPr>
        <p:grpSpPr>
          <a:xfrm>
            <a:off x="1387475" y="2747010"/>
            <a:ext cx="600075" cy="600075"/>
            <a:chOff x="7297" y="1894"/>
            <a:chExt cx="705" cy="705"/>
          </a:xfrm>
        </p:grpSpPr>
        <p:sp>
          <p:nvSpPr>
            <p:cNvPr id="3" name="椭圆 2"/>
            <p:cNvSpPr/>
            <p:nvPr/>
          </p:nvSpPr>
          <p:spPr>
            <a:xfrm>
              <a:off x="7297" y="1894"/>
              <a:ext cx="705" cy="705"/>
            </a:xfrm>
            <a:prstGeom prst="ellipse">
              <a:avLst/>
            </a:prstGeom>
            <a:noFill/>
            <a:ln>
              <a:gradFill>
                <a:gsLst>
                  <a:gs pos="0">
                    <a:srgbClr val="B89468"/>
                  </a:gs>
                  <a:gs pos="55000">
                    <a:srgbClr val="B89468">
                      <a:alpha val="0"/>
                    </a:srgbClr>
                  </a:gs>
                  <a:gs pos="100000">
                    <a:srgbClr val="B89468"/>
                  </a:gs>
                </a:gsLst>
                <a:lin ang="162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4" name="文本框 3"/>
            <p:cNvSpPr txBox="1"/>
            <p:nvPr/>
          </p:nvSpPr>
          <p:spPr>
            <a:xfrm>
              <a:off x="7319" y="1957"/>
              <a:ext cx="660" cy="541"/>
            </a:xfrm>
            <a:prstGeom prst="rect">
              <a:avLst/>
            </a:prstGeom>
            <a:noFill/>
          </p:spPr>
          <p:txBody>
            <a:bodyPr wrap="square" rtlCol="0">
              <a:spAutoFit/>
            </a:bodyPr>
            <a:lstStyle/>
            <a:p>
              <a:pPr algn="ctr"/>
              <a:r>
                <a:rPr lang="zh-CN" altLang="zh-CN" sz="2400" b="1">
                  <a:solidFill>
                    <a:srgbClr val="C00000"/>
                  </a:solidFill>
                </a:rPr>
                <a:t>壹</a:t>
              </a:r>
              <a:endParaRPr lang="zh-CN" altLang="zh-CN" sz="2400" b="1">
                <a:solidFill>
                  <a:srgbClr val="C00000"/>
                </a:solidFill>
              </a:endParaRPr>
            </a:p>
          </p:txBody>
        </p:sp>
      </p:grpSp>
      <p:grpSp>
        <p:nvGrpSpPr>
          <p:cNvPr id="6" name="组合 5"/>
          <p:cNvGrpSpPr/>
          <p:nvPr/>
        </p:nvGrpSpPr>
        <p:grpSpPr>
          <a:xfrm>
            <a:off x="1367790" y="4999990"/>
            <a:ext cx="600075" cy="600075"/>
            <a:chOff x="7297" y="1894"/>
            <a:chExt cx="705" cy="705"/>
          </a:xfrm>
        </p:grpSpPr>
        <p:sp>
          <p:nvSpPr>
            <p:cNvPr id="7" name="椭圆 6"/>
            <p:cNvSpPr/>
            <p:nvPr/>
          </p:nvSpPr>
          <p:spPr>
            <a:xfrm>
              <a:off x="7297" y="1894"/>
              <a:ext cx="705" cy="705"/>
            </a:xfrm>
            <a:prstGeom prst="ellipse">
              <a:avLst/>
            </a:prstGeom>
            <a:noFill/>
            <a:ln>
              <a:gradFill>
                <a:gsLst>
                  <a:gs pos="0">
                    <a:srgbClr val="B89468"/>
                  </a:gs>
                  <a:gs pos="55000">
                    <a:srgbClr val="B89468">
                      <a:alpha val="0"/>
                    </a:srgbClr>
                  </a:gs>
                  <a:gs pos="100000">
                    <a:srgbClr val="B89468"/>
                  </a:gs>
                </a:gsLst>
                <a:lin ang="162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9" name="文本框 8"/>
            <p:cNvSpPr txBox="1"/>
            <p:nvPr/>
          </p:nvSpPr>
          <p:spPr>
            <a:xfrm>
              <a:off x="7319" y="1957"/>
              <a:ext cx="660" cy="541"/>
            </a:xfrm>
            <a:prstGeom prst="rect">
              <a:avLst/>
            </a:prstGeom>
            <a:noFill/>
          </p:spPr>
          <p:txBody>
            <a:bodyPr wrap="square" rtlCol="0">
              <a:spAutoFit/>
            </a:bodyPr>
            <a:lstStyle/>
            <a:p>
              <a:pPr algn="ctr"/>
              <a:r>
                <a:rPr lang="zh-CN" altLang="zh-CN" sz="2400" b="1">
                  <a:solidFill>
                    <a:srgbClr val="C00000"/>
                  </a:solidFill>
                </a:rPr>
                <a:t>贰</a:t>
              </a:r>
              <a:endParaRPr lang="zh-CN" altLang="zh-CN" sz="2400" b="1">
                <a:solidFill>
                  <a:srgbClr val="C00000"/>
                </a:solidFill>
              </a:endParaRPr>
            </a:p>
          </p:txBody>
        </p:sp>
      </p:grpSp>
      <p:pic>
        <p:nvPicPr>
          <p:cNvPr id="28" name="图片 27" descr="0873723a9c31410123a98361d8175de7"/>
          <p:cNvPicPr>
            <a:picLocks noChangeAspect="1"/>
          </p:cNvPicPr>
          <p:nvPr/>
        </p:nvPicPr>
        <p:blipFill>
          <a:blip r:embed="rId4"/>
          <a:stretch>
            <a:fillRect/>
          </a:stretch>
        </p:blipFill>
        <p:spPr>
          <a:xfrm>
            <a:off x="8442960" y="-105410"/>
            <a:ext cx="3635375" cy="2680335"/>
          </a:xfrm>
          <a:prstGeom prst="rect">
            <a:avLst/>
          </a:prstGeom>
        </p:spPr>
      </p:pic>
      <p:sp>
        <p:nvSpPr>
          <p:cNvPr id="100" name="文本框 99"/>
          <p:cNvSpPr txBox="1"/>
          <p:nvPr/>
        </p:nvSpPr>
        <p:spPr>
          <a:xfrm>
            <a:off x="2127885" y="2263140"/>
            <a:ext cx="9950450" cy="1568450"/>
          </a:xfrm>
          <a:prstGeom prst="rect">
            <a:avLst/>
          </a:prstGeom>
          <a:noFill/>
          <a:ln w="9525">
            <a:noFill/>
          </a:ln>
        </p:spPr>
        <p:txBody>
          <a:bodyPr wrap="square">
            <a:spAutoFit/>
          </a:bodyPr>
          <a:lstStyle/>
          <a:p>
            <a:pPr indent="0" fontAlgn="auto"/>
            <a:r>
              <a:rPr lang="zh-CN" sz="3200" b="0">
                <a:ea typeface="宋体" panose="02010600030101010101" pitchFamily="2" charset="-122"/>
              </a:rPr>
              <a:t>语言建构与运用：</a:t>
            </a:r>
            <a:endParaRPr lang="zh-CN" sz="3200" b="0">
              <a:ea typeface="宋体" panose="02010600030101010101" pitchFamily="2" charset="-122"/>
            </a:endParaRPr>
          </a:p>
          <a:p>
            <a:pPr indent="0" fontAlgn="auto"/>
            <a:r>
              <a:rPr lang="zh-CN" sz="3200" b="0">
                <a:ea typeface="宋体" panose="02010600030101010101" pitchFamily="2" charset="-122"/>
              </a:rPr>
              <a:t>走近大师，了解列夫·托尔斯泰；</a:t>
            </a:r>
            <a:endParaRPr lang="zh-CN" sz="3200" b="0">
              <a:ea typeface="宋体" panose="02010600030101010101" pitchFamily="2" charset="-122"/>
            </a:endParaRPr>
          </a:p>
          <a:p>
            <a:pPr indent="0" fontAlgn="auto"/>
            <a:r>
              <a:rPr lang="zh-CN" sz="3200" b="0">
                <a:ea typeface="宋体" panose="02010600030101010101" pitchFamily="2" charset="-122"/>
              </a:rPr>
              <a:t>走进作品，梳理故事情节</a:t>
            </a:r>
            <a:r>
              <a:rPr lang="zh-CN" altLang="en-US" sz="3200" b="0">
                <a:ea typeface="宋体" panose="02010600030101010101" pitchFamily="2" charset="-122"/>
              </a:rPr>
              <a:t>；</a:t>
            </a:r>
            <a:endParaRPr lang="zh-CN" altLang="en-US" sz="3200" b="0">
              <a:ea typeface="宋体" panose="02010600030101010101" pitchFamily="2" charset="-122"/>
            </a:endParaRPr>
          </a:p>
        </p:txBody>
      </p:sp>
      <p:sp>
        <p:nvSpPr>
          <p:cNvPr id="16" name="文本框 15"/>
          <p:cNvSpPr txBox="1"/>
          <p:nvPr/>
        </p:nvSpPr>
        <p:spPr>
          <a:xfrm>
            <a:off x="2127885" y="4516120"/>
            <a:ext cx="9800590" cy="1568450"/>
          </a:xfrm>
          <a:prstGeom prst="rect">
            <a:avLst/>
          </a:prstGeom>
          <a:noFill/>
          <a:ln w="9525">
            <a:noFill/>
          </a:ln>
        </p:spPr>
        <p:txBody>
          <a:bodyPr wrap="square">
            <a:spAutoFit/>
          </a:bodyPr>
          <a:lstStyle/>
          <a:p>
            <a:pPr indent="0" fontAlgn="auto"/>
            <a:r>
              <a:rPr lang="zh-CN" sz="3200" b="0">
                <a:ea typeface="宋体" panose="02010600030101010101" pitchFamily="2" charset="-122"/>
              </a:rPr>
              <a:t>审美鉴赏与创造：</a:t>
            </a:r>
            <a:endParaRPr lang="zh-CN" sz="3200" b="0">
              <a:ea typeface="宋体" panose="02010600030101010101" pitchFamily="2" charset="-122"/>
            </a:endParaRPr>
          </a:p>
          <a:p>
            <a:pPr indent="0" fontAlgn="auto"/>
            <a:r>
              <a:rPr lang="zh-CN" altLang="en-US" sz="3200"/>
              <a:t>体会语言、动作、心理等方面的精妙描写，</a:t>
            </a:r>
            <a:endParaRPr lang="zh-CN" altLang="en-US" sz="3200"/>
          </a:p>
          <a:p>
            <a:pPr indent="0" fontAlgn="auto"/>
            <a:r>
              <a:rPr lang="zh-CN" altLang="en-US" sz="3200"/>
              <a:t>剖析两个主要的人物形象。</a:t>
            </a:r>
            <a:endParaRPr lang="zh-CN" altLang="en-US" sz="3200"/>
          </a:p>
        </p:txBody>
      </p:sp>
      <p:sp>
        <p:nvSpPr>
          <p:cNvPr id="14" name="矩形 13"/>
          <p:cNvSpPr/>
          <p:nvPr/>
        </p:nvSpPr>
        <p:spPr>
          <a:xfrm>
            <a:off x="144780" y="107950"/>
            <a:ext cx="2225040" cy="706755"/>
          </a:xfrm>
          <a:prstGeom prst="rect">
            <a:avLst/>
          </a:prstGeom>
          <a:noFill/>
          <a:ln>
            <a:noFill/>
          </a:ln>
        </p:spPr>
        <p:txBody>
          <a:bodyPr wrap="none" rtlCol="0" anchor="t">
            <a:spAutoFit/>
            <a:scene3d>
              <a:camera prst="orthographicFront"/>
              <a:lightRig rig="soft" dir="t">
                <a:rot lat="0" lon="0" rev="15600000"/>
              </a:lightRig>
            </a:scene3d>
            <a:sp3d extrusionH="57150" prstMaterial="softEdge">
              <a:bevelT w="25400" h="38100"/>
            </a:sp3d>
          </a:bodyPr>
          <a:lstStyle/>
          <a:p>
            <a:pPr algn="ctr"/>
            <a:r>
              <a:rPr lang="zh-CN" altLang="en-US" sz="4000" b="1">
                <a:solidFill>
                  <a:schemeClr val="accent4"/>
                </a:solidFill>
                <a:effectLst/>
                <a:latin typeface="楷体" panose="02010609060101010101" charset="-122"/>
                <a:ea typeface="楷体" panose="02010609060101010101" charset="-122"/>
              </a:rPr>
              <a:t>第一课时</a:t>
            </a:r>
            <a:endParaRPr lang="zh-CN" altLang="en-US" sz="4000" b="1">
              <a:solidFill>
                <a:schemeClr val="accent4"/>
              </a:solidFill>
              <a:effectLst/>
              <a:latin typeface="楷体" panose="02010609060101010101" charset="-122"/>
              <a:ea typeface="楷体" panose="02010609060101010101" charset="-122"/>
            </a:endParaRPr>
          </a:p>
        </p:txBody>
      </p:sp>
    </p:spTree>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1981200" y="0"/>
            <a:ext cx="8229600" cy="6858000"/>
          </a:xfrm>
        </p:spPr>
        <p:txBody>
          <a:bodyPr/>
          <a:lstStyle/>
          <a:p>
            <a:pPr marL="0" lvl="0" indent="0">
              <a:lnSpc>
                <a:spcPct val="130000"/>
              </a:lnSpc>
              <a:spcBef>
                <a:spcPct val="0"/>
              </a:spcBef>
              <a:spcAft>
                <a:spcPts val="800"/>
              </a:spcAft>
              <a:buNone/>
            </a:pPr>
            <a:endParaRPr lang="en-US" altLang="zh-CN" sz="2400" b="1" spc="200" smtClean="0">
              <a:ln w="3175">
                <a:noFill/>
                <a:prstDash val="dash"/>
              </a:ln>
              <a:solidFill>
                <a:srgbClr val="2D89E5">
                  <a:lumMod val="75000"/>
                </a:srgbClr>
              </a:solidFill>
              <a:latin typeface="微软雅黑" panose="020b0503020204020204" charset="-122"/>
              <a:ea typeface="微软雅黑" panose="020b0503020204020204" charset="-122"/>
              <a:cs typeface="微软雅黑" panose="020b0503020204020204" charset="-122"/>
              <a:sym typeface="+mn-ea"/>
            </a:endParaRPr>
          </a:p>
          <a:p>
            <a:pPr marL="0" lvl="0" indent="0">
              <a:lnSpc>
                <a:spcPct val="130000"/>
              </a:lnSpc>
              <a:spcBef>
                <a:spcPct val="0"/>
              </a:spcBef>
              <a:spcAft>
                <a:spcPts val="800"/>
              </a:spcAft>
              <a:buNone/>
            </a:pPr>
            <a:r>
              <a:rPr lang="en-US" altLang="zh-CN" sz="2400" b="1" spc="200">
                <a:ln w="3175">
                  <a:noFill/>
                  <a:prstDash val="dash"/>
                </a:ln>
                <a:solidFill>
                  <a:srgbClr val="2D89E5">
                    <a:lumMod val="75000"/>
                  </a:srgbClr>
                </a:solidFill>
                <a:latin typeface="微软雅黑" panose="020b0503020204020204" charset="-122"/>
                <a:ea typeface="微软雅黑" panose="020b0503020204020204" charset="-122"/>
                <a:cs typeface="微软雅黑" panose="020b0503020204020204" charset="-122"/>
                <a:sym typeface="+mn-ea"/>
              </a:rPr>
              <a:t> </a:t>
            </a:r>
            <a:r>
              <a:rPr lang="en-US" altLang="zh-CN" sz="2400" b="1" spc="200" smtClean="0">
                <a:ln w="3175">
                  <a:noFill/>
                  <a:prstDash val="dash"/>
                </a:ln>
                <a:solidFill>
                  <a:srgbClr val="2D89E5">
                    <a:lumMod val="75000"/>
                  </a:srgbClr>
                </a:solidFill>
                <a:latin typeface="微软雅黑" panose="020b0503020204020204" charset="-122"/>
                <a:ea typeface="微软雅黑" panose="020b0503020204020204" charset="-122"/>
                <a:cs typeface="微软雅黑" panose="020b0503020204020204" charset="-122"/>
                <a:sym typeface="+mn-ea"/>
              </a:rPr>
              <a:t>    </a:t>
            </a:r>
            <a:r>
              <a:rPr lang="zh-CN" altLang="en-US" sz="2800" b="1" spc="200" smtClean="0">
                <a:ln w="3175">
                  <a:noFill/>
                  <a:prstDash val="dash"/>
                </a:ln>
                <a:solidFill>
                  <a:srgbClr val="2D89E5">
                    <a:lumMod val="75000"/>
                  </a:srgbClr>
                </a:solidFill>
                <a:latin typeface="微软雅黑" panose="020b0503020204020204" charset="-122"/>
                <a:ea typeface="微软雅黑" panose="020b0503020204020204" charset="-122"/>
                <a:cs typeface="微软雅黑" panose="020b0503020204020204" charset="-122"/>
                <a:sym typeface="+mn-ea"/>
              </a:rPr>
              <a:t>“</a:t>
            </a:r>
            <a:r>
              <a:rPr lang="zh-CN" altLang="en-US" sz="2800" b="1" spc="200">
                <a:ln w="3175">
                  <a:noFill/>
                  <a:prstDash val="dash"/>
                </a:ln>
                <a:solidFill>
                  <a:srgbClr val="2D89E5">
                    <a:lumMod val="75000"/>
                  </a:srgbClr>
                </a:solidFill>
                <a:latin typeface="微软雅黑" panose="020b0503020204020204" charset="-122"/>
                <a:ea typeface="微软雅黑" panose="020b0503020204020204" charset="-122"/>
                <a:cs typeface="微软雅黑" panose="020b0503020204020204" charset="-122"/>
                <a:sym typeface="+mn-ea"/>
              </a:rPr>
              <a:t>没有什么罪可赎的。过去的事情都过去了，全完了。”玛丝洛娃说。接着，完全出乎他的意料，她忽然瞟了他一眼，又嫌恶又妖媚又可怜地微微一笑。</a:t>
            </a:r>
            <a:endParaRPr lang="zh-CN" altLang="en-US" sz="2800" b="1" spc="200">
              <a:ln w="3175">
                <a:noFill/>
                <a:prstDash val="dash"/>
              </a:ln>
              <a:solidFill>
                <a:srgbClr val="2D89E5">
                  <a:lumMod val="75000"/>
                </a:srgbClr>
              </a:solidFill>
              <a:latin typeface="微软雅黑" panose="020b0503020204020204" charset="-122"/>
              <a:ea typeface="微软雅黑" panose="020b0503020204020204" charset="-122"/>
              <a:cs typeface="微软雅黑" panose="020b0503020204020204" charset="-122"/>
              <a:sym typeface="+mn-ea"/>
            </a:endParaRPr>
          </a:p>
          <a:p>
            <a:pPr marL="0" lvl="0" indent="0" fontAlgn="ctr">
              <a:lnSpc>
                <a:spcPct val="130000"/>
              </a:lnSpc>
              <a:spcBef>
                <a:spcPts val="1000"/>
              </a:spcBef>
              <a:spcAft>
                <a:spcPct val="0"/>
              </a:spcAft>
              <a:buNone/>
            </a:pPr>
            <a:r>
              <a:rPr lang="zh-CN" altLang="en-US" sz="2800" b="1">
                <a:solidFill>
                  <a:srgbClr val="00B050"/>
                </a:solidFill>
                <a:latin typeface="仿宋" panose="02010609060101010101" charset="-122"/>
                <a:ea typeface="仿宋" panose="02010609060101010101" charset="-122"/>
                <a:cs typeface="Arial"/>
                <a:sym typeface="+mn-ea"/>
              </a:rPr>
              <a:t>语言、神态描写。</a:t>
            </a:r>
            <a:r>
              <a:rPr lang="zh-CN" altLang="en-US" sz="2800" b="1">
                <a:solidFill>
                  <a:srgbClr val="C00000"/>
                </a:solidFill>
                <a:latin typeface="仿宋" panose="02010609060101010101" charset="-122"/>
                <a:ea typeface="仿宋" panose="02010609060101010101" charset="-122"/>
                <a:cs typeface="Arial"/>
                <a:sym typeface="+mn-ea"/>
              </a:rPr>
              <a:t>玛丝洛娃不相信聂赫留朵夫会赎罪，她不抱任何希望，只是“微微一笑”，这笑是做妓女的习惯表情，也表达了对聂赫留朵夫的厌恶。</a:t>
            </a:r>
            <a:endParaRPr lang="zh-CN" altLang="en-US" sz="2800" b="1">
              <a:solidFill>
                <a:srgbClr val="C00000"/>
              </a:solidFill>
              <a:latin typeface="仿宋" panose="02010609060101010101" charset="-122"/>
              <a:ea typeface="仿宋" panose="02010609060101010101" charset="-122"/>
              <a:cs typeface="Arial"/>
              <a:sym typeface="+mn-ea"/>
            </a:endParaRPr>
          </a:p>
          <a:p>
            <a:endParaRPr lang="zh-CN" altLang="en-US"/>
          </a:p>
        </p:txBody>
      </p:sp>
    </p:spTree>
  </p:cSld>
  <p:clrMapOvr>
    <a:masterClrMapping/>
  </p:clrMapOvr>
  <p:transition/>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1981200" y="0"/>
            <a:ext cx="8229600" cy="6858000"/>
          </a:xfrm>
        </p:spPr>
        <p:txBody>
          <a:bodyPr/>
          <a:lstStyle/>
          <a:p>
            <a:pPr marL="0" lvl="0" indent="0">
              <a:lnSpc>
                <a:spcPct val="130000"/>
              </a:lnSpc>
              <a:spcBef>
                <a:spcPct val="0"/>
              </a:spcBef>
              <a:spcAft>
                <a:spcPts val="800"/>
              </a:spcAft>
              <a:buNone/>
            </a:pPr>
            <a:endParaRPr lang="en-US" altLang="zh-CN" sz="1000" b="1" spc="200" smtClean="0">
              <a:ln w="3175">
                <a:noFill/>
                <a:prstDash val="dash"/>
              </a:ln>
              <a:solidFill>
                <a:srgbClr val="2D89E5">
                  <a:lumMod val="75000"/>
                </a:srgbClr>
              </a:solidFill>
              <a:latin typeface="微软雅黑" panose="020b0503020204020204" charset="-122"/>
              <a:ea typeface="微软雅黑" panose="020b0503020204020204" charset="-122"/>
              <a:cs typeface="微软雅黑" panose="020b0503020204020204" charset="-122"/>
              <a:sym typeface="+mn-ea"/>
            </a:endParaRPr>
          </a:p>
          <a:p>
            <a:pPr marL="0" lvl="0" indent="0">
              <a:lnSpc>
                <a:spcPct val="130000"/>
              </a:lnSpc>
              <a:spcBef>
                <a:spcPct val="0"/>
              </a:spcBef>
              <a:spcAft>
                <a:spcPts val="800"/>
              </a:spcAft>
              <a:buNone/>
            </a:pPr>
            <a:r>
              <a:rPr lang="en-US" altLang="zh-CN" sz="2400" b="1" spc="200">
                <a:ln w="3175">
                  <a:noFill/>
                  <a:prstDash val="dash"/>
                </a:ln>
                <a:solidFill>
                  <a:srgbClr val="2D89E5">
                    <a:lumMod val="75000"/>
                  </a:srgbClr>
                </a:solidFill>
                <a:latin typeface="微软雅黑" panose="020b0503020204020204" charset="-122"/>
                <a:ea typeface="微软雅黑" panose="020b0503020204020204" charset="-122"/>
                <a:cs typeface="微软雅黑" panose="020b0503020204020204" charset="-122"/>
                <a:sym typeface="+mn-ea"/>
              </a:rPr>
              <a:t> </a:t>
            </a:r>
            <a:r>
              <a:rPr lang="en-US" altLang="zh-CN" sz="2400" b="1" spc="200" smtClean="0">
                <a:ln w="3175">
                  <a:noFill/>
                  <a:prstDash val="dash"/>
                </a:ln>
                <a:solidFill>
                  <a:srgbClr val="2D89E5">
                    <a:lumMod val="75000"/>
                  </a:srgbClr>
                </a:solidFill>
                <a:latin typeface="微软雅黑" panose="020b0503020204020204" charset="-122"/>
                <a:ea typeface="微软雅黑" panose="020b0503020204020204" charset="-122"/>
                <a:cs typeface="微软雅黑" panose="020b0503020204020204" charset="-122"/>
                <a:sym typeface="+mn-ea"/>
              </a:rPr>
              <a:t>    </a:t>
            </a:r>
            <a:r>
              <a:rPr lang="zh-CN" altLang="en-US" sz="2800" b="1" spc="200" smtClean="0">
                <a:ln w="3175">
                  <a:noFill/>
                  <a:prstDash val="dash"/>
                </a:ln>
                <a:solidFill>
                  <a:srgbClr val="2D89E5">
                    <a:lumMod val="75000"/>
                  </a:srgbClr>
                </a:solidFill>
                <a:latin typeface="微软雅黑" panose="020b0503020204020204" charset="-122"/>
                <a:ea typeface="微软雅黑" panose="020b0503020204020204" charset="-122"/>
                <a:cs typeface="微软雅黑" panose="020b0503020204020204" charset="-122"/>
                <a:sym typeface="+mn-ea"/>
              </a:rPr>
              <a:t>“</a:t>
            </a:r>
            <a:r>
              <a:rPr lang="zh-CN" altLang="en-US" sz="2800" b="1" spc="200">
                <a:ln w="3175">
                  <a:noFill/>
                  <a:prstDash val="dash"/>
                </a:ln>
                <a:solidFill>
                  <a:srgbClr val="2D89E5">
                    <a:lumMod val="75000"/>
                  </a:srgbClr>
                </a:solidFill>
                <a:latin typeface="微软雅黑" panose="020b0503020204020204" charset="-122"/>
                <a:ea typeface="微软雅黑" panose="020b0503020204020204" charset="-122"/>
                <a:cs typeface="微软雅黑" panose="020b0503020204020204" charset="-122"/>
                <a:sym typeface="+mn-ea"/>
              </a:rPr>
              <a:t>我想请求您……给些钱，要是您答应的话。不多……只要十个卢布就行。”她突然说。</a:t>
            </a:r>
            <a:endParaRPr lang="zh-CN" altLang="en-US" sz="2800" b="1" spc="200">
              <a:ln w="3175">
                <a:noFill/>
                <a:prstDash val="dash"/>
              </a:ln>
              <a:solidFill>
                <a:srgbClr val="2D89E5">
                  <a:lumMod val="75000"/>
                </a:srgbClr>
              </a:solidFill>
              <a:latin typeface="微软雅黑" panose="020b0503020204020204" charset="-122"/>
              <a:ea typeface="微软雅黑" panose="020b0503020204020204" charset="-122"/>
              <a:cs typeface="微软雅黑" panose="020b0503020204020204" charset="-122"/>
              <a:sym typeface="+mn-ea"/>
            </a:endParaRPr>
          </a:p>
          <a:p>
            <a:pPr marL="0" lvl="0" indent="0" fontAlgn="ctr">
              <a:lnSpc>
                <a:spcPct val="130000"/>
              </a:lnSpc>
              <a:spcBef>
                <a:spcPts val="1000"/>
              </a:spcBef>
              <a:spcAft>
                <a:spcPct val="0"/>
              </a:spcAft>
              <a:buNone/>
            </a:pPr>
            <a:r>
              <a:rPr lang="zh-CN" altLang="en-US" sz="2800" b="1">
                <a:solidFill>
                  <a:srgbClr val="00B050"/>
                </a:solidFill>
                <a:latin typeface="仿宋" panose="02010609060101010101" charset="-122"/>
                <a:ea typeface="仿宋" panose="02010609060101010101" charset="-122"/>
                <a:cs typeface="Arial"/>
                <a:sym typeface="+mn-ea"/>
              </a:rPr>
              <a:t>语言描写。</a:t>
            </a:r>
            <a:r>
              <a:rPr lang="zh-CN" altLang="en-US" sz="2800" b="1">
                <a:solidFill>
                  <a:srgbClr val="C00000"/>
                </a:solidFill>
                <a:latin typeface="仿宋" panose="02010609060101010101" charset="-122"/>
                <a:ea typeface="仿宋" panose="02010609060101010101" charset="-122"/>
                <a:cs typeface="Arial"/>
                <a:sym typeface="+mn-ea"/>
              </a:rPr>
              <a:t>玛丝洛娃不相信聂赫留朵夫的话，把他当作可利用的男人，妖媚地笑着向她要了十个卢布</a:t>
            </a:r>
            <a:r>
              <a:rPr lang="zh-CN" altLang="en-US" sz="2800" b="1" smtClean="0">
                <a:solidFill>
                  <a:srgbClr val="C00000"/>
                </a:solidFill>
                <a:latin typeface="仿宋" panose="02010609060101010101" charset="-122"/>
                <a:ea typeface="仿宋" panose="02010609060101010101" charset="-122"/>
                <a:cs typeface="Arial"/>
                <a:sym typeface="+mn-ea"/>
              </a:rPr>
              <a:t>。</a:t>
            </a:r>
            <a:endParaRPr lang="en-US" altLang="zh-CN" sz="2800" b="1" smtClean="0">
              <a:solidFill>
                <a:srgbClr val="C00000"/>
              </a:solidFill>
              <a:latin typeface="仿宋" panose="02010609060101010101" charset="-122"/>
              <a:ea typeface="仿宋" panose="02010609060101010101" charset="-122"/>
              <a:cs typeface="Arial"/>
              <a:sym typeface="+mn-ea"/>
            </a:endParaRPr>
          </a:p>
          <a:p>
            <a:pPr marL="0" lvl="0" indent="0" fontAlgn="ctr">
              <a:lnSpc>
                <a:spcPct val="130000"/>
              </a:lnSpc>
              <a:spcBef>
                <a:spcPts val="1000"/>
              </a:spcBef>
              <a:spcAft>
                <a:spcPct val="0"/>
              </a:spcAft>
              <a:buNone/>
            </a:pPr>
            <a:endParaRPr lang="zh-CN" altLang="en-US" sz="2800" b="1">
              <a:solidFill>
                <a:srgbClr val="C00000"/>
              </a:solidFill>
              <a:latin typeface="仿宋" panose="02010609060101010101" charset="-122"/>
              <a:ea typeface="仿宋" panose="02010609060101010101" charset="-122"/>
              <a:cs typeface="Arial"/>
              <a:sym typeface="+mn-ea"/>
            </a:endParaRPr>
          </a:p>
          <a:p>
            <a:pPr marL="0" lvl="0" indent="0">
              <a:lnSpc>
                <a:spcPct val="130000"/>
              </a:lnSpc>
              <a:spcBef>
                <a:spcPct val="0"/>
              </a:spcBef>
              <a:spcAft>
                <a:spcPts val="800"/>
              </a:spcAft>
              <a:buNone/>
            </a:pPr>
            <a:r>
              <a:rPr lang="zh-CN" altLang="en-US" sz="2800" b="1" spc="200">
                <a:ln w="3175">
                  <a:noFill/>
                  <a:prstDash val="dash"/>
                </a:ln>
                <a:solidFill>
                  <a:srgbClr val="2D89E5">
                    <a:lumMod val="75000"/>
                  </a:srgbClr>
                </a:solidFill>
                <a:latin typeface="微软雅黑" panose="020b0503020204020204" charset="-122"/>
                <a:ea typeface="微软雅黑" panose="020b0503020204020204" charset="-122"/>
                <a:cs typeface="微软雅黑" panose="020b0503020204020204" charset="-122"/>
                <a:sym typeface="+mn-ea"/>
              </a:rPr>
              <a:t> 她又像刚才那样微微一笑。</a:t>
            </a:r>
            <a:endParaRPr lang="zh-CN" altLang="en-US" sz="2800" b="1" spc="200">
              <a:ln w="3175">
                <a:noFill/>
                <a:prstDash val="dash"/>
              </a:ln>
              <a:solidFill>
                <a:srgbClr val="2D89E5">
                  <a:lumMod val="75000"/>
                </a:srgbClr>
              </a:solidFill>
              <a:latin typeface="微软雅黑" panose="020b0503020204020204" charset="-122"/>
              <a:ea typeface="微软雅黑" panose="020b0503020204020204" charset="-122"/>
              <a:cs typeface="微软雅黑" panose="020b0503020204020204" charset="-122"/>
              <a:sym typeface="+mn-ea"/>
            </a:endParaRPr>
          </a:p>
          <a:p>
            <a:pPr marL="0" lvl="0" indent="0" fontAlgn="ctr">
              <a:lnSpc>
                <a:spcPct val="130000"/>
              </a:lnSpc>
              <a:spcBef>
                <a:spcPts val="1000"/>
              </a:spcBef>
              <a:spcAft>
                <a:spcPct val="0"/>
              </a:spcAft>
              <a:buNone/>
            </a:pPr>
            <a:r>
              <a:rPr lang="zh-CN" altLang="en-US" sz="2800" b="1">
                <a:solidFill>
                  <a:srgbClr val="00B050"/>
                </a:solidFill>
                <a:latin typeface="仿宋" panose="02010609060101010101" charset="-122"/>
                <a:ea typeface="仿宋" panose="02010609060101010101" charset="-122"/>
                <a:cs typeface="Arial"/>
                <a:sym typeface="+mn-ea"/>
              </a:rPr>
              <a:t>神态描写。</a:t>
            </a:r>
            <a:r>
              <a:rPr lang="zh-CN" altLang="en-US" sz="2800" b="1">
                <a:solidFill>
                  <a:srgbClr val="C00000"/>
                </a:solidFill>
                <a:latin typeface="仿宋" panose="02010609060101010101" charset="-122"/>
                <a:ea typeface="仿宋" panose="02010609060101010101" charset="-122"/>
                <a:cs typeface="Arial"/>
                <a:sym typeface="+mn-ea"/>
              </a:rPr>
              <a:t>玛丝洛娃再次出现的“笑”，让人对其同情，同时更激发了聂赫留朵夫的罪恶感。</a:t>
            </a:r>
            <a:endParaRPr lang="zh-CN" altLang="en-US"/>
          </a:p>
        </p:txBody>
      </p:sp>
    </p:spTree>
  </p:cSld>
  <p:clrMapOvr>
    <a:masterClrMapping/>
  </p:clrMapOvr>
  <p:transition/>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1981200" y="0"/>
            <a:ext cx="8229600" cy="6858000"/>
          </a:xfrm>
        </p:spPr>
        <p:txBody>
          <a:bodyPr>
            <a:normAutofit/>
          </a:bodyPr>
          <a:lstStyle/>
          <a:p>
            <a:pPr marL="0" lvl="0" indent="0" fontAlgn="ctr">
              <a:lnSpc>
                <a:spcPct val="130000"/>
              </a:lnSpc>
              <a:spcBef>
                <a:spcPts val="1000"/>
              </a:spcBef>
              <a:spcAft>
                <a:spcPct val="0"/>
              </a:spcAft>
              <a:buNone/>
            </a:pPr>
            <a:endParaRPr lang="zh-CN" altLang="en-US" sz="900" b="1">
              <a:solidFill>
                <a:srgbClr val="C00000"/>
              </a:solidFill>
              <a:latin typeface="仿宋" panose="02010609060101010101" charset="-122"/>
              <a:ea typeface="仿宋" panose="02010609060101010101" charset="-122"/>
              <a:cs typeface="Arial"/>
              <a:sym typeface="+mn-ea"/>
            </a:endParaRPr>
          </a:p>
          <a:p>
            <a:pPr marL="0" lvl="0" indent="0">
              <a:lnSpc>
                <a:spcPct val="130000"/>
              </a:lnSpc>
              <a:spcBef>
                <a:spcPct val="0"/>
              </a:spcBef>
              <a:spcAft>
                <a:spcPts val="800"/>
              </a:spcAft>
              <a:buNone/>
            </a:pPr>
            <a:r>
              <a:rPr lang="zh-CN" altLang="en-US" sz="2800" b="1" spc="200" smtClean="0">
                <a:ln w="3175">
                  <a:noFill/>
                  <a:prstDash val="dash"/>
                </a:ln>
                <a:solidFill>
                  <a:srgbClr val="2D89E5">
                    <a:lumMod val="75000"/>
                  </a:srgbClr>
                </a:solidFill>
                <a:latin typeface="微软雅黑" panose="020b0503020204020204" charset="-122"/>
                <a:ea typeface="微软雅黑" panose="020b0503020204020204" charset="-122"/>
                <a:cs typeface="微软雅黑" panose="020b0503020204020204" charset="-122"/>
                <a:sym typeface="+mn-ea"/>
              </a:rPr>
              <a:t>     </a:t>
            </a:r>
            <a:r>
              <a:rPr lang="zh-CN" altLang="en-US" sz="2400" b="1" spc="200" smtClean="0">
                <a:ln w="3175">
                  <a:noFill/>
                  <a:prstDash val="dash"/>
                </a:ln>
                <a:solidFill>
                  <a:srgbClr val="2D89E5">
                    <a:lumMod val="75000"/>
                  </a:srgbClr>
                </a:solidFill>
                <a:latin typeface="微软雅黑" panose="020b0503020204020204" charset="-122"/>
                <a:ea typeface="微软雅黑" panose="020b0503020204020204" charset="-122"/>
                <a:cs typeface="微软雅黑" panose="020b0503020204020204" charset="-122"/>
                <a:sym typeface="+mn-ea"/>
              </a:rPr>
              <a:t>“</a:t>
            </a:r>
            <a:r>
              <a:rPr lang="zh-CN" altLang="en-US" sz="2400" b="1" spc="200">
                <a:ln w="3175">
                  <a:noFill/>
                  <a:prstDash val="dash"/>
                </a:ln>
                <a:solidFill>
                  <a:srgbClr val="2D89E5">
                    <a:lumMod val="75000"/>
                  </a:srgbClr>
                </a:solidFill>
                <a:latin typeface="微软雅黑" panose="020b0503020204020204" charset="-122"/>
                <a:ea typeface="微软雅黑" panose="020b0503020204020204" charset="-122"/>
                <a:cs typeface="微软雅黑" panose="020b0503020204020204" charset="-122"/>
                <a:sym typeface="+mn-ea"/>
              </a:rPr>
              <a:t>你的话真怪。”她鄙夷不屑地——他有这样的感觉——微笑着说。</a:t>
            </a:r>
            <a:endParaRPr lang="zh-CN" altLang="en-US" sz="2400" b="1" spc="200">
              <a:ln w="3175">
                <a:noFill/>
                <a:prstDash val="dash"/>
              </a:ln>
              <a:solidFill>
                <a:srgbClr val="2D89E5">
                  <a:lumMod val="75000"/>
                </a:srgbClr>
              </a:solidFill>
              <a:latin typeface="微软雅黑" panose="020b0503020204020204" charset="-122"/>
              <a:ea typeface="微软雅黑" panose="020b0503020204020204" charset="-122"/>
              <a:cs typeface="微软雅黑" panose="020b0503020204020204" charset="-122"/>
              <a:sym typeface="+mn-ea"/>
            </a:endParaRPr>
          </a:p>
          <a:p>
            <a:pPr marL="0" lvl="0" indent="0" fontAlgn="ctr">
              <a:lnSpc>
                <a:spcPct val="130000"/>
              </a:lnSpc>
              <a:spcBef>
                <a:spcPts val="1000"/>
              </a:spcBef>
              <a:spcAft>
                <a:spcPct val="0"/>
              </a:spcAft>
              <a:buNone/>
            </a:pPr>
            <a:r>
              <a:rPr lang="zh-CN" altLang="en-US" sz="2400" b="1">
                <a:solidFill>
                  <a:srgbClr val="00B050"/>
                </a:solidFill>
                <a:latin typeface="仿宋" panose="02010609060101010101" charset="-122"/>
                <a:ea typeface="仿宋" panose="02010609060101010101" charset="-122"/>
                <a:cs typeface="Arial"/>
                <a:sym typeface="+mn-ea"/>
              </a:rPr>
              <a:t>动作、神态描写。</a:t>
            </a:r>
            <a:r>
              <a:rPr lang="zh-CN" altLang="en-US" sz="2400" b="1">
                <a:solidFill>
                  <a:srgbClr val="C00000"/>
                </a:solidFill>
                <a:latin typeface="仿宋" panose="02010609060101010101" charset="-122"/>
                <a:ea typeface="仿宋" panose="02010609060101010101" charset="-122"/>
                <a:cs typeface="Arial"/>
                <a:sym typeface="+mn-ea"/>
              </a:rPr>
              <a:t>突出了玛丝洛娃的真实状态，她根本不在意对方的想法，只是要尽可能地获得一些好处。</a:t>
            </a:r>
            <a:endParaRPr lang="zh-CN" altLang="en-US" sz="2400" b="1">
              <a:solidFill>
                <a:srgbClr val="C00000"/>
              </a:solidFill>
              <a:latin typeface="仿宋" panose="02010609060101010101" charset="-122"/>
              <a:ea typeface="仿宋" panose="02010609060101010101" charset="-122"/>
              <a:cs typeface="Arial"/>
              <a:sym typeface="+mn-ea"/>
            </a:endParaRPr>
          </a:p>
          <a:p>
            <a:pPr marL="0" indent="0">
              <a:buNone/>
            </a:pPr>
            <a:endParaRPr lang="en-US" altLang="zh-CN" sz="2400" smtClean="0"/>
          </a:p>
          <a:p>
            <a:pPr marL="0" lvl="0" indent="0">
              <a:lnSpc>
                <a:spcPct val="130000"/>
              </a:lnSpc>
              <a:spcBef>
                <a:spcPct val="0"/>
              </a:spcBef>
              <a:spcAft>
                <a:spcPts val="800"/>
              </a:spcAft>
              <a:buNone/>
            </a:pPr>
            <a:r>
              <a:rPr lang="zh-CN" altLang="en-US" sz="2400" b="1" spc="200" smtClean="0">
                <a:ln w="3175">
                  <a:noFill/>
                  <a:prstDash val="dash"/>
                </a:ln>
                <a:solidFill>
                  <a:srgbClr val="2D89E5">
                    <a:lumMod val="75000"/>
                  </a:srgbClr>
                </a:solidFill>
                <a:latin typeface="微软雅黑" panose="020b0503020204020204" charset="-122"/>
                <a:ea typeface="微软雅黑" panose="020b0503020204020204" charset="-122"/>
                <a:cs typeface="微软雅黑" panose="020b0503020204020204" charset="-122"/>
                <a:sym typeface="+mn-ea"/>
              </a:rPr>
              <a:t>     “</a:t>
            </a:r>
            <a:r>
              <a:rPr lang="zh-CN" altLang="en-US" sz="2400" b="1" spc="200">
                <a:ln w="3175">
                  <a:noFill/>
                  <a:prstDash val="dash"/>
                </a:ln>
                <a:solidFill>
                  <a:srgbClr val="2D89E5">
                    <a:lumMod val="75000"/>
                  </a:srgbClr>
                </a:solidFill>
                <a:latin typeface="微软雅黑" panose="020b0503020204020204" charset="-122"/>
                <a:ea typeface="微软雅黑" panose="020b0503020204020204" charset="-122"/>
                <a:cs typeface="微软雅黑" panose="020b0503020204020204" charset="-122"/>
                <a:sym typeface="+mn-ea"/>
              </a:rPr>
              <a:t>好的，那您就来吧。”她说，做出一种要讨男人喜欢的媚笑。</a:t>
            </a:r>
            <a:endParaRPr lang="zh-CN" altLang="en-US" sz="2400" b="1" spc="200">
              <a:ln w="3175">
                <a:noFill/>
                <a:prstDash val="dash"/>
              </a:ln>
              <a:solidFill>
                <a:srgbClr val="2D89E5">
                  <a:lumMod val="75000"/>
                </a:srgbClr>
              </a:solidFill>
              <a:latin typeface="微软雅黑" panose="020b0503020204020204" charset="-122"/>
              <a:ea typeface="微软雅黑" panose="020b0503020204020204" charset="-122"/>
              <a:cs typeface="微软雅黑" panose="020b0503020204020204" charset="-122"/>
              <a:sym typeface="+mn-ea"/>
            </a:endParaRPr>
          </a:p>
          <a:p>
            <a:pPr marL="0" lvl="0" indent="0" fontAlgn="ctr">
              <a:lnSpc>
                <a:spcPct val="130000"/>
              </a:lnSpc>
              <a:spcBef>
                <a:spcPts val="1000"/>
              </a:spcBef>
              <a:spcAft>
                <a:spcPct val="0"/>
              </a:spcAft>
              <a:buNone/>
            </a:pPr>
            <a:r>
              <a:rPr lang="zh-CN" altLang="en-US" sz="2400" b="1">
                <a:solidFill>
                  <a:srgbClr val="00B050"/>
                </a:solidFill>
                <a:latin typeface="仿宋" panose="02010609060101010101" charset="-122"/>
                <a:ea typeface="仿宋" panose="02010609060101010101" charset="-122"/>
                <a:cs typeface="Arial"/>
                <a:sym typeface="+mn-ea"/>
              </a:rPr>
              <a:t>语言、神态描写。</a:t>
            </a:r>
            <a:r>
              <a:rPr lang="zh-CN" altLang="en-US" sz="2400" b="1">
                <a:solidFill>
                  <a:srgbClr val="C00000"/>
                </a:solidFill>
                <a:latin typeface="仿宋" panose="02010609060101010101" charset="-122"/>
                <a:ea typeface="仿宋" panose="02010609060101010101" charset="-122"/>
                <a:cs typeface="Arial"/>
                <a:sym typeface="+mn-ea"/>
              </a:rPr>
              <a:t>玛丝洛娃不仅不以自己的妓女身份为耻，甚至引以为荣。在她看来，茫茫尘世无非是好色之徒聚居的渊薮，他们从四面八方窥伺她，不择手段——去占有她，她过去的生活和现在的生活全都证实这种观点是正确的。</a:t>
            </a:r>
            <a:endParaRPr lang="zh-CN" altLang="en-US" sz="2400" b="1">
              <a:solidFill>
                <a:srgbClr val="C00000"/>
              </a:solidFill>
              <a:latin typeface="仿宋" panose="02010609060101010101" charset="-122"/>
              <a:ea typeface="仿宋" panose="02010609060101010101" charset="-122"/>
              <a:cs typeface="Arial"/>
              <a:sym typeface="+mn-ea"/>
            </a:endParaRPr>
          </a:p>
          <a:p>
            <a:pPr marL="0" indent="0">
              <a:buNone/>
            </a:pPr>
            <a:endParaRPr lang="zh-CN" altLang="en-US"/>
          </a:p>
        </p:txBody>
      </p:sp>
    </p:spTree>
  </p:cSld>
  <p:clrMapOvr>
    <a:masterClrMapping/>
  </p:clrMapOvr>
  <p:transition/>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1981200" y="0"/>
            <a:ext cx="8229600" cy="6858000"/>
          </a:xfrm>
        </p:spPr>
        <p:txBody>
          <a:bodyPr/>
          <a:lstStyle/>
          <a:p>
            <a:pPr marL="0" lvl="0" indent="0">
              <a:lnSpc>
                <a:spcPct val="130000"/>
              </a:lnSpc>
              <a:spcBef>
                <a:spcPct val="0"/>
              </a:spcBef>
              <a:spcAft>
                <a:spcPts val="800"/>
              </a:spcAft>
              <a:buNone/>
            </a:pPr>
            <a:endParaRPr lang="en-US" altLang="zh-CN" sz="900" b="1" spc="200" smtClean="0">
              <a:ln w="3175">
                <a:noFill/>
                <a:prstDash val="dash"/>
              </a:ln>
              <a:solidFill>
                <a:srgbClr val="2D89E5">
                  <a:lumMod val="75000"/>
                </a:srgbClr>
              </a:solidFill>
              <a:latin typeface="微软雅黑" panose="020b0503020204020204" charset="-122"/>
              <a:ea typeface="微软雅黑" panose="020b0503020204020204" charset="-122"/>
              <a:cs typeface="微软雅黑" panose="020b0503020204020204" charset="-122"/>
              <a:sym typeface="+mn-ea"/>
            </a:endParaRPr>
          </a:p>
          <a:p>
            <a:pPr marL="0" lvl="0" indent="0">
              <a:lnSpc>
                <a:spcPct val="130000"/>
              </a:lnSpc>
              <a:spcBef>
                <a:spcPct val="0"/>
              </a:spcBef>
              <a:spcAft>
                <a:spcPts val="800"/>
              </a:spcAft>
              <a:buNone/>
            </a:pPr>
            <a:r>
              <a:rPr lang="zh-CN" altLang="en-US" sz="2800" b="1" spc="200" smtClean="0">
                <a:ln w="3175">
                  <a:noFill/>
                  <a:prstDash val="dash"/>
                </a:ln>
                <a:solidFill>
                  <a:srgbClr val="2D89E5">
                    <a:lumMod val="75000"/>
                  </a:srgbClr>
                </a:solidFill>
                <a:latin typeface="微软雅黑" panose="020b0503020204020204" charset="-122"/>
                <a:ea typeface="微软雅黑" panose="020b0503020204020204" charset="-122"/>
                <a:cs typeface="微软雅黑" panose="020b0503020204020204" charset="-122"/>
                <a:sym typeface="+mn-ea"/>
              </a:rPr>
              <a:t>     “</a:t>
            </a:r>
            <a:r>
              <a:rPr lang="zh-CN" altLang="en-US" sz="2800" b="1" spc="200">
                <a:ln w="3175">
                  <a:noFill/>
                  <a:prstDash val="dash"/>
                </a:ln>
                <a:solidFill>
                  <a:srgbClr val="2D89E5">
                    <a:lumMod val="75000"/>
                  </a:srgbClr>
                </a:solidFill>
                <a:latin typeface="微软雅黑" panose="020b0503020204020204" charset="-122"/>
                <a:ea typeface="微软雅黑" panose="020b0503020204020204" charset="-122"/>
                <a:cs typeface="微软雅黑" panose="020b0503020204020204" charset="-122"/>
                <a:sym typeface="+mn-ea"/>
              </a:rPr>
              <a:t>何必提那些旧事。”她冷冷地说。</a:t>
            </a:r>
            <a:endParaRPr lang="zh-CN" altLang="en-US" sz="2800" b="1" spc="200">
              <a:ln w="3175">
                <a:noFill/>
                <a:prstDash val="dash"/>
              </a:ln>
              <a:solidFill>
                <a:srgbClr val="2D89E5">
                  <a:lumMod val="75000"/>
                </a:srgbClr>
              </a:solidFill>
              <a:latin typeface="微软雅黑" panose="020b0503020204020204" charset="-122"/>
              <a:ea typeface="微软雅黑" panose="020b0503020204020204" charset="-122"/>
              <a:cs typeface="微软雅黑" panose="020b0503020204020204" charset="-122"/>
              <a:sym typeface="+mn-ea"/>
            </a:endParaRPr>
          </a:p>
          <a:p>
            <a:pPr marL="0" lvl="0" indent="0" fontAlgn="ctr">
              <a:lnSpc>
                <a:spcPct val="130000"/>
              </a:lnSpc>
              <a:spcBef>
                <a:spcPts val="1000"/>
              </a:spcBef>
              <a:spcAft>
                <a:spcPct val="0"/>
              </a:spcAft>
              <a:buNone/>
            </a:pPr>
            <a:r>
              <a:rPr lang="zh-CN" altLang="en-US" sz="2800" b="1">
                <a:solidFill>
                  <a:srgbClr val="00B050"/>
                </a:solidFill>
                <a:latin typeface="仿宋" panose="02010609060101010101" charset="-122"/>
                <a:ea typeface="仿宋" panose="02010609060101010101" charset="-122"/>
                <a:cs typeface="Arial"/>
                <a:sym typeface="+mn-ea"/>
              </a:rPr>
              <a:t>语言、神态描写。</a:t>
            </a:r>
            <a:r>
              <a:rPr lang="zh-CN" altLang="en-US" sz="2800" b="1">
                <a:solidFill>
                  <a:srgbClr val="C00000"/>
                </a:solidFill>
                <a:latin typeface="仿宋" panose="02010609060101010101" charset="-122"/>
                <a:ea typeface="仿宋" panose="02010609060101010101" charset="-122"/>
                <a:cs typeface="Arial"/>
                <a:sym typeface="+mn-ea"/>
              </a:rPr>
              <a:t>表明聂赫留朵夫过去给她造成的伤害是巨大的，她不想再触及那段痛苦的回忆</a:t>
            </a:r>
            <a:r>
              <a:rPr lang="zh-CN" altLang="en-US" sz="2800" b="1" smtClean="0">
                <a:solidFill>
                  <a:srgbClr val="C00000"/>
                </a:solidFill>
                <a:latin typeface="仿宋" panose="02010609060101010101" charset="-122"/>
                <a:ea typeface="仿宋" panose="02010609060101010101" charset="-122"/>
                <a:cs typeface="Arial"/>
                <a:sym typeface="+mn-ea"/>
              </a:rPr>
              <a:t>。</a:t>
            </a:r>
            <a:endParaRPr lang="en-US" altLang="zh-CN" sz="2800" b="1" smtClean="0">
              <a:solidFill>
                <a:srgbClr val="C00000"/>
              </a:solidFill>
              <a:latin typeface="仿宋" panose="02010609060101010101" charset="-122"/>
              <a:ea typeface="仿宋" panose="02010609060101010101" charset="-122"/>
              <a:cs typeface="Arial"/>
              <a:sym typeface="+mn-ea"/>
            </a:endParaRPr>
          </a:p>
          <a:p>
            <a:pPr marL="0" lvl="0" indent="0" fontAlgn="ctr">
              <a:lnSpc>
                <a:spcPct val="130000"/>
              </a:lnSpc>
              <a:spcBef>
                <a:spcPts val="1000"/>
              </a:spcBef>
              <a:spcAft>
                <a:spcPct val="0"/>
              </a:spcAft>
              <a:buNone/>
            </a:pPr>
            <a:endParaRPr lang="zh-CN" altLang="en-US" sz="1050" b="1">
              <a:solidFill>
                <a:srgbClr val="C00000"/>
              </a:solidFill>
              <a:latin typeface="仿宋" panose="02010609060101010101" charset="-122"/>
              <a:ea typeface="仿宋" panose="02010609060101010101" charset="-122"/>
              <a:cs typeface="Arial"/>
              <a:sym typeface="+mn-ea"/>
            </a:endParaRPr>
          </a:p>
          <a:p>
            <a:pPr marL="0" lvl="0" indent="0">
              <a:lnSpc>
                <a:spcPct val="130000"/>
              </a:lnSpc>
              <a:spcBef>
                <a:spcPct val="0"/>
              </a:spcBef>
              <a:spcAft>
                <a:spcPts val="800"/>
              </a:spcAft>
              <a:buNone/>
            </a:pPr>
            <a:r>
              <a:rPr lang="zh-CN" altLang="en-US" sz="2800" b="1" spc="200" smtClean="0">
                <a:ln w="3175">
                  <a:noFill/>
                  <a:prstDash val="dash"/>
                </a:ln>
                <a:solidFill>
                  <a:srgbClr val="2D89E5">
                    <a:lumMod val="75000"/>
                  </a:srgbClr>
                </a:solidFill>
                <a:latin typeface="微软雅黑" panose="020b0503020204020204" charset="-122"/>
                <a:ea typeface="微软雅黑" panose="020b0503020204020204" charset="-122"/>
                <a:cs typeface="微软雅黑" panose="020b0503020204020204" charset="-122"/>
                <a:sym typeface="+mn-ea"/>
              </a:rPr>
              <a:t>     “真怪！”</a:t>
            </a:r>
            <a:r>
              <a:rPr lang="zh-CN" altLang="en-US" sz="2800" b="1" spc="200">
                <a:ln w="3175">
                  <a:noFill/>
                  <a:prstDash val="dash"/>
                </a:ln>
                <a:solidFill>
                  <a:srgbClr val="2D89E5">
                    <a:lumMod val="75000"/>
                  </a:srgbClr>
                </a:solidFill>
                <a:latin typeface="微软雅黑" panose="020b0503020204020204" charset="-122"/>
                <a:ea typeface="微软雅黑" panose="020b0503020204020204" charset="-122"/>
                <a:cs typeface="微软雅黑" panose="020b0503020204020204" charset="-122"/>
                <a:sym typeface="+mn-ea"/>
              </a:rPr>
              <a:t>她又说了一遍，接着摇摇头，向铁栅栏那边走去。</a:t>
            </a:r>
            <a:endParaRPr lang="zh-CN" altLang="en-US" sz="2800" b="1" spc="200">
              <a:ln w="3175">
                <a:noFill/>
                <a:prstDash val="dash"/>
              </a:ln>
              <a:solidFill>
                <a:srgbClr val="2D89E5">
                  <a:lumMod val="75000"/>
                </a:srgbClr>
              </a:solidFill>
              <a:latin typeface="微软雅黑" panose="020b0503020204020204" charset="-122"/>
              <a:ea typeface="微软雅黑" panose="020b0503020204020204" charset="-122"/>
              <a:cs typeface="微软雅黑" panose="020b0503020204020204" charset="-122"/>
              <a:sym typeface="+mn-ea"/>
            </a:endParaRPr>
          </a:p>
          <a:p>
            <a:pPr marL="0" lvl="0" indent="0" fontAlgn="ctr">
              <a:lnSpc>
                <a:spcPct val="130000"/>
              </a:lnSpc>
              <a:spcBef>
                <a:spcPts val="1000"/>
              </a:spcBef>
              <a:spcAft>
                <a:spcPct val="0"/>
              </a:spcAft>
              <a:buNone/>
            </a:pPr>
            <a:r>
              <a:rPr lang="zh-CN" altLang="en-US" sz="2800" b="1">
                <a:solidFill>
                  <a:srgbClr val="00B050"/>
                </a:solidFill>
                <a:latin typeface="仿宋" panose="02010609060101010101" charset="-122"/>
                <a:ea typeface="仿宋" panose="02010609060101010101" charset="-122"/>
                <a:cs typeface="Arial"/>
                <a:sym typeface="+mn-ea"/>
              </a:rPr>
              <a:t>语言、动作描写。</a:t>
            </a:r>
            <a:r>
              <a:rPr lang="zh-CN" altLang="en-US" sz="2800" b="1">
                <a:solidFill>
                  <a:srgbClr val="C00000"/>
                </a:solidFill>
                <a:latin typeface="仿宋" panose="02010609060101010101" charset="-122"/>
                <a:ea typeface="仿宋" panose="02010609060101010101" charset="-122"/>
                <a:cs typeface="Arial"/>
                <a:sym typeface="+mn-ea"/>
              </a:rPr>
              <a:t>表明了玛丝洛娃对自己的关爱极度的怀疑，不信任，觉得聂赫留朵夫所说的话是骗人的。</a:t>
            </a:r>
            <a:endParaRPr lang="zh-CN" altLang="en-US" sz="2800" b="1">
              <a:solidFill>
                <a:srgbClr val="C00000"/>
              </a:solidFill>
              <a:latin typeface="仿宋" panose="02010609060101010101" charset="-122"/>
              <a:ea typeface="仿宋" panose="02010609060101010101" charset="-122"/>
              <a:cs typeface="Arial"/>
              <a:sym typeface="+mn-ea"/>
            </a:endParaRPr>
          </a:p>
          <a:p>
            <a:endParaRPr lang="zh-CN" altLang="en-US"/>
          </a:p>
        </p:txBody>
      </p:sp>
    </p:spTree>
  </p:cSld>
  <p:clrMapOvr>
    <a:masterClrMapping/>
  </p:clrMapOvr>
  <p:transition/>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1981200" y="878205"/>
            <a:ext cx="8229600" cy="5979795"/>
          </a:xfrm>
        </p:spPr>
        <p:txBody>
          <a:bodyPr/>
          <a:lstStyle/>
          <a:p>
            <a:endParaRPr lang="en-US" altLang="zh-CN" sz="900" smtClean="0"/>
          </a:p>
          <a:p>
            <a:pPr marL="0" indent="0" algn="ctr">
              <a:buNone/>
            </a:pPr>
            <a:r>
              <a:rPr lang="zh-CN" altLang="en-US" sz="4000" b="1" smtClean="0">
                <a:solidFill>
                  <a:srgbClr val="0070C0"/>
                </a:solidFill>
              </a:rPr>
              <a:t>玛丝洛娃的人物形象</a:t>
            </a:r>
            <a:endParaRPr lang="en-US" altLang="zh-CN" sz="4000" b="1" smtClean="0">
              <a:solidFill>
                <a:srgbClr val="0070C0"/>
              </a:solidFill>
            </a:endParaRPr>
          </a:p>
          <a:p>
            <a:pPr marL="0" lvl="0" indent="0" fontAlgn="ctr">
              <a:lnSpc>
                <a:spcPct val="130000"/>
              </a:lnSpc>
              <a:spcBef>
                <a:spcPts val="1000"/>
              </a:spcBef>
              <a:spcAft>
                <a:spcPct val="0"/>
              </a:spcAft>
              <a:buNone/>
            </a:pPr>
            <a:r>
              <a:rPr lang="zh-CN" altLang="en-US" sz="2400" b="1" spc="200" smtClean="0">
                <a:ln w="3175">
                  <a:noFill/>
                  <a:prstDash val="dash"/>
                </a:ln>
                <a:solidFill>
                  <a:srgbClr val="404040"/>
                </a:solidFill>
                <a:latin typeface="微软雅黑" panose="020b0503020204020204" charset="-122"/>
                <a:ea typeface="微软雅黑" panose="020b0503020204020204" charset="-122"/>
                <a:cs typeface="微软雅黑" panose="020b0503020204020204" charset="-122"/>
              </a:rPr>
              <a:t>      </a:t>
            </a:r>
            <a:r>
              <a:rPr lang="zh-CN" altLang="en-US" sz="2800" b="1" spc="200" smtClean="0">
                <a:ln w="3175">
                  <a:noFill/>
                  <a:prstDash val="dash"/>
                </a:ln>
                <a:solidFill>
                  <a:srgbClr val="404040"/>
                </a:solidFill>
                <a:latin typeface="微软雅黑" panose="020b0503020204020204" charset="-122"/>
                <a:ea typeface="微软雅黑" panose="020b0503020204020204" charset="-122"/>
                <a:cs typeface="微软雅黑" panose="020b0503020204020204" charset="-122"/>
              </a:rPr>
              <a:t>玛丝洛娃</a:t>
            </a:r>
            <a:r>
              <a:rPr lang="zh-CN" altLang="en-US" sz="2800" b="1" spc="200">
                <a:ln w="3175">
                  <a:noFill/>
                  <a:prstDash val="dash"/>
                </a:ln>
                <a:solidFill>
                  <a:srgbClr val="404040"/>
                </a:solidFill>
                <a:latin typeface="微软雅黑" panose="020b0503020204020204" charset="-122"/>
                <a:ea typeface="微软雅黑" panose="020b0503020204020204" charset="-122"/>
                <a:cs typeface="微软雅黑" panose="020b0503020204020204" charset="-122"/>
              </a:rPr>
              <a:t>原本是个善良、纯朴、天真无邪的少女，自从被聂赫留朵夫引诱和抛弃后，她沦落为妓女，有不幸被诬告为毒害他人的凶手，陷于冤狱之中。她作为</a:t>
            </a:r>
            <a:r>
              <a:rPr lang="zh-CN" altLang="en-US" sz="2800" b="1" spc="200">
                <a:ln w="3175">
                  <a:noFill/>
                  <a:prstDash val="dash"/>
                </a:ln>
                <a:solidFill>
                  <a:srgbClr val="C00000"/>
                </a:solidFill>
                <a:latin typeface="微软雅黑" panose="020b0503020204020204" charset="-122"/>
                <a:ea typeface="微软雅黑" panose="020b0503020204020204" charset="-122"/>
                <a:cs typeface="微软雅黑" panose="020b0503020204020204" charset="-122"/>
              </a:rPr>
              <a:t>俄国下层群众的典型代表</a:t>
            </a:r>
            <a:r>
              <a:rPr lang="zh-CN" altLang="en-US" sz="2800" b="1" spc="200">
                <a:ln w="3175">
                  <a:noFill/>
                  <a:prstDash val="dash"/>
                </a:ln>
                <a:solidFill>
                  <a:srgbClr val="404040"/>
                </a:solidFill>
                <a:latin typeface="微软雅黑" panose="020b0503020204020204" charset="-122"/>
                <a:ea typeface="微软雅黑" panose="020b0503020204020204" charset="-122"/>
                <a:cs typeface="微软雅黑" panose="020b0503020204020204" charset="-122"/>
              </a:rPr>
              <a:t>，她已经</a:t>
            </a:r>
            <a:r>
              <a:rPr lang="zh-CN" altLang="en-US" sz="2800" b="1" spc="200">
                <a:ln w="3175">
                  <a:noFill/>
                  <a:prstDash val="dash"/>
                </a:ln>
                <a:solidFill>
                  <a:srgbClr val="C00000"/>
                </a:solidFill>
                <a:latin typeface="微软雅黑" panose="020b0503020204020204" charset="-122"/>
                <a:ea typeface="微软雅黑" panose="020b0503020204020204" charset="-122"/>
                <a:cs typeface="微软雅黑" panose="020b0503020204020204" charset="-122"/>
              </a:rPr>
              <a:t>丧失了生命，失去了灵魂</a:t>
            </a:r>
            <a:r>
              <a:rPr lang="zh-CN" altLang="en-US" sz="2800" b="1" spc="200">
                <a:ln w="3175">
                  <a:noFill/>
                  <a:prstDash val="dash"/>
                </a:ln>
                <a:solidFill>
                  <a:srgbClr val="404040"/>
                </a:solidFill>
                <a:latin typeface="微软雅黑" panose="020b0503020204020204" charset="-122"/>
                <a:ea typeface="微软雅黑" panose="020b0503020204020204" charset="-122"/>
                <a:cs typeface="微软雅黑" panose="020b0503020204020204" charset="-122"/>
              </a:rPr>
              <a:t>，对决心赎罪，帮助她觉醒的聂赫留朵夫充满了</a:t>
            </a:r>
            <a:r>
              <a:rPr lang="zh-CN" altLang="en-US" sz="2800" b="1" spc="200">
                <a:ln w="3175">
                  <a:noFill/>
                  <a:prstDash val="dash"/>
                </a:ln>
                <a:solidFill>
                  <a:srgbClr val="C00000"/>
                </a:solidFill>
                <a:latin typeface="微软雅黑" panose="020b0503020204020204" charset="-122"/>
                <a:ea typeface="微软雅黑" panose="020b0503020204020204" charset="-122"/>
                <a:cs typeface="微软雅黑" panose="020b0503020204020204" charset="-122"/>
              </a:rPr>
              <a:t>怀疑与不信任</a:t>
            </a:r>
            <a:r>
              <a:rPr lang="zh-CN" altLang="en-US" sz="2800" b="1" spc="200">
                <a:ln w="3175">
                  <a:noFill/>
                  <a:prstDash val="dash"/>
                </a:ln>
                <a:solidFill>
                  <a:srgbClr val="404040"/>
                </a:solidFill>
                <a:latin typeface="微软雅黑" panose="020b0503020204020204" charset="-122"/>
                <a:ea typeface="微软雅黑" panose="020b0503020204020204" charset="-122"/>
                <a:cs typeface="微软雅黑" panose="020b0503020204020204" charset="-122"/>
              </a:rPr>
              <a:t>，对人生、对生活、对社会充满的是</a:t>
            </a:r>
            <a:r>
              <a:rPr lang="zh-CN" altLang="en-US" sz="2800" b="1" spc="200">
                <a:ln w="3175">
                  <a:noFill/>
                  <a:prstDash val="dash"/>
                </a:ln>
                <a:solidFill>
                  <a:srgbClr val="C00000"/>
                </a:solidFill>
                <a:latin typeface="微软雅黑" panose="020b0503020204020204" charset="-122"/>
                <a:ea typeface="微软雅黑" panose="020b0503020204020204" charset="-122"/>
                <a:cs typeface="微软雅黑" panose="020b0503020204020204" charset="-122"/>
              </a:rPr>
              <a:t>厌恶</a:t>
            </a:r>
            <a:r>
              <a:rPr lang="zh-CN" altLang="en-US" sz="2800" b="1" spc="200">
                <a:ln w="3175">
                  <a:noFill/>
                  <a:prstDash val="dash"/>
                </a:ln>
                <a:solidFill>
                  <a:srgbClr val="404040"/>
                </a:solidFill>
                <a:latin typeface="微软雅黑" panose="020b0503020204020204" charset="-122"/>
                <a:ea typeface="微软雅黑" panose="020b0503020204020204" charset="-122"/>
                <a:cs typeface="微软雅黑" panose="020b0503020204020204" charset="-122"/>
              </a:rPr>
              <a:t>。</a:t>
            </a:r>
            <a:endParaRPr lang="zh-CN" altLang="en-US" sz="2800" b="1" spc="200">
              <a:ln w="3175">
                <a:noFill/>
                <a:prstDash val="dash"/>
              </a:ln>
              <a:solidFill>
                <a:srgbClr val="404040"/>
              </a:solidFill>
              <a:latin typeface="微软雅黑" panose="020b0503020204020204" charset="-122"/>
              <a:ea typeface="微软雅黑" panose="020b0503020204020204" charset="-122"/>
              <a:cs typeface="微软雅黑" panose="020b0503020204020204" charset="-122"/>
            </a:endParaRPr>
          </a:p>
          <a:p>
            <a:endParaRPr lang="zh-CN" altLang="en-US"/>
          </a:p>
        </p:txBody>
      </p:sp>
    </p:spTree>
  </p:cSld>
  <p:clrMapOvr>
    <a:masterClrMapping/>
  </p:clrMapOvr>
  <p:transition/>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0" name="文本框 99"/>
          <p:cNvSpPr txBox="1"/>
          <p:nvPr/>
        </p:nvSpPr>
        <p:spPr>
          <a:xfrm>
            <a:off x="725170" y="1027430"/>
            <a:ext cx="10841990" cy="5077460"/>
          </a:xfrm>
          <a:prstGeom prst="rect">
            <a:avLst/>
          </a:prstGeom>
          <a:noFill/>
          <a:ln w="9525">
            <a:noFill/>
          </a:ln>
        </p:spPr>
        <p:txBody>
          <a:bodyPr wrap="square">
            <a:spAutoFit/>
          </a:bodyPr>
          <a:lstStyle/>
          <a:p>
            <a:pPr indent="0"/>
            <a:r>
              <a:rPr lang="en-US" altLang="zh-CN" sz="3200" b="1">
                <a:solidFill>
                  <a:srgbClr val="FF0000"/>
                </a:solidFill>
                <a:sym typeface="+mn-ea"/>
              </a:rPr>
              <a:t>         </a:t>
            </a:r>
            <a:r>
              <a:rPr lang="zh-CN" altLang="en-US" sz="3200" b="1">
                <a:solidFill>
                  <a:srgbClr val="FF0000"/>
                </a:solidFill>
                <a:sym typeface="+mn-ea"/>
              </a:rPr>
              <a:t>列夫</a:t>
            </a:r>
            <a:r>
              <a:rPr lang="en-US" altLang="zh-CN" sz="3200" b="1">
                <a:solidFill>
                  <a:srgbClr val="FF0000"/>
                </a:solidFill>
                <a:sym typeface="+mn-ea"/>
              </a:rPr>
              <a:t>·</a:t>
            </a:r>
            <a:r>
              <a:rPr lang="zh-CN" altLang="en-US" sz="3200" b="1">
                <a:solidFill>
                  <a:srgbClr val="FF0000"/>
                </a:solidFill>
                <a:sym typeface="+mn-ea"/>
              </a:rPr>
              <a:t>托尔斯泰善于通过人物复杂的</a:t>
            </a:r>
            <a:r>
              <a:rPr lang="zh-CN" altLang="en-US" sz="3200" b="1" smtClean="0">
                <a:solidFill>
                  <a:srgbClr val="FF0000"/>
                </a:solidFill>
                <a:sym typeface="+mn-ea"/>
              </a:rPr>
              <a:t>心理状态</a:t>
            </a:r>
            <a:r>
              <a:rPr lang="zh-CN" altLang="en-US" sz="3200" b="1">
                <a:solidFill>
                  <a:srgbClr val="FF0000"/>
                </a:solidFill>
                <a:sym typeface="+mn-ea"/>
              </a:rPr>
              <a:t>来表现人物的精神世界。</a:t>
            </a:r>
            <a:r>
              <a:rPr lang="zh-CN" altLang="en-US" sz="3200">
                <a:sym typeface="+mn-ea"/>
              </a:rPr>
              <a:t>如通过聂赫留朵夫探监时的</a:t>
            </a:r>
            <a:r>
              <a:rPr lang="zh-CN" altLang="en-US" sz="3200" smtClean="0">
                <a:sym typeface="+mn-ea"/>
              </a:rPr>
              <a:t>神态动作</a:t>
            </a:r>
            <a:r>
              <a:rPr lang="zh-CN" altLang="en-US" sz="3200">
                <a:sym typeface="+mn-ea"/>
              </a:rPr>
              <a:t>来表现他的羞愧和自责；此外，更多的是直接来写他的</a:t>
            </a:r>
            <a:r>
              <a:rPr lang="zh-CN" altLang="en-US" sz="3200" smtClean="0">
                <a:sym typeface="+mn-ea"/>
              </a:rPr>
              <a:t>心理</a:t>
            </a:r>
            <a:r>
              <a:rPr lang="zh-CN" altLang="en-US" sz="3200">
                <a:sym typeface="+mn-ea"/>
              </a:rPr>
              <a:t>，如“但他立刻想到，要是他觉得羞耻，那倒是好事，因为</a:t>
            </a:r>
            <a:r>
              <a:rPr lang="zh-CN" altLang="en-US" sz="3200" smtClean="0">
                <a:sym typeface="+mn-ea"/>
              </a:rPr>
              <a:t>他是</a:t>
            </a:r>
            <a:r>
              <a:rPr lang="zh-CN" altLang="en-US" sz="3200">
                <a:sym typeface="+mn-ea"/>
              </a:rPr>
              <a:t>可耻的”，写出了他的自我反思</a:t>
            </a:r>
            <a:r>
              <a:rPr lang="zh-CN" altLang="en-US" sz="3200" smtClean="0">
                <a:sym typeface="+mn-ea"/>
              </a:rPr>
              <a:t>。</a:t>
            </a:r>
            <a:endParaRPr lang="zh-CN" sz="3200" b="0">
              <a:ea typeface="宋体" panose="02010600030101010101" pitchFamily="2" charset="-122"/>
            </a:endParaRPr>
          </a:p>
          <a:p>
            <a:pPr indent="0"/>
            <a:r>
              <a:rPr lang="zh-CN" sz="3200" b="0">
                <a:ea typeface="宋体" panose="02010600030101010101" pitchFamily="2" charset="-122"/>
              </a:rPr>
              <a:t>           </a:t>
            </a:r>
            <a:r>
              <a:rPr lang="zh-CN" sz="4400" b="1">
                <a:ea typeface="宋体" panose="02010600030101010101" pitchFamily="2" charset="-122"/>
              </a:rPr>
              <a:t>心理描写:指对人物内心的思想情感活动进行描写。描写人物的思想活动，能反映人物的性质，展开人物的内心世界。</a:t>
            </a:r>
            <a:endParaRPr lang="zh-CN" sz="3200" b="0">
              <a:ea typeface="宋体" panose="02010600030101010101" pitchFamily="2" charset="-122"/>
            </a:endParaRPr>
          </a:p>
          <a:p>
            <a:pPr indent="0"/>
            <a:endParaRPr lang="zh-CN" altLang="en-US" sz="3200"/>
          </a:p>
        </p:txBody>
      </p:sp>
    </p:spTree>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1160145" y="212725"/>
            <a:ext cx="9813925" cy="5939790"/>
          </a:xfrm>
        </p:spPr>
        <p:txBody>
          <a:bodyPr>
            <a:normAutofit/>
          </a:bodyPr>
          <a:lstStyle/>
          <a:p>
            <a:pPr marL="0" indent="0">
              <a:buNone/>
            </a:pPr>
            <a:endParaRPr lang="en-US" altLang="zh-CN" sz="3200" smtClean="0"/>
          </a:p>
          <a:p>
            <a:pPr marL="0" indent="0" algn="l">
              <a:buNone/>
            </a:pPr>
            <a:r>
              <a:rPr lang="zh-CN" altLang="en-US" sz="3200" smtClean="0"/>
              <a:t>分析</a:t>
            </a:r>
            <a:r>
              <a:rPr lang="zh-CN" altLang="en-US" sz="3200"/>
              <a:t>人物心理是小说</a:t>
            </a:r>
            <a:r>
              <a:rPr lang="zh-CN" altLang="en-US" sz="3200" smtClean="0"/>
              <a:t>阅读常</a:t>
            </a:r>
            <a:r>
              <a:rPr lang="zh-CN" altLang="en-US" sz="3200"/>
              <a:t>考的题型。常见的提问方式有：</a:t>
            </a:r>
            <a:endParaRPr lang="zh-CN" altLang="en-US" sz="3200"/>
          </a:p>
          <a:p>
            <a:pPr marL="0" indent="0">
              <a:buNone/>
            </a:pPr>
            <a:r>
              <a:rPr lang="en-US" altLang="zh-CN" sz="3200" b="1"/>
              <a:t>1.</a:t>
            </a:r>
            <a:r>
              <a:rPr lang="zh-CN" altLang="en-US" sz="3200" b="1"/>
              <a:t>画线的句子体现了人物怎样的情感（或心理</a:t>
            </a:r>
            <a:r>
              <a:rPr lang="en-US" altLang="zh-CN" sz="3200" b="1"/>
              <a:t>)</a:t>
            </a:r>
            <a:r>
              <a:rPr lang="zh-CN" altLang="en-US" sz="3200" b="1"/>
              <a:t>？</a:t>
            </a:r>
            <a:r>
              <a:rPr lang="zh-CN" altLang="en-US" sz="3200"/>
              <a:t>如</a:t>
            </a:r>
            <a:r>
              <a:rPr lang="en-US" altLang="zh-CN" sz="3200"/>
              <a:t>(2014·</a:t>
            </a:r>
            <a:r>
              <a:rPr lang="zh-CN" altLang="en-US" sz="3200"/>
              <a:t>辽宁卷）</a:t>
            </a:r>
            <a:r>
              <a:rPr lang="en-US" altLang="zh-CN" sz="3200"/>
              <a:t>《</a:t>
            </a:r>
            <a:r>
              <a:rPr lang="zh-CN" altLang="en-US" sz="3200"/>
              <a:t>数学家的爱情</a:t>
            </a:r>
            <a:r>
              <a:rPr lang="en-US" altLang="zh-CN" sz="3200"/>
              <a:t>》</a:t>
            </a:r>
            <a:r>
              <a:rPr lang="zh-CN" altLang="en-US" sz="3200"/>
              <a:t>就是这种考查方式。</a:t>
            </a:r>
            <a:endParaRPr lang="zh-CN" altLang="en-US" sz="3200"/>
          </a:p>
          <a:p>
            <a:pPr marL="0" indent="0">
              <a:buNone/>
            </a:pPr>
            <a:r>
              <a:rPr lang="en-US" altLang="zh-CN" sz="3200" b="1"/>
              <a:t>2.</a:t>
            </a:r>
            <a:r>
              <a:rPr lang="zh-CN" altLang="en-US" sz="3200" b="1"/>
              <a:t>小说写</a:t>
            </a:r>
            <a:r>
              <a:rPr lang="en-US" altLang="zh-CN" sz="3200" b="1"/>
              <a:t>××</a:t>
            </a:r>
            <a:r>
              <a:rPr lang="zh-CN" altLang="en-US" sz="3200" b="1"/>
              <a:t>人物先用“</a:t>
            </a:r>
            <a:r>
              <a:rPr lang="en-US" altLang="zh-CN" sz="3200" b="1"/>
              <a:t>××(</a:t>
            </a:r>
            <a:r>
              <a:rPr lang="zh-CN" altLang="en-US" sz="3200" b="1"/>
              <a:t>词）”再用“</a:t>
            </a:r>
            <a:r>
              <a:rPr lang="en-US" altLang="zh-CN" sz="3200" b="1" smtClean="0"/>
              <a:t>××</a:t>
            </a:r>
            <a:r>
              <a:rPr lang="zh-CN" altLang="en-US" sz="3200" b="1" smtClean="0"/>
              <a:t>（词）”，反映</a:t>
            </a:r>
            <a:r>
              <a:rPr lang="zh-CN" altLang="en-US" sz="3200" b="1"/>
              <a:t>了人物怎样的心理？</a:t>
            </a:r>
            <a:r>
              <a:rPr lang="zh-CN" altLang="en-US" sz="3200"/>
              <a:t>如（</a:t>
            </a:r>
            <a:r>
              <a:rPr lang="en-US" altLang="zh-CN" sz="3200"/>
              <a:t>2014·</a:t>
            </a:r>
            <a:r>
              <a:rPr lang="zh-CN" altLang="en-US" sz="3200"/>
              <a:t>浙江卷</a:t>
            </a:r>
            <a:r>
              <a:rPr lang="en-US" altLang="zh-CN" sz="3200"/>
              <a:t>)《</a:t>
            </a:r>
            <a:r>
              <a:rPr lang="zh-CN" altLang="en-US" sz="3200"/>
              <a:t>走眼</a:t>
            </a:r>
            <a:r>
              <a:rPr lang="en-US" altLang="zh-CN" sz="3200"/>
              <a:t>》</a:t>
            </a:r>
            <a:r>
              <a:rPr lang="zh-CN" altLang="en-US" sz="3200"/>
              <a:t>就是</a:t>
            </a:r>
            <a:r>
              <a:rPr lang="zh-CN" altLang="en-US" sz="3200" smtClean="0"/>
              <a:t>这种</a:t>
            </a:r>
            <a:r>
              <a:rPr lang="zh-CN" altLang="en-US" sz="3200"/>
              <a:t>考查方式。</a:t>
            </a:r>
            <a:endParaRPr lang="zh-CN" altLang="en-US" sz="3200"/>
          </a:p>
          <a:p>
            <a:pPr marL="0" indent="0">
              <a:buNone/>
            </a:pPr>
            <a:r>
              <a:rPr lang="en-US" altLang="zh-CN" sz="3200" b="1"/>
              <a:t>3.</a:t>
            </a:r>
            <a:r>
              <a:rPr lang="zh-CN" altLang="en-US" sz="3200" b="1"/>
              <a:t>梳理</a:t>
            </a:r>
            <a:r>
              <a:rPr lang="en-US" altLang="zh-CN" sz="3200" b="1"/>
              <a:t>××</a:t>
            </a:r>
            <a:r>
              <a:rPr lang="zh-CN" altLang="en-US" sz="3200" b="1"/>
              <a:t>人物的感情变化过程。</a:t>
            </a:r>
            <a:endParaRPr lang="zh-CN" altLang="en-US" sz="3200" b="1"/>
          </a:p>
        </p:txBody>
      </p:sp>
    </p:spTree>
  </p:cSld>
  <p:clrMapOvr>
    <a:masterClrMapping/>
  </p:clrMapOvr>
  <p:transition/>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1247140" y="656590"/>
            <a:ext cx="9697720" cy="5545455"/>
          </a:xfrm>
        </p:spPr>
        <p:txBody>
          <a:bodyPr>
            <a:normAutofit fontScale="70000"/>
          </a:bodyPr>
          <a:lstStyle/>
          <a:p>
            <a:pPr marL="0" indent="0">
              <a:buNone/>
            </a:pPr>
            <a:endParaRPr lang="en-US" altLang="zh-CN" sz="1300" smtClean="0"/>
          </a:p>
          <a:p>
            <a:pPr marL="0" indent="0">
              <a:lnSpc>
                <a:spcPct val="150000"/>
              </a:lnSpc>
              <a:buNone/>
            </a:pPr>
            <a:r>
              <a:rPr lang="en-US" altLang="zh-CN" sz="3430" b="1">
                <a:solidFill>
                  <a:srgbClr val="FF0000"/>
                </a:solidFill>
              </a:rPr>
              <a:t>1.</a:t>
            </a:r>
            <a:r>
              <a:rPr lang="zh-CN" altLang="en-US" sz="3430" b="1">
                <a:solidFill>
                  <a:srgbClr val="FF0000"/>
                </a:solidFill>
              </a:rPr>
              <a:t>直接描写法</a:t>
            </a:r>
            <a:endParaRPr lang="zh-CN" altLang="en-US" sz="3430" b="1">
              <a:solidFill>
                <a:srgbClr val="FF0000"/>
              </a:solidFill>
            </a:endParaRPr>
          </a:p>
          <a:p>
            <a:pPr marL="0" indent="0">
              <a:lnSpc>
                <a:spcPct val="150000"/>
              </a:lnSpc>
              <a:buNone/>
            </a:pPr>
            <a:r>
              <a:rPr lang="zh-CN" altLang="en-US" sz="3430" b="1" smtClean="0">
                <a:solidFill>
                  <a:srgbClr val="00B050"/>
                </a:solidFill>
              </a:rPr>
              <a:t>         这</a:t>
            </a:r>
            <a:r>
              <a:rPr lang="zh-CN" altLang="en-US" sz="3430" b="1">
                <a:solidFill>
                  <a:srgbClr val="00B050"/>
                </a:solidFill>
              </a:rPr>
              <a:t>是最为常见的心理描写法，有的句子中含有“想”等</a:t>
            </a:r>
            <a:r>
              <a:rPr lang="zh-CN" altLang="en-US" sz="3430" b="1" smtClean="0">
                <a:solidFill>
                  <a:srgbClr val="00B050"/>
                </a:solidFill>
              </a:rPr>
              <a:t>关键</a:t>
            </a:r>
            <a:r>
              <a:rPr lang="zh-CN" altLang="en-US" sz="3430" b="1">
                <a:solidFill>
                  <a:srgbClr val="00B050"/>
                </a:solidFill>
              </a:rPr>
              <a:t>的字眼作为明显的标志。</a:t>
            </a:r>
            <a:r>
              <a:rPr lang="zh-CN" altLang="en-US"/>
              <a:t>例如：</a:t>
            </a:r>
            <a:r>
              <a:rPr lang="zh-CN" altLang="en-US" sz="3600"/>
              <a:t>阿</a:t>
            </a:r>
            <a:r>
              <a:rPr lang="en-US" altLang="zh-CN" sz="3600"/>
              <a:t>Q</a:t>
            </a:r>
            <a:r>
              <a:rPr lang="zh-CN" altLang="en-US" sz="3600"/>
              <a:t>在形式上打败了，被</a:t>
            </a:r>
            <a:r>
              <a:rPr lang="zh-CN" altLang="en-US" sz="3600" smtClean="0"/>
              <a:t>人揪</a:t>
            </a:r>
            <a:r>
              <a:rPr lang="zh-CN" altLang="en-US" sz="3600"/>
              <a:t>住黄辫子，在壁上碰了四五个响头，闲人这才心满意足的</a:t>
            </a:r>
            <a:r>
              <a:rPr lang="zh-CN" altLang="en-US" sz="3600" smtClean="0"/>
              <a:t>得胜</a:t>
            </a:r>
            <a:r>
              <a:rPr lang="zh-CN" altLang="en-US" sz="3600"/>
              <a:t>的走了，阿</a:t>
            </a:r>
            <a:r>
              <a:rPr lang="en-US" altLang="zh-CN" sz="3600"/>
              <a:t>Q</a:t>
            </a:r>
            <a:r>
              <a:rPr lang="zh-CN" altLang="en-US" sz="3600"/>
              <a:t>站了一刻，心里想，“我总算被儿子打了，</a:t>
            </a:r>
            <a:r>
              <a:rPr lang="zh-CN" altLang="en-US" sz="3600" smtClean="0"/>
              <a:t>现在的</a:t>
            </a:r>
            <a:r>
              <a:rPr lang="zh-CN" altLang="en-US" sz="3600"/>
              <a:t>世界真不像样</a:t>
            </a:r>
            <a:r>
              <a:rPr lang="en-US" altLang="zh-CN" sz="3600"/>
              <a:t>……”</a:t>
            </a:r>
            <a:r>
              <a:rPr lang="zh-CN" altLang="en-US" sz="3600"/>
              <a:t>于是也心满意足的得胜的走了。</a:t>
            </a:r>
            <a:r>
              <a:rPr lang="en-US" altLang="zh-CN" sz="3600"/>
              <a:t>(</a:t>
            </a:r>
            <a:r>
              <a:rPr lang="zh-CN" altLang="en-US" sz="3600" smtClean="0"/>
              <a:t>鲁迅</a:t>
            </a:r>
            <a:r>
              <a:rPr lang="en-US" altLang="zh-CN" sz="3600" smtClean="0"/>
              <a:t>《</a:t>
            </a:r>
            <a:r>
              <a:rPr lang="zh-CN" altLang="en-US" sz="3600"/>
              <a:t>阿</a:t>
            </a:r>
            <a:r>
              <a:rPr lang="en-US" altLang="zh-CN" sz="3600"/>
              <a:t>Q</a:t>
            </a:r>
            <a:r>
              <a:rPr lang="zh-CN" altLang="en-US" sz="3600"/>
              <a:t>正传</a:t>
            </a:r>
            <a:r>
              <a:rPr lang="en-US" altLang="zh-CN" sz="3600"/>
              <a:t>》</a:t>
            </a:r>
            <a:r>
              <a:rPr lang="zh-CN" altLang="en-US" sz="3600"/>
              <a:t>）</a:t>
            </a:r>
            <a:endParaRPr lang="zh-CN" altLang="en-US" sz="3600"/>
          </a:p>
          <a:p>
            <a:pPr marL="0" indent="0">
              <a:lnSpc>
                <a:spcPct val="150000"/>
              </a:lnSpc>
              <a:buNone/>
            </a:pPr>
            <a:r>
              <a:rPr lang="zh-CN" altLang="en-US" sz="4000" b="1"/>
              <a:t>阿</a:t>
            </a:r>
            <a:r>
              <a:rPr lang="en-US" altLang="zh-CN" sz="4000" b="1"/>
              <a:t>Q</a:t>
            </a:r>
            <a:r>
              <a:rPr lang="zh-CN" altLang="en-US" sz="4000" b="1"/>
              <a:t>的心理描写，将阿</a:t>
            </a:r>
            <a:r>
              <a:rPr lang="en-US" altLang="zh-CN" sz="4000" b="1"/>
              <a:t>Q</a:t>
            </a:r>
            <a:r>
              <a:rPr lang="zh-CN" altLang="en-US" sz="4000" b="1"/>
              <a:t>的精神胜利法活化</a:t>
            </a:r>
            <a:r>
              <a:rPr lang="zh-CN" altLang="en-US" sz="4000" b="1" smtClean="0"/>
              <a:t>了出来</a:t>
            </a:r>
            <a:r>
              <a:rPr lang="zh-CN" altLang="en-US" sz="4000" b="1"/>
              <a:t>，揭示了人物的性格特征。</a:t>
            </a:r>
            <a:endParaRPr lang="zh-CN" altLang="en-US" sz="4000" b="1"/>
          </a:p>
        </p:txBody>
      </p:sp>
    </p:spTree>
  </p:cSld>
  <p:clrMapOvr>
    <a:masterClrMapping/>
  </p:clrMapOvr>
  <p:transition/>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929640" y="315595"/>
            <a:ext cx="10130155" cy="6542405"/>
          </a:xfrm>
        </p:spPr>
        <p:txBody>
          <a:bodyPr>
            <a:normAutofit fontScale="85000"/>
          </a:bodyPr>
          <a:lstStyle/>
          <a:p>
            <a:endParaRPr lang="en-US" altLang="zh-CN" sz="1400" smtClean="0"/>
          </a:p>
          <a:p>
            <a:pPr marL="0" indent="0">
              <a:buNone/>
            </a:pPr>
            <a:r>
              <a:rPr lang="en-US" altLang="zh-CN" b="1" smtClean="0">
                <a:solidFill>
                  <a:srgbClr val="FF0000"/>
                </a:solidFill>
              </a:rPr>
              <a:t>2</a:t>
            </a:r>
            <a:r>
              <a:rPr lang="en-US" altLang="zh-CN" b="1">
                <a:solidFill>
                  <a:srgbClr val="FF0000"/>
                </a:solidFill>
              </a:rPr>
              <a:t>.</a:t>
            </a:r>
            <a:r>
              <a:rPr lang="zh-CN" altLang="en-US" b="1">
                <a:solidFill>
                  <a:srgbClr val="FF0000"/>
                </a:solidFill>
              </a:rPr>
              <a:t>内心独白法</a:t>
            </a:r>
            <a:endParaRPr lang="zh-CN" altLang="en-US" b="1">
              <a:solidFill>
                <a:srgbClr val="FF0000"/>
              </a:solidFill>
            </a:endParaRPr>
          </a:p>
          <a:p>
            <a:pPr marL="0" indent="0">
              <a:buNone/>
            </a:pPr>
            <a:r>
              <a:rPr lang="zh-CN" altLang="en-US" smtClean="0"/>
              <a:t>         </a:t>
            </a:r>
            <a:r>
              <a:rPr lang="zh-CN" altLang="en-US" b="1" smtClean="0">
                <a:solidFill>
                  <a:srgbClr val="00B050"/>
                </a:solidFill>
              </a:rPr>
              <a:t>这种</a:t>
            </a:r>
            <a:r>
              <a:rPr lang="zh-CN" altLang="en-US" b="1">
                <a:solidFill>
                  <a:srgbClr val="00B050"/>
                </a:solidFill>
              </a:rPr>
              <a:t>刻画人物心理的方法，能够直接展示人物的内心</a:t>
            </a:r>
            <a:r>
              <a:rPr lang="zh-CN" altLang="en-US" b="1" smtClean="0">
                <a:solidFill>
                  <a:srgbClr val="00B050"/>
                </a:solidFill>
              </a:rPr>
              <a:t>活动</a:t>
            </a:r>
            <a:r>
              <a:rPr lang="zh-CN" altLang="en-US" b="1">
                <a:solidFill>
                  <a:srgbClr val="00B050"/>
                </a:solidFill>
              </a:rPr>
              <a:t>和思想斗争。</a:t>
            </a:r>
            <a:r>
              <a:rPr lang="zh-CN" altLang="en-US"/>
              <a:t>例如：</a:t>
            </a:r>
            <a:r>
              <a:rPr lang="zh-CN" altLang="en-US" sz="3295"/>
              <a:t>我一边跑一边想：看样子是难以</a:t>
            </a:r>
            <a:r>
              <a:rPr lang="zh-CN" altLang="en-US" sz="3295" smtClean="0"/>
              <a:t>逃脱了</a:t>
            </a:r>
            <a:r>
              <a:rPr lang="zh-CN" altLang="en-US" sz="3295"/>
              <a:t>。扔了米跑吧，山上急等着用粮食，舍不得丢，而且就是</a:t>
            </a:r>
            <a:r>
              <a:rPr lang="zh-CN" altLang="en-US" sz="3295" smtClean="0"/>
              <a:t>扔了</a:t>
            </a:r>
            <a:r>
              <a:rPr lang="zh-CN" altLang="en-US" sz="3295"/>
              <a:t>也不一定能逃得脱；不扔吧，叫敌人追上了也是人粮两空</a:t>
            </a:r>
            <a:r>
              <a:rPr lang="zh-CN" altLang="en-US" sz="3295" smtClean="0"/>
              <a:t>。怎么办</a:t>
            </a:r>
            <a:r>
              <a:rPr lang="zh-CN" altLang="en-US" sz="3295"/>
              <a:t>呢</a:t>
            </a:r>
            <a:r>
              <a:rPr lang="en-US" altLang="zh-CN" sz="3295"/>
              <a:t>?………</a:t>
            </a:r>
            <a:r>
              <a:rPr lang="zh-CN" altLang="en-US" sz="3295"/>
              <a:t>这时，洪七还紧跟着我</a:t>
            </a:r>
            <a:r>
              <a:rPr lang="zh-CN" altLang="en-US" sz="3295" smtClean="0"/>
              <a:t>，</a:t>
            </a:r>
            <a:r>
              <a:rPr lang="zh-CN" altLang="en-US" sz="3295"/>
              <a:t>呼哧呼哧</a:t>
            </a:r>
            <a:r>
              <a:rPr lang="zh-CN" altLang="en-US" sz="3295" smtClean="0"/>
              <a:t>直</a:t>
            </a:r>
            <a:r>
              <a:rPr lang="zh-CN" altLang="en-US" sz="3295"/>
              <a:t>喘气呢</a:t>
            </a:r>
            <a:r>
              <a:rPr lang="zh-CN" altLang="en-US" sz="3295" smtClean="0"/>
              <a:t>。我</a:t>
            </a:r>
            <a:r>
              <a:rPr lang="zh-CN" altLang="en-US" sz="3295"/>
              <a:t>听着他的喘气声</a:t>
            </a:r>
            <a:r>
              <a:rPr lang="zh-CN" altLang="en-US" sz="3295" smtClean="0"/>
              <a:t>，蓦地</a:t>
            </a:r>
            <a:r>
              <a:rPr lang="zh-CN" altLang="en-US" sz="3295"/>
              <a:t>想出了一个法子。可是当我这样</a:t>
            </a:r>
            <a:r>
              <a:rPr lang="zh-CN" altLang="en-US" sz="3295" smtClean="0"/>
              <a:t>想着</a:t>
            </a:r>
            <a:r>
              <a:rPr lang="zh-CN" altLang="en-US" sz="3295"/>
              <a:t>的时候，我自己不由得浑身都颤抖了起来：儿子，多好的</a:t>
            </a:r>
            <a:r>
              <a:rPr lang="zh-CN" altLang="en-US" sz="3295" smtClean="0"/>
              <a:t>儿子</a:t>
            </a:r>
            <a:r>
              <a:rPr lang="en-US" altLang="zh-CN" sz="3295"/>
              <a:t>……</a:t>
            </a:r>
            <a:r>
              <a:rPr lang="zh-CN" altLang="en-US" sz="3295"/>
              <a:t>这叫我怎么跟他妈交代呢。</a:t>
            </a:r>
            <a:r>
              <a:rPr lang="en-US" altLang="zh-CN" sz="3295"/>
              <a:t>………</a:t>
            </a:r>
            <a:r>
              <a:rPr lang="zh-CN" altLang="en-US" sz="3295"/>
              <a:t>可是，不这样又不行</a:t>
            </a:r>
            <a:r>
              <a:rPr lang="zh-CN" altLang="en-US" sz="3295" smtClean="0"/>
              <a:t>，孩子</a:t>
            </a:r>
            <a:r>
              <a:rPr lang="zh-CN" altLang="en-US" sz="3295"/>
              <a:t>要紧，革命的事业更要紧！也许我能替了孩子，可孩子</a:t>
            </a:r>
            <a:r>
              <a:rPr lang="zh-CN" altLang="en-US" sz="3295" smtClean="0"/>
              <a:t>替不了</a:t>
            </a:r>
            <a:r>
              <a:rPr lang="zh-CN" altLang="en-US" sz="3295"/>
              <a:t>我呀！</a:t>
            </a:r>
            <a:r>
              <a:rPr lang="en-US" altLang="zh-CN" sz="3295"/>
              <a:t>……(</a:t>
            </a:r>
            <a:r>
              <a:rPr lang="zh-CN" altLang="en-US" sz="3295"/>
              <a:t>王愿坚</a:t>
            </a:r>
            <a:r>
              <a:rPr lang="en-US" altLang="zh-CN" sz="3295"/>
              <a:t>《</a:t>
            </a:r>
            <a:r>
              <a:rPr lang="zh-CN" altLang="en-US" sz="3295"/>
              <a:t>粮食的故事</a:t>
            </a:r>
            <a:r>
              <a:rPr lang="en-US" altLang="zh-CN" sz="3295"/>
              <a:t>》</a:t>
            </a:r>
            <a:r>
              <a:rPr lang="zh-CN" altLang="en-US" sz="3295"/>
              <a:t>）</a:t>
            </a:r>
            <a:endParaRPr lang="zh-CN" altLang="en-US"/>
          </a:p>
          <a:p>
            <a:pPr marL="0" indent="0">
              <a:buNone/>
            </a:pPr>
            <a:r>
              <a:rPr lang="zh-CN" altLang="en-US" b="1"/>
              <a:t>       这段文字，作者用</a:t>
            </a:r>
            <a:r>
              <a:rPr lang="zh-CN" altLang="en-US" b="1" smtClean="0"/>
              <a:t>抒情</a:t>
            </a:r>
            <a:r>
              <a:rPr lang="zh-CN" altLang="en-US" b="1"/>
              <a:t>的笔法，写“我”与儿子洪七给山上的红军送粮，在途中</a:t>
            </a:r>
            <a:r>
              <a:rPr lang="zh-CN" altLang="en-US" b="1" smtClean="0"/>
              <a:t>遇到</a:t>
            </a:r>
            <a:r>
              <a:rPr lang="zh-CN" altLang="en-US" b="1"/>
              <a:t>了敌人。在万分危急的情况下，是牺牲儿子保护粮食，</a:t>
            </a:r>
            <a:r>
              <a:rPr lang="zh-CN" altLang="en-US" b="1" smtClean="0"/>
              <a:t>还是保护</a:t>
            </a:r>
            <a:r>
              <a:rPr lang="zh-CN" altLang="en-US" b="1"/>
              <a:t>儿子</a:t>
            </a:r>
            <a:r>
              <a:rPr lang="en-US" altLang="zh-CN" b="1"/>
              <a:t>?“</a:t>
            </a:r>
            <a:r>
              <a:rPr lang="zh-CN" altLang="en-US" b="1"/>
              <a:t>我”的内心斗争非常激烈，心情极度矛盾、复杂。最后，“我”毅然牺牲了儿子，表现了“我”为了革命事业</a:t>
            </a:r>
            <a:r>
              <a:rPr lang="zh-CN" altLang="en-US" b="1" smtClean="0"/>
              <a:t>不惜一切</a:t>
            </a:r>
            <a:r>
              <a:rPr lang="zh-CN" altLang="en-US" b="1"/>
              <a:t>代价的大公无私精神。</a:t>
            </a:r>
            <a:endParaRPr lang="zh-CN" altLang="en-US" b="1"/>
          </a:p>
        </p:txBody>
      </p:sp>
    </p:spTree>
  </p:cSld>
  <p:clrMapOvr>
    <a:masterClrMapping/>
  </p:clrMapOvr>
  <p:transition/>
  <p:timing/>
</p:sld>
</file>

<file path=ppt/slides/slide2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1400810" y="439420"/>
            <a:ext cx="8892540" cy="6426200"/>
          </a:xfrm>
        </p:spPr>
        <p:txBody>
          <a:bodyPr>
            <a:normAutofit/>
          </a:bodyPr>
          <a:lstStyle/>
          <a:p>
            <a:pPr marL="0" indent="0">
              <a:buNone/>
            </a:pPr>
            <a:endParaRPr lang="en-US" altLang="zh-CN" sz="800" smtClean="0"/>
          </a:p>
          <a:p>
            <a:pPr marL="0" indent="0">
              <a:buNone/>
            </a:pPr>
            <a:r>
              <a:rPr lang="en-US" altLang="zh-CN" sz="2800" b="1" smtClean="0">
                <a:solidFill>
                  <a:srgbClr val="FF0000"/>
                </a:solidFill>
              </a:rPr>
              <a:t>3</a:t>
            </a:r>
            <a:r>
              <a:rPr lang="en-US" altLang="zh-CN" sz="2800" b="1">
                <a:solidFill>
                  <a:srgbClr val="FF0000"/>
                </a:solidFill>
              </a:rPr>
              <a:t>.</a:t>
            </a:r>
            <a:r>
              <a:rPr lang="zh-CN" altLang="en-US" sz="2800" b="1">
                <a:solidFill>
                  <a:srgbClr val="FF0000"/>
                </a:solidFill>
              </a:rPr>
              <a:t>梦境描写法</a:t>
            </a:r>
            <a:endParaRPr lang="zh-CN" altLang="en-US" sz="2800" b="1">
              <a:solidFill>
                <a:srgbClr val="FF0000"/>
              </a:solidFill>
            </a:endParaRPr>
          </a:p>
          <a:p>
            <a:pPr marL="0" indent="0">
              <a:buNone/>
            </a:pPr>
            <a:r>
              <a:rPr lang="zh-CN" altLang="en-US" sz="2800" smtClean="0"/>
              <a:t>        </a:t>
            </a:r>
            <a:r>
              <a:rPr lang="zh-CN" altLang="en-US" b="1" smtClean="0">
                <a:solidFill>
                  <a:srgbClr val="00B050"/>
                </a:solidFill>
              </a:rPr>
              <a:t>梦境</a:t>
            </a:r>
            <a:r>
              <a:rPr lang="zh-CN" altLang="en-US" b="1">
                <a:solidFill>
                  <a:srgbClr val="00B050"/>
                </a:solidFill>
              </a:rPr>
              <a:t>是人所想的集中表现，它同样能揭示人物的性格</a:t>
            </a:r>
            <a:r>
              <a:rPr lang="zh-CN" altLang="en-US" b="1" smtClean="0">
                <a:solidFill>
                  <a:srgbClr val="00B050"/>
                </a:solidFill>
              </a:rPr>
              <a:t>特征</a:t>
            </a:r>
            <a:r>
              <a:rPr lang="zh-CN" altLang="en-US" b="1">
                <a:solidFill>
                  <a:srgbClr val="00B050"/>
                </a:solidFill>
              </a:rPr>
              <a:t>，深化文章的主题。</a:t>
            </a:r>
            <a:r>
              <a:rPr lang="zh-CN" altLang="en-US"/>
              <a:t>例如：</a:t>
            </a:r>
            <a:r>
              <a:rPr lang="zh-CN" altLang="en-US" sz="3200"/>
              <a:t>这里宝玉昏昏默默，</a:t>
            </a:r>
            <a:r>
              <a:rPr lang="zh-CN" altLang="en-US" sz="3200" smtClean="0"/>
              <a:t>只见</a:t>
            </a:r>
            <a:r>
              <a:rPr lang="zh-CN" altLang="en-US" sz="3200"/>
              <a:t>蒋玉菡</a:t>
            </a:r>
            <a:r>
              <a:rPr lang="zh-CN" altLang="en-US" sz="3200" smtClean="0"/>
              <a:t>走</a:t>
            </a:r>
            <a:r>
              <a:rPr lang="zh-CN" altLang="en-US" sz="3200"/>
              <a:t>了进来，诉说忠顺府拿他之事；又见</a:t>
            </a:r>
            <a:r>
              <a:rPr lang="zh-CN" altLang="en-US" sz="3200" smtClean="0"/>
              <a:t>金钏儿</a:t>
            </a:r>
            <a:r>
              <a:rPr lang="zh-CN" altLang="en-US" sz="3200"/>
              <a:t>进来哭说为他</a:t>
            </a:r>
            <a:r>
              <a:rPr lang="zh-CN" altLang="en-US" sz="3200" smtClean="0"/>
              <a:t>投井</a:t>
            </a:r>
            <a:r>
              <a:rPr lang="zh-CN" altLang="en-US" sz="3200"/>
              <a:t>之情。宝玉半梦半醒，都不在意。忽又觉有人推他，</a:t>
            </a:r>
            <a:r>
              <a:rPr lang="zh-CN" altLang="en-US" sz="3200" smtClean="0"/>
              <a:t>恍恍忽忽</a:t>
            </a:r>
            <a:r>
              <a:rPr lang="zh-CN" altLang="en-US" sz="3200"/>
              <a:t>听得有人悲戚之声。宝玉从梦中惊醒，睁眼一看，不是别人</a:t>
            </a:r>
            <a:r>
              <a:rPr lang="zh-CN" altLang="en-US" sz="3200" smtClean="0"/>
              <a:t>，却</a:t>
            </a:r>
            <a:r>
              <a:rPr lang="zh-CN" altLang="en-US" sz="3200"/>
              <a:t>是林黛玉。</a:t>
            </a:r>
            <a:r>
              <a:rPr lang="en-US" altLang="zh-CN" sz="3200"/>
              <a:t>(《</a:t>
            </a:r>
            <a:r>
              <a:rPr lang="zh-CN" altLang="en-US" sz="3200"/>
              <a:t>宝玉挨打</a:t>
            </a:r>
            <a:r>
              <a:rPr lang="en-US" altLang="zh-CN" sz="3200"/>
              <a:t>》</a:t>
            </a:r>
            <a:r>
              <a:rPr lang="zh-CN" altLang="en-US" sz="3200"/>
              <a:t>）</a:t>
            </a:r>
            <a:endParaRPr lang="zh-CN" altLang="en-US" sz="3200"/>
          </a:p>
          <a:p>
            <a:pPr marL="0" indent="0">
              <a:buNone/>
            </a:pPr>
            <a:r>
              <a:rPr lang="zh-CN" altLang="en-US" sz="3200"/>
              <a:t>       </a:t>
            </a:r>
            <a:r>
              <a:rPr lang="zh-CN" altLang="en-US" b="1"/>
              <a:t>以上文字，作者就描写了梦境。它既揭示出了宝玉关心体贴少女，思想叛逆，具有民主思想</a:t>
            </a:r>
            <a:r>
              <a:rPr lang="zh-CN" altLang="en-US" b="1" smtClean="0"/>
              <a:t>的性格</a:t>
            </a:r>
            <a:r>
              <a:rPr lang="zh-CN" altLang="en-US" b="1"/>
              <a:t>特征，又反映出当时社会中，处于下层地位的人</a:t>
            </a:r>
            <a:r>
              <a:rPr lang="zh-CN" altLang="en-US" b="1" smtClean="0"/>
              <a:t>任人宰割的</a:t>
            </a:r>
            <a:r>
              <a:rPr lang="zh-CN" altLang="en-US" b="1"/>
              <a:t>不合理的黑暗现实。</a:t>
            </a:r>
            <a:endParaRPr lang="zh-CN" altLang="en-US" b="1"/>
          </a:p>
        </p:txBody>
      </p:sp>
    </p:spTree>
  </p:cSld>
  <p:clrMapOvr>
    <a:masterClrMapping/>
  </p:clrMapOvr>
  <p:transition/>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0" name="文本框 99"/>
          <p:cNvSpPr txBox="1"/>
          <p:nvPr/>
        </p:nvSpPr>
        <p:spPr>
          <a:xfrm>
            <a:off x="164465" y="850900"/>
            <a:ext cx="11399520" cy="5015865"/>
          </a:xfrm>
          <a:prstGeom prst="rect">
            <a:avLst/>
          </a:prstGeom>
          <a:noFill/>
          <a:ln w="9525">
            <a:noFill/>
          </a:ln>
        </p:spPr>
        <p:txBody>
          <a:bodyPr wrap="square">
            <a:spAutoFit/>
          </a:bodyPr>
          <a:lstStyle/>
          <a:p>
            <a:pPr indent="0"/>
            <a:r>
              <a:rPr lang="zh-CN" sz="3200" b="1">
                <a:ea typeface="宋体" panose="02010600030101010101" pitchFamily="2" charset="-122"/>
              </a:rPr>
              <a:t>知人论世：</a:t>
            </a:r>
            <a:endParaRPr lang="zh-CN" sz="3200" b="1">
              <a:ea typeface="宋体" panose="02010600030101010101" pitchFamily="2" charset="-122"/>
            </a:endParaRPr>
          </a:p>
          <a:p>
            <a:pPr indent="0"/>
            <a:r>
              <a:rPr lang="zh-CN" sz="2800" b="0">
                <a:latin typeface="+mn-ea"/>
                <a:cs typeface="+mn-ea"/>
              </a:rPr>
              <a:t>    列夫</a:t>
            </a:r>
            <a:r>
              <a:rPr lang="en-US" sz="2800" b="0">
                <a:latin typeface="+mn-ea"/>
                <a:cs typeface="+mn-ea"/>
              </a:rPr>
              <a:t>·</a:t>
            </a:r>
            <a:r>
              <a:rPr lang="zh-CN" sz="2800" b="0">
                <a:latin typeface="+mn-ea"/>
                <a:cs typeface="+mn-ea"/>
              </a:rPr>
              <a:t>托尔斯泰(1828-1910),出生于亚斯纳亚波利亚纳，出身名门贵族。1844年考人喀山大学东方系，1851-1854年在高加索服役并开始写作。</a:t>
            </a:r>
            <a:endParaRPr lang="zh-CN" sz="2800" b="0">
              <a:latin typeface="+mn-ea"/>
              <a:cs typeface="+mn-ea"/>
            </a:endParaRPr>
          </a:p>
          <a:p>
            <a:pPr indent="0"/>
            <a:r>
              <a:rPr lang="zh-CN" sz="2800" b="0">
                <a:latin typeface="+mn-ea"/>
                <a:cs typeface="+mn-ea"/>
              </a:rPr>
              <a:t>1854-1855年参加克里米亚战争。1855年11月从塞瓦斯托波尔来到圣彼得堡,进入文学界,创作了一批作品。晚年力求过简朴的平民生活。1910年10月从家中出走,11月7日病逝于一个小镇，享年82岁。</a:t>
            </a:r>
            <a:endParaRPr lang="zh-CN" sz="2800" b="0">
              <a:latin typeface="+mn-ea"/>
              <a:cs typeface="+mn-ea"/>
            </a:endParaRPr>
          </a:p>
          <a:p>
            <a:pPr indent="0"/>
            <a:r>
              <a:rPr lang="zh-CN" sz="2800" b="0">
                <a:latin typeface="+mn-ea"/>
                <a:cs typeface="+mn-ea"/>
              </a:rPr>
              <a:t>    他的代表作品有长篇小说《战争与和平》《安娜</a:t>
            </a:r>
            <a:r>
              <a:rPr lang="en-US" sz="2800" b="0">
                <a:latin typeface="+mn-ea"/>
                <a:cs typeface="+mn-ea"/>
              </a:rPr>
              <a:t>·</a:t>
            </a:r>
            <a:r>
              <a:rPr lang="zh-CN" sz="2800" b="0">
                <a:latin typeface="+mn-ea"/>
                <a:cs typeface="+mn-ea"/>
              </a:rPr>
              <a:t>卡列宁娜》和最后一部长篇小说《复活》，以及自传体小说三部曲《幼年》《少年》《青年》。</a:t>
            </a:r>
            <a:endParaRPr lang="zh-CN" sz="2800" b="0">
              <a:latin typeface="+mn-ea"/>
              <a:cs typeface="+mn-ea"/>
            </a:endParaRPr>
          </a:p>
          <a:p>
            <a:pPr indent="0"/>
            <a:r>
              <a:rPr lang="zh-CN" sz="3200" b="0">
                <a:solidFill>
                  <a:srgbClr val="FF0000"/>
                </a:solidFill>
                <a:latin typeface="+mn-ea"/>
                <a:cs typeface="+mn-ea"/>
              </a:rPr>
              <a:t>    列夫</a:t>
            </a:r>
            <a:r>
              <a:rPr lang="en-US" sz="3200" b="0">
                <a:solidFill>
                  <a:srgbClr val="FF0000"/>
                </a:solidFill>
                <a:latin typeface="+mn-ea"/>
                <a:cs typeface="+mn-ea"/>
              </a:rPr>
              <a:t>·</a:t>
            </a:r>
            <a:r>
              <a:rPr lang="zh-CN" sz="3200" b="0">
                <a:solidFill>
                  <a:srgbClr val="FF0000"/>
                </a:solidFill>
                <a:latin typeface="+mn-ea"/>
                <a:cs typeface="+mn-ea"/>
              </a:rPr>
              <a:t>托尔斯泰是19世纪俄国最伟大的现实主义作家。</a:t>
            </a:r>
            <a:endParaRPr lang="zh-CN" sz="3200" b="0">
              <a:solidFill>
                <a:srgbClr val="FF0000"/>
              </a:solidFill>
              <a:latin typeface="+mn-ea"/>
              <a:cs typeface="+mn-ea"/>
            </a:endParaRPr>
          </a:p>
          <a:p>
            <a:pPr indent="0"/>
            <a:r>
              <a:rPr lang="zh-CN" sz="3200" b="0">
                <a:solidFill>
                  <a:srgbClr val="FF0000"/>
                </a:solidFill>
                <a:latin typeface="+mn-ea"/>
                <a:cs typeface="+mn-ea"/>
              </a:rPr>
              <a:t>被列宁称为“俄国革命的镜子”。</a:t>
            </a:r>
            <a:endParaRPr lang="zh-CN" altLang="en-US" sz="3200" b="0">
              <a:solidFill>
                <a:srgbClr val="FF0000"/>
              </a:solidFill>
              <a:latin typeface="+mn-ea"/>
              <a:cs typeface="+mn-ea"/>
            </a:endParaRPr>
          </a:p>
        </p:txBody>
      </p:sp>
      <p:sp>
        <p:nvSpPr>
          <p:cNvPr id="2" name="矩形 1"/>
          <p:cNvSpPr/>
          <p:nvPr/>
        </p:nvSpPr>
        <p:spPr>
          <a:xfrm>
            <a:off x="164465" y="144145"/>
            <a:ext cx="3230880" cy="706755"/>
          </a:xfrm>
          <a:prstGeom prst="rect">
            <a:avLst/>
          </a:prstGeom>
          <a:noFill/>
          <a:ln>
            <a:noFill/>
          </a:ln>
        </p:spPr>
        <p:txBody>
          <a:bodyPr wrap="none" rtlCol="0" anchor="t">
            <a:spAutoFit/>
          </a:bodyPr>
          <a:lstStyle/>
          <a:p>
            <a:pPr algn="ctr"/>
            <a:r>
              <a:rPr lang="zh-CN" altLang="en-US" sz="4000">
                <a:ln w="22225">
                  <a:solidFill>
                    <a:schemeClr val="accent2"/>
                  </a:solidFill>
                  <a:prstDash val="solid"/>
                </a:ln>
                <a:solidFill>
                  <a:schemeClr val="accent2">
                    <a:lumMod val="40000"/>
                    <a:lumOff val="60000"/>
                  </a:schemeClr>
                </a:solidFill>
                <a:effectLst/>
                <a:latin typeface="仿宋" panose="02010609060101010101" charset="-122"/>
                <a:ea typeface="仿宋" panose="02010609060101010101" charset="-122"/>
              </a:rPr>
              <a:t>走近文学大师</a:t>
            </a:r>
            <a:endParaRPr lang="zh-CN" altLang="en-US" sz="4000">
              <a:ln w="22225">
                <a:solidFill>
                  <a:schemeClr val="accent2"/>
                </a:solidFill>
                <a:prstDash val="solid"/>
              </a:ln>
              <a:solidFill>
                <a:schemeClr val="accent2">
                  <a:lumMod val="40000"/>
                  <a:lumOff val="60000"/>
                </a:schemeClr>
              </a:solidFill>
              <a:effectLst/>
              <a:latin typeface="仿宋" panose="02010609060101010101" charset="-122"/>
              <a:ea typeface="仿宋" panose="02010609060101010101" charset="-122"/>
            </a:endParaRPr>
          </a:p>
        </p:txBody>
      </p:sp>
    </p:spTree>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100">
                                            <p:txEl>
                                              <p:pRg st="0" end="0"/>
                                            </p:txEl>
                                          </p:spTgt>
                                        </p:tgtEl>
                                        <p:attrNameLst>
                                          <p:attrName>style.visibility</p:attrName>
                                        </p:attrNameLst>
                                      </p:cBhvr>
                                      <p:to>
                                        <p:strVal val="visible"/>
                                      </p:to>
                                    </p:set>
                                    <p:animEffect transition="in" filter="blinds(horizontal)">
                                      <p:cBhvr>
                                        <p:cTn id="7" dur="500"/>
                                        <p:tgtEl>
                                          <p:spTgt spid="100">
                                            <p:txEl>
                                              <p:pRg st="0" end="0"/>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100">
                                            <p:txEl>
                                              <p:pRg st="1" end="1"/>
                                            </p:txEl>
                                          </p:spTgt>
                                        </p:tgtEl>
                                        <p:attrNameLst>
                                          <p:attrName>style.visibility</p:attrName>
                                        </p:attrNameLst>
                                      </p:cBhvr>
                                      <p:to>
                                        <p:strVal val="visible"/>
                                      </p:to>
                                    </p:set>
                                    <p:animEffect transition="in" filter="blinds(horizontal)">
                                      <p:cBhvr>
                                        <p:cTn id="10" dur="500"/>
                                        <p:tgtEl>
                                          <p:spTgt spid="100">
                                            <p:txEl>
                                              <p:pRg st="1" end="1"/>
                                            </p:txEl>
                                          </p:spTgt>
                                        </p:tgtEl>
                                      </p:cBhvr>
                                    </p:animEffect>
                                  </p:childTnLst>
                                </p:cTn>
                              </p:par>
                              <p:par>
                                <p:cTn id="11" presetID="3" presetClass="entr" presetSubtype="10" fill="hold" nodeType="withEffect">
                                  <p:stCondLst>
                                    <p:cond delay="0"/>
                                  </p:stCondLst>
                                  <p:childTnLst>
                                    <p:set>
                                      <p:cBhvr>
                                        <p:cTn id="12" dur="1" fill="hold">
                                          <p:stCondLst>
                                            <p:cond delay="0"/>
                                          </p:stCondLst>
                                        </p:cTn>
                                        <p:tgtEl>
                                          <p:spTgt spid="100">
                                            <p:txEl>
                                              <p:pRg st="2" end="2"/>
                                            </p:txEl>
                                          </p:spTgt>
                                        </p:tgtEl>
                                        <p:attrNameLst>
                                          <p:attrName>style.visibility</p:attrName>
                                        </p:attrNameLst>
                                      </p:cBhvr>
                                      <p:to>
                                        <p:strVal val="visible"/>
                                      </p:to>
                                    </p:set>
                                    <p:animEffect transition="in" filter="blinds(horizontal)">
                                      <p:cBhvr>
                                        <p:cTn id="13" dur="500"/>
                                        <p:tgtEl>
                                          <p:spTgt spid="100">
                                            <p:txEl>
                                              <p:pRg st="2" end="2"/>
                                            </p:txEl>
                                          </p:spTgt>
                                        </p:tgtEl>
                                      </p:cBhvr>
                                    </p:animEffect>
                                  </p:childTnLst>
                                </p:cTn>
                              </p:par>
                              <p:par>
                                <p:cTn id="14" presetID="3" presetClass="entr" presetSubtype="10" fill="hold" nodeType="withEffect">
                                  <p:stCondLst>
                                    <p:cond delay="0"/>
                                  </p:stCondLst>
                                  <p:childTnLst>
                                    <p:set>
                                      <p:cBhvr>
                                        <p:cTn id="15" dur="1" fill="hold">
                                          <p:stCondLst>
                                            <p:cond delay="0"/>
                                          </p:stCondLst>
                                        </p:cTn>
                                        <p:tgtEl>
                                          <p:spTgt spid="100">
                                            <p:txEl>
                                              <p:pRg st="3" end="3"/>
                                            </p:txEl>
                                          </p:spTgt>
                                        </p:tgtEl>
                                        <p:attrNameLst>
                                          <p:attrName>style.visibility</p:attrName>
                                        </p:attrNameLst>
                                      </p:cBhvr>
                                      <p:to>
                                        <p:strVal val="visible"/>
                                      </p:to>
                                    </p:set>
                                    <p:animEffect transition="in" filter="blinds(horizontal)">
                                      <p:cBhvr>
                                        <p:cTn id="16" dur="500"/>
                                        <p:tgtEl>
                                          <p:spTgt spid="100">
                                            <p:txEl>
                                              <p:pRg st="3" end="3"/>
                                            </p:txEl>
                                          </p:spTgt>
                                        </p:tgtEl>
                                      </p:cBhvr>
                                    </p:animEffect>
                                  </p:childTnLst>
                                </p:cTn>
                              </p:par>
                              <p:par>
                                <p:cTn id="17" presetID="3" presetClass="entr" presetSubtype="10" fill="hold" nodeType="withEffect">
                                  <p:stCondLst>
                                    <p:cond delay="0"/>
                                  </p:stCondLst>
                                  <p:childTnLst>
                                    <p:set>
                                      <p:cBhvr>
                                        <p:cTn id="18" dur="1" fill="hold">
                                          <p:stCondLst>
                                            <p:cond delay="0"/>
                                          </p:stCondLst>
                                        </p:cTn>
                                        <p:tgtEl>
                                          <p:spTgt spid="100">
                                            <p:txEl>
                                              <p:pRg st="4" end="4"/>
                                            </p:txEl>
                                          </p:spTgt>
                                        </p:tgtEl>
                                        <p:attrNameLst>
                                          <p:attrName>style.visibility</p:attrName>
                                        </p:attrNameLst>
                                      </p:cBhvr>
                                      <p:to>
                                        <p:strVal val="visible"/>
                                      </p:to>
                                    </p:set>
                                    <p:animEffect transition="in" filter="blinds(horizontal)">
                                      <p:cBhvr>
                                        <p:cTn id="19" dur="500"/>
                                        <p:tgtEl>
                                          <p:spTgt spid="100">
                                            <p:txEl>
                                              <p:pRg st="4" end="4"/>
                                            </p:txEl>
                                          </p:spTgt>
                                        </p:tgtEl>
                                      </p:cBhvr>
                                    </p:animEffect>
                                  </p:childTnLst>
                                </p:cTn>
                              </p:par>
                              <p:par>
                                <p:cTn id="20" presetID="3" presetClass="entr" presetSubtype="10" fill="hold" nodeType="withEffect">
                                  <p:stCondLst>
                                    <p:cond delay="0"/>
                                  </p:stCondLst>
                                  <p:childTnLst>
                                    <p:set>
                                      <p:cBhvr>
                                        <p:cTn id="21" dur="1" fill="hold">
                                          <p:stCondLst>
                                            <p:cond delay="0"/>
                                          </p:stCondLst>
                                        </p:cTn>
                                        <p:tgtEl>
                                          <p:spTgt spid="100">
                                            <p:txEl>
                                              <p:pRg st="5" end="5"/>
                                            </p:txEl>
                                          </p:spTgt>
                                        </p:tgtEl>
                                        <p:attrNameLst>
                                          <p:attrName>style.visibility</p:attrName>
                                        </p:attrNameLst>
                                      </p:cBhvr>
                                      <p:to>
                                        <p:strVal val="visible"/>
                                      </p:to>
                                    </p:set>
                                    <p:animEffect transition="in" filter="blinds(horizontal)">
                                      <p:cBhvr>
                                        <p:cTn id="22" dur="500"/>
                                        <p:tgtEl>
                                          <p:spTgt spid="100">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1002030" y="273050"/>
            <a:ext cx="9208770" cy="6584950"/>
          </a:xfrm>
        </p:spPr>
        <p:txBody>
          <a:bodyPr>
            <a:normAutofit/>
          </a:bodyPr>
          <a:lstStyle/>
          <a:p>
            <a:pPr marL="0" indent="0">
              <a:buNone/>
            </a:pPr>
            <a:endParaRPr lang="en-US" altLang="zh-CN" sz="800" smtClean="0"/>
          </a:p>
          <a:p>
            <a:pPr marL="0" indent="0">
              <a:buNone/>
            </a:pPr>
            <a:r>
              <a:rPr lang="en-US" altLang="zh-CN" sz="2800" b="1" smtClean="0">
                <a:solidFill>
                  <a:srgbClr val="FF0000"/>
                </a:solidFill>
              </a:rPr>
              <a:t>4</a:t>
            </a:r>
            <a:r>
              <a:rPr lang="en-US" altLang="zh-CN" sz="2800" b="1">
                <a:solidFill>
                  <a:srgbClr val="FF0000"/>
                </a:solidFill>
              </a:rPr>
              <a:t>.</a:t>
            </a:r>
            <a:r>
              <a:rPr lang="zh-CN" altLang="en-US" sz="2800" b="1">
                <a:solidFill>
                  <a:srgbClr val="FF0000"/>
                </a:solidFill>
              </a:rPr>
              <a:t>心理剖析法</a:t>
            </a:r>
            <a:endParaRPr lang="zh-CN" altLang="en-US" sz="2800" b="1">
              <a:solidFill>
                <a:srgbClr val="FF0000"/>
              </a:solidFill>
            </a:endParaRPr>
          </a:p>
          <a:p>
            <a:pPr marL="0" indent="0">
              <a:buNone/>
            </a:pPr>
            <a:r>
              <a:rPr lang="zh-CN" altLang="en-US" sz="2800" smtClean="0">
                <a:solidFill>
                  <a:srgbClr val="00B050"/>
                </a:solidFill>
              </a:rPr>
              <a:t>         </a:t>
            </a:r>
            <a:r>
              <a:rPr lang="zh-CN" altLang="en-US" b="1" smtClean="0">
                <a:solidFill>
                  <a:srgbClr val="00B050"/>
                </a:solidFill>
              </a:rPr>
              <a:t>这种</a:t>
            </a:r>
            <a:r>
              <a:rPr lang="zh-CN" altLang="en-US" b="1">
                <a:solidFill>
                  <a:srgbClr val="00B050"/>
                </a:solidFill>
              </a:rPr>
              <a:t>心理描写的方法在西方的一些小说中很常见。即</a:t>
            </a:r>
            <a:r>
              <a:rPr lang="zh-CN" altLang="en-US" b="1" smtClean="0">
                <a:solidFill>
                  <a:srgbClr val="00B050"/>
                </a:solidFill>
              </a:rPr>
              <a:t>通过</a:t>
            </a:r>
            <a:r>
              <a:rPr lang="zh-CN" altLang="en-US" b="1">
                <a:solidFill>
                  <a:srgbClr val="00B050"/>
                </a:solidFill>
              </a:rPr>
              <a:t>剖析人物的心理来展现人物的内心世界，让读者对人物的</a:t>
            </a:r>
            <a:r>
              <a:rPr lang="zh-CN" altLang="en-US" b="1" smtClean="0">
                <a:solidFill>
                  <a:srgbClr val="00B050"/>
                </a:solidFill>
              </a:rPr>
              <a:t>所思</a:t>
            </a:r>
            <a:r>
              <a:rPr lang="zh-CN" altLang="en-US" b="1">
                <a:solidFill>
                  <a:srgbClr val="00B050"/>
                </a:solidFill>
              </a:rPr>
              <a:t>所想更加明了。</a:t>
            </a:r>
            <a:endParaRPr lang="zh-CN" altLang="en-US" b="1">
              <a:solidFill>
                <a:srgbClr val="00B050"/>
              </a:solidFill>
            </a:endParaRPr>
          </a:p>
          <a:p>
            <a:pPr marL="0" indent="0">
              <a:buNone/>
            </a:pPr>
            <a:r>
              <a:rPr lang="zh-CN" altLang="en-US" b="1">
                <a:solidFill>
                  <a:srgbClr val="00B050"/>
                </a:solidFill>
              </a:rPr>
              <a:t>        </a:t>
            </a:r>
            <a:r>
              <a:rPr lang="zh-CN" altLang="en-US" sz="3200" b="1"/>
              <a:t>莫泊桑在小说</a:t>
            </a:r>
            <a:r>
              <a:rPr lang="en-US" altLang="zh-CN" sz="3200" b="1"/>
              <a:t>《</a:t>
            </a:r>
            <a:r>
              <a:rPr lang="zh-CN" altLang="en-US" sz="3200" b="1"/>
              <a:t>项链</a:t>
            </a:r>
            <a:r>
              <a:rPr lang="en-US" altLang="zh-CN" sz="3200" b="1"/>
              <a:t>》</a:t>
            </a:r>
            <a:r>
              <a:rPr lang="zh-CN" altLang="en-US" sz="3200" b="1"/>
              <a:t>中就运用了心理</a:t>
            </a:r>
            <a:r>
              <a:rPr lang="zh-CN" altLang="en-US" sz="3200" b="1" smtClean="0"/>
              <a:t>剖析法</a:t>
            </a:r>
            <a:r>
              <a:rPr lang="zh-CN" altLang="en-US" sz="3200" b="1"/>
              <a:t>。</a:t>
            </a:r>
            <a:r>
              <a:rPr lang="zh-CN" altLang="en-US" sz="3200"/>
              <a:t>他用“她一向就想望着得人欢心，被人艳羡，具有</a:t>
            </a:r>
            <a:r>
              <a:rPr lang="zh-CN" altLang="en-US" sz="3200" smtClean="0"/>
              <a:t>诱惑力而</a:t>
            </a:r>
            <a:r>
              <a:rPr lang="zh-CN" altLang="en-US" sz="3200"/>
              <a:t>被人追求”，</a:t>
            </a:r>
            <a:r>
              <a:rPr lang="zh-CN" altLang="en-US" sz="3200" b="1"/>
              <a:t>表现玛蒂尔德希望摆脱寒酸、暗淡、平庸的生活</a:t>
            </a:r>
            <a:r>
              <a:rPr lang="zh-CN" altLang="en-US" sz="3200" b="1" smtClean="0"/>
              <a:t>，置身</a:t>
            </a:r>
            <a:r>
              <a:rPr lang="zh-CN" altLang="en-US" sz="3200" b="1"/>
              <a:t>于上流社会，成为生活优裕、受人奉承的高贵夫人的梦想</a:t>
            </a:r>
            <a:r>
              <a:rPr lang="zh-CN" altLang="en-US" sz="3200" smtClean="0"/>
              <a:t>；通过</a:t>
            </a:r>
            <a:r>
              <a:rPr lang="zh-CN" altLang="en-US" sz="3200"/>
              <a:t>“她陶醉于自己的美貌胜过一切女宾”，</a:t>
            </a:r>
            <a:r>
              <a:rPr lang="zh-CN" altLang="en-US" sz="3200" b="1"/>
              <a:t>表现她自觉颇有</a:t>
            </a:r>
            <a:r>
              <a:rPr lang="zh-CN" altLang="en-US" sz="3200" b="1" smtClean="0"/>
              <a:t>姿色</a:t>
            </a:r>
            <a:r>
              <a:rPr lang="zh-CN" altLang="en-US" sz="3200" b="1"/>
              <a:t>，具有跳出平庸家庭，爬进上流社会的资本的自信心</a:t>
            </a:r>
            <a:r>
              <a:rPr lang="zh-CN" altLang="en-US" sz="3200" b="1" smtClean="0"/>
              <a:t>。</a:t>
            </a:r>
            <a:endParaRPr lang="zh-CN" altLang="en-US" sz="3200" b="1"/>
          </a:p>
        </p:txBody>
      </p:sp>
    </p:spTree>
  </p:cSld>
  <p:clrMapOvr>
    <a:masterClrMapping/>
  </p:clrMapOvr>
  <p:transition/>
  <p:timing/>
</p:sld>
</file>

<file path=ppt/slides/slide3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939800" y="675640"/>
            <a:ext cx="9281160" cy="5146675"/>
          </a:xfrm>
        </p:spPr>
        <p:txBody>
          <a:bodyPr/>
          <a:lstStyle/>
          <a:p>
            <a:pPr marL="0" indent="0">
              <a:buNone/>
            </a:pPr>
            <a:endParaRPr lang="en-US" altLang="zh-CN" sz="1100" smtClean="0"/>
          </a:p>
          <a:p>
            <a:pPr marL="0" indent="0">
              <a:buNone/>
            </a:pPr>
            <a:r>
              <a:rPr lang="en-US" altLang="zh-CN" b="1" smtClean="0">
                <a:solidFill>
                  <a:srgbClr val="FF0000"/>
                </a:solidFill>
              </a:rPr>
              <a:t>5</a:t>
            </a:r>
            <a:r>
              <a:rPr lang="en-US" altLang="zh-CN" b="1">
                <a:solidFill>
                  <a:srgbClr val="FF0000"/>
                </a:solidFill>
              </a:rPr>
              <a:t>.</a:t>
            </a:r>
            <a:r>
              <a:rPr lang="zh-CN" altLang="en-US" b="1">
                <a:solidFill>
                  <a:srgbClr val="FF0000"/>
                </a:solidFill>
              </a:rPr>
              <a:t>神态显示法</a:t>
            </a:r>
            <a:endParaRPr lang="zh-CN" altLang="en-US" b="1">
              <a:solidFill>
                <a:srgbClr val="FF0000"/>
              </a:solidFill>
            </a:endParaRPr>
          </a:p>
          <a:p>
            <a:pPr marL="0" indent="0">
              <a:buNone/>
            </a:pPr>
            <a:r>
              <a:rPr lang="zh-CN" altLang="en-US" smtClean="0"/>
              <a:t>         </a:t>
            </a:r>
            <a:r>
              <a:rPr lang="zh-CN" altLang="en-US" b="1" smtClean="0">
                <a:solidFill>
                  <a:srgbClr val="00B050"/>
                </a:solidFill>
              </a:rPr>
              <a:t>这种</a:t>
            </a:r>
            <a:r>
              <a:rPr lang="zh-CN" altLang="en-US" b="1">
                <a:solidFill>
                  <a:srgbClr val="00B050"/>
                </a:solidFill>
              </a:rPr>
              <a:t>描写法是通过写人物的神情来显示人物内心的</a:t>
            </a:r>
            <a:r>
              <a:rPr lang="zh-CN" altLang="en-US" b="1" smtClean="0">
                <a:solidFill>
                  <a:srgbClr val="00B050"/>
                </a:solidFill>
              </a:rPr>
              <a:t>思想情感</a:t>
            </a:r>
            <a:r>
              <a:rPr lang="zh-CN" altLang="en-US" b="1">
                <a:solidFill>
                  <a:srgbClr val="00B050"/>
                </a:solidFill>
              </a:rPr>
              <a:t>的变化。</a:t>
            </a:r>
            <a:endParaRPr lang="zh-CN" altLang="en-US" b="1">
              <a:solidFill>
                <a:srgbClr val="00B050"/>
              </a:solidFill>
            </a:endParaRPr>
          </a:p>
          <a:p>
            <a:pPr marL="0" indent="0">
              <a:buNone/>
            </a:pPr>
            <a:r>
              <a:rPr lang="zh-CN" altLang="en-US" b="1">
                <a:solidFill>
                  <a:srgbClr val="00B050"/>
                </a:solidFill>
              </a:rPr>
              <a:t>         </a:t>
            </a:r>
            <a:r>
              <a:rPr lang="zh-CN" altLang="en-US"/>
              <a:t>如鲁迅在</a:t>
            </a:r>
            <a:r>
              <a:rPr lang="en-US" altLang="zh-CN"/>
              <a:t>《</a:t>
            </a:r>
            <a:r>
              <a:rPr lang="zh-CN" altLang="en-US"/>
              <a:t>祝福</a:t>
            </a:r>
            <a:r>
              <a:rPr lang="en-US" altLang="zh-CN"/>
              <a:t>》</a:t>
            </a:r>
            <a:r>
              <a:rPr lang="zh-CN" altLang="en-US"/>
              <a:t>中对祥林嫂“眼睛”的描写，</a:t>
            </a:r>
            <a:r>
              <a:rPr lang="zh-CN" altLang="en-US" smtClean="0"/>
              <a:t>从</a:t>
            </a:r>
            <a:r>
              <a:rPr lang="zh-CN" altLang="en-US" sz="3600" smtClean="0"/>
              <a:t>“顺着眼”</a:t>
            </a:r>
            <a:r>
              <a:rPr lang="zh-CN" altLang="en-US" sz="3600"/>
              <a:t>“眼角上带着些泪痕”到“眼睛窈陷下去”“</a:t>
            </a:r>
            <a:r>
              <a:rPr lang="zh-CN" altLang="en-US" sz="3600" smtClean="0"/>
              <a:t>眼珠子间或</a:t>
            </a:r>
            <a:r>
              <a:rPr lang="zh-CN" altLang="en-US" sz="3600"/>
              <a:t>一轮”，</a:t>
            </a:r>
            <a:r>
              <a:rPr lang="zh-CN" altLang="en-US" b="1"/>
              <a:t>用“画眼睛”的笔法揭示出祥林嫂内心的悲伤、</a:t>
            </a:r>
            <a:r>
              <a:rPr lang="zh-CN" altLang="en-US" b="1" smtClean="0"/>
              <a:t>痛苦</a:t>
            </a:r>
            <a:r>
              <a:rPr lang="zh-CN" altLang="en-US" b="1"/>
              <a:t>和绝望的过程。</a:t>
            </a:r>
            <a:endParaRPr lang="zh-CN" altLang="en-US" b="1"/>
          </a:p>
        </p:txBody>
      </p:sp>
    </p:spTree>
  </p:cSld>
  <p:clrMapOvr>
    <a:masterClrMapping/>
  </p:clrMapOvr>
  <p:transition/>
  <p:timing/>
</p:sld>
</file>

<file path=ppt/slides/slide3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1981200" y="647700"/>
            <a:ext cx="8575675" cy="6210300"/>
          </a:xfrm>
        </p:spPr>
        <p:txBody>
          <a:bodyPr/>
          <a:lstStyle/>
          <a:p>
            <a:pPr marL="0" indent="0">
              <a:buNone/>
            </a:pPr>
            <a:endParaRPr lang="en-US" altLang="zh-CN" sz="900" smtClean="0"/>
          </a:p>
          <a:p>
            <a:pPr marL="0" indent="0">
              <a:buNone/>
            </a:pPr>
            <a:r>
              <a:rPr lang="en-US" altLang="zh-CN" b="1" smtClean="0">
                <a:solidFill>
                  <a:srgbClr val="FF0000"/>
                </a:solidFill>
              </a:rPr>
              <a:t>6</a:t>
            </a:r>
            <a:r>
              <a:rPr lang="en-US" altLang="zh-CN" b="1">
                <a:solidFill>
                  <a:srgbClr val="FF0000"/>
                </a:solidFill>
              </a:rPr>
              <a:t>.</a:t>
            </a:r>
            <a:r>
              <a:rPr lang="zh-CN" altLang="en-US" b="1">
                <a:solidFill>
                  <a:srgbClr val="FF0000"/>
                </a:solidFill>
              </a:rPr>
              <a:t>动作显示法</a:t>
            </a:r>
            <a:endParaRPr lang="zh-CN" altLang="en-US" b="1">
              <a:solidFill>
                <a:srgbClr val="FF0000"/>
              </a:solidFill>
            </a:endParaRPr>
          </a:p>
          <a:p>
            <a:pPr marL="0" indent="0">
              <a:buNone/>
            </a:pPr>
            <a:r>
              <a:rPr lang="zh-CN" altLang="en-US" b="1" smtClean="0">
                <a:solidFill>
                  <a:srgbClr val="00B050"/>
                </a:solidFill>
              </a:rPr>
              <a:t>         </a:t>
            </a:r>
            <a:r>
              <a:rPr lang="zh-CN" altLang="en-US" b="1" smtClean="0">
                <a:solidFill>
                  <a:srgbClr val="00B050"/>
                </a:solidFill>
                <a:latin typeface="+mn-ea"/>
                <a:cs typeface="+mn-ea"/>
              </a:rPr>
              <a:t>即描写</a:t>
            </a:r>
            <a:r>
              <a:rPr lang="zh-CN" altLang="en-US" b="1">
                <a:solidFill>
                  <a:srgbClr val="00B050"/>
                </a:solidFill>
                <a:latin typeface="+mn-ea"/>
                <a:cs typeface="+mn-ea"/>
              </a:rPr>
              <a:t>人物富有鲜明个性的动作，传神地揭示出</a:t>
            </a:r>
            <a:r>
              <a:rPr lang="zh-CN" altLang="en-US" b="1" smtClean="0">
                <a:solidFill>
                  <a:srgbClr val="00B050"/>
                </a:solidFill>
                <a:latin typeface="+mn-ea"/>
                <a:cs typeface="+mn-ea"/>
              </a:rPr>
              <a:t>人物的</a:t>
            </a:r>
            <a:r>
              <a:rPr lang="zh-CN" altLang="en-US" b="1">
                <a:solidFill>
                  <a:srgbClr val="00B050"/>
                </a:solidFill>
                <a:latin typeface="+mn-ea"/>
                <a:cs typeface="+mn-ea"/>
              </a:rPr>
              <a:t>心理活动。</a:t>
            </a:r>
            <a:r>
              <a:rPr lang="zh-CN" altLang="en-US">
                <a:latin typeface="+mn-ea"/>
                <a:cs typeface="+mn-ea"/>
              </a:rPr>
              <a:t>例如</a:t>
            </a:r>
            <a:r>
              <a:rPr lang="zh-CN" altLang="en-US" b="1">
                <a:latin typeface="+mn-ea"/>
                <a:cs typeface="+mn-ea"/>
              </a:rPr>
              <a:t>鲁迅先生在</a:t>
            </a:r>
            <a:r>
              <a:rPr lang="en-US" altLang="zh-CN" b="1">
                <a:latin typeface="+mn-ea"/>
                <a:cs typeface="+mn-ea"/>
              </a:rPr>
              <a:t>《</a:t>
            </a:r>
            <a:r>
              <a:rPr lang="zh-CN" altLang="en-US" b="1">
                <a:latin typeface="+mn-ea"/>
                <a:cs typeface="+mn-ea"/>
              </a:rPr>
              <a:t>孔乙已</a:t>
            </a:r>
            <a:r>
              <a:rPr lang="en-US" altLang="zh-CN" b="1">
                <a:latin typeface="+mn-ea"/>
                <a:cs typeface="+mn-ea"/>
              </a:rPr>
              <a:t>》</a:t>
            </a:r>
            <a:r>
              <a:rPr lang="zh-CN" altLang="en-US">
                <a:latin typeface="+mn-ea"/>
                <a:cs typeface="+mn-ea"/>
              </a:rPr>
              <a:t>中对孔乙己“</a:t>
            </a:r>
            <a:r>
              <a:rPr lang="zh-CN" altLang="en-US" sz="3600">
                <a:latin typeface="+mn-ea"/>
                <a:cs typeface="+mn-ea"/>
              </a:rPr>
              <a:t>排出</a:t>
            </a:r>
            <a:r>
              <a:rPr lang="zh-CN" altLang="en-US" sz="3600" smtClean="0">
                <a:latin typeface="+mn-ea"/>
                <a:cs typeface="+mn-ea"/>
              </a:rPr>
              <a:t>九文</a:t>
            </a:r>
            <a:r>
              <a:rPr lang="zh-CN" altLang="en-US" sz="3600">
                <a:latin typeface="+mn-ea"/>
                <a:cs typeface="+mn-ea"/>
              </a:rPr>
              <a:t>大钱</a:t>
            </a:r>
            <a:r>
              <a:rPr lang="zh-CN" altLang="en-US">
                <a:latin typeface="+mn-ea"/>
                <a:cs typeface="+mn-ea"/>
              </a:rPr>
              <a:t>”的动作描写，</a:t>
            </a:r>
            <a:r>
              <a:rPr lang="zh-CN" altLang="en-US" b="1">
                <a:latin typeface="+mn-ea"/>
                <a:cs typeface="+mn-ea"/>
              </a:rPr>
              <a:t>反映了孔乙己得意、炫耀的心理</a:t>
            </a:r>
            <a:r>
              <a:rPr lang="zh-CN" altLang="en-US">
                <a:latin typeface="+mn-ea"/>
                <a:cs typeface="+mn-ea"/>
              </a:rPr>
              <a:t>；</a:t>
            </a:r>
            <a:r>
              <a:rPr lang="zh-CN" altLang="en-US" b="1" smtClean="0">
                <a:latin typeface="+mn-ea"/>
                <a:cs typeface="+mn-ea"/>
              </a:rPr>
              <a:t>施耐庵在</a:t>
            </a:r>
            <a:r>
              <a:rPr lang="en-US" altLang="zh-CN" b="1">
                <a:latin typeface="+mn-ea"/>
                <a:cs typeface="+mn-ea"/>
              </a:rPr>
              <a:t>《</a:t>
            </a:r>
            <a:r>
              <a:rPr lang="zh-CN" altLang="en-US" b="1">
                <a:latin typeface="+mn-ea"/>
                <a:cs typeface="+mn-ea"/>
              </a:rPr>
              <a:t>林教头风雪山神庙</a:t>
            </a:r>
            <a:r>
              <a:rPr lang="en-US" altLang="zh-CN" b="1">
                <a:latin typeface="+mn-ea"/>
                <a:cs typeface="+mn-ea"/>
              </a:rPr>
              <a:t>》</a:t>
            </a:r>
            <a:r>
              <a:rPr lang="zh-CN" altLang="en-US">
                <a:latin typeface="+mn-ea"/>
                <a:cs typeface="+mn-ea"/>
              </a:rPr>
              <a:t>中写林冲听说陆谦追杀至沧州，</a:t>
            </a:r>
            <a:r>
              <a:rPr lang="zh-CN" altLang="en-US" smtClean="0">
                <a:latin typeface="+mn-ea"/>
                <a:cs typeface="+mn-ea"/>
              </a:rPr>
              <a:t>不觉大怒</a:t>
            </a:r>
            <a:r>
              <a:rPr lang="zh-CN" altLang="en-US">
                <a:latin typeface="+mn-ea"/>
                <a:cs typeface="+mn-ea"/>
              </a:rPr>
              <a:t>，</a:t>
            </a:r>
            <a:r>
              <a:rPr lang="en-US" altLang="zh-CN">
                <a:latin typeface="+mn-ea"/>
                <a:cs typeface="+mn-ea"/>
              </a:rPr>
              <a:t>“</a:t>
            </a:r>
            <a:r>
              <a:rPr lang="zh-CN" altLang="en-US" sz="3600">
                <a:latin typeface="+mn-ea"/>
                <a:cs typeface="+mn-ea"/>
              </a:rPr>
              <a:t>先去街上买把解腕尖刀，带在身上。前街后巷，一地里去寻</a:t>
            </a:r>
            <a:r>
              <a:rPr lang="en-US" altLang="zh-CN">
                <a:latin typeface="+mn-ea"/>
                <a:cs typeface="+mn-ea"/>
              </a:rPr>
              <a:t>”</a:t>
            </a:r>
            <a:r>
              <a:rPr lang="zh-CN" altLang="en-US">
                <a:latin typeface="+mn-ea"/>
                <a:cs typeface="+mn-ea"/>
              </a:rPr>
              <a:t>，</a:t>
            </a:r>
            <a:r>
              <a:rPr lang="zh-CN" altLang="en-US" smtClean="0">
                <a:latin typeface="+mn-ea"/>
                <a:cs typeface="+mn-ea"/>
              </a:rPr>
              <a:t>用了“买”</a:t>
            </a:r>
            <a:r>
              <a:rPr lang="zh-CN" altLang="en-US">
                <a:latin typeface="+mn-ea"/>
                <a:cs typeface="+mn-ea"/>
              </a:rPr>
              <a:t>“带”“寻”等几个连续的动词，</a:t>
            </a:r>
            <a:r>
              <a:rPr lang="zh-CN" altLang="en-US" b="1">
                <a:latin typeface="+mn-ea"/>
                <a:cs typeface="+mn-ea"/>
              </a:rPr>
              <a:t>表现出</a:t>
            </a:r>
            <a:r>
              <a:rPr lang="zh-CN" altLang="en-US" b="1" smtClean="0">
                <a:latin typeface="+mn-ea"/>
                <a:cs typeface="+mn-ea"/>
              </a:rPr>
              <a:t>林冲</a:t>
            </a:r>
            <a:r>
              <a:rPr lang="zh-CN" altLang="en-US" b="1">
                <a:latin typeface="+mn-ea"/>
                <a:cs typeface="+mn-ea"/>
              </a:rPr>
              <a:t>报仇急切的激愤心理。</a:t>
            </a:r>
            <a:endParaRPr lang="zh-CN" altLang="en-US" b="1">
              <a:latin typeface="+mn-ea"/>
              <a:cs typeface="+mn-ea"/>
            </a:endParaRPr>
          </a:p>
        </p:txBody>
      </p:sp>
    </p:spTree>
  </p:cSld>
  <p:clrMapOvr>
    <a:masterClrMapping/>
  </p:clrMapOvr>
  <p:transition/>
  <p:timing/>
</p:sld>
</file>

<file path=ppt/slides/slide3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1981200" y="661035"/>
            <a:ext cx="8229600" cy="6196965"/>
          </a:xfrm>
        </p:spPr>
        <p:txBody>
          <a:bodyPr>
            <a:normAutofit/>
          </a:bodyPr>
          <a:lstStyle/>
          <a:p>
            <a:endParaRPr lang="en-US" altLang="zh-CN" sz="900" smtClean="0"/>
          </a:p>
          <a:p>
            <a:pPr marL="0" indent="0">
              <a:buNone/>
            </a:pPr>
            <a:r>
              <a:rPr lang="en-US" altLang="zh-CN" b="1">
                <a:solidFill>
                  <a:srgbClr val="FF0000"/>
                </a:solidFill>
                <a:latin typeface="+mj-ea"/>
                <a:ea typeface="+mj-ea"/>
                <a:cs typeface="+mj-ea"/>
              </a:rPr>
              <a:t>7.</a:t>
            </a:r>
            <a:r>
              <a:rPr lang="zh-CN" altLang="en-US" b="1">
                <a:solidFill>
                  <a:srgbClr val="FF0000"/>
                </a:solidFill>
                <a:latin typeface="+mj-ea"/>
                <a:ea typeface="+mj-ea"/>
                <a:cs typeface="+mj-ea"/>
              </a:rPr>
              <a:t>语言显示法</a:t>
            </a:r>
            <a:endParaRPr lang="zh-CN" altLang="en-US" b="1">
              <a:solidFill>
                <a:srgbClr val="FF0000"/>
              </a:solidFill>
              <a:latin typeface="+mj-ea"/>
              <a:ea typeface="+mj-ea"/>
              <a:cs typeface="+mj-ea"/>
            </a:endParaRPr>
          </a:p>
          <a:p>
            <a:pPr marL="0" indent="0">
              <a:buNone/>
            </a:pPr>
            <a:r>
              <a:rPr lang="zh-CN" altLang="en-US" smtClean="0">
                <a:latin typeface="+mj-ea"/>
                <a:ea typeface="+mj-ea"/>
                <a:cs typeface="+mj-ea"/>
              </a:rPr>
              <a:t>    </a:t>
            </a:r>
            <a:r>
              <a:rPr lang="zh-CN" altLang="en-US" b="1" smtClean="0">
                <a:solidFill>
                  <a:srgbClr val="00B050"/>
                </a:solidFill>
                <a:latin typeface="+mj-ea"/>
                <a:ea typeface="+mj-ea"/>
                <a:cs typeface="+mj-ea"/>
              </a:rPr>
              <a:t>言为心声</a:t>
            </a:r>
            <a:r>
              <a:rPr lang="zh-CN" altLang="en-US" b="1">
                <a:solidFill>
                  <a:srgbClr val="00B050"/>
                </a:solidFill>
                <a:latin typeface="+mj-ea"/>
                <a:ea typeface="+mj-ea"/>
                <a:cs typeface="+mj-ea"/>
              </a:rPr>
              <a:t>，透过人物语言可以窥见人物心理。</a:t>
            </a:r>
            <a:endParaRPr lang="zh-CN" altLang="en-US" b="1">
              <a:solidFill>
                <a:srgbClr val="00B050"/>
              </a:solidFill>
              <a:latin typeface="+mj-ea"/>
              <a:ea typeface="+mj-ea"/>
              <a:cs typeface="+mj-ea"/>
            </a:endParaRPr>
          </a:p>
          <a:p>
            <a:pPr marL="0" indent="0">
              <a:buNone/>
            </a:pPr>
            <a:r>
              <a:rPr lang="zh-CN" altLang="en-US" sz="3600">
                <a:latin typeface="+mj-ea"/>
                <a:ea typeface="+mj-ea"/>
                <a:cs typeface="+mj-ea"/>
              </a:rPr>
              <a:t>例如：（</a:t>
            </a:r>
            <a:r>
              <a:rPr lang="zh-CN" altLang="en-US" sz="3600" smtClean="0">
                <a:latin typeface="+mj-ea"/>
                <a:ea typeface="+mj-ea"/>
                <a:cs typeface="+mj-ea"/>
              </a:rPr>
              <a:t>王熙凤</a:t>
            </a:r>
            <a:r>
              <a:rPr lang="zh-CN" altLang="en-US" sz="3600">
                <a:latin typeface="+mj-ea"/>
                <a:ea typeface="+mj-ea"/>
                <a:cs typeface="+mj-ea"/>
              </a:rPr>
              <a:t>）因笑道：天下真有这样标致的人物，我今儿才算见了！</a:t>
            </a:r>
            <a:r>
              <a:rPr lang="zh-CN" altLang="en-US" sz="3600" smtClean="0">
                <a:latin typeface="+mj-ea"/>
                <a:ea typeface="+mj-ea"/>
                <a:cs typeface="+mj-ea"/>
              </a:rPr>
              <a:t>况且这</a:t>
            </a:r>
            <a:r>
              <a:rPr lang="zh-CN" altLang="en-US" sz="3600">
                <a:latin typeface="+mj-ea"/>
                <a:ea typeface="+mj-ea"/>
                <a:cs typeface="+mj-ea"/>
              </a:rPr>
              <a:t>通身的气派，竟不像老祖宗的外孙女儿，竟是个嫡亲的孙女</a:t>
            </a:r>
            <a:r>
              <a:rPr lang="zh-CN" altLang="en-US" sz="3600" smtClean="0">
                <a:latin typeface="+mj-ea"/>
                <a:ea typeface="+mj-ea"/>
                <a:cs typeface="+mj-ea"/>
              </a:rPr>
              <a:t>，怨不得</a:t>
            </a:r>
            <a:r>
              <a:rPr lang="zh-CN" altLang="en-US" sz="3600">
                <a:latin typeface="+mj-ea"/>
                <a:ea typeface="+mj-ea"/>
                <a:cs typeface="+mj-ea"/>
              </a:rPr>
              <a:t>老祖宗天天口头心头一时不忘。（</a:t>
            </a:r>
            <a:r>
              <a:rPr lang="en-US" altLang="zh-CN" sz="3600">
                <a:latin typeface="+mj-ea"/>
                <a:ea typeface="+mj-ea"/>
                <a:cs typeface="+mj-ea"/>
              </a:rPr>
              <a:t>《</a:t>
            </a:r>
            <a:r>
              <a:rPr lang="zh-CN" altLang="en-US" sz="3600">
                <a:latin typeface="+mj-ea"/>
                <a:ea typeface="+mj-ea"/>
                <a:cs typeface="+mj-ea"/>
              </a:rPr>
              <a:t>林黛玉进贾府</a:t>
            </a:r>
            <a:r>
              <a:rPr lang="en-US" altLang="zh-CN" sz="3600">
                <a:latin typeface="+mj-ea"/>
                <a:ea typeface="+mj-ea"/>
                <a:cs typeface="+mj-ea"/>
              </a:rPr>
              <a:t>》</a:t>
            </a:r>
            <a:r>
              <a:rPr lang="zh-CN" altLang="en-US" sz="3600">
                <a:latin typeface="+mj-ea"/>
                <a:ea typeface="+mj-ea"/>
                <a:cs typeface="+mj-ea"/>
              </a:rPr>
              <a:t>）</a:t>
            </a:r>
            <a:endParaRPr lang="zh-CN" altLang="en-US" sz="3600">
              <a:latin typeface="+mj-ea"/>
              <a:ea typeface="+mj-ea"/>
              <a:cs typeface="+mj-ea"/>
            </a:endParaRPr>
          </a:p>
          <a:p>
            <a:pPr marL="0" indent="0">
              <a:buNone/>
            </a:pPr>
            <a:r>
              <a:rPr lang="zh-CN" altLang="en-US" sz="3600">
                <a:latin typeface="+mj-ea"/>
                <a:ea typeface="+mj-ea"/>
                <a:cs typeface="+mj-ea"/>
              </a:rPr>
              <a:t>   </a:t>
            </a:r>
            <a:r>
              <a:rPr lang="zh-CN" altLang="en-US" b="1" smtClean="0">
                <a:latin typeface="+mj-ea"/>
                <a:ea typeface="+mj-ea"/>
                <a:cs typeface="+mj-ea"/>
              </a:rPr>
              <a:t>这是</a:t>
            </a:r>
            <a:r>
              <a:rPr lang="zh-CN" altLang="en-US" b="1">
                <a:latin typeface="+mj-ea"/>
                <a:ea typeface="+mj-ea"/>
                <a:cs typeface="+mj-ea"/>
              </a:rPr>
              <a:t>王熙凤初见林黛玉在贾母面前说的话，</a:t>
            </a:r>
            <a:r>
              <a:rPr lang="zh-CN" altLang="en-US" b="1" smtClean="0">
                <a:latin typeface="+mj-ea"/>
                <a:ea typeface="+mj-ea"/>
                <a:cs typeface="+mj-ea"/>
              </a:rPr>
              <a:t>她用“嫡亲的孙女”来夸赞</a:t>
            </a:r>
            <a:r>
              <a:rPr lang="zh-CN" altLang="en-US" b="1">
                <a:latin typeface="+mj-ea"/>
                <a:ea typeface="+mj-ea"/>
                <a:cs typeface="+mj-ea"/>
              </a:rPr>
              <a:t>黛玉，既讨好了贾母，又让在座的“三春”姐妹听了受用。</a:t>
            </a:r>
            <a:endParaRPr lang="zh-CN" altLang="en-US" b="1">
              <a:latin typeface="+mj-ea"/>
              <a:ea typeface="+mj-ea"/>
              <a:cs typeface="+mj-ea"/>
            </a:endParaRPr>
          </a:p>
        </p:txBody>
      </p:sp>
    </p:spTree>
  </p:cSld>
  <p:clrMapOvr>
    <a:masterClrMapping/>
  </p:clrMapOvr>
  <p:transition/>
  <p:timing/>
</p:sld>
</file>

<file path=ppt/slides/slide3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1991360" y="633095"/>
            <a:ext cx="8229600" cy="6224905"/>
          </a:xfrm>
        </p:spPr>
        <p:txBody>
          <a:bodyPr/>
          <a:lstStyle/>
          <a:p>
            <a:pPr marL="0" indent="0">
              <a:buNone/>
            </a:pPr>
            <a:endParaRPr lang="en-US" altLang="zh-CN" sz="1000" smtClean="0"/>
          </a:p>
          <a:p>
            <a:pPr marL="0" indent="0">
              <a:buNone/>
            </a:pPr>
            <a:r>
              <a:rPr lang="en-US" altLang="zh-CN" b="1" smtClean="0">
                <a:solidFill>
                  <a:srgbClr val="FF0000"/>
                </a:solidFill>
              </a:rPr>
              <a:t>8</a:t>
            </a:r>
            <a:r>
              <a:rPr lang="en-US" altLang="zh-CN" b="1">
                <a:solidFill>
                  <a:srgbClr val="FF0000"/>
                </a:solidFill>
              </a:rPr>
              <a:t>.</a:t>
            </a:r>
            <a:r>
              <a:rPr lang="zh-CN" altLang="en-US" b="1">
                <a:solidFill>
                  <a:srgbClr val="FF0000"/>
                </a:solidFill>
              </a:rPr>
              <a:t>环境衬托法</a:t>
            </a:r>
            <a:endParaRPr lang="zh-CN" altLang="en-US" b="1">
              <a:solidFill>
                <a:srgbClr val="FF0000"/>
              </a:solidFill>
            </a:endParaRPr>
          </a:p>
          <a:p>
            <a:pPr marL="0" indent="0">
              <a:lnSpc>
                <a:spcPct val="150000"/>
              </a:lnSpc>
              <a:buNone/>
            </a:pPr>
            <a:r>
              <a:rPr lang="zh-CN" altLang="en-US" b="1" smtClean="0">
                <a:solidFill>
                  <a:srgbClr val="00B050"/>
                </a:solidFill>
              </a:rPr>
              <a:t>         在</a:t>
            </a:r>
            <a:r>
              <a:rPr lang="zh-CN" altLang="en-US" b="1">
                <a:solidFill>
                  <a:srgbClr val="00B050"/>
                </a:solidFill>
              </a:rPr>
              <a:t>小说中，环境描写是不可缺少的。恰当的环境描写</a:t>
            </a:r>
            <a:r>
              <a:rPr lang="zh-CN" altLang="en-US" b="1" smtClean="0">
                <a:solidFill>
                  <a:srgbClr val="00B050"/>
                </a:solidFill>
              </a:rPr>
              <a:t>既对</a:t>
            </a:r>
            <a:r>
              <a:rPr lang="zh-CN" altLang="en-US" b="1">
                <a:solidFill>
                  <a:srgbClr val="00B050"/>
                </a:solidFill>
              </a:rPr>
              <a:t>刻画人物、反映主题起到很好的作用，又能增添文章的美感</a:t>
            </a:r>
            <a:r>
              <a:rPr lang="zh-CN" altLang="en-US" b="1" smtClean="0">
                <a:solidFill>
                  <a:srgbClr val="00B050"/>
                </a:solidFill>
              </a:rPr>
              <a:t>。同时</a:t>
            </a:r>
            <a:r>
              <a:rPr lang="zh-CN" altLang="en-US" b="1">
                <a:solidFill>
                  <a:srgbClr val="00B050"/>
                </a:solidFill>
              </a:rPr>
              <a:t>，还能衬托出人物的心理。</a:t>
            </a:r>
            <a:r>
              <a:rPr lang="zh-CN" altLang="en-US" b="1"/>
              <a:t>如白居易《琵琶行》</a:t>
            </a:r>
            <a:endParaRPr lang="zh-CN" altLang="en-US" b="1"/>
          </a:p>
          <a:p>
            <a:pPr marL="0" indent="0">
              <a:lnSpc>
                <a:spcPct val="150000"/>
              </a:lnSpc>
              <a:buNone/>
            </a:pPr>
            <a:r>
              <a:rPr lang="en-US" altLang="zh-CN" b="1">
                <a:latin typeface="+mj-ea"/>
                <a:ea typeface="+mj-ea"/>
                <a:cs typeface="+mj-ea"/>
              </a:rPr>
              <a:t>“</a:t>
            </a:r>
            <a:r>
              <a:rPr lang="zh-CN" altLang="en-US" b="1">
                <a:latin typeface="+mj-ea"/>
                <a:ea typeface="+mj-ea"/>
                <a:cs typeface="+mj-ea"/>
              </a:rPr>
              <a:t>东船西舫悄无言，唯见江心秋月白。</a:t>
            </a:r>
            <a:r>
              <a:rPr lang="en-US" altLang="zh-CN" b="1">
                <a:latin typeface="+mj-ea"/>
                <a:ea typeface="+mj-ea"/>
                <a:cs typeface="+mj-ea"/>
              </a:rPr>
              <a:t>”</a:t>
            </a:r>
            <a:endParaRPr lang="en-US" altLang="zh-CN" b="1">
              <a:latin typeface="+mj-ea"/>
              <a:ea typeface="+mj-ea"/>
              <a:cs typeface="+mj-ea"/>
            </a:endParaRPr>
          </a:p>
        </p:txBody>
      </p:sp>
    </p:spTree>
  </p:cSld>
  <p:clrMapOvr>
    <a:masterClrMapping/>
  </p:clrMapOvr>
  <p:transition/>
  <p:timing/>
</p:sld>
</file>

<file path=ppt/slides/slide3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838200" y="365125"/>
            <a:ext cx="10515600" cy="951230"/>
          </a:xfrm>
        </p:spPr>
        <p:txBody>
          <a:bodyPr/>
          <a:lstStyle/>
          <a:p>
            <a:r>
              <a:rPr lang="zh-CN" altLang="en-US" sz="3600">
                <a:ln w="22225">
                  <a:solidFill>
                    <a:schemeClr val="accent2"/>
                  </a:solidFill>
                  <a:prstDash val="solid"/>
                </a:ln>
                <a:solidFill>
                  <a:schemeClr val="accent2">
                    <a:lumMod val="40000"/>
                    <a:lumOff val="60000"/>
                  </a:schemeClr>
                </a:solidFill>
                <a:effectLst/>
              </a:rPr>
              <a:t>破折号的作用：</a:t>
            </a:r>
            <a:endParaRPr lang="zh-CN" altLang="en-US" sz="3600">
              <a:ln w="22225">
                <a:solidFill>
                  <a:schemeClr val="accent2"/>
                </a:solidFill>
                <a:prstDash val="solid"/>
              </a:ln>
              <a:solidFill>
                <a:schemeClr val="accent2">
                  <a:lumMod val="40000"/>
                  <a:lumOff val="60000"/>
                </a:schemeClr>
              </a:solidFill>
              <a:effectLst/>
            </a:endParaRPr>
          </a:p>
        </p:txBody>
      </p:sp>
      <p:sp>
        <p:nvSpPr>
          <p:cNvPr id="3" name="内容占位符 2"/>
          <p:cNvSpPr>
            <a:spLocks noGrp="1"/>
          </p:cNvSpPr>
          <p:nvPr>
            <p:ph idx="1"/>
          </p:nvPr>
        </p:nvSpPr>
        <p:spPr>
          <a:xfrm>
            <a:off x="838200" y="1134745"/>
            <a:ext cx="10515600" cy="5042535"/>
          </a:xfrm>
        </p:spPr>
        <p:txBody>
          <a:bodyPr>
            <a:normAutofit/>
          </a:bodyPr>
          <a:lstStyle/>
          <a:p>
            <a:pPr marL="0" indent="0">
              <a:buNone/>
            </a:pPr>
            <a:r>
              <a:rPr lang="zh-CN" altLang="en-US" sz="3200" b="1"/>
              <a:t>①补充说明</a:t>
            </a:r>
            <a:endParaRPr lang="zh-CN" altLang="en-US" sz="3200" b="1"/>
          </a:p>
          <a:p>
            <a:pPr marL="0" indent="0">
              <a:buNone/>
            </a:pPr>
            <a:r>
              <a:rPr lang="zh-CN" altLang="en-US" sz="3200" b="1"/>
              <a:t>【例1】　我国的四大发明——火药、指南针、印刷术、造纸术对世界历史的发展有伟大的贡献。</a:t>
            </a:r>
            <a:endParaRPr lang="zh-CN" altLang="en-US" sz="3200" b="1"/>
          </a:p>
          <a:p>
            <a:pPr marL="0" indent="0">
              <a:buNone/>
            </a:pPr>
            <a:r>
              <a:rPr lang="zh-CN" altLang="en-US" sz="3200" b="1"/>
              <a:t>【例2】　灯光，不管是哪里的灯光，都可以给人——甚至像我这样一个异乡人——指路。</a:t>
            </a:r>
            <a:endParaRPr lang="zh-CN" altLang="en-US" sz="3200" b="1"/>
          </a:p>
          <a:p>
            <a:pPr marL="0" indent="0">
              <a:buNone/>
            </a:pPr>
            <a:r>
              <a:rPr lang="zh-CN" altLang="en-US" sz="3200" b="1"/>
              <a:t>②声音延长、语言中断</a:t>
            </a:r>
            <a:endParaRPr lang="zh-CN" altLang="en-US" sz="3200" b="1"/>
          </a:p>
          <a:p>
            <a:pPr marL="0" indent="0">
              <a:buNone/>
            </a:pPr>
            <a:r>
              <a:rPr lang="zh-CN" altLang="en-US" sz="3200" b="1"/>
              <a:t>【例3】　“小林——，我来了！”他大喊着。</a:t>
            </a:r>
            <a:endParaRPr lang="zh-CN" altLang="en-US" sz="3200" b="1"/>
          </a:p>
          <a:p>
            <a:pPr marL="0" indent="0">
              <a:buNone/>
            </a:pPr>
            <a:r>
              <a:rPr lang="zh-CN" altLang="en-US" sz="3200" b="1"/>
              <a:t>【例4】　“那个时候在无锡的人，我倒问过，可是——”</a:t>
            </a:r>
            <a:endParaRPr lang="zh-CN" altLang="en-US" sz="3200" b="1"/>
          </a:p>
        </p:txBody>
      </p:sp>
    </p:spTree>
  </p:cSld>
  <p:clrMapOvr>
    <a:masterClrMapping/>
  </p:clrMapOvr>
  <mc:AlternateContent>
    <mc:Choice xmlns:p14="http://schemas.microsoft.com/office/powerpoint/2010/main" Requires="p14">
      <p:transition spd="slow" advClick="0" advTm="3000" p14:dur="15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3" presetClass="entr" presetSubtype="16" fill="hold" grpId="0" nodeType="clickEffect">
                                  <p:stCondLst>
                                    <p:cond delay="0"/>
                                  </p:stCondLst>
                                  <p:childTnLst>
                                    <p:set>
                                      <p:cBhvr>
                                        <p:cTn id="6" dur="1000" fill="hold">
                                          <p:stCondLst>
                                            <p:cond delay="0"/>
                                          </p:stCondLst>
                                        </p:cTn>
                                        <p:tgtEl>
                                          <p:spTgt spid="2"/>
                                        </p:tgtEl>
                                        <p:attrNameLst>
                                          <p:attrName>style.visibility</p:attrName>
                                        </p:attrNameLst>
                                      </p:cBhvr>
                                      <p:to>
                                        <p:strVal val="visible"/>
                                      </p:to>
                                    </p:set>
                                    <p:animEffect transition="in" filter="plus(in)">
                                      <p:cBhvr>
                                        <p:cTn id="7" dur="1000"/>
                                        <p:tgtEl>
                                          <p:spTgt spid="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5" presetClass="entr" presetSubtype="1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checkerboard(across)">
                                      <p:cBhvr>
                                        <p:cTn id="12" dur="500"/>
                                        <p:tgtEl>
                                          <p:spTgt spid="3">
                                            <p:txEl>
                                              <p:pRg st="1" end="1"/>
                                            </p:txEl>
                                          </p:spTgt>
                                        </p:tgtEl>
                                      </p:cBhvr>
                                    </p:animEffect>
                                  </p:childTnLst>
                                </p:cTn>
                              </p:par>
                              <p:par>
                                <p:cTn id="13" presetID="5" presetClass="entr" presetSubtype="10" fill="hold"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checkerboard(across)">
                                      <p:cBhvr>
                                        <p:cTn id="15" dur="500"/>
                                        <p:tgtEl>
                                          <p:spTgt spid="3">
                                            <p:txEl>
                                              <p:pRg st="2" end="2"/>
                                            </p:txEl>
                                          </p:spTgt>
                                        </p:tgtEl>
                                      </p:cBhvr>
                                    </p:animEffect>
                                  </p:childTnLst>
                                </p:cTn>
                              </p:par>
                            </p:childTnLst>
                          </p:cTn>
                        </p:par>
                      </p:childTnLst>
                    </p:cTn>
                  </p:par>
                  <p:par>
                    <p:cTn id="16" fill="hold" nodeType="clickPar">
                      <p:stCondLst>
                        <p:cond delay="indefinite"/>
                      </p:stCondLst>
                      <p:childTnLst>
                        <p:par>
                          <p:cTn id="17" fill="hold" nodeType="afterGroup">
                            <p:stCondLst>
                              <p:cond delay="0"/>
                            </p:stCondLst>
                            <p:childTnLst>
                              <p:par>
                                <p:cTn id="18" presetID="2" presetClass="entr" presetSubtype="4" fill="hold" nodeType="clickEffect">
                                  <p:stCondLst>
                                    <p:cond delay="0"/>
                                  </p:stCondLst>
                                  <p:childTnLst>
                                    <p:set>
                                      <p:cBhvr>
                                        <p:cTn id="19" dur="1" fill="hold">
                                          <p:stCondLst>
                                            <p:cond delay="0"/>
                                          </p:stCondLst>
                                        </p:cTn>
                                        <p:tgtEl>
                                          <p:spTgt spid="3">
                                            <p:txEl>
                                              <p:pRg st="0" end="0"/>
                                            </p:txEl>
                                          </p:spTgt>
                                        </p:tgtEl>
                                        <p:attrNameLst>
                                          <p:attrName>style.visibility</p:attrName>
                                        </p:attrNameLst>
                                      </p:cBhvr>
                                      <p:to>
                                        <p:strVal val="visible"/>
                                      </p:to>
                                    </p:set>
                                    <p:anim calcmode="lin" valueType="num">
                                      <p:cBhvr additive="base">
                                        <p:cTn id="20"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21"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2" fill="hold" nodeType="clickPar">
                      <p:stCondLst>
                        <p:cond delay="indefinite"/>
                      </p:stCondLst>
                      <p:childTnLst>
                        <p:par>
                          <p:cTn id="23" fill="hold" nodeType="afterGroup">
                            <p:stCondLst>
                              <p:cond delay="0"/>
                            </p:stCondLst>
                            <p:childTnLst>
                              <p:par>
                                <p:cTn id="24" presetID="21" presetClass="entr" presetSubtype="1" fill="hold" nodeType="clickEffect">
                                  <p:stCondLst>
                                    <p:cond delay="0"/>
                                  </p:stCondLst>
                                  <p:childTnLst>
                                    <p:set>
                                      <p:cBhvr>
                                        <p:cTn id="25" dur="1000" fill="hold">
                                          <p:stCondLst>
                                            <p:cond delay="0"/>
                                          </p:stCondLst>
                                        </p:cTn>
                                        <p:tgtEl>
                                          <p:spTgt spid="3">
                                            <p:txEl>
                                              <p:pRg st="4" end="4"/>
                                            </p:txEl>
                                          </p:spTgt>
                                        </p:tgtEl>
                                        <p:attrNameLst>
                                          <p:attrName>style.visibility</p:attrName>
                                        </p:attrNameLst>
                                      </p:cBhvr>
                                      <p:to>
                                        <p:strVal val="visible"/>
                                      </p:to>
                                    </p:set>
                                    <p:animEffect transition="in" filter="wheel(1)">
                                      <p:cBhvr>
                                        <p:cTn id="26" dur="1000"/>
                                        <p:tgtEl>
                                          <p:spTgt spid="3">
                                            <p:txEl>
                                              <p:pRg st="4" end="4"/>
                                            </p:txEl>
                                          </p:spTgt>
                                        </p:tgtEl>
                                      </p:cBhvr>
                                    </p:animEffect>
                                  </p:childTnLst>
                                </p:cTn>
                              </p:par>
                              <p:par>
                                <p:cTn id="27" presetID="21" presetClass="entr" presetSubtype="1" fill="hold" nodeType="withEffect">
                                  <p:stCondLst>
                                    <p:cond delay="0"/>
                                  </p:stCondLst>
                                  <p:childTnLst>
                                    <p:set>
                                      <p:cBhvr>
                                        <p:cTn id="28" dur="1000" fill="hold">
                                          <p:stCondLst>
                                            <p:cond delay="0"/>
                                          </p:stCondLst>
                                        </p:cTn>
                                        <p:tgtEl>
                                          <p:spTgt spid="3">
                                            <p:txEl>
                                              <p:pRg st="5" end="5"/>
                                            </p:txEl>
                                          </p:spTgt>
                                        </p:tgtEl>
                                        <p:attrNameLst>
                                          <p:attrName>style.visibility</p:attrName>
                                        </p:attrNameLst>
                                      </p:cBhvr>
                                      <p:to>
                                        <p:strVal val="visible"/>
                                      </p:to>
                                    </p:set>
                                    <p:animEffect transition="in" filter="wheel(1)">
                                      <p:cBhvr>
                                        <p:cTn id="29" dur="1000"/>
                                        <p:tgtEl>
                                          <p:spTgt spid="3">
                                            <p:txEl>
                                              <p:pRg st="5" end="5"/>
                                            </p:txEl>
                                          </p:spTgt>
                                        </p:tgtEl>
                                      </p:cBhvr>
                                    </p:animEffect>
                                  </p:childTnLst>
                                </p:cTn>
                              </p:par>
                            </p:childTnLst>
                          </p:cTn>
                        </p:par>
                      </p:childTnLst>
                    </p:cTn>
                  </p:par>
                  <p:par>
                    <p:cTn id="30" fill="hold" nodeType="clickPar">
                      <p:stCondLst>
                        <p:cond delay="indefinite"/>
                      </p:stCondLst>
                      <p:childTnLst>
                        <p:par>
                          <p:cTn id="31" fill="hold" nodeType="afterGroup">
                            <p:stCondLst>
                              <p:cond delay="0"/>
                            </p:stCondLst>
                            <p:childTnLst>
                              <p:par>
                                <p:cTn id="32" presetID="4" presetClass="entr" presetSubtype="16" fill="hold" nodeType="clickEffect">
                                  <p:stCondLst>
                                    <p:cond delay="0"/>
                                  </p:stCondLst>
                                  <p:childTnLst>
                                    <p:set>
                                      <p:cBhvr>
                                        <p:cTn id="33" dur="1000" fill="hold">
                                          <p:stCondLst>
                                            <p:cond delay="0"/>
                                          </p:stCondLst>
                                        </p:cTn>
                                        <p:tgtEl>
                                          <p:spTgt spid="3">
                                            <p:txEl>
                                              <p:pRg st="3" end="3"/>
                                            </p:txEl>
                                          </p:spTgt>
                                        </p:tgtEl>
                                        <p:attrNameLst>
                                          <p:attrName>style.visibility</p:attrName>
                                        </p:attrNameLst>
                                      </p:cBhvr>
                                      <p:to>
                                        <p:strVal val="visible"/>
                                      </p:to>
                                    </p:set>
                                    <p:animEffect transition="in" filter="box(in)">
                                      <p:cBhvr>
                                        <p:cTn id="34" dur="10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838200" y="143510"/>
            <a:ext cx="10515600" cy="6109335"/>
          </a:xfrm>
        </p:spPr>
        <p:txBody>
          <a:bodyPr>
            <a:noAutofit/>
          </a:bodyPr>
          <a:lstStyle/>
          <a:p>
            <a:pPr marL="0" indent="0">
              <a:buNone/>
            </a:pPr>
            <a:r>
              <a:rPr lang="zh-CN" altLang="en-US" sz="3200" b="1">
                <a:solidFill>
                  <a:schemeClr val="tx1">
                    <a:lumMod val="95000"/>
                    <a:lumOff val="5000"/>
                  </a:schemeClr>
                </a:solidFill>
                <a:latin typeface="+mn-ea"/>
                <a:cs typeface="+mn-ea"/>
                <a:sym typeface="+mn-ea"/>
              </a:rPr>
              <a:t>③话题的转换（跳跃）</a:t>
            </a:r>
            <a:endParaRPr lang="zh-CN" altLang="en-US" sz="3200" b="1">
              <a:solidFill>
                <a:schemeClr val="tx1">
                  <a:lumMod val="95000"/>
                  <a:lumOff val="5000"/>
                </a:schemeClr>
              </a:solidFill>
              <a:latin typeface="+mn-ea"/>
              <a:cs typeface="+mn-ea"/>
            </a:endParaRPr>
          </a:p>
          <a:p>
            <a:pPr marL="0" indent="0">
              <a:buNone/>
            </a:pPr>
            <a:r>
              <a:rPr lang="zh-CN" altLang="en-US" sz="3200" b="1">
                <a:solidFill>
                  <a:schemeClr val="tx1">
                    <a:lumMod val="95000"/>
                    <a:lumOff val="5000"/>
                  </a:schemeClr>
                </a:solidFill>
                <a:latin typeface="+mn-ea"/>
                <a:cs typeface="+mn-ea"/>
                <a:sym typeface="+mn-ea"/>
              </a:rPr>
              <a:t>【例5】　“今天好热啊！——你什么时候去上海？”</a:t>
            </a:r>
            <a:endParaRPr lang="zh-CN" altLang="en-US" sz="3200" b="1">
              <a:solidFill>
                <a:schemeClr val="tx1">
                  <a:lumMod val="95000"/>
                  <a:lumOff val="5000"/>
                </a:schemeClr>
              </a:solidFill>
              <a:latin typeface="+mn-ea"/>
              <a:cs typeface="+mn-ea"/>
            </a:endParaRPr>
          </a:p>
          <a:p>
            <a:pPr marL="0" indent="0">
              <a:buNone/>
            </a:pPr>
            <a:r>
              <a:rPr lang="zh-CN" altLang="en-US" sz="3200" b="1">
                <a:solidFill>
                  <a:schemeClr val="tx1">
                    <a:lumMod val="95000"/>
                    <a:lumOff val="5000"/>
                  </a:schemeClr>
                </a:solidFill>
                <a:latin typeface="+mn-ea"/>
                <a:cs typeface="+mn-ea"/>
                <a:sym typeface="+mn-ea"/>
              </a:rPr>
              <a:t>④意思的递进</a:t>
            </a:r>
            <a:endParaRPr lang="zh-CN" altLang="en-US" sz="3200" b="1">
              <a:solidFill>
                <a:schemeClr val="tx1">
                  <a:lumMod val="95000"/>
                  <a:lumOff val="5000"/>
                </a:schemeClr>
              </a:solidFill>
              <a:latin typeface="+mn-ea"/>
              <a:cs typeface="+mn-ea"/>
            </a:endParaRPr>
          </a:p>
          <a:p>
            <a:pPr marL="0" indent="0">
              <a:buNone/>
            </a:pPr>
            <a:r>
              <a:rPr lang="zh-CN" altLang="en-US" sz="3200" b="1">
                <a:solidFill>
                  <a:schemeClr val="tx1">
                    <a:lumMod val="95000"/>
                    <a:lumOff val="5000"/>
                  </a:schemeClr>
                </a:solidFill>
                <a:latin typeface="+mn-ea"/>
                <a:cs typeface="+mn-ea"/>
                <a:sym typeface="+mn-ea"/>
              </a:rPr>
              <a:t>【例6】　昨天——今天——明天</a:t>
            </a:r>
            <a:endParaRPr lang="zh-CN" altLang="en-US" sz="3200" b="1">
              <a:solidFill>
                <a:schemeClr val="tx1">
                  <a:lumMod val="95000"/>
                  <a:lumOff val="5000"/>
                </a:schemeClr>
              </a:solidFill>
              <a:latin typeface="+mn-ea"/>
              <a:cs typeface="+mn-ea"/>
              <a:sym typeface="+mn-ea"/>
            </a:endParaRPr>
          </a:p>
          <a:p>
            <a:pPr marL="0" indent="0">
              <a:buNone/>
            </a:pPr>
            <a:r>
              <a:rPr lang="zh-CN" altLang="en-US" sz="3200" b="1">
                <a:solidFill>
                  <a:schemeClr val="tx1">
                    <a:lumMod val="95000"/>
                    <a:lumOff val="5000"/>
                  </a:schemeClr>
                </a:solidFill>
                <a:latin typeface="+mn-ea"/>
                <a:cs typeface="+mn-ea"/>
                <a:sym typeface="+mn-ea"/>
              </a:rPr>
              <a:t>【例</a:t>
            </a:r>
            <a:r>
              <a:rPr lang="en-US" altLang="zh-CN" sz="3200" b="1">
                <a:solidFill>
                  <a:schemeClr val="tx1">
                    <a:lumMod val="95000"/>
                    <a:lumOff val="5000"/>
                  </a:schemeClr>
                </a:solidFill>
                <a:latin typeface="+mn-ea"/>
                <a:cs typeface="+mn-ea"/>
                <a:sym typeface="+mn-ea"/>
              </a:rPr>
              <a:t>7</a:t>
            </a:r>
            <a:r>
              <a:rPr lang="zh-CN" altLang="en-US" sz="3200" b="1">
                <a:solidFill>
                  <a:schemeClr val="tx1">
                    <a:lumMod val="95000"/>
                    <a:lumOff val="5000"/>
                  </a:schemeClr>
                </a:solidFill>
                <a:latin typeface="+mn-ea"/>
                <a:cs typeface="+mn-ea"/>
                <a:sym typeface="+mn-ea"/>
              </a:rPr>
              <a:t>】  每年——特别是水灾、旱灾的时候，这些在日本厂里有门路的带工。</a:t>
            </a:r>
            <a:endParaRPr lang="zh-CN" altLang="en-US" sz="3200" b="1">
              <a:solidFill>
                <a:schemeClr val="tx1">
                  <a:lumMod val="95000"/>
                  <a:lumOff val="5000"/>
                </a:schemeClr>
              </a:solidFill>
              <a:latin typeface="+mn-ea"/>
              <a:cs typeface="+mn-ea"/>
            </a:endParaRPr>
          </a:p>
          <a:p>
            <a:pPr marL="0" indent="0">
              <a:buNone/>
            </a:pPr>
            <a:r>
              <a:rPr lang="zh-CN" altLang="en-US" sz="3200" b="1">
                <a:solidFill>
                  <a:schemeClr val="tx1">
                    <a:lumMod val="95000"/>
                    <a:lumOff val="5000"/>
                  </a:schemeClr>
                </a:solidFill>
                <a:latin typeface="+mn-ea"/>
                <a:cs typeface="+mn-ea"/>
                <a:sym typeface="+mn-ea"/>
              </a:rPr>
              <a:t>⑤表分项列举</a:t>
            </a:r>
            <a:endParaRPr lang="zh-CN" altLang="en-US" sz="3200" b="1">
              <a:solidFill>
                <a:schemeClr val="tx1">
                  <a:lumMod val="95000"/>
                  <a:lumOff val="5000"/>
                </a:schemeClr>
              </a:solidFill>
              <a:latin typeface="+mn-ea"/>
              <a:cs typeface="+mn-ea"/>
            </a:endParaRPr>
          </a:p>
          <a:p>
            <a:pPr marL="0" indent="0">
              <a:buNone/>
            </a:pPr>
            <a:r>
              <a:rPr lang="zh-CN" altLang="en-US" sz="3200" b="1">
                <a:solidFill>
                  <a:schemeClr val="tx1">
                    <a:lumMod val="95000"/>
                    <a:lumOff val="5000"/>
                  </a:schemeClr>
                </a:solidFill>
                <a:latin typeface="+mn-ea"/>
                <a:cs typeface="+mn-ea"/>
                <a:sym typeface="+mn-ea"/>
              </a:rPr>
              <a:t>【例</a:t>
            </a:r>
            <a:r>
              <a:rPr lang="en-US" altLang="zh-CN" sz="3200" b="1">
                <a:solidFill>
                  <a:schemeClr val="tx1">
                    <a:lumMod val="95000"/>
                    <a:lumOff val="5000"/>
                  </a:schemeClr>
                </a:solidFill>
                <a:latin typeface="+mn-ea"/>
                <a:cs typeface="+mn-ea"/>
                <a:sym typeface="+mn-ea"/>
              </a:rPr>
              <a:t>8</a:t>
            </a:r>
            <a:r>
              <a:rPr lang="zh-CN" altLang="en-US" sz="3200" b="1">
                <a:solidFill>
                  <a:schemeClr val="tx1">
                    <a:lumMod val="95000"/>
                    <a:lumOff val="5000"/>
                  </a:schemeClr>
                </a:solidFill>
                <a:latin typeface="+mn-ea"/>
                <a:cs typeface="+mn-ea"/>
                <a:sym typeface="+mn-ea"/>
              </a:rPr>
              <a:t>】　根据研究对象不同，中国文学分为以下三个分支学科：</a:t>
            </a:r>
            <a:endParaRPr lang="zh-CN" altLang="en-US" sz="3200" b="1">
              <a:solidFill>
                <a:schemeClr val="tx1">
                  <a:lumMod val="95000"/>
                  <a:lumOff val="5000"/>
                </a:schemeClr>
              </a:solidFill>
              <a:latin typeface="+mn-ea"/>
              <a:cs typeface="+mn-ea"/>
            </a:endParaRPr>
          </a:p>
          <a:p>
            <a:pPr marL="0" indent="0">
              <a:buNone/>
            </a:pPr>
            <a:r>
              <a:rPr lang="zh-CN" altLang="en-US" sz="3200" b="1">
                <a:solidFill>
                  <a:schemeClr val="tx1">
                    <a:lumMod val="95000"/>
                    <a:lumOff val="5000"/>
                  </a:schemeClr>
                </a:solidFill>
                <a:latin typeface="+mn-ea"/>
                <a:cs typeface="+mn-ea"/>
                <a:sym typeface="+mn-ea"/>
              </a:rPr>
              <a:t>——古代文学；</a:t>
            </a:r>
            <a:endParaRPr lang="zh-CN" altLang="en-US" sz="3200" b="1">
              <a:solidFill>
                <a:schemeClr val="tx1">
                  <a:lumMod val="95000"/>
                  <a:lumOff val="5000"/>
                </a:schemeClr>
              </a:solidFill>
              <a:latin typeface="+mn-ea"/>
              <a:cs typeface="+mn-ea"/>
            </a:endParaRPr>
          </a:p>
          <a:p>
            <a:pPr marL="0" indent="0">
              <a:buNone/>
            </a:pPr>
            <a:r>
              <a:rPr lang="zh-CN" altLang="en-US" sz="3200" b="1">
                <a:solidFill>
                  <a:schemeClr val="tx1">
                    <a:lumMod val="95000"/>
                    <a:lumOff val="5000"/>
                  </a:schemeClr>
                </a:solidFill>
                <a:latin typeface="+mn-ea"/>
                <a:cs typeface="+mn-ea"/>
                <a:sym typeface="+mn-ea"/>
              </a:rPr>
              <a:t>——近现代文学；</a:t>
            </a:r>
            <a:endParaRPr lang="zh-CN" altLang="en-US" sz="3200" b="1">
              <a:solidFill>
                <a:schemeClr val="tx1">
                  <a:lumMod val="95000"/>
                  <a:lumOff val="5000"/>
                </a:schemeClr>
              </a:solidFill>
              <a:latin typeface="+mn-ea"/>
              <a:cs typeface="+mn-ea"/>
            </a:endParaRPr>
          </a:p>
          <a:p>
            <a:pPr marL="0" indent="0">
              <a:buNone/>
            </a:pPr>
            <a:r>
              <a:rPr lang="zh-CN" altLang="en-US" sz="3200" b="1">
                <a:solidFill>
                  <a:schemeClr val="tx1">
                    <a:lumMod val="95000"/>
                    <a:lumOff val="5000"/>
                  </a:schemeClr>
                </a:solidFill>
                <a:latin typeface="+mn-ea"/>
                <a:cs typeface="+mn-ea"/>
                <a:sym typeface="+mn-ea"/>
              </a:rPr>
              <a:t>——当代文学。</a:t>
            </a:r>
            <a:endParaRPr lang="zh-CN" altLang="en-US" sz="3200" b="1">
              <a:solidFill>
                <a:schemeClr val="tx1">
                  <a:lumMod val="95000"/>
                  <a:lumOff val="5000"/>
                </a:schemeClr>
              </a:solidFill>
              <a:latin typeface="+mn-ea"/>
              <a:cs typeface="+mn-ea"/>
            </a:endParaRPr>
          </a:p>
          <a:p>
            <a:pPr marL="0" indent="0">
              <a:buNone/>
            </a:pPr>
            <a:endParaRPr lang="zh-CN" altLang="en-US" sz="3200" b="1">
              <a:solidFill>
                <a:schemeClr val="tx1">
                  <a:lumMod val="95000"/>
                  <a:lumOff val="5000"/>
                </a:schemeClr>
              </a:solidFill>
              <a:latin typeface="+mn-ea"/>
              <a:cs typeface="+mn-ea"/>
            </a:endParaRPr>
          </a:p>
        </p:txBody>
      </p:sp>
    </p:spTree>
  </p:cSld>
  <p:clrMapOvr>
    <a:masterClrMapping/>
  </p:clrMapOvr>
  <mc:AlternateContent>
    <mc:Choice xmlns:p14="http://schemas.microsoft.com/office/powerpoint/2010/main" Requires="p14">
      <p:transition spd="slow" advClick="0" advTm="3000" p14:dur="15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6" presetClass="entr" presetSubtype="21"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barn(inVertical)">
                                      <p:cBhvr>
                                        <p:cTn id="7" dur="500"/>
                                        <p:tgtEl>
                                          <p:spTgt spid="3">
                                            <p:txEl>
                                              <p:pRg st="1" end="1"/>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8" presetClass="entr" presetSubtype="16" fill="hold" nodeType="clickEffect">
                                  <p:stCondLst>
                                    <p:cond delay="0"/>
                                  </p:stCondLst>
                                  <p:childTnLst>
                                    <p:set>
                                      <p:cBhvr>
                                        <p:cTn id="11" dur="1000" fill="hold">
                                          <p:stCondLst>
                                            <p:cond delay="0"/>
                                          </p:stCondLst>
                                        </p:cTn>
                                        <p:tgtEl>
                                          <p:spTgt spid="3">
                                            <p:txEl>
                                              <p:pRg st="0" end="0"/>
                                            </p:txEl>
                                          </p:spTgt>
                                        </p:tgtEl>
                                        <p:attrNameLst>
                                          <p:attrName>style.visibility</p:attrName>
                                        </p:attrNameLst>
                                      </p:cBhvr>
                                      <p:to>
                                        <p:strVal val="visible"/>
                                      </p:to>
                                    </p:set>
                                    <p:animEffect transition="in" filter="diamond(in)">
                                      <p:cBhvr>
                                        <p:cTn id="12" dur="1000"/>
                                        <p:tgtEl>
                                          <p:spTgt spid="3">
                                            <p:txEl>
                                              <p:pRg st="0" end="0"/>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7" presetClass="entr" presetSubtype="4" fill="hold" nodeType="clickEffect">
                                  <p:stCondLst>
                                    <p:cond delay="0"/>
                                  </p:stCondLst>
                                  <p:childTnLst>
                                    <p:set>
                                      <p:cBhvr>
                                        <p:cTn id="16" dur="500" fill="hold">
                                          <p:stCondLst>
                                            <p:cond delay="0"/>
                                          </p:stCondLst>
                                        </p:cTn>
                                        <p:tgtEl>
                                          <p:spTgt spid="3">
                                            <p:txEl>
                                              <p:pRg st="3" end="3"/>
                                            </p:txEl>
                                          </p:spTgt>
                                        </p:tgtEl>
                                        <p:attrNameLst>
                                          <p:attrName>style.visibility</p:attrName>
                                        </p:attrNameLst>
                                      </p:cBhvr>
                                      <p:to>
                                        <p:strVal val="visible"/>
                                      </p:to>
                                    </p:set>
                                    <p:anim calcmode="lin" valueType="num">
                                      <p:cBhvr additive="base">
                                        <p:cTn id="17"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3">
                                            <p:txEl>
                                              <p:pRg st="3" end="3"/>
                                            </p:txEl>
                                          </p:spTgt>
                                        </p:tgtEl>
                                        <p:attrNameLst>
                                          <p:attrName>ppt_y</p:attrName>
                                        </p:attrNameLst>
                                      </p:cBhvr>
                                      <p:tavLst>
                                        <p:tav tm="0">
                                          <p:val>
                                            <p:strVal val="1+#ppt_h/2"/>
                                          </p:val>
                                        </p:tav>
                                        <p:tav tm="100000">
                                          <p:val>
                                            <p:strVal val="#ppt_y"/>
                                          </p:val>
                                        </p:tav>
                                      </p:tavLst>
                                    </p:anim>
                                  </p:childTnLst>
                                </p:cTn>
                              </p:par>
                              <p:par>
                                <p:cTn id="19" presetID="7" presetClass="entr" presetSubtype="4" fill="hold" nodeType="withEffect">
                                  <p:stCondLst>
                                    <p:cond delay="0"/>
                                  </p:stCondLst>
                                  <p:childTnLst>
                                    <p:set>
                                      <p:cBhvr>
                                        <p:cTn id="20" dur="500" fill="hold">
                                          <p:stCondLst>
                                            <p:cond delay="0"/>
                                          </p:stCondLst>
                                        </p:cTn>
                                        <p:tgtEl>
                                          <p:spTgt spid="3">
                                            <p:txEl>
                                              <p:pRg st="4" end="4"/>
                                            </p:txEl>
                                          </p:spTgt>
                                        </p:tgtEl>
                                        <p:attrNameLst>
                                          <p:attrName>style.visibility</p:attrName>
                                        </p:attrNameLst>
                                      </p:cBhvr>
                                      <p:to>
                                        <p:strVal val="visible"/>
                                      </p:to>
                                    </p:set>
                                    <p:anim calcmode="lin" valueType="num">
                                      <p:cBhvr additive="base">
                                        <p:cTn id="2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3" fill="hold" nodeType="clickPar">
                      <p:stCondLst>
                        <p:cond delay="indefinite"/>
                      </p:stCondLst>
                      <p:childTnLst>
                        <p:par>
                          <p:cTn id="24" fill="hold" nodeType="afterGroup">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27" fill="hold" nodeType="clickPar">
                      <p:stCondLst>
                        <p:cond delay="indefinite"/>
                      </p:stCondLst>
                      <p:childTnLst>
                        <p:par>
                          <p:cTn id="28" fill="hold" nodeType="afterGroup">
                            <p:stCondLst>
                              <p:cond delay="0"/>
                            </p:stCondLst>
                            <p:childTnLst>
                              <p:par>
                                <p:cTn id="29" presetID="18" presetClass="entr" presetSubtype="12" fill="hold" nodeType="clickEffect">
                                  <p:stCondLst>
                                    <p:cond delay="0"/>
                                  </p:stCondLst>
                                  <p:childTnLst>
                                    <p:set>
                                      <p:cBhvr>
                                        <p:cTn id="30" dur="1" fill="hold">
                                          <p:stCondLst>
                                            <p:cond delay="0"/>
                                          </p:stCondLst>
                                        </p:cTn>
                                        <p:tgtEl>
                                          <p:spTgt spid="3">
                                            <p:txEl>
                                              <p:pRg st="2" end="2"/>
                                            </p:txEl>
                                          </p:spTgt>
                                        </p:tgtEl>
                                        <p:attrNameLst>
                                          <p:attrName>style.visibility</p:attrName>
                                        </p:attrNameLst>
                                      </p:cBhvr>
                                      <p:to>
                                        <p:strVal val="visible"/>
                                      </p:to>
                                    </p:set>
                                    <p:animEffect transition="in" filter="strips(downLeft)">
                                      <p:cBhvr>
                                        <p:cTn id="31" dur="500"/>
                                        <p:tgtEl>
                                          <p:spTgt spid="3">
                                            <p:txEl>
                                              <p:pRg st="2" end="2"/>
                                            </p:txEl>
                                          </p:spTgt>
                                        </p:tgtEl>
                                      </p:cBhvr>
                                    </p:animEffect>
                                  </p:childTnLst>
                                </p:cTn>
                              </p:par>
                            </p:childTnLst>
                          </p:cTn>
                        </p:par>
                      </p:childTnLst>
                    </p:cTn>
                  </p:par>
                  <p:par>
                    <p:cTn id="32" fill="hold" nodeType="clickPar">
                      <p:stCondLst>
                        <p:cond delay="indefinite"/>
                      </p:stCondLst>
                      <p:childTnLst>
                        <p:par>
                          <p:cTn id="33" fill="hold" nodeType="afterGroup">
                            <p:stCondLst>
                              <p:cond delay="0"/>
                            </p:stCondLst>
                            <p:childTnLst>
                              <p:par>
                                <p:cTn id="34" presetID="3" presetClass="entr" presetSubtype="10" fill="hold" nodeType="clickEffect">
                                  <p:stCondLst>
                                    <p:cond delay="0"/>
                                  </p:stCondLst>
                                  <p:childTnLst>
                                    <p:set>
                                      <p:cBhvr>
                                        <p:cTn id="35" dur="1" fill="hold">
                                          <p:stCondLst>
                                            <p:cond delay="0"/>
                                          </p:stCondLst>
                                        </p:cTn>
                                        <p:tgtEl>
                                          <p:spTgt spid="3">
                                            <p:txEl>
                                              <p:pRg st="6" end="6"/>
                                            </p:txEl>
                                          </p:spTgt>
                                        </p:tgtEl>
                                        <p:attrNameLst>
                                          <p:attrName>style.visibility</p:attrName>
                                        </p:attrNameLst>
                                      </p:cBhvr>
                                      <p:to>
                                        <p:strVal val="visible"/>
                                      </p:to>
                                    </p:set>
                                    <p:animEffect transition="in" filter="blinds(horizontal)">
                                      <p:cBhvr>
                                        <p:cTn id="36" dur="500"/>
                                        <p:tgtEl>
                                          <p:spTgt spid="3">
                                            <p:txEl>
                                              <p:pRg st="6" end="6"/>
                                            </p:txEl>
                                          </p:spTgt>
                                        </p:tgtEl>
                                      </p:cBhvr>
                                    </p:animEffect>
                                  </p:childTnLst>
                                </p:cTn>
                              </p:par>
                              <p:par>
                                <p:cTn id="37" presetID="3" presetClass="entr" presetSubtype="10" fill="hold" nodeType="withEffect">
                                  <p:stCondLst>
                                    <p:cond delay="0"/>
                                  </p:stCondLst>
                                  <p:childTnLst>
                                    <p:set>
                                      <p:cBhvr>
                                        <p:cTn id="38" dur="1" fill="hold">
                                          <p:stCondLst>
                                            <p:cond delay="0"/>
                                          </p:stCondLst>
                                        </p:cTn>
                                        <p:tgtEl>
                                          <p:spTgt spid="3">
                                            <p:txEl>
                                              <p:pRg st="7" end="7"/>
                                            </p:txEl>
                                          </p:spTgt>
                                        </p:tgtEl>
                                        <p:attrNameLst>
                                          <p:attrName>style.visibility</p:attrName>
                                        </p:attrNameLst>
                                      </p:cBhvr>
                                      <p:to>
                                        <p:strVal val="visible"/>
                                      </p:to>
                                    </p:set>
                                    <p:animEffect transition="in" filter="blinds(horizontal)">
                                      <p:cBhvr>
                                        <p:cTn id="39" dur="500"/>
                                        <p:tgtEl>
                                          <p:spTgt spid="3">
                                            <p:txEl>
                                              <p:pRg st="7" end="7"/>
                                            </p:txEl>
                                          </p:spTgt>
                                        </p:tgtEl>
                                      </p:cBhvr>
                                    </p:animEffect>
                                  </p:childTnLst>
                                </p:cTn>
                              </p:par>
                              <p:par>
                                <p:cTn id="40" presetID="3" presetClass="entr" presetSubtype="10" fill="hold" nodeType="withEffect">
                                  <p:stCondLst>
                                    <p:cond delay="0"/>
                                  </p:stCondLst>
                                  <p:childTnLst>
                                    <p:set>
                                      <p:cBhvr>
                                        <p:cTn id="41" dur="1" fill="hold">
                                          <p:stCondLst>
                                            <p:cond delay="0"/>
                                          </p:stCondLst>
                                        </p:cTn>
                                        <p:tgtEl>
                                          <p:spTgt spid="3">
                                            <p:txEl>
                                              <p:pRg st="8" end="8"/>
                                            </p:txEl>
                                          </p:spTgt>
                                        </p:tgtEl>
                                        <p:attrNameLst>
                                          <p:attrName>style.visibility</p:attrName>
                                        </p:attrNameLst>
                                      </p:cBhvr>
                                      <p:to>
                                        <p:strVal val="visible"/>
                                      </p:to>
                                    </p:set>
                                    <p:animEffect transition="in" filter="blinds(horizontal)">
                                      <p:cBhvr>
                                        <p:cTn id="42" dur="500"/>
                                        <p:tgtEl>
                                          <p:spTgt spid="3">
                                            <p:txEl>
                                              <p:pRg st="8" end="8"/>
                                            </p:txEl>
                                          </p:spTgt>
                                        </p:tgtEl>
                                      </p:cBhvr>
                                    </p:animEffect>
                                  </p:childTnLst>
                                </p:cTn>
                              </p:par>
                              <p:par>
                                <p:cTn id="43" presetID="3" presetClass="entr" presetSubtype="10" fill="hold" nodeType="withEffect">
                                  <p:stCondLst>
                                    <p:cond delay="0"/>
                                  </p:stCondLst>
                                  <p:childTnLst>
                                    <p:set>
                                      <p:cBhvr>
                                        <p:cTn id="44" dur="1" fill="hold">
                                          <p:stCondLst>
                                            <p:cond delay="0"/>
                                          </p:stCondLst>
                                        </p:cTn>
                                        <p:tgtEl>
                                          <p:spTgt spid="3">
                                            <p:txEl>
                                              <p:pRg st="9" end="9"/>
                                            </p:txEl>
                                          </p:spTgt>
                                        </p:tgtEl>
                                        <p:attrNameLst>
                                          <p:attrName>style.visibility</p:attrName>
                                        </p:attrNameLst>
                                      </p:cBhvr>
                                      <p:to>
                                        <p:strVal val="visible"/>
                                      </p:to>
                                    </p:set>
                                    <p:animEffect transition="in" filter="blinds(horizontal)">
                                      <p:cBhvr>
                                        <p:cTn id="45" dur="500"/>
                                        <p:tgtEl>
                                          <p:spTgt spid="3">
                                            <p:txEl>
                                              <p:pRg st="9" end="9"/>
                                            </p:txEl>
                                          </p:spTgt>
                                        </p:tgtEl>
                                      </p:cBhvr>
                                    </p:animEffect>
                                  </p:childTnLst>
                                </p:cTn>
                              </p:par>
                            </p:childTnLst>
                          </p:cTn>
                        </p:par>
                      </p:childTnLst>
                    </p:cTn>
                  </p:par>
                  <p:par>
                    <p:cTn id="46" fill="hold" nodeType="clickPar">
                      <p:stCondLst>
                        <p:cond delay="indefinite"/>
                      </p:stCondLst>
                      <p:childTnLst>
                        <p:par>
                          <p:cTn id="47" fill="hold" nodeType="afterGroup">
                            <p:stCondLst>
                              <p:cond delay="0"/>
                            </p:stCondLst>
                            <p:childTnLst>
                              <p:par>
                                <p:cTn id="48" presetID="2" presetClass="entr" presetSubtype="4" fill="hold" nodeType="clickEffect">
                                  <p:stCondLst>
                                    <p:cond delay="0"/>
                                  </p:stCondLst>
                                  <p:childTnLst>
                                    <p:set>
                                      <p:cBhvr>
                                        <p:cTn id="49" dur="1" fill="hold">
                                          <p:stCondLst>
                                            <p:cond delay="0"/>
                                          </p:stCondLst>
                                        </p:cTn>
                                        <p:tgtEl>
                                          <p:spTgt spid="3">
                                            <p:txEl>
                                              <p:pRg st="5" end="5"/>
                                            </p:txEl>
                                          </p:spTgt>
                                        </p:tgtEl>
                                        <p:attrNameLst>
                                          <p:attrName>style.visibility</p:attrName>
                                        </p:attrNameLst>
                                      </p:cBhvr>
                                      <p:to>
                                        <p:strVal val="visible"/>
                                      </p:to>
                                    </p:set>
                                    <p:anim calcmode="lin" valueType="num">
                                      <p:cBhvr additive="base">
                                        <p:cTn id="50"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51"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838200" y="1825625"/>
            <a:ext cx="10515600" cy="4351338"/>
          </a:xfrm>
        </p:spPr>
        <p:txBody>
          <a:bodyPr/>
          <a:lstStyle/>
          <a:p>
            <a:pPr marL="0" indent="0">
              <a:buNone/>
            </a:pPr>
            <a:r>
              <a:rPr lang="zh-CN" altLang="en-US" sz="3600" b="1"/>
              <a:t>⑥引出下文</a:t>
            </a:r>
            <a:endParaRPr lang="zh-CN" altLang="en-US" sz="3600" b="1"/>
          </a:p>
          <a:p>
            <a:pPr marL="0" indent="0">
              <a:buNone/>
            </a:pPr>
            <a:r>
              <a:rPr lang="zh-CN" altLang="en-US" sz="3600" b="1"/>
              <a:t>【例</a:t>
            </a:r>
            <a:r>
              <a:rPr lang="en-US" altLang="zh-CN" sz="3600" b="1"/>
              <a:t>9</a:t>
            </a:r>
            <a:r>
              <a:rPr lang="zh-CN" altLang="en-US" sz="3600" b="1"/>
              <a:t>】星期六的晚上是我最高兴的时候</a:t>
            </a:r>
            <a:r>
              <a:rPr lang="en-US" altLang="zh-CN" sz="3600" b="1"/>
              <a:t>——</a:t>
            </a:r>
            <a:r>
              <a:rPr lang="zh-CN" altLang="en-US" sz="3600" b="1"/>
              <a:t>一方面是；另一方面是。</a:t>
            </a:r>
            <a:endParaRPr lang="zh-CN" altLang="en-US" sz="3600" b="1"/>
          </a:p>
          <a:p>
            <a:pPr marL="0" indent="0">
              <a:buNone/>
            </a:pPr>
            <a:r>
              <a:rPr lang="en-US" altLang="zh-CN" sz="3600" b="1"/>
              <a:t>⑦</a:t>
            </a:r>
            <a:r>
              <a:rPr lang="zh-CN" altLang="en-US" sz="3600" b="1"/>
              <a:t>总结上文</a:t>
            </a:r>
            <a:endParaRPr lang="en-US" altLang="zh-CN" sz="3600" b="1"/>
          </a:p>
          <a:p>
            <a:pPr marL="0" indent="0">
              <a:buNone/>
            </a:pPr>
            <a:r>
              <a:rPr lang="zh-CN" altLang="en-US" sz="3600" b="1"/>
              <a:t>【例</a:t>
            </a:r>
            <a:r>
              <a:rPr lang="en-US" altLang="zh-CN" sz="3600" b="1"/>
              <a:t>10</a:t>
            </a:r>
            <a:r>
              <a:rPr lang="zh-CN" altLang="en-US" sz="3600" b="1"/>
              <a:t>】坚强，纯洁，严于律己，客观公正</a:t>
            </a:r>
            <a:r>
              <a:rPr lang="en-US" altLang="zh-CN" sz="3600" b="1"/>
              <a:t>——</a:t>
            </a:r>
            <a:r>
              <a:rPr lang="zh-CN" altLang="en-US" sz="3600" b="1"/>
              <a:t>这一切都难得地集中在一个人身上。</a:t>
            </a:r>
            <a:endParaRPr lang="zh-CN" altLang="en-US" sz="3600" b="1"/>
          </a:p>
          <a:p>
            <a:pPr marL="0" indent="0">
              <a:buNone/>
            </a:pPr>
            <a:r>
              <a:rPr lang="zh-CN" altLang="en-US" sz="3600" b="1"/>
              <a:t>⑧歇后语、标注出处、副标题之前</a:t>
            </a:r>
            <a:endParaRPr lang="zh-CN" altLang="en-US" sz="3600" b="1"/>
          </a:p>
        </p:txBody>
      </p:sp>
    </p:spTree>
  </p:cSld>
  <p:clrMapOvr>
    <a:masterClrMapping/>
  </p:clrMapOvr>
  <mc:AlternateContent>
    <mc:Choice xmlns:p14="http://schemas.microsoft.com/office/powerpoint/2010/main" Requires="p14">
      <p:transition spd="slow" advClick="0" advTm="3000" p14:dur="15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1" presetClass="entr" presetSubtype="1" fill="hold" nodeType="clickEffect">
                                  <p:stCondLst>
                                    <p:cond delay="0"/>
                                  </p:stCondLst>
                                  <p:childTnLst>
                                    <p:set>
                                      <p:cBhvr>
                                        <p:cTn id="6" dur="500" fill="hold">
                                          <p:stCondLst>
                                            <p:cond delay="0"/>
                                          </p:stCondLst>
                                        </p:cTn>
                                        <p:tgtEl>
                                          <p:spTgt spid="3">
                                            <p:txEl>
                                              <p:pRg st="1" end="1"/>
                                            </p:txEl>
                                          </p:spTgt>
                                        </p:tgtEl>
                                        <p:attrNameLst>
                                          <p:attrName>style.visibility</p:attrName>
                                        </p:attrNameLst>
                                      </p:cBhvr>
                                      <p:to>
                                        <p:strVal val="visible"/>
                                      </p:to>
                                    </p:set>
                                    <p:animEffect transition="in" filter="wheel(1)">
                                      <p:cBhvr>
                                        <p:cTn id="7" dur="500"/>
                                        <p:tgtEl>
                                          <p:spTgt spid="3">
                                            <p:txEl>
                                              <p:pRg st="1" end="1"/>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8" presetClass="entr" presetSubtype="12"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strips(downLeft)">
                                      <p:cBhvr>
                                        <p:cTn id="12" dur="500"/>
                                        <p:tgtEl>
                                          <p:spTgt spid="3">
                                            <p:txEl>
                                              <p:pRg st="0" end="0"/>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blinds(horizontal)">
                                      <p:cBhvr>
                                        <p:cTn id="17" dur="500"/>
                                        <p:tgtEl>
                                          <p:spTgt spid="3">
                                            <p:txEl>
                                              <p:pRg st="3" end="3"/>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4" presetClass="entr" presetSubtype="16" fill="hold" nodeType="clickEffect">
                                  <p:stCondLst>
                                    <p:cond delay="0"/>
                                  </p:stCondLst>
                                  <p:childTnLst>
                                    <p:set>
                                      <p:cBhvr>
                                        <p:cTn id="21" dur="500" fill="hold">
                                          <p:stCondLst>
                                            <p:cond delay="0"/>
                                          </p:stCondLst>
                                        </p:cTn>
                                        <p:tgtEl>
                                          <p:spTgt spid="3">
                                            <p:txEl>
                                              <p:pRg st="2" end="2"/>
                                            </p:txEl>
                                          </p:spTgt>
                                        </p:tgtEl>
                                        <p:attrNameLst>
                                          <p:attrName>style.visibility</p:attrName>
                                        </p:attrNameLst>
                                      </p:cBhvr>
                                      <p:to>
                                        <p:strVal val="visible"/>
                                      </p:to>
                                    </p:set>
                                    <p:animEffect transition="in" filter="box(in)">
                                      <p:cBhvr>
                                        <p:cTn id="22" dur="500"/>
                                        <p:tgtEl>
                                          <p:spTgt spid="3">
                                            <p:txEl>
                                              <p:pRg st="2" end="2"/>
                                            </p:txEl>
                                          </p:spTgt>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3" presetClass="entr" presetSubtype="10" fill="hold"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blinds(horizontal)">
                                      <p:cBhvr>
                                        <p:cTn id="27"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椭圆 3"/>
          <p:cNvSpPr/>
          <p:nvPr/>
        </p:nvSpPr>
        <p:spPr>
          <a:xfrm>
            <a:off x="7799070" y="1464310"/>
            <a:ext cx="3996055" cy="3987800"/>
          </a:xfrm>
          <a:prstGeom prst="ellipse">
            <a:avLst/>
          </a:prstGeom>
          <a:noFill/>
          <a:ln w="0">
            <a:solidFill>
              <a:srgbClr val="B8946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0" name="图片 19" descr="6843a3967609c0293ae652e5bd974ce6"/>
          <p:cNvPicPr>
            <a:picLocks noChangeAspect="1"/>
          </p:cNvPicPr>
          <p:nvPr/>
        </p:nvPicPr>
        <p:blipFill>
          <a:blip r:embed="rId3"/>
          <a:stretch>
            <a:fillRect/>
          </a:stretch>
        </p:blipFill>
        <p:spPr>
          <a:xfrm flipH="1">
            <a:off x="8206105" y="1540510"/>
            <a:ext cx="3473450" cy="3835400"/>
          </a:xfrm>
          <a:prstGeom prst="ellipse">
            <a:avLst/>
          </a:prstGeom>
        </p:spPr>
      </p:pic>
      <p:sp>
        <p:nvSpPr>
          <p:cNvPr id="2" name="矩形 1"/>
          <p:cNvSpPr/>
          <p:nvPr/>
        </p:nvSpPr>
        <p:spPr>
          <a:xfrm>
            <a:off x="302895" y="2581910"/>
            <a:ext cx="7385685" cy="2861310"/>
          </a:xfrm>
          <a:prstGeom prst="rect">
            <a:avLst/>
          </a:prstGeom>
          <a:noFill/>
          <a:ln>
            <a:noFill/>
          </a:ln>
        </p:spPr>
        <p:txBody>
          <a:bodyPr wrap="square" rtlCol="0" anchor="t">
            <a:spAutoFit/>
          </a:bodyPr>
          <a:lstStyle/>
          <a:p>
            <a:pPr algn="ctr"/>
            <a:r>
              <a:rPr lang="zh-CN" altLang="en-US" sz="7200" b="1">
                <a:ln w="6600">
                  <a:solidFill>
                    <a:schemeClr val="accent2"/>
                  </a:solidFill>
                  <a:prstDash val="solid"/>
                </a:ln>
                <a:solidFill>
                  <a:srgbClr val="FFFFFF"/>
                </a:solidFill>
                <a:effectLst>
                  <a:outerShdw dist="38100" dir="2700000" algn="tl" rotWithShape="0">
                    <a:schemeClr val="accent2"/>
                  </a:outerShdw>
                </a:effectLst>
              </a:rPr>
              <a:t>复        活</a:t>
            </a:r>
            <a:endParaRPr lang="zh-CN" altLang="en-US" sz="7200" b="1">
              <a:ln w="6600">
                <a:solidFill>
                  <a:schemeClr val="accent2"/>
                </a:solidFill>
                <a:prstDash val="solid"/>
              </a:ln>
              <a:solidFill>
                <a:srgbClr val="FFFFFF"/>
              </a:solidFill>
              <a:effectLst>
                <a:outerShdw dist="38100" dir="2700000" algn="tl" rotWithShape="0">
                  <a:schemeClr val="accent2"/>
                </a:outerShdw>
              </a:effectLst>
            </a:endParaRPr>
          </a:p>
          <a:p>
            <a:pPr algn="ctr"/>
            <a:endParaRPr lang="zh-CN" altLang="en-US" sz="7200" b="1">
              <a:ln w="6600">
                <a:solidFill>
                  <a:schemeClr val="accent2"/>
                </a:solidFill>
                <a:prstDash val="solid"/>
              </a:ln>
              <a:solidFill>
                <a:srgbClr val="FFFFFF"/>
              </a:solidFill>
              <a:effectLst>
                <a:outerShdw dist="38100" dir="2700000" algn="tl" rotWithShape="0">
                  <a:schemeClr val="accent2"/>
                </a:outerShdw>
              </a:effectLst>
            </a:endParaRPr>
          </a:p>
          <a:p>
            <a:pPr algn="r"/>
            <a:r>
              <a:rPr lang="en-US" altLang="zh-CN" sz="3600" b="1">
                <a:ln w="6600">
                  <a:solidFill>
                    <a:schemeClr val="accent2"/>
                  </a:solidFill>
                  <a:prstDash val="solid"/>
                </a:ln>
                <a:solidFill>
                  <a:srgbClr val="FFFFFF"/>
                </a:solidFill>
                <a:effectLst>
                  <a:outerShdw dist="38100" dir="2700000" algn="tl" rotWithShape="0">
                    <a:schemeClr val="accent2"/>
                  </a:outerShdw>
                </a:effectLst>
              </a:rPr>
              <a:t>——</a:t>
            </a:r>
            <a:r>
              <a:rPr lang="zh-CN" altLang="en-US" sz="3600" b="1">
                <a:ln w="6600">
                  <a:solidFill>
                    <a:schemeClr val="accent2"/>
                  </a:solidFill>
                  <a:prstDash val="solid"/>
                </a:ln>
                <a:solidFill>
                  <a:srgbClr val="FFFFFF"/>
                </a:solidFill>
                <a:effectLst>
                  <a:outerShdw dist="38100" dir="2700000" algn="tl" rotWithShape="0">
                    <a:schemeClr val="accent2"/>
                  </a:outerShdw>
                </a:effectLst>
              </a:rPr>
              <a:t>列夫</a:t>
            </a:r>
            <a:r>
              <a:rPr lang="zh-CN" altLang="en-US" sz="3600" b="1">
                <a:ln w="6600">
                  <a:solidFill>
                    <a:schemeClr val="accent2"/>
                  </a:solidFill>
                  <a:prstDash val="solid"/>
                </a:ln>
                <a:solidFill>
                  <a:srgbClr val="FFFFFF"/>
                </a:solidFill>
                <a:effectLst>
                  <a:outerShdw dist="38100" dir="2700000" algn="tl" rotWithShape="0">
                    <a:schemeClr val="accent2"/>
                  </a:outerShdw>
                </a:effectLst>
                <a:latin typeface="宋体" panose="02010600030101010101" pitchFamily="2" charset="-122"/>
                <a:ea typeface="宋体" panose="02010600030101010101" pitchFamily="2" charset="-122"/>
              </a:rPr>
              <a:t>·</a:t>
            </a:r>
            <a:r>
              <a:rPr lang="zh-CN" altLang="en-US" sz="3600" b="1">
                <a:ln w="6600">
                  <a:solidFill>
                    <a:schemeClr val="accent2"/>
                  </a:solidFill>
                  <a:prstDash val="solid"/>
                </a:ln>
                <a:solidFill>
                  <a:srgbClr val="FFFFFF"/>
                </a:solidFill>
                <a:effectLst>
                  <a:outerShdw dist="38100" dir="2700000" algn="tl" rotWithShape="0">
                    <a:schemeClr val="accent2"/>
                  </a:outerShdw>
                </a:effectLst>
              </a:rPr>
              <a:t>托尔斯泰</a:t>
            </a:r>
            <a:endParaRPr lang="zh-CN" altLang="en-US" sz="3600" b="1">
              <a:ln w="6600">
                <a:solidFill>
                  <a:schemeClr val="accent2"/>
                </a:solidFill>
                <a:prstDash val="solid"/>
              </a:ln>
              <a:solidFill>
                <a:srgbClr val="FFFFFF"/>
              </a:solidFill>
              <a:effectLst>
                <a:outerShdw dist="38100" dir="2700000" algn="tl" rotWithShape="0">
                  <a:schemeClr val="accent2"/>
                </a:outerShdw>
              </a:effectLst>
            </a:endParaRPr>
          </a:p>
        </p:txBody>
      </p:sp>
    </p:spTree>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blinds(horizontal)">
                                      <p:cBhvr>
                                        <p:cTn id="7"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10" name="组合 9"/>
          <p:cNvGrpSpPr/>
          <p:nvPr/>
        </p:nvGrpSpPr>
        <p:grpSpPr>
          <a:xfrm>
            <a:off x="-34925" y="56515"/>
            <a:ext cx="12292330" cy="6711315"/>
            <a:chOff x="-55" y="89"/>
            <a:chExt cx="19358" cy="10569"/>
          </a:xfrm>
        </p:grpSpPr>
        <p:pic>
          <p:nvPicPr>
            <p:cNvPr id="6" name="图片 5" descr="856"/>
            <p:cNvPicPr>
              <a:picLocks noChangeAspect="1"/>
            </p:cNvPicPr>
            <p:nvPr/>
          </p:nvPicPr>
          <p:blipFill>
            <a:blip r:embed="rId3"/>
            <a:srcRect l="61779" t="10517" r="2871" b="78736"/>
            <a:stretch>
              <a:fillRect/>
            </a:stretch>
          </p:blipFill>
          <p:spPr>
            <a:xfrm flipH="1">
              <a:off x="-55" y="89"/>
              <a:ext cx="2515" cy="1145"/>
            </a:xfrm>
            <a:prstGeom prst="rect">
              <a:avLst/>
            </a:prstGeom>
          </p:spPr>
        </p:pic>
        <p:cxnSp>
          <p:nvCxnSpPr>
            <p:cNvPr id="2" name="直接连接符 1"/>
            <p:cNvCxnSpPr/>
            <p:nvPr/>
          </p:nvCxnSpPr>
          <p:spPr>
            <a:xfrm>
              <a:off x="2314" y="331"/>
              <a:ext cx="14665" cy="0"/>
            </a:xfrm>
            <a:prstGeom prst="line">
              <a:avLst/>
            </a:prstGeom>
            <a:ln w="6350">
              <a:solidFill>
                <a:srgbClr val="B89468"/>
              </a:solidFill>
            </a:ln>
          </p:spPr>
          <p:style>
            <a:lnRef idx="1">
              <a:schemeClr val="accent1"/>
            </a:lnRef>
            <a:fillRef idx="0">
              <a:schemeClr val="accent1"/>
            </a:fillRef>
            <a:effectRef idx="0">
              <a:schemeClr val="accent1"/>
            </a:effectRef>
            <a:fontRef idx="minor">
              <a:schemeClr val="tx1"/>
            </a:fontRef>
          </p:style>
        </p:cxnSp>
        <p:pic>
          <p:nvPicPr>
            <p:cNvPr id="3" name="图片 2" descr="856"/>
            <p:cNvPicPr>
              <a:picLocks noChangeAspect="1"/>
            </p:cNvPicPr>
            <p:nvPr/>
          </p:nvPicPr>
          <p:blipFill>
            <a:blip r:embed="rId3"/>
            <a:srcRect l="61779" t="10517" r="2871" b="78736"/>
            <a:stretch>
              <a:fillRect/>
            </a:stretch>
          </p:blipFill>
          <p:spPr>
            <a:xfrm>
              <a:off x="16789" y="89"/>
              <a:ext cx="2515" cy="1145"/>
            </a:xfrm>
            <a:prstGeom prst="rect">
              <a:avLst/>
            </a:prstGeom>
          </p:spPr>
        </p:pic>
        <p:pic>
          <p:nvPicPr>
            <p:cNvPr id="4" name="图片 3" descr="856"/>
            <p:cNvPicPr>
              <a:picLocks noChangeAspect="1"/>
            </p:cNvPicPr>
            <p:nvPr/>
          </p:nvPicPr>
          <p:blipFill>
            <a:blip r:embed="rId3"/>
            <a:srcRect l="61779" t="10517" r="2871" b="78736"/>
            <a:stretch>
              <a:fillRect/>
            </a:stretch>
          </p:blipFill>
          <p:spPr>
            <a:xfrm flipV="1">
              <a:off x="16789" y="9514"/>
              <a:ext cx="2515" cy="1145"/>
            </a:xfrm>
            <a:prstGeom prst="rect">
              <a:avLst/>
            </a:prstGeom>
          </p:spPr>
        </p:pic>
        <p:pic>
          <p:nvPicPr>
            <p:cNvPr id="5" name="图片 4" descr="856"/>
            <p:cNvPicPr>
              <a:picLocks noChangeAspect="1"/>
            </p:cNvPicPr>
            <p:nvPr/>
          </p:nvPicPr>
          <p:blipFill>
            <a:blip r:embed="rId3"/>
            <a:srcRect l="61779" t="10517" r="2871" b="78736"/>
            <a:stretch>
              <a:fillRect/>
            </a:stretch>
          </p:blipFill>
          <p:spPr>
            <a:xfrm flipH="1" flipV="1">
              <a:off x="-55" y="9514"/>
              <a:ext cx="2515" cy="1145"/>
            </a:xfrm>
            <a:prstGeom prst="rect">
              <a:avLst/>
            </a:prstGeom>
          </p:spPr>
        </p:pic>
        <p:cxnSp>
          <p:nvCxnSpPr>
            <p:cNvPr id="7" name="直接连接符 6"/>
            <p:cNvCxnSpPr/>
            <p:nvPr/>
          </p:nvCxnSpPr>
          <p:spPr>
            <a:xfrm>
              <a:off x="2314" y="10409"/>
              <a:ext cx="14665" cy="0"/>
            </a:xfrm>
            <a:prstGeom prst="line">
              <a:avLst/>
            </a:prstGeom>
            <a:ln w="6350">
              <a:solidFill>
                <a:srgbClr val="B89468"/>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flipH="1">
              <a:off x="531" y="1181"/>
              <a:ext cx="0" cy="8331"/>
            </a:xfrm>
            <a:prstGeom prst="line">
              <a:avLst/>
            </a:prstGeom>
            <a:ln>
              <a:solidFill>
                <a:srgbClr val="B89468"/>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flipH="1">
              <a:off x="18697" y="1183"/>
              <a:ext cx="0" cy="8331"/>
            </a:xfrm>
            <a:prstGeom prst="line">
              <a:avLst/>
            </a:prstGeom>
            <a:ln>
              <a:solidFill>
                <a:srgbClr val="B89468"/>
              </a:solidFill>
            </a:ln>
          </p:spPr>
          <p:style>
            <a:lnRef idx="1">
              <a:schemeClr val="accent1"/>
            </a:lnRef>
            <a:fillRef idx="0">
              <a:schemeClr val="accent1"/>
            </a:fillRef>
            <a:effectRef idx="0">
              <a:schemeClr val="accent1"/>
            </a:effectRef>
            <a:fontRef idx="minor">
              <a:schemeClr val="tx1"/>
            </a:fontRef>
          </p:style>
        </p:cxnSp>
      </p:grpSp>
      <p:sp>
        <p:nvSpPr>
          <p:cNvPr id="38" name="矩形 37"/>
          <p:cNvSpPr/>
          <p:nvPr/>
        </p:nvSpPr>
        <p:spPr>
          <a:xfrm flipV="1">
            <a:off x="327660" y="3597910"/>
            <a:ext cx="11536045" cy="76200"/>
          </a:xfrm>
          <a:prstGeom prst="rect">
            <a:avLst/>
          </a:prstGeom>
          <a:solidFill>
            <a:srgbClr val="9F79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635042"/>
              </a:solidFill>
            </a:endParaRPr>
          </a:p>
        </p:txBody>
      </p:sp>
      <p:grpSp>
        <p:nvGrpSpPr>
          <p:cNvPr id="16" name="组合 15"/>
          <p:cNvGrpSpPr/>
          <p:nvPr/>
        </p:nvGrpSpPr>
        <p:grpSpPr>
          <a:xfrm>
            <a:off x="8924290" y="2647950"/>
            <a:ext cx="720090" cy="1026160"/>
            <a:chOff x="9352099" y="1524874"/>
            <a:chExt cx="1336675" cy="1905000"/>
          </a:xfrm>
          <a:solidFill>
            <a:srgbClr val="635042"/>
          </a:solidFill>
        </p:grpSpPr>
        <p:sp>
          <p:nvSpPr>
            <p:cNvPr id="18" name="KSO_Shape"/>
            <p:cNvSpPr/>
            <p:nvPr/>
          </p:nvSpPr>
          <p:spPr>
            <a:xfrm>
              <a:off x="9352099" y="1524874"/>
              <a:ext cx="1336675" cy="1905000"/>
            </a:xfrm>
            <a:custGeom>
              <a:gdLst>
                <a:gd name="connsiteX0" fmla="*/ 586581 w 1173161"/>
                <a:gd name="connsiteY0" fmla="*/ 0 h 1672438"/>
                <a:gd name="connsiteX1" fmla="*/ 1001356 w 1173161"/>
                <a:gd name="connsiteY1" fmla="*/ 171806 h 1672438"/>
                <a:gd name="connsiteX2" fmla="*/ 1001356 w 1173161"/>
                <a:gd name="connsiteY2" fmla="*/ 1001357 h 1672438"/>
                <a:gd name="connsiteX3" fmla="*/ 586581 w 1173161"/>
                <a:gd name="connsiteY3" fmla="*/ 1672438 h 1672438"/>
                <a:gd name="connsiteX4" fmla="*/ 171805 w 1173161"/>
                <a:gd name="connsiteY4" fmla="*/ 1001357 h 1672438"/>
                <a:gd name="connsiteX5" fmla="*/ 171805 w 1173161"/>
                <a:gd name="connsiteY5" fmla="*/ 171806 h 1672438"/>
                <a:gd name="connsiteX6" fmla="*/ 586581 w 1173161"/>
                <a:gd name="connsiteY6" fmla="*/ 0 h 1672438"/>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73161" h="1672438">
                  <a:moveTo>
                    <a:pt x="586581" y="0"/>
                  </a:moveTo>
                  <a:cubicBezTo>
                    <a:pt x="736700" y="0"/>
                    <a:pt x="886819" y="57269"/>
                    <a:pt x="1001356" y="171806"/>
                  </a:cubicBezTo>
                  <a:cubicBezTo>
                    <a:pt x="1230430" y="400880"/>
                    <a:pt x="1230430" y="772282"/>
                    <a:pt x="1001356" y="1001357"/>
                  </a:cubicBezTo>
                  <a:cubicBezTo>
                    <a:pt x="820380" y="1182333"/>
                    <a:pt x="682121" y="1406027"/>
                    <a:pt x="586581" y="1672438"/>
                  </a:cubicBezTo>
                  <a:cubicBezTo>
                    <a:pt x="491040" y="1406027"/>
                    <a:pt x="352782" y="1182333"/>
                    <a:pt x="171805" y="1001357"/>
                  </a:cubicBezTo>
                  <a:cubicBezTo>
                    <a:pt x="-57269" y="772282"/>
                    <a:pt x="-57269" y="400880"/>
                    <a:pt x="171805" y="171806"/>
                  </a:cubicBezTo>
                  <a:cubicBezTo>
                    <a:pt x="286343" y="57269"/>
                    <a:pt x="436462" y="0"/>
                    <a:pt x="586581" y="0"/>
                  </a:cubicBezTo>
                  <a:close/>
                </a:path>
              </a:pathLst>
            </a:custGeom>
            <a:solidFill>
              <a:srgbClr val="D7706E"/>
            </a:solidFill>
            <a:ln>
              <a:noFill/>
            </a:ln>
          </p:spPr>
          <p:style>
            <a:lnRef idx="2">
              <a:schemeClr val="accent1">
                <a:shade val="50000"/>
              </a:schemeClr>
            </a:lnRef>
            <a:fillRef idx="1">
              <a:schemeClr val="accent1"/>
            </a:fillRef>
            <a:effectRef idx="0">
              <a:schemeClr val="accent1"/>
            </a:effectRef>
            <a:fontRef idx="minor">
              <a:schemeClr val="lt1"/>
            </a:fontRef>
          </p:style>
          <p:txBody>
            <a:bodyPr bIns="57600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ct val="0"/>
                </a:spcBef>
                <a:spcAft>
                  <a:spcPct val="0"/>
                </a:spcAft>
                <a:defRPr/>
              </a:pPr>
              <a:endParaRPr lang="zh-CN" altLang="en-US">
                <a:solidFill>
                  <a:srgbClr val="635042"/>
                </a:solidFill>
              </a:endParaRPr>
            </a:p>
          </p:txBody>
        </p:sp>
        <p:sp>
          <p:nvSpPr>
            <p:cNvPr id="19" name="椭圆 18"/>
            <p:cNvSpPr/>
            <p:nvPr/>
          </p:nvSpPr>
          <p:spPr>
            <a:xfrm>
              <a:off x="9480376" y="1655142"/>
              <a:ext cx="1080120" cy="1080120"/>
            </a:xfrm>
            <a:prstGeom prst="ellipse">
              <a:avLst/>
            </a:prstGeom>
            <a:solidFill>
              <a:srgbClr val="ECE6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635042"/>
                </a:solidFill>
              </a:endParaRPr>
            </a:p>
          </p:txBody>
        </p:sp>
      </p:grpSp>
      <p:sp>
        <p:nvSpPr>
          <p:cNvPr id="417" name="Freeform 70"/>
          <p:cNvSpPr/>
          <p:nvPr/>
        </p:nvSpPr>
        <p:spPr bwMode="auto">
          <a:xfrm>
            <a:off x="10495915" y="2797175"/>
            <a:ext cx="354330" cy="336550"/>
          </a:xfrm>
          <a:custGeom>
            <a:gdLst>
              <a:gd name="T0" fmla="*/ 69 w 138"/>
              <a:gd name="T1" fmla="*/ 0 h 131"/>
              <a:gd name="T2" fmla="*/ 86 w 138"/>
              <a:gd name="T3" fmla="*/ 48 h 131"/>
              <a:gd name="T4" fmla="*/ 138 w 138"/>
              <a:gd name="T5" fmla="*/ 49 h 131"/>
              <a:gd name="T6" fmla="*/ 96 w 138"/>
              <a:gd name="T7" fmla="*/ 81 h 131"/>
              <a:gd name="T8" fmla="*/ 111 w 138"/>
              <a:gd name="T9" fmla="*/ 131 h 131"/>
              <a:gd name="T10" fmla="*/ 69 w 138"/>
              <a:gd name="T11" fmla="*/ 101 h 131"/>
              <a:gd name="T12" fmla="*/ 26 w 138"/>
              <a:gd name="T13" fmla="*/ 131 h 131"/>
              <a:gd name="T14" fmla="*/ 41 w 138"/>
              <a:gd name="T15" fmla="*/ 81 h 131"/>
              <a:gd name="T16" fmla="*/ 0 w 138"/>
              <a:gd name="T17" fmla="*/ 49 h 131"/>
              <a:gd name="T18" fmla="*/ 52 w 138"/>
              <a:gd name="T19" fmla="*/ 48 h 131"/>
              <a:gd name="T20" fmla="*/ 69 w 138"/>
              <a:gd name="T21" fmla="*/ 0 h 131"/>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8" h="131">
                <a:moveTo>
                  <a:pt x="69" y="0"/>
                </a:moveTo>
                <a:lnTo>
                  <a:pt x="86" y="48"/>
                </a:lnTo>
                <a:lnTo>
                  <a:pt x="138" y="49"/>
                </a:lnTo>
                <a:lnTo>
                  <a:pt x="96" y="81"/>
                </a:lnTo>
                <a:lnTo>
                  <a:pt x="111" y="131"/>
                </a:lnTo>
                <a:lnTo>
                  <a:pt x="69" y="101"/>
                </a:lnTo>
                <a:lnTo>
                  <a:pt x="26" y="131"/>
                </a:lnTo>
                <a:lnTo>
                  <a:pt x="41" y="81"/>
                </a:lnTo>
                <a:lnTo>
                  <a:pt x="0" y="49"/>
                </a:lnTo>
                <a:lnTo>
                  <a:pt x="52" y="48"/>
                </a:lnTo>
                <a:lnTo>
                  <a:pt x="69" y="0"/>
                </a:lnTo>
                <a:close/>
              </a:path>
            </a:pathLst>
          </a:custGeom>
          <a:solidFill>
            <a:srgbClr val="D770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 name="文本框 10"/>
          <p:cNvSpPr txBox="1"/>
          <p:nvPr/>
        </p:nvSpPr>
        <p:spPr>
          <a:xfrm>
            <a:off x="337185" y="783590"/>
            <a:ext cx="8717280" cy="2676525"/>
          </a:xfrm>
          <a:prstGeom prst="rect">
            <a:avLst/>
          </a:prstGeom>
          <a:noFill/>
        </p:spPr>
        <p:txBody>
          <a:bodyPr wrap="none" rtlCol="0">
            <a:spAutoFit/>
          </a:bodyPr>
          <a:lstStyle/>
          <a:p>
            <a:r>
              <a:rPr lang="zh-CN" altLang="en-US" sz="2800">
                <a:latin typeface="仿宋" panose="02010609060101010101" charset="-122"/>
                <a:ea typeface="仿宋" panose="02010609060101010101" charset="-122"/>
              </a:rPr>
              <a:t>一个是精神的人，</a:t>
            </a:r>
            <a:endParaRPr lang="zh-CN" altLang="en-US" sz="2800">
              <a:latin typeface="仿宋" panose="02010609060101010101" charset="-122"/>
              <a:ea typeface="仿宋" panose="02010609060101010101" charset="-122"/>
            </a:endParaRPr>
          </a:p>
          <a:p>
            <a:r>
              <a:rPr lang="zh-CN" altLang="en-US" sz="2800">
                <a:latin typeface="仿宋" panose="02010609060101010101" charset="-122"/>
                <a:ea typeface="仿宋" panose="02010609060101010101" charset="-122"/>
              </a:rPr>
              <a:t>他为自己所寻求的仅仅是对别人也是幸福的那种幸福；</a:t>
            </a:r>
            <a:endParaRPr lang="zh-CN" altLang="en-US" sz="2800">
              <a:latin typeface="仿宋" panose="02010609060101010101" charset="-122"/>
              <a:ea typeface="仿宋" panose="02010609060101010101" charset="-122"/>
            </a:endParaRPr>
          </a:p>
          <a:p>
            <a:r>
              <a:rPr lang="zh-CN" altLang="en-US" sz="2800">
                <a:latin typeface="仿宋" panose="02010609060101010101" charset="-122"/>
                <a:ea typeface="仿宋" panose="02010609060101010101" charset="-122"/>
              </a:rPr>
              <a:t>另一个是兽性的人，</a:t>
            </a:r>
            <a:endParaRPr lang="zh-CN" altLang="en-US" sz="2800">
              <a:latin typeface="仿宋" panose="02010609060101010101" charset="-122"/>
              <a:ea typeface="仿宋" panose="02010609060101010101" charset="-122"/>
            </a:endParaRPr>
          </a:p>
          <a:p>
            <a:r>
              <a:rPr lang="zh-CN" altLang="en-US" sz="2800">
                <a:latin typeface="仿宋" panose="02010609060101010101" charset="-122"/>
                <a:ea typeface="仿宋" panose="02010609060101010101" charset="-122"/>
              </a:rPr>
              <a:t>他所寻求的仅仅是他自己的幸福，</a:t>
            </a:r>
            <a:endParaRPr lang="zh-CN" altLang="en-US" sz="2800">
              <a:latin typeface="仿宋" panose="02010609060101010101" charset="-122"/>
              <a:ea typeface="仿宋" panose="02010609060101010101" charset="-122"/>
            </a:endParaRPr>
          </a:p>
          <a:p>
            <a:r>
              <a:rPr lang="zh-CN" altLang="en-US" sz="2800">
                <a:latin typeface="仿宋" panose="02010609060101010101" charset="-122"/>
                <a:ea typeface="仿宋" panose="02010609060101010101" charset="-122"/>
              </a:rPr>
              <a:t>为此不惜牺牲世界上一切人的幸福。</a:t>
            </a:r>
            <a:endParaRPr lang="zh-CN" altLang="en-US" sz="2800">
              <a:latin typeface="仿宋" panose="02010609060101010101" charset="-122"/>
              <a:ea typeface="仿宋" panose="02010609060101010101" charset="-122"/>
            </a:endParaRPr>
          </a:p>
          <a:p>
            <a:pPr algn="r"/>
            <a:r>
              <a:rPr lang="en-US" altLang="zh-CN" sz="2800">
                <a:latin typeface="仿宋" panose="02010609060101010101" charset="-122"/>
                <a:ea typeface="仿宋" panose="02010609060101010101" charset="-122"/>
              </a:rPr>
              <a:t>——</a:t>
            </a:r>
            <a:r>
              <a:rPr lang="zh-CN" altLang="en-US" sz="2800">
                <a:latin typeface="仿宋" panose="02010609060101010101" charset="-122"/>
                <a:ea typeface="仿宋" panose="02010609060101010101" charset="-122"/>
              </a:rPr>
              <a:t>《复活》</a:t>
            </a:r>
            <a:endParaRPr lang="zh-CN" altLang="en-US" sz="2800">
              <a:latin typeface="仿宋" panose="02010609060101010101" charset="-122"/>
              <a:ea typeface="仿宋" panose="02010609060101010101" charset="-122"/>
            </a:endParaRPr>
          </a:p>
        </p:txBody>
      </p:sp>
      <p:sp>
        <p:nvSpPr>
          <p:cNvPr id="12" name="文本框 11"/>
          <p:cNvSpPr txBox="1"/>
          <p:nvPr/>
        </p:nvSpPr>
        <p:spPr>
          <a:xfrm>
            <a:off x="534670" y="4357370"/>
            <a:ext cx="9961245" cy="1568450"/>
          </a:xfrm>
          <a:prstGeom prst="rect">
            <a:avLst/>
          </a:prstGeom>
          <a:noFill/>
        </p:spPr>
        <p:txBody>
          <a:bodyPr wrap="square" rtlCol="0" anchor="t">
            <a:spAutoFit/>
          </a:bodyPr>
          <a:lstStyle/>
          <a:p>
            <a:r>
              <a:rPr lang="zh-CN" altLang="en-US" sz="3200">
                <a:latin typeface="仿宋" panose="02010609060101010101" charset="-122"/>
                <a:ea typeface="仿宋" panose="02010609060101010101" charset="-122"/>
              </a:rPr>
              <a:t>说来奇怪，这种承认自己卑鄙的心情，</a:t>
            </a:r>
            <a:endParaRPr lang="zh-CN" altLang="en-US" sz="3200">
              <a:latin typeface="仿宋" panose="02010609060101010101" charset="-122"/>
              <a:ea typeface="仿宋" panose="02010609060101010101" charset="-122"/>
            </a:endParaRPr>
          </a:p>
          <a:p>
            <a:r>
              <a:rPr lang="zh-CN" altLang="en-US" sz="3200">
                <a:latin typeface="仿宋" panose="02010609060101010101" charset="-122"/>
                <a:ea typeface="仿宋" panose="02010609060101010101" charset="-122"/>
              </a:rPr>
              <a:t>固然不免使人痛苦，同时却又使人快乐而心安。</a:t>
            </a:r>
            <a:endParaRPr lang="zh-CN" altLang="en-US" sz="3200">
              <a:latin typeface="仿宋" panose="02010609060101010101" charset="-122"/>
              <a:ea typeface="仿宋" panose="02010609060101010101" charset="-122"/>
            </a:endParaRPr>
          </a:p>
          <a:p>
            <a:pPr algn="r"/>
            <a:r>
              <a:rPr lang="en-US" altLang="zh-CN" sz="3200">
                <a:latin typeface="仿宋" panose="02010609060101010101" charset="-122"/>
                <a:ea typeface="仿宋" panose="02010609060101010101" charset="-122"/>
              </a:rPr>
              <a:t>——</a:t>
            </a:r>
            <a:r>
              <a:rPr lang="zh-CN" altLang="en-US" sz="3200">
                <a:latin typeface="仿宋" panose="02010609060101010101" charset="-122"/>
                <a:ea typeface="仿宋" panose="02010609060101010101" charset="-122"/>
              </a:rPr>
              <a:t>《复活》</a:t>
            </a:r>
            <a:endParaRPr lang="zh-CN" altLang="en-US" sz="3200">
              <a:latin typeface="仿宋" panose="02010609060101010101" charset="-122"/>
              <a:ea typeface="仿宋" panose="02010609060101010101" charset="-122"/>
            </a:endParaRPr>
          </a:p>
        </p:txBody>
      </p:sp>
    </p:spTree>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8"/>
                                        </p:tgtEl>
                                        <p:attrNameLst>
                                          <p:attrName>style.visibility</p:attrName>
                                        </p:attrNameLst>
                                      </p:cBhvr>
                                      <p:to>
                                        <p:strVal val="visible"/>
                                      </p:to>
                                    </p:set>
                                    <p:animEffect transition="in" filter="randombar(horizontal)">
                                      <p:cBhvr>
                                        <p:cTn id="7" dur="500"/>
                                        <p:tgtEl>
                                          <p:spTgt spid="38"/>
                                        </p:tgtEl>
                                      </p:cBhvr>
                                    </p:animEffect>
                                  </p:childTnLst>
                                </p:cTn>
                              </p:par>
                              <p:par>
                                <p:cTn id="8" presetID="14" presetClass="entr" presetSubtype="10" fill="hold" nodeType="withEffect">
                                  <p:stCondLst>
                                    <p:cond delay="0"/>
                                  </p:stCondLst>
                                  <p:childTnLst>
                                    <p:set>
                                      <p:cBhvr>
                                        <p:cTn id="9" dur="1" fill="hold">
                                          <p:stCondLst>
                                            <p:cond delay="0"/>
                                          </p:stCondLst>
                                        </p:cTn>
                                        <p:tgtEl>
                                          <p:spTgt spid="16"/>
                                        </p:tgtEl>
                                        <p:attrNameLst>
                                          <p:attrName>style.visibility</p:attrName>
                                        </p:attrNameLst>
                                      </p:cBhvr>
                                      <p:to>
                                        <p:strVal val="visible"/>
                                      </p:to>
                                    </p:set>
                                    <p:animEffect transition="in" filter="randombar(horizontal)">
                                      <p:cBhvr>
                                        <p:cTn id="10" dur="500"/>
                                        <p:tgtEl>
                                          <p:spTgt spid="16"/>
                                        </p:tgtEl>
                                      </p:cBhvr>
                                    </p:animEffect>
                                  </p:childTnLst>
                                </p:cTn>
                              </p:par>
                              <p:par>
                                <p:cTn id="11" presetID="14" presetClass="entr" presetSubtype="10" fill="hold" grpId="0" nodeType="withEffect">
                                  <p:stCondLst>
                                    <p:cond delay="0"/>
                                  </p:stCondLst>
                                  <p:childTnLst>
                                    <p:set>
                                      <p:cBhvr>
                                        <p:cTn id="12" dur="1" fill="hold">
                                          <p:stCondLst>
                                            <p:cond delay="0"/>
                                          </p:stCondLst>
                                        </p:cTn>
                                        <p:tgtEl>
                                          <p:spTgt spid="417"/>
                                        </p:tgtEl>
                                        <p:attrNameLst>
                                          <p:attrName>style.visibility</p:attrName>
                                        </p:attrNameLst>
                                      </p:cBhvr>
                                      <p:to>
                                        <p:strVal val="visible"/>
                                      </p:to>
                                    </p:set>
                                    <p:animEffect transition="in" filter="randombar(horizontal)">
                                      <p:cBhvr>
                                        <p:cTn id="13" dur="500"/>
                                        <p:tgtEl>
                                          <p:spTgt spid="417"/>
                                        </p:tgtEl>
                                      </p:cBhvr>
                                    </p:animEffect>
                                  </p:childTnLst>
                                </p:cTn>
                              </p:par>
                            </p:childTnLst>
                          </p:cTn>
                        </p:par>
                      </p:childTnLst>
                    </p:cTn>
                  </p:par>
                  <p:par>
                    <p:cTn id="14" fill="hold" nodeType="clickPar">
                      <p:stCondLst>
                        <p:cond delay="indefinite"/>
                      </p:stCondLst>
                      <p:childTnLst>
                        <p:par>
                          <p:cTn id="15" fill="hold" nodeType="afterGroup">
                            <p:stCondLst>
                              <p:cond delay="0"/>
                            </p:stCondLst>
                            <p:childTnLst>
                              <p:par>
                                <p:cTn id="16" presetID="2" presetClass="entr" presetSubtype="4" fill="hold" nodeType="clickEffect">
                                  <p:stCondLst>
                                    <p:cond delay="0"/>
                                  </p:stCondLst>
                                  <p:childTnLst>
                                    <p:set>
                                      <p:cBhvr>
                                        <p:cTn id="17" dur="1" fill="hold">
                                          <p:stCondLst>
                                            <p:cond delay="0"/>
                                          </p:stCondLst>
                                        </p:cTn>
                                        <p:tgtEl>
                                          <p:spTgt spid="11">
                                            <p:txEl>
                                              <p:pRg st="0" end="0"/>
                                            </p:txEl>
                                          </p:spTgt>
                                        </p:tgtEl>
                                        <p:attrNameLst>
                                          <p:attrName>style.visibility</p:attrName>
                                        </p:attrNameLst>
                                      </p:cBhvr>
                                      <p:to>
                                        <p:strVal val="visible"/>
                                      </p:to>
                                    </p:set>
                                    <p:anim calcmode="lin" valueType="num">
                                      <p:cBhvr additive="base">
                                        <p:cTn id="18" dur="500" fill="hold"/>
                                        <p:tgtEl>
                                          <p:spTgt spid="11">
                                            <p:txEl>
                                              <p:pRg st="0" end="0"/>
                                            </p:txEl>
                                          </p:spTgt>
                                        </p:tgtEl>
                                        <p:attrNameLst>
                                          <p:attrName>ppt_x</p:attrName>
                                        </p:attrNameLst>
                                      </p:cBhvr>
                                      <p:tavLst>
                                        <p:tav tm="0">
                                          <p:val>
                                            <p:strVal val="#ppt_x"/>
                                          </p:val>
                                        </p:tav>
                                        <p:tav tm="100000">
                                          <p:val>
                                            <p:strVal val="#ppt_x"/>
                                          </p:val>
                                        </p:tav>
                                      </p:tavLst>
                                    </p:anim>
                                    <p:anim calcmode="lin" valueType="num">
                                      <p:cBhvr additive="base">
                                        <p:cTn id="19" dur="500" fill="hold"/>
                                        <p:tgtEl>
                                          <p:spTgt spid="11">
                                            <p:txEl>
                                              <p:pRg st="0" end="0"/>
                                            </p:txEl>
                                          </p:spTgt>
                                        </p:tgtEl>
                                        <p:attrNameLst>
                                          <p:attrName>ppt_y</p:attrName>
                                        </p:attrNameLst>
                                      </p:cBhvr>
                                      <p:tavLst>
                                        <p:tav tm="0">
                                          <p:val>
                                            <p:strVal val="1+#ppt_h/2"/>
                                          </p:val>
                                        </p:tav>
                                        <p:tav tm="100000">
                                          <p:val>
                                            <p:strVal val="#ppt_y"/>
                                          </p:val>
                                        </p:tav>
                                      </p:tavLst>
                                    </p:anim>
                                  </p:childTnLst>
                                </p:cTn>
                              </p:par>
                              <p:par>
                                <p:cTn id="20" presetID="2" presetClass="entr" presetSubtype="4" fill="hold" nodeType="withEffect">
                                  <p:stCondLst>
                                    <p:cond delay="0"/>
                                  </p:stCondLst>
                                  <p:childTnLst>
                                    <p:set>
                                      <p:cBhvr>
                                        <p:cTn id="21" dur="1" fill="hold">
                                          <p:stCondLst>
                                            <p:cond delay="0"/>
                                          </p:stCondLst>
                                        </p:cTn>
                                        <p:tgtEl>
                                          <p:spTgt spid="11">
                                            <p:txEl>
                                              <p:pRg st="1" end="1"/>
                                            </p:txEl>
                                          </p:spTgt>
                                        </p:tgtEl>
                                        <p:attrNameLst>
                                          <p:attrName>style.visibility</p:attrName>
                                        </p:attrNameLst>
                                      </p:cBhvr>
                                      <p:to>
                                        <p:strVal val="visible"/>
                                      </p:to>
                                    </p:set>
                                    <p:anim calcmode="lin" valueType="num">
                                      <p:cBhvr additive="base">
                                        <p:cTn id="22" dur="500" fill="hold"/>
                                        <p:tgtEl>
                                          <p:spTgt spid="11">
                                            <p:txEl>
                                              <p:pRg st="1" end="1"/>
                                            </p:txEl>
                                          </p:spTgt>
                                        </p:tgtEl>
                                        <p:attrNameLst>
                                          <p:attrName>ppt_x</p:attrName>
                                        </p:attrNameLst>
                                      </p:cBhvr>
                                      <p:tavLst>
                                        <p:tav tm="0">
                                          <p:val>
                                            <p:strVal val="#ppt_x"/>
                                          </p:val>
                                        </p:tav>
                                        <p:tav tm="100000">
                                          <p:val>
                                            <p:strVal val="#ppt_x"/>
                                          </p:val>
                                        </p:tav>
                                      </p:tavLst>
                                    </p:anim>
                                    <p:anim calcmode="lin" valueType="num">
                                      <p:cBhvr additive="base">
                                        <p:cTn id="23" dur="500" fill="hold"/>
                                        <p:tgtEl>
                                          <p:spTgt spid="11">
                                            <p:txEl>
                                              <p:pRg st="1" end="1"/>
                                            </p:txEl>
                                          </p:spTgt>
                                        </p:tgtEl>
                                        <p:attrNameLst>
                                          <p:attrName>ppt_y</p:attrName>
                                        </p:attrNameLst>
                                      </p:cBhvr>
                                      <p:tavLst>
                                        <p:tav tm="0">
                                          <p:val>
                                            <p:strVal val="1+#ppt_h/2"/>
                                          </p:val>
                                        </p:tav>
                                        <p:tav tm="100000">
                                          <p:val>
                                            <p:strVal val="#ppt_y"/>
                                          </p:val>
                                        </p:tav>
                                      </p:tavLst>
                                    </p:anim>
                                  </p:childTnLst>
                                </p:cTn>
                              </p:par>
                              <p:par>
                                <p:cTn id="24" presetID="2" presetClass="entr" presetSubtype="4" fill="hold" nodeType="withEffect">
                                  <p:stCondLst>
                                    <p:cond delay="0"/>
                                  </p:stCondLst>
                                  <p:childTnLst>
                                    <p:set>
                                      <p:cBhvr>
                                        <p:cTn id="25" dur="1" fill="hold">
                                          <p:stCondLst>
                                            <p:cond delay="0"/>
                                          </p:stCondLst>
                                        </p:cTn>
                                        <p:tgtEl>
                                          <p:spTgt spid="11">
                                            <p:txEl>
                                              <p:pRg st="2" end="2"/>
                                            </p:txEl>
                                          </p:spTgt>
                                        </p:tgtEl>
                                        <p:attrNameLst>
                                          <p:attrName>style.visibility</p:attrName>
                                        </p:attrNameLst>
                                      </p:cBhvr>
                                      <p:to>
                                        <p:strVal val="visible"/>
                                      </p:to>
                                    </p:set>
                                    <p:anim calcmode="lin" valueType="num">
                                      <p:cBhvr additive="base">
                                        <p:cTn id="26" dur="500" fill="hold"/>
                                        <p:tgtEl>
                                          <p:spTgt spid="11">
                                            <p:txEl>
                                              <p:pRg st="2" end="2"/>
                                            </p:txEl>
                                          </p:spTgt>
                                        </p:tgtEl>
                                        <p:attrNameLst>
                                          <p:attrName>ppt_x</p:attrName>
                                        </p:attrNameLst>
                                      </p:cBhvr>
                                      <p:tavLst>
                                        <p:tav tm="0">
                                          <p:val>
                                            <p:strVal val="#ppt_x"/>
                                          </p:val>
                                        </p:tav>
                                        <p:tav tm="100000">
                                          <p:val>
                                            <p:strVal val="#ppt_x"/>
                                          </p:val>
                                        </p:tav>
                                      </p:tavLst>
                                    </p:anim>
                                    <p:anim calcmode="lin" valueType="num">
                                      <p:cBhvr additive="base">
                                        <p:cTn id="27" dur="500" fill="hold"/>
                                        <p:tgtEl>
                                          <p:spTgt spid="11">
                                            <p:txEl>
                                              <p:pRg st="2" end="2"/>
                                            </p:txEl>
                                          </p:spTgt>
                                        </p:tgtEl>
                                        <p:attrNameLst>
                                          <p:attrName>ppt_y</p:attrName>
                                        </p:attrNameLst>
                                      </p:cBhvr>
                                      <p:tavLst>
                                        <p:tav tm="0">
                                          <p:val>
                                            <p:strVal val="1+#ppt_h/2"/>
                                          </p:val>
                                        </p:tav>
                                        <p:tav tm="100000">
                                          <p:val>
                                            <p:strVal val="#ppt_y"/>
                                          </p:val>
                                        </p:tav>
                                      </p:tavLst>
                                    </p:anim>
                                  </p:childTnLst>
                                </p:cTn>
                              </p:par>
                              <p:par>
                                <p:cTn id="28" presetID="2" presetClass="entr" presetSubtype="4" fill="hold" nodeType="withEffect">
                                  <p:stCondLst>
                                    <p:cond delay="0"/>
                                  </p:stCondLst>
                                  <p:childTnLst>
                                    <p:set>
                                      <p:cBhvr>
                                        <p:cTn id="29" dur="1" fill="hold">
                                          <p:stCondLst>
                                            <p:cond delay="0"/>
                                          </p:stCondLst>
                                        </p:cTn>
                                        <p:tgtEl>
                                          <p:spTgt spid="11">
                                            <p:txEl>
                                              <p:pRg st="3" end="3"/>
                                            </p:txEl>
                                          </p:spTgt>
                                        </p:tgtEl>
                                        <p:attrNameLst>
                                          <p:attrName>style.visibility</p:attrName>
                                        </p:attrNameLst>
                                      </p:cBhvr>
                                      <p:to>
                                        <p:strVal val="visible"/>
                                      </p:to>
                                    </p:set>
                                    <p:anim calcmode="lin" valueType="num">
                                      <p:cBhvr additive="base">
                                        <p:cTn id="30" dur="500" fill="hold"/>
                                        <p:tgtEl>
                                          <p:spTgt spid="11">
                                            <p:txEl>
                                              <p:pRg st="3" end="3"/>
                                            </p:txEl>
                                          </p:spTgt>
                                        </p:tgtEl>
                                        <p:attrNameLst>
                                          <p:attrName>ppt_x</p:attrName>
                                        </p:attrNameLst>
                                      </p:cBhvr>
                                      <p:tavLst>
                                        <p:tav tm="0">
                                          <p:val>
                                            <p:strVal val="#ppt_x"/>
                                          </p:val>
                                        </p:tav>
                                        <p:tav tm="100000">
                                          <p:val>
                                            <p:strVal val="#ppt_x"/>
                                          </p:val>
                                        </p:tav>
                                      </p:tavLst>
                                    </p:anim>
                                    <p:anim calcmode="lin" valueType="num">
                                      <p:cBhvr additive="base">
                                        <p:cTn id="31" dur="500" fill="hold"/>
                                        <p:tgtEl>
                                          <p:spTgt spid="11">
                                            <p:txEl>
                                              <p:pRg st="3" end="3"/>
                                            </p:txEl>
                                          </p:spTgt>
                                        </p:tgtEl>
                                        <p:attrNameLst>
                                          <p:attrName>ppt_y</p:attrName>
                                        </p:attrNameLst>
                                      </p:cBhvr>
                                      <p:tavLst>
                                        <p:tav tm="0">
                                          <p:val>
                                            <p:strVal val="1+#ppt_h/2"/>
                                          </p:val>
                                        </p:tav>
                                        <p:tav tm="100000">
                                          <p:val>
                                            <p:strVal val="#ppt_y"/>
                                          </p:val>
                                        </p:tav>
                                      </p:tavLst>
                                    </p:anim>
                                  </p:childTnLst>
                                </p:cTn>
                              </p:par>
                              <p:par>
                                <p:cTn id="32" presetID="2" presetClass="entr" presetSubtype="4" fill="hold" nodeType="withEffect">
                                  <p:stCondLst>
                                    <p:cond delay="0"/>
                                  </p:stCondLst>
                                  <p:childTnLst>
                                    <p:set>
                                      <p:cBhvr>
                                        <p:cTn id="33" dur="1" fill="hold">
                                          <p:stCondLst>
                                            <p:cond delay="0"/>
                                          </p:stCondLst>
                                        </p:cTn>
                                        <p:tgtEl>
                                          <p:spTgt spid="11">
                                            <p:txEl>
                                              <p:pRg st="4" end="4"/>
                                            </p:txEl>
                                          </p:spTgt>
                                        </p:tgtEl>
                                        <p:attrNameLst>
                                          <p:attrName>style.visibility</p:attrName>
                                        </p:attrNameLst>
                                      </p:cBhvr>
                                      <p:to>
                                        <p:strVal val="visible"/>
                                      </p:to>
                                    </p:set>
                                    <p:anim calcmode="lin" valueType="num">
                                      <p:cBhvr additive="base">
                                        <p:cTn id="34" dur="500" fill="hold"/>
                                        <p:tgtEl>
                                          <p:spTgt spid="11">
                                            <p:txEl>
                                              <p:pRg st="4" end="4"/>
                                            </p:txEl>
                                          </p:spTgt>
                                        </p:tgtEl>
                                        <p:attrNameLst>
                                          <p:attrName>ppt_x</p:attrName>
                                        </p:attrNameLst>
                                      </p:cBhvr>
                                      <p:tavLst>
                                        <p:tav tm="0">
                                          <p:val>
                                            <p:strVal val="#ppt_x"/>
                                          </p:val>
                                        </p:tav>
                                        <p:tav tm="100000">
                                          <p:val>
                                            <p:strVal val="#ppt_x"/>
                                          </p:val>
                                        </p:tav>
                                      </p:tavLst>
                                    </p:anim>
                                    <p:anim calcmode="lin" valueType="num">
                                      <p:cBhvr additive="base">
                                        <p:cTn id="35" dur="500" fill="hold"/>
                                        <p:tgtEl>
                                          <p:spTgt spid="11">
                                            <p:txEl>
                                              <p:pRg st="4" end="4"/>
                                            </p:txEl>
                                          </p:spTgt>
                                        </p:tgtEl>
                                        <p:attrNameLst>
                                          <p:attrName>ppt_y</p:attrName>
                                        </p:attrNameLst>
                                      </p:cBhvr>
                                      <p:tavLst>
                                        <p:tav tm="0">
                                          <p:val>
                                            <p:strVal val="1+#ppt_h/2"/>
                                          </p:val>
                                        </p:tav>
                                        <p:tav tm="100000">
                                          <p:val>
                                            <p:strVal val="#ppt_y"/>
                                          </p:val>
                                        </p:tav>
                                      </p:tavLst>
                                    </p:anim>
                                  </p:childTnLst>
                                </p:cTn>
                              </p:par>
                              <p:par>
                                <p:cTn id="36" presetID="2" presetClass="entr" presetSubtype="4" fill="hold" nodeType="withEffect">
                                  <p:stCondLst>
                                    <p:cond delay="0"/>
                                  </p:stCondLst>
                                  <p:childTnLst>
                                    <p:set>
                                      <p:cBhvr>
                                        <p:cTn id="37" dur="1" fill="hold">
                                          <p:stCondLst>
                                            <p:cond delay="0"/>
                                          </p:stCondLst>
                                        </p:cTn>
                                        <p:tgtEl>
                                          <p:spTgt spid="11">
                                            <p:txEl>
                                              <p:pRg st="5" end="5"/>
                                            </p:txEl>
                                          </p:spTgt>
                                        </p:tgtEl>
                                        <p:attrNameLst>
                                          <p:attrName>style.visibility</p:attrName>
                                        </p:attrNameLst>
                                      </p:cBhvr>
                                      <p:to>
                                        <p:strVal val="visible"/>
                                      </p:to>
                                    </p:set>
                                    <p:anim calcmode="lin" valueType="num">
                                      <p:cBhvr additive="base">
                                        <p:cTn id="38" dur="500" fill="hold"/>
                                        <p:tgtEl>
                                          <p:spTgt spid="11">
                                            <p:txEl>
                                              <p:pRg st="5" end="5"/>
                                            </p:txEl>
                                          </p:spTgt>
                                        </p:tgtEl>
                                        <p:attrNameLst>
                                          <p:attrName>ppt_x</p:attrName>
                                        </p:attrNameLst>
                                      </p:cBhvr>
                                      <p:tavLst>
                                        <p:tav tm="0">
                                          <p:val>
                                            <p:strVal val="#ppt_x"/>
                                          </p:val>
                                        </p:tav>
                                        <p:tav tm="100000">
                                          <p:val>
                                            <p:strVal val="#ppt_x"/>
                                          </p:val>
                                        </p:tav>
                                      </p:tavLst>
                                    </p:anim>
                                    <p:anim calcmode="lin" valueType="num">
                                      <p:cBhvr additive="base">
                                        <p:cTn id="39" dur="500" fill="hold"/>
                                        <p:tgtEl>
                                          <p:spTgt spid="11">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40" fill="hold" nodeType="clickPar">
                      <p:stCondLst>
                        <p:cond delay="indefinite"/>
                      </p:stCondLst>
                      <p:childTnLst>
                        <p:par>
                          <p:cTn id="41" fill="hold" nodeType="afterGroup">
                            <p:stCondLst>
                              <p:cond delay="0"/>
                            </p:stCondLst>
                            <p:childTnLst>
                              <p:par>
                                <p:cTn id="42" presetID="2" presetClass="entr" presetSubtype="4" fill="hold" nodeType="clickEffect">
                                  <p:stCondLst>
                                    <p:cond delay="0"/>
                                  </p:stCondLst>
                                  <p:childTnLst>
                                    <p:set>
                                      <p:cBhvr>
                                        <p:cTn id="43" dur="1" fill="hold">
                                          <p:stCondLst>
                                            <p:cond delay="0"/>
                                          </p:stCondLst>
                                        </p:cTn>
                                        <p:tgtEl>
                                          <p:spTgt spid="12">
                                            <p:txEl>
                                              <p:pRg st="0" end="0"/>
                                            </p:txEl>
                                          </p:spTgt>
                                        </p:tgtEl>
                                        <p:attrNameLst>
                                          <p:attrName>style.visibility</p:attrName>
                                        </p:attrNameLst>
                                      </p:cBhvr>
                                      <p:to>
                                        <p:strVal val="visible"/>
                                      </p:to>
                                    </p:set>
                                    <p:anim calcmode="lin" valueType="num">
                                      <p:cBhvr additive="base">
                                        <p:cTn id="44" dur="500" fill="hold"/>
                                        <p:tgtEl>
                                          <p:spTgt spid="12">
                                            <p:txEl>
                                              <p:pRg st="0" end="0"/>
                                            </p:txEl>
                                          </p:spTgt>
                                        </p:tgtEl>
                                        <p:attrNameLst>
                                          <p:attrName>ppt_x</p:attrName>
                                        </p:attrNameLst>
                                      </p:cBhvr>
                                      <p:tavLst>
                                        <p:tav tm="0">
                                          <p:val>
                                            <p:strVal val="#ppt_x"/>
                                          </p:val>
                                        </p:tav>
                                        <p:tav tm="100000">
                                          <p:val>
                                            <p:strVal val="#ppt_x"/>
                                          </p:val>
                                        </p:tav>
                                      </p:tavLst>
                                    </p:anim>
                                    <p:anim calcmode="lin" valueType="num">
                                      <p:cBhvr additive="base">
                                        <p:cTn id="45" dur="500" fill="hold"/>
                                        <p:tgtEl>
                                          <p:spTgt spid="12">
                                            <p:txEl>
                                              <p:pRg st="0" end="0"/>
                                            </p:txEl>
                                          </p:spTgt>
                                        </p:tgtEl>
                                        <p:attrNameLst>
                                          <p:attrName>ppt_y</p:attrName>
                                        </p:attrNameLst>
                                      </p:cBhvr>
                                      <p:tavLst>
                                        <p:tav tm="0">
                                          <p:val>
                                            <p:strVal val="1+#ppt_h/2"/>
                                          </p:val>
                                        </p:tav>
                                        <p:tav tm="100000">
                                          <p:val>
                                            <p:strVal val="#ppt_y"/>
                                          </p:val>
                                        </p:tav>
                                      </p:tavLst>
                                    </p:anim>
                                  </p:childTnLst>
                                </p:cTn>
                              </p:par>
                              <p:par>
                                <p:cTn id="46" presetID="2" presetClass="entr" presetSubtype="4" fill="hold" nodeType="withEffect">
                                  <p:stCondLst>
                                    <p:cond delay="0"/>
                                  </p:stCondLst>
                                  <p:childTnLst>
                                    <p:set>
                                      <p:cBhvr>
                                        <p:cTn id="47" dur="1" fill="hold">
                                          <p:stCondLst>
                                            <p:cond delay="0"/>
                                          </p:stCondLst>
                                        </p:cTn>
                                        <p:tgtEl>
                                          <p:spTgt spid="12">
                                            <p:txEl>
                                              <p:pRg st="1" end="1"/>
                                            </p:txEl>
                                          </p:spTgt>
                                        </p:tgtEl>
                                        <p:attrNameLst>
                                          <p:attrName>style.visibility</p:attrName>
                                        </p:attrNameLst>
                                      </p:cBhvr>
                                      <p:to>
                                        <p:strVal val="visible"/>
                                      </p:to>
                                    </p:set>
                                    <p:anim calcmode="lin" valueType="num">
                                      <p:cBhvr additive="base">
                                        <p:cTn id="48" dur="500" fill="hold"/>
                                        <p:tgtEl>
                                          <p:spTgt spid="12">
                                            <p:txEl>
                                              <p:pRg st="1" end="1"/>
                                            </p:txEl>
                                          </p:spTgt>
                                        </p:tgtEl>
                                        <p:attrNameLst>
                                          <p:attrName>ppt_x</p:attrName>
                                        </p:attrNameLst>
                                      </p:cBhvr>
                                      <p:tavLst>
                                        <p:tav tm="0">
                                          <p:val>
                                            <p:strVal val="#ppt_x"/>
                                          </p:val>
                                        </p:tav>
                                        <p:tav tm="100000">
                                          <p:val>
                                            <p:strVal val="#ppt_x"/>
                                          </p:val>
                                        </p:tav>
                                      </p:tavLst>
                                    </p:anim>
                                    <p:anim calcmode="lin" valueType="num">
                                      <p:cBhvr additive="base">
                                        <p:cTn id="49" dur="500" fill="hold"/>
                                        <p:tgtEl>
                                          <p:spTgt spid="12">
                                            <p:txEl>
                                              <p:pRg st="1" end="1"/>
                                            </p:txEl>
                                          </p:spTgt>
                                        </p:tgtEl>
                                        <p:attrNameLst>
                                          <p:attrName>ppt_y</p:attrName>
                                        </p:attrNameLst>
                                      </p:cBhvr>
                                      <p:tavLst>
                                        <p:tav tm="0">
                                          <p:val>
                                            <p:strVal val="1+#ppt_h/2"/>
                                          </p:val>
                                        </p:tav>
                                        <p:tav tm="100000">
                                          <p:val>
                                            <p:strVal val="#ppt_y"/>
                                          </p:val>
                                        </p:tav>
                                      </p:tavLst>
                                    </p:anim>
                                  </p:childTnLst>
                                </p:cTn>
                              </p:par>
                              <p:par>
                                <p:cTn id="50" presetID="2" presetClass="entr" presetSubtype="4" fill="hold" nodeType="withEffect">
                                  <p:stCondLst>
                                    <p:cond delay="0"/>
                                  </p:stCondLst>
                                  <p:childTnLst>
                                    <p:set>
                                      <p:cBhvr>
                                        <p:cTn id="51" dur="1" fill="hold">
                                          <p:stCondLst>
                                            <p:cond delay="0"/>
                                          </p:stCondLst>
                                        </p:cTn>
                                        <p:tgtEl>
                                          <p:spTgt spid="12">
                                            <p:txEl>
                                              <p:pRg st="2" end="2"/>
                                            </p:txEl>
                                          </p:spTgt>
                                        </p:tgtEl>
                                        <p:attrNameLst>
                                          <p:attrName>style.visibility</p:attrName>
                                        </p:attrNameLst>
                                      </p:cBhvr>
                                      <p:to>
                                        <p:strVal val="visible"/>
                                      </p:to>
                                    </p:set>
                                    <p:anim calcmode="lin" valueType="num">
                                      <p:cBhvr additive="base">
                                        <p:cTn id="52" dur="500" fill="hold"/>
                                        <p:tgtEl>
                                          <p:spTgt spid="12">
                                            <p:txEl>
                                              <p:pRg st="2" end="2"/>
                                            </p:txEl>
                                          </p:spTgt>
                                        </p:tgtEl>
                                        <p:attrNameLst>
                                          <p:attrName>ppt_x</p:attrName>
                                        </p:attrNameLst>
                                      </p:cBhvr>
                                      <p:tavLst>
                                        <p:tav tm="0">
                                          <p:val>
                                            <p:strVal val="#ppt_x"/>
                                          </p:val>
                                        </p:tav>
                                        <p:tav tm="100000">
                                          <p:val>
                                            <p:strVal val="#ppt_x"/>
                                          </p:val>
                                        </p:tav>
                                      </p:tavLst>
                                    </p:anim>
                                    <p:anim calcmode="lin" valueType="num">
                                      <p:cBhvr additive="base">
                                        <p:cTn id="53" dur="500" fill="hold"/>
                                        <p:tgtEl>
                                          <p:spTgt spid="12">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p:bldP spid="417" grpId="0"/>
    </p:bldLst>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218440" y="151765"/>
            <a:ext cx="11755120" cy="6492875"/>
          </a:xfrm>
          <a:prstGeom prst="rect">
            <a:avLst/>
          </a:prstGeom>
          <a:noFill/>
        </p:spPr>
        <p:txBody>
          <a:bodyPr wrap="square" rtlCol="0" anchor="t">
            <a:spAutoFit/>
          </a:bodyPr>
          <a:lstStyle/>
          <a:p>
            <a:r>
              <a:rPr lang="en-US" altLang="zh-CN" sz="3200" b="1">
                <a:solidFill>
                  <a:srgbClr val="0070C0"/>
                </a:solidFill>
                <a:latin typeface="楷体" panose="02010609060101010101" charset="-122"/>
                <a:ea typeface="楷体" panose="02010609060101010101" charset="-122"/>
                <a:cs typeface="楷体" panose="02010609060101010101" charset="-122"/>
              </a:rPr>
              <a:t>    </a:t>
            </a:r>
            <a:r>
              <a:rPr lang="zh-CN" altLang="en-US" sz="3200" b="1">
                <a:solidFill>
                  <a:srgbClr val="0070C0"/>
                </a:solidFill>
                <a:latin typeface="楷体" panose="02010609060101010101" charset="-122"/>
                <a:ea typeface="楷体" panose="02010609060101010101" charset="-122"/>
                <a:cs typeface="楷体" panose="02010609060101010101" charset="-122"/>
              </a:rPr>
              <a:t>他反对暴力革命，宣扬基督教的博爱和</a:t>
            </a:r>
            <a:r>
              <a:rPr lang="zh-CN" altLang="en-US" sz="3200" b="1">
                <a:solidFill>
                  <a:srgbClr val="C00000"/>
                </a:solidFill>
                <a:latin typeface="楷体" panose="02010609060101010101" charset="-122"/>
                <a:ea typeface="楷体" panose="02010609060101010101" charset="-122"/>
                <a:cs typeface="楷体" panose="02010609060101010101" charset="-122"/>
              </a:rPr>
              <a:t>道德的自我完善</a:t>
            </a:r>
            <a:r>
              <a:rPr lang="zh-CN" altLang="en-US" sz="3200" b="1">
                <a:solidFill>
                  <a:srgbClr val="0070C0"/>
                </a:solidFill>
                <a:latin typeface="楷体" panose="02010609060101010101" charset="-122"/>
                <a:ea typeface="楷体" panose="02010609060101010101" charset="-122"/>
                <a:cs typeface="楷体" panose="02010609060101010101" charset="-122"/>
              </a:rPr>
              <a:t>，要从宗教、伦理中寻求解决社会矛盾的道路。</a:t>
            </a:r>
            <a:r>
              <a:rPr lang="zh-CN" altLang="en-US" sz="3200">
                <a:latin typeface="楷体" panose="02010609060101010101" charset="-122"/>
                <a:ea typeface="楷体" panose="02010609060101010101" charset="-122"/>
                <a:cs typeface="楷体" panose="02010609060101010101" charset="-122"/>
              </a:rPr>
              <a:t>从19世纪90年代中期开始，托尔斯泰增强了对社会现实的批判态度，对自己宣传的</a:t>
            </a:r>
            <a:r>
              <a:rPr lang="zh-CN" altLang="en-US" sz="3200" b="1">
                <a:solidFill>
                  <a:srgbClr val="FF0000"/>
                </a:solidFill>
                <a:latin typeface="楷体" panose="02010609060101010101" charset="-122"/>
                <a:ea typeface="楷体" panose="02010609060101010101" charset="-122"/>
                <a:cs typeface="楷体" panose="02010609060101010101" charset="-122"/>
              </a:rPr>
              <a:t>博爱和不以暴力抗恶思想</a:t>
            </a:r>
            <a:r>
              <a:rPr lang="zh-CN" altLang="en-US" sz="3200">
                <a:latin typeface="楷体" panose="02010609060101010101" charset="-122"/>
                <a:ea typeface="楷体" panose="02010609060101010101" charset="-122"/>
                <a:cs typeface="楷体" panose="02010609060101010101" charset="-122"/>
              </a:rPr>
              <a:t>也常常感到怀疑。沙皇政府早就因他的《论饥荒》一文而企图将他监禁或流放，但慑于他的声望和社会舆论而中止。至此又因《复活》的发表，指责他反对上帝，不信来世，于1901年以俄国东正教至圣宗教院的名义革除他的教籍。</a:t>
            </a:r>
            <a:endParaRPr lang="zh-CN" altLang="en-US" sz="3200">
              <a:latin typeface="楷体" panose="02010609060101010101" charset="-122"/>
              <a:ea typeface="楷体" panose="02010609060101010101" charset="-122"/>
              <a:cs typeface="楷体" panose="02010609060101010101" charset="-122"/>
            </a:endParaRPr>
          </a:p>
          <a:p>
            <a:r>
              <a:rPr lang="zh-CN" altLang="en-US" sz="3200">
                <a:latin typeface="楷体" panose="02010609060101010101" charset="-122"/>
                <a:ea typeface="楷体" panose="02010609060101010101" charset="-122"/>
                <a:cs typeface="楷体" panose="02010609060101010101" charset="-122"/>
              </a:rPr>
              <a:t>这个决定引起举世的抗议，托尔斯泰却处之泰然。同年他因沙皇政府镇压学生运动而写《致沙皇及其助手们一文》；次年致函尼古拉二世要求给人民自由并废除土地私有制；1904年撰文反对日俄战争。他同情革命者，也曾对革命的到来表示欢迎，但却不了解并回避1905年革命。在革命失败后，他又反对沙皇政府残酷杀害革命者，写出《我不能沉默》。</a:t>
            </a:r>
            <a:endParaRPr lang="zh-CN" altLang="en-US" sz="3200">
              <a:latin typeface="楷体" panose="02010609060101010101" charset="-122"/>
              <a:ea typeface="楷体" panose="02010609060101010101" charset="-122"/>
              <a:cs typeface="楷体" panose="02010609060101010101" charset="-122"/>
            </a:endParaRPr>
          </a:p>
        </p:txBody>
      </p:sp>
    </p:spTree>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sld>
</file>

<file path=ppt/slides/slide4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21" name="组合 20"/>
          <p:cNvGrpSpPr/>
          <p:nvPr/>
        </p:nvGrpSpPr>
        <p:grpSpPr>
          <a:xfrm>
            <a:off x="0" y="107950"/>
            <a:ext cx="1153795" cy="4134485"/>
            <a:chOff x="2506" y="2394"/>
            <a:chExt cx="1817" cy="6511"/>
          </a:xfrm>
        </p:grpSpPr>
        <p:pic>
          <p:nvPicPr>
            <p:cNvPr id="8" name="图片 7" descr="012"/>
            <p:cNvPicPr>
              <a:picLocks noChangeAspect="1"/>
            </p:cNvPicPr>
            <p:nvPr/>
          </p:nvPicPr>
          <p:blipFill>
            <a:blip r:embed="rId3"/>
            <a:srcRect l="41544" t="2715" r="29100" b="39489"/>
            <a:stretch>
              <a:fillRect/>
            </a:stretch>
          </p:blipFill>
          <p:spPr>
            <a:xfrm>
              <a:off x="2506" y="3588"/>
              <a:ext cx="1817" cy="4113"/>
            </a:xfrm>
            <a:prstGeom prst="rect">
              <a:avLst/>
            </a:prstGeom>
          </p:spPr>
        </p:pic>
        <p:sp>
          <p:nvSpPr>
            <p:cNvPr id="2" name="文本框 1"/>
            <p:cNvSpPr txBox="1"/>
            <p:nvPr/>
          </p:nvSpPr>
          <p:spPr>
            <a:xfrm>
              <a:off x="2734" y="2394"/>
              <a:ext cx="1257" cy="6511"/>
            </a:xfrm>
            <a:prstGeom prst="rect">
              <a:avLst/>
            </a:prstGeom>
            <a:noFill/>
          </p:spPr>
          <p:txBody>
            <a:bodyPr vert="eaVert" wrap="square" rtlCol="0">
              <a:spAutoFit/>
            </a:bodyPr>
            <a:lstStyle/>
            <a:p>
              <a:pPr algn="ctr"/>
              <a:r>
                <a:rPr lang="zh-CN" altLang="en-US" sz="4000">
                  <a:latin typeface="仿宋" panose="02010609060101010101" charset="-122"/>
                  <a:ea typeface="仿宋" panose="02010609060101010101" charset="-122"/>
                </a:rPr>
                <a:t>学习目标</a:t>
              </a:r>
              <a:endParaRPr lang="zh-CN" altLang="en-US" sz="4000">
                <a:latin typeface="仿宋" panose="02010609060101010101" charset="-122"/>
                <a:ea typeface="仿宋" panose="02010609060101010101" charset="-122"/>
              </a:endParaRPr>
            </a:p>
          </p:txBody>
        </p:sp>
      </p:grpSp>
      <p:grpSp>
        <p:nvGrpSpPr>
          <p:cNvPr id="5" name="组合 4"/>
          <p:cNvGrpSpPr/>
          <p:nvPr/>
        </p:nvGrpSpPr>
        <p:grpSpPr>
          <a:xfrm>
            <a:off x="1387475" y="2747010"/>
            <a:ext cx="600075" cy="600075"/>
            <a:chOff x="7297" y="1894"/>
            <a:chExt cx="705" cy="705"/>
          </a:xfrm>
        </p:grpSpPr>
        <p:sp>
          <p:nvSpPr>
            <p:cNvPr id="3" name="椭圆 2"/>
            <p:cNvSpPr/>
            <p:nvPr/>
          </p:nvSpPr>
          <p:spPr>
            <a:xfrm>
              <a:off x="7297" y="1894"/>
              <a:ext cx="705" cy="705"/>
            </a:xfrm>
            <a:prstGeom prst="ellipse">
              <a:avLst/>
            </a:prstGeom>
            <a:noFill/>
            <a:ln>
              <a:gradFill>
                <a:gsLst>
                  <a:gs pos="0">
                    <a:srgbClr val="B89468"/>
                  </a:gs>
                  <a:gs pos="55000">
                    <a:srgbClr val="B89468">
                      <a:alpha val="0"/>
                    </a:srgbClr>
                  </a:gs>
                  <a:gs pos="100000">
                    <a:srgbClr val="B89468"/>
                  </a:gs>
                </a:gsLst>
                <a:lin ang="162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4" name="文本框 3"/>
            <p:cNvSpPr txBox="1"/>
            <p:nvPr/>
          </p:nvSpPr>
          <p:spPr>
            <a:xfrm>
              <a:off x="7319" y="1957"/>
              <a:ext cx="660" cy="541"/>
            </a:xfrm>
            <a:prstGeom prst="rect">
              <a:avLst/>
            </a:prstGeom>
            <a:noFill/>
          </p:spPr>
          <p:txBody>
            <a:bodyPr wrap="square" rtlCol="0">
              <a:spAutoFit/>
            </a:bodyPr>
            <a:lstStyle/>
            <a:p>
              <a:pPr algn="ctr"/>
              <a:r>
                <a:rPr lang="zh-CN" altLang="zh-CN" sz="2400" b="1">
                  <a:solidFill>
                    <a:srgbClr val="C00000"/>
                  </a:solidFill>
                </a:rPr>
                <a:t>壹</a:t>
              </a:r>
              <a:endParaRPr lang="zh-CN" altLang="zh-CN" sz="2400" b="1">
                <a:solidFill>
                  <a:srgbClr val="C00000"/>
                </a:solidFill>
              </a:endParaRPr>
            </a:p>
          </p:txBody>
        </p:sp>
      </p:grpSp>
      <p:grpSp>
        <p:nvGrpSpPr>
          <p:cNvPr id="6" name="组合 5"/>
          <p:cNvGrpSpPr/>
          <p:nvPr/>
        </p:nvGrpSpPr>
        <p:grpSpPr>
          <a:xfrm>
            <a:off x="1367790" y="4999990"/>
            <a:ext cx="600075" cy="600075"/>
            <a:chOff x="7297" y="1894"/>
            <a:chExt cx="705" cy="705"/>
          </a:xfrm>
        </p:grpSpPr>
        <p:sp>
          <p:nvSpPr>
            <p:cNvPr id="7" name="椭圆 6"/>
            <p:cNvSpPr/>
            <p:nvPr/>
          </p:nvSpPr>
          <p:spPr>
            <a:xfrm>
              <a:off x="7297" y="1894"/>
              <a:ext cx="705" cy="705"/>
            </a:xfrm>
            <a:prstGeom prst="ellipse">
              <a:avLst/>
            </a:prstGeom>
            <a:noFill/>
            <a:ln>
              <a:gradFill>
                <a:gsLst>
                  <a:gs pos="0">
                    <a:srgbClr val="B89468"/>
                  </a:gs>
                  <a:gs pos="55000">
                    <a:srgbClr val="B89468">
                      <a:alpha val="0"/>
                    </a:srgbClr>
                  </a:gs>
                  <a:gs pos="100000">
                    <a:srgbClr val="B89468"/>
                  </a:gs>
                </a:gsLst>
                <a:lin ang="162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9" name="文本框 8"/>
            <p:cNvSpPr txBox="1"/>
            <p:nvPr/>
          </p:nvSpPr>
          <p:spPr>
            <a:xfrm>
              <a:off x="7319" y="1957"/>
              <a:ext cx="660" cy="541"/>
            </a:xfrm>
            <a:prstGeom prst="rect">
              <a:avLst/>
            </a:prstGeom>
            <a:noFill/>
          </p:spPr>
          <p:txBody>
            <a:bodyPr wrap="square" rtlCol="0">
              <a:spAutoFit/>
            </a:bodyPr>
            <a:lstStyle/>
            <a:p>
              <a:pPr algn="ctr"/>
              <a:r>
                <a:rPr lang="zh-CN" altLang="zh-CN" sz="2400" b="1">
                  <a:solidFill>
                    <a:srgbClr val="C00000"/>
                  </a:solidFill>
                </a:rPr>
                <a:t>贰</a:t>
              </a:r>
              <a:endParaRPr lang="zh-CN" altLang="zh-CN" sz="2400" b="1">
                <a:solidFill>
                  <a:srgbClr val="C00000"/>
                </a:solidFill>
              </a:endParaRPr>
            </a:p>
          </p:txBody>
        </p:sp>
      </p:grpSp>
      <p:pic>
        <p:nvPicPr>
          <p:cNvPr id="28" name="图片 27" descr="0873723a9c31410123a98361d8175de7"/>
          <p:cNvPicPr>
            <a:picLocks noChangeAspect="1"/>
          </p:cNvPicPr>
          <p:nvPr/>
        </p:nvPicPr>
        <p:blipFill>
          <a:blip r:embed="rId4"/>
          <a:stretch>
            <a:fillRect/>
          </a:stretch>
        </p:blipFill>
        <p:spPr>
          <a:xfrm>
            <a:off x="8442960" y="-105410"/>
            <a:ext cx="3635375" cy="2680335"/>
          </a:xfrm>
          <a:prstGeom prst="rect">
            <a:avLst/>
          </a:prstGeom>
        </p:spPr>
      </p:pic>
      <p:sp>
        <p:nvSpPr>
          <p:cNvPr id="100" name="文本框 99"/>
          <p:cNvSpPr txBox="1"/>
          <p:nvPr/>
        </p:nvSpPr>
        <p:spPr>
          <a:xfrm>
            <a:off x="2127885" y="2492375"/>
            <a:ext cx="9950450" cy="1076325"/>
          </a:xfrm>
          <a:prstGeom prst="rect">
            <a:avLst/>
          </a:prstGeom>
          <a:noFill/>
          <a:ln w="9525">
            <a:noFill/>
          </a:ln>
        </p:spPr>
        <p:txBody>
          <a:bodyPr wrap="square">
            <a:spAutoFit/>
          </a:bodyPr>
          <a:lstStyle/>
          <a:p>
            <a:pPr indent="0" fontAlgn="auto"/>
            <a:r>
              <a:rPr lang="zh-CN" altLang="en-US" sz="3200"/>
              <a:t>思维发展与提升：</a:t>
            </a:r>
            <a:endParaRPr lang="zh-CN" altLang="en-US" sz="3200"/>
          </a:p>
          <a:p>
            <a:pPr indent="0" fontAlgn="auto"/>
            <a:r>
              <a:rPr lang="zh-CN" altLang="en-US" sz="3200"/>
              <a:t>透过场面和情节，探究小说主旨，把握</a:t>
            </a:r>
            <a:r>
              <a:rPr lang="en-US" altLang="zh-CN" sz="3200"/>
              <a:t>“</a:t>
            </a:r>
            <a:r>
              <a:rPr lang="zh-CN" altLang="en-US" sz="3200"/>
              <a:t>复活</a:t>
            </a:r>
            <a:r>
              <a:rPr lang="en-US" altLang="zh-CN" sz="3200"/>
              <a:t>”</a:t>
            </a:r>
            <a:r>
              <a:rPr lang="zh-CN" altLang="en-US" sz="3200"/>
              <a:t>的意蕴。</a:t>
            </a:r>
            <a:endParaRPr lang="zh-CN" altLang="en-US" sz="3200"/>
          </a:p>
        </p:txBody>
      </p:sp>
      <p:sp>
        <p:nvSpPr>
          <p:cNvPr id="16" name="文本框 15"/>
          <p:cNvSpPr txBox="1"/>
          <p:nvPr/>
        </p:nvSpPr>
        <p:spPr>
          <a:xfrm>
            <a:off x="2127885" y="4516120"/>
            <a:ext cx="9800590" cy="2061210"/>
          </a:xfrm>
          <a:prstGeom prst="rect">
            <a:avLst/>
          </a:prstGeom>
          <a:noFill/>
          <a:ln w="9525">
            <a:noFill/>
          </a:ln>
        </p:spPr>
        <p:txBody>
          <a:bodyPr wrap="square">
            <a:spAutoFit/>
          </a:bodyPr>
          <a:lstStyle/>
          <a:p>
            <a:pPr indent="0" fontAlgn="auto"/>
            <a:r>
              <a:rPr lang="zh-CN" sz="3200" b="0">
                <a:ea typeface="宋体" panose="02010600030101010101" pitchFamily="2" charset="-122"/>
              </a:rPr>
              <a:t>文化传承与理解：</a:t>
            </a:r>
            <a:endParaRPr lang="zh-CN" sz="3200" b="0">
              <a:ea typeface="宋体" panose="02010600030101010101" pitchFamily="2" charset="-122"/>
            </a:endParaRPr>
          </a:p>
          <a:p>
            <a:pPr indent="0" fontAlgn="auto"/>
            <a:r>
              <a:rPr lang="zh-CN" altLang="en-US" sz="3200">
                <a:sym typeface="+mn-ea"/>
              </a:rPr>
              <a:t>阅读小说的其他章节，理解作者通过作品表现出的对社会人生的认识与思考，</a:t>
            </a:r>
            <a:r>
              <a:rPr lang="zh-CN" altLang="en-US" sz="3200"/>
              <a:t>体会作者在两个主人公身上寄托的人性理想。</a:t>
            </a:r>
            <a:endParaRPr lang="zh-CN" altLang="en-US" sz="3200"/>
          </a:p>
        </p:txBody>
      </p:sp>
      <p:sp>
        <p:nvSpPr>
          <p:cNvPr id="14" name="矩形 13"/>
          <p:cNvSpPr/>
          <p:nvPr/>
        </p:nvSpPr>
        <p:spPr>
          <a:xfrm>
            <a:off x="144780" y="107950"/>
            <a:ext cx="2225040" cy="706755"/>
          </a:xfrm>
          <a:prstGeom prst="rect">
            <a:avLst/>
          </a:prstGeom>
          <a:noFill/>
          <a:ln>
            <a:noFill/>
          </a:ln>
        </p:spPr>
        <p:txBody>
          <a:bodyPr wrap="none" rtlCol="0" anchor="t">
            <a:spAutoFit/>
            <a:scene3d>
              <a:camera prst="orthographicFront"/>
              <a:lightRig rig="soft" dir="t">
                <a:rot lat="0" lon="0" rev="15600000"/>
              </a:lightRig>
            </a:scene3d>
            <a:sp3d extrusionH="57150" prstMaterial="softEdge">
              <a:bevelT w="25400" h="38100"/>
            </a:sp3d>
          </a:bodyPr>
          <a:lstStyle/>
          <a:p>
            <a:pPr algn="ctr"/>
            <a:r>
              <a:rPr lang="zh-CN" altLang="en-US" sz="4000" b="1">
                <a:solidFill>
                  <a:schemeClr val="accent4"/>
                </a:solidFill>
                <a:effectLst/>
                <a:latin typeface="楷体" panose="02010609060101010101" charset="-122"/>
                <a:ea typeface="楷体" panose="02010609060101010101" charset="-122"/>
              </a:rPr>
              <a:t>第二课时</a:t>
            </a:r>
            <a:endParaRPr lang="zh-CN" altLang="en-US" sz="4000" b="1">
              <a:solidFill>
                <a:schemeClr val="accent4"/>
              </a:solidFill>
              <a:effectLst/>
              <a:latin typeface="楷体" panose="02010609060101010101" charset="-122"/>
              <a:ea typeface="楷体" panose="02010609060101010101" charset="-122"/>
            </a:endParaRPr>
          </a:p>
        </p:txBody>
      </p:sp>
    </p:spTree>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1000"/>
                                        <p:tgtEl>
                                          <p:spTgt spid="21"/>
                                        </p:tgtEl>
                                      </p:cBhvr>
                                    </p:animEffect>
                                    <p:anim calcmode="lin" valueType="num">
                                      <p:cBhvr>
                                        <p:cTn id="8" dur="1000" fill="hold"/>
                                        <p:tgtEl>
                                          <p:spTgt spid="21"/>
                                        </p:tgtEl>
                                        <p:attrNameLst>
                                          <p:attrName>ppt_x</p:attrName>
                                        </p:attrNameLst>
                                      </p:cBhvr>
                                      <p:tavLst>
                                        <p:tav tm="0">
                                          <p:val>
                                            <p:strVal val="#ppt_x"/>
                                          </p:val>
                                        </p:tav>
                                        <p:tav tm="100000">
                                          <p:val>
                                            <p:strVal val="#ppt_x"/>
                                          </p:val>
                                        </p:tav>
                                      </p:tavLst>
                                    </p:anim>
                                    <p:anim calcmode="lin" valueType="num">
                                      <p:cBhvr>
                                        <p:cTn id="9"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3" presetClass="entr" presetSubtype="10" fill="hold" nodeType="clickEffect">
                                  <p:stCondLst>
                                    <p:cond delay="0"/>
                                  </p:stCondLst>
                                  <p:childTnLst>
                                    <p:set>
                                      <p:cBhvr>
                                        <p:cTn id="13" dur="1" fill="hold">
                                          <p:stCondLst>
                                            <p:cond delay="0"/>
                                          </p:stCondLst>
                                        </p:cTn>
                                        <p:tgtEl>
                                          <p:spTgt spid="28"/>
                                        </p:tgtEl>
                                        <p:attrNameLst>
                                          <p:attrName>style.visibility</p:attrName>
                                        </p:attrNameLst>
                                      </p:cBhvr>
                                      <p:to>
                                        <p:strVal val="visible"/>
                                      </p:to>
                                    </p:set>
                                    <p:animEffect transition="in" filter="blinds(horizontal)">
                                      <p:cBhvr>
                                        <p:cTn id="14" dur="500"/>
                                        <p:tgtEl>
                                          <p:spTgt spid="28"/>
                                        </p:tgtEl>
                                      </p:cBhvr>
                                    </p:animEffect>
                                  </p:childTnLst>
                                </p:cTn>
                              </p:par>
                            </p:childTnLst>
                          </p:cTn>
                        </p:par>
                      </p:childTnLst>
                    </p:cTn>
                  </p:par>
                  <p:par>
                    <p:cTn id="15" fill="hold" nodeType="clickPar">
                      <p:stCondLst>
                        <p:cond delay="indefinite"/>
                        <p:cond evt="onBegin" delay="0">
                          <p:tn val="14"/>
                        </p:cond>
                      </p:stCondLst>
                      <p:childTnLst>
                        <p:par>
                          <p:cTn id="16" fill="hold" nodeType="afterGroup">
                            <p:stCondLst>
                              <p:cond delay="0"/>
                            </p:stCondLst>
                            <p:childTnLst>
                              <p:par>
                                <p:cTn id="17" presetID="2" presetClass="entr" presetSubtype="4" fill="hold" nodeType="clickEffect">
                                  <p:stCondLst>
                                    <p:cond delay="0"/>
                                  </p:stCondLst>
                                  <p:childTnLst>
                                    <p:set>
                                      <p:cBhvr>
                                        <p:cTn id="18" dur="1" fill="hold">
                                          <p:stCondLst>
                                            <p:cond delay="0"/>
                                          </p:stCondLst>
                                        </p:cTn>
                                        <p:tgtEl>
                                          <p:spTgt spid="100">
                                            <p:txEl>
                                              <p:pRg st="0" end="0"/>
                                            </p:txEl>
                                          </p:spTgt>
                                        </p:tgtEl>
                                        <p:attrNameLst>
                                          <p:attrName>style.visibility</p:attrName>
                                        </p:attrNameLst>
                                      </p:cBhvr>
                                      <p:to>
                                        <p:strVal val="visible"/>
                                      </p:to>
                                    </p:set>
                                    <p:anim calcmode="lin" valueType="num">
                                      <p:cBhvr additive="base">
                                        <p:cTn id="19" dur="500" fill="hold"/>
                                        <p:tgtEl>
                                          <p:spTgt spid="100">
                                            <p:txEl>
                                              <p:pRg st="0" end="0"/>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00">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cond evt="onBegin" delay="0">
                          <p:tn val="20"/>
                        </p:cond>
                      </p:stCondLst>
                      <p:childTnLst>
                        <p:par>
                          <p:cTn id="22" fill="hold" nodeType="afterGroup">
                            <p:stCondLst>
                              <p:cond delay="0"/>
                            </p:stCondLst>
                            <p:childTnLst>
                              <p:par>
                                <p:cTn id="23" presetID="2" presetClass="entr" presetSubtype="4" fill="hold" nodeType="clickEffect">
                                  <p:stCondLst>
                                    <p:cond delay="0"/>
                                  </p:stCondLst>
                                  <p:childTnLst>
                                    <p:set>
                                      <p:cBhvr>
                                        <p:cTn id="24" dur="1" fill="hold">
                                          <p:stCondLst>
                                            <p:cond delay="0"/>
                                          </p:stCondLst>
                                        </p:cTn>
                                        <p:tgtEl>
                                          <p:spTgt spid="100">
                                            <p:txEl>
                                              <p:pRg st="1" end="1"/>
                                            </p:txEl>
                                          </p:spTgt>
                                        </p:tgtEl>
                                        <p:attrNameLst>
                                          <p:attrName>style.visibility</p:attrName>
                                        </p:attrNameLst>
                                      </p:cBhvr>
                                      <p:to>
                                        <p:strVal val="visible"/>
                                      </p:to>
                                    </p:set>
                                    <p:anim calcmode="lin" valueType="num">
                                      <p:cBhvr additive="base">
                                        <p:cTn id="25" dur="500" fill="hold"/>
                                        <p:tgtEl>
                                          <p:spTgt spid="100">
                                            <p:txEl>
                                              <p:pRg st="1" end="1"/>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100">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cond evt="onBegin" delay="0">
                          <p:tn val="26"/>
                        </p:cond>
                      </p:stCondLst>
                      <p:childTnLst>
                        <p:par>
                          <p:cTn id="28" fill="hold" nodeType="afterGroup">
                            <p:stCondLst>
                              <p:cond delay="0"/>
                            </p:stCondLst>
                            <p:childTnLst>
                              <p:par>
                                <p:cTn id="29" presetID="1" presetClass="entr" presetSubtype="0" fill="hold" nodeType="clickEffect">
                                  <p:stCondLst>
                                    <p:cond delay="0"/>
                                  </p:stCondLst>
                                  <p:childTnLst>
                                    <p:set>
                                      <p:cBhvr>
                                        <p:cTn id="30" dur="1" fill="hold">
                                          <p:stCondLst>
                                            <p:cond delay="0"/>
                                          </p:stCondLst>
                                        </p:cTn>
                                        <p:tgtEl>
                                          <p:spTgt spid="16">
                                            <p:txEl>
                                              <p:pRg st="0" end="0"/>
                                            </p:txEl>
                                          </p:spTgt>
                                        </p:tgtEl>
                                        <p:attrNameLst>
                                          <p:attrName>style.visibility</p:attrName>
                                        </p:attrNameLst>
                                      </p:cBhvr>
                                      <p:to>
                                        <p:strVal val="visible"/>
                                      </p:to>
                                    </p:set>
                                  </p:childTnLst>
                                </p:cTn>
                              </p:par>
                            </p:childTnLst>
                          </p:cTn>
                        </p:par>
                      </p:childTnLst>
                    </p:cTn>
                  </p:par>
                  <p:par>
                    <p:cTn id="31" fill="hold" nodeType="clickPar">
                      <p:stCondLst>
                        <p:cond delay="indefinite"/>
                        <p:cond evt="onBegin" delay="0">
                          <p:tn val="30"/>
                        </p:cond>
                      </p:stCondLst>
                      <p:childTnLst>
                        <p:par>
                          <p:cTn id="32" fill="hold" nodeType="afterGroup">
                            <p:stCondLst>
                              <p:cond delay="0"/>
                            </p:stCondLst>
                            <p:childTnLst>
                              <p:par>
                                <p:cTn id="33" presetID="1" presetClass="entr" presetSubtype="0" fill="hold" nodeType="clickEffect">
                                  <p:stCondLst>
                                    <p:cond delay="0"/>
                                  </p:stCondLst>
                                  <p:childTnLst>
                                    <p:set>
                                      <p:cBhvr>
                                        <p:cTn id="34" dur="1" fill="hold">
                                          <p:stCondLst>
                                            <p:cond delay="0"/>
                                          </p:stCondLst>
                                        </p:cTn>
                                        <p:tgtEl>
                                          <p:spTgt spid="16">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0" name="文本框 99"/>
          <p:cNvSpPr txBox="1"/>
          <p:nvPr/>
        </p:nvSpPr>
        <p:spPr>
          <a:xfrm>
            <a:off x="639445" y="1224280"/>
            <a:ext cx="9900285" cy="3538220"/>
          </a:xfrm>
          <a:prstGeom prst="rect">
            <a:avLst/>
          </a:prstGeom>
          <a:noFill/>
          <a:ln w="9525">
            <a:noFill/>
          </a:ln>
        </p:spPr>
        <p:txBody>
          <a:bodyPr wrap="square">
            <a:spAutoFit/>
          </a:bodyPr>
          <a:lstStyle/>
          <a:p>
            <a:pPr indent="0"/>
            <a:r>
              <a:rPr lang="zh-CN" sz="4000">
                <a:ln w="22225">
                  <a:solidFill>
                    <a:schemeClr val="accent2"/>
                  </a:solidFill>
                  <a:prstDash val="solid"/>
                </a:ln>
                <a:solidFill>
                  <a:schemeClr val="accent2">
                    <a:lumMod val="40000"/>
                    <a:lumOff val="60000"/>
                  </a:schemeClr>
                </a:solidFill>
                <a:effectLst/>
                <a:latin typeface="仿宋" panose="02010609060101010101" charset="-122"/>
                <a:ea typeface="仿宋" panose="02010609060101010101" charset="-122"/>
              </a:rPr>
              <a:t>自读深思</a:t>
            </a:r>
            <a:endParaRPr lang="zh-CN" sz="4000">
              <a:ln w="22225">
                <a:solidFill>
                  <a:schemeClr val="accent2"/>
                </a:solidFill>
                <a:prstDash val="solid"/>
              </a:ln>
              <a:solidFill>
                <a:schemeClr val="accent2">
                  <a:lumMod val="40000"/>
                  <a:lumOff val="60000"/>
                </a:schemeClr>
              </a:solidFill>
              <a:effectLst/>
              <a:latin typeface="仿宋" panose="02010609060101010101" charset="-122"/>
              <a:ea typeface="仿宋" panose="02010609060101010101" charset="-122"/>
            </a:endParaRPr>
          </a:p>
          <a:p>
            <a:pPr indent="0"/>
            <a:endParaRPr lang="zh-CN" sz="4000" b="0">
              <a:ln w="22225">
                <a:solidFill>
                  <a:schemeClr val="accent2"/>
                </a:solidFill>
                <a:prstDash val="solid"/>
              </a:ln>
              <a:solidFill>
                <a:schemeClr val="accent2">
                  <a:lumMod val="40000"/>
                  <a:lumOff val="60000"/>
                </a:schemeClr>
              </a:solidFill>
              <a:effectLst/>
              <a:latin typeface="仿宋" panose="02010609060101010101" charset="-122"/>
              <a:ea typeface="仿宋" panose="02010609060101010101" charset="-122"/>
            </a:endParaRPr>
          </a:p>
          <a:p>
            <a:pPr indent="0"/>
            <a:r>
              <a:rPr lang="zh-CN" sz="3600" b="0">
                <a:ea typeface="宋体" panose="02010600030101010101" pitchFamily="2" charset="-122"/>
              </a:rPr>
              <a:t>          结合上节课所学聂赫留朵夫和玛丝洛娃的人物形象，品读课文中的心理描写，思考并总结这部小说中</a:t>
            </a:r>
            <a:r>
              <a:rPr lang="zh-CN" sz="3600" b="0">
                <a:solidFill>
                  <a:srgbClr val="C00000"/>
                </a:solidFill>
                <a:ea typeface="宋体" panose="02010600030101010101" pitchFamily="2" charset="-122"/>
              </a:rPr>
              <a:t>以</a:t>
            </a:r>
            <a:r>
              <a:rPr lang="en-US" altLang="zh-CN" sz="3600" b="0">
                <a:solidFill>
                  <a:srgbClr val="C00000"/>
                </a:solidFill>
                <a:ea typeface="宋体" panose="02010600030101010101" pitchFamily="2" charset="-122"/>
              </a:rPr>
              <a:t>“</a:t>
            </a:r>
            <a:r>
              <a:rPr lang="zh-CN" altLang="en-US" sz="3600" b="0">
                <a:solidFill>
                  <a:srgbClr val="C00000"/>
                </a:solidFill>
                <a:ea typeface="宋体" panose="02010600030101010101" pitchFamily="2" charset="-122"/>
              </a:rPr>
              <a:t>复活</a:t>
            </a:r>
            <a:r>
              <a:rPr lang="en-US" altLang="zh-CN" sz="3600" b="0">
                <a:solidFill>
                  <a:srgbClr val="C00000"/>
                </a:solidFill>
                <a:ea typeface="宋体" panose="02010600030101010101" pitchFamily="2" charset="-122"/>
              </a:rPr>
              <a:t>”</a:t>
            </a:r>
            <a:r>
              <a:rPr lang="zh-CN" altLang="en-US" sz="3600" b="0">
                <a:solidFill>
                  <a:srgbClr val="C00000"/>
                </a:solidFill>
                <a:ea typeface="宋体" panose="02010600030101010101" pitchFamily="2" charset="-122"/>
              </a:rPr>
              <a:t>为题的深层意蕴</a:t>
            </a:r>
            <a:r>
              <a:rPr lang="zh-CN" altLang="en-US" sz="3600" b="0">
                <a:solidFill>
                  <a:schemeClr val="tx1"/>
                </a:solidFill>
                <a:ea typeface="宋体" panose="02010600030101010101" pitchFamily="2" charset="-122"/>
              </a:rPr>
              <a:t>（</a:t>
            </a:r>
            <a:r>
              <a:rPr lang="en-US" altLang="zh-CN" sz="3600" b="0">
                <a:solidFill>
                  <a:schemeClr val="tx1"/>
                </a:solidFill>
                <a:ea typeface="宋体" panose="02010600030101010101" pitchFamily="2" charset="-122"/>
              </a:rPr>
              <a:t>“</a:t>
            </a:r>
            <a:r>
              <a:rPr lang="zh-CN" altLang="en-US" sz="3600">
                <a:solidFill>
                  <a:schemeClr val="tx1"/>
                </a:solidFill>
                <a:sym typeface="+mn-ea"/>
              </a:rPr>
              <a:t>复活</a:t>
            </a:r>
            <a:r>
              <a:rPr lang="en-US" altLang="zh-CN" sz="3600">
                <a:solidFill>
                  <a:schemeClr val="tx1"/>
                </a:solidFill>
                <a:sym typeface="+mn-ea"/>
              </a:rPr>
              <a:t>”</a:t>
            </a:r>
            <a:r>
              <a:rPr lang="zh-CN" altLang="en-US" sz="3600">
                <a:solidFill>
                  <a:schemeClr val="tx1"/>
                </a:solidFill>
                <a:sym typeface="+mn-ea"/>
              </a:rPr>
              <a:t>究竟复活的是什么呢</a:t>
            </a:r>
            <a:r>
              <a:rPr lang="en-US" altLang="zh-CN" sz="3600">
                <a:solidFill>
                  <a:schemeClr val="tx1"/>
                </a:solidFill>
                <a:sym typeface="+mn-ea"/>
              </a:rPr>
              <a:t>?</a:t>
            </a:r>
            <a:r>
              <a:rPr lang="zh-CN" altLang="en-US" sz="3600">
                <a:solidFill>
                  <a:schemeClr val="tx1"/>
                </a:solidFill>
                <a:sym typeface="+mn-ea"/>
              </a:rPr>
              <a:t>）</a:t>
            </a:r>
            <a:endParaRPr lang="zh-CN" altLang="en-US" sz="3600">
              <a:solidFill>
                <a:schemeClr val="tx1"/>
              </a:solidFill>
              <a:sym typeface="+mn-ea"/>
            </a:endParaRPr>
          </a:p>
        </p:txBody>
      </p:sp>
      <p:pic>
        <p:nvPicPr>
          <p:cNvPr id="28" name="图片 27" descr="0873723a9c31410123a98361d8175de7"/>
          <p:cNvPicPr>
            <a:picLocks noChangeAspect="1"/>
          </p:cNvPicPr>
          <p:nvPr/>
        </p:nvPicPr>
        <p:blipFill>
          <a:blip r:embed="rId3"/>
          <a:stretch>
            <a:fillRect/>
          </a:stretch>
        </p:blipFill>
        <p:spPr>
          <a:xfrm>
            <a:off x="8414385" y="86995"/>
            <a:ext cx="3635375" cy="2680335"/>
          </a:xfrm>
          <a:prstGeom prst="rect">
            <a:avLst/>
          </a:prstGeom>
        </p:spPr>
      </p:pic>
    </p:spTree>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blinds(horizontal)">
                                      <p:cBhvr>
                                        <p:cTn id="7"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1232535" y="1150620"/>
            <a:ext cx="8978265" cy="5505450"/>
          </a:xfrm>
        </p:spPr>
        <p:txBody>
          <a:bodyPr>
            <a:normAutofit/>
          </a:bodyPr>
          <a:lstStyle/>
          <a:p>
            <a:pPr marL="0" indent="0">
              <a:buNone/>
            </a:pPr>
            <a:endParaRPr lang="en-US" altLang="zh-CN" sz="900" smtClean="0"/>
          </a:p>
          <a:p>
            <a:pPr marL="0" indent="0">
              <a:buNone/>
            </a:pPr>
            <a:r>
              <a:rPr lang="zh-CN" altLang="en-US" smtClean="0"/>
              <a:t>        </a:t>
            </a:r>
            <a:r>
              <a:rPr lang="zh-CN" altLang="en-US" sz="4000">
                <a:latin typeface="宋体" panose="02010600030101010101" pitchFamily="2" charset="-122"/>
                <a:ea typeface="宋体" panose="02010600030101010101" pitchFamily="2" charset="-122"/>
                <a:cs typeface="宋体" panose="02010600030101010101" pitchFamily="2" charset="-122"/>
              </a:rPr>
              <a:t>“复活”就是灵魂拯救的成功，是</a:t>
            </a:r>
            <a:r>
              <a:rPr lang="zh-CN" altLang="en-US" sz="4000" b="1">
                <a:solidFill>
                  <a:srgbClr val="FF0000"/>
                </a:solidFill>
                <a:latin typeface="宋体" panose="02010600030101010101" pitchFamily="2" charset="-122"/>
                <a:ea typeface="宋体" panose="02010600030101010101" pitchFamily="2" charset="-122"/>
                <a:cs typeface="宋体" panose="02010600030101010101" pitchFamily="2" charset="-122"/>
              </a:rPr>
              <a:t>灵魂的复活</a:t>
            </a:r>
            <a:r>
              <a:rPr lang="zh-CN" altLang="en-US" sz="4000" smtClean="0">
                <a:latin typeface="宋体" panose="02010600030101010101" pitchFamily="2" charset="-122"/>
                <a:ea typeface="宋体" panose="02010600030101010101" pitchFamily="2" charset="-122"/>
                <a:cs typeface="宋体" panose="02010600030101010101" pitchFamily="2" charset="-122"/>
              </a:rPr>
              <a:t>，是</a:t>
            </a:r>
            <a:r>
              <a:rPr lang="zh-CN" altLang="en-US" sz="4000">
                <a:latin typeface="宋体" panose="02010600030101010101" pitchFamily="2" charset="-122"/>
                <a:ea typeface="宋体" panose="02010600030101010101" pitchFamily="2" charset="-122"/>
                <a:cs typeface="宋体" panose="02010600030101010101" pitchFamily="2" charset="-122"/>
              </a:rPr>
              <a:t>聂赫留朵夫</a:t>
            </a:r>
            <a:r>
              <a:rPr lang="zh-CN" altLang="en-US" sz="4000" u="sng">
                <a:solidFill>
                  <a:schemeClr val="tx1"/>
                </a:solidFill>
                <a:latin typeface="宋体" panose="02010600030101010101" pitchFamily="2" charset="-122"/>
                <a:ea typeface="宋体" panose="02010600030101010101" pitchFamily="2" charset="-122"/>
                <a:cs typeface="宋体" panose="02010600030101010101" pitchFamily="2" charset="-122"/>
              </a:rPr>
              <a:t>灵魂自我拯救</a:t>
            </a:r>
            <a:r>
              <a:rPr lang="zh-CN" altLang="en-US" sz="4000">
                <a:latin typeface="宋体" panose="02010600030101010101" pitchFamily="2" charset="-122"/>
                <a:ea typeface="宋体" panose="02010600030101010101" pitchFamily="2" charset="-122"/>
                <a:cs typeface="宋体" panose="02010600030101010101" pitchFamily="2" charset="-122"/>
              </a:rPr>
              <a:t>的“复活”。           （赎罪）</a:t>
            </a:r>
            <a:endParaRPr lang="zh-CN" altLang="en-US" sz="4000">
              <a:latin typeface="宋体" panose="02010600030101010101" pitchFamily="2" charset="-122"/>
              <a:ea typeface="宋体" panose="02010600030101010101" pitchFamily="2" charset="-122"/>
              <a:cs typeface="宋体" panose="02010600030101010101" pitchFamily="2" charset="-122"/>
            </a:endParaRPr>
          </a:p>
          <a:p>
            <a:pPr marL="0" indent="0">
              <a:buNone/>
            </a:pPr>
            <a:r>
              <a:rPr lang="zh-CN" altLang="en-US" sz="4000" smtClean="0">
                <a:latin typeface="宋体" panose="02010600030101010101" pitchFamily="2" charset="-122"/>
                <a:ea typeface="宋体" panose="02010600030101010101" pitchFamily="2" charset="-122"/>
                <a:cs typeface="宋体" panose="02010600030101010101" pitchFamily="2" charset="-122"/>
              </a:rPr>
              <a:t>   思考：那</a:t>
            </a:r>
            <a:r>
              <a:rPr lang="en-US" altLang="zh-CN" sz="4000" smtClean="0">
                <a:latin typeface="宋体" panose="02010600030101010101" pitchFamily="2" charset="-122"/>
                <a:ea typeface="宋体" panose="02010600030101010101" pitchFamily="2" charset="-122"/>
                <a:cs typeface="宋体" panose="02010600030101010101" pitchFamily="2" charset="-122"/>
              </a:rPr>
              <a:t>“</a:t>
            </a:r>
            <a:r>
              <a:rPr lang="zh-CN" altLang="en-US" sz="4000" smtClean="0">
                <a:latin typeface="宋体" panose="02010600030101010101" pitchFamily="2" charset="-122"/>
                <a:ea typeface="宋体" panose="02010600030101010101" pitchFamily="2" charset="-122"/>
                <a:cs typeface="宋体" panose="02010600030101010101" pitchFamily="2" charset="-122"/>
              </a:rPr>
              <a:t>玛丝洛娃</a:t>
            </a:r>
            <a:r>
              <a:rPr lang="en-US" altLang="zh-CN" sz="4000" smtClean="0">
                <a:latin typeface="宋体" panose="02010600030101010101" pitchFamily="2" charset="-122"/>
                <a:ea typeface="宋体" panose="02010600030101010101" pitchFamily="2" charset="-122"/>
                <a:cs typeface="宋体" panose="02010600030101010101" pitchFamily="2" charset="-122"/>
              </a:rPr>
              <a:t>”</a:t>
            </a:r>
            <a:r>
              <a:rPr lang="zh-CN" altLang="en-US" sz="4000" smtClean="0">
                <a:latin typeface="宋体" panose="02010600030101010101" pitchFamily="2" charset="-122"/>
                <a:ea typeface="宋体" panose="02010600030101010101" pitchFamily="2" charset="-122"/>
                <a:cs typeface="宋体" panose="02010600030101010101" pitchFamily="2" charset="-122"/>
              </a:rPr>
              <a:t>有</a:t>
            </a:r>
            <a:r>
              <a:rPr lang="en-US" altLang="zh-CN" sz="4000" smtClean="0">
                <a:latin typeface="宋体" panose="02010600030101010101" pitchFamily="2" charset="-122"/>
                <a:ea typeface="宋体" panose="02010600030101010101" pitchFamily="2" charset="-122"/>
                <a:cs typeface="宋体" panose="02010600030101010101" pitchFamily="2" charset="-122"/>
              </a:rPr>
              <a:t>“</a:t>
            </a:r>
            <a:r>
              <a:rPr lang="zh-CN" altLang="en-US" sz="4000" smtClean="0">
                <a:latin typeface="宋体" panose="02010600030101010101" pitchFamily="2" charset="-122"/>
                <a:ea typeface="宋体" panose="02010600030101010101" pitchFamily="2" charset="-122"/>
                <a:cs typeface="宋体" panose="02010600030101010101" pitchFamily="2" charset="-122"/>
              </a:rPr>
              <a:t>复活</a:t>
            </a:r>
            <a:r>
              <a:rPr lang="en-US" altLang="zh-CN" sz="4000" smtClean="0">
                <a:latin typeface="宋体" panose="02010600030101010101" pitchFamily="2" charset="-122"/>
                <a:ea typeface="宋体" panose="02010600030101010101" pitchFamily="2" charset="-122"/>
                <a:cs typeface="宋体" panose="02010600030101010101" pitchFamily="2" charset="-122"/>
              </a:rPr>
              <a:t>”</a:t>
            </a:r>
            <a:r>
              <a:rPr lang="zh-CN" altLang="en-US" sz="4000" smtClean="0">
                <a:latin typeface="宋体" panose="02010600030101010101" pitchFamily="2" charset="-122"/>
                <a:ea typeface="宋体" panose="02010600030101010101" pitchFamily="2" charset="-122"/>
                <a:cs typeface="宋体" panose="02010600030101010101" pitchFamily="2" charset="-122"/>
              </a:rPr>
              <a:t>的希望吗？</a:t>
            </a:r>
            <a:endParaRPr lang="en-US" altLang="zh-CN" sz="4000" smtClean="0">
              <a:latin typeface="宋体" panose="02010600030101010101" pitchFamily="2" charset="-122"/>
              <a:ea typeface="宋体" panose="02010600030101010101" pitchFamily="2" charset="-122"/>
              <a:cs typeface="宋体" panose="02010600030101010101" pitchFamily="2" charset="-122"/>
            </a:endParaRPr>
          </a:p>
          <a:p>
            <a:pPr marL="0" indent="0">
              <a:buNone/>
            </a:pPr>
            <a:endParaRPr lang="zh-CN" altLang="en-US" sz="40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p:timing/>
</p:sld>
</file>

<file path=ppt/slides/slide4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1031240" y="662305"/>
            <a:ext cx="10201910" cy="4812030"/>
          </a:xfrm>
        </p:spPr>
        <p:txBody>
          <a:bodyPr>
            <a:normAutofit fontScale="90000" lnSpcReduction="10000"/>
          </a:bodyPr>
          <a:lstStyle/>
          <a:p>
            <a:pPr marL="0" lvl="0" indent="0">
              <a:spcBef>
                <a:spcPct val="0"/>
              </a:spcBef>
              <a:spcAft>
                <a:spcPct val="0"/>
              </a:spcAft>
              <a:buNone/>
            </a:pPr>
            <a:endParaRPr lang="en-US" altLang="zh-CN" sz="800" spc="300" smtClean="0">
              <a:solidFill>
                <a:srgbClr val="0070C0"/>
              </a:solidFill>
              <a:latin typeface="微软雅黑" panose="020b0503020204020204" charset="-122"/>
              <a:ea typeface="微软雅黑" panose="020b0503020204020204" charset="-122"/>
              <a:cs typeface="Arial"/>
              <a:sym typeface="+mn-ea"/>
            </a:endParaRPr>
          </a:p>
          <a:p>
            <a:pPr marL="0" lvl="0" indent="0">
              <a:lnSpc>
                <a:spcPct val="130000"/>
              </a:lnSpc>
              <a:spcBef>
                <a:spcPct val="0"/>
              </a:spcBef>
              <a:spcAft>
                <a:spcPts val="800"/>
              </a:spcAft>
              <a:buNone/>
            </a:pPr>
            <a:r>
              <a:rPr lang="zh-CN" altLang="en-US" sz="4445" b="1" spc="200">
                <a:ln w="10160">
                  <a:solidFill>
                    <a:schemeClr val="accent5"/>
                  </a:solidFill>
                  <a:prstDash val="solid"/>
                </a:ln>
                <a:solidFill>
                  <a:srgbClr val="FFFFFF"/>
                </a:solidFill>
                <a:effectLst>
                  <a:outerShdw blurRad="38100" dist="22860" dir="5400000" algn="tl" rotWithShape="0">
                    <a:srgbClr val="000000">
                      <a:alpha val="30000"/>
                    </a:srgbClr>
                  </a:outerShdw>
                </a:effectLst>
                <a:latin typeface="楷体" panose="02010609060101010101" charset="-122"/>
                <a:ea typeface="楷体" panose="02010609060101010101" charset="-122"/>
                <a:cs typeface="楷体" panose="02010609060101010101" charset="-122"/>
              </a:rPr>
              <a:t>美好的人性理想：</a:t>
            </a:r>
            <a:endParaRPr lang="zh-CN" altLang="en-US" sz="4445" b="1" spc="200">
              <a:ln w="10160">
                <a:solidFill>
                  <a:schemeClr val="accent5"/>
                </a:solidFill>
                <a:prstDash val="solid"/>
              </a:ln>
              <a:solidFill>
                <a:srgbClr val="FFFFFF"/>
              </a:solidFill>
              <a:effectLst>
                <a:outerShdw blurRad="38100" dist="22860" dir="5400000" algn="tl" rotWithShape="0">
                  <a:srgbClr val="000000">
                    <a:alpha val="30000"/>
                  </a:srgbClr>
                </a:outerShdw>
              </a:effectLst>
              <a:latin typeface="楷体" panose="02010609060101010101" charset="-122"/>
              <a:ea typeface="楷体" panose="02010609060101010101" charset="-122"/>
              <a:cs typeface="楷体" panose="02010609060101010101" charset="-122"/>
            </a:endParaRPr>
          </a:p>
          <a:p>
            <a:pPr marL="0" lvl="0" indent="0">
              <a:lnSpc>
                <a:spcPct val="130000"/>
              </a:lnSpc>
              <a:spcBef>
                <a:spcPct val="0"/>
              </a:spcBef>
              <a:spcAft>
                <a:spcPts val="800"/>
              </a:spcAft>
              <a:buNone/>
            </a:pPr>
            <a:r>
              <a:rPr lang="zh-CN" altLang="en-US" sz="3600" b="1" spc="200">
                <a:ln w="3175">
                  <a:noFill/>
                  <a:prstDash val="dash"/>
                </a:ln>
                <a:latin typeface="楷体" panose="02010609060101010101" charset="-122"/>
                <a:ea typeface="楷体" panose="02010609060101010101" charset="-122"/>
                <a:cs typeface="楷体" panose="02010609060101010101" charset="-122"/>
              </a:rPr>
              <a:t>    小说的两个主人公一路走来爱恨情仇，历尽坎坷最终都实现了精神灵魂的“复活”，托尔斯泰在两个主人公身上寄托了赎罪、宽恕、拯救灵魂、“不以暴力抗恶”、“道德自我完善’等美好人性，宣扬一种属于托尔斯泰自己的宗教“博爱”的思想，人们称之为“托尔斯泰主义”。</a:t>
            </a:r>
            <a:r>
              <a:rPr lang="zh-CN" altLang="en-US" sz="2800" b="1" spc="200">
                <a:ln w="3175">
                  <a:noFill/>
                  <a:prstDash val="dash"/>
                </a:ln>
                <a:latin typeface="微软雅黑" panose="020b0503020204020204" charset="-122"/>
                <a:ea typeface="微软雅黑" panose="020b0503020204020204" charset="-122"/>
                <a:cs typeface="微软雅黑" panose="020b0503020204020204" charset="-122"/>
              </a:rPr>
              <a:t> </a:t>
            </a:r>
            <a:endParaRPr lang="zh-CN" altLang="en-US" sz="2800" b="1" spc="200">
              <a:ln w="3175">
                <a:noFill/>
                <a:prstDash val="dash"/>
              </a:ln>
              <a:latin typeface="微软雅黑" panose="020b0503020204020204" charset="-122"/>
              <a:ea typeface="微软雅黑" panose="020b0503020204020204" charset="-122"/>
              <a:cs typeface="微软雅黑" panose="020b0503020204020204" charset="-122"/>
            </a:endParaRPr>
          </a:p>
          <a:p>
            <a:endParaRPr lang="zh-CN" altLang="en-US"/>
          </a:p>
        </p:txBody>
      </p:sp>
    </p:spTree>
  </p:cSld>
  <p:clrMapOvr>
    <a:masterClrMapping/>
  </p:clrMapOvr>
  <p:transition/>
  <p:timing/>
</p:sld>
</file>

<file path=ppt/slides/slide4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矩形 2"/>
          <p:cNvSpPr/>
          <p:nvPr/>
        </p:nvSpPr>
        <p:spPr>
          <a:xfrm>
            <a:off x="190500" y="158750"/>
            <a:ext cx="2214880" cy="706755"/>
          </a:xfrm>
          <a:prstGeom prst="rect">
            <a:avLst/>
          </a:prstGeom>
          <a:noFill/>
          <a:ln>
            <a:noFill/>
          </a:ln>
        </p:spPr>
        <p:txBody>
          <a:bodyPr wrap="none" rtlCol="0" anchor="t">
            <a:spAutoFit/>
          </a:bodyPr>
          <a:lstStyle/>
          <a:p>
            <a:pPr algn="ctr"/>
            <a:r>
              <a:rPr lang="zh-CN" altLang="en-US" sz="4000">
                <a:ln w="22225">
                  <a:solidFill>
                    <a:schemeClr val="accent2"/>
                  </a:solidFill>
                  <a:prstDash val="solid"/>
                </a:ln>
                <a:solidFill>
                  <a:schemeClr val="accent2">
                    <a:lumMod val="40000"/>
                    <a:lumOff val="60000"/>
                  </a:schemeClr>
                </a:solidFill>
                <a:effectLst/>
                <a:latin typeface="仿宋" panose="02010609060101010101" charset="-122"/>
                <a:ea typeface="仿宋" panose="02010609060101010101" charset="-122"/>
              </a:rPr>
              <a:t>忏悔贵族</a:t>
            </a:r>
            <a:endParaRPr lang="zh-CN" altLang="en-US" sz="4000">
              <a:ln w="22225">
                <a:solidFill>
                  <a:schemeClr val="accent2"/>
                </a:solidFill>
                <a:prstDash val="solid"/>
              </a:ln>
              <a:solidFill>
                <a:schemeClr val="accent2">
                  <a:lumMod val="40000"/>
                  <a:lumOff val="60000"/>
                </a:schemeClr>
              </a:solidFill>
              <a:effectLst/>
              <a:latin typeface="仿宋" panose="02010609060101010101" charset="-122"/>
              <a:ea typeface="仿宋" panose="02010609060101010101" charset="-122"/>
            </a:endParaRPr>
          </a:p>
        </p:txBody>
      </p:sp>
      <p:sp>
        <p:nvSpPr>
          <p:cNvPr id="2" name="文本框 1"/>
          <p:cNvSpPr txBox="1"/>
          <p:nvPr/>
        </p:nvSpPr>
        <p:spPr>
          <a:xfrm>
            <a:off x="314325" y="1140460"/>
            <a:ext cx="11562715" cy="3969385"/>
          </a:xfrm>
          <a:prstGeom prst="rect">
            <a:avLst/>
          </a:prstGeom>
          <a:noFill/>
        </p:spPr>
        <p:txBody>
          <a:bodyPr wrap="square" rtlCol="0" anchor="t">
            <a:spAutoFit/>
          </a:bodyPr>
          <a:lstStyle/>
          <a:p>
            <a:r>
              <a:rPr lang="en-US" altLang="zh-CN" sz="3600" b="1">
                <a:latin typeface="楷体" panose="02010609060101010101" charset="-122"/>
                <a:ea typeface="楷体" panose="02010609060101010101" charset="-122"/>
                <a:cs typeface="楷体" panose="02010609060101010101" charset="-122"/>
              </a:rPr>
              <a:t>    </a:t>
            </a:r>
            <a:r>
              <a:rPr lang="zh-CN" altLang="en-US" sz="3600" b="1">
                <a:latin typeface="楷体" panose="02010609060101010101" charset="-122"/>
                <a:ea typeface="楷体" panose="02010609060101010101" charset="-122"/>
                <a:cs typeface="楷体" panose="02010609060101010101" charset="-122"/>
              </a:rPr>
              <a:t>"忏悔贵族"是托尔斯泰创作中的人物形象系列，是</a:t>
            </a:r>
            <a:r>
              <a:rPr lang="en-US" altLang="zh-CN" sz="3600" b="1">
                <a:latin typeface="楷体" panose="02010609060101010101" charset="-122"/>
                <a:ea typeface="楷体" panose="02010609060101010101" charset="-122"/>
                <a:cs typeface="楷体" panose="02010609060101010101" charset="-122"/>
              </a:rPr>
              <a:t>19</a:t>
            </a:r>
            <a:r>
              <a:rPr lang="zh-CN" altLang="en-US" sz="3600" b="1">
                <a:latin typeface="楷体" panose="02010609060101010101" charset="-122"/>
                <a:ea typeface="楷体" panose="02010609060101010101" charset="-122"/>
                <a:cs typeface="楷体" panose="02010609060101010101" charset="-122"/>
              </a:rPr>
              <a:t>世纪后期俄国文学中理想贵族地主的形象。</a:t>
            </a:r>
            <a:endParaRPr lang="zh-CN" altLang="en-US" sz="3600" b="1">
              <a:latin typeface="楷体" panose="02010609060101010101" charset="-122"/>
              <a:ea typeface="楷体" panose="02010609060101010101" charset="-122"/>
              <a:cs typeface="楷体" panose="02010609060101010101" charset="-122"/>
            </a:endParaRPr>
          </a:p>
          <a:p>
            <a:r>
              <a:rPr lang="zh-CN" altLang="en-US" sz="3600" b="1">
                <a:latin typeface="楷体" panose="02010609060101010101" charset="-122"/>
                <a:ea typeface="楷体" panose="02010609060101010101" charset="-122"/>
                <a:cs typeface="楷体" panose="02010609060101010101" charset="-122"/>
              </a:rPr>
              <a:t>    他们出身贵族，有才学，有理想，正直善良。由于上流社会的腐败，使他们有意无意中做了伤害他人的事情，从而堕落成自私自利者。但他们通过接触社会，认识到了沙皇专制制度的腐败落后及不合理性，从地主阶级立场转到宗法制农民的立场。</a:t>
            </a:r>
            <a:endParaRPr lang="zh-CN" altLang="en-US" sz="3600" b="1">
              <a:latin typeface="楷体" panose="02010609060101010101" charset="-122"/>
              <a:ea typeface="楷体" panose="02010609060101010101" charset="-122"/>
              <a:cs typeface="楷体" panose="02010609060101010101" charset="-122"/>
            </a:endParaRPr>
          </a:p>
        </p:txBody>
      </p:sp>
    </p:spTree>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sld>
</file>

<file path=ppt/slides/slide4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838200" y="861060"/>
            <a:ext cx="10515600" cy="5316220"/>
          </a:xfrm>
        </p:spPr>
        <p:txBody>
          <a:bodyPr/>
          <a:lstStyle/>
          <a:p>
            <a:pPr marL="0" indent="0">
              <a:buNone/>
            </a:pPr>
            <a:r>
              <a:rPr lang="zh-CN" altLang="en-US" sz="3600" b="1">
                <a:solidFill>
                  <a:srgbClr val="FF0000"/>
                </a:solidFill>
              </a:rPr>
              <a:t>探究标题</a:t>
            </a:r>
            <a:endParaRPr lang="zh-CN" altLang="en-US" sz="3600" b="1">
              <a:solidFill>
                <a:srgbClr val="FF0000"/>
              </a:solidFill>
            </a:endParaRPr>
          </a:p>
          <a:p>
            <a:pPr marL="0" indent="0">
              <a:lnSpc>
                <a:spcPct val="150000"/>
              </a:lnSpc>
              <a:buNone/>
            </a:pPr>
            <a:r>
              <a:rPr lang="zh-CN" altLang="en-US" b="1" smtClean="0">
                <a:sym typeface="+mn-ea"/>
              </a:rPr>
              <a:t>         </a:t>
            </a:r>
            <a:r>
              <a:rPr lang="zh-CN" altLang="en-US" sz="3200" b="1" smtClean="0">
                <a:sym typeface="+mn-ea"/>
              </a:rPr>
              <a:t>标题</a:t>
            </a:r>
            <a:r>
              <a:rPr lang="zh-CN" altLang="en-US" sz="3200" b="1">
                <a:sym typeface="+mn-ea"/>
              </a:rPr>
              <a:t>是小说的眼睛，或是情节的高度概括，或是人物</a:t>
            </a:r>
            <a:r>
              <a:rPr lang="zh-CN" altLang="en-US" sz="3200" b="1" smtClean="0">
                <a:sym typeface="+mn-ea"/>
              </a:rPr>
              <a:t>性格的</a:t>
            </a:r>
            <a:r>
              <a:rPr lang="zh-CN" altLang="en-US" sz="3200" b="1">
                <a:sym typeface="+mn-ea"/>
              </a:rPr>
              <a:t>突出体现。</a:t>
            </a:r>
            <a:r>
              <a:rPr lang="zh-CN" altLang="en-US" sz="3200" b="1">
                <a:solidFill>
                  <a:srgbClr val="00B050"/>
                </a:solidFill>
                <a:sym typeface="+mn-ea"/>
              </a:rPr>
              <a:t>常见对标题的探究分析有三种：一是侧重标题</a:t>
            </a:r>
            <a:r>
              <a:rPr lang="zh-CN" altLang="en-US" sz="3200" b="1" smtClean="0">
                <a:solidFill>
                  <a:srgbClr val="00B050"/>
                </a:solidFill>
                <a:sym typeface="+mn-ea"/>
              </a:rPr>
              <a:t>内容</a:t>
            </a:r>
            <a:r>
              <a:rPr lang="zh-CN" altLang="en-US" sz="3200" b="1">
                <a:solidFill>
                  <a:srgbClr val="00B050"/>
                </a:solidFill>
                <a:sym typeface="+mn-ea"/>
              </a:rPr>
              <a:t>的意蕴探究分析，二是不同标题的比较探究分析，三是</a:t>
            </a:r>
            <a:r>
              <a:rPr lang="zh-CN" altLang="en-US" sz="3200" b="1" smtClean="0">
                <a:solidFill>
                  <a:srgbClr val="00B050"/>
                </a:solidFill>
                <a:sym typeface="+mn-ea"/>
              </a:rPr>
              <a:t>拟人标题</a:t>
            </a:r>
            <a:r>
              <a:rPr lang="zh-CN" altLang="en-US" sz="3200" b="1">
                <a:solidFill>
                  <a:srgbClr val="00B050"/>
                </a:solidFill>
                <a:sym typeface="+mn-ea"/>
              </a:rPr>
              <a:t>的意图。</a:t>
            </a:r>
            <a:endParaRPr lang="zh-CN" altLang="en-US" sz="3200" b="1">
              <a:solidFill>
                <a:srgbClr val="00B050"/>
              </a:solidFill>
            </a:endParaRPr>
          </a:p>
          <a:p>
            <a:pPr marL="0" indent="0">
              <a:lnSpc>
                <a:spcPct val="150000"/>
              </a:lnSpc>
              <a:buNone/>
            </a:pPr>
            <a:r>
              <a:rPr lang="zh-CN" altLang="en-US" sz="3200" smtClean="0">
                <a:sym typeface="+mn-ea"/>
              </a:rPr>
              <a:t>         探究</a:t>
            </a:r>
            <a:r>
              <a:rPr lang="zh-CN" altLang="en-US" sz="3200">
                <a:sym typeface="+mn-ea"/>
              </a:rPr>
              <a:t>标题，包括</a:t>
            </a:r>
            <a:r>
              <a:rPr lang="zh-CN" altLang="en-US" sz="3200" b="1">
                <a:solidFill>
                  <a:srgbClr val="00B050"/>
                </a:solidFill>
                <a:sym typeface="+mn-ea"/>
              </a:rPr>
              <a:t>探究标题意蕴</a:t>
            </a:r>
            <a:r>
              <a:rPr lang="zh-CN" altLang="en-US" sz="3200">
                <a:sym typeface="+mn-ea"/>
              </a:rPr>
              <a:t>和</a:t>
            </a:r>
            <a:r>
              <a:rPr lang="zh-CN" altLang="en-US" sz="3200" b="1">
                <a:solidFill>
                  <a:srgbClr val="00B050"/>
                </a:solidFill>
                <a:sym typeface="+mn-ea"/>
              </a:rPr>
              <a:t>探究标题的作用或</a:t>
            </a:r>
            <a:r>
              <a:rPr lang="zh-CN" altLang="en-US" sz="3200" b="1" smtClean="0">
                <a:solidFill>
                  <a:srgbClr val="00B050"/>
                </a:solidFill>
                <a:sym typeface="+mn-ea"/>
              </a:rPr>
              <a:t>好处</a:t>
            </a:r>
            <a:r>
              <a:rPr lang="zh-CN" altLang="en-US" sz="3200" smtClean="0">
                <a:sym typeface="+mn-ea"/>
              </a:rPr>
              <a:t>两</a:t>
            </a:r>
            <a:r>
              <a:rPr lang="zh-CN" altLang="en-US" sz="3200">
                <a:sym typeface="+mn-ea"/>
              </a:rPr>
              <a:t>类。</a:t>
            </a:r>
            <a:endParaRPr lang="zh-CN" altLang="en-US" sz="3200"/>
          </a:p>
        </p:txBody>
      </p:sp>
    </p:spTree>
  </p:cSld>
  <p:clrMapOvr>
    <a:masterClrMapping/>
  </p:clrMapOvr>
  <mc:AlternateContent>
    <mc:Choice xmlns:p14="http://schemas.microsoft.com/office/powerpoint/2010/main" Requires="p14">
      <p:transition spd="slow" advClick="0" advTm="3000" p14:dur="1500">
        <p:random/>
      </p:transition>
    </mc:Choice>
    <mc:Fallback>
      <p:transition spd="slow" advClick="0" advTm="3000">
        <p:random/>
      </p:transition>
    </mc:Fallback>
  </mc:AlternateContent>
  <p:timing/>
</p:sld>
</file>

<file path=ppt/slides/slide4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1419860" y="719455"/>
            <a:ext cx="9439275" cy="5791835"/>
          </a:xfrm>
        </p:spPr>
        <p:txBody>
          <a:bodyPr>
            <a:normAutofit lnSpcReduction="20000"/>
          </a:bodyPr>
          <a:lstStyle/>
          <a:p>
            <a:pPr marL="0" indent="0">
              <a:lnSpc>
                <a:spcPct val="150000"/>
              </a:lnSpc>
              <a:buNone/>
            </a:pPr>
            <a:r>
              <a:rPr lang="zh-CN" altLang="en-US"/>
              <a:t>常见的设问方式有：</a:t>
            </a:r>
            <a:endParaRPr lang="zh-CN" altLang="en-US"/>
          </a:p>
          <a:p>
            <a:pPr marL="0" indent="0">
              <a:lnSpc>
                <a:spcPct val="150000"/>
              </a:lnSpc>
              <a:buNone/>
            </a:pPr>
            <a:r>
              <a:rPr lang="zh-CN" altLang="en-US"/>
              <a:t>①小说以</a:t>
            </a:r>
            <a:r>
              <a:rPr lang="en-US" altLang="zh-CN"/>
              <a:t>×X</a:t>
            </a:r>
            <a:r>
              <a:rPr lang="zh-CN" altLang="en-US"/>
              <a:t>为标题，有什么寓意？请结合全文简要分析。</a:t>
            </a:r>
            <a:endParaRPr lang="zh-CN" altLang="en-US"/>
          </a:p>
          <a:p>
            <a:pPr marL="0" indent="0">
              <a:lnSpc>
                <a:spcPct val="150000"/>
              </a:lnSpc>
              <a:buNone/>
            </a:pPr>
            <a:r>
              <a:rPr lang="zh-CN" altLang="en-US"/>
              <a:t>②这篇小说为什么要用</a:t>
            </a:r>
            <a:r>
              <a:rPr lang="en-US" altLang="zh-CN"/>
              <a:t>××</a:t>
            </a:r>
            <a:r>
              <a:rPr lang="zh-CN" altLang="en-US"/>
              <a:t>做题目</a:t>
            </a:r>
            <a:r>
              <a:rPr lang="en-US" altLang="zh-CN"/>
              <a:t>?</a:t>
            </a:r>
            <a:endParaRPr lang="en-US" altLang="zh-CN"/>
          </a:p>
          <a:p>
            <a:pPr marL="0" indent="0">
              <a:lnSpc>
                <a:spcPct val="150000"/>
              </a:lnSpc>
              <a:buNone/>
            </a:pPr>
            <a:r>
              <a:rPr lang="en-US" altLang="zh-CN"/>
              <a:t>③</a:t>
            </a:r>
            <a:r>
              <a:rPr lang="zh-CN" altLang="en-US"/>
              <a:t>结合文本，谈谈本文以</a:t>
            </a:r>
            <a:r>
              <a:rPr lang="en-US" altLang="zh-CN"/>
              <a:t>××</a:t>
            </a:r>
            <a:r>
              <a:rPr lang="zh-CN" altLang="en-US"/>
              <a:t>为题目有什么好处。</a:t>
            </a:r>
            <a:endParaRPr lang="zh-CN" altLang="en-US"/>
          </a:p>
          <a:p>
            <a:pPr marL="0" indent="0">
              <a:lnSpc>
                <a:spcPct val="150000"/>
              </a:lnSpc>
              <a:buNone/>
            </a:pPr>
            <a:r>
              <a:rPr lang="zh-CN" altLang="en-US"/>
              <a:t>④</a:t>
            </a:r>
            <a:r>
              <a:rPr lang="en-US" altLang="zh-CN"/>
              <a:t>xx</a:t>
            </a:r>
            <a:r>
              <a:rPr lang="zh-CN" altLang="en-US"/>
              <a:t>作为小说的标题，意蕴丰富。请结合全文谈谈你的理解。</a:t>
            </a:r>
            <a:endParaRPr lang="zh-CN" altLang="en-US"/>
          </a:p>
          <a:p>
            <a:pPr marL="0" indent="0">
              <a:lnSpc>
                <a:spcPct val="150000"/>
              </a:lnSpc>
              <a:buNone/>
            </a:pPr>
            <a:r>
              <a:rPr lang="zh-CN" altLang="en-US"/>
              <a:t>⑤小说的题目是</a:t>
            </a:r>
            <a:r>
              <a:rPr lang="en-US" altLang="zh-CN"/>
              <a:t>××</a:t>
            </a:r>
            <a:r>
              <a:rPr lang="zh-CN" altLang="en-US"/>
              <a:t>，但主要内容是围绕</a:t>
            </a:r>
            <a:r>
              <a:rPr lang="en-US" altLang="zh-CN"/>
              <a:t>……</a:t>
            </a:r>
            <a:r>
              <a:rPr lang="zh-CN" altLang="en-US"/>
              <a:t>而展开的，如果以</a:t>
            </a:r>
            <a:r>
              <a:rPr lang="en-US" altLang="zh-CN"/>
              <a:t>××</a:t>
            </a:r>
            <a:r>
              <a:rPr lang="zh-CN" altLang="en-US"/>
              <a:t>为题，你认为是否合适</a:t>
            </a:r>
            <a:r>
              <a:rPr lang="en-US" altLang="zh-CN"/>
              <a:t>?</a:t>
            </a:r>
            <a:r>
              <a:rPr lang="zh-CN" altLang="en-US"/>
              <a:t>请谈谈你的观点和</a:t>
            </a:r>
            <a:r>
              <a:rPr lang="zh-CN" altLang="en-US" smtClean="0"/>
              <a:t>具体理由</a:t>
            </a:r>
            <a:r>
              <a:rPr lang="zh-CN" altLang="en-US"/>
              <a:t>。</a:t>
            </a:r>
            <a:endParaRPr lang="zh-CN" altLang="en-US"/>
          </a:p>
          <a:p>
            <a:pPr>
              <a:lnSpc>
                <a:spcPct val="150000"/>
              </a:lnSpc>
            </a:pPr>
            <a:endParaRPr lang="zh-CN" altLang="en-US"/>
          </a:p>
        </p:txBody>
      </p:sp>
    </p:spTree>
  </p:cSld>
  <p:clrMapOvr>
    <a:masterClrMapping/>
  </p:clrMapOvr>
  <p:transition/>
  <p:timing/>
</p:sld>
</file>

<file path=ppt/slides/slide4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497205" y="532130"/>
            <a:ext cx="10923905" cy="6325870"/>
          </a:xfrm>
        </p:spPr>
        <p:txBody>
          <a:bodyPr>
            <a:noAutofit/>
          </a:bodyPr>
          <a:lstStyle/>
          <a:p>
            <a:pPr marL="0" indent="0">
              <a:buNone/>
            </a:pPr>
            <a:endParaRPr lang="en-US" altLang="zh-CN" sz="2300" smtClean="0"/>
          </a:p>
          <a:p>
            <a:pPr marL="0" indent="0">
              <a:buNone/>
            </a:pPr>
            <a:r>
              <a:rPr lang="en-US" altLang="zh-CN" sz="2300" b="1" smtClean="0">
                <a:solidFill>
                  <a:srgbClr val="FF0000"/>
                </a:solidFill>
              </a:rPr>
              <a:t>1</a:t>
            </a:r>
            <a:r>
              <a:rPr lang="en-US" altLang="zh-CN" sz="2300" b="1">
                <a:solidFill>
                  <a:srgbClr val="FF0000"/>
                </a:solidFill>
              </a:rPr>
              <a:t>.</a:t>
            </a:r>
            <a:r>
              <a:rPr lang="zh-CN" altLang="en-US" sz="2300" b="1">
                <a:solidFill>
                  <a:srgbClr val="FF0000"/>
                </a:solidFill>
              </a:rPr>
              <a:t>探究标题意蕴</a:t>
            </a:r>
            <a:endParaRPr lang="zh-CN" altLang="en-US" sz="2300" b="1">
              <a:solidFill>
                <a:srgbClr val="FF0000"/>
              </a:solidFill>
            </a:endParaRPr>
          </a:p>
          <a:p>
            <a:pPr marL="0" indent="0">
              <a:buNone/>
            </a:pPr>
            <a:r>
              <a:rPr lang="zh-CN" altLang="en-US" sz="2300" smtClean="0"/>
              <a:t>         对于</a:t>
            </a:r>
            <a:r>
              <a:rPr lang="zh-CN" altLang="en-US" sz="2300"/>
              <a:t>探究标题意蕴题，特别要关注标题在文中的具体</a:t>
            </a:r>
            <a:r>
              <a:rPr lang="zh-CN" altLang="en-US" sz="2300" smtClean="0"/>
              <a:t>意思</a:t>
            </a:r>
            <a:r>
              <a:rPr lang="en-US" altLang="zh-CN" sz="2300" b="1"/>
              <a:t>(</a:t>
            </a:r>
            <a:r>
              <a:rPr lang="zh-CN" altLang="en-US" sz="2300" b="1"/>
              <a:t>表层义）</a:t>
            </a:r>
            <a:r>
              <a:rPr lang="zh-CN" altLang="en-US" sz="2300"/>
              <a:t>、标题与主题内容相关的意思</a:t>
            </a:r>
            <a:r>
              <a:rPr lang="en-US" altLang="zh-CN" sz="2300" b="1"/>
              <a:t>(</a:t>
            </a:r>
            <a:r>
              <a:rPr lang="zh-CN" altLang="en-US" sz="2300" b="1"/>
              <a:t>深层义）</a:t>
            </a:r>
            <a:r>
              <a:rPr lang="zh-CN" altLang="en-US" sz="2300"/>
              <a:t>、标题对</a:t>
            </a:r>
            <a:r>
              <a:rPr lang="zh-CN" altLang="en-US" sz="2300" smtClean="0"/>
              <a:t>揭示</a:t>
            </a:r>
            <a:r>
              <a:rPr lang="zh-CN" altLang="en-US" sz="2300"/>
              <a:t>主题、塑造人物形象的作用</a:t>
            </a:r>
            <a:r>
              <a:rPr lang="zh-CN" altLang="en-US" sz="2300" b="1"/>
              <a:t>（象征义或比喻义</a:t>
            </a:r>
            <a:r>
              <a:rPr lang="en-US" altLang="zh-CN" sz="2300" b="1"/>
              <a:t>)</a:t>
            </a:r>
            <a:r>
              <a:rPr lang="zh-CN" altLang="en-US" sz="2300"/>
              <a:t>。</a:t>
            </a:r>
            <a:endParaRPr lang="zh-CN" altLang="en-US" sz="2300"/>
          </a:p>
          <a:p>
            <a:pPr marL="0" indent="0">
              <a:buNone/>
            </a:pPr>
            <a:r>
              <a:rPr lang="en-US" altLang="zh-CN" sz="2300" b="1">
                <a:solidFill>
                  <a:srgbClr val="FF0000"/>
                </a:solidFill>
              </a:rPr>
              <a:t>2.</a:t>
            </a:r>
            <a:r>
              <a:rPr lang="zh-CN" altLang="en-US" sz="2300" b="1">
                <a:solidFill>
                  <a:srgbClr val="FF0000"/>
                </a:solidFill>
              </a:rPr>
              <a:t>探究标题的作用或好处</a:t>
            </a:r>
            <a:endParaRPr lang="zh-CN" altLang="en-US" sz="2300" b="1">
              <a:solidFill>
                <a:srgbClr val="FF0000"/>
              </a:solidFill>
            </a:endParaRPr>
          </a:p>
          <a:p>
            <a:pPr marL="0" indent="0">
              <a:buNone/>
            </a:pPr>
            <a:r>
              <a:rPr lang="zh-CN" altLang="en-US" sz="2300" b="1">
                <a:solidFill>
                  <a:srgbClr val="00B050"/>
                </a:solidFill>
              </a:rPr>
              <a:t>①交代主要的人物形象</a:t>
            </a:r>
            <a:r>
              <a:rPr lang="zh-CN" altLang="en-US" sz="2300"/>
              <a:t>，如</a:t>
            </a:r>
            <a:r>
              <a:rPr lang="en-US" altLang="zh-CN" sz="2300"/>
              <a:t>《</a:t>
            </a:r>
            <a:r>
              <a:rPr lang="zh-CN" altLang="en-US" sz="2300"/>
              <a:t>我的叔叔于勒</a:t>
            </a:r>
            <a:r>
              <a:rPr lang="en-US" altLang="zh-CN" sz="2300"/>
              <a:t>》</a:t>
            </a:r>
            <a:r>
              <a:rPr lang="zh-CN" altLang="en-US" sz="2300"/>
              <a:t>。</a:t>
            </a:r>
            <a:endParaRPr lang="zh-CN" altLang="en-US" sz="2300"/>
          </a:p>
          <a:p>
            <a:pPr marL="0" indent="0">
              <a:buNone/>
            </a:pPr>
            <a:r>
              <a:rPr lang="zh-CN" altLang="en-US" sz="2300" b="1">
                <a:solidFill>
                  <a:srgbClr val="00B050"/>
                </a:solidFill>
              </a:rPr>
              <a:t>②交代故事发生的环境</a:t>
            </a:r>
            <a:r>
              <a:rPr lang="zh-CN" altLang="en-US" sz="2300"/>
              <a:t>，如</a:t>
            </a:r>
            <a:r>
              <a:rPr lang="en-US" altLang="zh-CN" sz="2300"/>
              <a:t>《</a:t>
            </a:r>
            <a:r>
              <a:rPr lang="zh-CN" altLang="en-US" sz="2300"/>
              <a:t>故乡</a:t>
            </a:r>
            <a:r>
              <a:rPr lang="en-US" altLang="zh-CN" sz="2300"/>
              <a:t>》《</a:t>
            </a:r>
            <a:r>
              <a:rPr lang="zh-CN" altLang="en-US" sz="2300"/>
              <a:t>边城</a:t>
            </a:r>
            <a:r>
              <a:rPr lang="en-US" altLang="zh-CN" sz="2300"/>
              <a:t>》</a:t>
            </a:r>
            <a:r>
              <a:rPr lang="zh-CN" altLang="en-US" sz="2300"/>
              <a:t>等。</a:t>
            </a:r>
            <a:endParaRPr lang="zh-CN" altLang="en-US" sz="2300"/>
          </a:p>
          <a:p>
            <a:pPr marL="0" indent="0">
              <a:buNone/>
            </a:pPr>
            <a:r>
              <a:rPr lang="zh-CN" altLang="en-US" sz="2300" b="1">
                <a:solidFill>
                  <a:srgbClr val="00B050"/>
                </a:solidFill>
              </a:rPr>
              <a:t>③概括小说主要事件</a:t>
            </a:r>
            <a:r>
              <a:rPr lang="zh-CN" altLang="en-US" sz="2300"/>
              <a:t>，如</a:t>
            </a:r>
            <a:r>
              <a:rPr lang="en-US" altLang="zh-CN" sz="2300"/>
              <a:t>《</a:t>
            </a:r>
            <a:r>
              <a:rPr lang="zh-CN" altLang="en-US" sz="2300"/>
              <a:t>范进中举</a:t>
            </a:r>
            <a:r>
              <a:rPr lang="en-US" altLang="zh-CN" sz="2300"/>
              <a:t>》《</a:t>
            </a:r>
            <a:r>
              <a:rPr lang="zh-CN" altLang="en-US" sz="2300"/>
              <a:t>林黛玉进贾府</a:t>
            </a:r>
            <a:r>
              <a:rPr lang="en-US" altLang="zh-CN" sz="2300" smtClean="0"/>
              <a:t>》《</a:t>
            </a:r>
            <a:r>
              <a:rPr lang="zh-CN" altLang="en-US" sz="2300"/>
              <a:t>林教头风雪山神庙</a:t>
            </a:r>
            <a:r>
              <a:rPr lang="en-US" altLang="zh-CN" sz="2300"/>
              <a:t>》</a:t>
            </a:r>
            <a:r>
              <a:rPr lang="zh-CN" altLang="en-US" sz="2300"/>
              <a:t>等。</a:t>
            </a:r>
            <a:endParaRPr lang="zh-CN" altLang="en-US" sz="2300"/>
          </a:p>
          <a:p>
            <a:pPr marL="0" indent="0">
              <a:buNone/>
            </a:pPr>
            <a:r>
              <a:rPr lang="zh-CN" altLang="en-US" sz="2300" b="1">
                <a:solidFill>
                  <a:srgbClr val="00B050"/>
                </a:solidFill>
              </a:rPr>
              <a:t>④设悬念，引起阅读的兴趣</a:t>
            </a:r>
            <a:r>
              <a:rPr lang="zh-CN" altLang="en-US" sz="2300"/>
              <a:t>。如海明威的</a:t>
            </a:r>
            <a:r>
              <a:rPr lang="en-US" altLang="zh-CN" sz="2300"/>
              <a:t>《</a:t>
            </a:r>
            <a:r>
              <a:rPr lang="zh-CN" altLang="en-US" sz="2300"/>
              <a:t>丧钟为谁</a:t>
            </a:r>
            <a:r>
              <a:rPr lang="zh-CN" altLang="en-US" sz="2300" smtClean="0"/>
              <a:t>而鸣</a:t>
            </a:r>
            <a:r>
              <a:rPr lang="en-US" altLang="zh-CN" sz="2300"/>
              <a:t>》</a:t>
            </a:r>
            <a:r>
              <a:rPr lang="zh-CN" altLang="en-US" sz="2300"/>
              <a:t>。（指向表达效果）</a:t>
            </a:r>
            <a:endParaRPr lang="en-US" altLang="zh-CN" sz="2300"/>
          </a:p>
          <a:p>
            <a:pPr marL="0" indent="0">
              <a:buNone/>
            </a:pPr>
            <a:r>
              <a:rPr lang="en-US" altLang="zh-CN" sz="2300" b="1">
                <a:solidFill>
                  <a:srgbClr val="00B050"/>
                </a:solidFill>
              </a:rPr>
              <a:t>⑤</a:t>
            </a:r>
            <a:r>
              <a:rPr lang="zh-CN" altLang="en-US" sz="2300" b="1">
                <a:solidFill>
                  <a:srgbClr val="00B050"/>
                </a:solidFill>
              </a:rPr>
              <a:t>贯串全文，起线索作用</a:t>
            </a:r>
            <a:r>
              <a:rPr lang="zh-CN" altLang="en-US" sz="2300"/>
              <a:t>，如</a:t>
            </a:r>
            <a:r>
              <a:rPr lang="en-US" altLang="zh-CN" sz="2300"/>
              <a:t>《</a:t>
            </a:r>
            <a:r>
              <a:rPr lang="zh-CN" altLang="en-US" sz="2300"/>
              <a:t>项链</a:t>
            </a:r>
            <a:r>
              <a:rPr lang="en-US" altLang="zh-CN" sz="2300"/>
              <a:t>》《</a:t>
            </a:r>
            <a:r>
              <a:rPr lang="zh-CN" altLang="en-US" sz="2300"/>
              <a:t>药</a:t>
            </a:r>
            <a:r>
              <a:rPr lang="en-US" altLang="zh-CN" sz="2300"/>
              <a:t>》</a:t>
            </a:r>
            <a:r>
              <a:rPr lang="zh-CN" altLang="en-US" sz="2300"/>
              <a:t>等。（指向</a:t>
            </a:r>
            <a:r>
              <a:rPr lang="zh-CN" altLang="en-US" sz="2300" smtClean="0"/>
              <a:t>情节</a:t>
            </a:r>
            <a:r>
              <a:rPr lang="zh-CN" altLang="en-US" sz="2300"/>
              <a:t>结构</a:t>
            </a:r>
            <a:r>
              <a:rPr lang="zh-CN" altLang="en-US" sz="2300" smtClean="0"/>
              <a:t>）</a:t>
            </a:r>
            <a:endParaRPr lang="en-US" altLang="zh-CN" sz="2300" smtClean="0"/>
          </a:p>
          <a:p>
            <a:pPr marL="0" indent="0">
              <a:buNone/>
            </a:pPr>
            <a:r>
              <a:rPr lang="zh-CN" altLang="en-US" sz="2300" b="1">
                <a:solidFill>
                  <a:srgbClr val="00B050"/>
                </a:solidFill>
              </a:rPr>
              <a:t>⑥具有象征意义，揭示小说主题，画龙点睛</a:t>
            </a:r>
            <a:r>
              <a:rPr lang="zh-CN" altLang="en-US" sz="2300"/>
              <a:t>，如</a:t>
            </a:r>
            <a:r>
              <a:rPr lang="en-US" altLang="zh-CN" sz="2300"/>
              <a:t>《</a:t>
            </a:r>
            <a:r>
              <a:rPr lang="zh-CN" altLang="en-US" sz="2300"/>
              <a:t>子夜》</a:t>
            </a:r>
            <a:r>
              <a:rPr lang="en-US" altLang="zh-CN" sz="2300"/>
              <a:t>《</a:t>
            </a:r>
            <a:r>
              <a:rPr lang="zh-CN" altLang="en-US" sz="2300"/>
              <a:t>红与黑</a:t>
            </a:r>
            <a:r>
              <a:rPr lang="en-US" altLang="zh-CN" sz="2300"/>
              <a:t>》</a:t>
            </a:r>
            <a:r>
              <a:rPr lang="zh-CN" altLang="en-US" sz="2300"/>
              <a:t>等。（指向主题）</a:t>
            </a:r>
            <a:endParaRPr lang="zh-CN" altLang="en-US" sz="2300"/>
          </a:p>
          <a:p>
            <a:pPr marL="0" indent="0">
              <a:buNone/>
            </a:pPr>
            <a:r>
              <a:rPr lang="zh-CN" altLang="en-US" sz="2300" b="1">
                <a:solidFill>
                  <a:srgbClr val="00B050"/>
                </a:solidFill>
              </a:rPr>
              <a:t>⑦使人物形象更加鲜明突出，</a:t>
            </a:r>
            <a:r>
              <a:rPr lang="zh-CN" altLang="en-US" sz="2300"/>
              <a:t>如</a:t>
            </a:r>
            <a:r>
              <a:rPr lang="en-US" altLang="zh-CN" sz="2300"/>
              <a:t>《</a:t>
            </a:r>
            <a:r>
              <a:rPr lang="zh-CN" altLang="en-US" sz="2300"/>
              <a:t>变色龙</a:t>
            </a:r>
            <a:r>
              <a:rPr lang="en-US" altLang="zh-CN" sz="2300"/>
              <a:t>》</a:t>
            </a:r>
            <a:r>
              <a:rPr lang="zh-CN" altLang="en-US" sz="2300"/>
              <a:t>。（指向</a:t>
            </a:r>
            <a:r>
              <a:rPr lang="zh-CN" altLang="en-US" sz="2300" smtClean="0"/>
              <a:t>人物形象）</a:t>
            </a:r>
            <a:endParaRPr lang="zh-CN" altLang="en-US" sz="2300" smtClean="0"/>
          </a:p>
        </p:txBody>
      </p:sp>
    </p:spTree>
  </p:cSld>
  <p:clrMapOvr>
    <a:masterClrMapping/>
  </p:clrMapOvr>
  <p:transition/>
  <p:timing/>
</p:sld>
</file>

<file path=ppt/slides/slide4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1981200" y="0"/>
            <a:ext cx="8229600" cy="6858000"/>
          </a:xfrm>
        </p:spPr>
        <p:txBody>
          <a:bodyPr>
            <a:normAutofit fontScale="85000"/>
          </a:bodyPr>
          <a:lstStyle/>
          <a:p>
            <a:pPr marL="0" indent="0">
              <a:buNone/>
            </a:pPr>
            <a:endParaRPr lang="en-US" altLang="zh-CN" sz="800" smtClean="0"/>
          </a:p>
          <a:p>
            <a:pPr marL="0" indent="0">
              <a:buNone/>
            </a:pPr>
            <a:r>
              <a:rPr lang="zh-CN" altLang="en-US" b="1" smtClean="0">
                <a:solidFill>
                  <a:srgbClr val="0070C0"/>
                </a:solidFill>
              </a:rPr>
              <a:t>文本特色</a:t>
            </a:r>
            <a:endParaRPr lang="en-US" altLang="zh-CN" b="1" smtClean="0">
              <a:solidFill>
                <a:srgbClr val="0070C0"/>
              </a:solidFill>
            </a:endParaRPr>
          </a:p>
          <a:p>
            <a:pPr marL="0" indent="0" algn="ctr">
              <a:buNone/>
            </a:pPr>
            <a:r>
              <a:rPr lang="zh-CN" altLang="en-US" b="1"/>
              <a:t>最清醒的现实主义</a:t>
            </a:r>
            <a:endParaRPr lang="zh-CN" altLang="en-US" b="1"/>
          </a:p>
          <a:p>
            <a:pPr marL="0" indent="0">
              <a:buNone/>
            </a:pPr>
            <a:r>
              <a:rPr lang="en-US" altLang="zh-CN" smtClean="0"/>
              <a:t>      《</a:t>
            </a:r>
            <a:r>
              <a:rPr lang="zh-CN" altLang="en-US"/>
              <a:t>复活</a:t>
            </a:r>
            <a:r>
              <a:rPr lang="en-US" altLang="zh-CN"/>
              <a:t>》</a:t>
            </a:r>
            <a:r>
              <a:rPr lang="zh-CN" altLang="en-US"/>
              <a:t>是列夫</a:t>
            </a:r>
            <a:r>
              <a:rPr lang="en-US" altLang="zh-CN"/>
              <a:t>·</a:t>
            </a:r>
            <a:r>
              <a:rPr lang="zh-CN" altLang="en-US"/>
              <a:t>托尔斯泰思想探索和艺术探索的一个</a:t>
            </a:r>
            <a:r>
              <a:rPr lang="zh-CN" altLang="en-US" smtClean="0"/>
              <a:t>新的</a:t>
            </a:r>
            <a:r>
              <a:rPr lang="zh-CN" altLang="en-US"/>
              <a:t>里程碑，它鲜明地体现了列夫</a:t>
            </a:r>
            <a:r>
              <a:rPr lang="en-US" altLang="zh-CN"/>
              <a:t>·</a:t>
            </a:r>
            <a:r>
              <a:rPr lang="zh-CN" altLang="en-US"/>
              <a:t>托尔斯泰撕毁一切</a:t>
            </a:r>
            <a:r>
              <a:rPr lang="zh-CN" altLang="en-US" smtClean="0"/>
              <a:t>假面具的</a:t>
            </a:r>
            <a:r>
              <a:rPr lang="zh-CN" altLang="en-US"/>
              <a:t>“最清醒的现实主义”。</a:t>
            </a:r>
            <a:endParaRPr lang="zh-CN" altLang="en-US"/>
          </a:p>
          <a:p>
            <a:pPr marL="0" indent="0">
              <a:buNone/>
            </a:pPr>
            <a:r>
              <a:rPr lang="zh-CN" altLang="en-US" b="1">
                <a:solidFill>
                  <a:srgbClr val="FF0000"/>
                </a:solidFill>
              </a:rPr>
              <a:t>（</a:t>
            </a:r>
            <a:r>
              <a:rPr lang="en-US" altLang="zh-CN" b="1">
                <a:solidFill>
                  <a:srgbClr val="FF0000"/>
                </a:solidFill>
              </a:rPr>
              <a:t>1</a:t>
            </a:r>
            <a:r>
              <a:rPr lang="zh-CN" altLang="en-US" b="1">
                <a:solidFill>
                  <a:srgbClr val="FF0000"/>
                </a:solidFill>
              </a:rPr>
              <a:t>）生动的细节描写。</a:t>
            </a:r>
            <a:endParaRPr lang="zh-CN" altLang="en-US" b="1">
              <a:solidFill>
                <a:srgbClr val="FF0000"/>
              </a:solidFill>
            </a:endParaRPr>
          </a:p>
          <a:p>
            <a:pPr marL="0" indent="0">
              <a:buNone/>
            </a:pPr>
            <a:r>
              <a:rPr lang="zh-CN" altLang="en-US" smtClean="0"/>
              <a:t>         刚</a:t>
            </a:r>
            <a:r>
              <a:rPr lang="zh-CN" altLang="en-US"/>
              <a:t>与玛丝洛娃开始交谈时，聂赫留朵夫在称呼她</a:t>
            </a:r>
            <a:r>
              <a:rPr lang="zh-CN" altLang="en-US" smtClean="0"/>
              <a:t>“你”“您”</a:t>
            </a:r>
            <a:r>
              <a:rPr lang="zh-CN" altLang="en-US"/>
              <a:t>间犹豫不决；在玛丝洛娃突然开口要钱时，聂赫留朵夫</a:t>
            </a:r>
            <a:r>
              <a:rPr lang="zh-CN" altLang="en-US" smtClean="0"/>
              <a:t>流露出窘态</a:t>
            </a:r>
            <a:r>
              <a:rPr lang="zh-CN" altLang="en-US"/>
              <a:t>。</a:t>
            </a:r>
            <a:r>
              <a:rPr lang="zh-CN" altLang="en-US" b="1">
                <a:solidFill>
                  <a:srgbClr val="00B050"/>
                </a:solidFill>
              </a:rPr>
              <a:t>作者通过这些细节描写，塑造了人物鲜明的性格</a:t>
            </a:r>
            <a:r>
              <a:rPr lang="zh-CN" altLang="en-US" b="1" smtClean="0">
                <a:solidFill>
                  <a:srgbClr val="00B050"/>
                </a:solidFill>
              </a:rPr>
              <a:t>、复杂</a:t>
            </a:r>
            <a:r>
              <a:rPr lang="zh-CN" altLang="en-US" b="1">
                <a:solidFill>
                  <a:srgbClr val="00B050"/>
                </a:solidFill>
              </a:rPr>
              <a:t>的情感，寄寓了自己的人性理想</a:t>
            </a:r>
            <a:r>
              <a:rPr lang="zh-CN" altLang="en-US" b="1" smtClean="0">
                <a:solidFill>
                  <a:srgbClr val="00B050"/>
                </a:solidFill>
              </a:rPr>
              <a:t>。</a:t>
            </a:r>
            <a:endParaRPr lang="en-US" altLang="zh-CN" b="1" smtClean="0">
              <a:solidFill>
                <a:srgbClr val="00B050"/>
              </a:solidFill>
            </a:endParaRPr>
          </a:p>
          <a:p>
            <a:pPr marL="0" indent="0">
              <a:buNone/>
            </a:pPr>
            <a:r>
              <a:rPr lang="zh-CN" altLang="en-US" b="1" smtClean="0">
                <a:solidFill>
                  <a:srgbClr val="FF0000"/>
                </a:solidFill>
              </a:rPr>
              <a:t>（</a:t>
            </a:r>
            <a:r>
              <a:rPr lang="en-US" altLang="zh-CN" b="1" smtClean="0">
                <a:solidFill>
                  <a:srgbClr val="FF0000"/>
                </a:solidFill>
              </a:rPr>
              <a:t>2</a:t>
            </a:r>
            <a:r>
              <a:rPr lang="zh-CN" altLang="en-US" b="1" smtClean="0">
                <a:solidFill>
                  <a:srgbClr val="FF0000"/>
                </a:solidFill>
              </a:rPr>
              <a:t>）独特</a:t>
            </a:r>
            <a:r>
              <a:rPr lang="zh-CN" altLang="en-US" b="1">
                <a:solidFill>
                  <a:srgbClr val="FF0000"/>
                </a:solidFill>
              </a:rPr>
              <a:t>的讽刺手法。</a:t>
            </a:r>
            <a:endParaRPr lang="zh-CN" altLang="en-US" b="1">
              <a:solidFill>
                <a:srgbClr val="FF0000"/>
              </a:solidFill>
            </a:endParaRPr>
          </a:p>
          <a:p>
            <a:pPr marL="0" indent="0">
              <a:buNone/>
            </a:pPr>
            <a:r>
              <a:rPr lang="zh-CN" altLang="en-US" smtClean="0"/>
              <a:t>         </a:t>
            </a:r>
            <a:r>
              <a:rPr lang="zh-CN" altLang="en-US" b="1" smtClean="0">
                <a:solidFill>
                  <a:srgbClr val="00B050"/>
                </a:solidFill>
              </a:rPr>
              <a:t>所谓</a:t>
            </a:r>
            <a:r>
              <a:rPr lang="zh-CN" altLang="en-US" b="1">
                <a:solidFill>
                  <a:srgbClr val="00B050"/>
                </a:solidFill>
              </a:rPr>
              <a:t>“独特”，是指列夫</a:t>
            </a:r>
            <a:r>
              <a:rPr lang="en-US" altLang="zh-CN" b="1">
                <a:solidFill>
                  <a:srgbClr val="00B050"/>
                </a:solidFill>
              </a:rPr>
              <a:t>·</a:t>
            </a:r>
            <a:r>
              <a:rPr lang="zh-CN" altLang="en-US" b="1">
                <a:solidFill>
                  <a:srgbClr val="00B050"/>
                </a:solidFill>
              </a:rPr>
              <a:t>托尔斯泰的讽刺是不露声色</a:t>
            </a:r>
            <a:r>
              <a:rPr lang="zh-CN" altLang="en-US" b="1" smtClean="0">
                <a:solidFill>
                  <a:srgbClr val="00B050"/>
                </a:solidFill>
              </a:rPr>
              <a:t>的，他</a:t>
            </a:r>
            <a:r>
              <a:rPr lang="zh-CN" altLang="en-US" b="1">
                <a:solidFill>
                  <a:srgbClr val="00B050"/>
                </a:solidFill>
              </a:rPr>
              <a:t>采用现实主义的描写去揭露事物表面与实质的矛盾，在</a:t>
            </a:r>
            <a:r>
              <a:rPr lang="zh-CN" altLang="en-US" b="1" smtClean="0">
                <a:solidFill>
                  <a:srgbClr val="00B050"/>
                </a:solidFill>
              </a:rPr>
              <a:t>朴素</a:t>
            </a:r>
            <a:r>
              <a:rPr lang="zh-CN" altLang="en-US" b="1">
                <a:solidFill>
                  <a:srgbClr val="00B050"/>
                </a:solidFill>
              </a:rPr>
              <a:t>的叙述中包含着辛辣的讽刺。</a:t>
            </a:r>
            <a:r>
              <a:rPr lang="zh-CN" altLang="en-US"/>
              <a:t>如：“当着他的面别给，等</a:t>
            </a:r>
            <a:r>
              <a:rPr lang="zh-CN" altLang="en-US" smtClean="0"/>
              <a:t>他走开</a:t>
            </a:r>
            <a:r>
              <a:rPr lang="zh-CN" altLang="en-US"/>
              <a:t>了再给，要不然会被他拿走的”，揭露了大小官吏的</a:t>
            </a:r>
            <a:r>
              <a:rPr lang="zh-CN" altLang="en-US" smtClean="0"/>
              <a:t>巧取豪夺</a:t>
            </a:r>
            <a:r>
              <a:rPr lang="zh-CN" altLang="en-US"/>
              <a:t>。</a:t>
            </a:r>
            <a:endParaRPr lang="zh-CN" altLang="en-US"/>
          </a:p>
          <a:p>
            <a:pPr marL="0" indent="0">
              <a:buNone/>
            </a:pPr>
            <a:endParaRPr lang="en-US" altLang="zh-CN" smtClean="0"/>
          </a:p>
          <a:p>
            <a:pPr marL="0" indent="0">
              <a:buNone/>
            </a:pPr>
            <a:endParaRPr lang="en-US" altLang="zh-CN" smtClean="0"/>
          </a:p>
          <a:p>
            <a:pPr marL="0" indent="0">
              <a:buNone/>
            </a:pPr>
            <a:endParaRPr lang="zh-CN" altLang="en-US"/>
          </a:p>
        </p:txBody>
      </p:sp>
    </p:spTree>
  </p:cSld>
  <p:clrMapOvr>
    <a:masterClrMapping/>
  </p:clrMapOvr>
  <p:transition/>
  <p:timing/>
</p:sld>
</file>

<file path=ppt/slides/slide4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1981200" y="0"/>
            <a:ext cx="8229600" cy="6858000"/>
          </a:xfrm>
        </p:spPr>
        <p:txBody>
          <a:bodyPr>
            <a:normAutofit/>
          </a:bodyPr>
          <a:lstStyle/>
          <a:p>
            <a:pPr marL="0" indent="0">
              <a:buNone/>
            </a:pPr>
            <a:endParaRPr lang="en-US" altLang="zh-CN" sz="1100" b="1" smtClean="0">
              <a:solidFill>
                <a:srgbClr val="FF0000"/>
              </a:solidFill>
            </a:endParaRPr>
          </a:p>
          <a:p>
            <a:pPr marL="0" indent="0">
              <a:buNone/>
            </a:pPr>
            <a:r>
              <a:rPr lang="zh-CN" altLang="en-US" b="1" smtClean="0">
                <a:solidFill>
                  <a:srgbClr val="FF0000"/>
                </a:solidFill>
              </a:rPr>
              <a:t>（</a:t>
            </a:r>
            <a:r>
              <a:rPr lang="en-US" altLang="zh-CN" b="1">
                <a:solidFill>
                  <a:srgbClr val="FF0000"/>
                </a:solidFill>
              </a:rPr>
              <a:t>3</a:t>
            </a:r>
            <a:r>
              <a:rPr lang="zh-CN" altLang="en-US" b="1">
                <a:solidFill>
                  <a:srgbClr val="FF0000"/>
                </a:solidFill>
              </a:rPr>
              <a:t>）突出的心理描写。</a:t>
            </a:r>
            <a:endParaRPr lang="zh-CN" altLang="en-US" b="1">
              <a:solidFill>
                <a:srgbClr val="FF0000"/>
              </a:solidFill>
            </a:endParaRPr>
          </a:p>
          <a:p>
            <a:pPr marL="0" indent="0">
              <a:buNone/>
            </a:pPr>
            <a:r>
              <a:rPr lang="zh-CN" altLang="en-US" b="1" smtClean="0">
                <a:solidFill>
                  <a:srgbClr val="00B050"/>
                </a:solidFill>
              </a:rPr>
              <a:t>         列夫</a:t>
            </a:r>
            <a:r>
              <a:rPr lang="en-US" altLang="zh-CN" b="1">
                <a:solidFill>
                  <a:srgbClr val="00B050"/>
                </a:solidFill>
              </a:rPr>
              <a:t>·</a:t>
            </a:r>
            <a:r>
              <a:rPr lang="zh-CN" altLang="en-US" b="1">
                <a:solidFill>
                  <a:srgbClr val="00B050"/>
                </a:solidFill>
              </a:rPr>
              <a:t>托尔斯泰不仅仅是描写人的心理活动的结果，</a:t>
            </a:r>
            <a:r>
              <a:rPr lang="zh-CN" altLang="en-US" b="1" smtClean="0">
                <a:solidFill>
                  <a:srgbClr val="00B050"/>
                </a:solidFill>
              </a:rPr>
              <a:t>他更</a:t>
            </a:r>
            <a:r>
              <a:rPr lang="zh-CN" altLang="en-US" b="1">
                <a:solidFill>
                  <a:srgbClr val="00B050"/>
                </a:solidFill>
              </a:rPr>
              <a:t>关心过程本身，尤其是人的心理活动过程中那种细微的</a:t>
            </a:r>
            <a:r>
              <a:rPr lang="zh-CN" altLang="en-US" b="1" smtClean="0">
                <a:solidFill>
                  <a:srgbClr val="00B050"/>
                </a:solidFill>
              </a:rPr>
              <a:t>、难以</a:t>
            </a:r>
            <a:r>
              <a:rPr lang="zh-CN" altLang="en-US" b="1">
                <a:solidFill>
                  <a:srgbClr val="00B050"/>
                </a:solidFill>
              </a:rPr>
              <a:t>捉摸的改变。</a:t>
            </a:r>
            <a:r>
              <a:rPr lang="zh-CN" altLang="en-US"/>
              <a:t>如玛丝洛娃在监狱里以犯人的身份</a:t>
            </a:r>
            <a:r>
              <a:rPr lang="zh-CN" altLang="en-US" smtClean="0"/>
              <a:t>见到前来</a:t>
            </a:r>
            <a:r>
              <a:rPr lang="zh-CN" altLang="en-US"/>
              <a:t>探视她的贵族地主聂赫留朵夫时，列夫</a:t>
            </a:r>
            <a:r>
              <a:rPr lang="en-US" altLang="zh-CN"/>
              <a:t>·</a:t>
            </a:r>
            <a:r>
              <a:rPr lang="zh-CN" altLang="en-US"/>
              <a:t>托尔斯泰</a:t>
            </a:r>
            <a:r>
              <a:rPr lang="zh-CN" altLang="en-US" smtClean="0"/>
              <a:t>写道</a:t>
            </a:r>
            <a:r>
              <a:rPr lang="zh-CN" altLang="en-US"/>
              <a:t>：“玛丝洛娃怎么也没想到会看见他，特别是在此时此地</a:t>
            </a:r>
            <a:r>
              <a:rPr lang="zh-CN" altLang="en-US" smtClean="0"/>
              <a:t>。因此</a:t>
            </a:r>
            <a:r>
              <a:rPr lang="zh-CN" altLang="en-US"/>
              <a:t>最初一刹那，他的出现使她震惊，使她回想起她从不</a:t>
            </a:r>
            <a:r>
              <a:rPr lang="zh-CN" altLang="en-US" smtClean="0"/>
              <a:t>回想</a:t>
            </a:r>
            <a:r>
              <a:rPr lang="zh-CN" altLang="en-US"/>
              <a:t>的往事。”往下，就进入对往事的回忆。起初，她心头</a:t>
            </a:r>
            <a:r>
              <a:rPr lang="zh-CN" altLang="en-US" smtClean="0"/>
              <a:t>掠过一</a:t>
            </a:r>
            <a:r>
              <a:rPr lang="zh-CN" altLang="en-US"/>
              <a:t>丝美好的回忆，因为站在她面前的这个人曾经爱过她</a:t>
            </a:r>
            <a:r>
              <a:rPr lang="zh-CN" altLang="en-US" smtClean="0"/>
              <a:t>并且为</a:t>
            </a:r>
            <a:r>
              <a:rPr lang="zh-CN" altLang="en-US"/>
              <a:t>她所</a:t>
            </a:r>
            <a:r>
              <a:rPr lang="zh-CN" altLang="en-US" smtClean="0"/>
              <a:t>爱；接着</a:t>
            </a:r>
            <a:r>
              <a:rPr lang="zh-CN" altLang="en-US"/>
              <a:t>，她想起他的残忍，想起他带给她的痛苦和</a:t>
            </a:r>
            <a:r>
              <a:rPr lang="zh-CN" altLang="en-US" smtClean="0"/>
              <a:t>屈辱</a:t>
            </a:r>
            <a:r>
              <a:rPr lang="en-US" altLang="zh-CN"/>
              <a:t>……</a:t>
            </a:r>
            <a:r>
              <a:rPr lang="zh-CN" altLang="en-US"/>
              <a:t>她根据自己的生活经验，又想利用他一下。</a:t>
            </a:r>
            <a:r>
              <a:rPr lang="zh-CN" altLang="en-US" b="1"/>
              <a:t>这段</a:t>
            </a:r>
            <a:r>
              <a:rPr lang="zh-CN" altLang="en-US" b="1" smtClean="0"/>
              <a:t>心理描写</a:t>
            </a:r>
            <a:r>
              <a:rPr lang="zh-CN" altLang="en-US" b="1"/>
              <a:t>既为后来聂赫留朵夫应允为她请律师的情节埋下伏笔</a:t>
            </a:r>
            <a:r>
              <a:rPr lang="zh-CN" altLang="en-US" b="1" smtClean="0"/>
              <a:t>，又</a:t>
            </a:r>
            <a:r>
              <a:rPr lang="zh-CN" altLang="en-US" b="1"/>
              <a:t>有助于表现人与人之间的关系，反映社会生活的本质。</a:t>
            </a:r>
            <a:endParaRPr lang="zh-CN" altLang="en-US" b="1"/>
          </a:p>
          <a:p>
            <a:pPr marL="0" indent="0">
              <a:buNone/>
            </a:pPr>
            <a:endParaRPr lang="zh-CN" altLang="en-US"/>
          </a:p>
        </p:txBody>
      </p:sp>
      <p:pic>
        <p:nvPicPr>
          <p:cNvPr id="4" name="New picture" hidden="1"/>
          <p:cNvPicPr/>
          <p:nvPr/>
        </p:nvPicPr>
        <p:blipFill>
          <a:blip r:embed="rId2"/>
          <a:stretch>
            <a:fillRect/>
          </a:stretch>
        </p:blipFill>
        <p:spPr>
          <a:xfrm>
            <a:off x="11899900" y="11709400"/>
            <a:ext cx="266700" cy="406400"/>
          </a:xfrm>
          <a:prstGeom prst="cube">
            <a:avLst/>
          </a:prstGeom>
        </p:spPr>
      </p:pic>
      <p:pic>
        <p:nvPicPr>
          <p:cNvPr id="5" name="New picture"/>
          <p:cNvPicPr/>
          <p:nvPr/>
        </p:nvPicPr>
        <p:blipFill>
          <a:blip r:embed="rId3"/>
          <a:stretch>
            <a:fillRect/>
          </a:stretch>
        </p:blipFill>
        <p:spPr>
          <a:xfrm>
            <a:off x="14135100" y="10287000"/>
            <a:ext cx="355600" cy="254000"/>
          </a:xfrm>
          <a:prstGeom prst="cube">
            <a:avLst/>
          </a:prstGeom>
        </p:spPr>
      </p:pic>
    </p:spTree>
  </p:cSld>
  <p:clrMapOvr>
    <a:masterClrMapping/>
  </p:clrMapOvr>
  <p:transition/>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0" name="文本框 99"/>
          <p:cNvSpPr txBox="1"/>
          <p:nvPr/>
        </p:nvSpPr>
        <p:spPr>
          <a:xfrm>
            <a:off x="164465" y="575310"/>
            <a:ext cx="11940540" cy="5692775"/>
          </a:xfrm>
          <a:prstGeom prst="rect">
            <a:avLst/>
          </a:prstGeom>
          <a:noFill/>
          <a:ln w="9525">
            <a:noFill/>
          </a:ln>
        </p:spPr>
        <p:txBody>
          <a:bodyPr wrap="square">
            <a:spAutoFit/>
          </a:bodyPr>
          <a:lstStyle/>
          <a:p>
            <a:pPr algn="l"/>
            <a:r>
              <a:rPr lang="en-US" altLang="zh-CN" sz="2800" b="0">
                <a:solidFill>
                  <a:schemeClr val="tx1"/>
                </a:solidFill>
                <a:latin typeface="宋体" panose="02010600030101010101" pitchFamily="2" charset="-122"/>
                <a:ea typeface="宋体" panose="02010600030101010101" pitchFamily="2" charset="-122"/>
                <a:cs typeface="宋体" panose="02010600030101010101" pitchFamily="2" charset="-122"/>
              </a:rPr>
              <a:t>   </a:t>
            </a:r>
            <a:r>
              <a:rPr lang="zh-CN" sz="2800" b="0">
                <a:solidFill>
                  <a:schemeClr val="tx1"/>
                </a:solidFill>
                <a:latin typeface="宋体" panose="02010600030101010101" pitchFamily="2" charset="-122"/>
                <a:ea typeface="宋体" panose="02010600030101010101" pitchFamily="2" charset="-122"/>
                <a:cs typeface="宋体" panose="02010600030101010101" pitchFamily="2" charset="-122"/>
              </a:rPr>
              <a:t>《复活》是俄国作家列夫·托尔斯泰创作的长篇小说，首次出版于1899年。</a:t>
            </a:r>
            <a:r>
              <a:rPr lang="zh-CN" sz="2800">
                <a:solidFill>
                  <a:srgbClr val="C00000"/>
                </a:solidFill>
                <a:latin typeface="宋体" panose="02010600030101010101" pitchFamily="2" charset="-122"/>
                <a:ea typeface="宋体" panose="02010600030101010101" pitchFamily="2" charset="-122"/>
                <a:cs typeface="宋体" panose="02010600030101010101" pitchFamily="2" charset="-122"/>
                <a:sym typeface="+mn-ea"/>
              </a:rPr>
              <a:t>素材是检察官柯尼为他提供的一件真人真事：</a:t>
            </a:r>
            <a:endParaRPr lang="zh-CN" sz="2800">
              <a:solidFill>
                <a:srgbClr val="C00000"/>
              </a:solidFill>
              <a:latin typeface="宋体" panose="02010600030101010101" pitchFamily="2" charset="-122"/>
              <a:ea typeface="宋体" panose="02010600030101010101" pitchFamily="2" charset="-122"/>
              <a:cs typeface="宋体" panose="02010600030101010101" pitchFamily="2" charset="-122"/>
              <a:sym typeface="+mn-ea"/>
            </a:endParaRPr>
          </a:p>
          <a:p>
            <a:pPr algn="l"/>
            <a:r>
              <a:rPr lang="zh-CN" sz="28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    小说主人公玛丝洛娃本是一个贵族地主家的养女，她被主人的侄子、贵族青年聂赫留朵夫公爵诱骗后遭到遗弃。由此陷入了苦难的生活，她怀着身孕被主人赶走，四处漂泊，沦为妓女达7年之久。</a:t>
            </a:r>
            <a:r>
              <a:rPr lang="zh-CN" sz="2800" b="1">
                <a:solidFill>
                  <a:srgbClr val="C00000"/>
                </a:solidFill>
                <a:latin typeface="宋体" panose="02010600030101010101" pitchFamily="2" charset="-122"/>
                <a:ea typeface="宋体" panose="02010600030101010101" pitchFamily="2" charset="-122"/>
                <a:cs typeface="宋体" panose="02010600030101010101" pitchFamily="2" charset="-122"/>
                <a:sym typeface="+mn-ea"/>
              </a:rPr>
              <a:t>十年后，聂赫留朵夫以陪审员的身份出庭审理玛丝洛娃的案件，他认出了被告就是十年前被他遗弃的玛丝洛娃，他的良心受到了谴责。为了给自己的灵魂赎罪，他四处奔走为她减刑。</a:t>
            </a:r>
            <a:r>
              <a:rPr lang="zh-CN" sz="28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当所有的努力都无效时，玛丝洛娃被押送去西伯利亚，聂赫留朵夫与她同行。途中，传来了玛丝洛娃减刑的通知，苦役改为流放。这时的玛丝洛娃尽管还爱着聂赫留朵夫，但为了他的前途，拒绝了他的求婚，与政治犯西蒙结合，</a:t>
            </a:r>
            <a:r>
              <a:rPr lang="zh-CN" sz="2800" b="0">
                <a:solidFill>
                  <a:schemeClr val="tx1"/>
                </a:solidFill>
                <a:latin typeface="宋体" panose="02010600030101010101" pitchFamily="2" charset="-122"/>
                <a:ea typeface="宋体" panose="02010600030101010101" pitchFamily="2" charset="-122"/>
                <a:cs typeface="宋体" panose="02010600030101010101" pitchFamily="2" charset="-122"/>
              </a:rPr>
              <a:t>从而走向</a:t>
            </a:r>
            <a:r>
              <a:rPr lang="en-US" sz="2800" b="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sz="2800" b="0">
                <a:solidFill>
                  <a:schemeClr val="tx1"/>
                </a:solidFill>
                <a:latin typeface="宋体" panose="02010600030101010101" pitchFamily="2" charset="-122"/>
                <a:ea typeface="宋体" panose="02010600030101010101" pitchFamily="2" charset="-122"/>
                <a:cs typeface="宋体" panose="02010600030101010101" pitchFamily="2" charset="-122"/>
              </a:rPr>
              <a:t>新生</a:t>
            </a:r>
            <a:r>
              <a:rPr lang="en-US" sz="2800" b="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sz="2800" b="0">
                <a:solidFill>
                  <a:schemeClr val="tx1"/>
                </a:solidFill>
                <a:latin typeface="宋体" panose="02010600030101010101" pitchFamily="2" charset="-122"/>
                <a:ea typeface="宋体" panose="02010600030101010101" pitchFamily="2" charset="-122"/>
                <a:cs typeface="宋体" panose="02010600030101010101" pitchFamily="2" charset="-122"/>
              </a:rPr>
              <a:t>。他也放弃贵族生活，把土地分给农民，与上流社会断绝交往，</a:t>
            </a:r>
            <a:r>
              <a:rPr lang="zh-CN" sz="2800" b="1">
                <a:solidFill>
                  <a:srgbClr val="0070C0"/>
                </a:solidFill>
                <a:latin typeface="宋体" panose="02010600030101010101" pitchFamily="2" charset="-122"/>
                <a:ea typeface="宋体" panose="02010600030101010101" pitchFamily="2" charset="-122"/>
                <a:cs typeface="宋体" panose="02010600030101010101" pitchFamily="2" charset="-122"/>
              </a:rPr>
              <a:t>虔诚信奉宗教，相信《圣经》中说的：</a:t>
            </a:r>
            <a:r>
              <a:rPr lang="en-US" sz="2800" b="1">
                <a:solidFill>
                  <a:srgbClr val="0070C0"/>
                </a:solidFill>
                <a:latin typeface="宋体" panose="02010600030101010101" pitchFamily="2" charset="-122"/>
                <a:ea typeface="宋体" panose="02010600030101010101" pitchFamily="2" charset="-122"/>
                <a:cs typeface="宋体" panose="02010600030101010101" pitchFamily="2" charset="-122"/>
              </a:rPr>
              <a:t>“</a:t>
            </a:r>
            <a:r>
              <a:rPr lang="zh-CN" sz="2800" b="1">
                <a:solidFill>
                  <a:srgbClr val="0070C0"/>
                </a:solidFill>
                <a:latin typeface="宋体" panose="02010600030101010101" pitchFamily="2" charset="-122"/>
                <a:ea typeface="宋体" panose="02010600030101010101" pitchFamily="2" charset="-122"/>
                <a:cs typeface="宋体" panose="02010600030101010101" pitchFamily="2" charset="-122"/>
              </a:rPr>
              <a:t>人不但不可恨仇敌，而要爱仇敌</a:t>
            </a:r>
            <a:r>
              <a:rPr lang="en-US" sz="2800" b="1">
                <a:solidFill>
                  <a:srgbClr val="0070C0"/>
                </a:solidFill>
                <a:latin typeface="宋体" panose="02010600030101010101" pitchFamily="2" charset="-122"/>
                <a:ea typeface="宋体" panose="02010600030101010101" pitchFamily="2" charset="-122"/>
                <a:cs typeface="宋体" panose="02010600030101010101" pitchFamily="2" charset="-122"/>
              </a:rPr>
              <a:t>”</a:t>
            </a:r>
            <a:r>
              <a:rPr lang="zh-CN" altLang="en-US" sz="2800" b="1">
                <a:solidFill>
                  <a:srgbClr val="0070C0"/>
                </a:solidFill>
                <a:latin typeface="宋体" panose="02010600030101010101" pitchFamily="2" charset="-122"/>
                <a:ea typeface="宋体" panose="02010600030101010101" pitchFamily="2" charset="-122"/>
                <a:cs typeface="宋体" panose="02010600030101010101" pitchFamily="2" charset="-122"/>
              </a:rPr>
              <a:t>。</a:t>
            </a:r>
            <a:endParaRPr lang="zh-CN" altLang="en-US" sz="2800" b="1">
              <a:solidFill>
                <a:srgbClr val="0070C0"/>
              </a:solidFill>
              <a:effectLst/>
              <a:latin typeface="宋体" panose="02010600030101010101" pitchFamily="2" charset="-122"/>
              <a:ea typeface="宋体" panose="02010600030101010101" pitchFamily="2" charset="-122"/>
              <a:cs typeface="宋体" panose="02010600030101010101" pitchFamily="2" charset="-122"/>
            </a:endParaRPr>
          </a:p>
        </p:txBody>
      </p:sp>
      <p:sp>
        <p:nvSpPr>
          <p:cNvPr id="2" name="矩形 1"/>
          <p:cNvSpPr/>
          <p:nvPr/>
        </p:nvSpPr>
        <p:spPr>
          <a:xfrm>
            <a:off x="164465" y="27305"/>
            <a:ext cx="3230880" cy="706755"/>
          </a:xfrm>
          <a:prstGeom prst="rect">
            <a:avLst/>
          </a:prstGeom>
          <a:noFill/>
          <a:ln>
            <a:noFill/>
          </a:ln>
        </p:spPr>
        <p:txBody>
          <a:bodyPr wrap="none" rtlCol="0" anchor="t">
            <a:spAutoFit/>
          </a:bodyPr>
          <a:lstStyle/>
          <a:p>
            <a:pPr algn="ctr"/>
            <a:r>
              <a:rPr lang="zh-CN" altLang="en-US" sz="4000">
                <a:ln w="22225">
                  <a:solidFill>
                    <a:schemeClr val="accent2"/>
                  </a:solidFill>
                  <a:prstDash val="solid"/>
                </a:ln>
                <a:solidFill>
                  <a:schemeClr val="accent2">
                    <a:lumMod val="40000"/>
                    <a:lumOff val="60000"/>
                  </a:schemeClr>
                </a:solidFill>
                <a:effectLst/>
                <a:latin typeface="仿宋" panose="02010609060101010101" charset="-122"/>
                <a:ea typeface="仿宋" panose="02010609060101010101" charset="-122"/>
              </a:rPr>
              <a:t>走进文学作品</a:t>
            </a:r>
            <a:endParaRPr lang="zh-CN" altLang="en-US" sz="4000">
              <a:ln w="22225">
                <a:solidFill>
                  <a:schemeClr val="accent2"/>
                </a:solidFill>
                <a:prstDash val="solid"/>
              </a:ln>
              <a:solidFill>
                <a:schemeClr val="accent2">
                  <a:lumMod val="40000"/>
                  <a:lumOff val="60000"/>
                </a:schemeClr>
              </a:solidFill>
              <a:effectLst/>
              <a:latin typeface="仿宋" panose="02010609060101010101" charset="-122"/>
              <a:ea typeface="仿宋" panose="02010609060101010101" charset="-122"/>
            </a:endParaRPr>
          </a:p>
        </p:txBody>
      </p:sp>
    </p:spTree>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sld>
</file>

<file path=ppt/slides/slide5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10" name="组合 9"/>
          <p:cNvGrpSpPr/>
          <p:nvPr/>
        </p:nvGrpSpPr>
        <p:grpSpPr>
          <a:xfrm>
            <a:off x="-34925" y="56515"/>
            <a:ext cx="12292330" cy="6711315"/>
            <a:chOff x="-55" y="89"/>
            <a:chExt cx="19358" cy="10569"/>
          </a:xfrm>
        </p:grpSpPr>
        <p:pic>
          <p:nvPicPr>
            <p:cNvPr id="6" name="图片 5" descr="856"/>
            <p:cNvPicPr>
              <a:picLocks noChangeAspect="1"/>
            </p:cNvPicPr>
            <p:nvPr/>
          </p:nvPicPr>
          <p:blipFill>
            <a:blip r:embed="rId3"/>
            <a:srcRect l="61779" t="10517" r="2871" b="78736"/>
            <a:stretch>
              <a:fillRect/>
            </a:stretch>
          </p:blipFill>
          <p:spPr>
            <a:xfrm flipH="1">
              <a:off x="-55" y="89"/>
              <a:ext cx="2515" cy="1145"/>
            </a:xfrm>
            <a:prstGeom prst="rect">
              <a:avLst/>
            </a:prstGeom>
          </p:spPr>
        </p:pic>
        <p:cxnSp>
          <p:nvCxnSpPr>
            <p:cNvPr id="2" name="直接连接符 1"/>
            <p:cNvCxnSpPr/>
            <p:nvPr/>
          </p:nvCxnSpPr>
          <p:spPr>
            <a:xfrm>
              <a:off x="2314" y="331"/>
              <a:ext cx="14665" cy="0"/>
            </a:xfrm>
            <a:prstGeom prst="line">
              <a:avLst/>
            </a:prstGeom>
            <a:ln w="6350">
              <a:solidFill>
                <a:srgbClr val="B89468"/>
              </a:solidFill>
            </a:ln>
          </p:spPr>
          <p:style>
            <a:lnRef idx="1">
              <a:schemeClr val="accent1"/>
            </a:lnRef>
            <a:fillRef idx="0">
              <a:schemeClr val="accent1"/>
            </a:fillRef>
            <a:effectRef idx="0">
              <a:schemeClr val="accent1"/>
            </a:effectRef>
            <a:fontRef idx="minor">
              <a:schemeClr val="tx1"/>
            </a:fontRef>
          </p:style>
        </p:cxnSp>
        <p:pic>
          <p:nvPicPr>
            <p:cNvPr id="3" name="图片 2" descr="856"/>
            <p:cNvPicPr>
              <a:picLocks noChangeAspect="1"/>
            </p:cNvPicPr>
            <p:nvPr/>
          </p:nvPicPr>
          <p:blipFill>
            <a:blip r:embed="rId3"/>
            <a:srcRect l="61779" t="10517" r="2871" b="78736"/>
            <a:stretch>
              <a:fillRect/>
            </a:stretch>
          </p:blipFill>
          <p:spPr>
            <a:xfrm>
              <a:off x="16789" y="89"/>
              <a:ext cx="2515" cy="1145"/>
            </a:xfrm>
            <a:prstGeom prst="rect">
              <a:avLst/>
            </a:prstGeom>
          </p:spPr>
        </p:pic>
        <p:pic>
          <p:nvPicPr>
            <p:cNvPr id="4" name="图片 3" descr="856"/>
            <p:cNvPicPr>
              <a:picLocks noChangeAspect="1"/>
            </p:cNvPicPr>
            <p:nvPr/>
          </p:nvPicPr>
          <p:blipFill>
            <a:blip r:embed="rId3"/>
            <a:srcRect l="61779" t="10517" r="2871" b="78736"/>
            <a:stretch>
              <a:fillRect/>
            </a:stretch>
          </p:blipFill>
          <p:spPr>
            <a:xfrm flipV="1">
              <a:off x="16789" y="9514"/>
              <a:ext cx="2515" cy="1145"/>
            </a:xfrm>
            <a:prstGeom prst="rect">
              <a:avLst/>
            </a:prstGeom>
          </p:spPr>
        </p:pic>
        <p:pic>
          <p:nvPicPr>
            <p:cNvPr id="5" name="图片 4" descr="856"/>
            <p:cNvPicPr>
              <a:picLocks noChangeAspect="1"/>
            </p:cNvPicPr>
            <p:nvPr/>
          </p:nvPicPr>
          <p:blipFill>
            <a:blip r:embed="rId3"/>
            <a:srcRect l="61779" t="10517" r="2871" b="78736"/>
            <a:stretch>
              <a:fillRect/>
            </a:stretch>
          </p:blipFill>
          <p:spPr>
            <a:xfrm flipH="1" flipV="1">
              <a:off x="-55" y="9514"/>
              <a:ext cx="2515" cy="1145"/>
            </a:xfrm>
            <a:prstGeom prst="rect">
              <a:avLst/>
            </a:prstGeom>
          </p:spPr>
        </p:pic>
        <p:cxnSp>
          <p:nvCxnSpPr>
            <p:cNvPr id="7" name="直接连接符 6"/>
            <p:cNvCxnSpPr/>
            <p:nvPr/>
          </p:nvCxnSpPr>
          <p:spPr>
            <a:xfrm>
              <a:off x="2314" y="10409"/>
              <a:ext cx="14665" cy="0"/>
            </a:xfrm>
            <a:prstGeom prst="line">
              <a:avLst/>
            </a:prstGeom>
            <a:ln w="6350">
              <a:solidFill>
                <a:srgbClr val="B89468"/>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flipH="1">
              <a:off x="531" y="1181"/>
              <a:ext cx="0" cy="8331"/>
            </a:xfrm>
            <a:prstGeom prst="line">
              <a:avLst/>
            </a:prstGeom>
            <a:ln>
              <a:solidFill>
                <a:srgbClr val="B89468"/>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flipH="1">
              <a:off x="18697" y="1183"/>
              <a:ext cx="0" cy="8331"/>
            </a:xfrm>
            <a:prstGeom prst="line">
              <a:avLst/>
            </a:prstGeom>
            <a:ln>
              <a:solidFill>
                <a:srgbClr val="B89468"/>
              </a:solidFill>
            </a:ln>
          </p:spPr>
          <p:style>
            <a:lnRef idx="1">
              <a:schemeClr val="accent1"/>
            </a:lnRef>
            <a:fillRef idx="0">
              <a:schemeClr val="accent1"/>
            </a:fillRef>
            <a:effectRef idx="0">
              <a:schemeClr val="accent1"/>
            </a:effectRef>
            <a:fontRef idx="minor">
              <a:schemeClr val="tx1"/>
            </a:fontRef>
          </p:style>
        </p:cxnSp>
      </p:grpSp>
      <p:sp>
        <p:nvSpPr>
          <p:cNvPr id="38" name="矩形 37"/>
          <p:cNvSpPr/>
          <p:nvPr/>
        </p:nvSpPr>
        <p:spPr>
          <a:xfrm flipV="1">
            <a:off x="327660" y="3597910"/>
            <a:ext cx="11536045" cy="76200"/>
          </a:xfrm>
          <a:prstGeom prst="rect">
            <a:avLst/>
          </a:prstGeom>
          <a:solidFill>
            <a:srgbClr val="9F79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635042"/>
              </a:solidFill>
            </a:endParaRPr>
          </a:p>
        </p:txBody>
      </p:sp>
      <p:grpSp>
        <p:nvGrpSpPr>
          <p:cNvPr id="16" name="组合 15"/>
          <p:cNvGrpSpPr/>
          <p:nvPr/>
        </p:nvGrpSpPr>
        <p:grpSpPr>
          <a:xfrm>
            <a:off x="8924290" y="2647950"/>
            <a:ext cx="720090" cy="1026160"/>
            <a:chOff x="9352099" y="1524874"/>
            <a:chExt cx="1336675" cy="1905000"/>
          </a:xfrm>
          <a:solidFill>
            <a:srgbClr val="635042"/>
          </a:solidFill>
        </p:grpSpPr>
        <p:sp>
          <p:nvSpPr>
            <p:cNvPr id="18" name="KSO_Shape"/>
            <p:cNvSpPr/>
            <p:nvPr/>
          </p:nvSpPr>
          <p:spPr>
            <a:xfrm>
              <a:off x="9352099" y="1524874"/>
              <a:ext cx="1336675" cy="1905000"/>
            </a:xfrm>
            <a:custGeom>
              <a:gdLst>
                <a:gd name="connsiteX0" fmla="*/ 586581 w 1173161"/>
                <a:gd name="connsiteY0" fmla="*/ 0 h 1672438"/>
                <a:gd name="connsiteX1" fmla="*/ 1001356 w 1173161"/>
                <a:gd name="connsiteY1" fmla="*/ 171806 h 1672438"/>
                <a:gd name="connsiteX2" fmla="*/ 1001356 w 1173161"/>
                <a:gd name="connsiteY2" fmla="*/ 1001357 h 1672438"/>
                <a:gd name="connsiteX3" fmla="*/ 586581 w 1173161"/>
                <a:gd name="connsiteY3" fmla="*/ 1672438 h 1672438"/>
                <a:gd name="connsiteX4" fmla="*/ 171805 w 1173161"/>
                <a:gd name="connsiteY4" fmla="*/ 1001357 h 1672438"/>
                <a:gd name="connsiteX5" fmla="*/ 171805 w 1173161"/>
                <a:gd name="connsiteY5" fmla="*/ 171806 h 1672438"/>
                <a:gd name="connsiteX6" fmla="*/ 586581 w 1173161"/>
                <a:gd name="connsiteY6" fmla="*/ 0 h 1672438"/>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73161" h="1672438">
                  <a:moveTo>
                    <a:pt x="586581" y="0"/>
                  </a:moveTo>
                  <a:cubicBezTo>
                    <a:pt x="736700" y="0"/>
                    <a:pt x="886819" y="57269"/>
                    <a:pt x="1001356" y="171806"/>
                  </a:cubicBezTo>
                  <a:cubicBezTo>
                    <a:pt x="1230430" y="400880"/>
                    <a:pt x="1230430" y="772282"/>
                    <a:pt x="1001356" y="1001357"/>
                  </a:cubicBezTo>
                  <a:cubicBezTo>
                    <a:pt x="820380" y="1182333"/>
                    <a:pt x="682121" y="1406027"/>
                    <a:pt x="586581" y="1672438"/>
                  </a:cubicBezTo>
                  <a:cubicBezTo>
                    <a:pt x="491040" y="1406027"/>
                    <a:pt x="352782" y="1182333"/>
                    <a:pt x="171805" y="1001357"/>
                  </a:cubicBezTo>
                  <a:cubicBezTo>
                    <a:pt x="-57269" y="772282"/>
                    <a:pt x="-57269" y="400880"/>
                    <a:pt x="171805" y="171806"/>
                  </a:cubicBezTo>
                  <a:cubicBezTo>
                    <a:pt x="286343" y="57269"/>
                    <a:pt x="436462" y="0"/>
                    <a:pt x="586581" y="0"/>
                  </a:cubicBezTo>
                  <a:close/>
                </a:path>
              </a:pathLst>
            </a:custGeom>
            <a:solidFill>
              <a:srgbClr val="D7706E"/>
            </a:solidFill>
            <a:ln>
              <a:noFill/>
            </a:ln>
          </p:spPr>
          <p:style>
            <a:lnRef idx="2">
              <a:schemeClr val="accent1">
                <a:shade val="50000"/>
              </a:schemeClr>
            </a:lnRef>
            <a:fillRef idx="1">
              <a:schemeClr val="accent1"/>
            </a:fillRef>
            <a:effectRef idx="0">
              <a:schemeClr val="accent1"/>
            </a:effectRef>
            <a:fontRef idx="minor">
              <a:schemeClr val="lt1"/>
            </a:fontRef>
          </p:style>
          <p:txBody>
            <a:bodyPr bIns="57600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ct val="0"/>
                </a:spcBef>
                <a:spcAft>
                  <a:spcPct val="0"/>
                </a:spcAft>
                <a:defRPr/>
              </a:pPr>
              <a:endParaRPr lang="zh-CN" altLang="en-US">
                <a:solidFill>
                  <a:srgbClr val="635042"/>
                </a:solidFill>
              </a:endParaRPr>
            </a:p>
          </p:txBody>
        </p:sp>
        <p:sp>
          <p:nvSpPr>
            <p:cNvPr id="19" name="椭圆 18"/>
            <p:cNvSpPr/>
            <p:nvPr/>
          </p:nvSpPr>
          <p:spPr>
            <a:xfrm>
              <a:off x="9480376" y="1655142"/>
              <a:ext cx="1080120" cy="1080120"/>
            </a:xfrm>
            <a:prstGeom prst="ellipse">
              <a:avLst/>
            </a:prstGeom>
            <a:solidFill>
              <a:srgbClr val="ECE6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635042"/>
                </a:solidFill>
              </a:endParaRPr>
            </a:p>
          </p:txBody>
        </p:sp>
      </p:grpSp>
      <p:sp>
        <p:nvSpPr>
          <p:cNvPr id="417" name="Freeform 70"/>
          <p:cNvSpPr/>
          <p:nvPr/>
        </p:nvSpPr>
        <p:spPr bwMode="auto">
          <a:xfrm>
            <a:off x="10495915" y="2797175"/>
            <a:ext cx="354330" cy="336550"/>
          </a:xfrm>
          <a:custGeom>
            <a:gdLst>
              <a:gd name="T0" fmla="*/ 69 w 138"/>
              <a:gd name="T1" fmla="*/ 0 h 131"/>
              <a:gd name="T2" fmla="*/ 86 w 138"/>
              <a:gd name="T3" fmla="*/ 48 h 131"/>
              <a:gd name="T4" fmla="*/ 138 w 138"/>
              <a:gd name="T5" fmla="*/ 49 h 131"/>
              <a:gd name="T6" fmla="*/ 96 w 138"/>
              <a:gd name="T7" fmla="*/ 81 h 131"/>
              <a:gd name="T8" fmla="*/ 111 w 138"/>
              <a:gd name="T9" fmla="*/ 131 h 131"/>
              <a:gd name="T10" fmla="*/ 69 w 138"/>
              <a:gd name="T11" fmla="*/ 101 h 131"/>
              <a:gd name="T12" fmla="*/ 26 w 138"/>
              <a:gd name="T13" fmla="*/ 131 h 131"/>
              <a:gd name="T14" fmla="*/ 41 w 138"/>
              <a:gd name="T15" fmla="*/ 81 h 131"/>
              <a:gd name="T16" fmla="*/ 0 w 138"/>
              <a:gd name="T17" fmla="*/ 49 h 131"/>
              <a:gd name="T18" fmla="*/ 52 w 138"/>
              <a:gd name="T19" fmla="*/ 48 h 131"/>
              <a:gd name="T20" fmla="*/ 69 w 138"/>
              <a:gd name="T21" fmla="*/ 0 h 131"/>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8" h="131">
                <a:moveTo>
                  <a:pt x="69" y="0"/>
                </a:moveTo>
                <a:lnTo>
                  <a:pt x="86" y="48"/>
                </a:lnTo>
                <a:lnTo>
                  <a:pt x="138" y="49"/>
                </a:lnTo>
                <a:lnTo>
                  <a:pt x="96" y="81"/>
                </a:lnTo>
                <a:lnTo>
                  <a:pt x="111" y="131"/>
                </a:lnTo>
                <a:lnTo>
                  <a:pt x="69" y="101"/>
                </a:lnTo>
                <a:lnTo>
                  <a:pt x="26" y="131"/>
                </a:lnTo>
                <a:lnTo>
                  <a:pt x="41" y="81"/>
                </a:lnTo>
                <a:lnTo>
                  <a:pt x="0" y="49"/>
                </a:lnTo>
                <a:lnTo>
                  <a:pt x="52" y="48"/>
                </a:lnTo>
                <a:lnTo>
                  <a:pt x="69" y="0"/>
                </a:lnTo>
                <a:close/>
              </a:path>
            </a:pathLst>
          </a:custGeom>
          <a:solidFill>
            <a:srgbClr val="D770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 name="文本框 10"/>
          <p:cNvSpPr txBox="1"/>
          <p:nvPr/>
        </p:nvSpPr>
        <p:spPr>
          <a:xfrm>
            <a:off x="718820" y="490220"/>
            <a:ext cx="9560560" cy="3107690"/>
          </a:xfrm>
          <a:prstGeom prst="rect">
            <a:avLst/>
          </a:prstGeom>
          <a:noFill/>
        </p:spPr>
        <p:txBody>
          <a:bodyPr wrap="square" rtlCol="0" anchor="t">
            <a:spAutoFit/>
          </a:bodyPr>
          <a:lstStyle/>
          <a:p>
            <a:r>
              <a:rPr lang="en-US" altLang="zh-CN" sz="2800">
                <a:latin typeface="楷体" panose="02010609060101010101" charset="-122"/>
                <a:ea typeface="楷体" panose="02010609060101010101" charset="-122"/>
                <a:cs typeface="楷体" panose="02010609060101010101" charset="-122"/>
              </a:rPr>
              <a:t>1.</a:t>
            </a:r>
            <a:r>
              <a:rPr lang="zh-CN" altLang="en-US" sz="2800">
                <a:latin typeface="楷体" panose="02010609060101010101" charset="-122"/>
                <a:ea typeface="楷体" panose="02010609060101010101" charset="-122"/>
                <a:cs typeface="楷体" panose="02010609060101010101" charset="-122"/>
              </a:rPr>
              <a:t>人好比河流，所有河里的水都一样，到处的水都一样，</a:t>
            </a:r>
            <a:endParaRPr lang="zh-CN" altLang="en-US" sz="2800">
              <a:latin typeface="楷体" panose="02010609060101010101" charset="-122"/>
              <a:ea typeface="楷体" panose="02010609060101010101" charset="-122"/>
              <a:cs typeface="楷体" panose="02010609060101010101" charset="-122"/>
            </a:endParaRPr>
          </a:p>
          <a:p>
            <a:r>
              <a:rPr lang="zh-CN" altLang="en-US" sz="2800">
                <a:latin typeface="楷体" panose="02010609060101010101" charset="-122"/>
                <a:ea typeface="楷体" panose="02010609060101010101" charset="-122"/>
                <a:cs typeface="楷体" panose="02010609060101010101" charset="-122"/>
              </a:rPr>
              <a:t>可是每一条河里的水都是有的地方狭窄，有的地方宽阔;</a:t>
            </a:r>
            <a:endParaRPr lang="zh-CN" altLang="en-US" sz="2800">
              <a:latin typeface="楷体" panose="02010609060101010101" charset="-122"/>
              <a:ea typeface="楷体" panose="02010609060101010101" charset="-122"/>
              <a:cs typeface="楷体" panose="02010609060101010101" charset="-122"/>
            </a:endParaRPr>
          </a:p>
          <a:p>
            <a:r>
              <a:rPr lang="zh-CN" altLang="en-US" sz="2800">
                <a:latin typeface="楷体" panose="02010609060101010101" charset="-122"/>
                <a:ea typeface="楷体" panose="02010609060101010101" charset="-122"/>
                <a:cs typeface="楷体" panose="02010609060101010101" charset="-122"/>
              </a:rPr>
              <a:t>有的地方湍急，有的地方平坦。</a:t>
            </a:r>
            <a:endParaRPr lang="zh-CN" altLang="en-US" sz="2800">
              <a:latin typeface="楷体" panose="02010609060101010101" charset="-122"/>
              <a:ea typeface="楷体" panose="02010609060101010101" charset="-122"/>
              <a:cs typeface="楷体" panose="02010609060101010101" charset="-122"/>
            </a:endParaRPr>
          </a:p>
          <a:p>
            <a:r>
              <a:rPr lang="zh-CN" altLang="en-US" sz="2800">
                <a:latin typeface="楷体" panose="02010609060101010101" charset="-122"/>
                <a:ea typeface="楷体" panose="02010609060101010101" charset="-122"/>
                <a:cs typeface="楷体" panose="02010609060101010101" charset="-122"/>
              </a:rPr>
              <a:t>每个人都具有各种各样的本性的胚芽，</a:t>
            </a:r>
            <a:endParaRPr lang="zh-CN" altLang="en-US" sz="2800">
              <a:latin typeface="楷体" panose="02010609060101010101" charset="-122"/>
              <a:ea typeface="楷体" panose="02010609060101010101" charset="-122"/>
              <a:cs typeface="楷体" panose="02010609060101010101" charset="-122"/>
            </a:endParaRPr>
          </a:p>
          <a:p>
            <a:r>
              <a:rPr lang="zh-CN" altLang="en-US" sz="2800">
                <a:latin typeface="楷体" panose="02010609060101010101" charset="-122"/>
                <a:ea typeface="楷体" panose="02010609060101010101" charset="-122"/>
                <a:cs typeface="楷体" panose="02010609060101010101" charset="-122"/>
              </a:rPr>
              <a:t>有的时候表现出这样一种本性，</a:t>
            </a:r>
            <a:endParaRPr lang="zh-CN" altLang="en-US" sz="2800">
              <a:latin typeface="楷体" panose="02010609060101010101" charset="-122"/>
              <a:ea typeface="楷体" panose="02010609060101010101" charset="-122"/>
              <a:cs typeface="楷体" panose="02010609060101010101" charset="-122"/>
            </a:endParaRPr>
          </a:p>
          <a:p>
            <a:r>
              <a:rPr lang="zh-CN" altLang="en-US" sz="2800">
                <a:latin typeface="楷体" panose="02010609060101010101" charset="-122"/>
                <a:ea typeface="楷体" panose="02010609060101010101" charset="-122"/>
                <a:cs typeface="楷体" panose="02010609060101010101" charset="-122"/>
              </a:rPr>
              <a:t>有的时候表现出那样一种本性，</a:t>
            </a:r>
            <a:endParaRPr lang="zh-CN" altLang="en-US" sz="2800">
              <a:latin typeface="楷体" panose="02010609060101010101" charset="-122"/>
              <a:ea typeface="楷体" panose="02010609060101010101" charset="-122"/>
              <a:cs typeface="楷体" panose="02010609060101010101" charset="-122"/>
            </a:endParaRPr>
          </a:p>
          <a:p>
            <a:r>
              <a:rPr lang="zh-CN" altLang="en-US" sz="2800">
                <a:latin typeface="楷体" panose="02010609060101010101" charset="-122"/>
                <a:ea typeface="楷体" panose="02010609060101010101" charset="-122"/>
                <a:cs typeface="楷体" panose="02010609060101010101" charset="-122"/>
              </a:rPr>
              <a:t>有时变得面目全非，其实还是原来那个人。</a:t>
            </a:r>
            <a:endParaRPr lang="zh-CN" altLang="en-US" sz="2800">
              <a:latin typeface="楷体" panose="02010609060101010101" charset="-122"/>
              <a:ea typeface="楷体" panose="02010609060101010101" charset="-122"/>
              <a:cs typeface="楷体" panose="02010609060101010101" charset="-122"/>
            </a:endParaRPr>
          </a:p>
        </p:txBody>
      </p:sp>
      <p:sp>
        <p:nvSpPr>
          <p:cNvPr id="12" name="文本框 11"/>
          <p:cNvSpPr txBox="1"/>
          <p:nvPr/>
        </p:nvSpPr>
        <p:spPr>
          <a:xfrm>
            <a:off x="577215" y="3674110"/>
            <a:ext cx="9843770" cy="521970"/>
          </a:xfrm>
          <a:prstGeom prst="rect">
            <a:avLst/>
          </a:prstGeom>
          <a:noFill/>
        </p:spPr>
        <p:txBody>
          <a:bodyPr wrap="square" rtlCol="0" anchor="t">
            <a:spAutoFit/>
          </a:bodyPr>
          <a:lstStyle/>
          <a:p>
            <a:r>
              <a:rPr lang="en-US" altLang="zh-CN" sz="2800">
                <a:latin typeface="楷体" panose="02010609060101010101" charset="-122"/>
                <a:ea typeface="楷体" panose="02010609060101010101" charset="-122"/>
              </a:rPr>
              <a:t>2.</a:t>
            </a:r>
            <a:r>
              <a:rPr lang="zh-CN" altLang="en-US" sz="2800">
                <a:latin typeface="楷体" panose="02010609060101010101" charset="-122"/>
                <a:ea typeface="楷体" panose="02010609060101010101" charset="-122"/>
              </a:rPr>
              <a:t>人生来并不是一场轻松的享乐，而注定是一场沉重的负担。</a:t>
            </a:r>
            <a:endParaRPr lang="zh-CN" altLang="en-US" sz="2800">
              <a:latin typeface="楷体" panose="02010609060101010101" charset="-122"/>
              <a:ea typeface="楷体" panose="02010609060101010101" charset="-122"/>
            </a:endParaRPr>
          </a:p>
        </p:txBody>
      </p:sp>
      <p:sp>
        <p:nvSpPr>
          <p:cNvPr id="13" name="文本框 12"/>
          <p:cNvSpPr txBox="1"/>
          <p:nvPr/>
        </p:nvSpPr>
        <p:spPr>
          <a:xfrm>
            <a:off x="577215" y="4196080"/>
            <a:ext cx="9381490" cy="521970"/>
          </a:xfrm>
          <a:prstGeom prst="rect">
            <a:avLst/>
          </a:prstGeom>
          <a:noFill/>
        </p:spPr>
        <p:txBody>
          <a:bodyPr wrap="square" rtlCol="0" anchor="t">
            <a:spAutoFit/>
          </a:bodyPr>
          <a:lstStyle/>
          <a:p>
            <a:r>
              <a:rPr lang="en-US" altLang="zh-CN" sz="2800">
                <a:latin typeface="楷体" panose="02010609060101010101" charset="-122"/>
                <a:ea typeface="楷体" panose="02010609060101010101" charset="-122"/>
              </a:rPr>
              <a:t>3.</a:t>
            </a:r>
            <a:r>
              <a:rPr lang="zh-CN" altLang="en-US" sz="2800">
                <a:latin typeface="楷体" panose="02010609060101010101" charset="-122"/>
                <a:ea typeface="楷体" panose="02010609060101010101" charset="-122"/>
              </a:rPr>
              <a:t>幸福存在于生活之中，而生活存在于劳动之中。</a:t>
            </a:r>
            <a:endParaRPr lang="zh-CN" altLang="en-US" sz="2800">
              <a:latin typeface="楷体" panose="02010609060101010101" charset="-122"/>
              <a:ea typeface="楷体" panose="02010609060101010101" charset="-122"/>
            </a:endParaRPr>
          </a:p>
        </p:txBody>
      </p:sp>
      <p:sp>
        <p:nvSpPr>
          <p:cNvPr id="14" name="文本框 13"/>
          <p:cNvSpPr txBox="1"/>
          <p:nvPr/>
        </p:nvSpPr>
        <p:spPr>
          <a:xfrm>
            <a:off x="577215" y="4596765"/>
            <a:ext cx="5239385" cy="521970"/>
          </a:xfrm>
          <a:prstGeom prst="rect">
            <a:avLst/>
          </a:prstGeom>
          <a:noFill/>
        </p:spPr>
        <p:txBody>
          <a:bodyPr wrap="square" rtlCol="0" anchor="t">
            <a:spAutoFit/>
          </a:bodyPr>
          <a:lstStyle/>
          <a:p>
            <a:r>
              <a:rPr lang="en-US" altLang="zh-CN" sz="2800">
                <a:latin typeface="楷体" panose="02010609060101010101" charset="-122"/>
                <a:ea typeface="楷体" panose="02010609060101010101" charset="-122"/>
              </a:rPr>
              <a:t>4.</a:t>
            </a:r>
            <a:r>
              <a:rPr lang="zh-CN" altLang="en-US" sz="2800">
                <a:latin typeface="楷体" panose="02010609060101010101" charset="-122"/>
                <a:ea typeface="楷体" panose="02010609060101010101" charset="-122"/>
              </a:rPr>
              <a:t>决心就是力量，信心就是成功。</a:t>
            </a:r>
            <a:endParaRPr lang="zh-CN" altLang="en-US" sz="2800">
              <a:latin typeface="楷体" panose="02010609060101010101" charset="-122"/>
              <a:ea typeface="楷体" panose="02010609060101010101" charset="-122"/>
            </a:endParaRPr>
          </a:p>
        </p:txBody>
      </p:sp>
      <p:sp>
        <p:nvSpPr>
          <p:cNvPr id="15" name="文本框 14"/>
          <p:cNvSpPr txBox="1"/>
          <p:nvPr/>
        </p:nvSpPr>
        <p:spPr>
          <a:xfrm>
            <a:off x="577215" y="5118735"/>
            <a:ext cx="8760460" cy="953135"/>
          </a:xfrm>
          <a:prstGeom prst="rect">
            <a:avLst/>
          </a:prstGeom>
          <a:noFill/>
        </p:spPr>
        <p:txBody>
          <a:bodyPr wrap="square" rtlCol="0" anchor="t">
            <a:spAutoFit/>
          </a:bodyPr>
          <a:lstStyle/>
          <a:p>
            <a:r>
              <a:rPr lang="en-US" altLang="zh-CN" sz="2800">
                <a:latin typeface="楷体" panose="02010609060101010101" charset="-122"/>
                <a:ea typeface="楷体" panose="02010609060101010101" charset="-122"/>
              </a:rPr>
              <a:t>5.</a:t>
            </a:r>
            <a:r>
              <a:rPr lang="zh-CN" altLang="en-US" sz="2800">
                <a:latin typeface="楷体" panose="02010609060101010101" charset="-122"/>
                <a:ea typeface="楷体" panose="02010609060101010101" charset="-122"/>
              </a:rPr>
              <a:t>任何一个人的生活，都应当受一定法规的制约。</a:t>
            </a:r>
            <a:endParaRPr lang="zh-CN" altLang="en-US" sz="2800">
              <a:latin typeface="楷体" panose="02010609060101010101" charset="-122"/>
              <a:ea typeface="楷体" panose="02010609060101010101" charset="-122"/>
            </a:endParaRPr>
          </a:p>
          <a:p>
            <a:r>
              <a:rPr lang="en-US" altLang="zh-CN" sz="2800">
                <a:latin typeface="楷体" panose="02010609060101010101" charset="-122"/>
                <a:ea typeface="楷体" panose="02010609060101010101" charset="-122"/>
                <a:sym typeface="+mn-ea"/>
              </a:rPr>
              <a:t>6.选择你所喜欢的，爱你所选择的。</a:t>
            </a:r>
            <a:endParaRPr lang="zh-CN" altLang="en-US" sz="2800">
              <a:latin typeface="楷体" panose="02010609060101010101" charset="-122"/>
              <a:ea typeface="楷体" panose="02010609060101010101" charset="-122"/>
            </a:endParaRPr>
          </a:p>
        </p:txBody>
      </p:sp>
    </p:spTree>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8"/>
                                        </p:tgtEl>
                                        <p:attrNameLst>
                                          <p:attrName>style.visibility</p:attrName>
                                        </p:attrNameLst>
                                      </p:cBhvr>
                                      <p:to>
                                        <p:strVal val="visible"/>
                                      </p:to>
                                    </p:set>
                                    <p:animEffect transition="in" filter="randombar(horizontal)">
                                      <p:cBhvr>
                                        <p:cTn id="7" dur="500"/>
                                        <p:tgtEl>
                                          <p:spTgt spid="38"/>
                                        </p:tgtEl>
                                      </p:cBhvr>
                                    </p:animEffect>
                                  </p:childTnLst>
                                </p:cTn>
                              </p:par>
                              <p:par>
                                <p:cTn id="8" presetID="14" presetClass="entr" presetSubtype="10" fill="hold" nodeType="withEffect">
                                  <p:stCondLst>
                                    <p:cond delay="0"/>
                                  </p:stCondLst>
                                  <p:childTnLst>
                                    <p:set>
                                      <p:cBhvr>
                                        <p:cTn id="9" dur="1" fill="hold">
                                          <p:stCondLst>
                                            <p:cond delay="0"/>
                                          </p:stCondLst>
                                        </p:cTn>
                                        <p:tgtEl>
                                          <p:spTgt spid="16"/>
                                        </p:tgtEl>
                                        <p:attrNameLst>
                                          <p:attrName>style.visibility</p:attrName>
                                        </p:attrNameLst>
                                      </p:cBhvr>
                                      <p:to>
                                        <p:strVal val="visible"/>
                                      </p:to>
                                    </p:set>
                                    <p:animEffect transition="in" filter="randombar(horizontal)">
                                      <p:cBhvr>
                                        <p:cTn id="10" dur="500"/>
                                        <p:tgtEl>
                                          <p:spTgt spid="16"/>
                                        </p:tgtEl>
                                      </p:cBhvr>
                                    </p:animEffect>
                                  </p:childTnLst>
                                </p:cTn>
                              </p:par>
                              <p:par>
                                <p:cTn id="11" presetID="14" presetClass="entr" presetSubtype="10" fill="hold" grpId="0" nodeType="withEffect">
                                  <p:stCondLst>
                                    <p:cond delay="0"/>
                                  </p:stCondLst>
                                  <p:childTnLst>
                                    <p:set>
                                      <p:cBhvr>
                                        <p:cTn id="12" dur="1" fill="hold">
                                          <p:stCondLst>
                                            <p:cond delay="0"/>
                                          </p:stCondLst>
                                        </p:cTn>
                                        <p:tgtEl>
                                          <p:spTgt spid="417"/>
                                        </p:tgtEl>
                                        <p:attrNameLst>
                                          <p:attrName>style.visibility</p:attrName>
                                        </p:attrNameLst>
                                      </p:cBhvr>
                                      <p:to>
                                        <p:strVal val="visible"/>
                                      </p:to>
                                    </p:set>
                                    <p:animEffect transition="in" filter="randombar(horizontal)">
                                      <p:cBhvr>
                                        <p:cTn id="13" dur="500"/>
                                        <p:tgtEl>
                                          <p:spTgt spid="4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p:bldP spid="417" grpId="0"/>
    </p:bldLst>
  </p:timing>
</p:sld>
</file>

<file path=ppt/slides/slide5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文本框 3"/>
          <p:cNvSpPr txBox="1"/>
          <p:nvPr/>
        </p:nvSpPr>
        <p:spPr>
          <a:xfrm>
            <a:off x="135890" y="146050"/>
            <a:ext cx="11951970" cy="6554470"/>
          </a:xfrm>
          <a:prstGeom prst="rect">
            <a:avLst/>
          </a:prstGeom>
          <a:noFill/>
        </p:spPr>
        <p:txBody>
          <a:bodyPr wrap="square" rtlCol="0" anchor="t">
            <a:spAutoFit/>
          </a:bodyPr>
          <a:lstStyle/>
          <a:p>
            <a:r>
              <a:rPr lang="en-US" altLang="zh-CN" sz="2800">
                <a:latin typeface="楷体" panose="02010609060101010101" charset="-122"/>
                <a:ea typeface="楷体" panose="02010609060101010101" charset="-122"/>
                <a:cs typeface="楷体" panose="02010609060101010101" charset="-122"/>
              </a:rPr>
              <a:t>7.</a:t>
            </a:r>
            <a:r>
              <a:rPr lang="zh-CN" altLang="en-US" sz="2800">
                <a:latin typeface="楷体" panose="02010609060101010101" charset="-122"/>
                <a:ea typeface="楷体" panose="02010609060101010101" charset="-122"/>
                <a:cs typeface="楷体" panose="02010609060101010101" charset="-122"/>
                <a:sym typeface="+mn-ea"/>
              </a:rPr>
              <a:t>一个人给予别人的东西越多，而自己要求的越少，他就越好;一个人给予别人的东西越少，而自己要求的越多，他就越坏。</a:t>
            </a:r>
            <a:endParaRPr lang="en-US" altLang="zh-CN" sz="2800">
              <a:latin typeface="楷体" panose="02010609060101010101" charset="-122"/>
              <a:ea typeface="楷体" panose="02010609060101010101" charset="-122"/>
              <a:cs typeface="楷体" panose="02010609060101010101" charset="-122"/>
            </a:endParaRPr>
          </a:p>
          <a:p>
            <a:r>
              <a:rPr lang="en-US" altLang="zh-CN" sz="2800">
                <a:latin typeface="楷体" panose="02010609060101010101" charset="-122"/>
                <a:ea typeface="楷体" panose="02010609060101010101" charset="-122"/>
                <a:cs typeface="楷体" panose="02010609060101010101" charset="-122"/>
              </a:rPr>
              <a:t>8.</a:t>
            </a:r>
            <a:r>
              <a:rPr lang="zh-CN" altLang="en-US" sz="2800">
                <a:latin typeface="楷体" panose="02010609060101010101" charset="-122"/>
                <a:ea typeface="楷体" panose="02010609060101010101" charset="-122"/>
                <a:cs typeface="楷体" panose="02010609060101010101" charset="-122"/>
                <a:sym typeface="+mn-ea"/>
              </a:rPr>
              <a:t>平庸和矫情之间只有一条窄路，那才是唯一的正道。在我看来，矫情比平庸更可怕，而之所以可怕，原因在于它明明是平庸却偏要冒充独特，因而是不老实的平庸。 </a:t>
            </a:r>
            <a:endParaRPr lang="en-US" altLang="zh-CN" sz="2800">
              <a:latin typeface="楷体" panose="02010609060101010101" charset="-122"/>
              <a:ea typeface="楷体" panose="02010609060101010101" charset="-122"/>
            </a:endParaRPr>
          </a:p>
          <a:p>
            <a:r>
              <a:rPr lang="en-US" altLang="zh-CN" sz="2800">
                <a:latin typeface="楷体" panose="02010609060101010101" charset="-122"/>
                <a:ea typeface="楷体" panose="02010609060101010101" charset="-122"/>
              </a:rPr>
              <a:t>9.人在运动中的时候，总是想替自己设想这个运动的目标。为了要走一千里路，人必定要想走了这一千里便有好东西。为了要有运动的力量，就必须有一个渴望到达的目的地。</a:t>
            </a:r>
            <a:endParaRPr lang="en-US" altLang="zh-CN" sz="2800">
              <a:latin typeface="楷体" panose="02010609060101010101" charset="-122"/>
              <a:ea typeface="楷体" panose="02010609060101010101" charset="-122"/>
            </a:endParaRPr>
          </a:p>
          <a:p>
            <a:r>
              <a:rPr lang="en-US" altLang="zh-CN" sz="2800">
                <a:latin typeface="楷体" panose="02010609060101010101" charset="-122"/>
                <a:ea typeface="楷体" panose="02010609060101010101" charset="-122"/>
              </a:rPr>
              <a:t>10.幸福的家庭有同样的幸福，而不幸的家庭则各有各的不幸。 </a:t>
            </a:r>
            <a:endParaRPr lang="en-US" altLang="zh-CN" sz="2800">
              <a:latin typeface="楷体" panose="02010609060101010101" charset="-122"/>
              <a:ea typeface="楷体" panose="02010609060101010101" charset="-122"/>
            </a:endParaRPr>
          </a:p>
          <a:p>
            <a:r>
              <a:rPr lang="en-US" altLang="zh-CN" sz="2800">
                <a:latin typeface="楷体" panose="02010609060101010101" charset="-122"/>
                <a:ea typeface="楷体" panose="02010609060101010101" charset="-122"/>
              </a:rPr>
              <a:t>11.没人对你说“不”的时候</a:t>
            </a:r>
            <a:r>
              <a:rPr lang="zh-CN" altLang="en-US" sz="2800">
                <a:latin typeface="楷体" panose="02010609060101010101" charset="-122"/>
                <a:ea typeface="楷体" panose="02010609060101010101" charset="-122"/>
              </a:rPr>
              <a:t>，</a:t>
            </a:r>
            <a:r>
              <a:rPr lang="en-US" altLang="zh-CN" sz="2800">
                <a:latin typeface="楷体" panose="02010609060101010101" charset="-122"/>
                <a:ea typeface="楷体" panose="02010609060101010101" charset="-122"/>
              </a:rPr>
              <a:t>你是长不大的。</a:t>
            </a:r>
            <a:endParaRPr lang="en-US" altLang="zh-CN" sz="2800">
              <a:latin typeface="楷体" panose="02010609060101010101" charset="-122"/>
              <a:ea typeface="楷体" panose="02010609060101010101" charset="-122"/>
            </a:endParaRPr>
          </a:p>
          <a:p>
            <a:r>
              <a:rPr lang="en-US" altLang="zh-CN" sz="2800">
                <a:latin typeface="楷体" panose="02010609060101010101" charset="-122"/>
                <a:ea typeface="楷体" panose="02010609060101010101" charset="-122"/>
              </a:rPr>
              <a:t>12.重要的不是知识的数量，而是知识的质量，有些人知道很多很多，但却不知道最有用的东西。</a:t>
            </a:r>
            <a:endParaRPr lang="en-US" altLang="zh-CN" sz="2800">
              <a:latin typeface="楷体" panose="02010609060101010101" charset="-122"/>
              <a:ea typeface="楷体" panose="02010609060101010101" charset="-122"/>
            </a:endParaRPr>
          </a:p>
          <a:p>
            <a:r>
              <a:rPr lang="en-US" altLang="zh-CN" sz="2800">
                <a:latin typeface="楷体" panose="02010609060101010101" charset="-122"/>
                <a:ea typeface="楷体" panose="02010609060101010101" charset="-122"/>
              </a:rPr>
              <a:t>13.每个人的心灵深处都有着只有他自己理解的东西。</a:t>
            </a:r>
            <a:endParaRPr lang="en-US" altLang="zh-CN" sz="2800">
              <a:latin typeface="楷体" panose="02010609060101010101" charset="-122"/>
              <a:ea typeface="楷体" panose="02010609060101010101" charset="-122"/>
            </a:endParaRPr>
          </a:p>
          <a:p>
            <a:r>
              <a:rPr lang="en-US" altLang="zh-CN" sz="2800">
                <a:latin typeface="楷体" panose="02010609060101010101" charset="-122"/>
                <a:ea typeface="楷体" panose="02010609060101010101" charset="-122"/>
              </a:rPr>
              <a:t>14.没有风暴，船帆不过是一块破布</a:t>
            </a:r>
            <a:r>
              <a:rPr lang="zh-CN" altLang="en-US" sz="2800">
                <a:latin typeface="楷体" panose="02010609060101010101" charset="-122"/>
                <a:ea typeface="楷体" panose="02010609060101010101" charset="-122"/>
              </a:rPr>
              <a:t>。</a:t>
            </a:r>
            <a:endParaRPr lang="en-US" altLang="zh-CN" sz="2800">
              <a:latin typeface="楷体" panose="02010609060101010101" charset="-122"/>
              <a:ea typeface="楷体" panose="02010609060101010101" charset="-122"/>
            </a:endParaRPr>
          </a:p>
          <a:p>
            <a:r>
              <a:rPr lang="en-US" altLang="zh-CN" sz="2800">
                <a:latin typeface="楷体" panose="02010609060101010101" charset="-122"/>
                <a:ea typeface="楷体" panose="02010609060101010101" charset="-122"/>
              </a:rPr>
              <a:t>15.人生的价值，并不是用时间，而是用深度去衡量的。</a:t>
            </a:r>
            <a:endParaRPr lang="en-US" altLang="zh-CN" sz="2800">
              <a:latin typeface="楷体" panose="02010609060101010101" charset="-122"/>
              <a:ea typeface="楷体" panose="02010609060101010101" charset="-122"/>
            </a:endParaRPr>
          </a:p>
        </p:txBody>
      </p:sp>
    </p:spTree>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sld>
</file>

<file path=ppt/slides/slide5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4" name="图片 3" descr="禅定之道中国风禅意创意海报"/>
          <p:cNvPicPr>
            <a:picLocks noChangeAspect="1"/>
          </p:cNvPicPr>
          <p:nvPr/>
        </p:nvPicPr>
        <p:blipFill>
          <a:blip r:embed="rId3"/>
          <a:stretch>
            <a:fillRect/>
          </a:stretch>
        </p:blipFill>
        <p:spPr>
          <a:xfrm>
            <a:off x="-4445" y="-9525"/>
            <a:ext cx="12210415" cy="6877050"/>
          </a:xfrm>
          <a:prstGeom prst="rect">
            <a:avLst/>
          </a:prstGeom>
        </p:spPr>
      </p:pic>
      <p:pic>
        <p:nvPicPr>
          <p:cNvPr id="6" name="图片 5" descr="7c8b5cfefdb765fda12bc188ffabdc94"/>
          <p:cNvPicPr>
            <a:picLocks noChangeAspect="1"/>
          </p:cNvPicPr>
          <p:nvPr/>
        </p:nvPicPr>
        <p:blipFill>
          <a:blip r:embed="rId4"/>
          <a:srcRect l="20518" r="10259"/>
          <a:stretch>
            <a:fillRect/>
          </a:stretch>
        </p:blipFill>
        <p:spPr>
          <a:xfrm rot="16200000" flipH="1">
            <a:off x="2602865" y="-2825750"/>
            <a:ext cx="6755130" cy="12195175"/>
          </a:xfrm>
          <a:prstGeom prst="rect">
            <a:avLst/>
          </a:prstGeom>
        </p:spPr>
      </p:pic>
      <p:sp>
        <p:nvSpPr>
          <p:cNvPr id="25" name="TextBox 7"/>
          <p:cNvSpPr txBox="1">
            <a:spLocks noChangeArrowheads="1"/>
          </p:cNvSpPr>
          <p:nvPr/>
        </p:nvSpPr>
        <p:spPr bwMode="auto">
          <a:xfrm>
            <a:off x="7538085" y="2078355"/>
            <a:ext cx="859790" cy="42900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a:spAutoFit/>
          </a:bodyPr>
          <a:lstStyle>
            <a:lvl1pPr>
              <a:defRPr>
                <a:solidFill>
                  <a:schemeClr val="tx1"/>
                </a:solidFill>
                <a:latin typeface="Calibri"/>
                <a:ea typeface="宋体" panose="02010600030101010101" pitchFamily="2" charset="-122"/>
              </a:defRPr>
            </a:lvl1pPr>
            <a:lvl2pPr>
              <a:defRPr>
                <a:solidFill>
                  <a:schemeClr val="tx1"/>
                </a:solidFill>
                <a:latin typeface="Calibri"/>
                <a:ea typeface="宋体" panose="02010600030101010101" pitchFamily="2" charset="-122"/>
              </a:defRPr>
            </a:lvl2pPr>
            <a:lvl3pPr>
              <a:defRPr>
                <a:solidFill>
                  <a:schemeClr val="tx1"/>
                </a:solidFill>
                <a:latin typeface="Calibri"/>
                <a:ea typeface="宋体" panose="02010600030101010101" pitchFamily="2" charset="-122"/>
              </a:defRPr>
            </a:lvl3pPr>
            <a:lvl4pPr>
              <a:defRPr>
                <a:solidFill>
                  <a:schemeClr val="tx1"/>
                </a:solidFill>
                <a:latin typeface="Calibri"/>
                <a:ea typeface="宋体" panose="02010600030101010101" pitchFamily="2" charset="-122"/>
              </a:defRPr>
            </a:lvl4pPr>
            <a:lvl5pPr>
              <a:defRPr>
                <a:solidFill>
                  <a:schemeClr val="tx1"/>
                </a:solidFill>
                <a:latin typeface="Calibri"/>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Calibri"/>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Calibri"/>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Calibri"/>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Calibri"/>
                <a:ea typeface="宋体" panose="02010600030101010101" pitchFamily="2" charset="-122"/>
              </a:defRPr>
            </a:lvl9pPr>
          </a:lstStyle>
          <a:p>
            <a:r>
              <a:rPr lang="zh-CN" altLang="en-US" sz="4400" b="1">
                <a:solidFill>
                  <a:srgbClr val="404040"/>
                </a:solidFill>
                <a:latin typeface="华文行楷" panose="02010800040101010101" charset="-122"/>
                <a:ea typeface="华文行楷" panose="02010800040101010101" charset="-122"/>
              </a:rPr>
              <a:t>感 谢 观 看</a:t>
            </a:r>
            <a:endParaRPr lang="zh-CN" altLang="en-US" sz="4400" b="1">
              <a:solidFill>
                <a:srgbClr val="404040"/>
              </a:solidFill>
              <a:latin typeface="华文行楷" panose="02010800040101010101" charset="-122"/>
              <a:ea typeface="华文行楷" panose="02010800040101010101" charset="-122"/>
            </a:endParaRPr>
          </a:p>
        </p:txBody>
      </p:sp>
      <p:pic>
        <p:nvPicPr>
          <p:cNvPr id="7" name="图片 6" descr="8dd6d1a1c7187e7ef72c82c15cccbff9"/>
          <p:cNvPicPr>
            <a:picLocks noChangeAspect="1"/>
          </p:cNvPicPr>
          <p:nvPr/>
        </p:nvPicPr>
        <p:blipFill>
          <a:blip r:embed="rId5"/>
          <a:srcRect t="71347"/>
          <a:stretch>
            <a:fillRect/>
          </a:stretch>
        </p:blipFill>
        <p:spPr>
          <a:xfrm flipH="1">
            <a:off x="193040" y="2992120"/>
            <a:ext cx="7884160" cy="4436745"/>
          </a:xfrm>
          <a:prstGeom prst="rect">
            <a:avLst/>
          </a:prstGeom>
        </p:spPr>
      </p:pic>
      <p:pic>
        <p:nvPicPr>
          <p:cNvPr id="16" name="图片 15" descr="0873723a9c31410123a98361d8175de7"/>
          <p:cNvPicPr>
            <a:picLocks noChangeAspect="1"/>
          </p:cNvPicPr>
          <p:nvPr/>
        </p:nvPicPr>
        <p:blipFill>
          <a:blip r:embed="rId6"/>
          <a:stretch>
            <a:fillRect/>
          </a:stretch>
        </p:blipFill>
        <p:spPr>
          <a:xfrm flipH="1">
            <a:off x="321310" y="-9525"/>
            <a:ext cx="5162550" cy="3806190"/>
          </a:xfrm>
          <a:prstGeom prst="rect">
            <a:avLst/>
          </a:prstGeom>
        </p:spPr>
      </p:pic>
      <p:pic>
        <p:nvPicPr>
          <p:cNvPr id="26" name="New picture" hidden="1"/>
          <p:cNvPicPr/>
          <p:nvPr/>
        </p:nvPicPr>
        <p:blipFill>
          <a:blip r:embed="rId7"/>
          <a:stretch>
            <a:fillRect/>
          </a:stretch>
        </p:blipFill>
        <p:spPr>
          <a:xfrm>
            <a:off x="10261600" y="11315700"/>
            <a:ext cx="393700" cy="304800"/>
          </a:xfrm>
          <a:prstGeom prst="cube">
            <a:avLst/>
          </a:prstGeom>
        </p:spPr>
      </p:pic>
      <p:pic>
        <p:nvPicPr>
          <p:cNvPr id="27" name="New picture"/>
          <p:cNvPicPr/>
          <p:nvPr/>
        </p:nvPicPr>
        <p:blipFill>
          <a:blip r:embed="rId8"/>
          <a:stretch>
            <a:fillRect/>
          </a:stretch>
        </p:blipFill>
        <p:spPr>
          <a:xfrm>
            <a:off x="12077700" y="11252200"/>
            <a:ext cx="330200" cy="241300"/>
          </a:xfrm>
          <a:prstGeom prst="cube">
            <a:avLst/>
          </a:prstGeom>
        </p:spPr>
      </p:pic>
    </p:spTree>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1" fill="hold" grpId="0" nodeType="withEffect">
                                  <p:stCondLst>
                                    <p:cond delay="1250"/>
                                  </p:stCondLst>
                                  <p:childTnLst>
                                    <p:set>
                                      <p:cBhvr>
                                        <p:cTn id="6" dur="1" fill="hold">
                                          <p:stCondLst>
                                            <p:cond delay="0"/>
                                          </p:stCondLst>
                                        </p:cTn>
                                        <p:tgtEl>
                                          <p:spTgt spid="25"/>
                                        </p:tgtEl>
                                        <p:attrNameLst>
                                          <p:attrName>style.visibility</p:attrName>
                                        </p:attrNameLst>
                                      </p:cBhvr>
                                      <p:to>
                                        <p:strVal val="visible"/>
                                      </p:to>
                                    </p:set>
                                    <p:animEffect transition="in" filter="wipe(up)">
                                      <p:cBhvr>
                                        <p:cTn id="7" dur="750"/>
                                        <p:tgtEl>
                                          <p:spTgt spid="25"/>
                                        </p:tgtEl>
                                      </p:cBhvr>
                                    </p:animEffect>
                                  </p:childTnLst>
                                </p:cTn>
                              </p:par>
                            </p:childTnLst>
                          </p:cTn>
                        </p:par>
                      </p:childTnLst>
                    </p:cTn>
                  </p:par>
                  <p:par>
                    <p:cTn id="8" fill="hold" nodeType="clickPar">
                      <p:stCondLst>
                        <p:cond delay="indefinite"/>
                        <p:cond evt="onBegin" delay="0">
                          <p:tn val="7"/>
                        </p:cond>
                      </p:stCondLst>
                      <p:childTnLst>
                        <p:par>
                          <p:cTn id="9" fill="hold" nodeType="after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par>
                    <p:cTn id="13" fill="hold" nodeType="clickPar">
                      <p:stCondLst>
                        <p:cond delay="indefinite"/>
                        <p:cond evt="onBegin" delay="0">
                          <p:tn val="12"/>
                        </p:cond>
                      </p:stCondLst>
                      <p:childTnLst>
                        <p:par>
                          <p:cTn id="14" fill="hold" nodeType="after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blinds(horizontal)">
                                      <p:cBhvr>
                                        <p:cTn id="17" dur="500"/>
                                        <p:tgtEl>
                                          <p:spTgt spid="16"/>
                                        </p:tgtEl>
                                      </p:cBhvr>
                                    </p:animEffect>
                                  </p:childTnLst>
                                </p:cTn>
                              </p:par>
                            </p:childTnLst>
                          </p:cTn>
                        </p:par>
                      </p:childTnLst>
                    </p:cTn>
                  </p:par>
                  <p:par>
                    <p:cTn id="18" fill="hold" nodeType="clickPar">
                      <p:stCondLst>
                        <p:cond delay="indefinite"/>
                        <p:cond evt="onBegin" delay="0">
                          <p:tn val="17"/>
                        </p:cond>
                      </p:stCondLst>
                      <p:childTnLst>
                        <p:par>
                          <p:cTn id="19" fill="hold" nodeType="afterGroup">
                            <p:stCondLst>
                              <p:cond delay="0"/>
                            </p:stCondLst>
                            <p:childTnLst>
                              <p:par>
                                <p:cTn id="20" presetID="3" presetClass="entr" presetSubtype="10" fill="hold"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blinds(horizontal)">
                                      <p:cBhvr>
                                        <p:cTn id="2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0" name="文本框 99"/>
          <p:cNvSpPr txBox="1"/>
          <p:nvPr/>
        </p:nvSpPr>
        <p:spPr>
          <a:xfrm>
            <a:off x="148590" y="159385"/>
            <a:ext cx="12043410" cy="5692775"/>
          </a:xfrm>
          <a:prstGeom prst="rect">
            <a:avLst/>
          </a:prstGeom>
          <a:noFill/>
          <a:ln w="9525">
            <a:noFill/>
          </a:ln>
        </p:spPr>
        <p:txBody>
          <a:bodyPr wrap="square">
            <a:spAutoFit/>
          </a:bodyPr>
          <a:lstStyle/>
          <a:p>
            <a:pPr indent="0"/>
            <a:r>
              <a:rPr lang="zh-CN" sz="2800" b="1">
                <a:solidFill>
                  <a:srgbClr val="000000"/>
                </a:solidFill>
                <a:ea typeface="宋体" panose="02010600030101010101" pitchFamily="2" charset="-122"/>
              </a:rPr>
              <a:t>创作背景：</a:t>
            </a:r>
            <a:endParaRPr lang="zh-CN" sz="2800" b="1">
              <a:solidFill>
                <a:srgbClr val="000000"/>
              </a:solidFill>
              <a:ea typeface="宋体" panose="02010600030101010101" pitchFamily="2" charset="-122"/>
            </a:endParaRPr>
          </a:p>
          <a:p>
            <a:pPr indent="0"/>
            <a:r>
              <a:rPr lang="zh-CN" sz="2800" b="1">
                <a:solidFill>
                  <a:srgbClr val="0070C0"/>
                </a:solidFill>
                <a:ea typeface="宋体" panose="02010600030101010101" pitchFamily="2" charset="-122"/>
              </a:rPr>
              <a:t>         19世纪70年代末到80年代初，俄国的资本主义迅猛发展，农村遭到巨大的破坏，广大劳动人民的生活日趋赤贫。</a:t>
            </a:r>
            <a:r>
              <a:rPr lang="zh-CN" sz="2800" b="0">
                <a:solidFill>
                  <a:srgbClr val="000000"/>
                </a:solidFill>
                <a:ea typeface="宋体" panose="02010600030101010101" pitchFamily="2" charset="-122"/>
              </a:rPr>
              <a:t>当时战争的重负、连年饥馑给人民带来更为深重的灾难。这时托尔斯泰越发地关心人民的困苦。他积极地参加当时的救灾工作，目睹了农民和城市贫民的可怕处境，在他多年探索、思考的基础上终于看清了沙皇专制制度的反动本质。</a:t>
            </a:r>
            <a:r>
              <a:rPr lang="en-US" sz="2800" b="0">
                <a:solidFill>
                  <a:srgbClr val="000000"/>
                </a:solidFill>
                <a:latin typeface="宋体" panose="02010600030101010101" pitchFamily="2" charset="-122"/>
                <a:ea typeface="宋体" panose="02010600030101010101" pitchFamily="2" charset="-122"/>
              </a:rPr>
              <a:t> </a:t>
            </a:r>
            <a:r>
              <a:rPr lang="zh-CN" altLang="en-US" sz="2800" b="0">
                <a:solidFill>
                  <a:srgbClr val="000000"/>
                </a:solidFill>
                <a:latin typeface="宋体" panose="02010600030101010101" pitchFamily="2" charset="-122"/>
                <a:ea typeface="宋体" panose="02010600030101010101" pitchFamily="2" charset="-122"/>
              </a:rPr>
              <a:t>他</a:t>
            </a:r>
            <a:r>
              <a:rPr lang="zh-CN" sz="2800" b="0">
                <a:solidFill>
                  <a:srgbClr val="000000"/>
                </a:solidFill>
                <a:ea typeface="宋体" panose="02010600030101010101" pitchFamily="2" charset="-122"/>
              </a:rPr>
              <a:t>参加1891至1892年的赈灾工作，体会农民与地主之间有一条巨大的鸿沟，</a:t>
            </a:r>
            <a:r>
              <a:rPr lang="zh-CN" sz="2800" b="1" u="sng">
                <a:solidFill>
                  <a:srgbClr val="C00000"/>
                </a:solidFill>
                <a:ea typeface="宋体" panose="02010600030101010101" pitchFamily="2" charset="-122"/>
              </a:rPr>
              <a:t>农民贫困的根源是地主土地私有制。</a:t>
            </a:r>
            <a:r>
              <a:rPr lang="zh-CN" sz="2800" b="0">
                <a:solidFill>
                  <a:srgbClr val="000000"/>
                </a:solidFill>
                <a:ea typeface="宋体" panose="02010600030101010101" pitchFamily="2" charset="-122"/>
              </a:rPr>
              <a:t>此外，</a:t>
            </a:r>
            <a:r>
              <a:rPr lang="zh-CN" sz="2800">
                <a:solidFill>
                  <a:srgbClr val="000000"/>
                </a:solidFill>
                <a:ea typeface="宋体" panose="02010600030101010101" pitchFamily="2" charset="-122"/>
                <a:sym typeface="+mn-ea"/>
              </a:rPr>
              <a:t>在晚年，</a:t>
            </a:r>
            <a:r>
              <a:rPr lang="zh-CN" sz="2800" b="0">
                <a:solidFill>
                  <a:srgbClr val="000000"/>
                </a:solidFill>
                <a:ea typeface="宋体" panose="02010600030101010101" pitchFamily="2" charset="-122"/>
              </a:rPr>
              <a:t>托尔斯泰的世界观发生了根本转变，他的艺术批判力量达到了高峰，达到了</a:t>
            </a:r>
            <a:r>
              <a:rPr lang="en-US" sz="2800" b="0">
                <a:solidFill>
                  <a:srgbClr val="000000"/>
                </a:solidFill>
                <a:latin typeface="宋体" panose="02010600030101010101" pitchFamily="2" charset="-122"/>
                <a:ea typeface="宋体" panose="02010600030101010101" pitchFamily="2" charset="-122"/>
              </a:rPr>
              <a:t>“</a:t>
            </a:r>
            <a:r>
              <a:rPr lang="zh-CN" sz="2800" b="0">
                <a:solidFill>
                  <a:srgbClr val="000000"/>
                </a:solidFill>
                <a:ea typeface="宋体" panose="02010600030101010101" pitchFamily="2" charset="-122"/>
              </a:rPr>
              <a:t>撕毁一切假面具</a:t>
            </a:r>
            <a:r>
              <a:rPr lang="en-US" sz="2800" b="0">
                <a:solidFill>
                  <a:srgbClr val="000000"/>
                </a:solidFill>
                <a:latin typeface="宋体" panose="02010600030101010101" pitchFamily="2" charset="-122"/>
                <a:ea typeface="宋体" panose="02010600030101010101" pitchFamily="2" charset="-122"/>
              </a:rPr>
              <a:t>”</a:t>
            </a:r>
            <a:r>
              <a:rPr lang="zh-CN" sz="2800" b="0">
                <a:solidFill>
                  <a:srgbClr val="000000"/>
                </a:solidFill>
                <a:ea typeface="宋体" panose="02010600030101010101" pitchFamily="2" charset="-122"/>
              </a:rPr>
              <a:t>的</a:t>
            </a:r>
            <a:r>
              <a:rPr lang="en-US" sz="2800" b="0">
                <a:solidFill>
                  <a:srgbClr val="000000"/>
                </a:solidFill>
                <a:latin typeface="宋体" panose="02010600030101010101" pitchFamily="2" charset="-122"/>
                <a:ea typeface="宋体" panose="02010600030101010101" pitchFamily="2" charset="-122"/>
              </a:rPr>
              <a:t>“</a:t>
            </a:r>
            <a:r>
              <a:rPr lang="zh-CN" sz="2800" b="0">
                <a:solidFill>
                  <a:srgbClr val="000000"/>
                </a:solidFill>
                <a:ea typeface="宋体" panose="02010600030101010101" pitchFamily="2" charset="-122"/>
              </a:rPr>
              <a:t>清醒现实主义</a:t>
            </a:r>
            <a:r>
              <a:rPr lang="en-US" sz="2800" b="0">
                <a:solidFill>
                  <a:srgbClr val="000000"/>
                </a:solidFill>
                <a:latin typeface="宋体" panose="02010600030101010101" pitchFamily="2" charset="-122"/>
                <a:ea typeface="宋体" panose="02010600030101010101" pitchFamily="2" charset="-122"/>
              </a:rPr>
              <a:t>”</a:t>
            </a:r>
            <a:r>
              <a:rPr lang="zh-CN" sz="2800" b="0">
                <a:solidFill>
                  <a:srgbClr val="000000"/>
                </a:solidFill>
                <a:ea typeface="宋体" panose="02010600030101010101" pitchFamily="2" charset="-122"/>
              </a:rPr>
              <a:t>。这无疑是他艺术探索的结果，同时更是他精神探索的结果。</a:t>
            </a:r>
            <a:r>
              <a:rPr lang="zh-CN" sz="2800" b="1">
                <a:solidFill>
                  <a:srgbClr val="0070C0"/>
                </a:solidFill>
                <a:ea typeface="宋体" panose="02010600030101010101" pitchFamily="2" charset="-122"/>
              </a:rPr>
              <a:t>以广大农民的眼光观察俄国现实生活，代表农民阶级发表意见，这是他晚期创作巨大批判力量的主要源泉，长篇小说《复活》中表现得最鲜明、也最为突出。</a:t>
            </a:r>
            <a:r>
              <a:rPr lang="zh-CN" sz="2800">
                <a:solidFill>
                  <a:srgbClr val="000000"/>
                </a:solidFill>
                <a:latin typeface="楷体" panose="02010609060101010101" charset="-122"/>
                <a:ea typeface="楷体" panose="02010609060101010101" charset="-122"/>
                <a:sym typeface="+mn-ea"/>
              </a:rPr>
              <a:t>《复活》</a:t>
            </a:r>
            <a:r>
              <a:rPr lang="zh-CN" sz="2800">
                <a:solidFill>
                  <a:srgbClr val="FF0000"/>
                </a:solidFill>
                <a:latin typeface="楷体" panose="02010609060101010101" charset="-122"/>
                <a:ea typeface="楷体" panose="02010609060101010101" charset="-122"/>
                <a:sym typeface="+mn-ea"/>
              </a:rPr>
              <a:t>被誉为俄国批判现实主义发展的高峰。</a:t>
            </a:r>
            <a:endParaRPr lang="zh-CN" altLang="en-US" sz="2800" b="1">
              <a:solidFill>
                <a:srgbClr val="0070C0"/>
              </a:solidFill>
              <a:ea typeface="宋体" panose="02010600030101010101" pitchFamily="2" charset="-122"/>
            </a:endParaRPr>
          </a:p>
        </p:txBody>
      </p:sp>
    </p:spTree>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0" name="文本框 99"/>
          <p:cNvSpPr txBox="1"/>
          <p:nvPr/>
        </p:nvSpPr>
        <p:spPr>
          <a:xfrm>
            <a:off x="192405" y="1224280"/>
            <a:ext cx="10261600" cy="2491740"/>
          </a:xfrm>
          <a:prstGeom prst="rect">
            <a:avLst/>
          </a:prstGeom>
          <a:noFill/>
          <a:ln w="9525">
            <a:noFill/>
          </a:ln>
        </p:spPr>
        <p:txBody>
          <a:bodyPr wrap="square">
            <a:spAutoFit/>
          </a:bodyPr>
          <a:lstStyle/>
          <a:p>
            <a:pPr indent="0"/>
            <a:r>
              <a:rPr lang="zh-CN" sz="4000">
                <a:ln w="22225">
                  <a:solidFill>
                    <a:schemeClr val="accent2"/>
                  </a:solidFill>
                  <a:prstDash val="solid"/>
                </a:ln>
                <a:solidFill>
                  <a:schemeClr val="accent2">
                    <a:lumMod val="40000"/>
                    <a:lumOff val="60000"/>
                  </a:schemeClr>
                </a:solidFill>
                <a:effectLst/>
                <a:latin typeface="仿宋" panose="02010609060101010101" charset="-122"/>
                <a:ea typeface="仿宋" panose="02010609060101010101" charset="-122"/>
              </a:rPr>
              <a:t>自读深思</a:t>
            </a:r>
            <a:endParaRPr lang="zh-CN" sz="4000">
              <a:ln w="22225">
                <a:solidFill>
                  <a:schemeClr val="accent2"/>
                </a:solidFill>
                <a:prstDash val="solid"/>
              </a:ln>
              <a:solidFill>
                <a:schemeClr val="accent2">
                  <a:lumMod val="40000"/>
                  <a:lumOff val="60000"/>
                </a:schemeClr>
              </a:solidFill>
              <a:effectLst/>
              <a:latin typeface="仿宋" panose="02010609060101010101" charset="-122"/>
              <a:ea typeface="仿宋" panose="02010609060101010101" charset="-122"/>
            </a:endParaRPr>
          </a:p>
          <a:p>
            <a:pPr indent="0"/>
            <a:endParaRPr lang="zh-CN" sz="4000" b="0">
              <a:ln w="22225">
                <a:solidFill>
                  <a:schemeClr val="accent2"/>
                </a:solidFill>
                <a:prstDash val="solid"/>
              </a:ln>
              <a:solidFill>
                <a:schemeClr val="accent2">
                  <a:lumMod val="40000"/>
                  <a:lumOff val="60000"/>
                </a:schemeClr>
              </a:solidFill>
              <a:effectLst/>
              <a:latin typeface="仿宋" panose="02010609060101010101" charset="-122"/>
              <a:ea typeface="仿宋" panose="02010609060101010101" charset="-122"/>
            </a:endParaRPr>
          </a:p>
          <a:p>
            <a:pPr indent="0"/>
            <a:endParaRPr lang="zh-CN" sz="4000" b="0">
              <a:ln w="22225">
                <a:solidFill>
                  <a:schemeClr val="accent2"/>
                </a:solidFill>
                <a:prstDash val="solid"/>
              </a:ln>
              <a:solidFill>
                <a:schemeClr val="accent2">
                  <a:lumMod val="40000"/>
                  <a:lumOff val="60000"/>
                </a:schemeClr>
              </a:solidFill>
              <a:effectLst/>
              <a:latin typeface="仿宋" panose="02010609060101010101" charset="-122"/>
              <a:ea typeface="仿宋" panose="02010609060101010101" charset="-122"/>
            </a:endParaRPr>
          </a:p>
          <a:p>
            <a:pPr indent="0"/>
            <a:r>
              <a:rPr lang="zh-CN" sz="3600" b="0">
                <a:ea typeface="宋体" panose="02010600030101010101" pitchFamily="2" charset="-122"/>
              </a:rPr>
              <a:t>快速地浏览课文，概括节选部分的故事情节。</a:t>
            </a:r>
            <a:endParaRPr lang="zh-CN" altLang="en-US" sz="3600"/>
          </a:p>
        </p:txBody>
      </p:sp>
      <p:pic>
        <p:nvPicPr>
          <p:cNvPr id="28" name="图片 27" descr="0873723a9c31410123a98361d8175de7"/>
          <p:cNvPicPr>
            <a:picLocks noChangeAspect="1"/>
          </p:cNvPicPr>
          <p:nvPr/>
        </p:nvPicPr>
        <p:blipFill>
          <a:blip r:embed="rId3"/>
          <a:stretch>
            <a:fillRect/>
          </a:stretch>
        </p:blipFill>
        <p:spPr>
          <a:xfrm>
            <a:off x="8556625" y="117475"/>
            <a:ext cx="3635375" cy="2680335"/>
          </a:xfrm>
          <a:prstGeom prst="rect">
            <a:avLst/>
          </a:prstGeom>
        </p:spPr>
      </p:pic>
    </p:spTree>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aphicFrame>
        <p:nvGraphicFramePr>
          <p:cNvPr id="2" name="表格 1"/>
          <p:cNvGraphicFramePr>
            <a:graphicFrameLocks noGrp="1"/>
          </p:cNvGraphicFramePr>
          <p:nvPr>
            <p:custDataLst>
              <p:tags r:id="rId2"/>
            </p:custDataLst>
          </p:nvPr>
        </p:nvGraphicFramePr>
        <p:xfrm>
          <a:off x="934720" y="1113790"/>
          <a:ext cx="10662285" cy="5412740"/>
        </p:xfrm>
        <a:graphic>
          <a:graphicData uri="http://schemas.openxmlformats.org/drawingml/2006/table">
            <a:tbl>
              <a:tblPr firstRow="1" bandRow="1">
                <a:tableStyleId>{5940675A-B579-460E-94D1-54222C63F5DA}</a:tableStyleId>
              </a:tblPr>
              <a:tblGrid>
                <a:gridCol w="2844800"/>
                <a:gridCol w="2792730"/>
                <a:gridCol w="5024755"/>
              </a:tblGrid>
              <a:tr h="920115">
                <a:tc>
                  <a:txBody>
                    <a:bodyPr vert="horz" wrap="square"/>
                    <a:lstStyle/>
                    <a:p>
                      <a:pPr indent="0" algn="ctr">
                        <a:buNone/>
                      </a:pPr>
                      <a:r>
                        <a:rPr lang="en-US" sz="3200" b="0">
                          <a:latin typeface="微软雅黑" panose="020b0503020204020204" charset="-122"/>
                          <a:ea typeface="微软雅黑" panose="020b0503020204020204" charset="-122"/>
                          <a:cs typeface="微软雅黑" panose="020b0503020204020204" charset="-122"/>
                        </a:rPr>
                        <a:t> 人物</a:t>
                      </a:r>
                      <a:endParaRPr lang="en-US" altLang="en-US" sz="3200" b="0">
                        <a:latin typeface="微软雅黑" panose="020b0503020204020204" charset="-122"/>
                        <a:ea typeface="微软雅黑" panose="020b0503020204020204" charset="-122"/>
                        <a:cs typeface="微软雅黑" panose="020b0503020204020204" charset="-122"/>
                      </a:endParaRPr>
                    </a:p>
                  </a:txBody>
                  <a:tcPr marL="68580" marR="68580" marT="0" marB="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lgn="ctr">
                        <a:buNone/>
                      </a:pPr>
                      <a:r>
                        <a:rPr lang="en-US" sz="3200" b="0">
                          <a:latin typeface="微软雅黑" panose="020b0503020204020204" charset="-122"/>
                          <a:ea typeface="微软雅黑" panose="020b0503020204020204" charset="-122"/>
                          <a:cs typeface="微软雅黑" panose="020b0503020204020204" charset="-122"/>
                        </a:rPr>
                        <a:t> 事件</a:t>
                      </a:r>
                      <a:endParaRPr lang="en-US" altLang="en-US" sz="3200" b="0">
                        <a:latin typeface="微软雅黑" panose="020b0503020204020204" charset="-122"/>
                        <a:ea typeface="微软雅黑" panose="020b0503020204020204" charset="-122"/>
                        <a:cs typeface="微软雅黑" panose="020b0503020204020204" charset="-122"/>
                      </a:endParaRPr>
                    </a:p>
                  </a:txBody>
                  <a:tcPr marL="68580" marR="68580" marT="0" marB="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lgn="ctr">
                        <a:buNone/>
                      </a:pPr>
                      <a:r>
                        <a:rPr lang="en-US" sz="3200" b="0">
                          <a:latin typeface="微软雅黑" panose="020b0503020204020204" charset="-122"/>
                          <a:ea typeface="微软雅黑" panose="020b0503020204020204" charset="-122"/>
                          <a:cs typeface="微软雅黑" panose="020b0503020204020204" charset="-122"/>
                        </a:rPr>
                        <a:t> 情节</a:t>
                      </a:r>
                      <a:endParaRPr lang="en-US" altLang="en-US" sz="3200" b="0">
                        <a:latin typeface="微软雅黑" panose="020b0503020204020204" charset="-122"/>
                        <a:ea typeface="微软雅黑" panose="020b0503020204020204" charset="-122"/>
                        <a:cs typeface="微软雅黑" panose="020b0503020204020204" charset="-122"/>
                      </a:endParaRPr>
                    </a:p>
                  </a:txBody>
                  <a:tcPr marL="68580" marR="68580" marT="0" marB="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4492625">
                <a:tc>
                  <a:txBody>
                    <a:bodyPr vert="horz" wrap="square"/>
                    <a:lstStyle/>
                    <a:p>
                      <a:pPr indent="0">
                        <a:buNone/>
                      </a:pPr>
                      <a:endParaRPr lang="en-US" sz="3200" b="0">
                        <a:latin typeface="微软雅黑" panose="020b0503020204020204" charset="-122"/>
                        <a:ea typeface="微软雅黑" panose="020b0503020204020204" charset="-122"/>
                        <a:cs typeface="微软雅黑" panose="020b0503020204020204" charset="-122"/>
                      </a:endParaRPr>
                    </a:p>
                    <a:p>
                      <a:pPr indent="0">
                        <a:buNone/>
                      </a:pPr>
                      <a:endParaRPr lang="en-US" sz="3200" b="0">
                        <a:latin typeface="微软雅黑" panose="020b0503020204020204" charset="-122"/>
                        <a:ea typeface="微软雅黑" panose="020b0503020204020204" charset="-122"/>
                        <a:cs typeface="微软雅黑" panose="020b0503020204020204" charset="-122"/>
                      </a:endParaRPr>
                    </a:p>
                    <a:p>
                      <a:pPr indent="0">
                        <a:buNone/>
                      </a:pPr>
                      <a:endParaRPr lang="en-US" sz="3200" b="0">
                        <a:latin typeface="微软雅黑" panose="020b0503020204020204" charset="-122"/>
                        <a:ea typeface="微软雅黑" panose="020b0503020204020204" charset="-122"/>
                        <a:cs typeface="微软雅黑" panose="020b0503020204020204" charset="-122"/>
                      </a:endParaRPr>
                    </a:p>
                    <a:p>
                      <a:pPr indent="0">
                        <a:buNone/>
                      </a:pPr>
                      <a:r>
                        <a:rPr lang="en-US" sz="3200" b="0">
                          <a:latin typeface="微软雅黑" panose="020b0503020204020204" charset="-122"/>
                          <a:ea typeface="微软雅黑" panose="020b0503020204020204" charset="-122"/>
                          <a:cs typeface="微软雅黑" panose="020b0503020204020204" charset="-122"/>
                        </a:rPr>
                        <a:t>玛丝洛娃、</a:t>
                      </a:r>
                      <a:endParaRPr lang="en-US" sz="3200" b="0">
                        <a:latin typeface="微软雅黑" panose="020b0503020204020204" charset="-122"/>
                        <a:ea typeface="微软雅黑" panose="020b0503020204020204" charset="-122"/>
                        <a:cs typeface="微软雅黑" panose="020b0503020204020204" charset="-122"/>
                      </a:endParaRPr>
                    </a:p>
                    <a:p>
                      <a:pPr indent="0">
                        <a:buNone/>
                      </a:pPr>
                      <a:r>
                        <a:rPr lang="en-US" sz="3200" b="0">
                          <a:latin typeface="微软雅黑" panose="020b0503020204020204" charset="-122"/>
                          <a:ea typeface="微软雅黑" panose="020b0503020204020204" charset="-122"/>
                          <a:cs typeface="微软雅黑" panose="020b0503020204020204" charset="-122"/>
                        </a:rPr>
                        <a:t>聂赫留朵夫 </a:t>
                      </a:r>
                      <a:endParaRPr lang="en-US" altLang="en-US" sz="3200" b="0">
                        <a:latin typeface="微软雅黑" panose="020b0503020204020204" charset="-122"/>
                        <a:ea typeface="微软雅黑" panose="020b0503020204020204" charset="-122"/>
                        <a:cs typeface="微软雅黑" panose="020b0503020204020204" charset="-122"/>
                      </a:endParaRPr>
                    </a:p>
                  </a:txBody>
                  <a:tcPr marL="68580" marR="68580" marT="0" marB="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buNone/>
                      </a:pPr>
                      <a:endParaRPr lang="en-US" sz="3200" b="0">
                        <a:latin typeface="微软雅黑" panose="020b0503020204020204" charset="-122"/>
                        <a:ea typeface="微软雅黑" panose="020b0503020204020204" charset="-122"/>
                        <a:cs typeface="微软雅黑" panose="020b0503020204020204" charset="-122"/>
                      </a:endParaRPr>
                    </a:p>
                    <a:p>
                      <a:pPr indent="0">
                        <a:buNone/>
                      </a:pPr>
                      <a:endParaRPr lang="en-US" sz="3200" b="0">
                        <a:latin typeface="微软雅黑" panose="020b0503020204020204" charset="-122"/>
                        <a:ea typeface="微软雅黑" panose="020b0503020204020204" charset="-122"/>
                        <a:cs typeface="微软雅黑" panose="020b0503020204020204" charset="-122"/>
                      </a:endParaRPr>
                    </a:p>
                    <a:p>
                      <a:pPr indent="0">
                        <a:buNone/>
                      </a:pPr>
                      <a:endParaRPr lang="en-US" sz="3200" b="0">
                        <a:latin typeface="微软雅黑" panose="020b0503020204020204" charset="-122"/>
                        <a:ea typeface="微软雅黑" panose="020b0503020204020204" charset="-122"/>
                        <a:cs typeface="微软雅黑" panose="020b0503020204020204" charset="-122"/>
                      </a:endParaRPr>
                    </a:p>
                    <a:p>
                      <a:pPr indent="0">
                        <a:buNone/>
                      </a:pPr>
                      <a:r>
                        <a:rPr lang="en-US" sz="3200" b="0">
                          <a:latin typeface="微软雅黑" panose="020b0503020204020204" charset="-122"/>
                          <a:ea typeface="微软雅黑" panose="020b0503020204020204" charset="-122"/>
                          <a:cs typeface="微软雅黑" panose="020b0503020204020204" charset="-122"/>
                        </a:rPr>
                        <a:t>聂赫留朵夫到监狱探望玛丝洛娃的经过。</a:t>
                      </a:r>
                      <a:endParaRPr lang="en-US" altLang="en-US" sz="3200" b="0">
                        <a:latin typeface="微软雅黑" panose="020b0503020204020204" charset="-122"/>
                        <a:ea typeface="微软雅黑" panose="020b0503020204020204" charset="-122"/>
                        <a:cs typeface="微软雅黑" panose="020b0503020204020204" charset="-122"/>
                      </a:endParaRPr>
                    </a:p>
                  </a:txBody>
                  <a:tcPr marL="68580" marR="68580" marT="0" marB="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buNone/>
                      </a:pPr>
                      <a:endParaRPr lang="en-US" sz="2800" b="0">
                        <a:latin typeface="微软雅黑" panose="020b0503020204020204" charset="-122"/>
                        <a:ea typeface="微软雅黑" panose="020b0503020204020204" charset="-122"/>
                        <a:cs typeface="微软雅黑" panose="020b0503020204020204" charset="-122"/>
                      </a:endParaRPr>
                    </a:p>
                    <a:p>
                      <a:pPr indent="0">
                        <a:buNone/>
                      </a:pPr>
                      <a:endParaRPr lang="en-US" sz="2800" b="0">
                        <a:latin typeface="微软雅黑" panose="020b0503020204020204" charset="-122"/>
                        <a:ea typeface="微软雅黑" panose="020b0503020204020204" charset="-122"/>
                        <a:cs typeface="微软雅黑" panose="020b0503020204020204" charset="-122"/>
                      </a:endParaRPr>
                    </a:p>
                    <a:p>
                      <a:pPr indent="0">
                        <a:buNone/>
                      </a:pPr>
                      <a:endParaRPr lang="en-US" sz="2800" b="0">
                        <a:latin typeface="微软雅黑" panose="020b0503020204020204" charset="-122"/>
                        <a:ea typeface="微软雅黑" panose="020b0503020204020204" charset="-122"/>
                        <a:cs typeface="微软雅黑" panose="020b0503020204020204" charset="-122"/>
                      </a:endParaRPr>
                    </a:p>
                    <a:p>
                      <a:pPr indent="0">
                        <a:buNone/>
                      </a:pPr>
                      <a:endParaRPr lang="en-US" sz="2800" b="0">
                        <a:latin typeface="微软雅黑" panose="020b0503020204020204" charset="-122"/>
                        <a:ea typeface="微软雅黑" panose="020b0503020204020204" charset="-122"/>
                        <a:cs typeface="微软雅黑" panose="020b0503020204020204" charset="-122"/>
                      </a:endParaRPr>
                    </a:p>
                    <a:p>
                      <a:pPr indent="0">
                        <a:buNone/>
                      </a:pPr>
                      <a:endParaRPr lang="en-US" sz="2800" b="0">
                        <a:latin typeface="微软雅黑" panose="020b0503020204020204" charset="-122"/>
                        <a:ea typeface="微软雅黑" panose="020b0503020204020204" charset="-122"/>
                        <a:cs typeface="微软雅黑" panose="020b0503020204020204" charset="-122"/>
                      </a:endParaRPr>
                    </a:p>
                    <a:p>
                      <a:pPr indent="0">
                        <a:buNone/>
                      </a:pPr>
                      <a:r>
                        <a:rPr lang="en-US" sz="2800" b="1">
                          <a:solidFill>
                            <a:srgbClr val="C00000"/>
                          </a:solidFill>
                          <a:latin typeface="微软雅黑" panose="020b0503020204020204" charset="-122"/>
                          <a:ea typeface="微软雅黑" panose="020b0503020204020204" charset="-122"/>
                          <a:cs typeface="微软雅黑" panose="020b0503020204020204" charset="-122"/>
                        </a:rPr>
                        <a:t>           探监</a:t>
                      </a:r>
                      <a:r>
                        <a:rPr lang="en-US" sz="2800" b="1">
                          <a:solidFill>
                            <a:srgbClr val="C00000"/>
                          </a:solidFill>
                          <a:latin typeface="Arial" panose="020b0604020202020204" pitchFamily="34" charset="0"/>
                          <a:ea typeface="微软雅黑" panose="020b0503020204020204" charset="-122"/>
                          <a:cs typeface="Arial" panose="020b0604020202020204" pitchFamily="34" charset="0"/>
                        </a:rPr>
                        <a:t>→</a:t>
                      </a:r>
                      <a:r>
                        <a:rPr lang="en-US" sz="2800" b="1">
                          <a:solidFill>
                            <a:srgbClr val="C00000"/>
                          </a:solidFill>
                          <a:latin typeface="微软雅黑" panose="020b0503020204020204" charset="-122"/>
                          <a:ea typeface="微软雅黑" panose="020b0503020204020204" charset="-122"/>
                          <a:cs typeface="微软雅黑" panose="020b0503020204020204" charset="-122"/>
                        </a:rPr>
                        <a:t>相认</a:t>
                      </a:r>
                      <a:r>
                        <a:rPr lang="en-US" sz="2800" b="1">
                          <a:solidFill>
                            <a:srgbClr val="C00000"/>
                          </a:solidFill>
                          <a:latin typeface="Arial" panose="020b0604020202020204" pitchFamily="34" charset="0"/>
                          <a:ea typeface="微软雅黑" panose="020b0503020204020204" charset="-122"/>
                          <a:cs typeface="Arial" panose="020b0604020202020204" pitchFamily="34" charset="0"/>
                        </a:rPr>
                        <a:t>→</a:t>
                      </a:r>
                      <a:r>
                        <a:rPr lang="en-US" sz="2800" b="1">
                          <a:solidFill>
                            <a:srgbClr val="C00000"/>
                          </a:solidFill>
                          <a:latin typeface="微软雅黑" panose="020b0503020204020204" charset="-122"/>
                          <a:ea typeface="微软雅黑" panose="020b0503020204020204" charset="-122"/>
                          <a:cs typeface="微软雅黑" panose="020b0503020204020204" charset="-122"/>
                        </a:rPr>
                        <a:t>赎罪</a:t>
                      </a:r>
                      <a:endParaRPr lang="en-US" altLang="en-US" sz="2800" b="1">
                        <a:solidFill>
                          <a:srgbClr val="C00000"/>
                        </a:solidFill>
                        <a:latin typeface="微软雅黑" panose="020b0503020204020204" charset="-122"/>
                        <a:ea typeface="微软雅黑" panose="020b0503020204020204" charset="-122"/>
                        <a:cs typeface="微软雅黑" panose="020b0503020204020204" charset="-122"/>
                      </a:endParaRPr>
                    </a:p>
                  </a:txBody>
                  <a:tcPr marL="68580" marR="68580" marT="0" marB="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0" name="文本框 99"/>
          <p:cNvSpPr txBox="1"/>
          <p:nvPr/>
        </p:nvSpPr>
        <p:spPr>
          <a:xfrm>
            <a:off x="741680" y="1624965"/>
            <a:ext cx="10708640" cy="3476625"/>
          </a:xfrm>
          <a:prstGeom prst="rect">
            <a:avLst/>
          </a:prstGeom>
          <a:noFill/>
          <a:ln w="9525">
            <a:noFill/>
          </a:ln>
        </p:spPr>
        <p:txBody>
          <a:bodyPr wrap="square">
            <a:spAutoFit/>
          </a:bodyPr>
          <a:lstStyle/>
          <a:p>
            <a:pPr indent="0"/>
            <a:r>
              <a:rPr lang="zh-CN" sz="4000">
                <a:ln w="22225">
                  <a:solidFill>
                    <a:schemeClr val="accent2"/>
                  </a:solidFill>
                  <a:prstDash val="solid"/>
                </a:ln>
                <a:solidFill>
                  <a:schemeClr val="accent2">
                    <a:lumMod val="40000"/>
                    <a:lumOff val="60000"/>
                  </a:schemeClr>
                </a:solidFill>
                <a:effectLst/>
                <a:latin typeface="仿宋" panose="02010609060101010101" charset="-122"/>
                <a:ea typeface="仿宋" panose="02010609060101010101" charset="-122"/>
              </a:rPr>
              <a:t>小组探究</a:t>
            </a:r>
            <a:endParaRPr lang="zh-CN" sz="4000">
              <a:ln w="22225">
                <a:solidFill>
                  <a:schemeClr val="accent2"/>
                </a:solidFill>
                <a:prstDash val="solid"/>
              </a:ln>
              <a:solidFill>
                <a:schemeClr val="accent2">
                  <a:lumMod val="40000"/>
                  <a:lumOff val="60000"/>
                </a:schemeClr>
              </a:solidFill>
              <a:effectLst/>
              <a:latin typeface="仿宋" panose="02010609060101010101" charset="-122"/>
              <a:ea typeface="仿宋" panose="02010609060101010101" charset="-122"/>
            </a:endParaRPr>
          </a:p>
          <a:p>
            <a:pPr indent="0"/>
            <a:endParaRPr lang="zh-CN" sz="3600" b="1">
              <a:ln w="22225">
                <a:solidFill>
                  <a:schemeClr val="accent2"/>
                </a:solidFill>
                <a:prstDash val="solid"/>
              </a:ln>
              <a:solidFill>
                <a:schemeClr val="accent2">
                  <a:lumMod val="40000"/>
                  <a:lumOff val="60000"/>
                </a:schemeClr>
              </a:solidFill>
              <a:effectLst/>
              <a:ea typeface="宋体" panose="02010600030101010101" pitchFamily="2" charset="-122"/>
            </a:endParaRPr>
          </a:p>
          <a:p>
            <a:pPr indent="0"/>
            <a:r>
              <a:rPr lang="zh-CN" sz="3600" b="0">
                <a:ea typeface="宋体" panose="02010600030101010101" pitchFamily="2" charset="-122"/>
              </a:rPr>
              <a:t>         圈画文中对人物进行肖像、语言、动作、心理等描写的语句，分析本文是如何通过语言、动作、心理等细节描写反映人物性格特征的，从而剖析聂赫留朵夫和玛丝洛娃的人物性格。</a:t>
            </a:r>
            <a:endParaRPr lang="zh-CN" altLang="en-US" sz="3600"/>
          </a:p>
        </p:txBody>
      </p:sp>
      <p:pic>
        <p:nvPicPr>
          <p:cNvPr id="28" name="图片 27" descr="0873723a9c31410123a98361d8175de7"/>
          <p:cNvPicPr>
            <a:picLocks noChangeAspect="1"/>
          </p:cNvPicPr>
          <p:nvPr/>
        </p:nvPicPr>
        <p:blipFill>
          <a:blip r:embed="rId3"/>
          <a:stretch>
            <a:fillRect/>
          </a:stretch>
        </p:blipFill>
        <p:spPr>
          <a:xfrm>
            <a:off x="8465185" y="0"/>
            <a:ext cx="3635375" cy="2680335"/>
          </a:xfrm>
          <a:prstGeom prst="rect">
            <a:avLst/>
          </a:prstGeom>
        </p:spPr>
      </p:pic>
    </p:spTree>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sld>
</file>

<file path=ppt/tags/tag1.xml><?xml version="1.0" encoding="utf-8"?>
<p:tagLst xmlns:p="http://schemas.openxmlformats.org/presentationml/2006/main">
  <p:tag name="KSO_WM_UNIT_TABLE_BEAUTIFY" val="smartTable{880b5785-d56b-4343-aedc-6dfb8177b6f2}"/>
</p:tagLst>
</file>

<file path=ppt/tags/tag2.xml><?xml version="1.0" encoding="utf-8"?>
<p:tagLst xmlns:p="http://schemas.openxmlformats.org/presentationml/2006/main">
  <p:tag name="AS_NET" val="4.0.30319.42000"/>
  <p:tag name="AS_OS" val="Unix 3.10 unknown"/>
  <p:tag name="AS_RELEASE_DATE" val="2020.11.30"/>
  <p:tag name="AS_TITLE" val="Aspose.Slides for Java"/>
  <p:tag name="AS_VERSION" val="20.11"/>
</p:tagLst>
</file>

<file path=ppt/theme/theme1.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Arial"/>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Arial"/>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aragraphs>203</Paragraphs>
  <Slides>52</Slides>
  <Notes>14</Notes>
  <TotalTime>0</TotalTime>
  <HiddenSlides>0</HiddenSlides>
  <MMClips>0</MMClips>
  <ScaleCrop>0</ScaleCrop>
  <HeadingPairs>
    <vt:vector baseType="variant" size="6">
      <vt:variant>
        <vt:lpstr>Fonts used</vt:lpstr>
      </vt:variant>
      <vt:variant>
        <vt:i4>11</vt:i4>
      </vt:variant>
      <vt:variant>
        <vt:lpstr>Theme</vt:lpstr>
      </vt:variant>
      <vt:variant>
        <vt:i4>1</vt:i4>
      </vt:variant>
      <vt:variant>
        <vt:lpstr>Slide Titles</vt:lpstr>
      </vt:variant>
      <vt:variant>
        <vt:i4>52</vt:i4>
      </vt:variant>
    </vt:vector>
  </HeadingPairs>
  <TitlesOfParts>
    <vt:vector baseType="lpstr" size="64">
      <vt:lpstr>Arial</vt:lpstr>
      <vt:lpstr>Calibri Light</vt:lpstr>
      <vt:lpstr>Calibri</vt:lpstr>
      <vt:lpstr>等线 Light</vt:lpstr>
      <vt:lpstr>等线</vt:lpstr>
      <vt:lpstr>宋体</vt:lpstr>
      <vt:lpstr>仿宋</vt:lpstr>
      <vt:lpstr>楷体</vt:lpstr>
      <vt:lpstr>微软雅黑</vt:lpstr>
      <vt:lpstr>Wingdings</vt:lpstr>
      <vt:lpstr>华文行楷</vt:lpstr>
      <vt:lpstr>Office 主题</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破折号的作用：</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2021-01-20T09:27:22.728</cp:lastPrinted>
  <dcterms:created xsi:type="dcterms:W3CDTF">2021-01-20T09:27:22Z</dcterms:created>
  <dcterms:modified xsi:type="dcterms:W3CDTF">2021-01-20T01:27:39Z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