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61" r:id="rId4"/>
    <p:sldId id="257" r:id="rId5"/>
    <p:sldId id="291" r:id="rId6"/>
    <p:sldId id="276" r:id="rId7"/>
    <p:sldId id="293" r:id="rId8"/>
    <p:sldId id="294" r:id="rId9"/>
    <p:sldId id="295" r:id="rId10"/>
    <p:sldId id="296" r:id="rId11"/>
    <p:sldId id="259" r:id="rId12"/>
    <p:sldId id="258" r:id="rId13"/>
    <p:sldId id="283" r:id="rId14"/>
    <p:sldId id="285" r:id="rId15"/>
    <p:sldId id="284" r:id="rId16"/>
    <p:sldId id="288" r:id="rId17"/>
    <p:sldId id="286" r:id="rId18"/>
    <p:sldId id="289" r:id="rId19"/>
    <p:sldId id="290" r:id="rId20"/>
    <p:sldId id="270" r:id="rId21"/>
    <p:sldId id="292" r:id="rId22"/>
    <p:sldId id="280" r:id="rId23"/>
    <p:sldId id="278" r:id="rId24"/>
    <p:sldId id="279" r:id="rId25"/>
    <p:sldId id="262" r:id="rId26"/>
    <p:sldId id="269" r:id="rId27"/>
    <p:sldId id="275" r:id="rId28"/>
    <p:sldId id="274"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108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530820CF-B880-4189-942D-D702A7CBA730}" type="datetimeFigureOut">
              <a:rPr lang="zh-CN" altLang="en-US" smtClean="0"/>
              <a:pPr/>
              <a:t>2018/9/25</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2018/9/25</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2018/9/25</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2018/9/25</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2018/9/25</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pPr/>
              <a:t>2018/9/25</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pPr/>
              <a:t>2018/9/25</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530820CF-B880-4189-942D-D702A7CBA730}" type="datetimeFigureOut">
              <a:rPr lang="zh-CN" altLang="en-US" smtClean="0"/>
              <a:pPr/>
              <a:t>2018/9/25</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530820CF-B880-4189-942D-D702A7CBA730}" type="datetimeFigureOut">
              <a:rPr lang="zh-CN" altLang="en-US" smtClean="0"/>
              <a:pPr/>
              <a:t>2018/9/25</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530820CF-B880-4189-942D-D702A7CBA730}" type="datetimeFigureOut">
              <a:rPr lang="zh-CN" altLang="en-US" smtClean="0"/>
              <a:pPr/>
              <a:t>2018/9/25</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530820CF-B880-4189-942D-D702A7CBA730}" type="datetimeFigureOut">
              <a:rPr lang="zh-CN" altLang="en-US" smtClean="0"/>
              <a:pPr/>
              <a:t>2018/9/25</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0C913308-F349-4B6D-A68A-DD1791B4A57B}" type="slidenum">
              <a:rPr lang="zh-CN" altLang="en-US" smtClean="0"/>
              <a:pPr/>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30820CF-B880-4189-942D-D702A7CBA730}" type="datetimeFigureOut">
              <a:rPr lang="zh-CN" altLang="en-US" smtClean="0"/>
              <a:pPr/>
              <a:t>2018/9/25</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zh-CN" altLang="zh-CN" b="0" dirty="0" smtClean="0">
                <a:solidFill>
                  <a:srgbClr val="FF0000"/>
                </a:solidFill>
              </a:rPr>
              <a:t>古</a:t>
            </a:r>
            <a:r>
              <a:rPr lang="zh-CN" altLang="zh-CN" dirty="0" smtClean="0">
                <a:solidFill>
                  <a:srgbClr val="FF0000"/>
                </a:solidFill>
              </a:rPr>
              <a:t>诗词鉴赏</a:t>
            </a:r>
            <a:r>
              <a:rPr lang="en-US" altLang="zh-CN" dirty="0" smtClean="0">
                <a:solidFill>
                  <a:srgbClr val="FF0000"/>
                </a:solidFill>
              </a:rPr>
              <a:t> </a:t>
            </a:r>
            <a:r>
              <a:rPr lang="zh-CN" altLang="zh-CN" dirty="0" smtClean="0">
                <a:solidFill>
                  <a:srgbClr val="FF0000"/>
                </a:solidFill>
              </a:rPr>
              <a:t/>
            </a:r>
            <a:br>
              <a:rPr lang="zh-CN" altLang="zh-CN" dirty="0" smtClean="0">
                <a:solidFill>
                  <a:srgbClr val="FF0000"/>
                </a:solidFill>
              </a:rPr>
            </a:br>
            <a:r>
              <a:rPr lang="zh-CN" altLang="en-US" dirty="0" smtClean="0">
                <a:solidFill>
                  <a:srgbClr val="FF0000"/>
                </a:solidFill>
              </a:rPr>
              <a:t>之一：鉴赏</a:t>
            </a:r>
            <a:r>
              <a:rPr lang="zh-CN" altLang="en-US" dirty="0" smtClean="0">
                <a:solidFill>
                  <a:srgbClr val="FF0000"/>
                </a:solidFill>
              </a:rPr>
              <a:t>形象</a:t>
            </a:r>
            <a:r>
              <a:rPr lang="en-US" altLang="zh-CN" dirty="0" smtClean="0"/>
              <a:t/>
            </a:r>
            <a:br>
              <a:rPr lang="en-US" altLang="zh-CN" dirty="0" smtClean="0"/>
            </a:br>
            <a:r>
              <a:rPr lang="zh-CN" altLang="en-US" dirty="0" smtClean="0"/>
              <a:t>人物、事物</a:t>
            </a:r>
            <a:r>
              <a:rPr lang="zh-CN" altLang="en-US" dirty="0" smtClean="0"/>
              <a:t>、</a:t>
            </a:r>
            <a:r>
              <a:rPr lang="zh-CN" altLang="en-US" dirty="0" smtClean="0"/>
              <a:t>景物</a:t>
            </a:r>
            <a:br>
              <a:rPr lang="zh-CN" altLang="en-US" dirty="0" smtClean="0"/>
            </a:br>
            <a:r>
              <a:rPr lang="zh-CN" altLang="en-US" dirty="0" smtClean="0"/>
              <a:t>（</a:t>
            </a:r>
            <a:r>
              <a:rPr lang="zh-CN" altLang="en-US" dirty="0" smtClean="0"/>
              <a:t>意境） </a:t>
            </a:r>
            <a:endParaRPr lang="zh-CN" altLang="en-US" dirty="0"/>
          </a:p>
        </p:txBody>
      </p:sp>
      <p:sp>
        <p:nvSpPr>
          <p:cNvPr id="3" name="副标题 2"/>
          <p:cNvSpPr>
            <a:spLocks noGrp="1"/>
          </p:cNvSpPr>
          <p:nvPr>
            <p:ph type="subTitle" idx="1"/>
          </p:nvPr>
        </p:nvSpPr>
        <p:spPr/>
        <p:txBody>
          <a:bodyPr/>
          <a:lstStyle/>
          <a:p>
            <a:r>
              <a:rPr lang="zh-CN" altLang="en-US" dirty="0" smtClean="0"/>
              <a:t>育才高中</a:t>
            </a:r>
            <a:r>
              <a:rPr lang="zh-CN" altLang="en-US" dirty="0" smtClean="0"/>
              <a:t>：殷兆</a:t>
            </a:r>
            <a:r>
              <a:rPr lang="zh-CN" altLang="en-US" dirty="0" smtClean="0"/>
              <a:t>营</a:t>
            </a: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1</a:t>
            </a:r>
            <a:r>
              <a:rPr lang="zh-CN" altLang="en-US" dirty="0" smtClean="0"/>
              <a:t>、抓直描：言、行、肖、心</a:t>
            </a:r>
            <a:endParaRPr lang="en-US" altLang="zh-CN" dirty="0" smtClean="0"/>
          </a:p>
          <a:p>
            <a:r>
              <a:rPr lang="en-US" altLang="zh-CN" dirty="0" smtClean="0"/>
              <a:t>2</a:t>
            </a:r>
            <a:r>
              <a:rPr lang="zh-CN" altLang="en-US" dirty="0" smtClean="0"/>
              <a:t>、看侧描：景描衬托、他人介绍、众人反应。</a:t>
            </a:r>
            <a:endParaRPr lang="en-US" altLang="zh-CN" dirty="0" smtClean="0"/>
          </a:p>
          <a:p>
            <a:r>
              <a:rPr lang="en-US" altLang="zh-CN" dirty="0" smtClean="0"/>
              <a:t>3</a:t>
            </a:r>
            <a:r>
              <a:rPr lang="zh-CN" altLang="en-US" dirty="0" smtClean="0"/>
              <a:t>、看大事。</a:t>
            </a:r>
            <a:endParaRPr lang="en-US" altLang="zh-CN" dirty="0" smtClean="0"/>
          </a:p>
          <a:p>
            <a:endParaRPr lang="zh-CN" altLang="en-US" dirty="0"/>
          </a:p>
        </p:txBody>
      </p:sp>
      <p:sp>
        <p:nvSpPr>
          <p:cNvPr id="3" name="标题 2"/>
          <p:cNvSpPr>
            <a:spLocks noGrp="1"/>
          </p:cNvSpPr>
          <p:nvPr>
            <p:ph type="title"/>
          </p:nvPr>
        </p:nvSpPr>
        <p:spPr/>
        <p:txBody>
          <a:bodyPr>
            <a:normAutofit fontScale="90000"/>
          </a:bodyPr>
          <a:lstStyle/>
          <a:p>
            <a:r>
              <a:rPr lang="zh-CN" altLang="en-US" dirty="0" smtClean="0"/>
              <a:t>叙事性文章（包括小说）人物形象（性格</a:t>
            </a:r>
            <a:r>
              <a:rPr lang="en-US" altLang="zh-CN" dirty="0" smtClean="0"/>
              <a:t>+</a:t>
            </a:r>
            <a:r>
              <a:rPr lang="zh-CN" altLang="en-US" dirty="0" smtClean="0"/>
              <a:t>身份）分析方法</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b="1" dirty="0" smtClean="0"/>
              <a:t>【例题</a:t>
            </a:r>
            <a:r>
              <a:rPr lang="en-US" altLang="zh-CN" b="1" dirty="0" smtClean="0"/>
              <a:t>1</a:t>
            </a:r>
            <a:r>
              <a:rPr lang="zh-CN" altLang="zh-CN" b="1" dirty="0" smtClean="0"/>
              <a:t>】阅读下面这首诗，回答问题。</a:t>
            </a:r>
            <a:endParaRPr lang="zh-CN" altLang="zh-CN" dirty="0" smtClean="0"/>
          </a:p>
          <a:p>
            <a:r>
              <a:rPr lang="zh-CN" altLang="zh-CN" b="1" dirty="0" smtClean="0"/>
              <a:t>寻陆鸿渐不遇</a:t>
            </a:r>
            <a:r>
              <a:rPr lang="en-US" altLang="zh-CN" b="1" dirty="0" smtClean="0"/>
              <a:t>     </a:t>
            </a:r>
            <a:r>
              <a:rPr lang="zh-CN" altLang="zh-CN" b="1" dirty="0" smtClean="0"/>
              <a:t>皎然</a:t>
            </a:r>
            <a:endParaRPr lang="zh-CN" altLang="zh-CN" dirty="0" smtClean="0"/>
          </a:p>
          <a:p>
            <a:r>
              <a:rPr lang="zh-CN" altLang="zh-CN" b="1" dirty="0" smtClean="0"/>
              <a:t>移家虽带郭，野径入桑麻。近种篱边菊，秋来未著花。</a:t>
            </a:r>
            <a:r>
              <a:rPr lang="zh-CN" altLang="en-US" b="1" dirty="0" smtClean="0"/>
              <a:t>（写法？</a:t>
            </a:r>
            <a:r>
              <a:rPr lang="zh-CN" altLang="en-US" b="1" dirty="0" smtClean="0">
                <a:solidFill>
                  <a:srgbClr val="FF0000"/>
                </a:solidFill>
              </a:rPr>
              <a:t>环境烘托</a:t>
            </a:r>
            <a:r>
              <a:rPr lang="zh-CN" altLang="en-US" b="1" dirty="0" smtClean="0"/>
              <a:t>）</a:t>
            </a:r>
            <a:endParaRPr lang="zh-CN" altLang="zh-CN" dirty="0" smtClean="0"/>
          </a:p>
          <a:p>
            <a:r>
              <a:rPr lang="zh-CN" altLang="zh-CN" b="1" dirty="0" smtClean="0"/>
              <a:t>扣门无犬吠，欲去问</a:t>
            </a:r>
            <a:r>
              <a:rPr lang="zh-CN" altLang="zh-CN" b="1" dirty="0" smtClean="0">
                <a:solidFill>
                  <a:srgbClr val="FF0000"/>
                </a:solidFill>
              </a:rPr>
              <a:t>西家。报道山中去</a:t>
            </a:r>
            <a:r>
              <a:rPr lang="zh-CN" altLang="zh-CN" b="1" dirty="0" smtClean="0"/>
              <a:t>，归来每日斜。</a:t>
            </a:r>
            <a:r>
              <a:rPr lang="zh-CN" altLang="en-US" b="1" dirty="0" smtClean="0"/>
              <a:t>（</a:t>
            </a:r>
            <a:r>
              <a:rPr lang="zh-CN" altLang="en-US" b="1" dirty="0" smtClean="0">
                <a:solidFill>
                  <a:srgbClr val="FF0000"/>
                </a:solidFill>
              </a:rPr>
              <a:t>他人介绍）</a:t>
            </a:r>
            <a:endParaRPr lang="en-US" altLang="zh-CN" b="1" dirty="0" smtClean="0">
              <a:solidFill>
                <a:srgbClr val="FF0000"/>
              </a:solidFill>
            </a:endParaRPr>
          </a:p>
          <a:p>
            <a:r>
              <a:rPr lang="zh-CN" altLang="zh-CN" b="1" dirty="0" smtClean="0"/>
              <a:t>问：分析诗中塑造的陆鸿渐形象。</a:t>
            </a:r>
            <a:endParaRPr lang="en-US" altLang="zh-CN" b="1" dirty="0" smtClean="0"/>
          </a:p>
          <a:p>
            <a:endParaRPr lang="zh-CN" altLang="zh-CN" dirty="0" smtClean="0"/>
          </a:p>
          <a:p>
            <a:endParaRPr lang="zh-CN" altLang="en-US" dirty="0"/>
          </a:p>
        </p:txBody>
      </p:sp>
      <p:sp>
        <p:nvSpPr>
          <p:cNvPr id="2" name="标题 1"/>
          <p:cNvSpPr>
            <a:spLocks noGrp="1"/>
          </p:cNvSpPr>
          <p:nvPr>
            <p:ph type="title"/>
          </p:nvPr>
        </p:nvSpPr>
        <p:spPr/>
        <p:txBody>
          <a:bodyPr>
            <a:normAutofit fontScale="90000"/>
          </a:bodyPr>
          <a:lstStyle/>
          <a:p>
            <a:r>
              <a:rPr lang="zh-CN" altLang="en-US" dirty="0" smtClean="0"/>
              <a:t>迁移训练</a:t>
            </a:r>
            <a:r>
              <a:rPr lang="zh-CN" altLang="zh-CN" dirty="0" smtClean="0"/>
              <a:t/>
            </a:r>
            <a:br>
              <a:rPr lang="zh-CN" altLang="zh-CN" dirty="0" smtClean="0"/>
            </a:b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b="1" dirty="0" smtClean="0"/>
              <a:t>（步骤一）陆鸿渐是一个寄情山水、不以尘事为念的高人逸士</a:t>
            </a:r>
            <a:r>
              <a:rPr lang="zh-CN" altLang="en-US" b="1" dirty="0" smtClean="0"/>
              <a:t>（隐士）</a:t>
            </a:r>
            <a:r>
              <a:rPr lang="zh-CN" altLang="zh-CN" b="1" dirty="0" smtClean="0"/>
              <a:t>形象。</a:t>
            </a:r>
            <a:endParaRPr lang="zh-CN" altLang="zh-CN" dirty="0" smtClean="0"/>
          </a:p>
          <a:p>
            <a:r>
              <a:rPr lang="zh-CN" altLang="zh-CN" b="1" dirty="0" smtClean="0"/>
              <a:t>（步骤二）前四句通过对陆鸿渐幽僻、高雅的隐居之地的景物描写，</a:t>
            </a:r>
            <a:r>
              <a:rPr lang="zh-CN" altLang="en-US" b="1" dirty="0" smtClean="0"/>
              <a:t>侧面</a:t>
            </a:r>
            <a:r>
              <a:rPr lang="zh-CN" altLang="zh-CN" b="1" dirty="0" smtClean="0"/>
              <a:t>表现了他的高洁不俗。最后两句通过西邻对陆鸿渐行踪的叙述，侧面烘托了陆鸿渐的潇洒疏放。</a:t>
            </a:r>
            <a:endParaRPr lang="zh-CN" altLang="zh-CN" dirty="0" smtClean="0"/>
          </a:p>
          <a:p>
            <a:r>
              <a:rPr lang="zh-CN" altLang="zh-CN" b="1" dirty="0" smtClean="0"/>
              <a:t>（步骤三）作者通过陆鸿渐这一形象的塑造表现了他对隐逸生活的向往和追求。</a:t>
            </a:r>
            <a:endParaRPr lang="zh-CN" altLang="zh-CN" dirty="0" smtClean="0"/>
          </a:p>
          <a:p>
            <a:r>
              <a:rPr lang="zh-CN" altLang="en-US" dirty="0" smtClean="0">
                <a:solidFill>
                  <a:srgbClr val="FF0000"/>
                </a:solidFill>
              </a:rPr>
              <a:t>梳理写法：侧描办法（景烘，他介，别人反应）</a:t>
            </a:r>
            <a:endParaRPr lang="zh-CN" altLang="en-US" dirty="0">
              <a:solidFill>
                <a:srgbClr val="FF0000"/>
              </a:solidFill>
            </a:endParaRPr>
          </a:p>
        </p:txBody>
      </p:sp>
      <p:sp>
        <p:nvSpPr>
          <p:cNvPr id="2" name="标题 1"/>
          <p:cNvSpPr>
            <a:spLocks noGrp="1"/>
          </p:cNvSpPr>
          <p:nvPr>
            <p:ph type="title"/>
          </p:nvPr>
        </p:nvSpPr>
        <p:spPr/>
        <p:txBody>
          <a:bodyPr/>
          <a:lstStyle/>
          <a:p>
            <a:r>
              <a:rPr lang="zh-CN" altLang="zh-CN" b="1" dirty="0" smtClean="0"/>
              <a:t>【答案】</a:t>
            </a:r>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zh-CN" altLang="en-US" sz="2800" dirty="0" smtClean="0">
                <a:latin typeface="微软雅黑" panose="020B0503020204020204" pitchFamily="34" charset="-122"/>
                <a:ea typeface="微软雅黑" panose="020B0503020204020204" pitchFamily="34" charset="-122"/>
              </a:rPr>
              <a:t>第</a:t>
            </a:r>
            <a:r>
              <a:rPr lang="en-US" altLang="zh-CN" sz="2800" dirty="0" smtClean="0">
                <a:latin typeface="微软雅黑" panose="020B0503020204020204" pitchFamily="34" charset="-122"/>
                <a:ea typeface="微软雅黑" panose="020B0503020204020204" pitchFamily="34" charset="-122"/>
              </a:rPr>
              <a:t>4</a:t>
            </a:r>
            <a:r>
              <a:rPr lang="zh-CN" altLang="en-US" sz="2800" dirty="0" smtClean="0">
                <a:latin typeface="微软雅黑" panose="020B0503020204020204" pitchFamily="34" charset="-122"/>
                <a:ea typeface="微软雅黑" panose="020B0503020204020204" pitchFamily="34" charset="-122"/>
              </a:rPr>
              <a:t>页：</a:t>
            </a:r>
            <a:r>
              <a:rPr lang="en-US" altLang="zh-CN" sz="2800" dirty="0" smtClean="0">
                <a:latin typeface="微软雅黑" panose="020B0503020204020204" pitchFamily="34" charset="-122"/>
                <a:ea typeface="微软雅黑" panose="020B0503020204020204" pitchFamily="34" charset="-122"/>
              </a:rPr>
              <a:t>1</a:t>
            </a:r>
            <a:r>
              <a:rPr lang="zh-CN" altLang="en-US" sz="2800" dirty="0" smtClean="0">
                <a:latin typeface="微软雅黑" panose="020B0503020204020204" pitchFamily="34" charset="-122"/>
                <a:ea typeface="微软雅黑" panose="020B0503020204020204" pitchFamily="34" charset="-122"/>
              </a:rPr>
              <a:t>、意象</a:t>
            </a:r>
            <a:endParaRPr lang="en-US" altLang="zh-CN" sz="2800" dirty="0" smtClean="0">
              <a:latin typeface="微软雅黑" panose="020B0503020204020204" pitchFamily="34" charset="-122"/>
              <a:ea typeface="微软雅黑" panose="020B0503020204020204" pitchFamily="34" charset="-122"/>
            </a:endParaRPr>
          </a:p>
          <a:p>
            <a:r>
              <a:rPr lang="zh-CN" altLang="en-US" sz="2800" dirty="0" smtClean="0">
                <a:latin typeface="微软雅黑" panose="020B0503020204020204" pitchFamily="34" charset="-122"/>
                <a:ea typeface="微软雅黑" panose="020B0503020204020204" pitchFamily="34" charset="-122"/>
              </a:rPr>
              <a:t>是指诗歌中融入了作者主观感情的客观物象，是作者内在的思想情感与外在的客观物象的统一，也就是“借景抒情”中的“景”或“托物言志”中的“物”。</a:t>
            </a:r>
          </a:p>
          <a:p>
            <a:r>
              <a:rPr lang="en-US" altLang="zh-CN" sz="2800" dirty="0" smtClean="0">
                <a:latin typeface="微软雅黑" panose="020B0503020204020204" pitchFamily="34" charset="-122"/>
                <a:ea typeface="微软雅黑" panose="020B0503020204020204" pitchFamily="34" charset="-122"/>
              </a:rPr>
              <a:t> </a:t>
            </a:r>
            <a:endParaRPr lang="zh-CN" altLang="en-US" b="1" dirty="0"/>
          </a:p>
        </p:txBody>
      </p:sp>
      <p:sp>
        <p:nvSpPr>
          <p:cNvPr id="3" name="标题 2"/>
          <p:cNvSpPr>
            <a:spLocks noGrp="1"/>
          </p:cNvSpPr>
          <p:nvPr>
            <p:ph type="title"/>
          </p:nvPr>
        </p:nvSpPr>
        <p:spPr/>
        <p:txBody>
          <a:bodyPr>
            <a:normAutofit fontScale="90000"/>
          </a:bodyPr>
          <a:lstStyle/>
          <a:p>
            <a:r>
              <a:rPr lang="zh-CN" altLang="en-US" sz="4400" dirty="0" smtClean="0">
                <a:solidFill>
                  <a:srgbClr val="EF8340"/>
                </a:solidFill>
                <a:latin typeface="微软雅黑" panose="020B0503020204020204" pitchFamily="34" charset="-122"/>
                <a:ea typeface="微软雅黑" panose="020B0503020204020204" pitchFamily="34" charset="-122"/>
              </a:rPr>
              <a:t>类型二　景物形象(包含意象、意境)</a:t>
            </a:r>
            <a:br>
              <a:rPr lang="zh-CN" altLang="en-US" sz="4400" dirty="0" smtClean="0">
                <a:solidFill>
                  <a:srgbClr val="EF8340"/>
                </a:solidFill>
                <a:latin typeface="微软雅黑" panose="020B0503020204020204" pitchFamily="34" charset="-122"/>
                <a:ea typeface="微软雅黑" panose="020B0503020204020204" pitchFamily="34" charset="-122"/>
              </a:rPr>
            </a:b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0" indent="0" algn="just">
              <a:lnSpc>
                <a:spcPct val="130000"/>
              </a:lnSpc>
              <a:buNone/>
            </a:pPr>
            <a:r>
              <a:rPr lang="zh-CN" altLang="en-US" sz="2800" dirty="0" smtClean="0">
                <a:latin typeface="微软雅黑" panose="020B0503020204020204" pitchFamily="34" charset="-122"/>
                <a:ea typeface="微软雅黑" panose="020B0503020204020204" pitchFamily="34" charset="-122"/>
              </a:rPr>
              <a:t>   通俗地讲就是诗</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某几句诗</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中所有意象的“总和”。概括诗歌的意境，常用这样一些术语，如：动</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活泼、风趣、热烈、繁华、喧闹</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、静</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恬静、幽静、宁静、静谧、恬淡</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、悲</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悲凉、悲壮、孤寂、清冷、凄凉、萧瑟</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、壮</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壮阔、壮丽、空旷、清远、慷慨、雄浑</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、美</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优美、明丽、雅致、清新、自然、质朴、含蓄、飘逸</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a:t>
            </a:r>
          </a:p>
          <a:p>
            <a:endParaRPr lang="zh-CN" altLang="en-US" dirty="0"/>
          </a:p>
        </p:txBody>
      </p:sp>
      <p:sp>
        <p:nvSpPr>
          <p:cNvPr id="3" name="标题 2"/>
          <p:cNvSpPr>
            <a:spLocks noGrp="1"/>
          </p:cNvSpPr>
          <p:nvPr>
            <p:ph type="title"/>
          </p:nvPr>
        </p:nvSpPr>
        <p:spPr/>
        <p:txBody>
          <a:bodyPr/>
          <a:lstStyle/>
          <a:p>
            <a:r>
              <a:rPr lang="en-US" altLang="zh-CN" sz="4400" dirty="0" smtClean="0">
                <a:latin typeface="微软雅黑" panose="020B0503020204020204" pitchFamily="34" charset="-122"/>
                <a:ea typeface="微软雅黑" panose="020B0503020204020204" pitchFamily="34" charset="-122"/>
              </a:rPr>
              <a:t>2</a:t>
            </a:r>
            <a:r>
              <a:rPr lang="zh-CN" altLang="en-US" sz="4400" dirty="0" smtClean="0">
                <a:latin typeface="微软雅黑" panose="020B0503020204020204" pitchFamily="34" charset="-122"/>
                <a:ea typeface="微软雅黑" panose="020B0503020204020204" pitchFamily="34" charset="-122"/>
              </a:rPr>
              <a:t>、意境</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400" dirty="0" smtClean="0">
                <a:latin typeface="微软雅黑" panose="020B0503020204020204" pitchFamily="34" charset="-122"/>
                <a:ea typeface="微软雅黑" panose="020B0503020204020204" pitchFamily="34" charset="-122"/>
              </a:rPr>
              <a:t> </a:t>
            </a:r>
            <a:endParaRPr lang="zh-CN" altLang="en-US" sz="2400" dirty="0" smtClean="0">
              <a:latin typeface="微软雅黑" panose="020B0503020204020204" pitchFamily="34" charset="-122"/>
              <a:ea typeface="微软雅黑" panose="020B0503020204020204" pitchFamily="34" charset="-122"/>
            </a:endParaRPr>
          </a:p>
          <a:p>
            <a:endParaRPr lang="zh-CN" altLang="en-US" dirty="0"/>
          </a:p>
        </p:txBody>
      </p:sp>
      <p:sp>
        <p:nvSpPr>
          <p:cNvPr id="3" name="标题 2"/>
          <p:cNvSpPr>
            <a:spLocks noGrp="1"/>
          </p:cNvSpPr>
          <p:nvPr>
            <p:ph type="title"/>
          </p:nvPr>
        </p:nvSpPr>
        <p:spPr/>
        <p:txBody>
          <a:bodyPr>
            <a:normAutofit fontScale="90000"/>
          </a:bodyPr>
          <a:lstStyle/>
          <a:p>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意境题答题步骤</a:t>
            </a:r>
            <a:r>
              <a:rPr lang="en-US" altLang="zh-CN" sz="4400" dirty="0" smtClean="0">
                <a:latin typeface="微软雅黑" panose="020B0503020204020204" pitchFamily="34" charset="-122"/>
                <a:ea typeface="微软雅黑" panose="020B0503020204020204" pitchFamily="34" charset="-122"/>
              </a:rPr>
              <a:t>】</a:t>
            </a:r>
            <a:br>
              <a:rPr lang="en-US" altLang="zh-CN" sz="4400" dirty="0" smtClean="0">
                <a:latin typeface="微软雅黑" panose="020B0503020204020204" pitchFamily="34" charset="-122"/>
                <a:ea typeface="微软雅黑" panose="020B0503020204020204" pitchFamily="34" charset="-122"/>
              </a:rPr>
            </a:br>
            <a:endParaRPr lang="zh-CN" altLang="en-US" dirty="0"/>
          </a:p>
        </p:txBody>
      </p:sp>
      <p:sp>
        <p:nvSpPr>
          <p:cNvPr id="5" name="矩形 4"/>
          <p:cNvSpPr/>
          <p:nvPr/>
        </p:nvSpPr>
        <p:spPr>
          <a:xfrm>
            <a:off x="1907704" y="1052736"/>
            <a:ext cx="6102424" cy="4413516"/>
          </a:xfrm>
          <a:prstGeom prst="rect">
            <a:avLst/>
          </a:prstGeom>
        </p:spPr>
        <p:txBody>
          <a:bodyPr wrap="square">
            <a:spAutoFit/>
          </a:bodyPr>
          <a:lstStyle/>
          <a:p>
            <a:pPr>
              <a:lnSpc>
                <a:spcPct val="130000"/>
              </a:lnSpc>
            </a:pPr>
            <a:r>
              <a:rPr lang="en-US" altLang="zh-CN" sz="3600" dirty="0" smtClean="0">
                <a:latin typeface="微软雅黑" panose="020B0503020204020204" pitchFamily="34" charset="-122"/>
                <a:ea typeface="微软雅黑" panose="020B0503020204020204" pitchFamily="34" charset="-122"/>
              </a:rPr>
              <a:t>1</a:t>
            </a:r>
            <a:r>
              <a:rPr lang="zh-CN" altLang="en-US" sz="3600" dirty="0" smtClean="0">
                <a:latin typeface="微软雅黑" panose="020B0503020204020204" pitchFamily="34" charset="-122"/>
                <a:ea typeface="微软雅黑" panose="020B0503020204020204" pitchFamily="34" charset="-122"/>
              </a:rPr>
              <a:t>．描摹诗歌图景</a:t>
            </a:r>
          </a:p>
          <a:p>
            <a:pPr>
              <a:lnSpc>
                <a:spcPct val="130000"/>
              </a:lnSpc>
            </a:pPr>
            <a:r>
              <a:rPr lang="en-US" altLang="zh-CN" sz="3600" dirty="0" smtClean="0">
                <a:latin typeface="微软雅黑" panose="020B0503020204020204" pitchFamily="34" charset="-122"/>
                <a:ea typeface="微软雅黑" panose="020B0503020204020204" pitchFamily="34" charset="-122"/>
              </a:rPr>
              <a:t>2</a:t>
            </a:r>
            <a:r>
              <a:rPr lang="zh-CN" altLang="en-US" sz="3600" dirty="0" smtClean="0">
                <a:latin typeface="微软雅黑" panose="020B0503020204020204" pitchFamily="34" charset="-122"/>
                <a:ea typeface="微软雅黑" panose="020B0503020204020204" pitchFamily="34" charset="-122"/>
              </a:rPr>
              <a:t>．点明景物所营造的氛围特点。</a:t>
            </a:r>
            <a:r>
              <a:rPr lang="en-US" altLang="zh-CN" sz="3600" dirty="0" smtClean="0">
                <a:latin typeface="微软雅黑" panose="020B0503020204020204" pitchFamily="34" charset="-122"/>
                <a:ea typeface="微软雅黑" panose="020B0503020204020204" pitchFamily="34" charset="-122"/>
              </a:rPr>
              <a:t>(</a:t>
            </a:r>
            <a:r>
              <a:rPr lang="zh-CN" altLang="en-US" sz="3600" dirty="0" smtClean="0">
                <a:latin typeface="微软雅黑" panose="020B0503020204020204" pitchFamily="34" charset="-122"/>
                <a:ea typeface="微软雅黑" panose="020B0503020204020204" pitchFamily="34" charset="-122"/>
              </a:rPr>
              <a:t>步骤</a:t>
            </a:r>
            <a:r>
              <a:rPr lang="en-US" altLang="zh-CN" sz="3600" dirty="0" smtClean="0">
                <a:latin typeface="微软雅黑" panose="020B0503020204020204" pitchFamily="34" charset="-122"/>
                <a:ea typeface="微软雅黑" panose="020B0503020204020204" pitchFamily="34" charset="-122"/>
              </a:rPr>
              <a:t>2)</a:t>
            </a:r>
          </a:p>
          <a:p>
            <a:pPr>
              <a:lnSpc>
                <a:spcPct val="130000"/>
              </a:lnSpc>
            </a:pPr>
            <a:r>
              <a:rPr lang="en-US" altLang="zh-CN" sz="3600" dirty="0" smtClean="0">
                <a:latin typeface="微软雅黑" panose="020B0503020204020204" pitchFamily="34" charset="-122"/>
                <a:ea typeface="微软雅黑" panose="020B0503020204020204" pitchFamily="34" charset="-122"/>
              </a:rPr>
              <a:t>3</a:t>
            </a:r>
            <a:r>
              <a:rPr lang="zh-CN" altLang="en-US" sz="3600" dirty="0" smtClean="0">
                <a:latin typeface="微软雅黑" panose="020B0503020204020204" pitchFamily="34" charset="-122"/>
                <a:ea typeface="微软雅黑" panose="020B0503020204020204" pitchFamily="34" charset="-122"/>
              </a:rPr>
              <a:t>．剖析作者的情感。</a:t>
            </a:r>
            <a:r>
              <a:rPr lang="en-US" altLang="zh-CN" sz="3600" dirty="0" smtClean="0">
                <a:latin typeface="微软雅黑" panose="020B0503020204020204" pitchFamily="34" charset="-122"/>
                <a:ea typeface="微软雅黑" panose="020B0503020204020204" pitchFamily="34" charset="-122"/>
              </a:rPr>
              <a:t>(</a:t>
            </a:r>
            <a:r>
              <a:rPr lang="zh-CN" altLang="en-US" sz="3600" dirty="0" smtClean="0">
                <a:latin typeface="微软雅黑" panose="020B0503020204020204" pitchFamily="34" charset="-122"/>
                <a:ea typeface="微软雅黑" panose="020B0503020204020204" pitchFamily="34" charset="-122"/>
              </a:rPr>
              <a:t>步骤</a:t>
            </a:r>
            <a:r>
              <a:rPr lang="en-US" altLang="zh-CN" sz="3600" dirty="0" smtClean="0">
                <a:latin typeface="微软雅黑" panose="020B0503020204020204" pitchFamily="34" charset="-122"/>
                <a:ea typeface="微软雅黑" panose="020B0503020204020204" pitchFamily="34" charset="-122"/>
              </a:rPr>
              <a:t>3)</a:t>
            </a:r>
          </a:p>
          <a:p>
            <a:pPr>
              <a:lnSpc>
                <a:spcPct val="130000"/>
              </a:lnSpc>
            </a:pPr>
            <a:endParaRPr lang="en-US" altLang="zh-CN" sz="3600" dirty="0" smtClean="0">
              <a:latin typeface="微软雅黑" panose="020B0503020204020204" pitchFamily="34" charset="-122"/>
              <a:ea typeface="微软雅黑" panose="020B0503020204020204" pitchFamily="34" charset="-122"/>
            </a:endParaRPr>
          </a:p>
          <a:p>
            <a:pPr>
              <a:lnSpc>
                <a:spcPct val="130000"/>
              </a:lnSpc>
            </a:pPr>
            <a:endParaRPr lang="en-US" altLang="zh-CN" sz="3600" dirty="0" smtClean="0">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marL="441325" indent="-441325">
              <a:lnSpc>
                <a:spcPct val="130000"/>
              </a:lnSpc>
            </a:pPr>
            <a:r>
              <a:rPr lang="zh-CN" altLang="zh-CN" sz="2800" dirty="0" smtClean="0">
                <a:latin typeface="微软雅黑" panose="020B0503020204020204" pitchFamily="34" charset="-122"/>
                <a:ea typeface="微软雅黑" panose="020B0503020204020204" pitchFamily="34" charset="-122"/>
              </a:rPr>
              <a:t>阅读下面这首诗，回答问题。</a:t>
            </a:r>
          </a:p>
          <a:p>
            <a:pPr marL="441325" indent="-441325" algn="ctr">
              <a:lnSpc>
                <a:spcPct val="130000"/>
              </a:lnSpc>
            </a:pPr>
            <a:r>
              <a:rPr lang="zh-CN" altLang="zh-CN" sz="2800" dirty="0" smtClean="0">
                <a:latin typeface="微软雅黑" panose="020B0503020204020204" pitchFamily="34" charset="-122"/>
                <a:ea typeface="微软雅黑" panose="020B0503020204020204" pitchFamily="34" charset="-122"/>
              </a:rPr>
              <a:t>山居秋暝</a:t>
            </a:r>
          </a:p>
          <a:p>
            <a:pPr marL="441325" indent="-441325" algn="ctr">
              <a:lnSpc>
                <a:spcPct val="130000"/>
              </a:lnSpc>
            </a:pPr>
            <a:r>
              <a:rPr lang="zh-CN" altLang="zh-CN" sz="2800" dirty="0" smtClean="0">
                <a:latin typeface="微软雅黑" panose="020B0503020204020204" pitchFamily="34" charset="-122"/>
                <a:ea typeface="微软雅黑" panose="020B0503020204020204" pitchFamily="34" charset="-122"/>
              </a:rPr>
              <a:t>王　维</a:t>
            </a:r>
          </a:p>
          <a:p>
            <a:pPr marL="441325" indent="-441325" algn="ctr">
              <a:lnSpc>
                <a:spcPct val="130000"/>
              </a:lnSpc>
            </a:pPr>
            <a:r>
              <a:rPr lang="zh-CN" altLang="zh-CN" sz="2800" dirty="0" smtClean="0">
                <a:latin typeface="微软雅黑" panose="020B0503020204020204" pitchFamily="34" charset="-122"/>
                <a:ea typeface="微软雅黑" panose="020B0503020204020204" pitchFamily="34" charset="-122"/>
              </a:rPr>
              <a:t>空山新雨后，天气晚来秋。</a:t>
            </a:r>
          </a:p>
          <a:p>
            <a:pPr marL="441325" indent="-441325" algn="ctr">
              <a:lnSpc>
                <a:spcPct val="130000"/>
              </a:lnSpc>
            </a:pPr>
            <a:r>
              <a:rPr lang="zh-CN" altLang="zh-CN" sz="2800" dirty="0" smtClean="0">
                <a:latin typeface="微软雅黑" panose="020B0503020204020204" pitchFamily="34" charset="-122"/>
                <a:ea typeface="微软雅黑" panose="020B0503020204020204" pitchFamily="34" charset="-122"/>
              </a:rPr>
              <a:t>明月松间照，清泉石上流。</a:t>
            </a:r>
          </a:p>
          <a:p>
            <a:pPr marL="441325" indent="-441325" algn="ctr">
              <a:lnSpc>
                <a:spcPct val="130000"/>
              </a:lnSpc>
            </a:pPr>
            <a:r>
              <a:rPr lang="zh-CN" altLang="zh-CN" sz="2800" dirty="0" smtClean="0">
                <a:latin typeface="微软雅黑" panose="020B0503020204020204" pitchFamily="34" charset="-122"/>
                <a:ea typeface="微软雅黑" panose="020B0503020204020204" pitchFamily="34" charset="-122"/>
              </a:rPr>
              <a:t>竹喧归浣女，莲动下渔舟。</a:t>
            </a:r>
          </a:p>
          <a:p>
            <a:pPr marL="441325" indent="-441325" algn="ctr">
              <a:lnSpc>
                <a:spcPct val="130000"/>
              </a:lnSpc>
            </a:pPr>
            <a:r>
              <a:rPr lang="zh-CN" altLang="zh-CN" sz="2800" dirty="0" smtClean="0">
                <a:latin typeface="微软雅黑" panose="020B0503020204020204" pitchFamily="34" charset="-122"/>
                <a:ea typeface="微软雅黑" panose="020B0503020204020204" pitchFamily="34" charset="-122"/>
              </a:rPr>
              <a:t>随意春芳歇，王孙自可留。</a:t>
            </a:r>
          </a:p>
          <a:p>
            <a:pPr marL="1080135" indent="0">
              <a:lnSpc>
                <a:spcPct val="130000"/>
              </a:lnSpc>
            </a:pPr>
            <a:r>
              <a:rPr lang="zh-CN" altLang="zh-CN" sz="2800" dirty="0" smtClean="0">
                <a:latin typeface="微软雅黑" panose="020B0503020204020204" pitchFamily="34" charset="-122"/>
                <a:ea typeface="微软雅黑" panose="020B0503020204020204" pitchFamily="34" charset="-122"/>
              </a:rPr>
              <a:t>这首诗描写了怎样的画面？表达了什么样的感情？</a:t>
            </a:r>
          </a:p>
          <a:p>
            <a:endParaRPr lang="zh-CN" altLang="en-US" dirty="0"/>
          </a:p>
        </p:txBody>
      </p:sp>
      <p:sp>
        <p:nvSpPr>
          <p:cNvPr id="3" name="标题 2"/>
          <p:cNvSpPr>
            <a:spLocks noGrp="1"/>
          </p:cNvSpPr>
          <p:nvPr>
            <p:ph type="title"/>
          </p:nvPr>
        </p:nvSpPr>
        <p:spPr/>
        <p:txBody>
          <a:bodyPr/>
          <a:lstStyle/>
          <a:p>
            <a:r>
              <a:rPr lang="zh-CN" altLang="en-US" sz="4400" dirty="0" smtClean="0">
                <a:solidFill>
                  <a:srgbClr val="EF8340"/>
                </a:solidFill>
                <a:latin typeface="微软雅黑" panose="020B0503020204020204" pitchFamily="34" charset="-122"/>
                <a:ea typeface="微软雅黑" panose="020B0503020204020204" pitchFamily="34" charset="-122"/>
              </a:rPr>
              <a:t>作业的</a:t>
            </a:r>
            <a:r>
              <a:rPr lang="zh-CN" altLang="zh-CN" sz="4400" dirty="0" smtClean="0">
                <a:solidFill>
                  <a:srgbClr val="EF8340"/>
                </a:solidFill>
                <a:latin typeface="微软雅黑" panose="020B0503020204020204" pitchFamily="34" charset="-122"/>
                <a:ea typeface="微软雅黑" panose="020B0503020204020204" pitchFamily="34" charset="-122"/>
              </a:rPr>
              <a:t>例</a:t>
            </a:r>
            <a:r>
              <a:rPr lang="en-US" altLang="zh-CN" sz="4400" dirty="0" smtClean="0">
                <a:solidFill>
                  <a:srgbClr val="EF8340"/>
                </a:solidFill>
                <a:latin typeface="微软雅黑" panose="020B0503020204020204" pitchFamily="34" charset="-122"/>
                <a:ea typeface="微软雅黑" panose="020B0503020204020204" pitchFamily="34" charset="-122"/>
              </a:rPr>
              <a:t>2</a:t>
            </a:r>
            <a:r>
              <a:rPr lang="zh-CN" altLang="en-US" sz="4400" dirty="0" smtClean="0">
                <a:solidFill>
                  <a:srgbClr val="EF8340"/>
                </a:solidFill>
                <a:latin typeface="微软雅黑" panose="020B0503020204020204" pitchFamily="34" charset="-122"/>
                <a:ea typeface="微软雅黑" panose="020B0503020204020204" pitchFamily="34" charset="-122"/>
              </a:rPr>
              <a:t>：第</a:t>
            </a:r>
            <a:r>
              <a:rPr lang="en-US" altLang="zh-CN" sz="4400" dirty="0" smtClean="0">
                <a:solidFill>
                  <a:srgbClr val="EF8340"/>
                </a:solidFill>
                <a:latin typeface="微软雅黑" panose="020B0503020204020204" pitchFamily="34" charset="-122"/>
                <a:ea typeface="微软雅黑" panose="020B0503020204020204" pitchFamily="34" charset="-122"/>
              </a:rPr>
              <a:t>4</a:t>
            </a:r>
            <a:r>
              <a:rPr lang="zh-CN" altLang="en-US" sz="4400" dirty="0" smtClean="0">
                <a:solidFill>
                  <a:srgbClr val="EF8340"/>
                </a:solidFill>
                <a:latin typeface="微软雅黑" panose="020B0503020204020204" pitchFamily="34" charset="-122"/>
                <a:ea typeface="微软雅黑" panose="020B0503020204020204" pitchFamily="34" charset="-122"/>
              </a:rPr>
              <a:t>页下面</a:t>
            </a:r>
            <a:r>
              <a:rPr lang="en-US" altLang="zh-CN" sz="4400" dirty="0" smtClean="0">
                <a:solidFill>
                  <a:srgbClr val="EF8340"/>
                </a:solidFill>
                <a:latin typeface="微软雅黑" panose="020B0503020204020204" pitchFamily="34" charset="-122"/>
                <a:ea typeface="微软雅黑" panose="020B0503020204020204" pitchFamily="34" charset="-122"/>
              </a:rPr>
              <a:t> </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1</a:t>
            </a:r>
            <a:r>
              <a:rPr lang="zh-CN" altLang="en-US"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、诗歌描写了雨后清新、宁静的秋天山村晚景图。</a:t>
            </a:r>
            <a:endPar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、通过对山雨初霁、空气清新、皓月当空、青松如盖、山泉清澈、浣女归舟的纯洁美好的景物的描写，渲染了一种宁静、和平、安乐的气氛，</a:t>
            </a:r>
            <a:r>
              <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p>
          <a:p>
            <a:r>
              <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、表达了作者对田园生活的喜爱、向往之情，并抒发了对官场生活</a:t>
            </a:r>
            <a:r>
              <a:rPr lang="zh-CN" altLang="en-US" sz="24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的厌恶之情。（爱田园，厌官场）</a:t>
            </a:r>
            <a:r>
              <a:rPr lang="en-US" altLang="zh-CN" sz="24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en-US" dirty="0" smtClean="0"/>
              <a:t>也可以：描画面</a:t>
            </a:r>
            <a:r>
              <a:rPr lang="en-US" altLang="zh-CN" dirty="0" smtClean="0"/>
              <a:t>——</a:t>
            </a:r>
            <a:r>
              <a:rPr lang="zh-CN" altLang="en-US" dirty="0" smtClean="0"/>
              <a:t>括氛围</a:t>
            </a:r>
            <a:r>
              <a:rPr lang="en-US" altLang="zh-CN" dirty="0" smtClean="0"/>
              <a:t>——</a:t>
            </a:r>
            <a:r>
              <a:rPr lang="zh-CN" altLang="en-US" dirty="0" smtClean="0"/>
              <a:t>达情思</a:t>
            </a:r>
            <a:endParaRPr lang="zh-CN" altLang="en-US" dirty="0"/>
          </a:p>
        </p:txBody>
      </p:sp>
      <p:sp>
        <p:nvSpPr>
          <p:cNvPr id="3" name="标题 2"/>
          <p:cNvSpPr>
            <a:spLocks noGrp="1"/>
          </p:cNvSpPr>
          <p:nvPr>
            <p:ph type="title"/>
          </p:nvPr>
        </p:nvSpPr>
        <p:spPr/>
        <p:txBody>
          <a:bodyPr/>
          <a:lstStyle/>
          <a:p>
            <a:r>
              <a:rPr lang="en-US" altLang="zh-CN" sz="44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三步</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b="1" dirty="0" smtClean="0"/>
              <a:t>3</a:t>
            </a:r>
            <a:r>
              <a:rPr lang="zh-CN" altLang="zh-CN" b="1" dirty="0" smtClean="0"/>
              <a:t>、景物形象</a:t>
            </a:r>
            <a:endParaRPr lang="zh-CN" altLang="zh-CN" dirty="0" smtClean="0"/>
          </a:p>
          <a:p>
            <a:r>
              <a:rPr lang="zh-CN" altLang="zh-CN" b="1" dirty="0" smtClean="0"/>
              <a:t>【例题</a:t>
            </a:r>
            <a:r>
              <a:rPr lang="en-US" altLang="zh-CN" b="1" dirty="0" smtClean="0"/>
              <a:t>3</a:t>
            </a:r>
            <a:r>
              <a:rPr lang="zh-CN" altLang="zh-CN" b="1" dirty="0" smtClean="0"/>
              <a:t>】阅读下面这首诗，回答问题。</a:t>
            </a:r>
            <a:endParaRPr lang="zh-CN" altLang="zh-CN" dirty="0" smtClean="0"/>
          </a:p>
          <a:p>
            <a:r>
              <a:rPr lang="zh-CN" altLang="zh-CN" b="1" dirty="0" smtClean="0"/>
              <a:t>西楼</a:t>
            </a:r>
            <a:r>
              <a:rPr lang="en-US" altLang="zh-CN" b="1" dirty="0" smtClean="0"/>
              <a:t>   </a:t>
            </a:r>
            <a:r>
              <a:rPr lang="zh-CN" altLang="zh-CN" b="1" dirty="0" smtClean="0"/>
              <a:t>曾巩</a:t>
            </a:r>
            <a:endParaRPr lang="zh-CN" altLang="zh-CN" dirty="0" smtClean="0"/>
          </a:p>
          <a:p>
            <a:r>
              <a:rPr lang="zh-CN" altLang="zh-CN" b="1" dirty="0" smtClean="0"/>
              <a:t>海浪如云去却回，北风吹起数声雷。朱楼四面钩疏箔，卧看千山急雨来。</a:t>
            </a:r>
            <a:endParaRPr lang="zh-CN" altLang="zh-CN" dirty="0" smtClean="0"/>
          </a:p>
          <a:p>
            <a:r>
              <a:rPr lang="zh-CN" altLang="zh-CN" b="1" dirty="0" smtClean="0"/>
              <a:t>注：钩疏箔，把帘子挂起。</a:t>
            </a:r>
            <a:endParaRPr lang="zh-CN" altLang="zh-CN" dirty="0" smtClean="0"/>
          </a:p>
          <a:p>
            <a:r>
              <a:rPr lang="zh-CN" altLang="zh-CN" b="1" dirty="0" smtClean="0"/>
              <a:t>问：此诗描写了什么景色？表达了诗人怎样的情感？ </a:t>
            </a:r>
            <a:endParaRPr lang="zh-CN" altLang="zh-CN" dirty="0" smtClean="0"/>
          </a:p>
        </p:txBody>
      </p:sp>
      <p:sp>
        <p:nvSpPr>
          <p:cNvPr id="3" name="标题 2"/>
          <p:cNvSpPr>
            <a:spLocks noGrp="1"/>
          </p:cNvSpPr>
          <p:nvPr>
            <p:ph type="title"/>
          </p:nvPr>
        </p:nvSpPr>
        <p:spPr/>
        <p:txBody>
          <a:bodyPr/>
          <a:lstStyle/>
          <a:p>
            <a:r>
              <a:rPr lang="zh-CN" altLang="en-US" dirty="0" smtClean="0"/>
              <a:t>迁移训练</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b="1" dirty="0" smtClean="0"/>
              <a:t>（步骤一）这首诗描写了海滨暴风雨来临前的壮美景象。</a:t>
            </a:r>
            <a:endParaRPr lang="zh-CN" altLang="zh-CN" dirty="0" smtClean="0"/>
          </a:p>
          <a:p>
            <a:r>
              <a:rPr lang="zh-CN" altLang="zh-CN" b="1" dirty="0" smtClean="0"/>
              <a:t>（步骤二）连天的海浪随着阵阵雷声汹涌而来，在北风的呼啸中波浪不断拍打堤岸，又咆哮着远去。这种壮美景象的描写</a:t>
            </a:r>
            <a:r>
              <a:rPr lang="zh-CN" altLang="en-US" b="1" dirty="0" smtClean="0"/>
              <a:t>，</a:t>
            </a:r>
            <a:r>
              <a:rPr lang="zh-CN" altLang="zh-CN" b="1" dirty="0" smtClean="0"/>
              <a:t>渲染了“山雨欲来风满楼”的雄伟</a:t>
            </a:r>
            <a:r>
              <a:rPr lang="zh-CN" altLang="en-US" b="1" dirty="0" smtClean="0"/>
              <a:t>又有些恐怖的</a:t>
            </a:r>
            <a:r>
              <a:rPr lang="zh-CN" altLang="zh-CN" b="1" dirty="0" smtClean="0"/>
              <a:t>气势。</a:t>
            </a:r>
            <a:endParaRPr lang="zh-CN" altLang="zh-CN" dirty="0" smtClean="0"/>
          </a:p>
          <a:p>
            <a:r>
              <a:rPr lang="zh-CN" altLang="zh-CN" b="1" dirty="0" smtClean="0"/>
              <a:t>（步骤三）从而表现了诗人开阔的胸襟和内心的豪情。</a:t>
            </a:r>
            <a:r>
              <a:rPr lang="en-US" altLang="zh-CN" b="1" dirty="0" smtClean="0"/>
              <a:t> </a:t>
            </a:r>
            <a:endParaRPr lang="zh-CN" altLang="zh-CN" dirty="0" smtClean="0"/>
          </a:p>
          <a:p>
            <a:endParaRPr lang="zh-CN" altLang="en-US" dirty="0" smtClean="0"/>
          </a:p>
          <a:p>
            <a:endParaRPr lang="zh-CN" altLang="en-US" dirty="0"/>
          </a:p>
        </p:txBody>
      </p:sp>
      <p:sp>
        <p:nvSpPr>
          <p:cNvPr id="3" name="标题 2"/>
          <p:cNvSpPr>
            <a:spLocks noGrp="1"/>
          </p:cNvSpPr>
          <p:nvPr>
            <p:ph type="title"/>
          </p:nvPr>
        </p:nvSpPr>
        <p:spPr/>
        <p:txBody>
          <a:bodyPr/>
          <a:lstStyle/>
          <a:p>
            <a:r>
              <a:rPr lang="zh-CN" altLang="zh-CN" dirty="0" smtClean="0"/>
              <a:t>【答案】</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en-US" altLang="zh-CN" b="1" dirty="0" smtClean="0"/>
              <a:t> </a:t>
            </a:r>
            <a:endParaRPr lang="zh-CN" altLang="zh-CN" dirty="0" smtClean="0"/>
          </a:p>
          <a:p>
            <a:r>
              <a:rPr lang="zh-CN" altLang="zh-CN" b="1" dirty="0" smtClean="0"/>
              <a:t>一、形象类</a:t>
            </a:r>
            <a:endParaRPr lang="zh-CN" altLang="zh-CN" dirty="0" smtClean="0"/>
          </a:p>
          <a:p>
            <a:r>
              <a:rPr lang="zh-CN" altLang="zh-CN" b="1" dirty="0" smtClean="0"/>
              <a:t>诗歌作品中的形象指的是诗歌作品创造出来的生动具体的、寄寓作者生活理想和思想感情的艺术形象，它包括人物形象、事物形象和景物形象三种。</a:t>
            </a:r>
            <a:endParaRPr lang="zh-CN" altLang="zh-CN" dirty="0" smtClean="0"/>
          </a:p>
          <a:p>
            <a:r>
              <a:rPr lang="zh-CN" altLang="zh-CN" b="1" dirty="0" smtClean="0"/>
              <a:t>（一）设问方式</a:t>
            </a:r>
            <a:endParaRPr lang="zh-CN" altLang="zh-CN" dirty="0" smtClean="0"/>
          </a:p>
          <a:p>
            <a:r>
              <a:rPr lang="en-US" altLang="zh-CN" b="1" dirty="0" smtClean="0"/>
              <a:t>1</a:t>
            </a:r>
            <a:r>
              <a:rPr lang="zh-CN" altLang="zh-CN" b="1" dirty="0" smtClean="0"/>
              <a:t>、这首诗塑造了什么样的形象？</a:t>
            </a:r>
            <a:r>
              <a:rPr lang="en-US" altLang="zh-CN" b="1" dirty="0" smtClean="0"/>
              <a:t>  </a:t>
            </a:r>
            <a:endParaRPr lang="zh-CN" altLang="zh-CN" dirty="0" smtClean="0"/>
          </a:p>
          <a:p>
            <a:r>
              <a:rPr lang="en-US" altLang="zh-CN" b="1" dirty="0" smtClean="0"/>
              <a:t>2</a:t>
            </a:r>
            <a:r>
              <a:rPr lang="zh-CN" altLang="zh-CN" b="1" dirty="0" smtClean="0"/>
              <a:t>、试说说这首诗中的形象特点？</a:t>
            </a:r>
            <a:endParaRPr lang="zh-CN" altLang="zh-CN" dirty="0" smtClean="0"/>
          </a:p>
          <a:p>
            <a:r>
              <a:rPr lang="en-US" altLang="zh-CN" b="1" dirty="0" smtClean="0"/>
              <a:t>3</a:t>
            </a:r>
            <a:r>
              <a:rPr lang="zh-CN" altLang="zh-CN" b="1" dirty="0" smtClean="0"/>
              <a:t>、通过诗中的形象塑造，表现了诗人怎样的情感？</a:t>
            </a:r>
            <a:endParaRPr lang="zh-CN" altLang="zh-CN" dirty="0" smtClean="0"/>
          </a:p>
          <a:p>
            <a:endParaRPr lang="zh-CN" altLang="en-US" dirty="0"/>
          </a:p>
        </p:txBody>
      </p:sp>
      <p:sp>
        <p:nvSpPr>
          <p:cNvPr id="2" name="标题 1"/>
          <p:cNvSpPr>
            <a:spLocks noGrp="1"/>
          </p:cNvSpPr>
          <p:nvPr>
            <p:ph type="title"/>
          </p:nvPr>
        </p:nvSpPr>
        <p:spPr/>
        <p:txBody>
          <a:bodyPr>
            <a:normAutofit/>
          </a:bodyPr>
          <a:lstStyle/>
          <a:p>
            <a:r>
              <a:rPr lang="zh-CN" altLang="en-US" dirty="0" smtClean="0"/>
              <a:t>知识回顾</a:t>
            </a:r>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10000"/>
          </a:bodyPr>
          <a:lstStyle/>
          <a:p>
            <a:pPr marL="441325" indent="-441325" algn="ctr">
              <a:lnSpc>
                <a:spcPct val="130000"/>
              </a:lnSpc>
            </a:pPr>
            <a:r>
              <a:rPr lang="zh-CN" altLang="en-US" b="1" dirty="0" smtClean="0">
                <a:latin typeface="微软雅黑" panose="020B0503020204020204" pitchFamily="34" charset="-122"/>
                <a:ea typeface="微软雅黑" panose="020B0503020204020204" pitchFamily="34" charset="-122"/>
              </a:rPr>
              <a:t>知识储备</a:t>
            </a:r>
          </a:p>
          <a:p>
            <a:pPr marL="0" indent="1080135">
              <a:lnSpc>
                <a:spcPct val="130000"/>
              </a:lnSpc>
            </a:pPr>
            <a:r>
              <a:rPr lang="zh-CN" altLang="en-US" dirty="0" smtClean="0">
                <a:latin typeface="微软雅黑" panose="020B0503020204020204" pitchFamily="34" charset="-122"/>
                <a:ea typeface="微软雅黑" panose="020B0503020204020204" pitchFamily="34" charset="-122"/>
              </a:rPr>
              <a:t>古典诗歌中有一类诗叫“咏物诗”，这类诗歌以某些事物为具体描写对象，在形象的描写中将事物人格化。从全诗看，</a:t>
            </a:r>
            <a:r>
              <a:rPr lang="zh-CN" altLang="en-US" dirty="0" smtClean="0">
                <a:solidFill>
                  <a:srgbClr val="FF0000"/>
                </a:solidFill>
                <a:latin typeface="微软雅黑" panose="020B0503020204020204" pitchFamily="34" charset="-122"/>
                <a:ea typeface="微软雅黑" panose="020B0503020204020204" pitchFamily="34" charset="-122"/>
              </a:rPr>
              <a:t>即把诗人要表现的品格节操或思想感情用象征性的形象曲折地表达出来，这种象征性的形象就是事物形象。</a:t>
            </a:r>
            <a:r>
              <a:rPr lang="zh-CN" altLang="en-US" dirty="0" smtClean="0">
                <a:latin typeface="微软雅黑" panose="020B0503020204020204" pitchFamily="34" charset="-122"/>
                <a:ea typeface="微软雅黑" panose="020B0503020204020204" pitchFamily="34" charset="-122"/>
              </a:rPr>
              <a:t> 诗人通过对这种象征性的物象描写来曲折地表现他的品格节操、思想感情。作者塑造物象是为了言心声。如王安石的</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梅花</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墙角数枝梅”</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中“梅花”的形象，郑板桥的</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竹石</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咬定青山不放松”</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中“竹”的形象。</a:t>
            </a:r>
          </a:p>
          <a:p>
            <a:endParaRPr lang="zh-CN" altLang="en-US" dirty="0"/>
          </a:p>
        </p:txBody>
      </p:sp>
      <p:sp>
        <p:nvSpPr>
          <p:cNvPr id="2" name="标题 1"/>
          <p:cNvSpPr>
            <a:spLocks noGrp="1"/>
          </p:cNvSpPr>
          <p:nvPr>
            <p:ph type="title"/>
          </p:nvPr>
        </p:nvSpPr>
        <p:spPr/>
        <p:txBody>
          <a:bodyPr>
            <a:normAutofit fontScale="90000"/>
          </a:bodyPr>
          <a:lstStyle/>
          <a:p>
            <a:r>
              <a:rPr lang="zh-CN" altLang="en-US" dirty="0" smtClean="0">
                <a:solidFill>
                  <a:srgbClr val="EF8340"/>
                </a:solidFill>
                <a:latin typeface="微软雅黑" panose="020B0503020204020204" pitchFamily="34" charset="-122"/>
                <a:ea typeface="微软雅黑" panose="020B0503020204020204" pitchFamily="34" charset="-122"/>
                <a:sym typeface="+mn-ea"/>
              </a:rPr>
              <a:t>类型三：</a:t>
            </a:r>
            <a:r>
              <a:rPr lang="zh-CN" altLang="en-US" b="1" dirty="0" smtClean="0">
                <a:solidFill>
                  <a:srgbClr val="EF8340"/>
                </a:solidFill>
                <a:latin typeface="微软雅黑" panose="020B0503020204020204" pitchFamily="34" charset="-122"/>
                <a:ea typeface="微软雅黑" panose="020B0503020204020204" pitchFamily="34" charset="-122"/>
                <a:sym typeface="+mn-ea"/>
              </a:rPr>
              <a:t>事物形象，见第</a:t>
            </a:r>
            <a:r>
              <a:rPr lang="en-US" altLang="zh-CN" b="1" dirty="0" smtClean="0">
                <a:solidFill>
                  <a:srgbClr val="EF8340"/>
                </a:solidFill>
                <a:latin typeface="微软雅黑" panose="020B0503020204020204" pitchFamily="34" charset="-122"/>
                <a:ea typeface="微软雅黑" panose="020B0503020204020204" pitchFamily="34" charset="-122"/>
                <a:sym typeface="+mn-ea"/>
              </a:rPr>
              <a:t>5</a:t>
            </a:r>
            <a:r>
              <a:rPr lang="zh-CN" altLang="en-US" b="1" dirty="0" smtClean="0">
                <a:solidFill>
                  <a:srgbClr val="EF8340"/>
                </a:solidFill>
                <a:latin typeface="微软雅黑" panose="020B0503020204020204" pitchFamily="34" charset="-122"/>
                <a:ea typeface="微软雅黑" panose="020B0503020204020204" pitchFamily="34" charset="-122"/>
                <a:sym typeface="+mn-ea"/>
              </a:rPr>
              <a:t>页</a:t>
            </a:r>
            <a:r>
              <a:rPr lang="zh-CN" altLang="en-US" b="1" dirty="0" smtClean="0">
                <a:latin typeface="微软雅黑" panose="020B0503020204020204" pitchFamily="34" charset="-122"/>
                <a:ea typeface="微软雅黑" panose="020B0503020204020204" pitchFamily="34" charset="-122"/>
              </a:rPr>
              <a:t/>
            </a:r>
            <a:br>
              <a:rPr lang="zh-CN" altLang="en-US" b="1" dirty="0" smtClean="0">
                <a:latin typeface="微软雅黑" panose="020B0503020204020204" pitchFamily="34" charset="-122"/>
                <a:ea typeface="微软雅黑" panose="020B0503020204020204" pitchFamily="34" charset="-122"/>
              </a:rPr>
            </a:b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1</a:t>
            </a:r>
            <a:r>
              <a:rPr lang="zh-CN" altLang="en-US" dirty="0" smtClean="0"/>
              <a:t>、概括物象的特点（表层）</a:t>
            </a:r>
            <a:endParaRPr lang="en-US" altLang="zh-CN" dirty="0" smtClean="0"/>
          </a:p>
          <a:p>
            <a:r>
              <a:rPr lang="en-US" altLang="zh-CN" dirty="0" smtClean="0"/>
              <a:t>2</a:t>
            </a:r>
            <a:r>
              <a:rPr lang="zh-CN" altLang="en-US" dirty="0" smtClean="0"/>
              <a:t>、进行由物到人的联想，答出物象的内涵（深层：人的品质、追求）。</a:t>
            </a:r>
            <a:endParaRPr lang="en-US" altLang="zh-CN" dirty="0" smtClean="0"/>
          </a:p>
          <a:p>
            <a:r>
              <a:rPr lang="zh-CN" altLang="en-US" dirty="0" smtClean="0"/>
              <a:t>答题时要答出表层和深层</a:t>
            </a:r>
            <a:endParaRPr lang="en-US" altLang="zh-CN" dirty="0" smtClean="0"/>
          </a:p>
          <a:p>
            <a:endParaRPr lang="zh-CN" altLang="en-US" dirty="0"/>
          </a:p>
        </p:txBody>
      </p:sp>
      <p:sp>
        <p:nvSpPr>
          <p:cNvPr id="3" name="标题 2"/>
          <p:cNvSpPr>
            <a:spLocks noGrp="1"/>
          </p:cNvSpPr>
          <p:nvPr>
            <p:ph type="title"/>
          </p:nvPr>
        </p:nvSpPr>
        <p:spPr/>
        <p:txBody>
          <a:bodyPr/>
          <a:lstStyle/>
          <a:p>
            <a:r>
              <a:rPr lang="zh-CN" altLang="en-US" dirty="0" smtClean="0"/>
              <a:t>咏物诗和咏史诗答题思维过程</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pPr marL="810000" indent="-810260">
              <a:lnSpc>
                <a:spcPct val="130000"/>
              </a:lnSpc>
            </a:pPr>
            <a:r>
              <a:rPr lang="en-US" altLang="zh-CN" sz="2800" dirty="0" smtClean="0">
                <a:latin typeface="微软雅黑" panose="020B0503020204020204" pitchFamily="34" charset="-122"/>
                <a:ea typeface="微软雅黑" panose="020B0503020204020204" pitchFamily="34" charset="-122"/>
              </a:rPr>
              <a:t>1</a:t>
            </a:r>
            <a:r>
              <a:rPr lang="zh-CN" altLang="en-US" sz="2800" dirty="0" smtClean="0">
                <a:latin typeface="微软雅黑" panose="020B0503020204020204" pitchFamily="34" charset="-122"/>
                <a:ea typeface="微软雅黑" panose="020B0503020204020204" pitchFamily="34" charset="-122"/>
              </a:rPr>
              <a:t>．审清题干要求，确定答题步骤。</a:t>
            </a:r>
          </a:p>
          <a:p>
            <a:pPr marL="810000" indent="-810260">
              <a:lnSpc>
                <a:spcPct val="130000"/>
              </a:lnSpc>
            </a:pPr>
            <a:r>
              <a:rPr lang="en-US" altLang="zh-CN" sz="2800" dirty="0" smtClean="0">
                <a:latin typeface="微软雅黑" panose="020B0503020204020204" pitchFamily="34" charset="-122"/>
                <a:ea typeface="微软雅黑" panose="020B0503020204020204" pitchFamily="34" charset="-122"/>
              </a:rPr>
              <a:t>2</a:t>
            </a:r>
            <a:r>
              <a:rPr lang="zh-CN" altLang="en-US" sz="2800" dirty="0" smtClean="0">
                <a:latin typeface="微软雅黑" panose="020B0503020204020204" pitchFamily="34" charset="-122"/>
                <a:ea typeface="微软雅黑" panose="020B0503020204020204" pitchFamily="34" charset="-122"/>
              </a:rPr>
              <a:t>．所写的物象是什么？</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步骤</a:t>
            </a:r>
            <a:r>
              <a:rPr lang="en-US" altLang="zh-CN" sz="2800" dirty="0" smtClean="0">
                <a:latin typeface="微软雅黑" panose="020B0503020204020204" pitchFamily="34" charset="-122"/>
                <a:ea typeface="微软雅黑" panose="020B0503020204020204" pitchFamily="34" charset="-122"/>
              </a:rPr>
              <a:t>1)</a:t>
            </a:r>
          </a:p>
          <a:p>
            <a:pPr marL="810000" indent="-810260">
              <a:lnSpc>
                <a:spcPct val="130000"/>
              </a:lnSpc>
            </a:pPr>
            <a:r>
              <a:rPr lang="en-US" altLang="zh-CN" sz="2800" dirty="0" smtClean="0">
                <a:latin typeface="微软雅黑" panose="020B0503020204020204" pitchFamily="34" charset="-122"/>
                <a:ea typeface="微软雅黑" panose="020B0503020204020204" pitchFamily="34" charset="-122"/>
              </a:rPr>
              <a:t>3</a:t>
            </a:r>
            <a:r>
              <a:rPr lang="zh-CN" altLang="en-US" sz="2800" dirty="0" smtClean="0">
                <a:latin typeface="微软雅黑" panose="020B0503020204020204" pitchFamily="34" charset="-122"/>
                <a:ea typeface="微软雅黑" panose="020B0503020204020204" pitchFamily="34" charset="-122"/>
              </a:rPr>
              <a:t>．作者从哪些方面</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不同感官</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，或运用什么手法</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如动静结合、虚实结合、对比、侧面烘托等</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写出物象的什么特点？</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步骤</a:t>
            </a:r>
            <a:r>
              <a:rPr lang="en-US" altLang="zh-CN" sz="2800" dirty="0" smtClean="0">
                <a:latin typeface="微软雅黑" panose="020B0503020204020204" pitchFamily="34" charset="-122"/>
                <a:ea typeface="微软雅黑" panose="020B0503020204020204" pitchFamily="34" charset="-122"/>
              </a:rPr>
              <a:t>2)</a:t>
            </a:r>
          </a:p>
          <a:p>
            <a:pPr marL="810000" indent="-810260">
              <a:lnSpc>
                <a:spcPct val="130000"/>
              </a:lnSpc>
            </a:pPr>
            <a:r>
              <a:rPr lang="en-US" altLang="zh-CN" sz="2800" dirty="0" smtClean="0">
                <a:latin typeface="微软雅黑" panose="020B0503020204020204" pitchFamily="34" charset="-122"/>
                <a:ea typeface="微软雅黑" panose="020B0503020204020204" pitchFamily="34" charset="-122"/>
              </a:rPr>
              <a:t>4</a:t>
            </a:r>
            <a:r>
              <a:rPr lang="zh-CN" altLang="en-US" sz="2800" dirty="0" smtClean="0">
                <a:latin typeface="微软雅黑" panose="020B0503020204020204" pitchFamily="34" charset="-122"/>
                <a:ea typeface="微软雅黑" panose="020B0503020204020204" pitchFamily="34" charset="-122"/>
              </a:rPr>
              <a:t>．所写之物象征什么？或作者借所写物象表达了什么样的思想感情？</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步骤</a:t>
            </a:r>
            <a:r>
              <a:rPr lang="en-US" altLang="zh-CN" sz="2800" dirty="0" smtClean="0">
                <a:latin typeface="微软雅黑" panose="020B0503020204020204" pitchFamily="34" charset="-122"/>
                <a:ea typeface="微软雅黑" panose="020B0503020204020204" pitchFamily="34" charset="-122"/>
              </a:rPr>
              <a:t>3)</a:t>
            </a:r>
          </a:p>
          <a:p>
            <a:endParaRPr lang="zh-CN" altLang="en-US" dirty="0"/>
          </a:p>
        </p:txBody>
      </p:sp>
      <p:sp>
        <p:nvSpPr>
          <p:cNvPr id="3" name="标题 2"/>
          <p:cNvSpPr>
            <a:spLocks noGrp="1"/>
          </p:cNvSpPr>
          <p:nvPr>
            <p:ph type="title"/>
          </p:nvPr>
        </p:nvSpPr>
        <p:spPr/>
        <p:txBody>
          <a:bodyPr>
            <a:normAutofit fontScale="90000"/>
          </a:bodyPr>
          <a:lstStyle/>
          <a:p>
            <a:r>
              <a:rPr lang="en-US" altLang="zh-CN" sz="4400" dirty="0" smtClean="0">
                <a:latin typeface="微软雅黑" panose="020B0503020204020204" pitchFamily="34" charset="-122"/>
                <a:ea typeface="微软雅黑" panose="020B0503020204020204" pitchFamily="34" charset="-122"/>
              </a:rPr>
              <a:t>【</a:t>
            </a:r>
            <a:r>
              <a:rPr lang="zh-CN" altLang="en-US" sz="4400" dirty="0" smtClean="0">
                <a:latin typeface="微软雅黑" panose="020B0503020204020204" pitchFamily="34" charset="-122"/>
                <a:ea typeface="微软雅黑" panose="020B0503020204020204" pitchFamily="34" charset="-122"/>
              </a:rPr>
              <a:t>答题步骤</a:t>
            </a:r>
            <a:r>
              <a:rPr lang="en-US" altLang="zh-CN" sz="4400" dirty="0" smtClean="0">
                <a:latin typeface="微软雅黑" panose="020B0503020204020204" pitchFamily="34" charset="-122"/>
                <a:ea typeface="微软雅黑" panose="020B0503020204020204" pitchFamily="34" charset="-122"/>
              </a:rPr>
              <a:t>】</a:t>
            </a:r>
            <a:br>
              <a:rPr lang="en-US" altLang="zh-CN" sz="4400" dirty="0" smtClean="0">
                <a:latin typeface="微软雅黑" panose="020B0503020204020204" pitchFamily="34" charset="-122"/>
                <a:ea typeface="微软雅黑" panose="020B0503020204020204" pitchFamily="34" charset="-122"/>
              </a:rPr>
            </a:b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pPr marL="810260" indent="-810260" algn="ctr">
              <a:lnSpc>
                <a:spcPct val="130000"/>
              </a:lnSpc>
            </a:pPr>
            <a:r>
              <a:rPr lang="zh-CN" altLang="en-US" sz="2800" dirty="0" smtClean="0">
                <a:latin typeface="微软雅黑" panose="020B0503020204020204" pitchFamily="34" charset="-122"/>
                <a:ea typeface="微软雅黑" panose="020B0503020204020204" pitchFamily="34" charset="-122"/>
              </a:rPr>
              <a:t>北陂杏花</a:t>
            </a:r>
          </a:p>
          <a:p>
            <a:pPr marL="810260" indent="-810260" algn="ctr">
              <a:lnSpc>
                <a:spcPct val="130000"/>
              </a:lnSpc>
            </a:pPr>
            <a:r>
              <a:rPr lang="zh-CN" altLang="en-US" sz="2800" dirty="0" smtClean="0">
                <a:latin typeface="微软雅黑" panose="020B0503020204020204" pitchFamily="34" charset="-122"/>
                <a:ea typeface="微软雅黑" panose="020B0503020204020204" pitchFamily="34" charset="-122"/>
              </a:rPr>
              <a:t>王安石</a:t>
            </a:r>
          </a:p>
          <a:p>
            <a:pPr marL="810260" indent="-810260" algn="ctr">
              <a:lnSpc>
                <a:spcPct val="130000"/>
              </a:lnSpc>
            </a:pPr>
            <a:r>
              <a:rPr lang="zh-CN" altLang="en-US" sz="2800" dirty="0" smtClean="0">
                <a:latin typeface="微软雅黑" panose="020B0503020204020204" pitchFamily="34" charset="-122"/>
                <a:ea typeface="微软雅黑" panose="020B0503020204020204" pitchFamily="34" charset="-122"/>
              </a:rPr>
              <a:t>一陂春水绕花身，花影妖娆各占春。</a:t>
            </a:r>
          </a:p>
          <a:p>
            <a:pPr marL="810260" indent="-810260" algn="ctr">
              <a:lnSpc>
                <a:spcPct val="130000"/>
              </a:lnSpc>
            </a:pPr>
            <a:r>
              <a:rPr lang="zh-CN" altLang="en-US" sz="2800" dirty="0" smtClean="0">
                <a:latin typeface="微软雅黑" panose="020B0503020204020204" pitchFamily="34" charset="-122"/>
                <a:ea typeface="微软雅黑" panose="020B0503020204020204" pitchFamily="34" charset="-122"/>
              </a:rPr>
              <a:t>纵被春风吹作雪，绝胜南陌碾成尘。</a:t>
            </a:r>
          </a:p>
          <a:p>
            <a:pPr marL="810260" indent="-810260">
              <a:lnSpc>
                <a:spcPct val="130000"/>
              </a:lnSpc>
            </a:pPr>
            <a:r>
              <a:rPr lang="zh-CN" altLang="en-US" sz="2800" dirty="0" smtClean="0">
                <a:latin typeface="微软雅黑" panose="020B0503020204020204" pitchFamily="34" charset="-122"/>
                <a:ea typeface="微软雅黑" panose="020B0503020204020204" pitchFamily="34" charset="-122"/>
              </a:rPr>
              <a:t>        简析这首诗塑造的杏花形象。</a:t>
            </a:r>
          </a:p>
          <a:p>
            <a:pPr marL="1080135">
              <a:lnSpc>
                <a:spcPct val="130000"/>
              </a:lnSpc>
            </a:pPr>
            <a:r>
              <a:rPr lang="en-US" altLang="zh-CN" sz="2800" dirty="0" smtClean="0">
                <a:latin typeface="微软雅黑" panose="020B0503020204020204" pitchFamily="34" charset="-122"/>
                <a:ea typeface="微软雅黑" panose="020B0503020204020204" pitchFamily="34" charset="-122"/>
              </a:rPr>
              <a:t>________________________________________________________________________</a:t>
            </a:r>
          </a:p>
          <a:p>
            <a:pPr marL="1080135" indent="0">
              <a:lnSpc>
                <a:spcPct val="130000"/>
              </a:lnSpc>
            </a:pP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思维轨迹</a:t>
            </a:r>
            <a:r>
              <a:rPr lang="en-US" altLang="zh-CN" sz="2800" dirty="0" smtClean="0">
                <a:latin typeface="微软雅黑" panose="020B0503020204020204" pitchFamily="34" charset="-122"/>
                <a:ea typeface="微软雅黑" panose="020B0503020204020204" pitchFamily="34" charset="-122"/>
              </a:rPr>
              <a:t>] </a:t>
            </a:r>
            <a:r>
              <a:rPr lang="zh-CN" altLang="en-US" sz="2800" dirty="0" smtClean="0">
                <a:latin typeface="微软雅黑" panose="020B0503020204020204" pitchFamily="34" charset="-122"/>
                <a:ea typeface="微软雅黑" panose="020B0503020204020204" pitchFamily="34" charset="-122"/>
              </a:rPr>
              <a:t>题干的要求是“简析这首诗塑造的杏花形象”，答题范围是整首诗，需要答出全部步骤。</a:t>
            </a:r>
          </a:p>
          <a:p>
            <a:endParaRPr lang="zh-CN" altLang="en-US" dirty="0"/>
          </a:p>
        </p:txBody>
      </p:sp>
      <p:sp>
        <p:nvSpPr>
          <p:cNvPr id="3" name="标题 2"/>
          <p:cNvSpPr>
            <a:spLocks noGrp="1"/>
          </p:cNvSpPr>
          <p:nvPr>
            <p:ph type="title"/>
          </p:nvPr>
        </p:nvSpPr>
        <p:spPr/>
        <p:txBody>
          <a:bodyPr>
            <a:normAutofit fontScale="90000"/>
          </a:bodyPr>
          <a:lstStyle/>
          <a:p>
            <a:r>
              <a:rPr lang="zh-CN" altLang="en-US" sz="4400" dirty="0" smtClean="0">
                <a:solidFill>
                  <a:srgbClr val="EF8340"/>
                </a:solidFill>
                <a:latin typeface="微软雅黑" panose="020B0503020204020204" pitchFamily="34" charset="-122"/>
                <a:ea typeface="微软雅黑" panose="020B0503020204020204" pitchFamily="34" charset="-122"/>
              </a:rPr>
              <a:t>例</a:t>
            </a:r>
            <a:r>
              <a:rPr lang="en-US" altLang="zh-CN" sz="4400" dirty="0" smtClean="0">
                <a:solidFill>
                  <a:srgbClr val="EF8340"/>
                </a:solidFill>
                <a:latin typeface="微软雅黑" panose="020B0503020204020204" pitchFamily="34" charset="-122"/>
                <a:ea typeface="微软雅黑" panose="020B0503020204020204" pitchFamily="34" charset="-122"/>
              </a:rPr>
              <a:t>3  </a:t>
            </a:r>
            <a:r>
              <a:rPr lang="zh-CN" altLang="en-US" sz="4400" dirty="0" smtClean="0">
                <a:latin typeface="微软雅黑" panose="020B0503020204020204" pitchFamily="34" charset="-122"/>
                <a:ea typeface="微软雅黑" panose="020B0503020204020204" pitchFamily="34" charset="-122"/>
              </a:rPr>
              <a:t>阅读下面这首诗，回答问题。</a:t>
            </a:r>
            <a:br>
              <a:rPr lang="zh-CN" altLang="en-US" sz="4400" dirty="0" smtClean="0">
                <a:latin typeface="微软雅黑" panose="020B0503020204020204" pitchFamily="34" charset="-122"/>
                <a:ea typeface="微软雅黑" panose="020B0503020204020204" pitchFamily="34" charset="-122"/>
              </a:rPr>
            </a:b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、这首诗塑造了风姿绰约、妖娆美丽，宁可飘零天涯，也不愿忍受屈辱的杏花形象。</a:t>
            </a:r>
            <a:r>
              <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步骤</a:t>
            </a:r>
            <a:r>
              <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p>
          <a:p>
            <a:r>
              <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、通过对妖娆美丽、占尽春光、花落逐春水、芳魂无玷的杏花形象的描写，</a:t>
            </a:r>
            <a:r>
              <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步骤</a:t>
            </a:r>
            <a:r>
              <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p>
          <a:p>
            <a:r>
              <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、表达了王安石坚守自己的节操和见解，坚持变法改革的志向以及宁为玉碎不为瓦全的决心。</a:t>
            </a:r>
            <a:r>
              <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步骤</a:t>
            </a:r>
            <a:r>
              <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p>
          <a:p>
            <a:r>
              <a:rPr lang="zh-CN" altLang="en-US" sz="2800" dirty="0" smtClean="0">
                <a:latin typeface="微软雅黑" panose="020B0503020204020204" pitchFamily="34" charset="-122"/>
                <a:ea typeface="微软雅黑" panose="020B0503020204020204" pitchFamily="34" charset="-122"/>
                <a:cs typeface="Times New Roman" panose="02020603050405020304" pitchFamily="18" charset="0"/>
              </a:rPr>
              <a:t>杏花特点</a:t>
            </a:r>
            <a:r>
              <a:rPr lang="en-US" altLang="zh-CN" sz="28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800" dirty="0" smtClean="0">
                <a:latin typeface="微软雅黑" panose="020B0503020204020204" pitchFamily="34" charset="-122"/>
                <a:ea typeface="微软雅黑" panose="020B0503020204020204" pitchFamily="34" charset="-122"/>
                <a:cs typeface="Times New Roman" panose="02020603050405020304" pitchFamily="18" charset="0"/>
              </a:rPr>
              <a:t>人的特点（进行由物到人的相似联想）</a:t>
            </a:r>
            <a:endParaRPr lang="en-US" altLang="zh-CN" sz="2800" dirty="0" smtClean="0">
              <a:latin typeface="微软雅黑" panose="020B0503020204020204" pitchFamily="34" charset="-122"/>
              <a:ea typeface="微软雅黑" panose="020B0503020204020204" pitchFamily="34" charset="-122"/>
              <a:cs typeface="Times New Roman" panose="02020603050405020304" pitchFamily="18" charset="0"/>
            </a:endParaRPr>
          </a:p>
          <a:p>
            <a:r>
              <a:rPr lang="zh-CN" altLang="en-US" sz="2800" dirty="0" smtClean="0">
                <a:latin typeface="微软雅黑" panose="020B0503020204020204" pitchFamily="34" charset="-122"/>
                <a:ea typeface="微软雅黑" panose="020B0503020204020204" pitchFamily="34" charset="-122"/>
                <a:cs typeface="Times New Roman" panose="02020603050405020304" pitchFamily="18" charset="0"/>
              </a:rPr>
              <a:t>类似的有：松、竹、梅、兰、莲花、牡丹、菊花、夜来香、小草。</a:t>
            </a:r>
            <a:endParaRPr lang="en-US" altLang="zh-CN" sz="2800" dirty="0" smtClean="0">
              <a:latin typeface="微软雅黑" panose="020B0503020204020204" pitchFamily="34" charset="-122"/>
              <a:ea typeface="微软雅黑" panose="020B0503020204020204" pitchFamily="34" charset="-122"/>
              <a:cs typeface="Times New Roman" panose="02020603050405020304" pitchFamily="18" charset="0"/>
            </a:endParaRPr>
          </a:p>
          <a:p>
            <a:endParaRPr lang="zh-CN" altLang="en-US" dirty="0"/>
          </a:p>
        </p:txBody>
      </p:sp>
      <p:sp>
        <p:nvSpPr>
          <p:cNvPr id="3" name="标题 2"/>
          <p:cNvSpPr>
            <a:spLocks noGrp="1"/>
          </p:cNvSpPr>
          <p:nvPr>
            <p:ph type="title"/>
          </p:nvPr>
        </p:nvSpPr>
        <p:spPr/>
        <p:txBody>
          <a:bodyPr/>
          <a:lstStyle/>
          <a:p>
            <a:r>
              <a:rPr lang="en-US" altLang="zh-CN" sz="44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b="1" dirty="0" smtClean="0"/>
              <a:t>【例题</a:t>
            </a:r>
            <a:r>
              <a:rPr lang="en-US" altLang="zh-CN" b="1" dirty="0" smtClean="0"/>
              <a:t>2</a:t>
            </a:r>
            <a:r>
              <a:rPr lang="zh-CN" altLang="zh-CN" b="1" dirty="0" smtClean="0"/>
              <a:t>】阅读下面这首诗，回答问题。</a:t>
            </a:r>
            <a:endParaRPr lang="zh-CN" altLang="zh-CN" dirty="0" smtClean="0"/>
          </a:p>
          <a:p>
            <a:r>
              <a:rPr lang="zh-CN" altLang="zh-CN" b="1" dirty="0" smtClean="0"/>
              <a:t>早梅</a:t>
            </a:r>
            <a:r>
              <a:rPr lang="en-US" altLang="zh-CN" b="1" dirty="0" smtClean="0"/>
              <a:t>   </a:t>
            </a:r>
            <a:r>
              <a:rPr lang="zh-CN" altLang="zh-CN" b="1" dirty="0" smtClean="0"/>
              <a:t>张渭</a:t>
            </a:r>
            <a:endParaRPr lang="zh-CN" altLang="zh-CN" dirty="0" smtClean="0"/>
          </a:p>
          <a:p>
            <a:r>
              <a:rPr lang="zh-CN" altLang="zh-CN" b="1" dirty="0" smtClean="0"/>
              <a:t>一树寒梅白玉条，迥临村路傍溪桥。不知近水花先发，疑是经冬雪未消。</a:t>
            </a:r>
            <a:endParaRPr lang="zh-CN" altLang="zh-CN" dirty="0" smtClean="0"/>
          </a:p>
          <a:p>
            <a:r>
              <a:rPr lang="zh-CN" altLang="zh-CN" b="1" dirty="0" smtClean="0"/>
              <a:t>问：诗人是如何借梅展示自我形象的？</a:t>
            </a:r>
            <a:endParaRPr lang="zh-CN" altLang="zh-CN" dirty="0" smtClean="0"/>
          </a:p>
          <a:p>
            <a:endParaRPr lang="zh-CN" altLang="zh-CN" dirty="0" smtClean="0"/>
          </a:p>
          <a:p>
            <a:endParaRPr lang="zh-CN" altLang="en-US" dirty="0"/>
          </a:p>
        </p:txBody>
      </p:sp>
      <p:sp>
        <p:nvSpPr>
          <p:cNvPr id="2" name="标题 1"/>
          <p:cNvSpPr>
            <a:spLocks noGrp="1"/>
          </p:cNvSpPr>
          <p:nvPr>
            <p:ph type="title"/>
          </p:nvPr>
        </p:nvSpPr>
        <p:spPr/>
        <p:txBody>
          <a:bodyPr>
            <a:normAutofit fontScale="90000"/>
          </a:bodyPr>
          <a:lstStyle/>
          <a:p>
            <a:r>
              <a:rPr lang="zh-CN" altLang="zh-CN" dirty="0" smtClean="0"/>
              <a:t/>
            </a:r>
            <a:br>
              <a:rPr lang="zh-CN" altLang="zh-CN" dirty="0" smtClean="0"/>
            </a:br>
            <a:r>
              <a:rPr lang="zh-CN" altLang="en-US" dirty="0" smtClean="0"/>
              <a:t>迁移训练</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b="1" dirty="0" smtClean="0"/>
              <a:t>（步骤一）本诗展现了早梅耐寒而立、迎风而发的形象。</a:t>
            </a:r>
            <a:endParaRPr lang="zh-CN" altLang="zh-CN" dirty="0" smtClean="0"/>
          </a:p>
          <a:p>
            <a:r>
              <a:rPr lang="zh-CN" altLang="zh-CN" b="1" dirty="0" smtClean="0"/>
              <a:t>（步骤二）“寒”字点明早梅生存条件的恶劣；“迥”字表现出早梅的孤单；“白玉条”之喻、疑梅为雪之错觉，鲜明地表现出早梅冰清玉洁之质。</a:t>
            </a:r>
            <a:endParaRPr lang="zh-CN" altLang="zh-CN" dirty="0" smtClean="0"/>
          </a:p>
          <a:p>
            <a:r>
              <a:rPr lang="zh-CN" altLang="zh-CN" b="1" dirty="0" smtClean="0"/>
              <a:t>（步骤三）作者以梅自喻，展示了一个孤寂傲世、坚韧刚强、超凡脱俗的自我形象。</a:t>
            </a:r>
            <a:endParaRPr lang="en-US" altLang="zh-CN" b="1" dirty="0" smtClean="0"/>
          </a:p>
          <a:p>
            <a:r>
              <a:rPr lang="zh-CN" altLang="en-US" b="1" dirty="0" smtClean="0">
                <a:solidFill>
                  <a:srgbClr val="C00000"/>
                </a:solidFill>
              </a:rPr>
              <a:t>由物到人联想（结合作者的生平经历和追求）</a:t>
            </a:r>
            <a:endParaRPr lang="zh-CN" altLang="zh-CN" dirty="0" smtClean="0">
              <a:solidFill>
                <a:srgbClr val="C00000"/>
              </a:solidFill>
            </a:endParaRPr>
          </a:p>
          <a:p>
            <a:r>
              <a:rPr lang="en-US" altLang="zh-CN" b="1" dirty="0" smtClean="0"/>
              <a:t> </a:t>
            </a:r>
            <a:endParaRPr lang="zh-CN" altLang="en-US" dirty="0"/>
          </a:p>
        </p:txBody>
      </p:sp>
      <p:sp>
        <p:nvSpPr>
          <p:cNvPr id="2" name="标题 1"/>
          <p:cNvSpPr>
            <a:spLocks noGrp="1"/>
          </p:cNvSpPr>
          <p:nvPr>
            <p:ph type="title"/>
          </p:nvPr>
        </p:nvSpPr>
        <p:spPr/>
        <p:txBody>
          <a:bodyPr/>
          <a:lstStyle/>
          <a:p>
            <a:r>
              <a:rPr lang="zh-CN" altLang="zh-CN" b="1" dirty="0" smtClean="0"/>
              <a:t>【答案】</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smtClean="0"/>
              <a:t>1</a:t>
            </a:r>
            <a:r>
              <a:rPr lang="zh-CN" altLang="en-US" dirty="0" smtClean="0"/>
              <a:t>、整理“技巧”部分练习的答案，掌握常见写作技巧。</a:t>
            </a:r>
            <a:endParaRPr lang="en-US" altLang="zh-CN" dirty="0" smtClean="0"/>
          </a:p>
          <a:p>
            <a:r>
              <a:rPr lang="en-US" altLang="zh-CN" dirty="0" smtClean="0"/>
              <a:t>2</a:t>
            </a:r>
            <a:r>
              <a:rPr lang="zh-CN" altLang="en-US" dirty="0" smtClean="0"/>
              <a:t>、学会答技巧类题目。</a:t>
            </a:r>
            <a:endParaRPr lang="zh-CN" altLang="en-US" dirty="0"/>
          </a:p>
        </p:txBody>
      </p:sp>
      <p:sp>
        <p:nvSpPr>
          <p:cNvPr id="2" name="标题 1"/>
          <p:cNvSpPr>
            <a:spLocks noGrp="1"/>
          </p:cNvSpPr>
          <p:nvPr>
            <p:ph type="title"/>
          </p:nvPr>
        </p:nvSpPr>
        <p:spPr/>
        <p:txBody>
          <a:bodyPr/>
          <a:lstStyle/>
          <a:p>
            <a:r>
              <a:rPr lang="zh-CN" altLang="en-US" dirty="0" smtClean="0"/>
              <a:t>作业：</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
        <p:nvSpPr>
          <p:cNvPr id="2" name="标题 1"/>
          <p:cNvSpPr>
            <a:spLocks noGrp="1"/>
          </p:cNvSpPr>
          <p:nvPr>
            <p:ph type="title"/>
          </p:nvPr>
        </p:nvSpPr>
        <p:spPr/>
        <p:txBody>
          <a:bodyP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b="1" dirty="0" smtClean="0"/>
              <a:t>1</a:t>
            </a:r>
            <a:r>
              <a:rPr lang="zh-CN" altLang="zh-CN" b="1" dirty="0" smtClean="0"/>
              <a:t>、总说形象：概说塑造了什么样的形象。</a:t>
            </a:r>
            <a:endParaRPr lang="zh-CN" altLang="zh-CN" dirty="0" smtClean="0"/>
          </a:p>
          <a:p>
            <a:r>
              <a:rPr lang="en-US" altLang="zh-CN" b="1" dirty="0" smtClean="0"/>
              <a:t>2</a:t>
            </a:r>
            <a:r>
              <a:rPr lang="zh-CN" altLang="zh-CN" b="1" dirty="0" smtClean="0"/>
              <a:t>、具体分析：结合诗句内容或表达技巧具体分析形象特点。</a:t>
            </a:r>
            <a:endParaRPr lang="zh-CN" altLang="zh-CN" dirty="0" smtClean="0"/>
          </a:p>
          <a:p>
            <a:r>
              <a:rPr lang="en-US" altLang="zh-CN" b="1" dirty="0" smtClean="0"/>
              <a:t>3</a:t>
            </a:r>
            <a:r>
              <a:rPr lang="zh-CN" altLang="zh-CN" b="1" dirty="0" smtClean="0"/>
              <a:t>、形象意义：揭示形象表现的意义（情感、理想、追求、品性等）。</a:t>
            </a:r>
            <a:endParaRPr lang="zh-CN" altLang="zh-CN" dirty="0" smtClean="0"/>
          </a:p>
          <a:p>
            <a:r>
              <a:rPr lang="en-US" altLang="zh-CN" b="1" dirty="0" smtClean="0"/>
              <a:t> </a:t>
            </a:r>
            <a:endParaRPr lang="zh-CN" altLang="zh-CN" dirty="0" smtClean="0"/>
          </a:p>
          <a:p>
            <a:endParaRPr lang="zh-CN" altLang="en-US" dirty="0"/>
          </a:p>
        </p:txBody>
      </p:sp>
      <p:sp>
        <p:nvSpPr>
          <p:cNvPr id="2" name="标题 1"/>
          <p:cNvSpPr>
            <a:spLocks noGrp="1"/>
          </p:cNvSpPr>
          <p:nvPr>
            <p:ph type="title"/>
          </p:nvPr>
        </p:nvSpPr>
        <p:spPr/>
        <p:txBody>
          <a:bodyPr>
            <a:normAutofit fontScale="90000"/>
          </a:bodyPr>
          <a:lstStyle/>
          <a:p>
            <a:r>
              <a:rPr lang="zh-CN" altLang="zh-CN" b="1" dirty="0" smtClean="0"/>
              <a:t>（三）答题步骤</a:t>
            </a:r>
            <a:r>
              <a:rPr lang="zh-CN" altLang="zh-CN" dirty="0" smtClean="0"/>
              <a:t/>
            </a:r>
            <a:br>
              <a:rPr lang="zh-CN" altLang="zh-CN" dirty="0" smtClean="0"/>
            </a:b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a:bodyPr>
          <a:lstStyle/>
          <a:p>
            <a:pPr marL="441325" indent="-441325" algn="ctr">
              <a:lnSpc>
                <a:spcPct val="130000"/>
              </a:lnSpc>
            </a:pPr>
            <a:r>
              <a:rPr lang="zh-CN" altLang="en-US" b="1" dirty="0" smtClean="0">
                <a:latin typeface="微软雅黑" panose="020B0503020204020204" pitchFamily="34" charset="-122"/>
                <a:ea typeface="微软雅黑" panose="020B0503020204020204" pitchFamily="34" charset="-122"/>
              </a:rPr>
              <a:t>知识储备（结合作业解说）</a:t>
            </a:r>
          </a:p>
          <a:p>
            <a:pPr marL="0" indent="1080135">
              <a:lnSpc>
                <a:spcPct val="130000"/>
              </a:lnSpc>
            </a:pPr>
            <a:r>
              <a:rPr lang="zh-CN" altLang="en-US" dirty="0" smtClean="0">
                <a:latin typeface="微软雅黑" panose="020B0503020204020204" pitchFamily="34" charset="-122"/>
                <a:ea typeface="微软雅黑" panose="020B0503020204020204" pitchFamily="34" charset="-122"/>
              </a:rPr>
              <a:t>诗歌中的人物形象包括主观形象</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作品塑造的抒情主人公</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和客观形象</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作者描写的人物</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。理解人物形象，要抓住人物的语言、神态、动作、心理、细节的描写及侧面描写、环境描写的烘托渲染等。概括人物的特点，要结合作者的处境和写作背景，分析作者塑造人物的意义。</a:t>
            </a:r>
          </a:p>
          <a:p>
            <a:pPr marL="0" indent="0">
              <a:lnSpc>
                <a:spcPct val="130000"/>
              </a:lnSpc>
            </a:pPr>
            <a:r>
              <a:rPr lang="en-US" altLang="zh-CN" b="1" dirty="0" smtClean="0">
                <a:latin typeface="微软雅黑" panose="020B0503020204020204" pitchFamily="34" charset="-122"/>
                <a:ea typeface="微软雅黑" panose="020B0503020204020204" pitchFamily="34" charset="-122"/>
              </a:rPr>
              <a:t>1</a:t>
            </a:r>
            <a:r>
              <a:rPr lang="zh-CN" altLang="en-US" b="1" dirty="0" smtClean="0">
                <a:latin typeface="微软雅黑" panose="020B0503020204020204" pitchFamily="34" charset="-122"/>
                <a:ea typeface="微软雅黑" panose="020B0503020204020204" pitchFamily="34" charset="-122"/>
              </a:rPr>
              <a:t>、诗中主人公形象</a:t>
            </a:r>
            <a:endParaRPr lang="en-US" altLang="zh-CN" b="1" dirty="0" smtClean="0">
              <a:latin typeface="微软雅黑" panose="020B0503020204020204" pitchFamily="34" charset="-122"/>
              <a:ea typeface="微软雅黑" panose="020B0503020204020204" pitchFamily="34" charset="-122"/>
            </a:endParaRPr>
          </a:p>
          <a:p>
            <a:pPr marL="0" indent="0">
              <a:lnSpc>
                <a:spcPct val="130000"/>
              </a:lnSpc>
            </a:pPr>
            <a:r>
              <a:rPr lang="en-US" altLang="zh-CN" b="1" dirty="0" smtClean="0">
                <a:latin typeface="微软雅黑" panose="020B0503020204020204" pitchFamily="34" charset="-122"/>
                <a:ea typeface="微软雅黑" panose="020B0503020204020204" pitchFamily="34" charset="-122"/>
              </a:rPr>
              <a:t> 2</a:t>
            </a:r>
            <a:r>
              <a:rPr lang="zh-CN" altLang="en-US" b="1" dirty="0" smtClean="0">
                <a:latin typeface="微软雅黑" panose="020B0503020204020204" pitchFamily="34" charset="-122"/>
                <a:ea typeface="微软雅黑" panose="020B0503020204020204" pitchFamily="34" charset="-122"/>
              </a:rPr>
              <a:t>、诗人自身形象</a:t>
            </a:r>
          </a:p>
          <a:p>
            <a:endParaRPr lang="zh-CN" altLang="en-US" dirty="0"/>
          </a:p>
        </p:txBody>
      </p:sp>
      <p:sp>
        <p:nvSpPr>
          <p:cNvPr id="2" name="标题 1"/>
          <p:cNvSpPr>
            <a:spLocks noGrp="1"/>
          </p:cNvSpPr>
          <p:nvPr>
            <p:ph type="title"/>
          </p:nvPr>
        </p:nvSpPr>
        <p:spPr/>
        <p:txBody>
          <a:bodyPr>
            <a:normAutofit fontScale="90000"/>
          </a:bodyPr>
          <a:lstStyle/>
          <a:p>
            <a:r>
              <a:rPr lang="zh-CN" altLang="en-US" b="1" dirty="0" smtClean="0">
                <a:solidFill>
                  <a:srgbClr val="EF8340"/>
                </a:solidFill>
                <a:latin typeface="微软雅黑" panose="020B0503020204020204" pitchFamily="34" charset="-122"/>
                <a:ea typeface="微软雅黑" panose="020B0503020204020204" pitchFamily="34" charset="-122"/>
              </a:rPr>
              <a:t>类型一　人物形象</a:t>
            </a:r>
            <a:r>
              <a:rPr lang="zh-CN" altLang="en-US" b="1" dirty="0" smtClean="0">
                <a:latin typeface="微软雅黑" panose="020B0503020204020204" pitchFamily="34" charset="-122"/>
                <a:ea typeface="微软雅黑" panose="020B0503020204020204" pitchFamily="34" charset="-122"/>
              </a:rPr>
              <a:t/>
            </a:r>
            <a:br>
              <a:rPr lang="zh-CN" altLang="en-US" b="1" dirty="0" smtClean="0">
                <a:latin typeface="微软雅黑" panose="020B0503020204020204" pitchFamily="34" charset="-122"/>
                <a:ea typeface="微软雅黑" panose="020B0503020204020204" pitchFamily="34" charset="-122"/>
              </a:rPr>
            </a:b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77500" lnSpcReduction="20000"/>
          </a:bodyPr>
          <a:lstStyle/>
          <a:p>
            <a:pPr marL="810260" indent="-810260">
              <a:lnSpc>
                <a:spcPct val="150000"/>
              </a:lnSpc>
            </a:pPr>
            <a:r>
              <a:rPr lang="en-US" altLang="zh-CN" sz="2800" b="1" dirty="0" smtClean="0">
                <a:latin typeface="微软雅黑" panose="020B0503020204020204" pitchFamily="34" charset="-122"/>
                <a:ea typeface="微软雅黑" panose="020B0503020204020204" pitchFamily="34" charset="-122"/>
              </a:rPr>
              <a:t>【</a:t>
            </a:r>
            <a:r>
              <a:rPr lang="zh-CN" altLang="en-US" sz="2800" b="1" dirty="0" smtClean="0">
                <a:latin typeface="微软雅黑" panose="020B0503020204020204" pitchFamily="34" charset="-122"/>
                <a:ea typeface="微软雅黑" panose="020B0503020204020204" pitchFamily="34" charset="-122"/>
              </a:rPr>
              <a:t>答题步骤</a:t>
            </a:r>
            <a:r>
              <a:rPr lang="en-US" altLang="zh-CN" sz="2800" b="1" dirty="0" smtClean="0">
                <a:latin typeface="微软雅黑" panose="020B0503020204020204" pitchFamily="34" charset="-122"/>
                <a:ea typeface="微软雅黑" panose="020B0503020204020204" pitchFamily="34" charset="-122"/>
              </a:rPr>
              <a:t>】</a:t>
            </a:r>
            <a:endParaRPr lang="zh-CN" altLang="en-US" sz="2800" dirty="0" smtClean="0">
              <a:latin typeface="微软雅黑" panose="020B0503020204020204" pitchFamily="34" charset="-122"/>
              <a:ea typeface="微软雅黑" panose="020B0503020204020204" pitchFamily="34" charset="-122"/>
            </a:endParaRPr>
          </a:p>
          <a:p>
            <a:pPr marL="810260" indent="-810260">
              <a:lnSpc>
                <a:spcPct val="130000"/>
              </a:lnSpc>
            </a:pPr>
            <a:r>
              <a:rPr lang="en-US" altLang="zh-CN" sz="2800" dirty="0" smtClean="0">
                <a:latin typeface="微软雅黑" panose="020B0503020204020204" pitchFamily="34" charset="-122"/>
                <a:ea typeface="微软雅黑" panose="020B0503020204020204" pitchFamily="34" charset="-122"/>
              </a:rPr>
              <a:t>1</a:t>
            </a:r>
            <a:r>
              <a:rPr lang="zh-CN" altLang="en-US" sz="2800" dirty="0" smtClean="0">
                <a:latin typeface="微软雅黑" panose="020B0503020204020204" pitchFamily="34" charset="-122"/>
                <a:ea typeface="微软雅黑" panose="020B0503020204020204" pitchFamily="34" charset="-122"/>
              </a:rPr>
              <a:t>．审清题干要求，确定答题步骤。</a:t>
            </a:r>
          </a:p>
          <a:p>
            <a:pPr marL="810260" indent="-810260">
              <a:lnSpc>
                <a:spcPct val="150000"/>
              </a:lnSpc>
            </a:pPr>
            <a:r>
              <a:rPr lang="en-US" altLang="zh-CN" sz="2800" dirty="0" smtClean="0">
                <a:latin typeface="微软雅黑" panose="020B0503020204020204" pitchFamily="34" charset="-122"/>
                <a:ea typeface="微软雅黑" panose="020B0503020204020204" pitchFamily="34" charset="-122"/>
              </a:rPr>
              <a:t>2</a:t>
            </a:r>
            <a:r>
              <a:rPr lang="zh-CN" altLang="en-US" sz="2800" dirty="0" smtClean="0">
                <a:latin typeface="微软雅黑" panose="020B0503020204020204" pitchFamily="34" charset="-122"/>
                <a:ea typeface="微软雅黑" panose="020B0503020204020204" pitchFamily="34" charset="-122"/>
              </a:rPr>
              <a:t>．明确指出是什么形象，概括人物形象的特征。</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组织语言的格式一般为“</a:t>
            </a:r>
            <a:r>
              <a:rPr lang="zh-CN" altLang="en-US" sz="2800" dirty="0" smtClean="0">
                <a:solidFill>
                  <a:srgbClr val="FF0000"/>
                </a:solidFill>
                <a:latin typeface="微软雅黑" panose="020B0503020204020204" pitchFamily="34" charset="-122"/>
                <a:ea typeface="微软雅黑" panose="020B0503020204020204" pitchFamily="34" charset="-122"/>
              </a:rPr>
              <a:t>思想性格特征＋人物身份”</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步骤</a:t>
            </a:r>
            <a:r>
              <a:rPr lang="en-US" altLang="zh-CN" sz="2800" dirty="0" smtClean="0">
                <a:latin typeface="微软雅黑" panose="020B0503020204020204" pitchFamily="34" charset="-122"/>
                <a:ea typeface="微软雅黑" panose="020B0503020204020204" pitchFamily="34" charset="-122"/>
              </a:rPr>
              <a:t>1)</a:t>
            </a:r>
          </a:p>
          <a:p>
            <a:pPr marL="810260" indent="-810260">
              <a:lnSpc>
                <a:spcPct val="120000"/>
              </a:lnSpc>
            </a:pPr>
            <a:r>
              <a:rPr lang="en-US" altLang="zh-CN" sz="2800" dirty="0" smtClean="0">
                <a:latin typeface="微软雅黑" panose="020B0503020204020204" pitchFamily="34" charset="-122"/>
                <a:ea typeface="微软雅黑" panose="020B0503020204020204" pitchFamily="34" charset="-122"/>
              </a:rPr>
              <a:t>3</a:t>
            </a:r>
            <a:r>
              <a:rPr lang="zh-CN" altLang="en-US" sz="2800" dirty="0" smtClean="0">
                <a:latin typeface="微软雅黑" panose="020B0503020204020204" pitchFamily="34" charset="-122"/>
                <a:ea typeface="微软雅黑" panose="020B0503020204020204" pitchFamily="34" charset="-122"/>
              </a:rPr>
              <a:t>．结合诗句分点说明、概括（有时要结合写法）。</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步骤</a:t>
            </a:r>
            <a:r>
              <a:rPr lang="en-US" altLang="zh-CN" sz="2800" dirty="0" smtClean="0">
                <a:latin typeface="微软雅黑" panose="020B0503020204020204" pitchFamily="34" charset="-122"/>
                <a:ea typeface="微软雅黑" panose="020B0503020204020204" pitchFamily="34" charset="-122"/>
              </a:rPr>
              <a:t>2)</a:t>
            </a:r>
          </a:p>
          <a:p>
            <a:pPr marL="810260" indent="-810260">
              <a:lnSpc>
                <a:spcPct val="150000"/>
              </a:lnSpc>
            </a:pPr>
            <a:r>
              <a:rPr lang="en-US" altLang="zh-CN" sz="2800" dirty="0" smtClean="0">
                <a:latin typeface="微软雅黑" panose="020B0503020204020204" pitchFamily="34" charset="-122"/>
                <a:ea typeface="微软雅黑" panose="020B0503020204020204" pitchFamily="34" charset="-122"/>
              </a:rPr>
              <a:t>4</a:t>
            </a:r>
            <a:r>
              <a:rPr lang="zh-CN" altLang="en-US" sz="2800" dirty="0" smtClean="0">
                <a:latin typeface="微软雅黑" panose="020B0503020204020204" pitchFamily="34" charset="-122"/>
                <a:ea typeface="微软雅黑" panose="020B0503020204020204" pitchFamily="34" charset="-122"/>
              </a:rPr>
              <a:t>．概括形象的意义。</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分析形象中诗人所寄寓的感情或蕴含的哲理</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步骤</a:t>
            </a:r>
            <a:r>
              <a:rPr lang="en-US" altLang="zh-CN" sz="2800" dirty="0" smtClean="0">
                <a:latin typeface="微软雅黑" panose="020B0503020204020204" pitchFamily="34" charset="-122"/>
                <a:ea typeface="微软雅黑" panose="020B0503020204020204" pitchFamily="34" charset="-122"/>
              </a:rPr>
              <a:t>3)</a:t>
            </a:r>
          </a:p>
          <a:p>
            <a:pPr marL="810260" indent="-810260">
              <a:lnSpc>
                <a:spcPct val="150000"/>
              </a:lnSpc>
            </a:pPr>
            <a:r>
              <a:rPr lang="zh-CN" altLang="en-US" sz="2800" dirty="0" smtClean="0">
                <a:latin typeface="微软雅黑" panose="020B0503020204020204" pitchFamily="34" charset="-122"/>
                <a:ea typeface="微软雅黑" panose="020B0503020204020204" pitchFamily="34" charset="-122"/>
              </a:rPr>
              <a:t>可简化为：概括形象</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分点说明</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分析情理</a:t>
            </a:r>
            <a:endParaRPr lang="en-US" altLang="zh-CN" sz="2800" dirty="0" smtClean="0">
              <a:latin typeface="微软雅黑" panose="020B0503020204020204" pitchFamily="34" charset="-122"/>
              <a:ea typeface="微软雅黑" panose="020B0503020204020204" pitchFamily="34" charset="-122"/>
            </a:endParaRPr>
          </a:p>
          <a:p>
            <a:endParaRPr lang="zh-CN" altLang="en-US" dirty="0"/>
          </a:p>
        </p:txBody>
      </p:sp>
      <p:sp>
        <p:nvSpPr>
          <p:cNvPr id="3" name="标题 2"/>
          <p:cNvSpPr>
            <a:spLocks noGrp="1"/>
          </p:cNvSpPr>
          <p:nvPr>
            <p:ph type="title"/>
          </p:nvPr>
        </p:nvSpPr>
        <p:spPr/>
        <p:txBody>
          <a:bodyPr/>
          <a:lstStyle/>
          <a:p>
            <a:r>
              <a:rPr lang="zh-CN" altLang="en-US" dirty="0" smtClean="0"/>
              <a:t>答题模板</a:t>
            </a: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810260" indent="-810260">
              <a:lnSpc>
                <a:spcPct val="130000"/>
              </a:lnSpc>
            </a:pPr>
            <a:r>
              <a:rPr lang="zh-CN" altLang="en-US" sz="2800" dirty="0" smtClean="0">
                <a:latin typeface="微软雅黑" panose="020B0503020204020204" pitchFamily="34" charset="-122"/>
                <a:ea typeface="微软雅黑" panose="020B0503020204020204" pitchFamily="34" charset="-122"/>
              </a:rPr>
              <a:t>阅读下面这首诗，回答问题。</a:t>
            </a:r>
          </a:p>
          <a:p>
            <a:pPr marL="810260" indent="-810260" algn="ctr">
              <a:lnSpc>
                <a:spcPct val="130000"/>
              </a:lnSpc>
            </a:pPr>
            <a:r>
              <a:rPr lang="zh-CN" altLang="en-US" sz="2800" dirty="0" smtClean="0">
                <a:latin typeface="微软雅黑" panose="020B0503020204020204" pitchFamily="34" charset="-122"/>
                <a:ea typeface="微软雅黑" panose="020B0503020204020204" pitchFamily="34" charset="-122"/>
              </a:rPr>
              <a:t>塞下曲六首</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其一</a:t>
            </a:r>
            <a:r>
              <a:rPr lang="en-US" altLang="zh-CN" sz="2800" dirty="0" smtClean="0">
                <a:latin typeface="微软雅黑" panose="020B0503020204020204" pitchFamily="34" charset="-122"/>
                <a:ea typeface="微软雅黑" panose="020B0503020204020204" pitchFamily="34" charset="-122"/>
              </a:rPr>
              <a:t>)</a:t>
            </a:r>
          </a:p>
          <a:p>
            <a:pPr marL="810260" indent="-810260" algn="ctr">
              <a:lnSpc>
                <a:spcPct val="130000"/>
              </a:lnSpc>
            </a:pPr>
            <a:r>
              <a:rPr lang="zh-CN" altLang="en-US" sz="2800" dirty="0" smtClean="0">
                <a:latin typeface="微软雅黑" panose="020B0503020204020204" pitchFamily="34" charset="-122"/>
                <a:ea typeface="微软雅黑" panose="020B0503020204020204" pitchFamily="34" charset="-122"/>
              </a:rPr>
              <a:t>李　白</a:t>
            </a:r>
          </a:p>
          <a:p>
            <a:pPr marL="810260" indent="-810260" algn="ctr">
              <a:lnSpc>
                <a:spcPct val="130000"/>
              </a:lnSpc>
            </a:pPr>
            <a:r>
              <a:rPr lang="zh-CN" altLang="en-US" sz="2800" dirty="0" smtClean="0">
                <a:latin typeface="微软雅黑" panose="020B0503020204020204" pitchFamily="34" charset="-122"/>
                <a:ea typeface="微软雅黑" panose="020B0503020204020204" pitchFamily="34" charset="-122"/>
              </a:rPr>
              <a:t>五月天山雪，无花只有寒。</a:t>
            </a:r>
          </a:p>
          <a:p>
            <a:pPr marL="810260" indent="-810260" algn="ctr">
              <a:lnSpc>
                <a:spcPct val="130000"/>
              </a:lnSpc>
            </a:pPr>
            <a:r>
              <a:rPr lang="zh-CN" altLang="en-US" sz="2800" dirty="0" smtClean="0">
                <a:latin typeface="微软雅黑" panose="020B0503020204020204" pitchFamily="34" charset="-122"/>
                <a:ea typeface="微软雅黑" panose="020B0503020204020204" pitchFamily="34" charset="-122"/>
              </a:rPr>
              <a:t>笛中闻折柳，春色未曾看。</a:t>
            </a:r>
          </a:p>
          <a:p>
            <a:pPr marL="810260" indent="-810260" algn="ctr">
              <a:lnSpc>
                <a:spcPct val="130000"/>
              </a:lnSpc>
            </a:pPr>
            <a:r>
              <a:rPr lang="zh-CN" altLang="en-US" sz="2800" dirty="0" smtClean="0">
                <a:latin typeface="微软雅黑" panose="020B0503020204020204" pitchFamily="34" charset="-122"/>
                <a:ea typeface="微软雅黑" panose="020B0503020204020204" pitchFamily="34" charset="-122"/>
              </a:rPr>
              <a:t>晓战随金鼓，宵眠抱玉鞍。</a:t>
            </a:r>
          </a:p>
          <a:p>
            <a:pPr marL="810260" indent="-810260" algn="ctr">
              <a:lnSpc>
                <a:spcPct val="130000"/>
              </a:lnSpc>
            </a:pPr>
            <a:r>
              <a:rPr lang="zh-CN" altLang="en-US" sz="2800" dirty="0" smtClean="0">
                <a:latin typeface="微软雅黑" panose="020B0503020204020204" pitchFamily="34" charset="-122"/>
                <a:ea typeface="微软雅黑" panose="020B0503020204020204" pitchFamily="34" charset="-122"/>
              </a:rPr>
              <a:t>愿将腰下剑，直为斩楼兰。</a:t>
            </a:r>
          </a:p>
          <a:p>
            <a:pPr marL="1080135" indent="0">
              <a:lnSpc>
                <a:spcPct val="130000"/>
              </a:lnSpc>
            </a:pPr>
            <a:r>
              <a:rPr lang="zh-CN" altLang="en-US" sz="2800" dirty="0" smtClean="0">
                <a:latin typeface="微软雅黑" panose="020B0503020204020204" pitchFamily="34" charset="-122"/>
                <a:ea typeface="微软雅黑" panose="020B0503020204020204" pitchFamily="34" charset="-122"/>
              </a:rPr>
              <a:t>分析诗中塑造的主人公的形象。</a:t>
            </a:r>
          </a:p>
          <a:p>
            <a:endParaRPr lang="zh-CN" altLang="en-US" dirty="0"/>
          </a:p>
        </p:txBody>
      </p:sp>
      <p:sp>
        <p:nvSpPr>
          <p:cNvPr id="3" name="标题 2"/>
          <p:cNvSpPr>
            <a:spLocks noGrp="1"/>
          </p:cNvSpPr>
          <p:nvPr>
            <p:ph type="title"/>
          </p:nvPr>
        </p:nvSpPr>
        <p:spPr/>
        <p:txBody>
          <a:bodyPr/>
          <a:lstStyle/>
          <a:p>
            <a:r>
              <a:rPr lang="zh-CN" altLang="en-US" dirty="0" smtClean="0"/>
              <a:t>作业题目回顾，</a:t>
            </a:r>
            <a:r>
              <a:rPr lang="zh-CN" altLang="en-US" sz="4400" dirty="0" smtClean="0">
                <a:solidFill>
                  <a:srgbClr val="EF8340"/>
                </a:solidFill>
                <a:latin typeface="微软雅黑" panose="020B0503020204020204" pitchFamily="34" charset="-122"/>
                <a:ea typeface="微软雅黑" panose="020B0503020204020204" pitchFamily="34" charset="-122"/>
              </a:rPr>
              <a:t>例</a:t>
            </a:r>
            <a:r>
              <a:rPr lang="en-US" altLang="zh-CN" sz="4400" dirty="0" smtClean="0">
                <a:solidFill>
                  <a:srgbClr val="EF8340"/>
                </a:solidFill>
                <a:latin typeface="微软雅黑" panose="020B0503020204020204" pitchFamily="34" charset="-122"/>
                <a:ea typeface="微软雅黑" panose="020B0503020204020204" pitchFamily="34" charset="-122"/>
              </a:rPr>
              <a:t>1 </a:t>
            </a:r>
            <a:r>
              <a:rPr lang="zh-CN" altLang="en-US" sz="4400" dirty="0" smtClean="0">
                <a:solidFill>
                  <a:srgbClr val="EF8340"/>
                </a:solidFill>
                <a:latin typeface="微软雅黑" panose="020B0503020204020204" pitchFamily="34" charset="-122"/>
                <a:ea typeface="微软雅黑" panose="020B0503020204020204" pitchFamily="34" charset="-122"/>
              </a:rPr>
              <a:t>（第</a:t>
            </a:r>
            <a:r>
              <a:rPr lang="en-US" altLang="zh-CN" sz="4400" dirty="0" smtClean="0">
                <a:solidFill>
                  <a:srgbClr val="EF8340"/>
                </a:solidFill>
                <a:latin typeface="微软雅黑" panose="020B0503020204020204" pitchFamily="34" charset="-122"/>
                <a:ea typeface="微软雅黑" panose="020B0503020204020204" pitchFamily="34" charset="-122"/>
              </a:rPr>
              <a:t>3</a:t>
            </a:r>
            <a:r>
              <a:rPr lang="zh-CN" altLang="en-US" sz="4400" dirty="0" smtClean="0">
                <a:solidFill>
                  <a:srgbClr val="EF8340"/>
                </a:solidFill>
                <a:latin typeface="微软雅黑" panose="020B0503020204020204" pitchFamily="34" charset="-122"/>
                <a:ea typeface="微软雅黑" panose="020B0503020204020204" pitchFamily="34" charset="-122"/>
              </a:rPr>
              <a:t>页）</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62500" lnSpcReduction="20000"/>
          </a:bodyPr>
          <a:lstStyle/>
          <a:p>
            <a:pPr>
              <a:lnSpc>
                <a:spcPct val="130000"/>
              </a:lnSpc>
            </a:pPr>
            <a:r>
              <a:rPr lang="en-US" altLang="zh-CN" sz="2800" b="1" dirty="0" smtClean="0">
                <a:latin typeface="微软雅黑" panose="020B0503020204020204" pitchFamily="34" charset="-122"/>
                <a:ea typeface="微软雅黑" panose="020B0503020204020204" pitchFamily="34" charset="-122"/>
              </a:rPr>
              <a:t>【</a:t>
            </a:r>
            <a:r>
              <a:rPr lang="zh-CN" altLang="en-US" sz="2800" b="1" dirty="0" smtClean="0">
                <a:latin typeface="微软雅黑" panose="020B0503020204020204" pitchFamily="34" charset="-122"/>
                <a:ea typeface="微软雅黑" panose="020B0503020204020204" pitchFamily="34" charset="-122"/>
              </a:rPr>
              <a:t>针对训练</a:t>
            </a:r>
            <a:r>
              <a:rPr lang="en-US" altLang="zh-CN" sz="2800" b="1" dirty="0" smtClean="0">
                <a:latin typeface="微软雅黑" panose="020B0503020204020204" pitchFamily="34" charset="-122"/>
                <a:ea typeface="微软雅黑" panose="020B0503020204020204" pitchFamily="34" charset="-122"/>
              </a:rPr>
              <a:t>】</a:t>
            </a:r>
            <a:endParaRPr lang="zh-CN" altLang="en-US" sz="2800" b="1" dirty="0" smtClean="0">
              <a:latin typeface="微软雅黑" panose="020B0503020204020204" pitchFamily="34" charset="-122"/>
              <a:ea typeface="微软雅黑" panose="020B0503020204020204" pitchFamily="34" charset="-122"/>
            </a:endParaRPr>
          </a:p>
          <a:p>
            <a:pPr>
              <a:lnSpc>
                <a:spcPct val="130000"/>
              </a:lnSpc>
            </a:pPr>
            <a:r>
              <a:rPr lang="en-US" altLang="zh-CN" sz="2800" b="1" dirty="0" smtClean="0">
                <a:solidFill>
                  <a:srgbClr val="EF8340"/>
                </a:solidFill>
                <a:latin typeface="微软雅黑" panose="020B0503020204020204" pitchFamily="34" charset="-122"/>
                <a:ea typeface="微软雅黑" panose="020B0503020204020204" pitchFamily="34" charset="-122"/>
              </a:rPr>
              <a:t>1 . </a:t>
            </a:r>
            <a:r>
              <a:rPr lang="zh-CN" altLang="en-US" sz="2800" dirty="0" smtClean="0">
                <a:latin typeface="微软雅黑" panose="020B0503020204020204" pitchFamily="34" charset="-122"/>
                <a:ea typeface="微软雅黑" panose="020B0503020204020204" pitchFamily="34" charset="-122"/>
              </a:rPr>
              <a:t>读下面这首宋诗，完成后面的题目</a:t>
            </a:r>
            <a:endParaRPr lang="en-US" altLang="zh-CN" sz="2800" dirty="0" smtClean="0">
              <a:latin typeface="微软雅黑" panose="020B0503020204020204" pitchFamily="34" charset="-122"/>
              <a:ea typeface="微软雅黑" panose="020B0503020204020204" pitchFamily="34" charset="-122"/>
            </a:endParaRPr>
          </a:p>
          <a:p>
            <a:pPr>
              <a:lnSpc>
                <a:spcPct val="130000"/>
              </a:lnSpc>
            </a:pPr>
            <a:r>
              <a:rPr lang="zh-CN" altLang="en-US" sz="2800" dirty="0" smtClean="0">
                <a:solidFill>
                  <a:srgbClr val="FF0000"/>
                </a:solidFill>
                <a:latin typeface="微软雅黑" panose="020B0503020204020204" pitchFamily="34" charset="-122"/>
                <a:ea typeface="微软雅黑" panose="020B0503020204020204" pitchFamily="34" charset="-122"/>
              </a:rPr>
              <a:t>竹轩</a:t>
            </a:r>
            <a:r>
              <a:rPr lang="zh-CN" altLang="en-US" sz="2800" dirty="0" smtClean="0">
                <a:latin typeface="微软雅黑" panose="020B0503020204020204" pitchFamily="34" charset="-122"/>
                <a:ea typeface="微软雅黑" panose="020B0503020204020204" pitchFamily="34" charset="-122"/>
              </a:rPr>
              <a:t>诗兴</a:t>
            </a:r>
            <a:endParaRPr lang="en-US" altLang="zh-CN" sz="2800" dirty="0" smtClean="0">
              <a:latin typeface="微软雅黑" panose="020B0503020204020204" pitchFamily="34" charset="-122"/>
              <a:ea typeface="微软雅黑" panose="020B0503020204020204" pitchFamily="34" charset="-122"/>
            </a:endParaRPr>
          </a:p>
          <a:p>
            <a:pPr>
              <a:lnSpc>
                <a:spcPct val="130000"/>
              </a:lnSpc>
            </a:pPr>
            <a:r>
              <a:rPr lang="zh-CN" altLang="en-US" sz="2800" dirty="0" smtClean="0">
                <a:latin typeface="微软雅黑" panose="020B0503020204020204" pitchFamily="34" charset="-122"/>
                <a:ea typeface="微软雅黑" panose="020B0503020204020204" pitchFamily="34" charset="-122"/>
              </a:rPr>
              <a:t>张 镃</a:t>
            </a:r>
          </a:p>
          <a:p>
            <a:pPr>
              <a:lnSpc>
                <a:spcPct val="130000"/>
              </a:lnSpc>
              <a:buNone/>
            </a:pPr>
            <a:r>
              <a:rPr lang="zh-CN" altLang="en-US" sz="2800" dirty="0" smtClean="0">
                <a:latin typeface="微软雅黑" panose="020B0503020204020204" pitchFamily="34" charset="-122"/>
                <a:ea typeface="微软雅黑" panose="020B0503020204020204" pitchFamily="34" charset="-122"/>
              </a:rPr>
              <a:t>  </a:t>
            </a:r>
            <a:r>
              <a:rPr lang="zh-CN" altLang="en-US" sz="2800" dirty="0" smtClean="0">
                <a:solidFill>
                  <a:srgbClr val="FF0000"/>
                </a:solidFill>
                <a:latin typeface="微软雅黑" panose="020B0503020204020204" pitchFamily="34" charset="-122"/>
                <a:ea typeface="微软雅黑" panose="020B0503020204020204" pitchFamily="34" charset="-122"/>
              </a:rPr>
              <a:t>柴门</a:t>
            </a:r>
            <a:r>
              <a:rPr lang="zh-CN" altLang="en-US" sz="2800" dirty="0" smtClean="0">
                <a:latin typeface="微软雅黑" panose="020B0503020204020204" pitchFamily="34" charset="-122"/>
                <a:ea typeface="微软雅黑" panose="020B0503020204020204" pitchFamily="34" charset="-122"/>
              </a:rPr>
              <a:t>风卷却吹开，</a:t>
            </a:r>
            <a:r>
              <a:rPr lang="zh-CN" altLang="en-US" sz="2800" dirty="0" smtClean="0">
                <a:solidFill>
                  <a:srgbClr val="FF0000"/>
                </a:solidFill>
                <a:latin typeface="微软雅黑" panose="020B0503020204020204" pitchFamily="34" charset="-122"/>
                <a:ea typeface="微软雅黑" panose="020B0503020204020204" pitchFamily="34" charset="-122"/>
              </a:rPr>
              <a:t>狭径</a:t>
            </a:r>
            <a:r>
              <a:rPr lang="zh-CN" altLang="en-US" sz="2800" dirty="0" smtClean="0">
                <a:latin typeface="微软雅黑" panose="020B0503020204020204" pitchFamily="34" charset="-122"/>
                <a:ea typeface="微软雅黑" panose="020B0503020204020204" pitchFamily="34" charset="-122"/>
              </a:rPr>
              <a:t>初成竹旋栽。（生活环境：简朴清幽）</a:t>
            </a:r>
            <a:endParaRPr lang="en-US" altLang="zh-CN" sz="2800" dirty="0" smtClean="0">
              <a:latin typeface="微软雅黑" panose="020B0503020204020204" pitchFamily="34" charset="-122"/>
              <a:ea typeface="微软雅黑" panose="020B0503020204020204" pitchFamily="34" charset="-122"/>
            </a:endParaRPr>
          </a:p>
          <a:p>
            <a:pPr>
              <a:lnSpc>
                <a:spcPct val="130000"/>
              </a:lnSpc>
              <a:buNone/>
            </a:pPr>
            <a:r>
              <a:rPr lang="zh-CN" altLang="en-US" sz="2800" dirty="0" smtClean="0">
                <a:latin typeface="微软雅黑" panose="020B0503020204020204" pitchFamily="34" charset="-122"/>
                <a:ea typeface="微软雅黑" panose="020B0503020204020204" pitchFamily="34" charset="-122"/>
              </a:rPr>
              <a:t>梢影细从</a:t>
            </a:r>
            <a:r>
              <a:rPr lang="zh-CN" altLang="en-US" sz="2800" dirty="0" smtClean="0">
                <a:solidFill>
                  <a:srgbClr val="FF0000"/>
                </a:solidFill>
                <a:latin typeface="微软雅黑" panose="020B0503020204020204" pitchFamily="34" charset="-122"/>
                <a:ea typeface="微软雅黑" panose="020B0503020204020204" pitchFamily="34" charset="-122"/>
              </a:rPr>
              <a:t>茶碗</a:t>
            </a:r>
            <a:r>
              <a:rPr lang="zh-CN" altLang="en-US" sz="2800" dirty="0" smtClean="0">
                <a:latin typeface="微软雅黑" panose="020B0503020204020204" pitchFamily="34" charset="-122"/>
                <a:ea typeface="微软雅黑" panose="020B0503020204020204" pitchFamily="34" charset="-122"/>
              </a:rPr>
              <a:t>入，叶声轻逐</a:t>
            </a:r>
            <a:r>
              <a:rPr lang="zh-CN" altLang="en-US" sz="2800" dirty="0" smtClean="0">
                <a:solidFill>
                  <a:srgbClr val="FF0000"/>
                </a:solidFill>
                <a:latin typeface="微软雅黑" panose="020B0503020204020204" pitchFamily="34" charset="-122"/>
                <a:ea typeface="微软雅黑" panose="020B0503020204020204" pitchFamily="34" charset="-122"/>
              </a:rPr>
              <a:t>篆烟</a:t>
            </a:r>
            <a:r>
              <a:rPr lang="en-US" altLang="zh-CN" sz="2800" baseline="30000" dirty="0" smtClean="0">
                <a:solidFill>
                  <a:srgbClr val="FF0000"/>
                </a:solidFill>
                <a:latin typeface="微软雅黑" pitchFamily="34" charset="-122"/>
                <a:ea typeface="微软雅黑" pitchFamily="34" charset="-122"/>
              </a:rPr>
              <a:t>[</a:t>
            </a:r>
            <a:r>
              <a:rPr lang="zh-CN" altLang="en-US" sz="2800" baseline="30000" dirty="0" smtClean="0">
                <a:latin typeface="微软雅黑" panose="020B0503020204020204" pitchFamily="34" charset="-122"/>
                <a:ea typeface="微软雅黑" panose="020B0503020204020204" pitchFamily="34" charset="-122"/>
              </a:rPr>
              <a:t>注</a:t>
            </a:r>
            <a:r>
              <a:rPr lang="en-US" altLang="zh-CN" sz="2800" baseline="30000" dirty="0" smtClean="0">
                <a:latin typeface="微软雅黑" pitchFamily="34" charset="-122"/>
                <a:ea typeface="微软雅黑" pitchFamily="34" charset="-122"/>
              </a:rPr>
              <a:t>]</a:t>
            </a:r>
            <a:r>
              <a:rPr lang="zh-CN" altLang="en-US" sz="2800" dirty="0" smtClean="0">
                <a:latin typeface="微软雅黑" panose="020B0503020204020204" pitchFamily="34" charset="-122"/>
                <a:ea typeface="微软雅黑" panose="020B0503020204020204" pitchFamily="34" charset="-122"/>
              </a:rPr>
              <a:t>来。（日常生活：喝茶、焚香、倦卧、闲吟）</a:t>
            </a:r>
            <a:endParaRPr lang="en-US" altLang="zh-CN" sz="2800" dirty="0" smtClean="0">
              <a:latin typeface="微软雅黑" panose="020B0503020204020204" pitchFamily="34" charset="-122"/>
              <a:ea typeface="微软雅黑" panose="020B0503020204020204" pitchFamily="34" charset="-122"/>
            </a:endParaRPr>
          </a:p>
          <a:p>
            <a:pPr>
              <a:lnSpc>
                <a:spcPct val="130000"/>
              </a:lnSpc>
              <a:buNone/>
            </a:pPr>
            <a:r>
              <a:rPr lang="zh-CN" altLang="en-US" sz="2800" dirty="0" smtClean="0">
                <a:latin typeface="微软雅黑" panose="020B0503020204020204" pitchFamily="34" charset="-122"/>
                <a:ea typeface="微软雅黑" panose="020B0503020204020204" pitchFamily="34" charset="-122"/>
              </a:rPr>
              <a:t>暑天倦卧星穿过，冬昼闲吟雪压摧。</a:t>
            </a:r>
            <a:r>
              <a:rPr lang="zh-CN" altLang="en-US" sz="2800" dirty="0" smtClean="0">
                <a:solidFill>
                  <a:srgbClr val="FF0000"/>
                </a:solidFill>
                <a:latin typeface="微软雅黑" panose="020B0503020204020204" pitchFamily="34" charset="-122"/>
                <a:ea typeface="微软雅黑" panose="020B0503020204020204" pitchFamily="34" charset="-122"/>
              </a:rPr>
              <a:t>（生活闲适、洒脱）</a:t>
            </a:r>
            <a:endParaRPr lang="en-US" altLang="zh-CN" sz="2800" dirty="0" smtClean="0">
              <a:solidFill>
                <a:srgbClr val="FF0000"/>
              </a:solidFill>
              <a:latin typeface="微软雅黑" panose="020B0503020204020204" pitchFamily="34" charset="-122"/>
              <a:ea typeface="微软雅黑" panose="020B0503020204020204" pitchFamily="34" charset="-122"/>
            </a:endParaRPr>
          </a:p>
          <a:p>
            <a:pPr>
              <a:lnSpc>
                <a:spcPct val="130000"/>
              </a:lnSpc>
              <a:buNone/>
            </a:pPr>
            <a:r>
              <a:rPr lang="zh-CN" altLang="en-US" sz="2800" dirty="0" smtClean="0">
                <a:latin typeface="微软雅黑" panose="020B0503020204020204" pitchFamily="34" charset="-122"/>
                <a:ea typeface="微软雅黑" panose="020B0503020204020204" pitchFamily="34" charset="-122"/>
              </a:rPr>
              <a:t>预想</a:t>
            </a:r>
            <a:r>
              <a:rPr lang="zh-CN" altLang="en-US" sz="2800" dirty="0" smtClean="0">
                <a:solidFill>
                  <a:srgbClr val="FF0000"/>
                </a:solidFill>
                <a:latin typeface="微软雅黑" panose="020B0503020204020204" pitchFamily="34" charset="-122"/>
                <a:ea typeface="微软雅黑" panose="020B0503020204020204" pitchFamily="34" charset="-122"/>
              </a:rPr>
              <a:t>此时应更好（何时？</a:t>
            </a:r>
            <a:r>
              <a:rPr lang="zh-CN" altLang="en-US" sz="2800" dirty="0" smtClean="0">
                <a:latin typeface="微软雅黑" panose="020B0503020204020204" pitchFamily="34" charset="-122"/>
                <a:ea typeface="微软雅黑" panose="020B0503020204020204" pitchFamily="34" charset="-122"/>
              </a:rPr>
              <a:t>冬昼雪压弯了竹树枝。 </a:t>
            </a:r>
            <a:r>
              <a:rPr lang="zh-CN" altLang="en-US" sz="2800" dirty="0" smtClean="0">
                <a:solidFill>
                  <a:srgbClr val="FF0000"/>
                </a:solidFill>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，莫移墙下一株梅。</a:t>
            </a:r>
          </a:p>
          <a:p>
            <a:pPr marL="810260">
              <a:lnSpc>
                <a:spcPct val="130000"/>
              </a:lnSpc>
            </a:pPr>
            <a:r>
              <a:rPr lang="en-US" altLang="zh-CN" sz="2800" dirty="0" smtClean="0">
                <a:latin typeface="微软雅黑" panose="020B0503020204020204" pitchFamily="34" charset="-122"/>
                <a:ea typeface="微软雅黑" panose="020B0503020204020204" pitchFamily="34" charset="-122"/>
              </a:rPr>
              <a:t>       [</a:t>
            </a:r>
            <a:r>
              <a:rPr lang="zh-CN" altLang="en-US" sz="2800" dirty="0" smtClean="0">
                <a:latin typeface="微软雅黑" panose="020B0503020204020204" pitchFamily="34" charset="-122"/>
                <a:ea typeface="微软雅黑" panose="020B0503020204020204" pitchFamily="34" charset="-122"/>
              </a:rPr>
              <a:t>注</a:t>
            </a:r>
            <a:r>
              <a:rPr lang="en-US" altLang="zh-CN" sz="2800" dirty="0" smtClean="0">
                <a:latin typeface="微软雅黑" panose="020B0503020204020204" pitchFamily="34" charset="-122"/>
                <a:ea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 篆烟：盘香的烟缕。（喜欢竹、梅：志趣高雅）</a:t>
            </a:r>
          </a:p>
          <a:p>
            <a:pPr marL="810260">
              <a:lnSpc>
                <a:spcPct val="130000"/>
              </a:lnSpc>
            </a:pPr>
            <a:r>
              <a:rPr lang="zh-CN" altLang="en-US" sz="2800" dirty="0" smtClean="0">
                <a:latin typeface="微软雅黑" panose="020B0503020204020204" pitchFamily="34" charset="-122"/>
                <a:ea typeface="微软雅黑" panose="020B0503020204020204" pitchFamily="34" charset="-122"/>
              </a:rPr>
              <a:t>请结合全诗，简要分析</a:t>
            </a:r>
            <a:r>
              <a:rPr lang="zh-CN" altLang="en-US" sz="2800" dirty="0" smtClean="0">
                <a:solidFill>
                  <a:srgbClr val="FF0000"/>
                </a:solidFill>
                <a:latin typeface="微软雅黑" panose="020B0503020204020204" pitchFamily="34" charset="-122"/>
                <a:ea typeface="微软雅黑" panose="020B0503020204020204" pitchFamily="34" charset="-122"/>
              </a:rPr>
              <a:t>诗人（身份已经告诉了）</a:t>
            </a:r>
            <a:r>
              <a:rPr lang="zh-CN" altLang="en-US" sz="2800" dirty="0" smtClean="0">
                <a:latin typeface="微软雅黑" panose="020B0503020204020204" pitchFamily="34" charset="-122"/>
                <a:ea typeface="微软雅黑" panose="020B0503020204020204" pitchFamily="34" charset="-122"/>
              </a:rPr>
              <a:t>的形象。</a:t>
            </a:r>
            <a:r>
              <a:rPr lang="en-US" altLang="zh-CN" sz="2800" dirty="0" smtClean="0">
                <a:latin typeface="微软雅黑" panose="020B0503020204020204" pitchFamily="34" charset="-122"/>
                <a:ea typeface="微软雅黑" panose="020B0503020204020204" pitchFamily="34" charset="-122"/>
              </a:rPr>
              <a:t>(6</a:t>
            </a:r>
            <a:r>
              <a:rPr lang="zh-CN" altLang="en-US" sz="2800" dirty="0" smtClean="0">
                <a:latin typeface="微软雅黑" panose="020B0503020204020204" pitchFamily="34" charset="-122"/>
                <a:ea typeface="微软雅黑" panose="020B0503020204020204" pitchFamily="34" charset="-122"/>
              </a:rPr>
              <a:t>分</a:t>
            </a:r>
            <a:r>
              <a:rPr lang="en-US" altLang="zh-CN" sz="2800" dirty="0" smtClean="0">
                <a:latin typeface="微软雅黑" panose="020B0503020204020204" pitchFamily="34" charset="-122"/>
                <a:ea typeface="微软雅黑" panose="020B0503020204020204" pitchFamily="34" charset="-122"/>
              </a:rPr>
              <a:t>)</a:t>
            </a:r>
            <a:endParaRPr lang="zh-CN" altLang="en-US" sz="2800" dirty="0" smtClean="0">
              <a:latin typeface="微软雅黑" panose="020B0503020204020204" pitchFamily="34" charset="-122"/>
              <a:ea typeface="微软雅黑" panose="020B0503020204020204" pitchFamily="34" charset="-122"/>
            </a:endParaRPr>
          </a:p>
          <a:p>
            <a:pPr marL="810260">
              <a:lnSpc>
                <a:spcPct val="130000"/>
              </a:lnSpc>
            </a:pPr>
            <a:r>
              <a:rPr lang="en-US" altLang="zh-CN" sz="2800" dirty="0" smtClean="0">
                <a:latin typeface="微软雅黑" panose="020B0503020204020204" pitchFamily="34" charset="-122"/>
                <a:ea typeface="微软雅黑" panose="020B0503020204020204" pitchFamily="34" charset="-122"/>
              </a:rPr>
              <a:t>______________________________________________________________________</a:t>
            </a:r>
            <a:endParaRPr lang="zh-CN" altLang="en-US" sz="2800" dirty="0" smtClean="0">
              <a:latin typeface="微软雅黑" panose="020B0503020204020204" pitchFamily="34" charset="-122"/>
              <a:ea typeface="微软雅黑" panose="020B0503020204020204" pitchFamily="34" charset="-122"/>
            </a:endParaRPr>
          </a:p>
          <a:p>
            <a:endParaRPr lang="zh-CN" altLang="en-US" dirty="0"/>
          </a:p>
        </p:txBody>
      </p:sp>
      <p:sp>
        <p:nvSpPr>
          <p:cNvPr id="3" name="标题 2"/>
          <p:cNvSpPr>
            <a:spLocks noGrp="1"/>
          </p:cNvSpPr>
          <p:nvPr>
            <p:ph type="title"/>
          </p:nvPr>
        </p:nvSpPr>
        <p:spPr/>
        <p:txBody>
          <a:bodyPr/>
          <a:lstStyle/>
          <a:p>
            <a:r>
              <a:rPr lang="zh-CN" altLang="en-US" dirty="0" smtClean="0"/>
              <a:t>例</a:t>
            </a:r>
            <a:r>
              <a:rPr lang="en-US" altLang="zh-CN" dirty="0" smtClean="0"/>
              <a:t>2《</a:t>
            </a:r>
            <a:r>
              <a:rPr lang="zh-CN" altLang="en-US" dirty="0" smtClean="0"/>
              <a:t>竹轩诗兴</a:t>
            </a:r>
            <a:r>
              <a:rPr lang="en-US" altLang="zh-CN" dirty="0" smtClean="0"/>
              <a:t>》</a:t>
            </a:r>
            <a:r>
              <a:rPr lang="zh-CN" altLang="en-US" dirty="0" smtClean="0"/>
              <a:t>简析并总结技巧</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从题干可知，人物的身份是诗人；</a:t>
            </a:r>
            <a:endPar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en-US"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从“竹轩”“柴门”和“狭径”等词可见诗人生活简朴；</a:t>
            </a:r>
            <a:r>
              <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茶碗”“篆烟”等可以看出诗人生活闲适；从“倦卧”和“闲吟”的行为及“预想”冬天景象“更好”和“莫移”“梅”的心理，可以看出诗人的生活闲适、洒脱；从诗人喜爱“竹”“雪”“梅”，可以看出诗人志趣高雅 。</a:t>
            </a:r>
          </a:p>
          <a:p>
            <a:endParaRPr lang="zh-CN" altLang="en-US" dirty="0"/>
          </a:p>
        </p:txBody>
      </p:sp>
      <p:sp>
        <p:nvSpPr>
          <p:cNvPr id="3" name="标题 2"/>
          <p:cNvSpPr>
            <a:spLocks noGrp="1"/>
          </p:cNvSpPr>
          <p:nvPr>
            <p:ph type="title"/>
          </p:nvPr>
        </p:nvSpPr>
        <p:spPr/>
        <p:txBody>
          <a:bodyPr/>
          <a:lstStyle/>
          <a:p>
            <a:r>
              <a:rPr lang="en-US" altLang="zh-CN" sz="44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44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、塑造了闲适、洒脱、高雅的诗人形象。</a:t>
            </a:r>
            <a:r>
              <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800" dirty="0" smtClean="0">
                <a:latin typeface="微软雅黑" panose="020B0503020204020204" pitchFamily="34" charset="-122"/>
                <a:ea typeface="微软雅黑" panose="020B0503020204020204" pitchFamily="34" charset="-122"/>
              </a:rPr>
              <a:t>概括形象</a:t>
            </a:r>
            <a:r>
              <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p>
          <a:p>
            <a:r>
              <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对“竹轩”“柴门”“狭径”等简朴清幽的生活环境，以及喝茶、焚香等的日常生活描写，表现了诗人的闲适自得；“倦卧”“闲吟”等反映了诗人的洒脱从容；“竹”“雪”“梅”等意象表现出诗人高雅的人生志趣。</a:t>
            </a:r>
            <a:r>
              <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分点说明</a:t>
            </a:r>
            <a:r>
              <a:rPr lang="en-US" altLang="zh-CN" sz="28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p>
          <a:p>
            <a:endParaRPr lang="zh-CN" altLang="en-US" dirty="0"/>
          </a:p>
        </p:txBody>
      </p:sp>
      <p:sp>
        <p:nvSpPr>
          <p:cNvPr id="3" name="标题 2"/>
          <p:cNvSpPr>
            <a:spLocks noGrp="1"/>
          </p:cNvSpPr>
          <p:nvPr>
            <p:ph type="title"/>
          </p:nvPr>
        </p:nvSpPr>
        <p:spPr/>
        <p:txBody>
          <a:bodyPr/>
          <a:lstStyle/>
          <a:p>
            <a:r>
              <a:rPr lang="en-US" altLang="zh-CN" sz="44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44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44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396</TotalTime>
  <Words>2084</Words>
  <Application>Microsoft Office PowerPoint</Application>
  <PresentationFormat>全屏显示(4:3)</PresentationFormat>
  <Paragraphs>145</Paragraphs>
  <Slides>28</Slides>
  <Notes>0</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聚合</vt:lpstr>
      <vt:lpstr>古诗词鉴赏  之一：鉴赏形象 人物、事物、景物 （意境） </vt:lpstr>
      <vt:lpstr>知识回顾</vt:lpstr>
      <vt:lpstr>（三）答题步骤 </vt:lpstr>
      <vt:lpstr>类型一　人物形象 </vt:lpstr>
      <vt:lpstr>答题模板</vt:lpstr>
      <vt:lpstr>作业题目回顾，例1 （第3页）</vt:lpstr>
      <vt:lpstr>例2《竹轩诗兴》简析并总结技巧</vt:lpstr>
      <vt:lpstr>[解析] </vt:lpstr>
      <vt:lpstr>[答案] </vt:lpstr>
      <vt:lpstr>叙事性文章（包括小说）人物形象（性格+身份）分析方法</vt:lpstr>
      <vt:lpstr>迁移训练 </vt:lpstr>
      <vt:lpstr>【答案】</vt:lpstr>
      <vt:lpstr>类型二　景物形象(包含意象、意境) </vt:lpstr>
      <vt:lpstr>2、意境</vt:lpstr>
      <vt:lpstr>【意境题答题步骤】 </vt:lpstr>
      <vt:lpstr>作业的例2：第4页下面 </vt:lpstr>
      <vt:lpstr>【答案】三步</vt:lpstr>
      <vt:lpstr>迁移训练</vt:lpstr>
      <vt:lpstr>【答案】</vt:lpstr>
      <vt:lpstr>类型三：事物形象，见第5页 </vt:lpstr>
      <vt:lpstr>咏物诗和咏史诗答题思维过程</vt:lpstr>
      <vt:lpstr>【答题步骤】 </vt:lpstr>
      <vt:lpstr>例3  阅读下面这首诗，回答问题。 </vt:lpstr>
      <vt:lpstr>【答案】</vt:lpstr>
      <vt:lpstr> 迁移训练</vt:lpstr>
      <vt:lpstr>【答案】</vt:lpstr>
      <vt:lpstr>作业：</vt:lpstr>
      <vt:lpstr>幻灯片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鉴赏形象</dc:title>
  <dc:creator>Admin</dc:creator>
  <cp:lastModifiedBy>Admin</cp:lastModifiedBy>
  <cp:revision>19</cp:revision>
  <dcterms:created xsi:type="dcterms:W3CDTF">2018-08-17T01:48:57Z</dcterms:created>
  <dcterms:modified xsi:type="dcterms:W3CDTF">2018-09-25T02:52:48Z</dcterms:modified>
</cp:coreProperties>
</file>