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50"/>
  </p:notesMasterIdLst>
  <p:sldIdLst>
    <p:sldId id="523" r:id="rId2"/>
    <p:sldId id="525" r:id="rId3"/>
    <p:sldId id="526" r:id="rId4"/>
    <p:sldId id="316" r:id="rId5"/>
    <p:sldId id="320" r:id="rId6"/>
    <p:sldId id="376" r:id="rId7"/>
    <p:sldId id="377" r:id="rId8"/>
    <p:sldId id="329" r:id="rId9"/>
    <p:sldId id="378" r:id="rId10"/>
    <p:sldId id="325" r:id="rId11"/>
    <p:sldId id="527" r:id="rId12"/>
    <p:sldId id="534" r:id="rId13"/>
    <p:sldId id="326" r:id="rId14"/>
    <p:sldId id="328" r:id="rId15"/>
    <p:sldId id="327" r:id="rId16"/>
    <p:sldId id="330" r:id="rId17"/>
    <p:sldId id="331" r:id="rId18"/>
    <p:sldId id="332" r:id="rId19"/>
    <p:sldId id="333" r:id="rId20"/>
    <p:sldId id="334" r:id="rId21"/>
    <p:sldId id="304" r:id="rId22"/>
    <p:sldId id="339" r:id="rId23"/>
    <p:sldId id="343" r:id="rId24"/>
    <p:sldId id="348" r:id="rId25"/>
    <p:sldId id="349" r:id="rId26"/>
    <p:sldId id="340" r:id="rId27"/>
    <p:sldId id="342" r:id="rId28"/>
    <p:sldId id="344" r:id="rId29"/>
    <p:sldId id="345" r:id="rId30"/>
    <p:sldId id="347" r:id="rId31"/>
    <p:sldId id="353" r:id="rId32"/>
    <p:sldId id="356" r:id="rId33"/>
    <p:sldId id="357" r:id="rId34"/>
    <p:sldId id="528" r:id="rId35"/>
    <p:sldId id="318" r:id="rId36"/>
    <p:sldId id="319" r:id="rId37"/>
    <p:sldId id="317" r:id="rId38"/>
    <p:sldId id="529" r:id="rId39"/>
    <p:sldId id="530" r:id="rId40"/>
    <p:sldId id="531" r:id="rId41"/>
    <p:sldId id="359" r:id="rId42"/>
    <p:sldId id="361" r:id="rId43"/>
    <p:sldId id="372" r:id="rId44"/>
    <p:sldId id="373" r:id="rId45"/>
    <p:sldId id="374" r:id="rId46"/>
    <p:sldId id="375" r:id="rId47"/>
    <p:sldId id="533" r:id="rId48"/>
    <p:sldId id="532" r:id="rId49"/>
  </p:sldIdLst>
  <p:sldSz cx="9144000" cy="6858000" type="screen4x3"/>
  <p:notesSz cx="6858000" cy="9144000"/>
  <p:custDataLst>
    <p:tags r:id="rId5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>
          <p15:clr>
            <a:srgbClr val="A4A3A4"/>
          </p15:clr>
        </p15:guide>
        <p15:guide id="2" pos="28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88"/>
    <p:restoredTop sz="90909"/>
  </p:normalViewPr>
  <p:slideViewPr>
    <p:cSldViewPr showGuides="1">
      <p:cViewPr varScale="1">
        <p:scale>
          <a:sx n="60" d="100"/>
          <a:sy n="60" d="100"/>
        </p:scale>
        <p:origin x="1584" y="56"/>
      </p:cViewPr>
      <p:guideLst>
        <p:guide orient="horz" pos="2256"/>
        <p:guide pos="28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505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21E959-00C9-4434-A2DC-C2D366650F0E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2E0C905D-8D09-43E5-8151-EF74319E44D5}">
      <dgm:prSet/>
      <dgm:spPr/>
      <dgm:t>
        <a:bodyPr/>
        <a:lstStyle/>
        <a:p>
          <a:r>
            <a:rPr lang="zh-CN"/>
            <a:t>沁园春雪</a:t>
          </a:r>
          <a:endParaRPr lang="en-US"/>
        </a:p>
      </dgm:t>
    </dgm:pt>
    <dgm:pt modelId="{9CA5E4E2-0698-49E2-AC8B-D19E54471979}" type="parTrans" cxnId="{953FD610-DC7B-4867-A771-9F93175ABBC2}">
      <dgm:prSet/>
      <dgm:spPr/>
      <dgm:t>
        <a:bodyPr/>
        <a:lstStyle/>
        <a:p>
          <a:endParaRPr lang="en-US"/>
        </a:p>
      </dgm:t>
    </dgm:pt>
    <dgm:pt modelId="{DBAC317B-D9AE-4A44-BF7C-E9FD09F0B43D}" type="sibTrans" cxnId="{953FD610-DC7B-4867-A771-9F93175ABBC2}">
      <dgm:prSet/>
      <dgm:spPr/>
      <dgm:t>
        <a:bodyPr/>
        <a:lstStyle/>
        <a:p>
          <a:endParaRPr lang="en-US"/>
        </a:p>
      </dgm:t>
    </dgm:pt>
    <dgm:pt modelId="{F988DBB9-D23D-451D-91EC-9FE27471B78C}">
      <dgm:prSet/>
      <dgm:spPr/>
      <dgm:t>
        <a:bodyPr/>
        <a:lstStyle/>
        <a:p>
          <a:r>
            <a:rPr lang="zh-CN"/>
            <a:t>北国风光，千里冰封，万里雪飘。</a:t>
          </a:r>
          <a:endParaRPr lang="en-US"/>
        </a:p>
      </dgm:t>
    </dgm:pt>
    <dgm:pt modelId="{58401C2D-9922-467E-8183-523505F15F4C}" type="parTrans" cxnId="{6F720057-F105-4030-9B08-642AECE306A3}">
      <dgm:prSet/>
      <dgm:spPr/>
      <dgm:t>
        <a:bodyPr/>
        <a:lstStyle/>
        <a:p>
          <a:endParaRPr lang="en-US"/>
        </a:p>
      </dgm:t>
    </dgm:pt>
    <dgm:pt modelId="{AE489E37-E7C3-4E84-A0D2-D9586B1F8133}" type="sibTrans" cxnId="{6F720057-F105-4030-9B08-642AECE306A3}">
      <dgm:prSet/>
      <dgm:spPr/>
      <dgm:t>
        <a:bodyPr/>
        <a:lstStyle/>
        <a:p>
          <a:endParaRPr lang="en-US"/>
        </a:p>
      </dgm:t>
    </dgm:pt>
    <dgm:pt modelId="{399DD6EA-2345-49F1-B842-EBA648F40878}">
      <dgm:prSet/>
      <dgm:spPr/>
      <dgm:t>
        <a:bodyPr/>
        <a:lstStyle/>
        <a:p>
          <a:r>
            <a:rPr lang="zh-CN"/>
            <a:t>望长城内外，惟余莽莽；大河上下，顿失滔滔。</a:t>
          </a:r>
          <a:endParaRPr lang="en-US"/>
        </a:p>
      </dgm:t>
    </dgm:pt>
    <dgm:pt modelId="{97F88E1C-1181-4EB6-8394-240AD58AD356}" type="parTrans" cxnId="{D56C76FC-1A2D-4D75-9F86-F3A04CE2092C}">
      <dgm:prSet/>
      <dgm:spPr/>
      <dgm:t>
        <a:bodyPr/>
        <a:lstStyle/>
        <a:p>
          <a:endParaRPr lang="en-US"/>
        </a:p>
      </dgm:t>
    </dgm:pt>
    <dgm:pt modelId="{790FB756-D4E7-4B26-96AA-62F57A1F54F6}" type="sibTrans" cxnId="{D56C76FC-1A2D-4D75-9F86-F3A04CE2092C}">
      <dgm:prSet/>
      <dgm:spPr/>
      <dgm:t>
        <a:bodyPr/>
        <a:lstStyle/>
        <a:p>
          <a:endParaRPr lang="en-US"/>
        </a:p>
      </dgm:t>
    </dgm:pt>
    <dgm:pt modelId="{F6F8EFE1-81A9-4E5C-A197-7C9D89B8237A}">
      <dgm:prSet/>
      <dgm:spPr/>
      <dgm:t>
        <a:bodyPr/>
        <a:lstStyle/>
        <a:p>
          <a:r>
            <a:rPr lang="zh-CN"/>
            <a:t>山舞银蛇，原驰蜡象，欲与天公试比高。</a:t>
          </a:r>
          <a:endParaRPr lang="en-US"/>
        </a:p>
      </dgm:t>
    </dgm:pt>
    <dgm:pt modelId="{1FFD7D6B-4AC9-46E7-BBEE-D843858D5B2B}" type="parTrans" cxnId="{959D0AB5-5DE5-4D83-965E-70AA27436261}">
      <dgm:prSet/>
      <dgm:spPr/>
      <dgm:t>
        <a:bodyPr/>
        <a:lstStyle/>
        <a:p>
          <a:endParaRPr lang="en-US"/>
        </a:p>
      </dgm:t>
    </dgm:pt>
    <dgm:pt modelId="{711EF225-0235-4C3D-A9F2-B76DF144E717}" type="sibTrans" cxnId="{959D0AB5-5DE5-4D83-965E-70AA27436261}">
      <dgm:prSet/>
      <dgm:spPr/>
      <dgm:t>
        <a:bodyPr/>
        <a:lstStyle/>
        <a:p>
          <a:endParaRPr lang="en-US"/>
        </a:p>
      </dgm:t>
    </dgm:pt>
    <dgm:pt modelId="{A942FFAD-71EE-4C0C-83DF-DEB67A4B7D2A}">
      <dgm:prSet/>
      <dgm:spPr/>
      <dgm:t>
        <a:bodyPr/>
        <a:lstStyle/>
        <a:p>
          <a:r>
            <a:rPr lang="zh-CN"/>
            <a:t>须晴日，看红装素裹，分外妖娆。</a:t>
          </a:r>
          <a:endParaRPr lang="en-US"/>
        </a:p>
      </dgm:t>
    </dgm:pt>
    <dgm:pt modelId="{E24301CF-380A-4FDD-BA69-E54C5BC60E07}" type="parTrans" cxnId="{9B8EA523-F82A-425B-B7AC-CDFA1CF4D5F8}">
      <dgm:prSet/>
      <dgm:spPr/>
      <dgm:t>
        <a:bodyPr/>
        <a:lstStyle/>
        <a:p>
          <a:endParaRPr lang="en-US"/>
        </a:p>
      </dgm:t>
    </dgm:pt>
    <dgm:pt modelId="{048DB489-E6A7-4C6D-B2EC-1A6655830601}" type="sibTrans" cxnId="{9B8EA523-F82A-425B-B7AC-CDFA1CF4D5F8}">
      <dgm:prSet/>
      <dgm:spPr/>
      <dgm:t>
        <a:bodyPr/>
        <a:lstStyle/>
        <a:p>
          <a:endParaRPr lang="en-US"/>
        </a:p>
      </dgm:t>
    </dgm:pt>
    <dgm:pt modelId="{AD753FD5-D5B6-4E16-B027-95FD7A319BCD}">
      <dgm:prSet/>
      <dgm:spPr/>
      <dgm:t>
        <a:bodyPr/>
        <a:lstStyle/>
        <a:p>
          <a:r>
            <a:rPr lang="zh-CN"/>
            <a:t>江山如此多娇，引无数英雄竞折腰。</a:t>
          </a:r>
          <a:endParaRPr lang="en-US"/>
        </a:p>
      </dgm:t>
    </dgm:pt>
    <dgm:pt modelId="{A953EB9C-1871-4465-ACB1-9B52A045F0EA}" type="parTrans" cxnId="{0705B4BA-6921-48A2-B371-459A0FFDB27D}">
      <dgm:prSet/>
      <dgm:spPr/>
      <dgm:t>
        <a:bodyPr/>
        <a:lstStyle/>
        <a:p>
          <a:endParaRPr lang="en-US"/>
        </a:p>
      </dgm:t>
    </dgm:pt>
    <dgm:pt modelId="{5D31E954-C3E4-4DF8-988A-DD8395B2E11D}" type="sibTrans" cxnId="{0705B4BA-6921-48A2-B371-459A0FFDB27D}">
      <dgm:prSet/>
      <dgm:spPr/>
      <dgm:t>
        <a:bodyPr/>
        <a:lstStyle/>
        <a:p>
          <a:endParaRPr lang="en-US"/>
        </a:p>
      </dgm:t>
    </dgm:pt>
    <dgm:pt modelId="{23AD0518-B47A-4C4F-B780-E3655BDE5400}">
      <dgm:prSet/>
      <dgm:spPr/>
      <dgm:t>
        <a:bodyPr/>
        <a:lstStyle/>
        <a:p>
          <a:r>
            <a:rPr lang="zh-CN"/>
            <a:t>惜秦皇汉武，略输文采；唐宗宋祖，稍逊风骚。</a:t>
          </a:r>
          <a:endParaRPr lang="en-US"/>
        </a:p>
      </dgm:t>
    </dgm:pt>
    <dgm:pt modelId="{E57AAC54-8402-4200-BFB4-E3B98D75C038}" type="parTrans" cxnId="{AC433DBA-C4E7-4F33-9D44-3E2BA249F645}">
      <dgm:prSet/>
      <dgm:spPr/>
      <dgm:t>
        <a:bodyPr/>
        <a:lstStyle/>
        <a:p>
          <a:endParaRPr lang="en-US"/>
        </a:p>
      </dgm:t>
    </dgm:pt>
    <dgm:pt modelId="{FD4344AA-6B3C-4665-8EDE-34481AB85DB3}" type="sibTrans" cxnId="{AC433DBA-C4E7-4F33-9D44-3E2BA249F645}">
      <dgm:prSet/>
      <dgm:spPr/>
      <dgm:t>
        <a:bodyPr/>
        <a:lstStyle/>
        <a:p>
          <a:endParaRPr lang="en-US"/>
        </a:p>
      </dgm:t>
    </dgm:pt>
    <dgm:pt modelId="{82AF368F-67AB-49C3-8861-72D10572E257}">
      <dgm:prSet/>
      <dgm:spPr/>
      <dgm:t>
        <a:bodyPr/>
        <a:lstStyle/>
        <a:p>
          <a:r>
            <a:rPr lang="zh-CN"/>
            <a:t>一代天骄，成吉思汗，只识弯弓射大雕。</a:t>
          </a:r>
          <a:endParaRPr lang="en-US"/>
        </a:p>
      </dgm:t>
    </dgm:pt>
    <dgm:pt modelId="{F8D0A5A4-CF29-4C47-8343-878EE8E82544}" type="parTrans" cxnId="{63B2342E-8FFA-466D-BACC-9AF0CDA08633}">
      <dgm:prSet/>
      <dgm:spPr/>
      <dgm:t>
        <a:bodyPr/>
        <a:lstStyle/>
        <a:p>
          <a:endParaRPr lang="en-US"/>
        </a:p>
      </dgm:t>
    </dgm:pt>
    <dgm:pt modelId="{BA364106-6083-443A-AA1C-316DFDC1325B}" type="sibTrans" cxnId="{63B2342E-8FFA-466D-BACC-9AF0CDA08633}">
      <dgm:prSet/>
      <dgm:spPr/>
      <dgm:t>
        <a:bodyPr/>
        <a:lstStyle/>
        <a:p>
          <a:endParaRPr lang="en-US"/>
        </a:p>
      </dgm:t>
    </dgm:pt>
    <dgm:pt modelId="{2115FED0-0811-4F54-BC7A-4A5BD0C20404}">
      <dgm:prSet/>
      <dgm:spPr/>
      <dgm:t>
        <a:bodyPr/>
        <a:lstStyle/>
        <a:p>
          <a:r>
            <a:rPr lang="zh-CN"/>
            <a:t>俱往矣，数风流人物，还看今朝。</a:t>
          </a:r>
          <a:endParaRPr lang="en-US"/>
        </a:p>
      </dgm:t>
    </dgm:pt>
    <dgm:pt modelId="{1DC771F7-DC0D-4EF9-844B-DA5DC318CC73}" type="parTrans" cxnId="{B3680D10-1258-4031-A6F2-8EFFF719E418}">
      <dgm:prSet/>
      <dgm:spPr/>
      <dgm:t>
        <a:bodyPr/>
        <a:lstStyle/>
        <a:p>
          <a:endParaRPr lang="en-US"/>
        </a:p>
      </dgm:t>
    </dgm:pt>
    <dgm:pt modelId="{0714E1C5-18C3-4C37-B000-96F097941880}" type="sibTrans" cxnId="{B3680D10-1258-4031-A6F2-8EFFF719E418}">
      <dgm:prSet/>
      <dgm:spPr/>
      <dgm:t>
        <a:bodyPr/>
        <a:lstStyle/>
        <a:p>
          <a:endParaRPr lang="en-US"/>
        </a:p>
      </dgm:t>
    </dgm:pt>
    <dgm:pt modelId="{26BCBBC6-3A30-4D11-B382-7B262ADAC698}" type="pres">
      <dgm:prSet presAssocID="{DD21E959-00C9-4434-A2DC-C2D366650F0E}" presName="linear" presStyleCnt="0">
        <dgm:presLayoutVars>
          <dgm:animLvl val="lvl"/>
          <dgm:resizeHandles val="exact"/>
        </dgm:presLayoutVars>
      </dgm:prSet>
      <dgm:spPr/>
    </dgm:pt>
    <dgm:pt modelId="{7AEA121A-FBDB-4181-968F-F295B27E16FD}" type="pres">
      <dgm:prSet presAssocID="{2E0C905D-8D09-43E5-8151-EF74319E44D5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E8532FCE-E3FF-494D-AAF2-CECF93E7D767}" type="pres">
      <dgm:prSet presAssocID="{DBAC317B-D9AE-4A44-BF7C-E9FD09F0B43D}" presName="spacer" presStyleCnt="0"/>
      <dgm:spPr/>
    </dgm:pt>
    <dgm:pt modelId="{724CA19E-0BE0-4AF9-A7F0-09A6D5E83F34}" type="pres">
      <dgm:prSet presAssocID="{F988DBB9-D23D-451D-91EC-9FE27471B78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9D5E19E1-0538-4EAE-AD50-68C1EEEF6D13}" type="pres">
      <dgm:prSet presAssocID="{AE489E37-E7C3-4E84-A0D2-D9586B1F8133}" presName="spacer" presStyleCnt="0"/>
      <dgm:spPr/>
    </dgm:pt>
    <dgm:pt modelId="{A960B8D8-73F0-4C0C-8975-A05BB9C1A80F}" type="pres">
      <dgm:prSet presAssocID="{399DD6EA-2345-49F1-B842-EBA648F40878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9266EF12-0FD2-4292-996D-88C1BEE907CA}" type="pres">
      <dgm:prSet presAssocID="{790FB756-D4E7-4B26-96AA-62F57A1F54F6}" presName="spacer" presStyleCnt="0"/>
      <dgm:spPr/>
    </dgm:pt>
    <dgm:pt modelId="{364F924A-8B29-48EF-BCC5-9C00A2A1443E}" type="pres">
      <dgm:prSet presAssocID="{F6F8EFE1-81A9-4E5C-A197-7C9D89B8237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27ABD1B3-198F-41A2-9D2E-46157AA31E7A}" type="pres">
      <dgm:prSet presAssocID="{711EF225-0235-4C3D-A9F2-B76DF144E717}" presName="spacer" presStyleCnt="0"/>
      <dgm:spPr/>
    </dgm:pt>
    <dgm:pt modelId="{B01E2590-FE28-4E63-AD4D-C76D28712A3A}" type="pres">
      <dgm:prSet presAssocID="{A942FFAD-71EE-4C0C-83DF-DEB67A4B7D2A}" presName="parentText" presStyleLbl="node1" presStyleIdx="4" presStyleCnt="9">
        <dgm:presLayoutVars>
          <dgm:chMax val="0"/>
          <dgm:bulletEnabled val="1"/>
        </dgm:presLayoutVars>
      </dgm:prSet>
      <dgm:spPr/>
    </dgm:pt>
    <dgm:pt modelId="{4496E4A3-0142-4634-BA76-F38DE297C86D}" type="pres">
      <dgm:prSet presAssocID="{048DB489-E6A7-4C6D-B2EC-1A6655830601}" presName="spacer" presStyleCnt="0"/>
      <dgm:spPr/>
    </dgm:pt>
    <dgm:pt modelId="{5460DCBA-07F2-45FC-9FCD-EE70E463E5CC}" type="pres">
      <dgm:prSet presAssocID="{AD753FD5-D5B6-4E16-B027-95FD7A319BCD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E8F6D3F9-6E7E-42AA-9936-A503DDC64068}" type="pres">
      <dgm:prSet presAssocID="{5D31E954-C3E4-4DF8-988A-DD8395B2E11D}" presName="spacer" presStyleCnt="0"/>
      <dgm:spPr/>
    </dgm:pt>
    <dgm:pt modelId="{E14C14BC-AEEC-49E2-8ED4-537E8B7ABD61}" type="pres">
      <dgm:prSet presAssocID="{23AD0518-B47A-4C4F-B780-E3655BDE540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E0B87C44-C9F5-48D4-8B31-4DA04BBF7A78}" type="pres">
      <dgm:prSet presAssocID="{FD4344AA-6B3C-4665-8EDE-34481AB85DB3}" presName="spacer" presStyleCnt="0"/>
      <dgm:spPr/>
    </dgm:pt>
    <dgm:pt modelId="{789AE297-7AE8-4606-B95E-AE8E7507DEB3}" type="pres">
      <dgm:prSet presAssocID="{82AF368F-67AB-49C3-8861-72D10572E257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4B30FEAD-AFBB-477C-BA28-A8A8ACB2D143}" type="pres">
      <dgm:prSet presAssocID="{BA364106-6083-443A-AA1C-316DFDC1325B}" presName="spacer" presStyleCnt="0"/>
      <dgm:spPr/>
    </dgm:pt>
    <dgm:pt modelId="{CA8B310A-6692-476A-8208-9BDA06BE9DD9}" type="pres">
      <dgm:prSet presAssocID="{2115FED0-0811-4F54-BC7A-4A5BD0C20404}" presName="parentText" presStyleLbl="node1" presStyleIdx="8" presStyleCnt="9">
        <dgm:presLayoutVars>
          <dgm:chMax val="0"/>
          <dgm:bulletEnabled val="1"/>
        </dgm:presLayoutVars>
      </dgm:prSet>
      <dgm:spPr/>
    </dgm:pt>
  </dgm:ptLst>
  <dgm:cxnLst>
    <dgm:cxn modelId="{B3680D10-1258-4031-A6F2-8EFFF719E418}" srcId="{DD21E959-00C9-4434-A2DC-C2D366650F0E}" destId="{2115FED0-0811-4F54-BC7A-4A5BD0C20404}" srcOrd="8" destOrd="0" parTransId="{1DC771F7-DC0D-4EF9-844B-DA5DC318CC73}" sibTransId="{0714E1C5-18C3-4C37-B000-96F097941880}"/>
    <dgm:cxn modelId="{953FD610-DC7B-4867-A771-9F93175ABBC2}" srcId="{DD21E959-00C9-4434-A2DC-C2D366650F0E}" destId="{2E0C905D-8D09-43E5-8151-EF74319E44D5}" srcOrd="0" destOrd="0" parTransId="{9CA5E4E2-0698-49E2-AC8B-D19E54471979}" sibTransId="{DBAC317B-D9AE-4A44-BF7C-E9FD09F0B43D}"/>
    <dgm:cxn modelId="{9B8EA523-F82A-425B-B7AC-CDFA1CF4D5F8}" srcId="{DD21E959-00C9-4434-A2DC-C2D366650F0E}" destId="{A942FFAD-71EE-4C0C-83DF-DEB67A4B7D2A}" srcOrd="4" destOrd="0" parTransId="{E24301CF-380A-4FDD-BA69-E54C5BC60E07}" sibTransId="{048DB489-E6A7-4C6D-B2EC-1A6655830601}"/>
    <dgm:cxn modelId="{63B2342E-8FFA-466D-BACC-9AF0CDA08633}" srcId="{DD21E959-00C9-4434-A2DC-C2D366650F0E}" destId="{82AF368F-67AB-49C3-8861-72D10572E257}" srcOrd="7" destOrd="0" parTransId="{F8D0A5A4-CF29-4C47-8343-878EE8E82544}" sibTransId="{BA364106-6083-443A-AA1C-316DFDC1325B}"/>
    <dgm:cxn modelId="{6C542444-2AB3-44C1-9AAF-0FA9ACAD5E35}" type="presOf" srcId="{2115FED0-0811-4F54-BC7A-4A5BD0C20404}" destId="{CA8B310A-6692-476A-8208-9BDA06BE9DD9}" srcOrd="0" destOrd="0" presId="urn:microsoft.com/office/officeart/2005/8/layout/vList2"/>
    <dgm:cxn modelId="{2185B266-9228-4C0E-B86C-EE49B582BFCB}" type="presOf" srcId="{2E0C905D-8D09-43E5-8151-EF74319E44D5}" destId="{7AEA121A-FBDB-4181-968F-F295B27E16FD}" srcOrd="0" destOrd="0" presId="urn:microsoft.com/office/officeart/2005/8/layout/vList2"/>
    <dgm:cxn modelId="{6F720057-F105-4030-9B08-642AECE306A3}" srcId="{DD21E959-00C9-4434-A2DC-C2D366650F0E}" destId="{F988DBB9-D23D-451D-91EC-9FE27471B78C}" srcOrd="1" destOrd="0" parTransId="{58401C2D-9922-467E-8183-523505F15F4C}" sibTransId="{AE489E37-E7C3-4E84-A0D2-D9586B1F8133}"/>
    <dgm:cxn modelId="{33CC415A-6152-46C6-B162-E0ED5322AF14}" type="presOf" srcId="{A942FFAD-71EE-4C0C-83DF-DEB67A4B7D2A}" destId="{B01E2590-FE28-4E63-AD4D-C76D28712A3A}" srcOrd="0" destOrd="0" presId="urn:microsoft.com/office/officeart/2005/8/layout/vList2"/>
    <dgm:cxn modelId="{CEC44D85-FF66-4666-A099-58866AC77AD9}" type="presOf" srcId="{82AF368F-67AB-49C3-8861-72D10572E257}" destId="{789AE297-7AE8-4606-B95E-AE8E7507DEB3}" srcOrd="0" destOrd="0" presId="urn:microsoft.com/office/officeart/2005/8/layout/vList2"/>
    <dgm:cxn modelId="{904D1486-A5A0-4336-9B2A-43DC30229884}" type="presOf" srcId="{F988DBB9-D23D-451D-91EC-9FE27471B78C}" destId="{724CA19E-0BE0-4AF9-A7F0-09A6D5E83F34}" srcOrd="0" destOrd="0" presId="urn:microsoft.com/office/officeart/2005/8/layout/vList2"/>
    <dgm:cxn modelId="{B1799486-49D6-4F7D-A457-486E2EF04A4D}" type="presOf" srcId="{23AD0518-B47A-4C4F-B780-E3655BDE5400}" destId="{E14C14BC-AEEC-49E2-8ED4-537E8B7ABD61}" srcOrd="0" destOrd="0" presId="urn:microsoft.com/office/officeart/2005/8/layout/vList2"/>
    <dgm:cxn modelId="{280D06A6-4301-4AC0-B2AD-97877E78A2E5}" type="presOf" srcId="{DD21E959-00C9-4434-A2DC-C2D366650F0E}" destId="{26BCBBC6-3A30-4D11-B382-7B262ADAC698}" srcOrd="0" destOrd="0" presId="urn:microsoft.com/office/officeart/2005/8/layout/vList2"/>
    <dgm:cxn modelId="{44682EB1-5218-4DC0-9CDE-FEAC7E232284}" type="presOf" srcId="{399DD6EA-2345-49F1-B842-EBA648F40878}" destId="{A960B8D8-73F0-4C0C-8975-A05BB9C1A80F}" srcOrd="0" destOrd="0" presId="urn:microsoft.com/office/officeart/2005/8/layout/vList2"/>
    <dgm:cxn modelId="{959D0AB5-5DE5-4D83-965E-70AA27436261}" srcId="{DD21E959-00C9-4434-A2DC-C2D366650F0E}" destId="{F6F8EFE1-81A9-4E5C-A197-7C9D89B8237A}" srcOrd="3" destOrd="0" parTransId="{1FFD7D6B-4AC9-46E7-BBEE-D843858D5B2B}" sibTransId="{711EF225-0235-4C3D-A9F2-B76DF144E717}"/>
    <dgm:cxn modelId="{AC433DBA-C4E7-4F33-9D44-3E2BA249F645}" srcId="{DD21E959-00C9-4434-A2DC-C2D366650F0E}" destId="{23AD0518-B47A-4C4F-B780-E3655BDE5400}" srcOrd="6" destOrd="0" parTransId="{E57AAC54-8402-4200-BFB4-E3B98D75C038}" sibTransId="{FD4344AA-6B3C-4665-8EDE-34481AB85DB3}"/>
    <dgm:cxn modelId="{0705B4BA-6921-48A2-B371-459A0FFDB27D}" srcId="{DD21E959-00C9-4434-A2DC-C2D366650F0E}" destId="{AD753FD5-D5B6-4E16-B027-95FD7A319BCD}" srcOrd="5" destOrd="0" parTransId="{A953EB9C-1871-4465-ACB1-9B52A045F0EA}" sibTransId="{5D31E954-C3E4-4DF8-988A-DD8395B2E11D}"/>
    <dgm:cxn modelId="{04C649CF-851F-4DE2-82AE-84C1B7FBE261}" type="presOf" srcId="{F6F8EFE1-81A9-4E5C-A197-7C9D89B8237A}" destId="{364F924A-8B29-48EF-BCC5-9C00A2A1443E}" srcOrd="0" destOrd="0" presId="urn:microsoft.com/office/officeart/2005/8/layout/vList2"/>
    <dgm:cxn modelId="{315546D2-2800-4F47-B63A-4F53906F5B75}" type="presOf" srcId="{AD753FD5-D5B6-4E16-B027-95FD7A319BCD}" destId="{5460DCBA-07F2-45FC-9FCD-EE70E463E5CC}" srcOrd="0" destOrd="0" presId="urn:microsoft.com/office/officeart/2005/8/layout/vList2"/>
    <dgm:cxn modelId="{D56C76FC-1A2D-4D75-9F86-F3A04CE2092C}" srcId="{DD21E959-00C9-4434-A2DC-C2D366650F0E}" destId="{399DD6EA-2345-49F1-B842-EBA648F40878}" srcOrd="2" destOrd="0" parTransId="{97F88E1C-1181-4EB6-8394-240AD58AD356}" sibTransId="{790FB756-D4E7-4B26-96AA-62F57A1F54F6}"/>
    <dgm:cxn modelId="{5CBAB6BB-34CA-4FDA-AF9A-D47AB33F1F0E}" type="presParOf" srcId="{26BCBBC6-3A30-4D11-B382-7B262ADAC698}" destId="{7AEA121A-FBDB-4181-968F-F295B27E16FD}" srcOrd="0" destOrd="0" presId="urn:microsoft.com/office/officeart/2005/8/layout/vList2"/>
    <dgm:cxn modelId="{2AB54F8A-ED52-4C0C-803F-8B36ABBF095D}" type="presParOf" srcId="{26BCBBC6-3A30-4D11-B382-7B262ADAC698}" destId="{E8532FCE-E3FF-494D-AAF2-CECF93E7D767}" srcOrd="1" destOrd="0" presId="urn:microsoft.com/office/officeart/2005/8/layout/vList2"/>
    <dgm:cxn modelId="{C4EBD927-AE64-4ACF-BC4D-031018CD1042}" type="presParOf" srcId="{26BCBBC6-3A30-4D11-B382-7B262ADAC698}" destId="{724CA19E-0BE0-4AF9-A7F0-09A6D5E83F34}" srcOrd="2" destOrd="0" presId="urn:microsoft.com/office/officeart/2005/8/layout/vList2"/>
    <dgm:cxn modelId="{C00A4149-664D-4023-8DE0-8290F17D255B}" type="presParOf" srcId="{26BCBBC6-3A30-4D11-B382-7B262ADAC698}" destId="{9D5E19E1-0538-4EAE-AD50-68C1EEEF6D13}" srcOrd="3" destOrd="0" presId="urn:microsoft.com/office/officeart/2005/8/layout/vList2"/>
    <dgm:cxn modelId="{2FEAF8F0-929E-41B8-9180-DA2C958F56B8}" type="presParOf" srcId="{26BCBBC6-3A30-4D11-B382-7B262ADAC698}" destId="{A960B8D8-73F0-4C0C-8975-A05BB9C1A80F}" srcOrd="4" destOrd="0" presId="urn:microsoft.com/office/officeart/2005/8/layout/vList2"/>
    <dgm:cxn modelId="{1691C45C-D7B9-44CE-AA6D-562E1E680BBA}" type="presParOf" srcId="{26BCBBC6-3A30-4D11-B382-7B262ADAC698}" destId="{9266EF12-0FD2-4292-996D-88C1BEE907CA}" srcOrd="5" destOrd="0" presId="urn:microsoft.com/office/officeart/2005/8/layout/vList2"/>
    <dgm:cxn modelId="{84978266-D0AE-4D6A-9281-8FC6711FAD4C}" type="presParOf" srcId="{26BCBBC6-3A30-4D11-B382-7B262ADAC698}" destId="{364F924A-8B29-48EF-BCC5-9C00A2A1443E}" srcOrd="6" destOrd="0" presId="urn:microsoft.com/office/officeart/2005/8/layout/vList2"/>
    <dgm:cxn modelId="{193AEFF8-4720-45DD-BB3F-70DF3810133B}" type="presParOf" srcId="{26BCBBC6-3A30-4D11-B382-7B262ADAC698}" destId="{27ABD1B3-198F-41A2-9D2E-46157AA31E7A}" srcOrd="7" destOrd="0" presId="urn:microsoft.com/office/officeart/2005/8/layout/vList2"/>
    <dgm:cxn modelId="{9143BCCE-C66E-44CC-A116-849799330032}" type="presParOf" srcId="{26BCBBC6-3A30-4D11-B382-7B262ADAC698}" destId="{B01E2590-FE28-4E63-AD4D-C76D28712A3A}" srcOrd="8" destOrd="0" presId="urn:microsoft.com/office/officeart/2005/8/layout/vList2"/>
    <dgm:cxn modelId="{773365EF-6FCB-4993-B285-8DB36217B644}" type="presParOf" srcId="{26BCBBC6-3A30-4D11-B382-7B262ADAC698}" destId="{4496E4A3-0142-4634-BA76-F38DE297C86D}" srcOrd="9" destOrd="0" presId="urn:microsoft.com/office/officeart/2005/8/layout/vList2"/>
    <dgm:cxn modelId="{02756AC3-28C1-4340-B86B-DD2D975FF5C5}" type="presParOf" srcId="{26BCBBC6-3A30-4D11-B382-7B262ADAC698}" destId="{5460DCBA-07F2-45FC-9FCD-EE70E463E5CC}" srcOrd="10" destOrd="0" presId="urn:microsoft.com/office/officeart/2005/8/layout/vList2"/>
    <dgm:cxn modelId="{3F5256EF-7FFC-46D9-8737-032F6009C219}" type="presParOf" srcId="{26BCBBC6-3A30-4D11-B382-7B262ADAC698}" destId="{E8F6D3F9-6E7E-42AA-9936-A503DDC64068}" srcOrd="11" destOrd="0" presId="urn:microsoft.com/office/officeart/2005/8/layout/vList2"/>
    <dgm:cxn modelId="{83230825-CF6F-415D-A1D2-FA70063A355C}" type="presParOf" srcId="{26BCBBC6-3A30-4D11-B382-7B262ADAC698}" destId="{E14C14BC-AEEC-49E2-8ED4-537E8B7ABD61}" srcOrd="12" destOrd="0" presId="urn:microsoft.com/office/officeart/2005/8/layout/vList2"/>
    <dgm:cxn modelId="{DF5C55E8-E98C-42E1-A558-0A299106B70E}" type="presParOf" srcId="{26BCBBC6-3A30-4D11-B382-7B262ADAC698}" destId="{E0B87C44-C9F5-48D4-8B31-4DA04BBF7A78}" srcOrd="13" destOrd="0" presId="urn:microsoft.com/office/officeart/2005/8/layout/vList2"/>
    <dgm:cxn modelId="{D210502D-807F-41F2-B363-BD3C4CDB789F}" type="presParOf" srcId="{26BCBBC6-3A30-4D11-B382-7B262ADAC698}" destId="{789AE297-7AE8-4606-B95E-AE8E7507DEB3}" srcOrd="14" destOrd="0" presId="urn:microsoft.com/office/officeart/2005/8/layout/vList2"/>
    <dgm:cxn modelId="{93624101-65ED-46A8-8C0F-F8AB599DB643}" type="presParOf" srcId="{26BCBBC6-3A30-4D11-B382-7B262ADAC698}" destId="{4B30FEAD-AFBB-477C-BA28-A8A8ACB2D143}" srcOrd="15" destOrd="0" presId="urn:microsoft.com/office/officeart/2005/8/layout/vList2"/>
    <dgm:cxn modelId="{FA78872A-2FFC-447C-BD0C-C190EA12D17B}" type="presParOf" srcId="{26BCBBC6-3A30-4D11-B382-7B262ADAC698}" destId="{CA8B310A-6692-476A-8208-9BDA06BE9DD9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37D840-8A77-4ED2-969C-A84C421130F3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BF445560-840B-419D-BF70-F5B344966511}">
      <dgm:prSet/>
      <dgm:spPr/>
      <dgm:t>
        <a:bodyPr/>
        <a:lstStyle/>
        <a:p>
          <a:r>
            <a:rPr lang="en-US"/>
            <a:t>1.</a:t>
          </a:r>
          <a:r>
            <a:rPr lang="zh-CN"/>
            <a:t>意象</a:t>
          </a:r>
          <a:endParaRPr lang="en-US"/>
        </a:p>
      </dgm:t>
    </dgm:pt>
    <dgm:pt modelId="{4764F0A6-68BD-49C4-AB80-E6E3ABB48015}" type="parTrans" cxnId="{4A45A455-A867-47B6-840B-2E773C5177AB}">
      <dgm:prSet/>
      <dgm:spPr/>
      <dgm:t>
        <a:bodyPr/>
        <a:lstStyle/>
        <a:p>
          <a:endParaRPr lang="en-US"/>
        </a:p>
      </dgm:t>
    </dgm:pt>
    <dgm:pt modelId="{E82C69F9-70E8-4E9A-A7F4-91B274697DF2}" type="sibTrans" cxnId="{4A45A455-A867-47B6-840B-2E773C5177AB}">
      <dgm:prSet/>
      <dgm:spPr/>
      <dgm:t>
        <a:bodyPr/>
        <a:lstStyle/>
        <a:p>
          <a:endParaRPr lang="en-US"/>
        </a:p>
      </dgm:t>
    </dgm:pt>
    <dgm:pt modelId="{62D2A8E0-82DC-4B95-B02C-203AB85EC0E8}">
      <dgm:prSet/>
      <dgm:spPr/>
      <dgm:t>
        <a:bodyPr/>
        <a:lstStyle/>
        <a:p>
          <a:r>
            <a:rPr lang="en-US"/>
            <a:t>2.</a:t>
          </a:r>
          <a:r>
            <a:rPr lang="zh-CN"/>
            <a:t>诗歌结构</a:t>
          </a:r>
          <a:endParaRPr lang="en-US"/>
        </a:p>
      </dgm:t>
    </dgm:pt>
    <dgm:pt modelId="{D8FDB236-1098-497E-A8E4-BD21275DA534}" type="parTrans" cxnId="{6EB9EE87-3B76-4B24-B46B-32535E0FD3F1}">
      <dgm:prSet/>
      <dgm:spPr/>
      <dgm:t>
        <a:bodyPr/>
        <a:lstStyle/>
        <a:p>
          <a:endParaRPr lang="en-US"/>
        </a:p>
      </dgm:t>
    </dgm:pt>
    <dgm:pt modelId="{2F5BE63D-618B-4DDF-80DA-465D9899C4F7}" type="sibTrans" cxnId="{6EB9EE87-3B76-4B24-B46B-32535E0FD3F1}">
      <dgm:prSet/>
      <dgm:spPr/>
      <dgm:t>
        <a:bodyPr/>
        <a:lstStyle/>
        <a:p>
          <a:endParaRPr lang="en-US"/>
        </a:p>
      </dgm:t>
    </dgm:pt>
    <dgm:pt modelId="{AE6DE099-12D4-4433-A843-484A6D9B5F3C}">
      <dgm:prSet/>
      <dgm:spPr/>
      <dgm:t>
        <a:bodyPr/>
        <a:lstStyle/>
        <a:p>
          <a:r>
            <a:rPr lang="en-US"/>
            <a:t>3.</a:t>
          </a:r>
          <a:r>
            <a:rPr lang="zh-CN"/>
            <a:t>情感</a:t>
          </a:r>
          <a:endParaRPr lang="en-US"/>
        </a:p>
      </dgm:t>
    </dgm:pt>
    <dgm:pt modelId="{36374E6A-95BB-4A12-A5B9-C6CA18D13E1F}" type="parTrans" cxnId="{D7764864-F42B-470A-A518-963027C68FE7}">
      <dgm:prSet/>
      <dgm:spPr/>
      <dgm:t>
        <a:bodyPr/>
        <a:lstStyle/>
        <a:p>
          <a:endParaRPr lang="en-US"/>
        </a:p>
      </dgm:t>
    </dgm:pt>
    <dgm:pt modelId="{016CA968-C820-4DBE-A949-B3DF83ED8654}" type="sibTrans" cxnId="{D7764864-F42B-470A-A518-963027C68FE7}">
      <dgm:prSet/>
      <dgm:spPr/>
      <dgm:t>
        <a:bodyPr/>
        <a:lstStyle/>
        <a:p>
          <a:endParaRPr lang="en-US"/>
        </a:p>
      </dgm:t>
    </dgm:pt>
    <dgm:pt modelId="{726FB03B-F975-4882-810E-991C01869459}">
      <dgm:prSet/>
      <dgm:spPr/>
      <dgm:t>
        <a:bodyPr/>
        <a:lstStyle/>
        <a:p>
          <a:r>
            <a:rPr lang="en-US"/>
            <a:t>4.</a:t>
          </a:r>
          <a:r>
            <a:rPr lang="zh-CN"/>
            <a:t>诗歌创作手法</a:t>
          </a:r>
          <a:endParaRPr lang="en-US"/>
        </a:p>
      </dgm:t>
    </dgm:pt>
    <dgm:pt modelId="{53B3ACA8-4EE6-4F9D-B01E-85F7B95D407B}" type="parTrans" cxnId="{1C33FF7C-A3B1-4A84-8C48-33ACD19C4D99}">
      <dgm:prSet/>
      <dgm:spPr/>
      <dgm:t>
        <a:bodyPr/>
        <a:lstStyle/>
        <a:p>
          <a:endParaRPr lang="en-US"/>
        </a:p>
      </dgm:t>
    </dgm:pt>
    <dgm:pt modelId="{D1A6E538-0AE7-4C51-9545-678098398B9C}" type="sibTrans" cxnId="{1C33FF7C-A3B1-4A84-8C48-33ACD19C4D99}">
      <dgm:prSet/>
      <dgm:spPr/>
      <dgm:t>
        <a:bodyPr/>
        <a:lstStyle/>
        <a:p>
          <a:endParaRPr lang="en-US"/>
        </a:p>
      </dgm:t>
    </dgm:pt>
    <dgm:pt modelId="{D06BE014-D365-4C51-A04F-90715AA33732}" type="pres">
      <dgm:prSet presAssocID="{0137D840-8A77-4ED2-969C-A84C421130F3}" presName="linear" presStyleCnt="0">
        <dgm:presLayoutVars>
          <dgm:animLvl val="lvl"/>
          <dgm:resizeHandles val="exact"/>
        </dgm:presLayoutVars>
      </dgm:prSet>
      <dgm:spPr/>
    </dgm:pt>
    <dgm:pt modelId="{1AA2FF7D-B374-47AC-9914-22C940FFA1B5}" type="pres">
      <dgm:prSet presAssocID="{BF445560-840B-419D-BF70-F5B34496651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7240AC1-D05D-47E8-A89E-FBEB7493E65C}" type="pres">
      <dgm:prSet presAssocID="{E82C69F9-70E8-4E9A-A7F4-91B274697DF2}" presName="spacer" presStyleCnt="0"/>
      <dgm:spPr/>
    </dgm:pt>
    <dgm:pt modelId="{5C3A4B4D-72F9-4176-A81E-88E7B5534033}" type="pres">
      <dgm:prSet presAssocID="{62D2A8E0-82DC-4B95-B02C-203AB85EC0E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5E8443B-FA94-4CC8-B53A-42B60662D74A}" type="pres">
      <dgm:prSet presAssocID="{2F5BE63D-618B-4DDF-80DA-465D9899C4F7}" presName="spacer" presStyleCnt="0"/>
      <dgm:spPr/>
    </dgm:pt>
    <dgm:pt modelId="{D1138E3D-19F7-4991-9101-0DC5375974C3}" type="pres">
      <dgm:prSet presAssocID="{AE6DE099-12D4-4433-A843-484A6D9B5F3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221D5DDF-C7A1-458E-A8CB-CB495F41D0F2}" type="pres">
      <dgm:prSet presAssocID="{016CA968-C820-4DBE-A949-B3DF83ED8654}" presName="spacer" presStyleCnt="0"/>
      <dgm:spPr/>
    </dgm:pt>
    <dgm:pt modelId="{58398A3A-58C4-4103-BDAA-3270BE2F1DE4}" type="pres">
      <dgm:prSet presAssocID="{726FB03B-F975-4882-810E-991C01869459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7764864-F42B-470A-A518-963027C68FE7}" srcId="{0137D840-8A77-4ED2-969C-A84C421130F3}" destId="{AE6DE099-12D4-4433-A843-484A6D9B5F3C}" srcOrd="2" destOrd="0" parTransId="{36374E6A-95BB-4A12-A5B9-C6CA18D13E1F}" sibTransId="{016CA968-C820-4DBE-A949-B3DF83ED8654}"/>
    <dgm:cxn modelId="{C7D4C664-3DF3-4E2A-88D2-759C2597B761}" type="presOf" srcId="{726FB03B-F975-4882-810E-991C01869459}" destId="{58398A3A-58C4-4103-BDAA-3270BE2F1DE4}" srcOrd="0" destOrd="0" presId="urn:microsoft.com/office/officeart/2005/8/layout/vList2"/>
    <dgm:cxn modelId="{4A45A455-A867-47B6-840B-2E773C5177AB}" srcId="{0137D840-8A77-4ED2-969C-A84C421130F3}" destId="{BF445560-840B-419D-BF70-F5B344966511}" srcOrd="0" destOrd="0" parTransId="{4764F0A6-68BD-49C4-AB80-E6E3ABB48015}" sibTransId="{E82C69F9-70E8-4E9A-A7F4-91B274697DF2}"/>
    <dgm:cxn modelId="{1C33FF7C-A3B1-4A84-8C48-33ACD19C4D99}" srcId="{0137D840-8A77-4ED2-969C-A84C421130F3}" destId="{726FB03B-F975-4882-810E-991C01869459}" srcOrd="3" destOrd="0" parTransId="{53B3ACA8-4EE6-4F9D-B01E-85F7B95D407B}" sibTransId="{D1A6E538-0AE7-4C51-9545-678098398B9C}"/>
    <dgm:cxn modelId="{6EB9EE87-3B76-4B24-B46B-32535E0FD3F1}" srcId="{0137D840-8A77-4ED2-969C-A84C421130F3}" destId="{62D2A8E0-82DC-4B95-B02C-203AB85EC0E8}" srcOrd="1" destOrd="0" parTransId="{D8FDB236-1098-497E-A8E4-BD21275DA534}" sibTransId="{2F5BE63D-618B-4DDF-80DA-465D9899C4F7}"/>
    <dgm:cxn modelId="{C6537891-FA4E-4894-B7AC-76DBA4878E61}" type="presOf" srcId="{62D2A8E0-82DC-4B95-B02C-203AB85EC0E8}" destId="{5C3A4B4D-72F9-4176-A81E-88E7B5534033}" srcOrd="0" destOrd="0" presId="urn:microsoft.com/office/officeart/2005/8/layout/vList2"/>
    <dgm:cxn modelId="{C25EF6B5-F3DC-4AC1-A0A5-586E543C0020}" type="presOf" srcId="{AE6DE099-12D4-4433-A843-484A6D9B5F3C}" destId="{D1138E3D-19F7-4991-9101-0DC5375974C3}" srcOrd="0" destOrd="0" presId="urn:microsoft.com/office/officeart/2005/8/layout/vList2"/>
    <dgm:cxn modelId="{4E16C3D3-29E6-4CFF-B1C8-91255FA72706}" type="presOf" srcId="{BF445560-840B-419D-BF70-F5B344966511}" destId="{1AA2FF7D-B374-47AC-9914-22C940FFA1B5}" srcOrd="0" destOrd="0" presId="urn:microsoft.com/office/officeart/2005/8/layout/vList2"/>
    <dgm:cxn modelId="{BA9108FF-0DDD-48D3-B465-6965D583AFB9}" type="presOf" srcId="{0137D840-8A77-4ED2-969C-A84C421130F3}" destId="{D06BE014-D365-4C51-A04F-90715AA33732}" srcOrd="0" destOrd="0" presId="urn:microsoft.com/office/officeart/2005/8/layout/vList2"/>
    <dgm:cxn modelId="{EB759067-79AE-4644-B717-D3C1272D98E1}" type="presParOf" srcId="{D06BE014-D365-4C51-A04F-90715AA33732}" destId="{1AA2FF7D-B374-47AC-9914-22C940FFA1B5}" srcOrd="0" destOrd="0" presId="urn:microsoft.com/office/officeart/2005/8/layout/vList2"/>
    <dgm:cxn modelId="{8FC50C28-E92A-4378-A0F3-C18AAB4F4ED9}" type="presParOf" srcId="{D06BE014-D365-4C51-A04F-90715AA33732}" destId="{87240AC1-D05D-47E8-A89E-FBEB7493E65C}" srcOrd="1" destOrd="0" presId="urn:microsoft.com/office/officeart/2005/8/layout/vList2"/>
    <dgm:cxn modelId="{F5F32401-C9B3-4213-B9E5-A7F1BC5FD749}" type="presParOf" srcId="{D06BE014-D365-4C51-A04F-90715AA33732}" destId="{5C3A4B4D-72F9-4176-A81E-88E7B5534033}" srcOrd="2" destOrd="0" presId="urn:microsoft.com/office/officeart/2005/8/layout/vList2"/>
    <dgm:cxn modelId="{5ADB1561-D3FA-411F-A6D6-78BA39162FC8}" type="presParOf" srcId="{D06BE014-D365-4C51-A04F-90715AA33732}" destId="{F5E8443B-FA94-4CC8-B53A-42B60662D74A}" srcOrd="3" destOrd="0" presId="urn:microsoft.com/office/officeart/2005/8/layout/vList2"/>
    <dgm:cxn modelId="{D66732C5-DC4A-4A53-AF6F-5493B79171F2}" type="presParOf" srcId="{D06BE014-D365-4C51-A04F-90715AA33732}" destId="{D1138E3D-19F7-4991-9101-0DC5375974C3}" srcOrd="4" destOrd="0" presId="urn:microsoft.com/office/officeart/2005/8/layout/vList2"/>
    <dgm:cxn modelId="{D93325A6-80F9-4F34-84A3-8D0CC33A8970}" type="presParOf" srcId="{D06BE014-D365-4C51-A04F-90715AA33732}" destId="{221D5DDF-C7A1-458E-A8CB-CB495F41D0F2}" srcOrd="5" destOrd="0" presId="urn:microsoft.com/office/officeart/2005/8/layout/vList2"/>
    <dgm:cxn modelId="{A80955B4-5954-4B7B-B0D4-59912310BE24}" type="presParOf" srcId="{D06BE014-D365-4C51-A04F-90715AA33732}" destId="{58398A3A-58C4-4103-BDAA-3270BE2F1DE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EA121A-FBDB-4181-968F-F295B27E16FD}">
      <dsp:nvSpPr>
        <dsp:cNvPr id="0" name=""/>
        <dsp:cNvSpPr/>
      </dsp:nvSpPr>
      <dsp:spPr>
        <a:xfrm>
          <a:off x="0" y="238823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沁园春雪</a:t>
          </a:r>
          <a:endParaRPr lang="en-US" sz="1600" kern="1200"/>
        </a:p>
      </dsp:txBody>
      <dsp:txXfrm>
        <a:off x="20561" y="259384"/>
        <a:ext cx="4393956" cy="380078"/>
      </dsp:txXfrm>
    </dsp:sp>
    <dsp:sp modelId="{724CA19E-0BE0-4AF9-A7F0-09A6D5E83F34}">
      <dsp:nvSpPr>
        <dsp:cNvPr id="0" name=""/>
        <dsp:cNvSpPr/>
      </dsp:nvSpPr>
      <dsp:spPr>
        <a:xfrm>
          <a:off x="0" y="706103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-210579"/>
                <a:satOff val="-993"/>
                <a:lumOff val="245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210579"/>
                <a:satOff val="-993"/>
                <a:lumOff val="245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210579"/>
                <a:satOff val="-993"/>
                <a:lumOff val="245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北国风光，千里冰封，万里雪飘。</a:t>
          </a:r>
          <a:endParaRPr lang="en-US" sz="1600" kern="1200"/>
        </a:p>
      </dsp:txBody>
      <dsp:txXfrm>
        <a:off x="20561" y="726664"/>
        <a:ext cx="4393956" cy="380078"/>
      </dsp:txXfrm>
    </dsp:sp>
    <dsp:sp modelId="{A960B8D8-73F0-4C0C-8975-A05BB9C1A80F}">
      <dsp:nvSpPr>
        <dsp:cNvPr id="0" name=""/>
        <dsp:cNvSpPr/>
      </dsp:nvSpPr>
      <dsp:spPr>
        <a:xfrm>
          <a:off x="0" y="1173383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-421158"/>
                <a:satOff val="-1986"/>
                <a:lumOff val="49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421158"/>
                <a:satOff val="-1986"/>
                <a:lumOff val="49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421158"/>
                <a:satOff val="-1986"/>
                <a:lumOff val="49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望长城内外，惟余莽莽；大河上下，顿失滔滔。</a:t>
          </a:r>
          <a:endParaRPr lang="en-US" sz="1600" kern="1200"/>
        </a:p>
      </dsp:txBody>
      <dsp:txXfrm>
        <a:off x="20561" y="1193944"/>
        <a:ext cx="4393956" cy="380078"/>
      </dsp:txXfrm>
    </dsp:sp>
    <dsp:sp modelId="{364F924A-8B29-48EF-BCC5-9C00A2A1443E}">
      <dsp:nvSpPr>
        <dsp:cNvPr id="0" name=""/>
        <dsp:cNvSpPr/>
      </dsp:nvSpPr>
      <dsp:spPr>
        <a:xfrm>
          <a:off x="0" y="1640663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-631737"/>
                <a:satOff val="-2979"/>
                <a:lumOff val="735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631737"/>
                <a:satOff val="-2979"/>
                <a:lumOff val="735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631737"/>
                <a:satOff val="-2979"/>
                <a:lumOff val="735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山舞银蛇，原驰蜡象，欲与天公试比高。</a:t>
          </a:r>
          <a:endParaRPr lang="en-US" sz="1600" kern="1200"/>
        </a:p>
      </dsp:txBody>
      <dsp:txXfrm>
        <a:off x="20561" y="1661224"/>
        <a:ext cx="4393956" cy="380078"/>
      </dsp:txXfrm>
    </dsp:sp>
    <dsp:sp modelId="{B01E2590-FE28-4E63-AD4D-C76D28712A3A}">
      <dsp:nvSpPr>
        <dsp:cNvPr id="0" name=""/>
        <dsp:cNvSpPr/>
      </dsp:nvSpPr>
      <dsp:spPr>
        <a:xfrm>
          <a:off x="0" y="2107944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-842315"/>
                <a:satOff val="-3972"/>
                <a:lumOff val="98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842315"/>
                <a:satOff val="-3972"/>
                <a:lumOff val="98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842315"/>
                <a:satOff val="-3972"/>
                <a:lumOff val="98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须晴日，看红装素裹，分外妖娆。</a:t>
          </a:r>
          <a:endParaRPr lang="en-US" sz="1600" kern="1200"/>
        </a:p>
      </dsp:txBody>
      <dsp:txXfrm>
        <a:off x="20561" y="2128505"/>
        <a:ext cx="4393956" cy="380078"/>
      </dsp:txXfrm>
    </dsp:sp>
    <dsp:sp modelId="{5460DCBA-07F2-45FC-9FCD-EE70E463E5CC}">
      <dsp:nvSpPr>
        <dsp:cNvPr id="0" name=""/>
        <dsp:cNvSpPr/>
      </dsp:nvSpPr>
      <dsp:spPr>
        <a:xfrm>
          <a:off x="0" y="2575223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-1052894"/>
                <a:satOff val="-4965"/>
                <a:lumOff val="1225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1052894"/>
                <a:satOff val="-4965"/>
                <a:lumOff val="1225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1052894"/>
                <a:satOff val="-4965"/>
                <a:lumOff val="1225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江山如此多娇，引无数英雄竞折腰。</a:t>
          </a:r>
          <a:endParaRPr lang="en-US" sz="1600" kern="1200"/>
        </a:p>
      </dsp:txBody>
      <dsp:txXfrm>
        <a:off x="20561" y="2595784"/>
        <a:ext cx="4393956" cy="380078"/>
      </dsp:txXfrm>
    </dsp:sp>
    <dsp:sp modelId="{E14C14BC-AEEC-49E2-8ED4-537E8B7ABD61}">
      <dsp:nvSpPr>
        <dsp:cNvPr id="0" name=""/>
        <dsp:cNvSpPr/>
      </dsp:nvSpPr>
      <dsp:spPr>
        <a:xfrm>
          <a:off x="0" y="3042504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-1263473"/>
                <a:satOff val="-5958"/>
                <a:lumOff val="147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1263473"/>
                <a:satOff val="-5958"/>
                <a:lumOff val="147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1263473"/>
                <a:satOff val="-5958"/>
                <a:lumOff val="147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惜秦皇汉武，略输文采；唐宗宋祖，稍逊风骚。</a:t>
          </a:r>
          <a:endParaRPr lang="en-US" sz="1600" kern="1200"/>
        </a:p>
      </dsp:txBody>
      <dsp:txXfrm>
        <a:off x="20561" y="3063065"/>
        <a:ext cx="4393956" cy="380078"/>
      </dsp:txXfrm>
    </dsp:sp>
    <dsp:sp modelId="{789AE297-7AE8-4606-B95E-AE8E7507DEB3}">
      <dsp:nvSpPr>
        <dsp:cNvPr id="0" name=""/>
        <dsp:cNvSpPr/>
      </dsp:nvSpPr>
      <dsp:spPr>
        <a:xfrm>
          <a:off x="0" y="3509784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-1474052"/>
                <a:satOff val="-6951"/>
                <a:lumOff val="1715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1474052"/>
                <a:satOff val="-6951"/>
                <a:lumOff val="1715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1474052"/>
                <a:satOff val="-6951"/>
                <a:lumOff val="1715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一代天骄，成吉思汗，只识弯弓射大雕。</a:t>
          </a:r>
          <a:endParaRPr lang="en-US" sz="1600" kern="1200"/>
        </a:p>
      </dsp:txBody>
      <dsp:txXfrm>
        <a:off x="20561" y="3530345"/>
        <a:ext cx="4393956" cy="380078"/>
      </dsp:txXfrm>
    </dsp:sp>
    <dsp:sp modelId="{CA8B310A-6692-476A-8208-9BDA06BE9DD9}">
      <dsp:nvSpPr>
        <dsp:cNvPr id="0" name=""/>
        <dsp:cNvSpPr/>
      </dsp:nvSpPr>
      <dsp:spPr>
        <a:xfrm>
          <a:off x="0" y="3977064"/>
          <a:ext cx="4435078" cy="421200"/>
        </a:xfrm>
        <a:prstGeom prst="roundRect">
          <a:avLst/>
        </a:prstGeom>
        <a:gradFill rotWithShape="0">
          <a:gsLst>
            <a:gs pos="0">
              <a:schemeClr val="accent5">
                <a:hueOff val="-1684631"/>
                <a:satOff val="-7944"/>
                <a:lumOff val="196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1684631"/>
                <a:satOff val="-7944"/>
                <a:lumOff val="196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1684631"/>
                <a:satOff val="-7944"/>
                <a:lumOff val="196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600" kern="1200"/>
            <a:t>俱往矣，数风流人物，还看今朝。</a:t>
          </a:r>
          <a:endParaRPr lang="en-US" sz="1600" kern="1200"/>
        </a:p>
      </dsp:txBody>
      <dsp:txXfrm>
        <a:off x="20561" y="3997625"/>
        <a:ext cx="4393956" cy="3800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A2FF7D-B374-47AC-9914-22C940FFA1B5}">
      <dsp:nvSpPr>
        <dsp:cNvPr id="0" name=""/>
        <dsp:cNvSpPr/>
      </dsp:nvSpPr>
      <dsp:spPr>
        <a:xfrm>
          <a:off x="0" y="39743"/>
          <a:ext cx="4435078" cy="10530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1.</a:t>
          </a:r>
          <a:r>
            <a:rPr lang="zh-CN" sz="4000" kern="1200"/>
            <a:t>意象</a:t>
          </a:r>
          <a:endParaRPr lang="en-US" sz="4000" kern="1200"/>
        </a:p>
      </dsp:txBody>
      <dsp:txXfrm>
        <a:off x="51403" y="91146"/>
        <a:ext cx="4332272" cy="950194"/>
      </dsp:txXfrm>
    </dsp:sp>
    <dsp:sp modelId="{5C3A4B4D-72F9-4176-A81E-88E7B5534033}">
      <dsp:nvSpPr>
        <dsp:cNvPr id="0" name=""/>
        <dsp:cNvSpPr/>
      </dsp:nvSpPr>
      <dsp:spPr>
        <a:xfrm>
          <a:off x="0" y="1207943"/>
          <a:ext cx="4435078" cy="1053000"/>
        </a:xfrm>
        <a:prstGeom prst="roundRect">
          <a:avLst/>
        </a:prstGeom>
        <a:gradFill rotWithShape="0">
          <a:gsLst>
            <a:gs pos="0">
              <a:schemeClr val="accent5">
                <a:hueOff val="-561544"/>
                <a:satOff val="-2648"/>
                <a:lumOff val="653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561544"/>
                <a:satOff val="-2648"/>
                <a:lumOff val="653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561544"/>
                <a:satOff val="-2648"/>
                <a:lumOff val="653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2.</a:t>
          </a:r>
          <a:r>
            <a:rPr lang="zh-CN" sz="4000" kern="1200"/>
            <a:t>诗歌结构</a:t>
          </a:r>
          <a:endParaRPr lang="en-US" sz="4000" kern="1200"/>
        </a:p>
      </dsp:txBody>
      <dsp:txXfrm>
        <a:off x="51403" y="1259346"/>
        <a:ext cx="4332272" cy="950194"/>
      </dsp:txXfrm>
    </dsp:sp>
    <dsp:sp modelId="{D1138E3D-19F7-4991-9101-0DC5375974C3}">
      <dsp:nvSpPr>
        <dsp:cNvPr id="0" name=""/>
        <dsp:cNvSpPr/>
      </dsp:nvSpPr>
      <dsp:spPr>
        <a:xfrm>
          <a:off x="0" y="2376143"/>
          <a:ext cx="4435078" cy="1053000"/>
        </a:xfrm>
        <a:prstGeom prst="roundRect">
          <a:avLst/>
        </a:prstGeom>
        <a:gradFill rotWithShape="0">
          <a:gsLst>
            <a:gs pos="0">
              <a:schemeClr val="accent5">
                <a:hueOff val="-1123087"/>
                <a:satOff val="-5296"/>
                <a:lumOff val="1307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1123087"/>
                <a:satOff val="-5296"/>
                <a:lumOff val="1307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1123087"/>
                <a:satOff val="-5296"/>
                <a:lumOff val="1307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3.</a:t>
          </a:r>
          <a:r>
            <a:rPr lang="zh-CN" sz="4000" kern="1200"/>
            <a:t>情感</a:t>
          </a:r>
          <a:endParaRPr lang="en-US" sz="4000" kern="1200"/>
        </a:p>
      </dsp:txBody>
      <dsp:txXfrm>
        <a:off x="51403" y="2427546"/>
        <a:ext cx="4332272" cy="950194"/>
      </dsp:txXfrm>
    </dsp:sp>
    <dsp:sp modelId="{58398A3A-58C4-4103-BDAA-3270BE2F1DE4}">
      <dsp:nvSpPr>
        <dsp:cNvPr id="0" name=""/>
        <dsp:cNvSpPr/>
      </dsp:nvSpPr>
      <dsp:spPr>
        <a:xfrm>
          <a:off x="0" y="3544344"/>
          <a:ext cx="4435078" cy="1053000"/>
        </a:xfrm>
        <a:prstGeom prst="roundRect">
          <a:avLst/>
        </a:prstGeom>
        <a:gradFill rotWithShape="0">
          <a:gsLst>
            <a:gs pos="0">
              <a:schemeClr val="accent5">
                <a:hueOff val="-1684631"/>
                <a:satOff val="-7944"/>
                <a:lumOff val="196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5">
                <a:hueOff val="-1684631"/>
                <a:satOff val="-7944"/>
                <a:lumOff val="196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5">
                <a:hueOff val="-1684631"/>
                <a:satOff val="-7944"/>
                <a:lumOff val="196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4.</a:t>
          </a:r>
          <a:r>
            <a:rPr lang="zh-CN" sz="4000" kern="1200"/>
            <a:t>诗歌创作手法</a:t>
          </a:r>
          <a:endParaRPr lang="en-US" sz="4000" kern="1200"/>
        </a:p>
      </dsp:txBody>
      <dsp:txXfrm>
        <a:off x="51403" y="3595747"/>
        <a:ext cx="4332272" cy="9501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395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622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1334634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417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  <p:extLst>
      <p:ext uri="{BB962C8B-B14F-4D97-AF65-F5344CB8AC3E}">
        <p14:creationId xmlns:p14="http://schemas.microsoft.com/office/powerpoint/2010/main" val="181341253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677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438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200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682034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1554455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323647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311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458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smtClean="0">
                <a:latin typeface="Times New Roman" panose="020206030504050203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398739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0624224ab82828512615ced138116a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788" y="857250"/>
            <a:ext cx="3598069" cy="5143500"/>
          </a:xfrm>
          <a:prstGeom prst="rect">
            <a:avLst/>
          </a:prstGeom>
          <a:solidFill>
            <a:srgbClr val="FAFAFA"/>
          </a:solidFill>
        </p:spPr>
      </p:pic>
      <p:pic>
        <p:nvPicPr>
          <p:cNvPr id="2" name="图片 1" descr="48a6f356f00f5e6f45f7fc871f3b0f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50"/>
            <a:ext cx="3135630" cy="39285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6" name="矩形 5"/>
          <p:cNvSpPr/>
          <p:nvPr/>
        </p:nvSpPr>
        <p:spPr>
          <a:xfrm>
            <a:off x="0" y="857250"/>
            <a:ext cx="9144000" cy="5143024"/>
          </a:xfrm>
          <a:prstGeom prst="rect">
            <a:avLst/>
          </a:prstGeom>
          <a:gradFill flip="none" rotWithShape="1">
            <a:gsLst>
              <a:gs pos="0">
                <a:srgbClr val="757575">
                  <a:alpha val="100000"/>
                </a:srgbClr>
              </a:gs>
              <a:gs pos="0">
                <a:schemeClr val="tx1">
                  <a:alpha val="0"/>
                </a:schemeClr>
              </a:gs>
              <a:gs pos="100000">
                <a:srgbClr val="E9E9E9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/>
          </a:p>
        </p:txBody>
      </p:sp>
      <p:sp>
        <p:nvSpPr>
          <p:cNvPr id="3" name="文本框 2"/>
          <p:cNvSpPr txBox="1"/>
          <p:nvPr/>
        </p:nvSpPr>
        <p:spPr>
          <a:xfrm>
            <a:off x="4146709" y="1385411"/>
            <a:ext cx="805815" cy="34456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50"/>
              <a:t>沁园春</a:t>
            </a:r>
            <a:r>
              <a:rPr lang="en-US" altLang="zh-CN" sz="4050"/>
              <a:t>·</a:t>
            </a:r>
            <a:r>
              <a:rPr lang="zh-CN" altLang="en-US" sz="4050"/>
              <a:t>长沙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全诗描绘了几幅画面？分别拟个小标题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BD3A71-AAC6-49C7-8219-72473819E811}"/>
              </a:ext>
            </a:extLst>
          </p:cNvPr>
          <p:cNvSpPr txBox="1"/>
          <p:nvPr/>
        </p:nvSpPr>
        <p:spPr>
          <a:xfrm>
            <a:off x="1835696" y="1393433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A5D0DA-6F0E-446D-93C8-71B93D6A1FD5}"/>
              </a:ext>
            </a:extLst>
          </p:cNvPr>
          <p:cNvSpPr txBox="1"/>
          <p:nvPr/>
        </p:nvSpPr>
        <p:spPr>
          <a:xfrm>
            <a:off x="1835696" y="202946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E32A7A-8FB9-436E-B881-56273F8563F1}"/>
              </a:ext>
            </a:extLst>
          </p:cNvPr>
          <p:cNvSpPr txBox="1"/>
          <p:nvPr/>
        </p:nvSpPr>
        <p:spPr>
          <a:xfrm>
            <a:off x="1835696" y="268860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怅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C1DE91-29D1-49CA-AD60-67AEA466B2CB}"/>
              </a:ext>
            </a:extLst>
          </p:cNvPr>
          <p:cNvSpPr txBox="1"/>
          <p:nvPr/>
        </p:nvSpPr>
        <p:spPr>
          <a:xfrm>
            <a:off x="1849338" y="3309309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A321685-CB3F-4EE9-A681-1329D0BD6698}"/>
              </a:ext>
            </a:extLst>
          </p:cNvPr>
          <p:cNvSpPr txBox="1"/>
          <p:nvPr/>
        </p:nvSpPr>
        <p:spPr>
          <a:xfrm>
            <a:off x="611560" y="2278019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上阙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3503BC-11EF-4BC0-A2EC-B78BEDE9F66C}"/>
              </a:ext>
            </a:extLst>
          </p:cNvPr>
          <p:cNvSpPr txBox="1"/>
          <p:nvPr/>
        </p:nvSpPr>
        <p:spPr>
          <a:xfrm>
            <a:off x="3239852" y="2636144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湘江秋景图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6F8AC6-8F4F-4DDE-BDB8-F7C3BEA2A410}"/>
              </a:ext>
            </a:extLst>
          </p:cNvPr>
          <p:cNvSpPr txBox="1"/>
          <p:nvPr/>
        </p:nvSpPr>
        <p:spPr>
          <a:xfrm>
            <a:off x="3260089" y="135147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独立寒秋图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BA1F9FD-3330-4DBA-A82E-13A53485C31D}"/>
              </a:ext>
            </a:extLst>
          </p:cNvPr>
          <p:cNvSpPr txBox="1"/>
          <p:nvPr/>
        </p:nvSpPr>
        <p:spPr>
          <a:xfrm>
            <a:off x="1835696" y="514140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6BC432A-BC2B-49E3-9AFE-23B320AC1644}"/>
              </a:ext>
            </a:extLst>
          </p:cNvPr>
          <p:cNvSpPr txBox="1"/>
          <p:nvPr/>
        </p:nvSpPr>
        <p:spPr>
          <a:xfrm>
            <a:off x="1849338" y="4360983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E86D129-7AAF-4114-BB7C-72F9DCF69F17}"/>
              </a:ext>
            </a:extLst>
          </p:cNvPr>
          <p:cNvSpPr txBox="1"/>
          <p:nvPr/>
        </p:nvSpPr>
        <p:spPr>
          <a:xfrm>
            <a:off x="632754" y="460702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下阙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FE0D493-6B6D-4BD0-A99F-A2C40BB3F1D4}"/>
              </a:ext>
            </a:extLst>
          </p:cNvPr>
          <p:cNvSpPr txBox="1"/>
          <p:nvPr/>
        </p:nvSpPr>
        <p:spPr>
          <a:xfrm>
            <a:off x="3239852" y="5007314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中流击水图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ACD70D-833D-4891-9781-3B6E88F8AAF9}"/>
              </a:ext>
            </a:extLst>
          </p:cNvPr>
          <p:cNvSpPr txBox="1"/>
          <p:nvPr/>
        </p:nvSpPr>
        <p:spPr>
          <a:xfrm>
            <a:off x="3239852" y="4227880"/>
            <a:ext cx="3442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峥嵘岁月图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1443491" y="980728"/>
            <a:ext cx="77724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品味</a:t>
            </a:r>
            <a:r>
              <a:rPr lang="en-US" altLang="zh-CN" sz="3600" b="1" dirty="0">
                <a:solidFill>
                  <a:srgbClr val="FF0000"/>
                </a:solidFill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独立”能否改为“站立”“直立”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en-US" b="1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独立寒秋图中讲述了哪些内容？</a:t>
            </a:r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1043608" y="2420888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交代了人物、时间、地点、环境。</a:t>
            </a:r>
          </a:p>
          <a:p>
            <a:pPr eaLnBrk="1" hangingPunct="1"/>
            <a:endParaRPr lang="en-US" altLang="zh-CN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7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EFFC8FB-55EB-4851-B0A0-34643569E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395536" y="2907522"/>
            <a:ext cx="8540750" cy="2670175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寒秋独立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橘子洲头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湘江北去。</a:t>
            </a:r>
          </a:p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在深秋的季节，（作者）独自一人站在橘子洲头，望着湘江水在日夜不息地向北奔流。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9552" y="2088251"/>
            <a:ext cx="6355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独立寒秋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湘江北去，橘子洲头。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539552" y="804520"/>
            <a:ext cx="8280919" cy="1049235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ea typeface="黑体" panose="02010609060101010101" pitchFamily="49" charset="-122"/>
              </a:rPr>
              <a:t>唐朝柳宗元有一首题为</a:t>
            </a:r>
            <a:r>
              <a:rPr lang="en-US" altLang="zh-CN" sz="3600" dirty="0">
                <a:solidFill>
                  <a:srgbClr val="FF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49" charset="-122"/>
              </a:rPr>
              <a:t>江雪</a:t>
            </a:r>
            <a:r>
              <a:rPr lang="en-US" altLang="zh-CN" sz="3600" dirty="0">
                <a:solidFill>
                  <a:srgbClr val="FF0000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49" charset="-122"/>
              </a:rPr>
              <a:t>的绝句，谁还记得吗？</a:t>
            </a: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458787" y="2204864"/>
            <a:ext cx="8540750" cy="40386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ea typeface="黑体" panose="02010609060101010101" pitchFamily="49" charset="-122"/>
              </a:rPr>
              <a:t>千山鸟飞绝，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ea typeface="黑体" panose="02010609060101010101" pitchFamily="49" charset="-122"/>
              </a:rPr>
              <a:t>   万径人踪灭，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ea typeface="黑体" panose="02010609060101010101" pitchFamily="49" charset="-122"/>
              </a:rPr>
              <a:t>   孤舟蓑笠翁，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   独</a:t>
            </a:r>
            <a:r>
              <a:rPr lang="zh-CN" altLang="en-US" sz="3600" b="1" dirty="0">
                <a:ea typeface="黑体" panose="02010609060101010101" pitchFamily="49" charset="-122"/>
              </a:rPr>
              <a:t>钓寒江雪。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2"/>
                </a:solidFill>
                <a:ea typeface="楷体_GB2312" pitchFamily="49" charset="-122"/>
              </a:rPr>
              <a:t>柳宗元政治革新失败之后，被贬永州，身处逆境时写的一首诗，表达了诗人与恶势力绝不妥协的心志。</a:t>
            </a:r>
            <a:r>
              <a:rPr lang="zh-CN" altLang="en-US" sz="32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独立”能否改为“站立”“直立”等？</a:t>
            </a:r>
            <a:r>
              <a:rPr lang="zh-CN" altLang="en-US" sz="3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971600" y="2015733"/>
            <a:ext cx="7848871" cy="3450613"/>
          </a:xfrm>
        </p:spPr>
        <p:txBody>
          <a:bodyPr vert="horz" wrap="square" lIns="91440" tIns="45720" rIns="91440" bIns="45720" anchor="t">
            <a:noAutofit/>
          </a:bodyPr>
          <a:lstStyle/>
          <a:p>
            <a:pPr eaLnBrk="1" hangingPunct="1"/>
            <a:r>
              <a:rPr lang="en-US" altLang="zh-CN" sz="2800" b="1" dirty="0">
                <a:solidFill>
                  <a:schemeClr val="tx2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独立”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不仅表明是一个人，而且显示了诗人砥柱中流的气概。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联系当时的背景，军阀赵恒惕正在通辑毛泽东。诗人在韶山人民的掩护下，秘密到达长沙，独自来到橘子洲头。可见一个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独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字再现了当时的特定环境，但诗人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身处险境仍然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独立寒秋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，坦荡从容。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1143000"/>
          </a:xfrm>
        </p:spPr>
        <p:txBody>
          <a:bodyPr vert="horz" wrap="square" lIns="91440" tIns="45720" rIns="91440" bIns="45720" anchor="ctr"/>
          <a:lstStyle/>
          <a:p>
            <a:pPr algn="just"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的统领下，作者写了哪些意象？景的角度如何变化？</a:t>
            </a: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457200" y="2011363"/>
            <a:ext cx="8229600" cy="41148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远望	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万山红遍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（高）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群山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近看	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漫江碧透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（低）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江水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仰视	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鹰击长空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（高）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长空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俯视	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鱼翔浅底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（低）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水面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36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304800" y="609600"/>
            <a:ext cx="8540750" cy="5638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远望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群山，重重叠叠的树林点染如画；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近看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满江的秋水碧绿清澈，无数船只争相行驶。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仰视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，雄鹰在升空展翅高飞；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俯看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，鱼儿在江水中轻快地畅游。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宇宙中的万物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都在秋天里生气勃勃地自由舒展、蓬勃生长。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诗人从山上、江面、天空、水底选择了几种典型景物进行描写，远近相间，动静结合，对照鲜明。这七句，为下面的抒情烘托了背景，准备了气氛。</a:t>
            </a:r>
            <a:endParaRPr lang="zh-CN" altLang="en-US" sz="32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40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在这几句中，哪几个字用得好</a:t>
            </a:r>
            <a:r>
              <a:rPr lang="zh-CN" altLang="en-US" sz="4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755576" y="2015733"/>
            <a:ext cx="7848871" cy="3450613"/>
          </a:xfrm>
        </p:spPr>
        <p:txBody>
          <a:bodyPr vert="horz" wrap="square" lIns="91440" tIns="45720" rIns="91440" bIns="45720" anchor="t">
            <a:no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：红得范围广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染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：红得深透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染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字，写出山上层层的枫林仿佛人工染成的一样，景色十分壮美，很容易让人想到杜牧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山行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中的诗句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停车坐爱枫林晚，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霜叶红于二月花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元朝王实甫的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西厢记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中就有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晓来谁染霜林醉，总是离人泪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的名句。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/>
          </p:cNvSpPr>
          <p:nvPr>
            <p:ph idx="1"/>
          </p:nvPr>
        </p:nvSpPr>
        <p:spPr>
          <a:xfrm>
            <a:off x="6019800" y="1752600"/>
            <a:ext cx="2743200" cy="4194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>
                <a:solidFill>
                  <a:schemeClr val="tx2"/>
                </a:solidFill>
                <a:ea typeface="黑体" panose="02010609060101010101" pitchFamily="49" charset="-122"/>
              </a:rPr>
              <a:t>李可染</a:t>
            </a:r>
          </a:p>
          <a:p>
            <a:pPr eaLnBrk="1" hangingPunct="1">
              <a:buNone/>
            </a:pPr>
            <a:r>
              <a:rPr lang="en-US" altLang="zh-CN" b="1">
                <a:solidFill>
                  <a:schemeClr val="tx2"/>
                </a:solidFill>
                <a:ea typeface="黑体" panose="02010609060101010101" pitchFamily="49" charset="-122"/>
              </a:rPr>
              <a:t>《</a:t>
            </a:r>
            <a:r>
              <a:rPr lang="zh-CN" altLang="en-US" b="1">
                <a:solidFill>
                  <a:schemeClr val="tx2"/>
                </a:solidFill>
                <a:ea typeface="黑体" panose="02010609060101010101" pitchFamily="49" charset="-122"/>
              </a:rPr>
              <a:t>万山红遍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chemeClr val="tx2"/>
                </a:solidFill>
                <a:ea typeface="黑体" panose="02010609060101010101" pitchFamily="49" charset="-122"/>
              </a:rPr>
              <a:t>   层林尽染</a:t>
            </a:r>
            <a:r>
              <a:rPr lang="en-US" altLang="zh-CN" b="1">
                <a:solidFill>
                  <a:schemeClr val="tx2"/>
                </a:solidFill>
                <a:ea typeface="黑体" panose="02010609060101010101" pitchFamily="49" charset="-122"/>
              </a:rPr>
              <a:t>》</a:t>
            </a:r>
          </a:p>
          <a:p>
            <a:pPr eaLnBrk="1" hangingPunct="1"/>
            <a:endParaRPr lang="en-US" altLang="zh-CN" b="1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/>
            <a:endParaRPr lang="en-US" altLang="zh-CN" b="1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pic>
        <p:nvPicPr>
          <p:cNvPr id="26626" name="Picture 4" descr="1486"/>
          <p:cNvPicPr>
            <a:picLocks noChangeAspect="1"/>
          </p:cNvPicPr>
          <p:nvPr/>
        </p:nvPicPr>
        <p:blipFill>
          <a:blip r:embed="rId2">
            <a:lum bright="12000" contrast="29999"/>
          </a:blip>
          <a:stretch>
            <a:fillRect/>
          </a:stretch>
        </p:blipFill>
        <p:spPr>
          <a:xfrm>
            <a:off x="2133600" y="0"/>
            <a:ext cx="344963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523" y="1253014"/>
            <a:ext cx="8345329" cy="4586288"/>
          </a:xfrm>
          <a:prstGeom prst="rect">
            <a:avLst/>
          </a:prstGeom>
          <a:noFill/>
          <a:ln w="28575" cmpd="dbl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/>
          </a:p>
        </p:txBody>
      </p:sp>
      <p:sp>
        <p:nvSpPr>
          <p:cNvPr id="6145" name="Rectangle 2"/>
          <p:cNvSpPr>
            <a:spLocks noGrp="1"/>
          </p:cNvSpPr>
          <p:nvPr>
            <p:ph type="ctrTitle"/>
          </p:nvPr>
        </p:nvSpPr>
        <p:spPr>
          <a:xfrm>
            <a:off x="442913" y="1246346"/>
            <a:ext cx="7652385" cy="857250"/>
          </a:xfrm>
        </p:spPr>
        <p:txBody>
          <a:bodyPr vert="horz" wrap="square" lIns="68580" tIns="34290" rIns="68580" bIns="34290" anchor="ctr"/>
          <a:lstStyle/>
          <a:p>
            <a:pPr eaLnBrk="1" hangingPunct="1"/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</a:rPr>
              <a:t>词</a:t>
            </a:r>
          </a:p>
        </p:txBody>
      </p:sp>
      <p:sp>
        <p:nvSpPr>
          <p:cNvPr id="6146" name="Rectangle 3"/>
          <p:cNvSpPr>
            <a:spLocks noGrp="1"/>
          </p:cNvSpPr>
          <p:nvPr>
            <p:ph type="subTitle" idx="1"/>
          </p:nvPr>
        </p:nvSpPr>
        <p:spPr>
          <a:xfrm>
            <a:off x="500063" y="1989296"/>
            <a:ext cx="7652385" cy="3771900"/>
          </a:xfrm>
        </p:spPr>
        <p:txBody>
          <a:bodyPr vert="horz" wrap="square" lIns="68580" tIns="34290" rIns="68580" bIns="34290" anchor="t">
            <a:normAutofit lnSpcReduction="10000"/>
          </a:bodyPr>
          <a:lstStyle/>
          <a:p>
            <a:pPr algn="l" eaLnBrk="1" hangingPunct="1"/>
            <a:r>
              <a:rPr lang="en-US" altLang="zh-CN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 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词，是我国传统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诗歌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中的一种特殊体裁，起源于两汉，奠基于隋、唐，兴盛于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宋代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。它原本是配合燕乐（ “燕”通“宴”）曲调的歌辞，但在发展中逐渐与音乐分离，成为纯粹的文学样式。词，又叫“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曲子词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”“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长短句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”等。</a:t>
            </a:r>
          </a:p>
          <a:p>
            <a:pPr algn="l" eaLnBrk="1" hangingPunct="1"/>
            <a:endParaRPr lang="zh-CN" altLang="en-US" sz="2700" b="1">
              <a:solidFill>
                <a:schemeClr val="tx2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algn="l" eaLnBrk="1" hangingPunct="1"/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    唐诗   宋词   元曲</a:t>
            </a:r>
          </a:p>
          <a:p>
            <a:pPr algn="l" eaLnBrk="1" hangingPunct="1"/>
            <a:endParaRPr lang="en-US" altLang="zh-CN" sz="2700" b="1">
              <a:solidFill>
                <a:schemeClr val="tx2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万山秋色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63"/>
            <a:ext cx="9144000" cy="6827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3"/>
          <p:cNvSpPr txBox="1"/>
          <p:nvPr/>
        </p:nvSpPr>
        <p:spPr>
          <a:xfrm>
            <a:off x="609600" y="381000"/>
            <a:ext cx="7772400" cy="600164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“万”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字写出了山之多；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“遍”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字写出了红之广；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“层”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表现了树林的层层叠叠；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染”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字刻画了岳麓山一带的枫林，好像人工染成一样壮美；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“漫”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字写出了江水溢满之状；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“透”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字则表现出了江水碧绿清澈；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“百”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 字则写出了船的多；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“争”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字勾勒出了千帆竞发的热闹场面；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“击”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准确地形容出了鹰搏击天空的矫健迅猛；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“翔”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精当地描绘出游鱼在水中轻快自如的样子，犹如飞鸟盘旋滑翔于高空一样。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/>
              </a:rPr>
              <a:t>“竞”</a:t>
            </a:r>
            <a:r>
              <a:rPr lang="zh-CN" altLang="en-US" sz="3200" dirty="0">
                <a:solidFill>
                  <a:srgbClr val="008080"/>
                </a:solidFill>
                <a:latin typeface="Times New Roman" panose="02020603050405020304"/>
              </a:rPr>
              <a:t>字则将秋景写活了，写出了秋天的勃勃生机。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>
          <a:xfrm>
            <a:off x="1043609" y="804520"/>
            <a:ext cx="6971226" cy="1049235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毛泽东笔下的秋景，给人的总体感觉是什么？用四字短语概括景物的特征。 </a:t>
            </a:r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1043608" y="2636912"/>
            <a:ext cx="8540750" cy="35845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绚丽多姿，充满生机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4"/>
          <p:cNvSpPr txBox="1"/>
          <p:nvPr/>
        </p:nvSpPr>
        <p:spPr>
          <a:xfrm>
            <a:off x="215068" y="2087342"/>
            <a:ext cx="8929365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万山红遍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层林尽染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漫江碧透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</a:p>
          <a:p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以及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透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这些词在范围、程度、层次等方面，使红绿两色更为突出，更为丰富，更为浓艳鲜明。 </a:t>
            </a:r>
          </a:p>
        </p:txBody>
      </p:sp>
      <p:sp>
        <p:nvSpPr>
          <p:cNvPr id="63493" name="Text Box 5"/>
          <p:cNvSpPr txBox="1"/>
          <p:nvPr/>
        </p:nvSpPr>
        <p:spPr>
          <a:xfrm>
            <a:off x="1365050" y="1200007"/>
            <a:ext cx="6629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山红水绿的静景的色彩美 </a:t>
            </a:r>
          </a:p>
        </p:txBody>
      </p:sp>
      <p:sp>
        <p:nvSpPr>
          <p:cNvPr id="63494" name="Text Box 6"/>
          <p:cNvSpPr txBox="1"/>
          <p:nvPr/>
        </p:nvSpPr>
        <p:spPr>
          <a:xfrm>
            <a:off x="2916039" y="3458438"/>
            <a:ext cx="35274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事物动态的雄壮美 </a:t>
            </a:r>
          </a:p>
        </p:txBody>
      </p:sp>
      <p:sp>
        <p:nvSpPr>
          <p:cNvPr id="63495" name="Text Box 7"/>
          <p:cNvSpPr txBox="1"/>
          <p:nvPr/>
        </p:nvSpPr>
        <p:spPr>
          <a:xfrm>
            <a:off x="539552" y="4120555"/>
            <a:ext cx="82804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百舸争流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鹰击长空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鱼翔浅底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击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翔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万类霜天竞自由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 的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竟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字， 有力地突出了在寒秋严霜下的万物蓬勃旺盛的生命力。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  <p:bldP spid="63494" grpId="0"/>
      <p:bldP spid="6349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/>
          </p:cNvSpPr>
          <p:nvPr>
            <p:ph idx="1"/>
          </p:nvPr>
        </p:nvSpPr>
        <p:spPr>
          <a:xfrm>
            <a:off x="301625" y="1844824"/>
            <a:ext cx="8540750" cy="54864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自古逢秋悲寂寞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，古人写秋多怨秋、悲秋。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风急天高猿啸哀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草木摇落而变衰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秋风秋雨愁煞人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等等。</a:t>
            </a:r>
          </a:p>
          <a:p>
            <a:pPr eaLnBrk="1" hangingPunct="1"/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元朝马致远的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秋思</a:t>
            </a:r>
            <a:r>
              <a:rPr lang="en-US" altLang="zh-CN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，不也是写秋的悲凉吗？那么，毛泽东笔下的秋为何如此绚丽多姿、充满生机呢？为何如此与众不同呢？这与一个人的什么有关？ </a:t>
            </a:r>
          </a:p>
          <a:p>
            <a:pPr eaLnBrk="1" hangingPunct="1"/>
            <a:endParaRPr lang="en-US" altLang="zh-CN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5D5EE81-9125-4DB8-AC64-84CF48EED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620688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 u="sng" dirty="0">
                <a:solidFill>
                  <a:srgbClr val="FF0000"/>
                </a:solidFill>
                <a:ea typeface="楷体_GB2312" pitchFamily="49" charset="-122"/>
              </a:rPr>
              <a:t>意向的对比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228600" y="3048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 u="sng" dirty="0">
                <a:solidFill>
                  <a:srgbClr val="FF0000"/>
                </a:solidFill>
                <a:ea typeface="楷体_GB2312" pitchFamily="49" charset="-122"/>
              </a:rPr>
              <a:t>意向的对比</a:t>
            </a: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683568" y="1447800"/>
            <a:ext cx="8610600" cy="4800600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eaLnBrk="1" hangingPunct="1"/>
            <a:r>
              <a:rPr lang="zh-CN" altLang="en-US" sz="2800" b="1" u="sng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天净沙  秋思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             </a:t>
            </a:r>
            <a:r>
              <a:rPr lang="zh-CN" altLang="en-US" sz="2800" b="1" u="sng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沁园春   长沙</a:t>
            </a:r>
          </a:p>
          <a:p>
            <a:pPr eaLnBrk="1" hangingPunct="1"/>
            <a:endParaRPr lang="zh-CN" altLang="en-US" sz="2800" b="1" u="sng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枯藤 老树 昏鸦，       </a:t>
            </a:r>
            <a:r>
              <a:rPr lang="zh-CN" altLang="en-US" sz="2800" b="1" dirty="0">
                <a:solidFill>
                  <a:schemeClr val="tx2"/>
                </a:solidFill>
                <a:ea typeface="楷体_GB2312" pitchFamily="49" charset="-122"/>
              </a:rPr>
              <a:t>万山红遍，层林尽染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小桥 流水 人家，       </a:t>
            </a:r>
            <a:r>
              <a:rPr lang="zh-CN" altLang="en-US" sz="2800" b="1" dirty="0">
                <a:solidFill>
                  <a:schemeClr val="tx2"/>
                </a:solidFill>
                <a:ea typeface="楷体_GB2312" pitchFamily="49" charset="-122"/>
              </a:rPr>
              <a:t>漫江碧透，百舸争流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古道 西风 瘦马，       </a:t>
            </a:r>
            <a:r>
              <a:rPr lang="zh-CN" altLang="en-US" sz="2800" b="1" dirty="0">
                <a:solidFill>
                  <a:schemeClr val="tx2"/>
                </a:solidFill>
                <a:ea typeface="楷体_GB2312" pitchFamily="49" charset="-122"/>
              </a:rPr>
              <a:t>鹰击长空，鱼翔浅底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夕阳西下，                </a:t>
            </a:r>
            <a:r>
              <a:rPr lang="zh-CN" altLang="en-US" sz="2800" b="1" dirty="0">
                <a:solidFill>
                  <a:schemeClr val="tx2"/>
                </a:solidFill>
                <a:ea typeface="楷体_GB2312" pitchFamily="49" charset="-122"/>
              </a:rPr>
              <a:t>万类霜天竟自由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断肠人 在天涯。        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楷体_GB2312" pitchFamily="49" charset="-122"/>
              </a:rPr>
              <a:t>问苍茫大地，谁主沉浮</a:t>
            </a: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冷落凄凉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楷体_GB2312" pitchFamily="49" charset="-122"/>
              </a:rPr>
              <a:t>    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生气勃勃</a:t>
            </a:r>
          </a:p>
        </p:txBody>
      </p:sp>
      <p:sp>
        <p:nvSpPr>
          <p:cNvPr id="43011" name="Line 4"/>
          <p:cNvSpPr/>
          <p:nvPr/>
        </p:nvSpPr>
        <p:spPr>
          <a:xfrm flipH="1">
            <a:off x="4038600" y="1524000"/>
            <a:ext cx="0" cy="4419600"/>
          </a:xfrm>
          <a:prstGeom prst="line">
            <a:avLst/>
          </a:prstGeom>
          <a:ln w="38100" cap="flat" cmpd="dbl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xfrm>
            <a:off x="1115617" y="804520"/>
            <a:ext cx="6899218" cy="1049235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这些景物表现了作者怎样的感情？</a:t>
            </a:r>
          </a:p>
        </p:txBody>
      </p:sp>
      <p:sp>
        <p:nvSpPr>
          <p:cNvPr id="59395" name="Rectangle 3"/>
          <p:cNvSpPr>
            <a:spLocks noGrp="1"/>
          </p:cNvSpPr>
          <p:nvPr>
            <p:ph idx="1"/>
          </p:nvPr>
        </p:nvSpPr>
        <p:spPr>
          <a:xfrm>
            <a:off x="614362" y="2708920"/>
            <a:ext cx="8229600" cy="42799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 dirty="0">
                <a:solidFill>
                  <a:schemeClr val="tx2"/>
                </a:solidFill>
                <a:ea typeface="黑体" panose="02010609060101010101" pitchFamily="49" charset="-122"/>
              </a:rPr>
              <a:t>表达了作者对祖国山河的热爱与向往，对景物的赞美和欣赏，对当时革命形势的深切感受。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4"/>
          <p:cNvSpPr txBox="1"/>
          <p:nvPr/>
        </p:nvSpPr>
        <p:spPr>
          <a:xfrm>
            <a:off x="228600" y="685800"/>
            <a:ext cx="2952750" cy="4365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山上的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层林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江中的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百舸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空中的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雄鹰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水底的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游鱼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9" name="Text Box 5"/>
          <p:cNvSpPr txBox="1"/>
          <p:nvPr/>
        </p:nvSpPr>
        <p:spPr>
          <a:xfrm>
            <a:off x="0" y="3505200"/>
            <a:ext cx="3276600" cy="2443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火红的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枫林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（静态）  </a:t>
            </a:r>
          </a:p>
          <a:p>
            <a:pPr algn="ctr"/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争流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百舸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（动态）</a:t>
            </a:r>
          </a:p>
          <a:p>
            <a:pPr algn="ctr"/>
            <a:endParaRPr lang="en-US" altLang="zh-CN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1" name="AutoShape 7"/>
          <p:cNvSpPr/>
          <p:nvPr/>
        </p:nvSpPr>
        <p:spPr>
          <a:xfrm>
            <a:off x="3429000" y="1295400"/>
            <a:ext cx="360363" cy="3240088"/>
          </a:xfrm>
          <a:prstGeom prst="rightBrace">
            <a:avLst>
              <a:gd name="adj1" fmla="val 74801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00"/>
              </a:solidFill>
              <a:latin typeface="Times New Roman" panose="02020603050405020304"/>
              <a:ea typeface="华文行楷" panose="02010800040101010101" pitchFamily="2" charset="-122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6553200" y="1752600"/>
            <a:ext cx="2243138" cy="3260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对祖国山河的热爱。对当时革命形势的深切感受。</a:t>
            </a:r>
          </a:p>
          <a:p>
            <a:pPr algn="ctr"/>
            <a:endParaRPr lang="en-US" altLang="zh-CN" sz="3200">
              <a:solidFill>
                <a:schemeClr val="tx2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2473" name="AutoShape 9"/>
          <p:cNvSpPr/>
          <p:nvPr/>
        </p:nvSpPr>
        <p:spPr>
          <a:xfrm>
            <a:off x="5638800" y="2590800"/>
            <a:ext cx="792163" cy="342900"/>
          </a:xfrm>
          <a:prstGeom prst="notchedRightArrow">
            <a:avLst>
              <a:gd name="adj1" fmla="val 50000"/>
              <a:gd name="adj2" fmla="val 57722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62474" name="Text Box 10"/>
          <p:cNvSpPr txBox="1"/>
          <p:nvPr/>
        </p:nvSpPr>
        <p:spPr>
          <a:xfrm>
            <a:off x="4572000" y="5181600"/>
            <a:ext cx="41036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Times New Roman" panose="02020603050405020304"/>
                <a:ea typeface="华文行楷" panose="02010800040101010101" pitchFamily="2" charset="-122"/>
              </a:rPr>
              <a:t>以壮景抒豪情</a:t>
            </a:r>
          </a:p>
        </p:txBody>
      </p:sp>
      <p:sp>
        <p:nvSpPr>
          <p:cNvPr id="62477" name="Rectangle 13"/>
          <p:cNvSpPr>
            <a:spLocks noGrp="1" noRot="1"/>
          </p:cNvSpPr>
          <p:nvPr>
            <p:ph type="body" sz="half" idx="1"/>
          </p:nvPr>
        </p:nvSpPr>
        <p:spPr>
          <a:xfrm>
            <a:off x="3734524" y="2363788"/>
            <a:ext cx="1905000" cy="3584575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eaLnBrk="1" hangingPunct="1">
              <a:buClrTx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绚丽多姿，充满生机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62471" grpId="0" animBg="1"/>
      <p:bldP spid="62472" grpId="0"/>
      <p:bldP spid="62473" grpId="0" animBg="1"/>
      <p:bldP spid="62474" grpId="0"/>
      <p:bldP spid="6247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看到这幅湘江深秋的绚丽壮美的画面，作者想到了什么？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347662" y="1988840"/>
            <a:ext cx="8763000" cy="4194175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2"/>
                </a:solidFill>
                <a:ea typeface="黑体" panose="02010609060101010101" pitchFamily="49" charset="-122"/>
              </a:rPr>
              <a:t>想到了祖国的命运和革命的未来，引发深沉的思索。“怅”字写出了诗人的万千思绪，百感交集。“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怅</a:t>
            </a:r>
            <a:r>
              <a:rPr lang="zh-CN" altLang="en-US" sz="3200" b="1" dirty="0">
                <a:solidFill>
                  <a:schemeClr val="tx2"/>
                </a:solidFill>
                <a:ea typeface="黑体" panose="02010609060101010101" pitchFamily="49" charset="-122"/>
              </a:rPr>
              <a:t>”原指失意，这里用来表达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由深思而激昂慷慨的思绪</a:t>
            </a:r>
            <a:r>
              <a:rPr lang="zh-CN" altLang="en-US" sz="3200" b="1" dirty="0">
                <a:solidFill>
                  <a:schemeClr val="tx2"/>
                </a:solidFill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tx2"/>
                </a:solidFill>
                <a:ea typeface="黑体" panose="02010609060101010101" pitchFamily="49" charset="-122"/>
              </a:rPr>
              <a:t>自然界的一切是这样蓬勃、绚烂，而现实社会却又是如此沉闷、黑暗，“独立寒秋”的诗人，仰天俯地，怅望广阔的宇宙，心有所思，思有所忧。禁不住向苍茫大地发问：谁来主宰你的兴衰命运？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主沉浮”的深层含义是什么？</a:t>
            </a:r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主宰国家的命运，掌握民族的前途。</a:t>
            </a:r>
          </a:p>
          <a:p>
            <a:pPr eaLnBrk="1" hangingPunct="1">
              <a:buNone/>
            </a:pPr>
            <a:endParaRPr lang="zh-CN" altLang="en-US" sz="36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36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9098" y="1253014"/>
            <a:ext cx="8345329" cy="4586288"/>
          </a:xfrm>
          <a:prstGeom prst="rect">
            <a:avLst/>
          </a:prstGeom>
          <a:noFill/>
          <a:ln w="28575" cmpd="dbl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/>
          </a:p>
        </p:txBody>
      </p:sp>
      <p:sp>
        <p:nvSpPr>
          <p:cNvPr id="7169" name="Rectangle 3"/>
          <p:cNvSpPr>
            <a:spLocks noGrp="1"/>
          </p:cNvSpPr>
          <p:nvPr>
            <p:ph type="subTitle" idx="1"/>
          </p:nvPr>
        </p:nvSpPr>
        <p:spPr>
          <a:xfrm>
            <a:off x="623411" y="1574483"/>
            <a:ext cx="7713345" cy="3943350"/>
          </a:xfrm>
        </p:spPr>
        <p:txBody>
          <a:bodyPr vert="horz" wrap="square" lIns="68580" tIns="34290" rIns="68580" bIns="34290" anchor="t">
            <a:normAutofit fontScale="92500" lnSpcReduction="10000"/>
          </a:bodyPr>
          <a:lstStyle/>
          <a:p>
            <a:pPr algn="l" eaLnBrk="1" hangingPunct="1"/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每一首词都有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词牌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。最初的词都是配乐歌唱的，写词时依据的乐谱叫做“词调”，各种词调的名称便是“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词牌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”，如“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沁园春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”、“满江红”、“西江月”等。</a:t>
            </a:r>
          </a:p>
          <a:p>
            <a:pPr algn="l" eaLnBrk="1" hangingPunct="1"/>
            <a:endParaRPr lang="zh-CN" altLang="en-US" sz="2700" b="1">
              <a:solidFill>
                <a:schemeClr val="tx2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algn="l" eaLnBrk="1" hangingPunct="1"/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有的作家在词牌下另标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题目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，如</a:t>
            </a:r>
            <a:r>
              <a:rPr lang="en-US" altLang="zh-CN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《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沁园春  长沙</a:t>
            </a:r>
            <a:r>
              <a:rPr lang="en-US" altLang="zh-CN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》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，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长沙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是题目。</a:t>
            </a:r>
          </a:p>
          <a:p>
            <a:pPr algn="l" eaLnBrk="1" hangingPunct="1"/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词可以分上下两段，叫做“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片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”或者“</a:t>
            </a:r>
            <a:r>
              <a:rPr lang="zh-CN" altLang="en-US" sz="27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阕</a:t>
            </a:r>
            <a:r>
              <a:rPr lang="zh-CN" altLang="en-US" sz="27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”。 </a:t>
            </a:r>
          </a:p>
          <a:p>
            <a:pPr algn="l" eaLnBrk="1" hangingPunct="1"/>
            <a:endParaRPr lang="en-US" altLang="zh-CN" sz="2700" b="1">
              <a:solidFill>
                <a:schemeClr val="tx2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/>
          </p:cNvSpPr>
          <p:nvPr>
            <p:ph idx="1"/>
          </p:nvPr>
        </p:nvSpPr>
        <p:spPr>
          <a:xfrm>
            <a:off x="246548" y="548680"/>
            <a:ext cx="8717939" cy="4194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问苍茫大地，谁主沉浮？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是全诗的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诗眼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/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上阕就是这样通过写景，提出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谁主沉浮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的问题，表达了毛泽东青年时代的伟大抱。</a:t>
            </a:r>
          </a:p>
        </p:txBody>
      </p:sp>
      <p:sp>
        <p:nvSpPr>
          <p:cNvPr id="40963" name="Rectangle 3"/>
          <p:cNvSpPr>
            <a:spLocks noGrp="1"/>
          </p:cNvSpPr>
          <p:nvPr/>
        </p:nvSpPr>
        <p:spPr>
          <a:xfrm>
            <a:off x="323850" y="393319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chemeClr val="tx2"/>
                </a:solidFill>
                <a:ea typeface="黑体" panose="02010609060101010101" pitchFamily="49" charset="-122"/>
              </a:rPr>
              <a:t>承上启下的过渡作用</a:t>
            </a:r>
          </a:p>
          <a:p>
            <a:pPr eaLnBrk="1" hangingPunct="1"/>
            <a:endParaRPr lang="en-US" altLang="zh-CN" sz="3600" b="1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title"/>
          </p:nvPr>
        </p:nvSpPr>
        <p:spPr>
          <a:xfrm>
            <a:off x="1259632" y="980728"/>
            <a:ext cx="7772400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下阕主要写了什么内容？</a:t>
            </a:r>
            <a:b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</a:br>
            <a:endParaRPr lang="zh-CN" altLang="en-US" sz="40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1230743" y="2743200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回忆了青年时代的革命活动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pPr eaLnBrk="1" hangingPunct="1"/>
            <a:endParaRPr lang="en-US" altLang="zh-CN" sz="36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title"/>
          </p:nvPr>
        </p:nvSpPr>
        <p:spPr>
          <a:xfrm>
            <a:off x="827585" y="804520"/>
            <a:ext cx="7776864" cy="1049235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词人如何刻画“同学少年”这一意象的？表达了作者当时怎样的思想感情？</a:t>
            </a:r>
          </a:p>
        </p:txBody>
      </p:sp>
      <p:sp>
        <p:nvSpPr>
          <p:cNvPr id="46083" name="Rectangle 3"/>
          <p:cNvSpPr>
            <a:spLocks noGrp="1"/>
          </p:cNvSpPr>
          <p:nvPr>
            <p:ph idx="1"/>
          </p:nvPr>
        </p:nvSpPr>
        <p:spPr>
          <a:xfrm>
            <a:off x="601217" y="2132856"/>
            <a:ext cx="8229600" cy="41973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年龄气质  </a:t>
            </a:r>
            <a:r>
              <a:rPr lang="en-US" altLang="zh-CN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同学少年   风华正茂</a:t>
            </a:r>
            <a:r>
              <a:rPr lang="en-US" altLang="zh-CN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eaLnBrk="1" hangingPunct="1"/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精神状态  </a:t>
            </a:r>
            <a:r>
              <a:rPr lang="en-US" altLang="zh-CN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书生意气   挥斥方遒</a:t>
            </a:r>
            <a:r>
              <a:rPr lang="en-US" altLang="zh-CN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eaLnBrk="1" hangingPunct="1"/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战斗行动  </a:t>
            </a:r>
            <a:r>
              <a:rPr lang="en-US" altLang="zh-CN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指点江山   激扬文字   粪土当年万户侯</a:t>
            </a:r>
            <a:r>
              <a:rPr lang="en-US" altLang="zh-CN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eaLnBrk="1" hangingPunct="1"/>
            <a:endParaRPr lang="en-US" altLang="zh-CN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3"/>
          <p:cNvSpPr>
            <a:spLocks noGrp="1"/>
          </p:cNvSpPr>
          <p:nvPr>
            <p:ph idx="1"/>
          </p:nvPr>
        </p:nvSpPr>
        <p:spPr>
          <a:xfrm>
            <a:off x="467544" y="2276872"/>
            <a:ext cx="8540750" cy="4194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那时候，同学们正当青春年少，意气风发，才华横溢，激情奔放，敢说敢做，革命精神十分旺盛。</a:t>
            </a:r>
          </a:p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面对祖国大好河山，指点谈论。经常在一起评论国家大事，写出讨恶扬善的文章，把主宰一方的军阀统治者看的如粪土一般。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eaLnBrk="1" hangingPunct="1"/>
            <a:endParaRPr lang="en-US" altLang="zh-CN" b="1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F725C2-33F2-42FB-8988-B3B3A286E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这一群同学少年</a:t>
            </a:r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79534E-954B-4565-9C55-65A08984F4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dirty="0"/>
              <a:t>我们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青春</a:t>
            </a:r>
            <a:endParaRPr lang="en-US" altLang="zh-CN" sz="3600" b="1" dirty="0"/>
          </a:p>
          <a:p>
            <a:r>
              <a:rPr lang="zh-CN" altLang="en-US" sz="3600" dirty="0"/>
              <a:t>蔡和森、萧子升、向警予、王一知、何叔衡</a:t>
            </a:r>
          </a:p>
        </p:txBody>
      </p:sp>
    </p:spTree>
    <p:extLst>
      <p:ext uri="{BB962C8B-B14F-4D97-AF65-F5344CB8AC3E}">
        <p14:creationId xmlns:p14="http://schemas.microsoft.com/office/powerpoint/2010/main" val="1705133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"/>
          <p:cNvSpPr>
            <a:spLocks noGrp="1"/>
          </p:cNvSpPr>
          <p:nvPr>
            <p:ph idx="1"/>
          </p:nvPr>
        </p:nvSpPr>
        <p:spPr>
          <a:xfrm>
            <a:off x="301625" y="1363980"/>
            <a:ext cx="8540750" cy="5715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en-US" altLang="zh-CN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1911</a:t>
            </a:r>
            <a:r>
              <a:rPr lang="zh-CN" altLang="en-US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 u="sng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，毛泽东</a:t>
            </a:r>
            <a:r>
              <a:rPr lang="en-US" altLang="zh-CN" sz="2800" b="1" u="sng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18</a:t>
            </a:r>
            <a:r>
              <a:rPr lang="zh-CN" altLang="en-US" sz="2800" b="1" u="sng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岁时到湖南</a:t>
            </a:r>
            <a:r>
              <a:rPr lang="zh-CN" altLang="en-US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长沙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，在此从事革命活动</a:t>
            </a:r>
            <a:r>
              <a:rPr lang="en-US" altLang="zh-CN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13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b="1">
              <a:solidFill>
                <a:schemeClr val="tx2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1913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至</a:t>
            </a:r>
            <a:r>
              <a:rPr lang="en-US" altLang="zh-CN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1918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年在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湖南第一师范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读 书，</a:t>
            </a:r>
            <a:r>
              <a:rPr lang="en-US" altLang="zh-CN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1918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与何叔衡等创立了以“改造中国和世界”为奋斗目标的</a:t>
            </a:r>
            <a:r>
              <a:rPr lang="zh-CN" altLang="en-US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新民学会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“五四”运动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时，组织领导了长沙学生和市民的爱国运动，主编</a:t>
            </a:r>
            <a:r>
              <a:rPr lang="en-US" altLang="zh-CN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《</a:t>
            </a:r>
            <a:r>
              <a:rPr lang="zh-CN" altLang="en-US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湘江评论</a:t>
            </a:r>
            <a:r>
              <a:rPr lang="en-US" altLang="zh-CN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》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，发表了一系列重要文章。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随后，又领导了驱逐</a:t>
            </a:r>
            <a:r>
              <a:rPr lang="zh-CN" altLang="en-US" sz="2800" b="1" u="sng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湖南督军兼省长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军阀</a:t>
            </a:r>
            <a:r>
              <a:rPr lang="zh-CN" altLang="en-US" sz="2800" b="1" u="sng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张敬尧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的斗争。</a:t>
            </a:r>
          </a:p>
        </p:txBody>
      </p:sp>
      <p:sp>
        <p:nvSpPr>
          <p:cNvPr id="5" name="矩形 4"/>
          <p:cNvSpPr/>
          <p:nvPr/>
        </p:nvSpPr>
        <p:spPr>
          <a:xfrm>
            <a:off x="399098" y="1253014"/>
            <a:ext cx="8345329" cy="4586288"/>
          </a:xfrm>
          <a:prstGeom prst="rect">
            <a:avLst/>
          </a:prstGeom>
          <a:noFill/>
          <a:ln w="28575" cmpd="dbl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/>
          </p:cNvSpPr>
          <p:nvPr>
            <p:ph idx="1"/>
          </p:nvPr>
        </p:nvSpPr>
        <p:spPr>
          <a:xfrm>
            <a:off x="399415" y="1386840"/>
            <a:ext cx="8540750" cy="5638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1920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与何叔衡等创建了</a:t>
            </a:r>
            <a:r>
              <a:rPr lang="zh-CN" altLang="en-US" sz="2800" b="1" u="sng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湖南共产主义小组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1921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共产党成立后，他又组建了中共湘区委员会并任书记。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b="1">
              <a:solidFill>
                <a:schemeClr val="tx2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1923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离开长沙到上海、广州等地从事革命活动，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1925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回湖南湘潭从事农民运动。同年秋，他经长沙转赴广州接办农民运动讲习所。在长沙，重游岳麓山、湘江这些读书时经常与朋友游聚的旧地，面对绚丽的秋景，回忆往昔的岁月，写下了这首气势磅礴的词。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 b="1"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098" y="1253014"/>
            <a:ext cx="8345329" cy="4586288"/>
          </a:xfrm>
          <a:prstGeom prst="rect">
            <a:avLst/>
          </a:prstGeom>
          <a:noFill/>
          <a:ln w="28575" cmpd="dbl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>
            <a:spLocks noGrp="1"/>
          </p:cNvSpPr>
          <p:nvPr>
            <p:ph idx="1"/>
          </p:nvPr>
        </p:nvSpPr>
        <p:spPr>
          <a:xfrm>
            <a:off x="399098" y="1253014"/>
            <a:ext cx="8540750" cy="54864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dirty="0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毛泽东少年时故事</a:t>
            </a:r>
          </a:p>
          <a:p>
            <a:pPr eaLnBrk="1" hangingPunct="1">
              <a:buNone/>
            </a:pPr>
            <a:r>
              <a:rPr lang="zh-CN" altLang="en-US" sz="2800" dirty="0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                   男儿立志出乡关，</a:t>
            </a:r>
          </a:p>
          <a:p>
            <a:pPr eaLnBrk="1" hangingPunct="1">
              <a:buNone/>
            </a:pPr>
            <a:r>
              <a:rPr lang="zh-CN" altLang="en-US" sz="2800" dirty="0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                   学不成名誓不还，</a:t>
            </a:r>
          </a:p>
          <a:p>
            <a:pPr eaLnBrk="1" hangingPunct="1">
              <a:buNone/>
            </a:pPr>
            <a:r>
              <a:rPr lang="zh-CN" altLang="en-US" sz="2800" dirty="0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                   埋骨何须桑梓地，</a:t>
            </a:r>
          </a:p>
          <a:p>
            <a:pPr eaLnBrk="1" hangingPunct="1">
              <a:buNone/>
            </a:pPr>
            <a:r>
              <a:rPr lang="zh-CN" altLang="en-US" sz="2800" dirty="0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                   人生何处不青山。</a:t>
            </a:r>
          </a:p>
          <a:p>
            <a:pPr eaLnBrk="1" hangingPunct="1">
              <a:buNone/>
            </a:pPr>
            <a:r>
              <a:rPr lang="zh-CN" altLang="en-US" sz="2800" dirty="0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                                   </a:t>
            </a:r>
            <a:r>
              <a:rPr lang="zh-CN" altLang="en-US" sz="2800" dirty="0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（桑梓，指家乡）</a:t>
            </a:r>
          </a:p>
          <a:p>
            <a:pPr eaLnBrk="1" hangingPunct="1"/>
            <a:r>
              <a:rPr lang="zh-CN" altLang="en-US" sz="2800" dirty="0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少年时的书生意气，风华正茂时挥斥方遒的豪情，这首诗给我们展现了一个立壮志的少年形象，也让我们看到了作为一代伟人的毛泽东的大气！</a:t>
            </a:r>
          </a:p>
        </p:txBody>
      </p:sp>
      <p:sp>
        <p:nvSpPr>
          <p:cNvPr id="5" name="矩形 4"/>
          <p:cNvSpPr/>
          <p:nvPr/>
        </p:nvSpPr>
        <p:spPr>
          <a:xfrm>
            <a:off x="399098" y="1253014"/>
            <a:ext cx="8345329" cy="4586288"/>
          </a:xfrm>
          <a:prstGeom prst="rect">
            <a:avLst/>
          </a:prstGeom>
          <a:noFill/>
          <a:ln w="28575" cmpd="dbl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058634-52FE-4DD6-86D7-38B690C66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向警予：“中国无产阶级永远的爱人”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8EF424-7C7A-433C-B43E-561CB3421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sz="2800" dirty="0"/>
              <a:t>残暴的敌人对她拳打脚踢， 并用石子塞进她的口中，用皮带勒住她的双颊。但她始终高昂头颅， 用力吐出口中的石子， 奋力高呼：“打倒国民党反动派！”“中国共产党万岁！” 沿途群众无不为之动容。在生命的最后时刻， 向警予在广大群众面前展示了共产党人的铮铮铁骨和浩然正气， 慷慨从容就义，年仅</a:t>
            </a:r>
            <a:r>
              <a:rPr lang="en-US" altLang="zh-CN" sz="2800" dirty="0"/>
              <a:t>33</a:t>
            </a:r>
            <a:r>
              <a:rPr lang="zh-CN" altLang="en-US" sz="2800" dirty="0"/>
              <a:t>岁。</a:t>
            </a:r>
          </a:p>
        </p:txBody>
      </p:sp>
    </p:spTree>
    <p:extLst>
      <p:ext uri="{BB962C8B-B14F-4D97-AF65-F5344CB8AC3E}">
        <p14:creationId xmlns:p14="http://schemas.microsoft.com/office/powerpoint/2010/main" val="11836692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D73864-1565-49A3-B71E-FE0899E14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表达了作者当时怎样的思想感情？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91789C-39B1-491E-A13D-E7D48F4F7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2492896"/>
            <a:ext cx="7772400" cy="4114800"/>
          </a:xfrm>
        </p:spPr>
        <p:txBody>
          <a:bodyPr/>
          <a:lstStyle/>
          <a:p>
            <a:r>
              <a:rPr lang="zh-CN" altLang="en-US" sz="4400" dirty="0"/>
              <a:t>改天换地的革命理想</a:t>
            </a:r>
            <a:endParaRPr lang="en-US" altLang="zh-CN" sz="4400" dirty="0"/>
          </a:p>
          <a:p>
            <a:r>
              <a:rPr lang="zh-CN" altLang="en-US" sz="4400" dirty="0"/>
              <a:t>昂扬奋发的青春活力</a:t>
            </a:r>
            <a:endParaRPr lang="en-US" altLang="zh-CN" sz="4400" dirty="0"/>
          </a:p>
          <a:p>
            <a:r>
              <a:rPr lang="zh-CN" altLang="en-US" sz="4400" dirty="0"/>
              <a:t>继往开来的英雄本色</a:t>
            </a:r>
          </a:p>
        </p:txBody>
      </p:sp>
    </p:spTree>
    <p:extLst>
      <p:ext uri="{BB962C8B-B14F-4D97-AF65-F5344CB8AC3E}">
        <p14:creationId xmlns:p14="http://schemas.microsoft.com/office/powerpoint/2010/main" val="384926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/>
          </p:nvPr>
        </p:nvSpPr>
        <p:spPr>
          <a:xfrm>
            <a:off x="685800" y="109855"/>
            <a:ext cx="77724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 u="sng">
                <a:solidFill>
                  <a:srgbClr val="FF0000"/>
                </a:solidFill>
                <a:ea typeface="楷体_GB2312" pitchFamily="49" charset="-122"/>
              </a:rPr>
              <a:t>诗人简介</a:t>
            </a:r>
          </a:p>
        </p:txBody>
      </p:sp>
      <p:sp>
        <p:nvSpPr>
          <p:cNvPr id="9218" name="Rectangle 4"/>
          <p:cNvSpPr>
            <a:spLocks noGrp="1"/>
          </p:cNvSpPr>
          <p:nvPr>
            <p:ph idx="1"/>
          </p:nvPr>
        </p:nvSpPr>
        <p:spPr>
          <a:xfrm>
            <a:off x="428625" y="1722438"/>
            <a:ext cx="8029575" cy="4595812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400" b="1">
                <a:solidFill>
                  <a:schemeClr val="tx2"/>
                </a:solidFill>
              </a:rPr>
              <a:t>毛泽东</a:t>
            </a:r>
            <a:r>
              <a:rPr lang="en-US" altLang="zh-CN" sz="4400" b="1">
                <a:solidFill>
                  <a:schemeClr val="tx2"/>
                </a:solidFill>
              </a:rPr>
              <a:t>,</a:t>
            </a:r>
            <a:r>
              <a:rPr lang="zh-CN" altLang="en-US" sz="4400" b="1">
                <a:solidFill>
                  <a:schemeClr val="tx2"/>
                </a:solidFill>
              </a:rPr>
              <a:t>中国现代政治家</a:t>
            </a:r>
            <a:r>
              <a:rPr lang="en-US" altLang="zh-CN" sz="4400" b="1">
                <a:solidFill>
                  <a:schemeClr val="tx2"/>
                </a:solidFill>
              </a:rPr>
              <a:t>,</a:t>
            </a:r>
            <a:r>
              <a:rPr lang="zh-CN" altLang="en-US" sz="4400" b="1">
                <a:solidFill>
                  <a:schemeClr val="tx2"/>
                </a:solidFill>
              </a:rPr>
              <a:t>思想家</a:t>
            </a:r>
            <a:r>
              <a:rPr lang="en-US" altLang="zh-CN" sz="4400" b="1">
                <a:solidFill>
                  <a:schemeClr val="tx2"/>
                </a:solidFill>
              </a:rPr>
              <a:t>,</a:t>
            </a:r>
            <a:r>
              <a:rPr lang="zh-CN" altLang="en-US" sz="4400" b="1">
                <a:solidFill>
                  <a:schemeClr val="tx2"/>
                </a:solidFill>
              </a:rPr>
              <a:t>军事家。中华人民共和国开国领袖</a:t>
            </a:r>
            <a:r>
              <a:rPr lang="en-US" altLang="zh-CN" sz="4400" b="1">
                <a:solidFill>
                  <a:schemeClr val="tx2"/>
                </a:solidFill>
              </a:rPr>
              <a:t>,</a:t>
            </a:r>
            <a:r>
              <a:rPr lang="zh-CN" altLang="en-US" sz="4400" b="1">
                <a:solidFill>
                  <a:schemeClr val="tx2"/>
                </a:solidFill>
              </a:rPr>
              <a:t>湖南省湘潭韶山冲人</a:t>
            </a:r>
            <a:r>
              <a:rPr lang="en-US" altLang="zh-CN" sz="4400" b="1">
                <a:solidFill>
                  <a:schemeClr val="tx2"/>
                </a:solidFill>
              </a:rPr>
              <a:t>,</a:t>
            </a:r>
            <a:r>
              <a:rPr lang="zh-CN" altLang="en-US" sz="4400" b="1">
                <a:solidFill>
                  <a:schemeClr val="tx2"/>
                </a:solidFill>
              </a:rPr>
              <a:t>生于</a:t>
            </a:r>
            <a:r>
              <a:rPr lang="en-US" altLang="zh-CN" sz="4400" b="1">
                <a:solidFill>
                  <a:schemeClr val="tx2"/>
                </a:solidFill>
              </a:rPr>
              <a:t>1893</a:t>
            </a:r>
            <a:r>
              <a:rPr lang="zh-CN" altLang="en-US" sz="4400" b="1">
                <a:solidFill>
                  <a:schemeClr val="tx2"/>
                </a:solidFill>
              </a:rPr>
              <a:t>年</a:t>
            </a:r>
            <a:r>
              <a:rPr lang="en-US" altLang="zh-CN" sz="4400" b="1">
                <a:solidFill>
                  <a:schemeClr val="tx2"/>
                </a:solidFill>
              </a:rPr>
              <a:t>12</a:t>
            </a:r>
            <a:r>
              <a:rPr lang="zh-CN" altLang="en-US" sz="4400" b="1">
                <a:solidFill>
                  <a:schemeClr val="tx2"/>
                </a:solidFill>
              </a:rPr>
              <a:t>月</a:t>
            </a:r>
            <a:r>
              <a:rPr lang="en-US" altLang="zh-CN" sz="4400" b="1">
                <a:solidFill>
                  <a:schemeClr val="tx2"/>
                </a:solidFill>
              </a:rPr>
              <a:t>26</a:t>
            </a:r>
            <a:r>
              <a:rPr lang="zh-CN" altLang="en-US" sz="4400" b="1">
                <a:solidFill>
                  <a:schemeClr val="tx2"/>
                </a:solidFill>
              </a:rPr>
              <a:t>日</a:t>
            </a:r>
            <a:r>
              <a:rPr lang="en-US" altLang="zh-CN" sz="4400" b="1">
                <a:solidFill>
                  <a:schemeClr val="tx2"/>
                </a:solidFill>
              </a:rPr>
              <a:t>,</a:t>
            </a:r>
            <a:r>
              <a:rPr lang="zh-CN" altLang="en-US" sz="4400" b="1">
                <a:solidFill>
                  <a:schemeClr val="tx2"/>
                </a:solidFill>
              </a:rPr>
              <a:t>逝世于</a:t>
            </a:r>
            <a:r>
              <a:rPr lang="en-US" altLang="zh-CN" sz="4400" b="1">
                <a:solidFill>
                  <a:schemeClr val="tx2"/>
                </a:solidFill>
              </a:rPr>
              <a:t>1976</a:t>
            </a:r>
            <a:r>
              <a:rPr lang="zh-CN" altLang="en-US" sz="4400" b="1">
                <a:solidFill>
                  <a:schemeClr val="tx2"/>
                </a:solidFill>
              </a:rPr>
              <a:t>年</a:t>
            </a:r>
            <a:r>
              <a:rPr lang="en-US" altLang="zh-CN" sz="4400" b="1">
                <a:solidFill>
                  <a:schemeClr val="tx2"/>
                </a:solidFill>
              </a:rPr>
              <a:t>9</a:t>
            </a:r>
            <a:r>
              <a:rPr lang="zh-CN" altLang="en-US" sz="4400" b="1">
                <a:solidFill>
                  <a:schemeClr val="tx2"/>
                </a:solidFill>
              </a:rPr>
              <a:t>月</a:t>
            </a:r>
            <a:r>
              <a:rPr lang="en-US" altLang="zh-CN" sz="4400" b="1">
                <a:solidFill>
                  <a:schemeClr val="tx2"/>
                </a:solidFill>
              </a:rPr>
              <a:t>9</a:t>
            </a:r>
            <a:r>
              <a:rPr lang="zh-CN" altLang="en-US" sz="4400" b="1">
                <a:solidFill>
                  <a:schemeClr val="tx2"/>
                </a:solidFill>
              </a:rPr>
              <a:t>日。</a:t>
            </a:r>
          </a:p>
        </p:txBody>
      </p:sp>
      <p:sp>
        <p:nvSpPr>
          <p:cNvPr id="5" name="矩形 4"/>
          <p:cNvSpPr/>
          <p:nvPr/>
        </p:nvSpPr>
        <p:spPr>
          <a:xfrm>
            <a:off x="399098" y="1253014"/>
            <a:ext cx="8345329" cy="4586288"/>
          </a:xfrm>
          <a:prstGeom prst="rect">
            <a:avLst/>
          </a:prstGeom>
          <a:noFill/>
          <a:ln w="28575" cmpd="dbl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058631-DE46-4B50-976C-4035DBE79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直接描写上次游览橘子洲头的句子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97D5FC-AC81-4C93-B107-F23779AC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808" y="2332330"/>
            <a:ext cx="7772400" cy="4114800"/>
          </a:xfrm>
        </p:spPr>
        <p:txBody>
          <a:bodyPr/>
          <a:lstStyle/>
          <a:p>
            <a:r>
              <a:rPr lang="zh-CN" altLang="en-US" sz="4000" dirty="0"/>
              <a:t>曾记否，到中流击水，浪遏飞舟？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089A8E-F562-4ACD-AFEA-E44EE808AD70}"/>
              </a:ext>
            </a:extLst>
          </p:cNvPr>
          <p:cNvSpPr txBox="1"/>
          <p:nvPr/>
        </p:nvSpPr>
        <p:spPr>
          <a:xfrm>
            <a:off x="1781367" y="3558733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具有怎样的象征意义？</a:t>
            </a:r>
          </a:p>
        </p:txBody>
      </p:sp>
    </p:spTree>
    <p:extLst>
      <p:ext uri="{BB962C8B-B14F-4D97-AF65-F5344CB8AC3E}">
        <p14:creationId xmlns:p14="http://schemas.microsoft.com/office/powerpoint/2010/main" val="195799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/>
          </p:cNvSpPr>
          <p:nvPr>
            <p:ph type="title"/>
          </p:nvPr>
        </p:nvSpPr>
        <p:spPr>
          <a:xfrm>
            <a:off x="381000" y="4572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曾记否，到中流击水，浪遏飞舟？</a:t>
            </a:r>
          </a:p>
        </p:txBody>
      </p:sp>
      <p:sp>
        <p:nvSpPr>
          <p:cNvPr id="65539" name="Rectangle 3"/>
          <p:cNvSpPr>
            <a:spLocks noGrp="1"/>
          </p:cNvSpPr>
          <p:nvPr>
            <p:ph idx="1"/>
          </p:nvPr>
        </p:nvSpPr>
        <p:spPr>
          <a:xfrm>
            <a:off x="114300" y="1988840"/>
            <a:ext cx="8915400" cy="47244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中流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，江水中间。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击水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，作者曾自注：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游泳：那时初学，盛夏水涨，几死者数，一群人终于坚持，直到隆冬，犹在江中。当时有一篇诗，都忘记了，只记得两句：自信人生二百年，会当水击三千里。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这三句大意是：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还记得吗？当年我们一同到江心游泳，尽管风浪巨大，连行船也很困难，但我们这些人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以同汹涌的急流拼搏为快乐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/>
          </p:cNvSpPr>
          <p:nvPr>
            <p:ph type="title"/>
          </p:nvPr>
        </p:nvSpPr>
        <p:spPr>
          <a:xfrm>
            <a:off x="597535" y="598170"/>
            <a:ext cx="7772400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fontAlgn="base" hangingPunct="1"/>
            <a:r>
              <a:rPr lang="zh-CN" altLang="en-US" sz="36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r>
              <a:rPr lang="en-US" altLang="zh-CN" sz="36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b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本词</a:t>
            </a:r>
            <a:r>
              <a:rPr lang="zh-CN" altLang="en-US" sz="3600" b="1" strike="noStrike" noProof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主要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抒发什么情感，表达什么志向 </a:t>
            </a:r>
            <a:r>
              <a:rPr lang="en-US" altLang="zh-CN" sz="36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66563" name="Rectangle 3"/>
          <p:cNvSpPr>
            <a:spLocks noGrp="1"/>
          </p:cNvSpPr>
          <p:nvPr>
            <p:ph idx="1"/>
          </p:nvPr>
        </p:nvSpPr>
        <p:spPr>
          <a:xfrm>
            <a:off x="755576" y="3100706"/>
            <a:ext cx="8229600" cy="40322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忧国忧民的情怀</a:t>
            </a:r>
          </a:p>
          <a:p>
            <a:pPr eaLnBrk="1" hangingPunct="1"/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主宰国家命运</a:t>
            </a:r>
            <a:r>
              <a:rPr lang="en-US" altLang="zh-CN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改造旧世界的志向。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Text Box 3"/>
          <p:cNvSpPr txBox="1"/>
          <p:nvPr/>
        </p:nvSpPr>
        <p:spPr>
          <a:xfrm>
            <a:off x="457200" y="91440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课堂练习 </a:t>
            </a:r>
          </a:p>
        </p:txBody>
      </p:sp>
      <p:sp>
        <p:nvSpPr>
          <p:cNvPr id="75780" name="Text Box 4"/>
          <p:cNvSpPr txBox="1"/>
          <p:nvPr/>
        </p:nvSpPr>
        <p:spPr>
          <a:xfrm>
            <a:off x="381000" y="1524000"/>
            <a:ext cx="7162800" cy="3195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⑴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下列加点的字注音有误的一项是</a:t>
            </a:r>
          </a:p>
          <a:p>
            <a:pPr algn="just"/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上阕（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qu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è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携来（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é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百舸争流（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gě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algn="just"/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奇葩（ｐ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橘子（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ú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挥斥方遒（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ú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algn="just"/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岁月稠（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ó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峥嵘（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zhēng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浪遏飞舟（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è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algn="just"/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惆怅（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à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寥廓（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guō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沁园春（ｑ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ì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algn="ctr"/>
            <a:endParaRPr lang="en-US" altLang="zh-CN" sz="2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1" name="Text Box 5"/>
          <p:cNvSpPr txBox="1"/>
          <p:nvPr/>
        </p:nvSpPr>
        <p:spPr>
          <a:xfrm>
            <a:off x="5943600" y="51054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</a:p>
        </p:txBody>
      </p:sp>
      <p:pic>
        <p:nvPicPr>
          <p:cNvPr id="82948" name="Picture 6" descr="BD14531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6172200"/>
            <a:ext cx="136525" cy="13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Text Box 3"/>
          <p:cNvSpPr txBox="1"/>
          <p:nvPr/>
        </p:nvSpPr>
        <p:spPr>
          <a:xfrm>
            <a:off x="304800" y="609600"/>
            <a:ext cx="8305800" cy="5203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⑵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沁园春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·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长沙</a:t>
            </a:r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上片，回答问题</a:t>
            </a:r>
          </a:p>
          <a:p>
            <a:pPr algn="just"/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①下面对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独立寒秋，湘江北去，橘子洲头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意思理解最准确的一项是</a:t>
            </a:r>
          </a:p>
          <a:p>
            <a:pPr algn="just"/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．在这寒冷的秋天，我看着湘江静静地向北边的橘子洲头流去。</a:t>
            </a:r>
          </a:p>
          <a:p>
            <a:pPr algn="just"/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Ｂ．我孤独的立于寒冷的秋天，看着湘江向北流去，经过橘子洲头。</a:t>
            </a:r>
          </a:p>
          <a:p>
            <a:pPr algn="just"/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Ｃ．在这深秋的季节，我独自站在橘子洲头，眼看滔滔的湘江，日夜不息地向北流去。</a:t>
            </a:r>
          </a:p>
          <a:p>
            <a:pPr algn="just"/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Ｄ．我独自伫立于深秋，看着湘江绕过橘子洲头，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向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北流去。</a:t>
            </a:r>
          </a:p>
          <a:p>
            <a:pPr algn="ctr"/>
            <a:endParaRPr lang="en-US" altLang="zh-CN" sz="2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804" name="Text Box 4"/>
          <p:cNvSpPr txBox="1"/>
          <p:nvPr/>
        </p:nvSpPr>
        <p:spPr>
          <a:xfrm>
            <a:off x="6477000" y="5486400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</p:txBody>
      </p:sp>
      <p:pic>
        <p:nvPicPr>
          <p:cNvPr id="83971" name="Picture 5" descr="BD14531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6324600"/>
            <a:ext cx="136525" cy="13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Text Box 3"/>
          <p:cNvSpPr txBox="1"/>
          <p:nvPr/>
        </p:nvSpPr>
        <p:spPr>
          <a:xfrm>
            <a:off x="533400" y="838200"/>
            <a:ext cx="7391400" cy="4656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en-US" altLang="zh-CN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对这首词上片的内容理解不正确的一项是</a:t>
            </a:r>
          </a:p>
          <a:p>
            <a:pPr algn="just"/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Ａ．头两句都省略了介词，应理解为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独立于寒秋，湘江向北流去。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endParaRPr lang="zh-CN" altLang="en-US" sz="2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Ｂ．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万山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是概数，极言其多，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也是如此。</a:t>
            </a:r>
          </a:p>
          <a:p>
            <a:pPr algn="just"/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Ｃ．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长空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是形容天空辽阔，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浅底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是形容江岸边的水浅。</a:t>
            </a:r>
          </a:p>
          <a:p>
            <a:pPr algn="just"/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Ｄ．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怅寥廓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写出了因宇宙广阔引发的激昂慷慨的思绪。</a:t>
            </a:r>
          </a:p>
          <a:p>
            <a:pPr algn="ctr"/>
            <a:endParaRPr lang="en-US" altLang="zh-CN" sz="24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828" name="Text Box 4"/>
          <p:cNvSpPr txBox="1"/>
          <p:nvPr/>
        </p:nvSpPr>
        <p:spPr>
          <a:xfrm>
            <a:off x="6248400" y="5486400"/>
            <a:ext cx="14446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</p:txBody>
      </p:sp>
      <p:pic>
        <p:nvPicPr>
          <p:cNvPr id="84995" name="Picture 5" descr="BD14531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5943600"/>
            <a:ext cx="152400" cy="13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Text Box 3"/>
          <p:cNvSpPr txBox="1"/>
          <p:nvPr/>
        </p:nvSpPr>
        <p:spPr>
          <a:xfrm>
            <a:off x="609600" y="685800"/>
            <a:ext cx="7543800" cy="4656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/>
            <a:r>
              <a:rPr lang="en-US" altLang="zh-CN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下列对词的理解不够正确的一项是</a:t>
            </a:r>
          </a:p>
          <a:p>
            <a:pPr algn="just"/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Ａ．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字写出树林的高低远近；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染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字写出了树木经霜后变红的程度和红叶遍布的景象。</a:t>
            </a:r>
          </a:p>
          <a:p>
            <a:pPr algn="just"/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Ｂ．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透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字写出江水碧绿澄明的光与色；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字写出船只来往繁忙的景象。</a:t>
            </a:r>
          </a:p>
          <a:p>
            <a:pPr algn="just"/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Ｃ．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击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字写出了苍鹰飞翔高空的雄健姿态；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翔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字写出鱼儿在水中游动的自由与惬意。</a:t>
            </a:r>
          </a:p>
          <a:p>
            <a:pPr algn="just"/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Ｄ．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万类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写尽了一切生物；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竞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字写出了它们之间的搏斗。</a:t>
            </a:r>
          </a:p>
          <a:p>
            <a:pPr algn="ctr"/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6629400" y="57150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</a:p>
        </p:txBody>
      </p:sp>
      <p:pic>
        <p:nvPicPr>
          <p:cNvPr id="86019" name="Picture 5" descr="BD14531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248400"/>
            <a:ext cx="136525" cy="13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>
            <a:extLst>
              <a:ext uri="{FF2B5EF4-FFF2-40B4-BE49-F238E27FC236}">
                <a16:creationId xmlns:a16="http://schemas.microsoft.com/office/drawing/2014/main" id="{17424F32-2789-4FF9-8E8A-1252284BF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5" name="Picture 9">
            <a:extLst>
              <a:ext uri="{FF2B5EF4-FFF2-40B4-BE49-F238E27FC236}">
                <a16:creationId xmlns:a16="http://schemas.microsoft.com/office/drawing/2014/main" id="{D708C46E-BB60-4B97-8327-D3A475C008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27" name="Straight Connector 11">
            <a:extLst>
              <a:ext uri="{FF2B5EF4-FFF2-40B4-BE49-F238E27FC236}">
                <a16:creationId xmlns:a16="http://schemas.microsoft.com/office/drawing/2014/main" id="{8042755C-F24C-4D08-8E4C-E646382C3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3">
            <a:extLst>
              <a:ext uri="{FF2B5EF4-FFF2-40B4-BE49-F238E27FC236}">
                <a16:creationId xmlns:a16="http://schemas.microsoft.com/office/drawing/2014/main" id="{63E94A00-1A92-47F4-9E2D-E51DFF9016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90422" y="1847088"/>
            <a:ext cx="720564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9" name="Rectangle 15">
            <a:extLst>
              <a:ext uri="{FF2B5EF4-FFF2-40B4-BE49-F238E27FC236}">
                <a16:creationId xmlns:a16="http://schemas.microsoft.com/office/drawing/2014/main" id="{32D32A60-013B-47A8-8833-D24240809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17">
            <a:extLst>
              <a:ext uri="{FF2B5EF4-FFF2-40B4-BE49-F238E27FC236}">
                <a16:creationId xmlns:a16="http://schemas.microsoft.com/office/drawing/2014/main" id="{AE27932B-B694-4C4C-90D7-A0333A7C5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cxnSp>
        <p:nvCxnSpPr>
          <p:cNvPr id="31" name="Straight Connector 19">
            <a:extLst>
              <a:ext uri="{FF2B5EF4-FFF2-40B4-BE49-F238E27FC236}">
                <a16:creationId xmlns:a16="http://schemas.microsoft.com/office/drawing/2014/main" id="{9EBB0476-5CF0-4F44-8D68-5D42D7AEE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88684" y="2146542"/>
            <a:ext cx="245407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extLst>
              <a:ext uri="{FF2B5EF4-FFF2-40B4-BE49-F238E27FC236}">
                <a16:creationId xmlns:a16="http://schemas.microsoft.com/office/drawing/2014/main" id="{A9DA474E-6B91-4200-840F-0257B2358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8685" y="3122496"/>
            <a:ext cx="2647617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63C9AD-AE6E-4512-8171-91612E84C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E1A49CE-B63D-457A-A180-1C883E1A63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文本框 1">
            <a:extLst>
              <a:ext uri="{FF2B5EF4-FFF2-40B4-BE49-F238E27FC236}">
                <a16:creationId xmlns:a16="http://schemas.microsoft.com/office/drawing/2014/main" id="{27B5EBCA-86DD-4A9C-983F-E92CD531B8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1370119"/>
              </p:ext>
            </p:extLst>
          </p:nvPr>
        </p:nvGraphicFramePr>
        <p:xfrm>
          <a:off x="3856434" y="803275"/>
          <a:ext cx="4435078" cy="4637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530731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424F32-2789-4FF9-8E8A-1252284BF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708C46E-BB60-4B97-8327-D3A475C008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042755C-F24C-4D08-8E4C-E646382C3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3E94A00-1A92-47F4-9E2D-E51DFF9016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90422" y="1847088"/>
            <a:ext cx="720564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32D32A60-013B-47A8-8833-D24240809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E27932B-B694-4C4C-90D7-A0333A7C5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9144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ADE055-A2FD-40DF-B65D-3118C51A93E9}"/>
              </a:ext>
            </a:extLst>
          </p:cNvPr>
          <p:cNvSpPr txBox="1"/>
          <p:nvPr/>
        </p:nvSpPr>
        <p:spPr>
          <a:xfrm>
            <a:off x="1088684" y="2303047"/>
            <a:ext cx="2454070" cy="26741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3200" cap="all">
                <a:latin typeface="+mj-lt"/>
                <a:ea typeface="+mj-ea"/>
                <a:cs typeface="+mj-cs"/>
              </a:rPr>
              <a:t>作业：比较</a:t>
            </a:r>
            <a:r>
              <a:rPr lang="en-US" altLang="zh-CN" sz="3200" cap="all"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cap="all">
                <a:latin typeface="+mj-lt"/>
                <a:ea typeface="+mj-ea"/>
                <a:cs typeface="+mj-cs"/>
              </a:rPr>
              <a:t>沁园春</a:t>
            </a:r>
            <a:r>
              <a:rPr lang="en-US" altLang="zh-CN" sz="3200" cap="all">
                <a:latin typeface="+mj-lt"/>
                <a:ea typeface="+mj-ea"/>
                <a:cs typeface="+mj-cs"/>
              </a:rPr>
              <a:t>·</a:t>
            </a:r>
            <a:r>
              <a:rPr lang="zh-CN" altLang="en-US" sz="3200" cap="all">
                <a:latin typeface="+mj-lt"/>
                <a:ea typeface="+mj-ea"/>
                <a:cs typeface="+mj-cs"/>
              </a:rPr>
              <a:t>雪</a:t>
            </a:r>
            <a:r>
              <a:rPr lang="en-US" altLang="zh-CN" sz="3200" cap="all"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cap="all">
                <a:latin typeface="+mj-lt"/>
                <a:ea typeface="+mj-ea"/>
                <a:cs typeface="+mj-cs"/>
              </a:rPr>
              <a:t>两首词的异同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BB0476-5CF0-4F44-8D68-5D42D7AEE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88684" y="2146542"/>
            <a:ext cx="245407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A9DA474E-6B91-4200-840F-0257B2358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8685" y="3122496"/>
            <a:ext cx="2647617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F63C9AD-AE6E-4512-8171-91612E84C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9144000" cy="742950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E1A49CE-B63D-457A-A180-1C883E1A63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文本框 2">
            <a:extLst>
              <a:ext uri="{FF2B5EF4-FFF2-40B4-BE49-F238E27FC236}">
                <a16:creationId xmlns:a16="http://schemas.microsoft.com/office/drawing/2014/main" id="{6E68F320-1683-452B-AC28-37F288DCBB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5661273"/>
              </p:ext>
            </p:extLst>
          </p:nvPr>
        </p:nvGraphicFramePr>
        <p:xfrm>
          <a:off x="3856434" y="803275"/>
          <a:ext cx="4435078" cy="4637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2845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Rot="1"/>
          </p:cNvSpPr>
          <p:nvPr>
            <p:ph type="title"/>
          </p:nvPr>
        </p:nvSpPr>
        <p:spPr>
          <a:xfrm>
            <a:off x="304800" y="3048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 u="sng">
                <a:solidFill>
                  <a:srgbClr val="FF0000"/>
                </a:solidFill>
                <a:ea typeface="楷体_GB2312" pitchFamily="49" charset="-122"/>
              </a:rPr>
              <a:t>时代背景</a:t>
            </a:r>
          </a:p>
        </p:txBody>
      </p:sp>
      <p:sp>
        <p:nvSpPr>
          <p:cNvPr id="13313" name="Rectangle 3"/>
          <p:cNvSpPr>
            <a:spLocks noGrp="1"/>
          </p:cNvSpPr>
          <p:nvPr>
            <p:ph idx="1"/>
          </p:nvPr>
        </p:nvSpPr>
        <p:spPr>
          <a:xfrm>
            <a:off x="0" y="1447800"/>
            <a:ext cx="8915400" cy="51816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这首词作于</a:t>
            </a:r>
            <a:r>
              <a:rPr lang="en-US" altLang="zh-CN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1925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。</a:t>
            </a:r>
            <a:r>
              <a:rPr lang="en-US" altLang="zh-CN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1925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年，是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北伐战争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开始的前一年，当时革命运动正蓬勃发展。</a:t>
            </a: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五卅运动、省港大罢工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相继爆发，湖南、广东等地农民运动日益高涨。毛泽东直接领导了湖南农民运动，建立了农民协会，创建了党支部。同时，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国共两党的统一战线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已经确立，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国民革命政府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已在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广州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正式成立。这年深秋，毛泽东去广州主持</a:t>
            </a:r>
            <a:r>
              <a:rPr lang="zh-CN" altLang="en-US" sz="2800" b="1">
                <a:solidFill>
                  <a:srgbClr val="FF0000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农民运动讲习所</a:t>
            </a:r>
            <a:r>
              <a:rPr lang="zh-CN" altLang="en-US" sz="2800" b="1">
                <a:solidFill>
                  <a:schemeClr val="tx2"/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，途经长沙，这时湖南省长赵恒惕再次通缉毛泽东，这首词大概是毛泽东离开长沙时所作。</a:t>
            </a:r>
          </a:p>
          <a:p>
            <a:pPr eaLnBrk="1" hangingPunct="1"/>
            <a:endParaRPr lang="en-US" altLang="zh-CN" sz="2800" b="1">
              <a:solidFill>
                <a:schemeClr val="tx2"/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9098" y="1253014"/>
            <a:ext cx="8345329" cy="4586288"/>
          </a:xfrm>
          <a:prstGeom prst="rect">
            <a:avLst/>
          </a:prstGeom>
          <a:noFill/>
          <a:ln w="28575" cmpd="dbl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70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914400" y="0"/>
            <a:ext cx="7543800" cy="63246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>
              <a:lnSpc>
                <a:spcPct val="130000"/>
              </a:lnSpc>
              <a:buClrTx/>
            </a:pPr>
            <a:r>
              <a:rPr lang="zh-CN" altLang="en-US" b="1" u="sng"/>
              <a:t>沁</a:t>
            </a:r>
            <a:r>
              <a:rPr lang="zh-CN" altLang="en-US" b="1"/>
              <a:t>园春</a:t>
            </a:r>
            <a:br>
              <a:rPr lang="zh-CN" altLang="en-US" b="1" u="sng"/>
            </a:br>
            <a:r>
              <a:rPr lang="zh-CN" altLang="en-US" b="1" u="sng"/>
              <a:t>橘</a:t>
            </a:r>
            <a:r>
              <a:rPr lang="zh-CN" altLang="en-US" b="1"/>
              <a:t>子洲</a:t>
            </a:r>
            <a:br>
              <a:rPr lang="en-US" altLang="zh-CN" b="1"/>
            </a:br>
            <a:r>
              <a:rPr lang="zh-CN" altLang="en-US" b="1" u="sng"/>
              <a:t>舸</a:t>
            </a:r>
            <a:br>
              <a:rPr lang="en-US" altLang="zh-CN" b="1"/>
            </a:br>
            <a:r>
              <a:rPr lang="zh-CN" altLang="en-US" b="1" u="sng"/>
              <a:t>怅寥廓</a:t>
            </a:r>
            <a:br>
              <a:rPr lang="en-US" altLang="zh-CN" b="1"/>
            </a:br>
            <a:r>
              <a:rPr lang="zh-CN" altLang="en-US" b="1" u="sng"/>
              <a:t>峥嵘</a:t>
            </a:r>
            <a:r>
              <a:rPr lang="zh-CN" altLang="en-US" b="1"/>
              <a:t> </a:t>
            </a:r>
            <a:br>
              <a:rPr lang="en-US" altLang="zh-CN" b="1"/>
            </a:br>
            <a:r>
              <a:rPr lang="zh-CN" altLang="en-US" b="1"/>
              <a:t>挥</a:t>
            </a:r>
            <a:r>
              <a:rPr lang="zh-CN" altLang="en-US" b="1" u="sng"/>
              <a:t>斥</a:t>
            </a:r>
            <a:r>
              <a:rPr lang="zh-CN" altLang="en-US" b="1"/>
              <a:t>            方</a:t>
            </a:r>
            <a:r>
              <a:rPr lang="zh-CN" altLang="en-US" b="1" u="sng"/>
              <a:t>遒</a:t>
            </a:r>
            <a:r>
              <a:rPr lang="zh-CN" altLang="en-US" b="1"/>
              <a:t> </a:t>
            </a:r>
            <a:br>
              <a:rPr lang="zh-CN" altLang="en-US" b="1"/>
            </a:br>
            <a:r>
              <a:rPr lang="zh-CN" altLang="en-US" b="1"/>
              <a:t>浪</a:t>
            </a:r>
            <a:r>
              <a:rPr lang="zh-CN" altLang="en-US" b="1" u="sng"/>
              <a:t>遏</a:t>
            </a:r>
            <a:r>
              <a:rPr lang="zh-CN" altLang="en-US" b="1"/>
              <a:t>         飞舟</a:t>
            </a:r>
          </a:p>
        </p:txBody>
      </p:sp>
      <p:sp>
        <p:nvSpPr>
          <p:cNvPr id="15363" name="Text Box 4"/>
          <p:cNvSpPr txBox="1"/>
          <p:nvPr/>
        </p:nvSpPr>
        <p:spPr>
          <a:xfrm>
            <a:off x="1828800" y="5029200"/>
            <a:ext cx="1692275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0"/>
              </a:spcBef>
            </a:pPr>
            <a:endParaRPr lang="zh-CN" altLang="en-US" sz="2400" b="0">
              <a:latin typeface="Times New Roman" panose="02020603050405020304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3048000" y="228600"/>
            <a:ext cx="1143000" cy="16160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  <a:latin typeface="Times New Roman" panose="02020603050405020304"/>
              </a:rPr>
              <a:t>qìn</a:t>
            </a:r>
          </a:p>
          <a:p>
            <a:r>
              <a:rPr lang="en-US" altLang="zh-CN" sz="4000" b="0">
                <a:solidFill>
                  <a:schemeClr val="tx2"/>
                </a:solidFill>
                <a:latin typeface="Times New Roman" panose="02020603050405020304"/>
              </a:rPr>
              <a:t>jú</a:t>
            </a:r>
            <a:endParaRPr lang="zh-CN" altLang="en-US" sz="4000" b="0">
              <a:solidFill>
                <a:schemeClr val="tx2"/>
              </a:solidFill>
              <a:latin typeface="Times New Roman" panose="02020603050405020304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2971800" y="1905000"/>
            <a:ext cx="1600200" cy="762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0">
                <a:solidFill>
                  <a:schemeClr val="tx2"/>
                </a:solidFill>
                <a:latin typeface="Times New Roman" panose="02020603050405020304"/>
              </a:rPr>
              <a:t>gě</a:t>
            </a:r>
            <a:endParaRPr lang="zh-CN" altLang="en-US" sz="4400" b="0">
              <a:solidFill>
                <a:schemeClr val="tx2"/>
              </a:solidFill>
              <a:latin typeface="Times New Roman" panose="02020603050405020304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2819400" y="2819400"/>
            <a:ext cx="3657600" cy="762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0">
                <a:solidFill>
                  <a:schemeClr val="tx2"/>
                </a:solidFill>
                <a:latin typeface="Times New Roman" panose="02020603050405020304"/>
              </a:rPr>
              <a:t>chàng liáo kuò</a:t>
            </a:r>
            <a:endParaRPr lang="zh-CN" altLang="en-US" sz="4400" b="0">
              <a:solidFill>
                <a:schemeClr val="tx2"/>
              </a:solidFill>
              <a:latin typeface="Times New Roman" panose="02020603050405020304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2590800" y="3657600"/>
            <a:ext cx="3733800" cy="762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0">
                <a:solidFill>
                  <a:schemeClr val="tx2"/>
                </a:solidFill>
                <a:latin typeface="Times New Roman" panose="02020603050405020304"/>
              </a:rPr>
              <a:t>zhēng róng</a:t>
            </a:r>
            <a:endParaRPr lang="zh-CN" altLang="en-US" sz="4400" b="0">
              <a:solidFill>
                <a:schemeClr val="tx2"/>
              </a:solidFill>
              <a:latin typeface="Times New Roman" panose="02020603050405020304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2514600" y="4572000"/>
            <a:ext cx="990600" cy="762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0">
                <a:solidFill>
                  <a:schemeClr val="tx2"/>
                </a:solidFill>
                <a:latin typeface="Times New Roman" panose="02020603050405020304"/>
              </a:rPr>
              <a:t>chì</a:t>
            </a:r>
            <a:endParaRPr lang="zh-CN" altLang="en-US" sz="4400" b="0">
              <a:solidFill>
                <a:schemeClr val="tx2"/>
              </a:solidFill>
              <a:latin typeface="Times New Roman" panose="02020603050405020304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5248275" y="4648200"/>
            <a:ext cx="1371600" cy="762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0">
                <a:solidFill>
                  <a:schemeClr val="tx2"/>
                </a:solidFill>
                <a:latin typeface="Times New Roman" panose="02020603050405020304"/>
              </a:rPr>
              <a:t>qiú</a:t>
            </a:r>
            <a:endParaRPr lang="zh-CN" altLang="en-US" sz="4400" b="0">
              <a:solidFill>
                <a:schemeClr val="tx2"/>
              </a:solidFill>
              <a:latin typeface="Times New Roman" panose="02020603050405020304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2667000" y="5410200"/>
            <a:ext cx="685800" cy="762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0">
                <a:solidFill>
                  <a:schemeClr val="tx2"/>
                </a:solidFill>
                <a:latin typeface="Times New Roman" panose="02020603050405020304"/>
              </a:rPr>
              <a:t>è</a:t>
            </a:r>
            <a:endParaRPr lang="zh-CN" altLang="en-US" sz="4400" b="0">
              <a:solidFill>
                <a:schemeClr val="tx2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4341" grpId="0" uiExpand="1" build="p"/>
      <p:bldP spid="14342" grpId="0" build="p"/>
      <p:bldP spid="14344" grpId="0" build="p"/>
      <p:bldP spid="14345" grpId="0" build="p"/>
      <p:bldP spid="14346" grpId="0" build="p"/>
      <p:bldP spid="14347" grpId="0" build="p"/>
      <p:bldP spid="1434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/>
          <p:nvPr/>
        </p:nvSpPr>
        <p:spPr>
          <a:xfrm>
            <a:off x="457200" y="423863"/>
            <a:ext cx="1905000" cy="57023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latin typeface="Times New Roman" panose="02020603050405020304"/>
              </a:rPr>
              <a:t>北</a:t>
            </a:r>
          </a:p>
          <a:p>
            <a:r>
              <a:rPr lang="zh-CN" altLang="en-US" sz="3200">
                <a:solidFill>
                  <a:schemeClr val="tx2"/>
                </a:solidFill>
                <a:latin typeface="Times New Roman" panose="02020603050405020304"/>
              </a:rPr>
              <a:t>怅</a:t>
            </a:r>
          </a:p>
          <a:p>
            <a:r>
              <a:rPr lang="zh-CN" altLang="en-US" sz="3200">
                <a:solidFill>
                  <a:schemeClr val="tx2"/>
                </a:solidFill>
                <a:latin typeface="Times New Roman" panose="02020603050405020304"/>
              </a:rPr>
              <a:t>寥廓</a:t>
            </a:r>
          </a:p>
          <a:p>
            <a:r>
              <a:rPr lang="zh-CN" altLang="en-US" sz="3200">
                <a:solidFill>
                  <a:schemeClr val="tx2"/>
                </a:solidFill>
                <a:latin typeface="Times New Roman" panose="02020603050405020304"/>
              </a:rPr>
              <a:t>峥嵘岁月</a:t>
            </a:r>
          </a:p>
          <a:p>
            <a:r>
              <a:rPr lang="zh-CN" altLang="en-US" sz="3200">
                <a:solidFill>
                  <a:schemeClr val="tx2"/>
                </a:solidFill>
                <a:latin typeface="Times New Roman" panose="02020603050405020304"/>
              </a:rPr>
              <a:t>挥斥方遒</a:t>
            </a:r>
          </a:p>
          <a:p>
            <a:r>
              <a:rPr lang="zh-CN" altLang="en-US" sz="3200">
                <a:solidFill>
                  <a:schemeClr val="tx2"/>
                </a:solidFill>
                <a:latin typeface="Times New Roman" panose="02020603050405020304"/>
              </a:rPr>
              <a:t>指点江山</a:t>
            </a:r>
          </a:p>
          <a:p>
            <a:r>
              <a:rPr lang="zh-CN" altLang="en-US" sz="3200">
                <a:solidFill>
                  <a:schemeClr val="tx2"/>
                </a:solidFill>
                <a:latin typeface="Times New Roman" panose="02020603050405020304"/>
              </a:rPr>
              <a:t>激扬文字</a:t>
            </a:r>
          </a:p>
          <a:p>
            <a:r>
              <a:rPr lang="zh-CN" altLang="en-US" sz="3200">
                <a:latin typeface="Times New Roman" panose="02020603050405020304"/>
              </a:rPr>
              <a:t>粪土</a:t>
            </a:r>
          </a:p>
        </p:txBody>
      </p:sp>
      <p:sp>
        <p:nvSpPr>
          <p:cNvPr id="92164" name="Text Box 4"/>
          <p:cNvSpPr txBox="1"/>
          <p:nvPr/>
        </p:nvSpPr>
        <p:spPr>
          <a:xfrm>
            <a:off x="2590800" y="3581400"/>
            <a:ext cx="6096000" cy="286702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endParaRPr lang="zh-CN" altLang="en-US" sz="3200">
              <a:latin typeface="Times New Roman" panose="02020603050405020304"/>
            </a:endParaRPr>
          </a:p>
          <a:p>
            <a:endParaRPr lang="zh-CN" altLang="en-US" sz="3200">
              <a:latin typeface="Times New Roman" panose="02020603050405020304"/>
            </a:endParaRPr>
          </a:p>
          <a:p>
            <a:endParaRPr lang="zh-CN" altLang="en-US" sz="3200">
              <a:latin typeface="Times New Roman" panose="02020603050405020304"/>
            </a:endParaRPr>
          </a:p>
          <a:p>
            <a:endParaRPr lang="zh-CN" altLang="en-US">
              <a:latin typeface="Times New Roman" panose="02020603050405020304"/>
            </a:endParaRPr>
          </a:p>
        </p:txBody>
      </p:sp>
      <p:sp>
        <p:nvSpPr>
          <p:cNvPr id="92166" name="Text Box 6"/>
          <p:cNvSpPr txBox="1"/>
          <p:nvPr/>
        </p:nvSpPr>
        <p:spPr>
          <a:xfrm>
            <a:off x="2514600" y="381000"/>
            <a:ext cx="4114800" cy="579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  <a:latin typeface="Times New Roman" panose="02020603050405020304"/>
              </a:rPr>
              <a:t>名词做状语， 向北。</a:t>
            </a:r>
            <a:endParaRPr lang="zh-CN" altLang="en-US">
              <a:solidFill>
                <a:srgbClr val="CC3300"/>
              </a:solidFill>
              <a:latin typeface="Times New Roman" panose="02020603050405020304"/>
            </a:endParaRPr>
          </a:p>
        </p:txBody>
      </p:sp>
      <p:sp>
        <p:nvSpPr>
          <p:cNvPr id="92167" name="Text Box 7"/>
          <p:cNvSpPr txBox="1"/>
          <p:nvPr/>
        </p:nvSpPr>
        <p:spPr>
          <a:xfrm>
            <a:off x="2514600" y="1066800"/>
            <a:ext cx="2590800" cy="579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  <a:latin typeface="Times New Roman" panose="02020603050405020304"/>
              </a:rPr>
              <a:t>感慨、思考。</a:t>
            </a:r>
          </a:p>
        </p:txBody>
      </p:sp>
      <p:sp>
        <p:nvSpPr>
          <p:cNvPr id="92168" name="Text Box 8"/>
          <p:cNvSpPr txBox="1"/>
          <p:nvPr/>
        </p:nvSpPr>
        <p:spPr>
          <a:xfrm>
            <a:off x="2514600" y="1828800"/>
            <a:ext cx="2603500" cy="579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  <a:latin typeface="Times New Roman" panose="02020603050405020304"/>
              </a:rPr>
              <a:t>辽阔的宇宙。</a:t>
            </a:r>
          </a:p>
        </p:txBody>
      </p:sp>
      <p:sp>
        <p:nvSpPr>
          <p:cNvPr id="92169" name="Text Box 9"/>
          <p:cNvSpPr txBox="1"/>
          <p:nvPr/>
        </p:nvSpPr>
        <p:spPr>
          <a:xfrm>
            <a:off x="2514600" y="2590800"/>
            <a:ext cx="3048000" cy="579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  <a:latin typeface="Times New Roman" panose="02020603050405020304"/>
              </a:rPr>
              <a:t>不平凡的日子。</a:t>
            </a:r>
          </a:p>
        </p:txBody>
      </p:sp>
      <p:sp>
        <p:nvSpPr>
          <p:cNvPr id="92170" name="Text Box 10"/>
          <p:cNvSpPr txBox="1"/>
          <p:nvPr/>
        </p:nvSpPr>
        <p:spPr>
          <a:xfrm>
            <a:off x="2590800" y="3352800"/>
            <a:ext cx="4114800" cy="579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  <a:latin typeface="Times New Roman" panose="02020603050405020304"/>
              </a:rPr>
              <a:t>热情奔放，劲头十足。</a:t>
            </a:r>
          </a:p>
        </p:txBody>
      </p:sp>
      <p:sp>
        <p:nvSpPr>
          <p:cNvPr id="92171" name="Text Box 11"/>
          <p:cNvSpPr txBox="1"/>
          <p:nvPr/>
        </p:nvSpPr>
        <p:spPr>
          <a:xfrm>
            <a:off x="2667000" y="4038600"/>
            <a:ext cx="3124200" cy="579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  <a:latin typeface="Times New Roman" panose="02020603050405020304"/>
              </a:rPr>
              <a:t>评论国家大事。</a:t>
            </a:r>
          </a:p>
        </p:txBody>
      </p:sp>
      <p:sp>
        <p:nvSpPr>
          <p:cNvPr id="92172" name="Text Box 12"/>
          <p:cNvSpPr txBox="1"/>
          <p:nvPr/>
        </p:nvSpPr>
        <p:spPr>
          <a:xfrm>
            <a:off x="2590800" y="4800600"/>
            <a:ext cx="3886200" cy="579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  <a:latin typeface="Times New Roman" panose="02020603050405020304"/>
              </a:rPr>
              <a:t>写出激浊扬清的文章。</a:t>
            </a:r>
          </a:p>
        </p:txBody>
      </p:sp>
      <p:sp>
        <p:nvSpPr>
          <p:cNvPr id="92173" name="Text Box 13"/>
          <p:cNvSpPr txBox="1"/>
          <p:nvPr/>
        </p:nvSpPr>
        <p:spPr>
          <a:xfrm>
            <a:off x="2667000" y="5486400"/>
            <a:ext cx="5257800" cy="5794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  <a:latin typeface="Times New Roman" panose="02020603050405020304"/>
              </a:rPr>
              <a:t>名词作动词， 视……如粪土。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build="p"/>
      <p:bldP spid="92166" grpId="0" build="p"/>
      <p:bldP spid="92167" grpId="0" build="p"/>
      <p:bldP spid="92168" grpId="0" build="p"/>
      <p:bldP spid="92169" grpId="0" build="p"/>
      <p:bldP spid="92170" grpId="0" build="p"/>
      <p:bldP spid="92171" grpId="0" build="p"/>
      <p:bldP spid="92172" grpId="0" build="p"/>
      <p:bldP spid="9217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b="1">
                <a:solidFill>
                  <a:srgbClr val="FF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pitchFamily="49" charset="-122"/>
              </a:rPr>
              <a:t>看”字统领哪几句？</a:t>
            </a: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一个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看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字，总领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七句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buNone/>
            </a:pP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这样的字俗称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领字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，一般上下阙都有一个，读诗词要注意找出这种领字。</a:t>
            </a:r>
          </a:p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是领字，读时要稍加停顿。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914400" y="2514600"/>
            <a:ext cx="2514600" cy="34877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万山红遍，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层林尽染；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漫江碧透，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百舸争流。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鹰击长空，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鱼翔浅底，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万类霜天竞自由。</a:t>
            </a:r>
          </a:p>
        </p:txBody>
      </p:sp>
      <p:sp>
        <p:nvSpPr>
          <p:cNvPr id="17411" name="Text Box 3"/>
          <p:cNvSpPr txBox="1"/>
          <p:nvPr/>
        </p:nvSpPr>
        <p:spPr>
          <a:xfrm>
            <a:off x="6477000" y="855345"/>
            <a:ext cx="2667000" cy="34877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同学少年，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风华正茂；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书生意气，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挥斥方遒。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指点江山，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激扬文字，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粪土当年万户侯。</a:t>
            </a:r>
          </a:p>
        </p:txBody>
      </p:sp>
      <p:sp>
        <p:nvSpPr>
          <p:cNvPr id="17412" name="Text Box 5"/>
          <p:cNvSpPr txBox="1"/>
          <p:nvPr/>
        </p:nvSpPr>
        <p:spPr>
          <a:xfrm>
            <a:off x="3200400" y="1371600"/>
            <a:ext cx="2362200" cy="14430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怅寥廓，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问苍茫大地，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谁主沉浮？</a:t>
            </a:r>
            <a:endParaRPr lang="zh-CN" altLang="en-US">
              <a:solidFill>
                <a:srgbClr val="006666"/>
              </a:solidFill>
              <a:latin typeface="Times New Roman" panose="02020603050405020304"/>
            </a:endParaRPr>
          </a:p>
        </p:txBody>
      </p:sp>
      <p:sp>
        <p:nvSpPr>
          <p:cNvPr id="17413" name="Text Box 6"/>
          <p:cNvSpPr txBox="1"/>
          <p:nvPr/>
        </p:nvSpPr>
        <p:spPr>
          <a:xfrm>
            <a:off x="914400" y="609600"/>
            <a:ext cx="1676400" cy="14430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独立寒秋，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湘江北去，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橘子洲头。</a:t>
            </a:r>
          </a:p>
        </p:txBody>
      </p:sp>
      <p:sp>
        <p:nvSpPr>
          <p:cNvPr id="17414" name="Text Box 7"/>
          <p:cNvSpPr txBox="1"/>
          <p:nvPr/>
        </p:nvSpPr>
        <p:spPr>
          <a:xfrm>
            <a:off x="3200400" y="3581400"/>
            <a:ext cx="2667000" cy="93186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携来百侣曾游，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忆往昔峥嵘岁月稠。</a:t>
            </a:r>
          </a:p>
        </p:txBody>
      </p:sp>
      <p:sp>
        <p:nvSpPr>
          <p:cNvPr id="17415" name="Text Box 8"/>
          <p:cNvSpPr txBox="1"/>
          <p:nvPr/>
        </p:nvSpPr>
        <p:spPr>
          <a:xfrm>
            <a:off x="6477000" y="4724400"/>
            <a:ext cx="1905000" cy="144303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曾记否，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到中流击水，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6666"/>
                </a:solidFill>
                <a:latin typeface="Times New Roman" panose="02020603050405020304"/>
              </a:rPr>
              <a:t>浪遏飞舟？</a:t>
            </a:r>
            <a:endParaRPr lang="zh-CN" altLang="en-US">
              <a:solidFill>
                <a:srgbClr val="006666"/>
              </a:solidFill>
              <a:latin typeface="Times New Roman" panose="02020603050405020304"/>
            </a:endParaRPr>
          </a:p>
        </p:txBody>
      </p:sp>
      <p:sp>
        <p:nvSpPr>
          <p:cNvPr id="17416" name="Text Box 9"/>
          <p:cNvSpPr txBox="1"/>
          <p:nvPr/>
        </p:nvSpPr>
        <p:spPr>
          <a:xfrm>
            <a:off x="6019800" y="762000"/>
            <a:ext cx="533400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>
                <a:solidFill>
                  <a:srgbClr val="CC3300"/>
                </a:solidFill>
                <a:latin typeface="Times New Roman" panose="02020603050405020304"/>
              </a:rPr>
              <a:t>恰</a:t>
            </a:r>
          </a:p>
        </p:txBody>
      </p:sp>
      <p:sp>
        <p:nvSpPr>
          <p:cNvPr id="17417" name="Text Box 10"/>
          <p:cNvSpPr txBox="1"/>
          <p:nvPr/>
        </p:nvSpPr>
        <p:spPr>
          <a:xfrm>
            <a:off x="533400" y="2438400"/>
            <a:ext cx="533400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>
                <a:solidFill>
                  <a:srgbClr val="CC3300"/>
                </a:solidFill>
                <a:latin typeface="Times New Roman" panose="02020603050405020304"/>
              </a:rPr>
              <a:t>看</a:t>
            </a:r>
          </a:p>
        </p:txBody>
      </p:sp>
      <p:sp>
        <p:nvSpPr>
          <p:cNvPr id="105483" name="AutoShape 11"/>
          <p:cNvSpPr/>
          <p:nvPr/>
        </p:nvSpPr>
        <p:spPr>
          <a:xfrm>
            <a:off x="1981200" y="9906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05484" name="AutoShape 12"/>
          <p:cNvSpPr/>
          <p:nvPr/>
        </p:nvSpPr>
        <p:spPr>
          <a:xfrm>
            <a:off x="1981200" y="19812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05485" name="AutoShape 13"/>
          <p:cNvSpPr/>
          <p:nvPr/>
        </p:nvSpPr>
        <p:spPr>
          <a:xfrm>
            <a:off x="1981200" y="44196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05486" name="AutoShape 14"/>
          <p:cNvSpPr/>
          <p:nvPr/>
        </p:nvSpPr>
        <p:spPr>
          <a:xfrm>
            <a:off x="2895600" y="59436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05487" name="AutoShape 15"/>
          <p:cNvSpPr/>
          <p:nvPr/>
        </p:nvSpPr>
        <p:spPr>
          <a:xfrm>
            <a:off x="4267200" y="28194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05488" name="AutoShape 16"/>
          <p:cNvSpPr/>
          <p:nvPr/>
        </p:nvSpPr>
        <p:spPr>
          <a:xfrm>
            <a:off x="5562600" y="44958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05489" name="AutoShape 17"/>
          <p:cNvSpPr/>
          <p:nvPr/>
        </p:nvSpPr>
        <p:spPr>
          <a:xfrm>
            <a:off x="7543800" y="27432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05490" name="AutoShape 18"/>
          <p:cNvSpPr/>
          <p:nvPr/>
        </p:nvSpPr>
        <p:spPr>
          <a:xfrm>
            <a:off x="8458200" y="43434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05491" name="AutoShape 19"/>
          <p:cNvSpPr/>
          <p:nvPr/>
        </p:nvSpPr>
        <p:spPr>
          <a:xfrm>
            <a:off x="7543800" y="6172200"/>
            <a:ext cx="152400" cy="152400"/>
          </a:xfrm>
          <a:prstGeom prst="triangle">
            <a:avLst>
              <a:gd name="adj" fmla="val 50000"/>
            </a:avLst>
          </a:prstGeom>
          <a:solidFill>
            <a:srgbClr val="990099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>
            <a:spAutoFit/>
          </a:bodyPr>
          <a:lstStyle/>
          <a:p>
            <a:pPr algn="ctr"/>
            <a:endParaRPr lang="zh-CN" altLang="en-US">
              <a:latin typeface="Times New Roman" panose="02020603050405020304"/>
            </a:endParaRPr>
          </a:p>
        </p:txBody>
      </p:sp>
      <p:sp>
        <p:nvSpPr>
          <p:cNvPr id="17427" name="Text Box 21"/>
          <p:cNvSpPr txBox="1"/>
          <p:nvPr/>
        </p:nvSpPr>
        <p:spPr>
          <a:xfrm>
            <a:off x="2971800" y="0"/>
            <a:ext cx="2362200" cy="64135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>
                <a:latin typeface="Times New Roman" panose="02020603050405020304"/>
              </a:rPr>
              <a:t>找韵脚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5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3" grpId="0" animBg="1"/>
      <p:bldP spid="105484" grpId="0" animBg="1"/>
      <p:bldP spid="105485" grpId="0" animBg="1"/>
      <p:bldP spid="105486" grpId="0" animBg="1"/>
      <p:bldP spid="105487" grpId="0" animBg="1"/>
      <p:bldP spid="105488" grpId="0" animBg="1"/>
      <p:bldP spid="105489" grpId="0" animBg="1"/>
      <p:bldP spid="105490" grpId="0" animBg="1"/>
      <p:bldP spid="10549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画廊">
  <a:themeElements>
    <a:clrScheme name="画廊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画廊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画廊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2973</Words>
  <Application>Microsoft Office PowerPoint</Application>
  <PresentationFormat>全屏显示(4:3)</PresentationFormat>
  <Paragraphs>244</Paragraphs>
  <Slides>48</Slides>
  <Notes>0</Notes>
  <HiddenSlides>4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Kaiti SC Regular</vt:lpstr>
      <vt:lpstr>黑体</vt:lpstr>
      <vt:lpstr>楷体_GB2312</vt:lpstr>
      <vt:lpstr>宋体</vt:lpstr>
      <vt:lpstr>Arial</vt:lpstr>
      <vt:lpstr>Calibri</vt:lpstr>
      <vt:lpstr>Gill Sans MT</vt:lpstr>
      <vt:lpstr>Times New Roman</vt:lpstr>
      <vt:lpstr>画廊</vt:lpstr>
      <vt:lpstr>PowerPoint 演示文稿</vt:lpstr>
      <vt:lpstr>词</vt:lpstr>
      <vt:lpstr>PowerPoint 演示文稿</vt:lpstr>
      <vt:lpstr>诗人简介</vt:lpstr>
      <vt:lpstr>时代背景</vt:lpstr>
      <vt:lpstr>沁园春 橘子洲 舸 怅寥廓 峥嵘  挥斥            方遒  浪遏         飞舟</vt:lpstr>
      <vt:lpstr>PowerPoint 演示文稿</vt:lpstr>
      <vt:lpstr>“看”字统领哪几句？</vt:lpstr>
      <vt:lpstr>PowerPoint 演示文稿</vt:lpstr>
      <vt:lpstr>全诗描绘了几幅画面？分别拟个小标题</vt:lpstr>
      <vt:lpstr>品味“独立”能否改为“站立”“直立” </vt:lpstr>
      <vt:lpstr>独立寒秋图中讲述了哪些内容？</vt:lpstr>
      <vt:lpstr>PowerPoint 演示文稿</vt:lpstr>
      <vt:lpstr>唐朝柳宗元有一首题为《江雪》的绝句，谁还记得吗？</vt:lpstr>
      <vt:lpstr>“独立”能否改为“站立”“直立”等？ </vt:lpstr>
      <vt:lpstr>在“看”的统领下，作者写了哪些意象？景的角度如何变化？</vt:lpstr>
      <vt:lpstr>PowerPoint 演示文稿</vt:lpstr>
      <vt:lpstr>在这几句中，哪几个字用得好？ </vt:lpstr>
      <vt:lpstr>PowerPoint 演示文稿</vt:lpstr>
      <vt:lpstr>PowerPoint 演示文稿</vt:lpstr>
      <vt:lpstr>PowerPoint 演示文稿</vt:lpstr>
      <vt:lpstr>毛泽东笔下的秋景，给人的总体感觉是什么？用四字短语概括景物的特征。 </vt:lpstr>
      <vt:lpstr>PowerPoint 演示文稿</vt:lpstr>
      <vt:lpstr>意向的对比</vt:lpstr>
      <vt:lpstr>意向的对比</vt:lpstr>
      <vt:lpstr>这些景物表现了作者怎样的感情？</vt:lpstr>
      <vt:lpstr>PowerPoint 演示文稿</vt:lpstr>
      <vt:lpstr>看到这幅湘江深秋的绚丽壮美的画面，作者想到了什么？</vt:lpstr>
      <vt:lpstr>“主沉浮”的深层含义是什么？</vt:lpstr>
      <vt:lpstr>PowerPoint 演示文稿</vt:lpstr>
      <vt:lpstr>下阕主要写了什么内容？ </vt:lpstr>
      <vt:lpstr>词人如何刻画“同学少年”这一意象的？表达了作者当时怎样的思想感情？</vt:lpstr>
      <vt:lpstr>PowerPoint 演示文稿</vt:lpstr>
      <vt:lpstr>这一群同学少年……</vt:lpstr>
      <vt:lpstr>PowerPoint 演示文稿</vt:lpstr>
      <vt:lpstr>PowerPoint 演示文稿</vt:lpstr>
      <vt:lpstr>PowerPoint 演示文稿</vt:lpstr>
      <vt:lpstr>向警予：“中国无产阶级永远的爱人”</vt:lpstr>
      <vt:lpstr>表达了作者当时怎样的思想感情？</vt:lpstr>
      <vt:lpstr>直接描写上次游览橘子洲头的句子</vt:lpstr>
      <vt:lpstr>曾记否，到中流击水，浪遏飞舟？</vt:lpstr>
      <vt:lpstr>总结: 本词主要抒发什么情感，表达什么志向 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 tingya</dc:creator>
  <cp:lastModifiedBy>zhao tingya</cp:lastModifiedBy>
  <cp:revision>1</cp:revision>
  <dcterms:created xsi:type="dcterms:W3CDTF">2021-09-09T23:04:40Z</dcterms:created>
  <dcterms:modified xsi:type="dcterms:W3CDTF">2021-09-09T23:10:35Z</dcterms:modified>
</cp:coreProperties>
</file>