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321" r:id="rId6"/>
    <p:sldId id="299" r:id="rId7"/>
    <p:sldId id="300" r:id="rId8"/>
    <p:sldId id="301" r:id="rId9"/>
    <p:sldId id="285" r:id="rId10"/>
    <p:sldId id="261" r:id="rId11"/>
    <p:sldId id="262" r:id="rId12"/>
    <p:sldId id="269" r:id="rId13"/>
    <p:sldId id="268" r:id="rId14"/>
    <p:sldId id="270" r:id="rId15"/>
    <p:sldId id="273" r:id="rId16"/>
    <p:sldId id="276" r:id="rId17"/>
    <p:sldId id="272" r:id="rId18"/>
    <p:sldId id="275" r:id="rId19"/>
    <p:sldId id="274" r:id="rId20"/>
    <p:sldId id="303" r:id="rId21"/>
    <p:sldId id="302" r:id="rId22"/>
    <p:sldId id="281" r:id="rId23"/>
    <p:sldId id="304" r:id="rId24"/>
    <p:sldId id="277" r:id="rId25"/>
    <p:sldId id="323" r:id="rId26"/>
    <p:sldId id="320" r:id="rId27"/>
    <p:sldId id="327" r:id="rId28"/>
    <p:sldId id="324" r:id="rId29"/>
    <p:sldId id="328" r:id="rId30"/>
    <p:sldId id="330" r:id="rId31"/>
    <p:sldId id="33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28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1F2DA8"/>
    <a:srgbClr val="FF9900"/>
    <a:srgbClr val="F3541A"/>
    <a:srgbClr val="13742F"/>
    <a:srgbClr val="AE07B0"/>
    <a:srgbClr val="F433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44"/>
      </p:cViewPr>
      <p:guideLst>
        <p:guide orient="horz" pos="2186"/>
        <p:guide pos="2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6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261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854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98072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鉴赏语言特色 </a:t>
            </a:r>
            <a:endParaRPr lang="zh-CN" altLang="zh-CN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i03picsos.sogoucdn.com/5ccd4b61676a18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460" y="2511435"/>
            <a:ext cx="4742644" cy="293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765" y="12065"/>
            <a:ext cx="79959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（二） 以下两道题目都属于题型</a:t>
            </a:r>
            <a:r>
              <a:rPr lang="en-US" altLang="zh-CN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，即</a:t>
            </a:r>
            <a:r>
              <a:rPr lang="en-US" altLang="zh-CN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_____________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。仿照对（</a:t>
            </a:r>
            <a:r>
              <a:rPr lang="en-US" altLang="zh-CN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）的分析，完成对（</a:t>
            </a:r>
            <a:r>
              <a:rPr lang="en-US" altLang="zh-CN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）的分析。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0370" y="810260"/>
            <a:ext cx="8074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1445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）本文的语言上有其独特的特色，请结合文本简要分析。（第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周周清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狗这一辈子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1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59765" y="1640205"/>
            <a:ext cx="89535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59715" y="1808480"/>
            <a:ext cx="8618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1445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笔调舒缓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作者以一副乐天安命的姿态</a:t>
            </a:r>
            <a:r>
              <a:rPr lang="en-US" altLang="zh-CN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摇曳多姿地，舒缓地表达自己对生命与万物的独特体验。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9715" y="2806065"/>
            <a:ext cx="8618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1445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幽默诙谐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作者以“狗咬了你你还能去咬狗吗?”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等语言体现一种幽默诙谐的表达。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9715" y="3747135"/>
            <a:ext cx="83959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1445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朴素旷远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如“没人知道狗是带着什么使命来到人世。”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明白指出狗身负使命，却又使读者思绪渺远回忆狗负着何种使命</a:t>
            </a:r>
            <a:r>
              <a:rPr lang="en-US" altLang="zh-CN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9715" y="4946015"/>
            <a:ext cx="80740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31445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含蓄蕴藉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如“因而也是人的一部分”，</a:t>
            </a:r>
            <a:r>
              <a:rPr lang="zh-CN" altLang="en-US" sz="2400" b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内涵丰富，蕴含着狗与人命运叠化，狗与人不分彼此的含义。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617980" y="5775960"/>
            <a:ext cx="6544310" cy="82994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角度：无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步骤：明特点——扣文本——析作用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08905" y="12065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177280" y="12065"/>
            <a:ext cx="2945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分析文本的语言特色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52095" y="160020"/>
            <a:ext cx="88353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31445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段为例，简要分析本文语言的两个主要特点。</a:t>
            </a:r>
          </a:p>
          <a:p>
            <a:pPr indent="131445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131445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形象生动。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如“她撒了一把米，鸡们怀着感激之情扑动翅膀，争夺地上的米粒”，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在精致的细节描写中使用了拟人的修辞手法，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语言鲜明生动。</a:t>
            </a:r>
          </a:p>
          <a:p>
            <a:pPr indent="131445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优美抒情。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如“古老的笨重石墨转动起来，金黄的玉米被磨成面粉”。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运用多个抒情性意象，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给人诗情画意之感。</a:t>
            </a:r>
          </a:p>
          <a:p>
            <a:pPr indent="131445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含蓄蕴藉。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如“这一点儿也没有损害劳作中的默契，仿佛一出戏剧的出演，已经经过了预先的排练”，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语言含义丰富，从而具有多重思想感情。</a:t>
            </a:r>
          </a:p>
          <a:p>
            <a:pPr indent="131445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简洁细腻。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如“蓝，蓝，白云停留一会儿，就又很快散尽”，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语言简洁凝练，描写细腻。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6225" y="5468620"/>
            <a:ext cx="5329555" cy="82994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角度：_________________________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步骤：_________________________</a:t>
            </a:r>
          </a:p>
        </p:txBody>
      </p:sp>
      <p:sp>
        <p:nvSpPr>
          <p:cNvPr id="3" name="矩形 2"/>
          <p:cNvSpPr/>
          <p:nvPr/>
        </p:nvSpPr>
        <p:spPr>
          <a:xfrm>
            <a:off x="3438525" y="1250315"/>
            <a:ext cx="219392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1635" y="1250315"/>
            <a:ext cx="219392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0185" y="2336800"/>
            <a:ext cx="185229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40000" y="5468620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22090" y="5468620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63766" y="5482932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40000" y="5838190"/>
            <a:ext cx="5186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明特点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扣文本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选角度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析作用</a:t>
            </a:r>
          </a:p>
        </p:txBody>
      </p:sp>
      <p:sp>
        <p:nvSpPr>
          <p:cNvPr id="13" name="文本框 9"/>
          <p:cNvSpPr txBox="1"/>
          <p:nvPr/>
        </p:nvSpPr>
        <p:spPr>
          <a:xfrm>
            <a:off x="5393690" y="5468619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/>
      <p:bldP spid="9" grpId="0"/>
      <p:bldP spid="10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86083" y="332656"/>
            <a:ext cx="2652718" cy="467866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4338409" y="8005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>
            <a:off x="1823402" y="1076747"/>
            <a:ext cx="4692814" cy="1168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>
            <a:off x="1823402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>
            <a:off x="2915816" y="108627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箭头连接符 8"/>
          <p:cNvCxnSpPr>
            <a:cxnSpLocks noChangeShapeType="1"/>
          </p:cNvCxnSpPr>
          <p:nvPr/>
        </p:nvCxnSpPr>
        <p:spPr bwMode="auto">
          <a:xfrm>
            <a:off x="6503650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87624" y="1362496"/>
            <a:ext cx="1224135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81257" y="1374184"/>
            <a:ext cx="1098655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24096" y="1363691"/>
            <a:ext cx="965318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5004048" y="10914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09557" y="1353200"/>
            <a:ext cx="704850" cy="448221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8" name="矩形 17"/>
          <p:cNvSpPr/>
          <p:nvPr/>
        </p:nvSpPr>
        <p:spPr>
          <a:xfrm>
            <a:off x="1315376" y="1339755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3861" y="1374184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</a:p>
        </p:txBody>
      </p:sp>
      <p:sp>
        <p:nvSpPr>
          <p:cNvPr id="20" name="矩形 19"/>
          <p:cNvSpPr/>
          <p:nvPr/>
        </p:nvSpPr>
        <p:spPr>
          <a:xfrm>
            <a:off x="4622750" y="1363691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</a:p>
        </p:txBody>
      </p:sp>
      <p:sp>
        <p:nvSpPr>
          <p:cNvPr id="21" name="矩形 20"/>
          <p:cNvSpPr/>
          <p:nvPr/>
        </p:nvSpPr>
        <p:spPr>
          <a:xfrm>
            <a:off x="6081604" y="1339757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</a:p>
        </p:txBody>
      </p:sp>
      <p:sp>
        <p:nvSpPr>
          <p:cNvPr id="22" name="矩形 21"/>
          <p:cNvSpPr/>
          <p:nvPr/>
        </p:nvSpPr>
        <p:spPr>
          <a:xfrm>
            <a:off x="2986082" y="33265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鉴赏语言答题角度</a:t>
            </a:r>
          </a:p>
        </p:txBody>
      </p:sp>
      <p:cxnSp>
        <p:nvCxnSpPr>
          <p:cNvPr id="23" name="直接箭头连接符 22"/>
          <p:cNvCxnSpPr>
            <a:cxnSpLocks noChangeShapeType="1"/>
          </p:cNvCxnSpPr>
          <p:nvPr/>
        </p:nvCxnSpPr>
        <p:spPr bwMode="auto">
          <a:xfrm>
            <a:off x="1403648" y="1790929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1158007" y="2076679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58007" y="2076679"/>
            <a:ext cx="553998" cy="8482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意象</a:t>
            </a:r>
          </a:p>
        </p:txBody>
      </p:sp>
      <p:cxnSp>
        <p:nvCxnSpPr>
          <p:cNvPr id="26" name="直接箭头连接符 25"/>
          <p:cNvCxnSpPr>
            <a:cxnSpLocks noChangeShapeType="1"/>
          </p:cNvCxnSpPr>
          <p:nvPr/>
        </p:nvCxnSpPr>
        <p:spPr bwMode="auto">
          <a:xfrm>
            <a:off x="2051720" y="18014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1859926" y="2087172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799691" y="207667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叠词</a:t>
            </a:r>
          </a:p>
        </p:txBody>
      </p:sp>
      <p:cxnSp>
        <p:nvCxnSpPr>
          <p:cNvPr id="30" name="直接箭头连接符 29"/>
          <p:cNvCxnSpPr>
            <a:cxnSpLocks noChangeShapeType="1"/>
          </p:cNvCxnSpPr>
          <p:nvPr/>
        </p:nvCxnSpPr>
        <p:spPr bwMode="auto">
          <a:xfrm>
            <a:off x="2716212" y="1790928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2524418" y="2087171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2" name="直接箭头连接符 31"/>
          <p:cNvCxnSpPr>
            <a:cxnSpLocks noChangeShapeType="1"/>
          </p:cNvCxnSpPr>
          <p:nvPr/>
        </p:nvCxnSpPr>
        <p:spPr bwMode="auto">
          <a:xfrm>
            <a:off x="3779912" y="1801420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3628456" y="2076677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4" name="直接箭头连接符 33"/>
          <p:cNvCxnSpPr>
            <a:cxnSpLocks noChangeShapeType="1"/>
          </p:cNvCxnSpPr>
          <p:nvPr/>
        </p:nvCxnSpPr>
        <p:spPr bwMode="auto">
          <a:xfrm>
            <a:off x="3076109" y="1812247"/>
            <a:ext cx="0" cy="137712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/>
          <p:nvPr/>
        </p:nvSpPr>
        <p:spPr>
          <a:xfrm>
            <a:off x="2716212" y="318937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3549079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/>
          <p:nvPr/>
        </p:nvSpPr>
        <p:spPr>
          <a:xfrm>
            <a:off x="3318247" y="3203180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2524418" y="2072049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整句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08107" y="20530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人称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670045" y="320248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长句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305290" y="32118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短句</a:t>
            </a:r>
          </a:p>
        </p:txBody>
      </p:sp>
      <p:cxnSp>
        <p:nvCxnSpPr>
          <p:cNvPr id="45" name="直接箭头连接符 44"/>
          <p:cNvCxnSpPr>
            <a:cxnSpLocks noChangeShapeType="1"/>
          </p:cNvCxnSpPr>
          <p:nvPr/>
        </p:nvCxnSpPr>
        <p:spPr bwMode="auto">
          <a:xfrm>
            <a:off x="482056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466911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47" name="直接箭头连接符 46"/>
          <p:cNvCxnSpPr>
            <a:cxnSpLocks noChangeShapeType="1"/>
          </p:cNvCxnSpPr>
          <p:nvPr/>
        </p:nvCxnSpPr>
        <p:spPr bwMode="auto">
          <a:xfrm>
            <a:off x="544353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529208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4584894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比喻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254226" y="2053385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拟人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28456" y="2087324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散句</a:t>
            </a:r>
          </a:p>
        </p:txBody>
      </p:sp>
      <p:cxnSp>
        <p:nvCxnSpPr>
          <p:cNvPr id="52" name="直接箭头连接符 51"/>
          <p:cNvCxnSpPr>
            <a:cxnSpLocks noChangeShapeType="1"/>
          </p:cNvCxnSpPr>
          <p:nvPr/>
        </p:nvCxnSpPr>
        <p:spPr bwMode="auto">
          <a:xfrm>
            <a:off x="6159563" y="181206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6008107" y="208732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54" name="直接箭头连接符 53"/>
          <p:cNvCxnSpPr>
            <a:cxnSpLocks noChangeShapeType="1"/>
          </p:cNvCxnSpPr>
          <p:nvPr/>
        </p:nvCxnSpPr>
        <p:spPr bwMode="auto">
          <a:xfrm>
            <a:off x="6756461" y="18117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54"/>
          <p:cNvSpPr txBox="1"/>
          <p:nvPr/>
        </p:nvSpPr>
        <p:spPr>
          <a:xfrm>
            <a:off x="6605005" y="2087013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66" name="直接箭头连接符 65"/>
          <p:cNvCxnSpPr>
            <a:cxnSpLocks noChangeShapeType="1"/>
          </p:cNvCxnSpPr>
          <p:nvPr/>
        </p:nvCxnSpPr>
        <p:spPr bwMode="auto">
          <a:xfrm>
            <a:off x="6515938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66"/>
          <p:cNvSpPr txBox="1"/>
          <p:nvPr/>
        </p:nvSpPr>
        <p:spPr>
          <a:xfrm>
            <a:off x="6285106" y="3203180"/>
            <a:ext cx="461665" cy="1555854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6612222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语体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285106" y="3189374"/>
            <a:ext cx="553998" cy="156966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情感抒发</a:t>
            </a:r>
          </a:p>
        </p:txBody>
      </p:sp>
      <p:sp>
        <p:nvSpPr>
          <p:cNvPr id="63" name="矩形 62"/>
          <p:cNvSpPr/>
          <p:nvPr/>
        </p:nvSpPr>
        <p:spPr>
          <a:xfrm>
            <a:off x="474629" y="5768820"/>
            <a:ext cx="1152129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①明特点</a:t>
            </a:r>
          </a:p>
        </p:txBody>
      </p:sp>
      <p:sp>
        <p:nvSpPr>
          <p:cNvPr id="2" name="矩形 1"/>
          <p:cNvSpPr/>
          <p:nvPr/>
        </p:nvSpPr>
        <p:spPr>
          <a:xfrm>
            <a:off x="2298093" y="578049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②选角度</a:t>
            </a:r>
          </a:p>
        </p:txBody>
      </p:sp>
      <p:sp>
        <p:nvSpPr>
          <p:cNvPr id="3" name="矩形 2"/>
          <p:cNvSpPr/>
          <p:nvPr/>
        </p:nvSpPr>
        <p:spPr>
          <a:xfrm>
            <a:off x="4332988" y="578049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③扣文本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802859" y="5768820"/>
            <a:ext cx="2895564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④析作用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（可从语言本身、情感主旨角度分析作用，且须与该特点相关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7017" y="484750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鉴赏语言答题步骤</a:t>
            </a:r>
          </a:p>
        </p:txBody>
      </p:sp>
      <p:cxnSp>
        <p:nvCxnSpPr>
          <p:cNvPr id="71" name="直接箭头连接符 70"/>
          <p:cNvCxnSpPr>
            <a:cxnSpLocks noChangeShapeType="1"/>
          </p:cNvCxnSpPr>
          <p:nvPr/>
        </p:nvCxnSpPr>
        <p:spPr bwMode="auto">
          <a:xfrm>
            <a:off x="1482741" y="5969809"/>
            <a:ext cx="815353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直接箭头连接符 73"/>
          <p:cNvCxnSpPr>
            <a:cxnSpLocks noChangeShapeType="1"/>
          </p:cNvCxnSpPr>
          <p:nvPr/>
        </p:nvCxnSpPr>
        <p:spPr bwMode="auto">
          <a:xfrm>
            <a:off x="3522229" y="5969809"/>
            <a:ext cx="835802" cy="15966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直接箭头连接符 86"/>
          <p:cNvCxnSpPr>
            <a:cxnSpLocks noChangeShapeType="1"/>
          </p:cNvCxnSpPr>
          <p:nvPr/>
        </p:nvCxnSpPr>
        <p:spPr bwMode="auto">
          <a:xfrm>
            <a:off x="5323349" y="5985776"/>
            <a:ext cx="479510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50" y="12065"/>
            <a:ext cx="66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060" y="657225"/>
            <a:ext cx="8691245" cy="1938992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r>
              <a:rPr lang="en-US" altLang="zh-CN" sz="2400" b="1" dirty="0"/>
              <a:t> </a:t>
            </a:r>
            <a:r>
              <a:rPr lang="zh-CN" altLang="zh-CN" sz="2400" b="1" dirty="0"/>
              <a:t>①解词：典雅，是指</a:t>
            </a:r>
            <a:r>
              <a:rPr lang="en-US" altLang="zh-CN" sz="2400" dirty="0"/>
              <a:t>                                   </a:t>
            </a:r>
            <a:r>
              <a:rPr lang="zh-CN" altLang="zh-CN" sz="2400" b="1" dirty="0"/>
              <a:t>②角度：</a:t>
            </a:r>
            <a:endParaRPr lang="zh-CN" altLang="zh-CN" sz="2400" dirty="0"/>
          </a:p>
          <a:p>
            <a:r>
              <a:rPr lang="en-US" altLang="zh-CN" sz="2400" b="1" dirty="0"/>
              <a:t> </a:t>
            </a:r>
            <a:r>
              <a:rPr lang="zh-CN" altLang="zh-CN" sz="2400" b="1" dirty="0"/>
              <a:t>③步骤：</a:t>
            </a:r>
            <a:r>
              <a:rPr lang="en-US" altLang="zh-CN" sz="2400" dirty="0"/>
              <a:t>                                                          </a:t>
            </a:r>
            <a:r>
              <a:rPr lang="zh-CN" altLang="zh-CN" sz="2400" b="1" dirty="0"/>
              <a:t>④答案：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" y="2762885"/>
            <a:ext cx="8691880" cy="1938020"/>
          </a:xfrm>
          <a:prstGeom prst="rect">
            <a:avLst/>
          </a:prstGeom>
          <a:noFill/>
          <a:ln w="28575"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《神垕 》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6． 最后一段语言表达精彩，意蕴深厚，请具体加以赏析。（6分）</a:t>
            </a:r>
          </a:p>
          <a:p>
            <a:r>
              <a:rPr lang="zh-CN" altLang="zh-CN" sz="2400" b="1" dirty="0"/>
              <a:t>①解词：意蕴深厚，是指</a:t>
            </a:r>
            <a:r>
              <a:rPr lang="en-US" altLang="zh-CN" sz="2400" dirty="0"/>
              <a:t>                             </a:t>
            </a:r>
            <a:r>
              <a:rPr lang="zh-CN" altLang="zh-CN" sz="2400" b="1" dirty="0"/>
              <a:t>②角度：</a:t>
            </a:r>
            <a:endParaRPr lang="zh-CN" altLang="zh-CN" sz="2400" dirty="0"/>
          </a:p>
          <a:p>
            <a:r>
              <a:rPr lang="zh-CN" altLang="zh-CN" sz="2400" b="1" dirty="0"/>
              <a:t>③步骤：</a:t>
            </a:r>
            <a:r>
              <a:rPr lang="en-US" altLang="zh-CN" sz="2400" dirty="0"/>
              <a:t>                                                             </a:t>
            </a:r>
            <a:r>
              <a:rPr lang="zh-CN" altLang="zh-CN" sz="2400" b="1" dirty="0"/>
              <a:t>④答案：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983" y="4791881"/>
            <a:ext cx="8672957" cy="1938992"/>
          </a:xfrm>
          <a:prstGeom prst="rect">
            <a:avLst/>
          </a:prstGeom>
          <a:noFill/>
          <a:ln w="28575">
            <a:solidFill>
              <a:srgbClr val="1F2DA8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①角度：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②步骤：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③答案：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760" y="164465"/>
            <a:ext cx="8691245" cy="267652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①解词：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②角度：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③步骤：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1296670" y="519430"/>
            <a:ext cx="126873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705" y="519430"/>
            <a:ext cx="136017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635" y="519430"/>
            <a:ext cx="14655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" y="808355"/>
            <a:ext cx="13074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78280" y="1680210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词语运用、句式选择、修辞方法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78280" y="205422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2983230"/>
            <a:ext cx="83388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窗子的功用，虽是到处一样，而窗子的方向，却有各人的嗜好不同。我独喜欢北窗，那就全是光的问题了。说到光，我有一致偏向，就是不喜欢强烈的光而喜欢清淡的光，不喜欢敞开的光而喜欢隐约的光，不喜欢直接的光而喜欢反射的光。就拿日光来说罢，我不爱中午的骄阳，而爱“晨光之熹微”与落日的古红。纵使光度一样，也觉得一片平原的光海，总不及山阴水曲间光线的隐翳，或枝叶扶疏的树荫下光波的流动。至于反光更比直光来得委婉，“残夜水明楼”，是那般的清虚可爱，而“明月照积雪”使你感 到满目清晖。</a:t>
            </a:r>
          </a:p>
        </p:txBody>
      </p:sp>
      <p:sp>
        <p:nvSpPr>
          <p:cNvPr id="9" name="椭圆 8"/>
          <p:cNvSpPr/>
          <p:nvPr/>
        </p:nvSpPr>
        <p:spPr>
          <a:xfrm>
            <a:off x="3733800" y="4483100"/>
            <a:ext cx="575945" cy="431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19625" y="5681345"/>
            <a:ext cx="7663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①选用了诸如“山阴水曲”“隐翳”“枝叶扶疏”“清虚”“清晖”等有文言色彩的词语，格调典雅。</a:t>
            </a:r>
          </a:p>
        </p:txBody>
      </p:sp>
      <p:sp>
        <p:nvSpPr>
          <p:cNvPr id="11" name="椭圆 10"/>
          <p:cNvSpPr/>
          <p:nvPr/>
        </p:nvSpPr>
        <p:spPr>
          <a:xfrm>
            <a:off x="1745615" y="4483100"/>
            <a:ext cx="1035685" cy="4311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46320" y="4483100"/>
            <a:ext cx="1061720" cy="431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73875" y="4820285"/>
            <a:ext cx="57594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513840" y="1272540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文章、言辞有典据，高雅而不浅俗，即有古风。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线形标注 1 15"/>
          <p:cNvSpPr/>
          <p:nvPr/>
        </p:nvSpPr>
        <p:spPr>
          <a:xfrm>
            <a:off x="5667668" y="3573016"/>
            <a:ext cx="2456522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文言色彩词汇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5" grpId="0" animBg="1"/>
      <p:bldP spid="6" grpId="0" animBg="1"/>
      <p:bldP spid="7" grpId="0"/>
      <p:bldP spid="13" grpId="0"/>
      <p:bldP spid="9" grpId="0" animBg="1"/>
      <p:bldP spid="10" grpId="0"/>
      <p:bldP spid="11" grpId="0" animBg="1"/>
      <p:bldP spid="12" grpId="0" animBg="1"/>
      <p:bldP spid="14" grpId="0" animBg="1"/>
      <p:bldP spid="17" grpId="0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760" y="164465"/>
            <a:ext cx="8691245" cy="304609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  <a:p>
            <a:pPr lvl="0" algn="l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6670" y="519430"/>
            <a:ext cx="126873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705" y="519430"/>
            <a:ext cx="136017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635" y="519430"/>
            <a:ext cx="14655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" y="808355"/>
            <a:ext cx="13074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915" y="1732915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词语运用、句式选择、修辞方法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51915" y="2095500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3309620"/>
            <a:ext cx="83388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窗子的功用，虽是到处一样，而窗子的方向，却有各人的嗜好不同。我独喜欢北窗，那就全是光的问题了。说到光，我有一致偏向，就是不喜欢强烈的光而喜欢清淡的光，不喜欢敞开的光而喜欢隐约的光，不喜欢直接的光而喜欢反射的光。就拿日光来说罢，我不爱中午的骄阳，而爱“晨光之熹微”与落日的古红。纵使光度一样，也觉得一片平原的光海，总不及山阴水曲间光线的隐翳，或枝叶扶疏的树荫下光波的流动。至于反光更比直光来得委婉，“残夜水明楼”，是那般的清虚可爱，而“明月照积雪”使你感到满目清晖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0062" y="5951537"/>
            <a:ext cx="67887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 ②句式上长短相间，以长句为主，且整散结合，错落有致，具有典雅之美。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999685" y="3645024"/>
            <a:ext cx="7494905" cy="47625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5482" y="3933056"/>
            <a:ext cx="6892290" cy="2413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79119" y="4293096"/>
            <a:ext cx="7756525" cy="12065"/>
          </a:xfrm>
          <a:prstGeom prst="line">
            <a:avLst/>
          </a:prstGeom>
          <a:ln w="28575">
            <a:solidFill>
              <a:srgbClr val="F354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9619" y="4586287"/>
            <a:ext cx="3148330" cy="27305"/>
          </a:xfrm>
          <a:prstGeom prst="line">
            <a:avLst/>
          </a:prstGeom>
          <a:ln w="28575">
            <a:solidFill>
              <a:srgbClr val="F433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线形标注 1 20"/>
          <p:cNvSpPr/>
          <p:nvPr/>
        </p:nvSpPr>
        <p:spPr>
          <a:xfrm>
            <a:off x="6372225" y="2555875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短句、散句</a:t>
            </a:r>
          </a:p>
        </p:txBody>
      </p:sp>
      <p:sp>
        <p:nvSpPr>
          <p:cNvPr id="22" name="线形标注 1 21"/>
          <p:cNvSpPr/>
          <p:nvPr/>
        </p:nvSpPr>
        <p:spPr>
          <a:xfrm>
            <a:off x="6642539" y="4554049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-31201"/>
              <a:gd name="adj4" fmla="val -95252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长句、整句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07795" y="1272540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文章、言辞有典据，高雅而不浅俗，即有古风。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760" y="164465"/>
            <a:ext cx="8691245" cy="267652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1296670" y="519430"/>
            <a:ext cx="126873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705" y="519430"/>
            <a:ext cx="136017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635" y="519430"/>
            <a:ext cx="14655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" y="808355"/>
            <a:ext cx="13074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96670" y="1635125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词语运用、句式选择、修辞方法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96670" y="2095500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2983230"/>
            <a:ext cx="83388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窗子的功用，虽是到处一样，而窗子的方向，却有各人的嗜好不同。我独喜欢北窗，那就全是光的问题了。说到光，我有一致偏向，就是不喜欢强烈的光而喜欢清淡的光，不喜欢敞开的光而喜欢隐约的光，不喜欢直接的光而喜欢反射的光。就拿日光来说罢，我不爱中午的骄阳，而爱“晨光之熹微”与落日的古红。纵使光度一样，也觉得一片平原的光海，总不及山阴水曲间光线的隐翳，或枝叶扶疏的树荫下光波的流动。至于反光更比直光来得委婉，“残夜水明楼”，是那般的清虚可爱，而“明月照积雪”使你感到满目清晖。</a:t>
            </a:r>
          </a:p>
        </p:txBody>
      </p:sp>
      <p:sp>
        <p:nvSpPr>
          <p:cNvPr id="9" name="椭圆 8"/>
          <p:cNvSpPr/>
          <p:nvPr/>
        </p:nvSpPr>
        <p:spPr>
          <a:xfrm>
            <a:off x="402590" y="3593465"/>
            <a:ext cx="706755" cy="3797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2590" y="5536565"/>
            <a:ext cx="822452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③使用排比，如接连使用了三个“不喜欢……喜欢 ……”，显得整齐、工整、典雅。</a:t>
            </a:r>
          </a:p>
        </p:txBody>
      </p:sp>
      <p:sp>
        <p:nvSpPr>
          <p:cNvPr id="18" name="椭圆 17"/>
          <p:cNvSpPr/>
          <p:nvPr/>
        </p:nvSpPr>
        <p:spPr>
          <a:xfrm>
            <a:off x="4016375" y="3606165"/>
            <a:ext cx="87884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22145" y="3606165"/>
            <a:ext cx="98425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38190" y="3593465"/>
            <a:ext cx="87884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748270" y="3606165"/>
            <a:ext cx="87884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686560" y="3960495"/>
            <a:ext cx="87884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38190" y="3960495"/>
            <a:ext cx="87884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16865" y="4206240"/>
            <a:ext cx="65595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96670" y="1292860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文章、言辞有典据，高雅而不浅俗，即有古风。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线形标注 1 24"/>
          <p:cNvSpPr/>
          <p:nvPr/>
        </p:nvSpPr>
        <p:spPr>
          <a:xfrm>
            <a:off x="6372224" y="2695257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排比句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760" y="164465"/>
            <a:ext cx="8691245" cy="267652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1296670" y="519430"/>
            <a:ext cx="126873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705" y="519430"/>
            <a:ext cx="136017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635" y="519430"/>
            <a:ext cx="14655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" y="808355"/>
            <a:ext cx="13074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51915" y="1732915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词语运用、句式选择、修辞方法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51915" y="2016760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2983230"/>
            <a:ext cx="83388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窗子的功用，虽是到处一样，而窗子的方向，却有各人的嗜好不同。我独喜欢北窗，那就全是光的问题了。说到光，我有一致偏向，就是不喜欢强烈的光而喜欢清淡的光，不喜欢敞开的光而喜欢隐约的光，不喜欢直接的光而喜欢反射的光。就拿日光来说罢，我不爱中午的骄阳，而爱“晨光之熹微”与落日的古红。纵使光度一样，也觉得一片平原的光海，总不及山阴水曲间光线的隐翳，或枝叶扶疏的树荫下光波的流动。至于反光更比直光来得委婉，“残夜水明楼”，是那般的清虚可爱，而“明月照积雪”使你感到满目清晖。</a:t>
            </a:r>
          </a:p>
        </p:txBody>
      </p:sp>
      <p:sp>
        <p:nvSpPr>
          <p:cNvPr id="9" name="椭圆 8"/>
          <p:cNvSpPr/>
          <p:nvPr/>
        </p:nvSpPr>
        <p:spPr>
          <a:xfrm>
            <a:off x="937895" y="4244340"/>
            <a:ext cx="1468755" cy="32766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33800" y="4820285"/>
            <a:ext cx="1779905" cy="4311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0725" y="5169535"/>
            <a:ext cx="141668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7525" y="5536565"/>
            <a:ext cx="78797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④多处直接引用了古典诗文名句，如“晨光之熹微”“残夜水明楼”“明月照积雪”，使语言具有古典韵味。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296670" y="1292860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文章、言辞有典据，高雅而不浅俗，即有古风。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线形标注 1 15"/>
          <p:cNvSpPr/>
          <p:nvPr/>
        </p:nvSpPr>
        <p:spPr>
          <a:xfrm>
            <a:off x="4067944" y="3501008"/>
            <a:ext cx="2232248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引用古典诗文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760" y="164465"/>
            <a:ext cx="8691245" cy="267652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《书房的窗子》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1296670" y="519430"/>
            <a:ext cx="126873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3705" y="519430"/>
            <a:ext cx="136017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635" y="519430"/>
            <a:ext cx="14655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" y="808355"/>
            <a:ext cx="13074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24280" y="1674495"/>
            <a:ext cx="5086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词语运用、句式选择、修辞方法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224280" y="205168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590" y="2983230"/>
            <a:ext cx="83388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窗子的功用，虽是到处一样，而窗子的方向，却有各人的嗜好不同。我独喜欢北窗，那就全是光的问题了。说到光，我有一致偏向，就是不喜欢强烈的光而喜欢清淡的光，不喜欢敞开的光而喜欢隐约的光，不喜欢直接的光而喜欢反射的光。就拿日光来说罢，我不爱中午的骄阳，而爱“晨光之熹微”与落日的古红。纵使光度一样，也觉得一片平原的光海，总不及山阴水曲间光线的隐翳，或枝叶扶疏的树荫下光波的流动。至于反光更比直光来得委婉，“残夜水明楼”，是那般的清虚可爱，而“明月照积雪”使你感到满目清晖。</a:t>
            </a:r>
          </a:p>
        </p:txBody>
      </p:sp>
      <p:sp>
        <p:nvSpPr>
          <p:cNvPr id="9" name="椭圆 8"/>
          <p:cNvSpPr/>
          <p:nvPr/>
        </p:nvSpPr>
        <p:spPr>
          <a:xfrm>
            <a:off x="898525" y="3580130"/>
            <a:ext cx="706755" cy="3797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22245" y="3580130"/>
            <a:ext cx="702310" cy="4311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83455" y="3592830"/>
            <a:ext cx="60261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2590" y="5536565"/>
            <a:ext cx="82245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⑤在用词上使用了对比手法，如“强烈”与“清淡”“敞开”与“隐约”“中午的骄阳”与“落日的古红”等成对的词语并举，使语言繁富而典雅。</a:t>
            </a:r>
          </a:p>
        </p:txBody>
      </p:sp>
      <p:sp>
        <p:nvSpPr>
          <p:cNvPr id="10" name="椭圆 9"/>
          <p:cNvSpPr/>
          <p:nvPr/>
        </p:nvSpPr>
        <p:spPr>
          <a:xfrm>
            <a:off x="6522720" y="3612515"/>
            <a:ext cx="60261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94055" y="3979545"/>
            <a:ext cx="60261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80310" y="3959860"/>
            <a:ext cx="60261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22720" y="3881120"/>
            <a:ext cx="1522095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821940" y="4248150"/>
            <a:ext cx="1377950" cy="3670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66825" y="1272540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文章、言辞有典据，高雅而不浅俗，即有古风。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线形标注 1 19"/>
          <p:cNvSpPr/>
          <p:nvPr/>
        </p:nvSpPr>
        <p:spPr>
          <a:xfrm>
            <a:off x="5103091" y="2840990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对比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/>
      <p:bldP spid="10" grpId="0" animBg="1"/>
      <p:bldP spid="1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27025" y="1351915"/>
            <a:ext cx="848995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①选用了诸如“山阴水曲”“隐翳”“枝叶扶疏”“清虚”“清晖”等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有文言色彩的词语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，格调典雅。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②句式上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长短相间，以长句为主，且整散结合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，错落有致，具有典雅之美。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③使用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排比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，如接连使用了三个“不喜欢……喜欢 ……”，显得整齐、工整、典雅。</a:t>
            </a:r>
          </a:p>
          <a:p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多处直接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了古典诗文名句，如“晨光之熹微”“残夜水明楼”“明月照积雪”，使语言具有古典韵味。</a:t>
            </a:r>
          </a:p>
          <a:p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在用词上使用了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手法，如“强烈”与“清淡”“敞开”与“隐约”“中午的骄阳”与“落日的古红”等成对的词语并举，使语言繁富而典雅。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945" y="170815"/>
            <a:ext cx="74682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6、本文语言典雅，请以第②段为例，从词语运用、句式选择、修辞方法三个方面加以简要赏析。（6分）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7981" y="1364139"/>
            <a:ext cx="4896544" cy="3816423"/>
          </a:xfrm>
          <a:ln w="19050"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班主任：这次班浩贤同学的进步比较大，希望他再接再厉。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父母：我儿终于进步啦！不容易！不容易！不容易啊！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数学老师：到达抛物线的顶端是一个艰难的过程，而从顶端下滑却易如反掌，切记勿忘！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语文老师：浩瀚才学凌霄碧，九转乾坤定秀贤。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7981" y="601767"/>
            <a:ext cx="511256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班浩贤同学顺德三模进步很大：</a:t>
            </a:r>
          </a:p>
        </p:txBody>
      </p:sp>
      <p:sp>
        <p:nvSpPr>
          <p:cNvPr id="6" name="线形标注 1 5"/>
          <p:cNvSpPr/>
          <p:nvPr/>
        </p:nvSpPr>
        <p:spPr>
          <a:xfrm>
            <a:off x="6607780" y="2348880"/>
            <a:ext cx="1800200" cy="324036"/>
          </a:xfrm>
          <a:prstGeom prst="borderCallout1">
            <a:avLst>
              <a:gd name="adj1" fmla="val 18750"/>
              <a:gd name="adj2" fmla="val -8333"/>
              <a:gd name="adj3" fmla="val 87772"/>
              <a:gd name="adj4" fmla="val -7743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抒情强烈</a:t>
            </a:r>
          </a:p>
        </p:txBody>
      </p:sp>
      <p:sp>
        <p:nvSpPr>
          <p:cNvPr id="7" name="云形 6"/>
          <p:cNvSpPr/>
          <p:nvPr/>
        </p:nvSpPr>
        <p:spPr>
          <a:xfrm>
            <a:off x="6084168" y="116632"/>
            <a:ext cx="2592288" cy="1008112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语言特色</a:t>
            </a:r>
          </a:p>
        </p:txBody>
      </p:sp>
      <p:sp>
        <p:nvSpPr>
          <p:cNvPr id="8" name="线形标注 1 7"/>
          <p:cNvSpPr/>
          <p:nvPr/>
        </p:nvSpPr>
        <p:spPr>
          <a:xfrm>
            <a:off x="6607780" y="1556792"/>
            <a:ext cx="1800200" cy="324036"/>
          </a:xfrm>
          <a:prstGeom prst="borderCallout1">
            <a:avLst>
              <a:gd name="adj1" fmla="val 18750"/>
              <a:gd name="adj2" fmla="val -8333"/>
              <a:gd name="adj3" fmla="val 87772"/>
              <a:gd name="adj4" fmla="val -7743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质朴平实</a:t>
            </a:r>
          </a:p>
        </p:txBody>
      </p:sp>
      <p:sp>
        <p:nvSpPr>
          <p:cNvPr id="9" name="线形标注 1 8"/>
          <p:cNvSpPr/>
          <p:nvPr/>
        </p:nvSpPr>
        <p:spPr>
          <a:xfrm>
            <a:off x="6630021" y="3109982"/>
            <a:ext cx="1800200" cy="324036"/>
          </a:xfrm>
          <a:prstGeom prst="borderCallout1">
            <a:avLst>
              <a:gd name="adj1" fmla="val 18750"/>
              <a:gd name="adj2" fmla="val -8333"/>
              <a:gd name="adj3" fmla="val 87772"/>
              <a:gd name="adj4" fmla="val -7743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含蓄蕴藉</a:t>
            </a:r>
          </a:p>
        </p:txBody>
      </p:sp>
      <p:sp>
        <p:nvSpPr>
          <p:cNvPr id="10" name="线形标注 1 9"/>
          <p:cNvSpPr/>
          <p:nvPr/>
        </p:nvSpPr>
        <p:spPr>
          <a:xfrm>
            <a:off x="6630021" y="4241284"/>
            <a:ext cx="1800200" cy="324036"/>
          </a:xfrm>
          <a:prstGeom prst="borderCallout1">
            <a:avLst>
              <a:gd name="adj1" fmla="val 18750"/>
              <a:gd name="adj2" fmla="val -8333"/>
              <a:gd name="adj3" fmla="val 87772"/>
              <a:gd name="adj4" fmla="val -77433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文学味浓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50" y="12065"/>
            <a:ext cx="66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ldLvl="0" animBg="1"/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222885"/>
            <a:ext cx="8075295" cy="230695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6． 文章最后一段语言表达精彩，意蕴深厚，请具体加以赏析。（6分）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2952115" y="222885"/>
            <a:ext cx="18592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6820" y="222885"/>
            <a:ext cx="141287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39240" y="168084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0360" y="132588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0360" y="957580"/>
            <a:ext cx="5386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意蕴深厚：蕴藏的意思不浅薄，丰富。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0135" y="5103812"/>
            <a:ext cx="67468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③运用反问修辞，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怎么能不说她们在作词呢？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强化语气，突出钧瓷制作的艺术性。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755576" y="2864485"/>
            <a:ext cx="669607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里，你会把做瓷听成“作词”。宋瓷中闪现着多少艺术的精粹，怎么能不说她们在作词呢？是的，她们作着八声甘州，作着水调歌头，作着沁园眷、临江仙、菩萨蛮，那从宋代遥遥传采的，就是一首首或婉约或豪放的美妙的宋词啊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303395" y="3645024"/>
            <a:ext cx="2933881" cy="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线形标注 1 11"/>
          <p:cNvSpPr/>
          <p:nvPr/>
        </p:nvSpPr>
        <p:spPr>
          <a:xfrm>
            <a:off x="6372225" y="2555875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反问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222885"/>
            <a:ext cx="8075295" cy="230695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6． 文章最后一段语言表达精彩，意蕴深厚，请具体加以赏析。（6分）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2952115" y="222885"/>
            <a:ext cx="18592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6820" y="222885"/>
            <a:ext cx="141287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39240" y="168084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0360" y="132588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0360" y="957580"/>
            <a:ext cx="5386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意蕴深厚：蕴藏的意思不浅薄，丰富。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380" y="5085184"/>
            <a:ext cx="67468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②运用排比，连续用了三个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作着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，突出了钧瓷的历史悠久、风格多样；增强了语势，强化了作者的赞美之情。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755576" y="2864485"/>
            <a:ext cx="669607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里，你会把做瓷听成“作词”。宋瓷中闪现着多少艺术的精粹，怎么能不说她们在作词呢？是的，她们作着八声甘州，作着水调歌头，作着沁园眷、临江仙、菩萨蛮，那从宋代遥遥传采的，就是一首首或婉约或豪放的美妙的宋词啊。</a:t>
            </a:r>
          </a:p>
        </p:txBody>
      </p:sp>
      <p:sp>
        <p:nvSpPr>
          <p:cNvPr id="12" name="椭圆 11"/>
          <p:cNvSpPr/>
          <p:nvPr/>
        </p:nvSpPr>
        <p:spPr>
          <a:xfrm>
            <a:off x="2897002" y="3621583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036820" y="3621582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0480" y="3986380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线形标注 1 15"/>
          <p:cNvSpPr/>
          <p:nvPr/>
        </p:nvSpPr>
        <p:spPr>
          <a:xfrm>
            <a:off x="5364088" y="2843847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排比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2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222885"/>
            <a:ext cx="8075295" cy="230695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6． 文章最后一段语言表达精彩，意蕴深厚，请具体加以赏析。（6分）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55576" y="2864485"/>
            <a:ext cx="669607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里，你会把做瓷听成“作词”。宋瓷中闪现着多少艺术的精粹，怎么能不说她们在作词呢？是的，她们作着八声甘州，作着水调歌头，作着沁园眷、临江仙、菩萨蛮，那从宋代遥遥传采的，就是一首首或婉约或豪放的美妙的宋词啊。</a:t>
            </a:r>
          </a:p>
        </p:txBody>
      </p:sp>
      <p:sp>
        <p:nvSpPr>
          <p:cNvPr id="8" name="矩形 7"/>
          <p:cNvSpPr/>
          <p:nvPr/>
        </p:nvSpPr>
        <p:spPr>
          <a:xfrm>
            <a:off x="2952115" y="222885"/>
            <a:ext cx="18592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6820" y="222885"/>
            <a:ext cx="141287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39240" y="168084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0134" y="5085184"/>
            <a:ext cx="67468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①采用谐音双关的手法，将“做瓷”说成“作词”，把瓷器文化与宋代的诗词文化勾连起来，表明钧瓷是堪比宋词的艺术珍品。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610360" y="132588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0360" y="957580"/>
            <a:ext cx="5386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意蕴深厚：蕴藏的意思不浅薄，丰富。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39240" y="3284984"/>
            <a:ext cx="4400912" cy="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线形标注 1 10"/>
          <p:cNvSpPr/>
          <p:nvPr/>
        </p:nvSpPr>
        <p:spPr>
          <a:xfrm>
            <a:off x="6228184" y="2141220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谐音双关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3" grpId="0"/>
      <p:bldP spid="4" grpId="0"/>
      <p:bldP spid="7" grpId="0"/>
      <p:bldP spid="6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222885"/>
            <a:ext cx="8075295" cy="2306955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6． 文章最后一段语言表达精彩，意蕴深厚，请具体加以赏析。（6分）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①解词：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②角度：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③步骤：</a:t>
            </a:r>
          </a:p>
          <a:p>
            <a:pPr lvl="0"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④答案：</a:t>
            </a:r>
          </a:p>
        </p:txBody>
      </p:sp>
      <p:sp>
        <p:nvSpPr>
          <p:cNvPr id="8" name="矩形 7"/>
          <p:cNvSpPr/>
          <p:nvPr/>
        </p:nvSpPr>
        <p:spPr>
          <a:xfrm>
            <a:off x="2952115" y="222885"/>
            <a:ext cx="185928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6820" y="222885"/>
            <a:ext cx="141287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39240" y="168084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0360" y="132588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修辞方法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10360" y="957580"/>
            <a:ext cx="5386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意蕴深厚：蕴藏的意思不浅薄，丰富。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957" y="5103812"/>
            <a:ext cx="67468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④运用比喻修辞，把“钧瓷”比作“宋词”，形象生动地写出了钧瓷的风格多样。</a:t>
            </a:r>
          </a:p>
        </p:txBody>
      </p:sp>
      <p:sp>
        <p:nvSpPr>
          <p:cNvPr id="10" name="文本框 1"/>
          <p:cNvSpPr txBox="1"/>
          <p:nvPr/>
        </p:nvSpPr>
        <p:spPr>
          <a:xfrm>
            <a:off x="755576" y="2864485"/>
            <a:ext cx="669607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声音里，你会把做瓷听成“作词”。宋瓷中闪现着多少艺术的精粹，怎么能不说她们在作词呢？是的，她们作着八声甘州，作着水调歌头，作着沁园眷、临江仙、菩萨蛮，那从宋代遥遥传采的，就是一首首或婉约或豪放的美妙的宋词啊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788069" y="4803477"/>
            <a:ext cx="5520235" cy="0"/>
          </a:xfrm>
          <a:prstGeom prst="line">
            <a:avLst/>
          </a:prstGeom>
          <a:ln w="2857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线形标注 1 11"/>
          <p:cNvSpPr/>
          <p:nvPr/>
        </p:nvSpPr>
        <p:spPr>
          <a:xfrm>
            <a:off x="7164288" y="3511083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227308"/>
              <a:gd name="adj4" fmla="val -9362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比喻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6070" y="401955"/>
            <a:ext cx="8505190" cy="563118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t">
            <a:spAutoFit/>
          </a:bodyPr>
          <a:lstStyle/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6.文章最后一段语言表达精彩，意蕴深厚，请具体加以赏析。（6分）</a:t>
            </a:r>
          </a:p>
          <a:p>
            <a:pPr lvl="0" algn="l"/>
            <a:endParaRPr lang="zh-CN" altLang="en-US" sz="2400" b="1">
              <a:ln>
                <a:noFill/>
              </a:ln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①采用</a:t>
            </a: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谐音双关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的手法，将“做瓷”说成“作词”，把瓷器文化与宋代的诗词文化勾连起来，表明钧瓷是堪比宋词的艺术珍品。</a:t>
            </a:r>
          </a:p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②运用</a:t>
            </a: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排比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连续用了三个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作着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……”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突出了钧瓷的历史悠久、风格多样；增强了语势，强化了作者的赞美之情。</a:t>
            </a:r>
          </a:p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③运用</a:t>
            </a: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反问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修辞，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怎么能不说她们在作词呢？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强化语气，突出钧瓷制作的艺术性。</a:t>
            </a:r>
          </a:p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④运用</a:t>
            </a:r>
            <a:r>
              <a:rPr lang="zh-CN" altLang="en-US" sz="2400" b="1">
                <a:ln>
                  <a:noFill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比喻</a:t>
            </a:r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修辞，把“钧瓷”比作“宋词”，形象生动地写出了钧瓷的风格多样。</a:t>
            </a:r>
          </a:p>
          <a:p>
            <a:pPr lvl="0" algn="l"/>
            <a:endParaRPr lang="zh-CN" altLang="en-US" sz="2400" b="1">
              <a:ln>
                <a:noFill/>
              </a:ln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2400" b="1">
                <a:ln>
                  <a:noFill/>
                </a:ln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（一点2分，答对3条即可给满分。其他赏析如从语言风格、遣词造句方面回答，言之成理可酌情给分。）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74" y="41192"/>
            <a:ext cx="8672957" cy="1938992"/>
          </a:xfrm>
          <a:prstGeom prst="rect">
            <a:avLst/>
          </a:prstGeom>
          <a:noFill/>
          <a:ln w="28575">
            <a:solidFill>
              <a:srgbClr val="1F2DA8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①角度：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②步骤：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③答案：</a:t>
            </a:r>
          </a:p>
        </p:txBody>
      </p:sp>
      <p:sp>
        <p:nvSpPr>
          <p:cNvPr id="3" name="矩形 2"/>
          <p:cNvSpPr/>
          <p:nvPr/>
        </p:nvSpPr>
        <p:spPr>
          <a:xfrm>
            <a:off x="978894" y="3933056"/>
            <a:ext cx="63367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③语言生活化。选用了日常生活中的口语化词语，如王达与工友们之间的交谈，用“老婆”，王达与彩仙之间的对话，用“啥样”，都洋溢着普通人的生活气息。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582952" y="78050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</a:p>
        </p:txBody>
      </p:sp>
      <p:sp>
        <p:nvSpPr>
          <p:cNvPr id="5" name="文本框 12"/>
          <p:cNvSpPr txBox="1"/>
          <p:nvPr/>
        </p:nvSpPr>
        <p:spPr>
          <a:xfrm>
            <a:off x="1610408" y="1220470"/>
            <a:ext cx="57534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明特点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2204864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骨碌碌一展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2772" y="2213629"/>
            <a:ext cx="21964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捏个“老婆”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8024" y="220486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哑了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40152" y="2213629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嘿嘿笑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60" y="2877434"/>
            <a:ext cx="17331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丑女人啊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76487" y="2923600"/>
            <a:ext cx="2661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光光的，多好。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9577" y="2900770"/>
            <a:ext cx="1423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啥样的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线形标注 1 12"/>
          <p:cNvSpPr/>
          <p:nvPr/>
        </p:nvSpPr>
        <p:spPr>
          <a:xfrm>
            <a:off x="6877095" y="3385265"/>
            <a:ext cx="936307" cy="575945"/>
          </a:xfrm>
          <a:prstGeom prst="borderCallout1">
            <a:avLst>
              <a:gd name="adj1" fmla="val 18750"/>
              <a:gd name="adj2" fmla="val -8333"/>
              <a:gd name="adj3" fmla="val -23052"/>
              <a:gd name="adj4" fmla="val -10113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用词</a:t>
            </a:r>
          </a:p>
        </p:txBody>
      </p:sp>
    </p:spTree>
    <p:extLst>
      <p:ext uri="{BB962C8B-B14F-4D97-AF65-F5344CB8AC3E}">
        <p14:creationId xmlns:p14="http://schemas.microsoft.com/office/powerpoint/2010/main" val="245071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74" y="41192"/>
            <a:ext cx="8672957" cy="1938992"/>
          </a:xfrm>
          <a:prstGeom prst="rect">
            <a:avLst/>
          </a:prstGeom>
          <a:noFill/>
          <a:ln w="28575">
            <a:solidFill>
              <a:srgbClr val="1F2DA8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①角度：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②步骤：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③答案：</a:t>
            </a:r>
          </a:p>
        </p:txBody>
      </p:sp>
      <p:sp>
        <p:nvSpPr>
          <p:cNvPr id="4" name="矩形 3"/>
          <p:cNvSpPr/>
          <p:nvPr/>
        </p:nvSpPr>
        <p:spPr>
          <a:xfrm>
            <a:off x="-49048" y="1980184"/>
            <a:ext cx="90047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有一天，王达捏了一个女人，大嘴，小眼，塌鼻子，笑模呵呵的。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9048" y="2272728"/>
            <a:ext cx="54006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大家哈哈大笑。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王达奓着俩手的泥巴，也嘿嘿笑。</a:t>
            </a:r>
          </a:p>
        </p:txBody>
      </p:sp>
      <p:sp>
        <p:nvSpPr>
          <p:cNvPr id="6" name="矩形 5"/>
          <p:cNvSpPr/>
          <p:nvPr/>
        </p:nvSpPr>
        <p:spPr>
          <a:xfrm>
            <a:off x="-43376" y="3103725"/>
            <a:ext cx="874715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王达用泥手指着自己的脸说，我这样子，哪个愿意？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怎么会呢？你又没说喜欢啥样的。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王达看着彩仙，像你这样的就好，就怕我配不上人家。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彩仙轻轻地说，过日子是过人过心哩，又不是过样子。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王达眼里湿润了。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25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谁呢？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26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彩仙啊。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27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确实是彩仙。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28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人们找王达时，就看见王达从食堂里出来了，不知吃了什么好吃的，很开心的样子。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82952" y="78050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</a:p>
        </p:txBody>
      </p:sp>
      <p:sp>
        <p:nvSpPr>
          <p:cNvPr id="8" name="文本框 12"/>
          <p:cNvSpPr txBox="1"/>
          <p:nvPr/>
        </p:nvSpPr>
        <p:spPr>
          <a:xfrm>
            <a:off x="1610408" y="1220470"/>
            <a:ext cx="57534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明特点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32023" y="4509120"/>
            <a:ext cx="5839131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/>
              <a:t>①简洁、轻松、明快、活泼，富有节奏感。文中多用短句，语言简洁传神。如“奓着两手的泥巴，也嘿嘿笑”，勾勒出王达淳朴、憨厚的性格。</a:t>
            </a:r>
            <a:endParaRPr lang="zh-CN" altLang="en-US" sz="2400" dirty="0"/>
          </a:p>
        </p:txBody>
      </p:sp>
      <p:sp>
        <p:nvSpPr>
          <p:cNvPr id="10" name="线形标注 1 9"/>
          <p:cNvSpPr/>
          <p:nvPr/>
        </p:nvSpPr>
        <p:spPr>
          <a:xfrm>
            <a:off x="6372225" y="2555875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158103"/>
              <a:gd name="adj4" fmla="val -9174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短句</a:t>
            </a:r>
          </a:p>
        </p:txBody>
      </p:sp>
    </p:spTree>
    <p:extLst>
      <p:ext uri="{BB962C8B-B14F-4D97-AF65-F5344CB8AC3E}">
        <p14:creationId xmlns:p14="http://schemas.microsoft.com/office/powerpoint/2010/main" val="124274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74" y="41192"/>
            <a:ext cx="8672957" cy="1938992"/>
          </a:xfrm>
          <a:prstGeom prst="rect">
            <a:avLst/>
          </a:prstGeom>
          <a:noFill/>
          <a:ln w="28575">
            <a:solidFill>
              <a:srgbClr val="1F2DA8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①角度：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②步骤：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③答案：</a:t>
            </a:r>
          </a:p>
        </p:txBody>
      </p:sp>
      <p:sp>
        <p:nvSpPr>
          <p:cNvPr id="3" name="矩形 2"/>
          <p:cNvSpPr/>
          <p:nvPr/>
        </p:nvSpPr>
        <p:spPr>
          <a:xfrm>
            <a:off x="329172" y="5657671"/>
            <a:ext cx="8390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②语言个性化。如老赵幽默洒脱、彩仙王达关于过日子的委婉含蓄的语言，都符合人物形象各自的特征，使文章灵活有张力。   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1582952" y="780500"/>
            <a:ext cx="164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</a:p>
        </p:txBody>
      </p:sp>
      <p:sp>
        <p:nvSpPr>
          <p:cNvPr id="5" name="文本框 12"/>
          <p:cNvSpPr txBox="1"/>
          <p:nvPr/>
        </p:nvSpPr>
        <p:spPr>
          <a:xfrm>
            <a:off x="1610408" y="1220470"/>
            <a:ext cx="57534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明特点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698" y="2008784"/>
            <a:ext cx="85817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老赵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不理他们，把泥人捧在手上看了又看，突然就猛地给了王达一拳，你这家伙，跟我老婆在一起过过吧，捏得这么像。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彩仙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笑笑，下巴点着王达手边的泥人，她都没了好几年了，你也该找个女人了，有个女人，家才像个家。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19</a:t>
            </a:r>
            <a:r>
              <a:rPr lang="zh-CN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王达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用泥手指着自己的脸说，我这样子，哪个愿意？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怎么会呢？你又没说喜欢啥样的。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21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王达看着彩仙，像你这样的就好，就怕我配不上人家。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22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彩仙轻轻地说，过日子是过人过心哩，又不是过样子。</a:t>
            </a: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23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王达眼里湿润了。</a:t>
            </a:r>
          </a:p>
        </p:txBody>
      </p:sp>
    </p:spTree>
    <p:extLst>
      <p:ext uri="{BB962C8B-B14F-4D97-AF65-F5344CB8AC3E}">
        <p14:creationId xmlns:p14="http://schemas.microsoft.com/office/powerpoint/2010/main" val="41662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74" y="41192"/>
            <a:ext cx="8672957" cy="1938992"/>
          </a:xfrm>
          <a:prstGeom prst="rect">
            <a:avLst/>
          </a:prstGeom>
          <a:noFill/>
          <a:ln w="28575">
            <a:solidFill>
              <a:srgbClr val="1F2DA8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①角度：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②步骤：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③答案：</a:t>
            </a:r>
          </a:p>
        </p:txBody>
      </p:sp>
      <p:sp>
        <p:nvSpPr>
          <p:cNvPr id="4" name="文本框 6"/>
          <p:cNvSpPr txBox="1"/>
          <p:nvPr/>
        </p:nvSpPr>
        <p:spPr>
          <a:xfrm>
            <a:off x="1582952" y="780500"/>
            <a:ext cx="2052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手法、用词</a:t>
            </a:r>
          </a:p>
        </p:txBody>
      </p:sp>
      <p:sp>
        <p:nvSpPr>
          <p:cNvPr id="5" name="文本框 12"/>
          <p:cNvSpPr txBox="1"/>
          <p:nvPr/>
        </p:nvSpPr>
        <p:spPr>
          <a:xfrm>
            <a:off x="1610408" y="1220470"/>
            <a:ext cx="575349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明特点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2204864"/>
            <a:ext cx="72307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夜里，工友们都睡了，王达还在门口捏泥人。月光洒在工地上，洒在那一滩的黄泥上，还有他黝黑的背上，罩了一层薄的淡的纱衣般，也细腻，也温柔。王达把塌鼻子老婆的泥人托在手心，看着，他觉得老婆也在看他，蔑缝般的细眼里满是柔情，嘟着的大嘴迎向他……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0824" y="4723248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④语言诗化。运用了比喻手法，将洒在王达身上的月光比作纱衣，还选用了一些诗意化的词语，如月光、薄的淡的、纱衣、细腻、温柔、柔情等，富有诗意美。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59526" y="2204864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50655" y="2934231"/>
            <a:ext cx="1217289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78872" y="2934231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580112" y="2934231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04248" y="2934230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292080" y="3717032"/>
            <a:ext cx="808760" cy="42479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线形标注 1 13"/>
          <p:cNvSpPr/>
          <p:nvPr/>
        </p:nvSpPr>
        <p:spPr>
          <a:xfrm>
            <a:off x="6427598" y="4112378"/>
            <a:ext cx="1872615" cy="575945"/>
          </a:xfrm>
          <a:prstGeom prst="borderCallout1">
            <a:avLst>
              <a:gd name="adj1" fmla="val 18750"/>
              <a:gd name="adj2" fmla="val -8333"/>
              <a:gd name="adj3" fmla="val -145179"/>
              <a:gd name="adj4" fmla="val -9299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</a:rPr>
              <a:t>用词、比喻</a:t>
            </a:r>
          </a:p>
        </p:txBody>
      </p:sp>
    </p:spTree>
    <p:extLst>
      <p:ext uri="{BB962C8B-B14F-4D97-AF65-F5344CB8AC3E}">
        <p14:creationId xmlns:p14="http://schemas.microsoft.com/office/powerpoint/2010/main" val="37135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0359" y="12793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泥人达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、简要分析这篇小说语言的主要特色。（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628764" y="980728"/>
            <a:ext cx="72728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简洁、轻松、明快、活泼，富有节奏感。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文中多用</a:t>
            </a:r>
            <a:r>
              <a:rPr lang="zh-CN" altLang="en-US" sz="24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</a:rPr>
              <a:t>短句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，语言简洁传神。如“奓着两手的泥巴，也嘿嘿笑”，勾勒出王达淳朴、憨厚的性格。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语言个性化。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如老赵幽默洒脱、彩仙王达关于过日子的委婉含蓄的语言，都符合人物形象各自的特征，使文章灵活有张力。 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语言生活化。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选用了日常生活中的</a:t>
            </a:r>
            <a:r>
              <a:rPr lang="zh-CN" altLang="en-US" sz="24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</a:rPr>
              <a:t>口语化词语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，如王达与工友们之间的交谈，用“老婆”，王达与彩仙之间的对话，用“啥样”，都都洋溢着普通人的生活气息。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语言诗化。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运用了</a:t>
            </a:r>
            <a:r>
              <a:rPr lang="zh-CN" altLang="en-US" sz="24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</a:rPr>
              <a:t>比喻手法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，将洒在王达身上的月光比作纱衣，还选用了一些</a:t>
            </a:r>
            <a:r>
              <a:rPr lang="zh-CN" altLang="en-US" sz="2400" b="1" dirty="0">
                <a:solidFill>
                  <a:srgbClr val="1D41D5"/>
                </a:solidFill>
                <a:latin typeface="楷体" pitchFamily="49" charset="-122"/>
                <a:ea typeface="楷体" pitchFamily="49" charset="-122"/>
              </a:rPr>
              <a:t>诗意化的词语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，如月光、薄的淡的、纱衣、细腻、温柔、柔情等，富有诗意美。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4281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86083" y="332656"/>
            <a:ext cx="2652718" cy="467866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4338409" y="8005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>
            <a:off x="1823402" y="1076747"/>
            <a:ext cx="4692814" cy="1168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>
            <a:off x="1823402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>
            <a:off x="2915816" y="108627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箭头连接符 8"/>
          <p:cNvCxnSpPr>
            <a:cxnSpLocks noChangeShapeType="1"/>
          </p:cNvCxnSpPr>
          <p:nvPr/>
        </p:nvCxnSpPr>
        <p:spPr bwMode="auto">
          <a:xfrm>
            <a:off x="6503650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87624" y="1362496"/>
            <a:ext cx="1224135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81257" y="1374184"/>
            <a:ext cx="1098655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24096" y="1363691"/>
            <a:ext cx="965318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5004048" y="10914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09557" y="1353200"/>
            <a:ext cx="704850" cy="448221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8" name="矩形 17"/>
          <p:cNvSpPr/>
          <p:nvPr/>
        </p:nvSpPr>
        <p:spPr>
          <a:xfrm>
            <a:off x="1315376" y="1339755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  <a:endParaRPr lang="zh-CN" altLang="en-US" sz="2400" dirty="0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3861" y="1374184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</a:p>
        </p:txBody>
      </p:sp>
      <p:sp>
        <p:nvSpPr>
          <p:cNvPr id="20" name="矩形 19"/>
          <p:cNvSpPr/>
          <p:nvPr/>
        </p:nvSpPr>
        <p:spPr>
          <a:xfrm>
            <a:off x="4622750" y="1363691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</a:p>
        </p:txBody>
      </p:sp>
      <p:sp>
        <p:nvSpPr>
          <p:cNvPr id="21" name="矩形 20"/>
          <p:cNvSpPr/>
          <p:nvPr/>
        </p:nvSpPr>
        <p:spPr>
          <a:xfrm>
            <a:off x="6081604" y="1339757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</a:p>
        </p:txBody>
      </p:sp>
      <p:sp>
        <p:nvSpPr>
          <p:cNvPr id="22" name="矩形 21"/>
          <p:cNvSpPr/>
          <p:nvPr/>
        </p:nvSpPr>
        <p:spPr>
          <a:xfrm>
            <a:off x="2986082" y="33265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鉴赏语言答题角度</a:t>
            </a:r>
          </a:p>
        </p:txBody>
      </p:sp>
      <p:cxnSp>
        <p:nvCxnSpPr>
          <p:cNvPr id="23" name="直接箭头连接符 22"/>
          <p:cNvCxnSpPr>
            <a:cxnSpLocks noChangeShapeType="1"/>
          </p:cNvCxnSpPr>
          <p:nvPr/>
        </p:nvCxnSpPr>
        <p:spPr bwMode="auto">
          <a:xfrm>
            <a:off x="1403648" y="1790929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1158007" y="2076679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58007" y="2076679"/>
            <a:ext cx="553998" cy="8482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意象</a:t>
            </a:r>
          </a:p>
        </p:txBody>
      </p:sp>
      <p:cxnSp>
        <p:nvCxnSpPr>
          <p:cNvPr id="26" name="直接箭头连接符 25"/>
          <p:cNvCxnSpPr>
            <a:cxnSpLocks noChangeShapeType="1"/>
          </p:cNvCxnSpPr>
          <p:nvPr/>
        </p:nvCxnSpPr>
        <p:spPr bwMode="auto">
          <a:xfrm>
            <a:off x="2051720" y="18014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1859926" y="2087172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799691" y="207667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叠词</a:t>
            </a:r>
          </a:p>
        </p:txBody>
      </p:sp>
      <p:cxnSp>
        <p:nvCxnSpPr>
          <p:cNvPr id="30" name="直接箭头连接符 29"/>
          <p:cNvCxnSpPr>
            <a:cxnSpLocks noChangeShapeType="1"/>
          </p:cNvCxnSpPr>
          <p:nvPr/>
        </p:nvCxnSpPr>
        <p:spPr bwMode="auto">
          <a:xfrm>
            <a:off x="2716212" y="1790928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2524418" y="2087171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2" name="直接箭头连接符 31"/>
          <p:cNvCxnSpPr>
            <a:cxnSpLocks noChangeShapeType="1"/>
          </p:cNvCxnSpPr>
          <p:nvPr/>
        </p:nvCxnSpPr>
        <p:spPr bwMode="auto">
          <a:xfrm>
            <a:off x="3779912" y="1801420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3628456" y="2076677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4" name="直接箭头连接符 33"/>
          <p:cNvCxnSpPr>
            <a:cxnSpLocks noChangeShapeType="1"/>
          </p:cNvCxnSpPr>
          <p:nvPr/>
        </p:nvCxnSpPr>
        <p:spPr bwMode="auto">
          <a:xfrm>
            <a:off x="3076109" y="1812247"/>
            <a:ext cx="0" cy="137712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/>
          <p:nvPr/>
        </p:nvSpPr>
        <p:spPr>
          <a:xfrm>
            <a:off x="2716212" y="318937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3549079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/>
          <p:nvPr/>
        </p:nvSpPr>
        <p:spPr>
          <a:xfrm>
            <a:off x="3318247" y="3203180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2524418" y="2072049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整句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08107" y="20530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人称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670045" y="320248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长句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305290" y="32118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短句</a:t>
            </a:r>
          </a:p>
        </p:txBody>
      </p:sp>
      <p:cxnSp>
        <p:nvCxnSpPr>
          <p:cNvPr id="45" name="直接箭头连接符 44"/>
          <p:cNvCxnSpPr>
            <a:cxnSpLocks noChangeShapeType="1"/>
          </p:cNvCxnSpPr>
          <p:nvPr/>
        </p:nvCxnSpPr>
        <p:spPr bwMode="auto">
          <a:xfrm>
            <a:off x="482056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466911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47" name="直接箭头连接符 46"/>
          <p:cNvCxnSpPr>
            <a:cxnSpLocks noChangeShapeType="1"/>
          </p:cNvCxnSpPr>
          <p:nvPr/>
        </p:nvCxnSpPr>
        <p:spPr bwMode="auto">
          <a:xfrm>
            <a:off x="544353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529208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4584894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比喻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254226" y="2053385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拟人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28456" y="2087324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散句</a:t>
            </a:r>
          </a:p>
        </p:txBody>
      </p:sp>
      <p:cxnSp>
        <p:nvCxnSpPr>
          <p:cNvPr id="52" name="直接箭头连接符 51"/>
          <p:cNvCxnSpPr>
            <a:cxnSpLocks noChangeShapeType="1"/>
          </p:cNvCxnSpPr>
          <p:nvPr/>
        </p:nvCxnSpPr>
        <p:spPr bwMode="auto">
          <a:xfrm>
            <a:off x="6159563" y="181206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6008107" y="208732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54" name="直接箭头连接符 53"/>
          <p:cNvCxnSpPr>
            <a:cxnSpLocks noChangeShapeType="1"/>
          </p:cNvCxnSpPr>
          <p:nvPr/>
        </p:nvCxnSpPr>
        <p:spPr bwMode="auto">
          <a:xfrm>
            <a:off x="6756461" y="18117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54"/>
          <p:cNvSpPr txBox="1"/>
          <p:nvPr/>
        </p:nvSpPr>
        <p:spPr>
          <a:xfrm>
            <a:off x="6605005" y="2087013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66" name="直接箭头连接符 65"/>
          <p:cNvCxnSpPr>
            <a:cxnSpLocks noChangeShapeType="1"/>
          </p:cNvCxnSpPr>
          <p:nvPr/>
        </p:nvCxnSpPr>
        <p:spPr bwMode="auto">
          <a:xfrm>
            <a:off x="6515938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66"/>
          <p:cNvSpPr txBox="1"/>
          <p:nvPr/>
        </p:nvSpPr>
        <p:spPr>
          <a:xfrm>
            <a:off x="6285106" y="3203180"/>
            <a:ext cx="461665" cy="1555854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6612222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语体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285106" y="3189374"/>
            <a:ext cx="553998" cy="156966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情感抒发</a:t>
            </a:r>
          </a:p>
        </p:txBody>
      </p:sp>
      <p:cxnSp>
        <p:nvCxnSpPr>
          <p:cNvPr id="72" name="直接箭头连接符 71"/>
          <p:cNvCxnSpPr>
            <a:cxnSpLocks noChangeShapeType="1"/>
          </p:cNvCxnSpPr>
          <p:nvPr/>
        </p:nvCxnSpPr>
        <p:spPr bwMode="auto">
          <a:xfrm>
            <a:off x="1403647" y="2926063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" name="TextBox 75"/>
          <p:cNvSpPr txBox="1"/>
          <p:nvPr/>
        </p:nvSpPr>
        <p:spPr>
          <a:xfrm>
            <a:off x="95017" y="3189064"/>
            <a:ext cx="1704674" cy="923330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77" name="TextBox 76"/>
          <p:cNvSpPr txBox="1"/>
          <p:nvPr/>
        </p:nvSpPr>
        <p:spPr>
          <a:xfrm>
            <a:off x="95017" y="3189374"/>
            <a:ext cx="1704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不同意象组合成不同语言风格。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859926" y="3185215"/>
            <a:ext cx="461665" cy="270913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79" name="直接箭头连接符 78"/>
          <p:cNvCxnSpPr>
            <a:cxnSpLocks noChangeShapeType="1"/>
          </p:cNvCxnSpPr>
          <p:nvPr/>
        </p:nvCxnSpPr>
        <p:spPr bwMode="auto">
          <a:xfrm>
            <a:off x="2051720" y="2935589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" name="TextBox 80"/>
          <p:cNvSpPr txBox="1"/>
          <p:nvPr/>
        </p:nvSpPr>
        <p:spPr>
          <a:xfrm>
            <a:off x="2376285" y="4345778"/>
            <a:ext cx="553998" cy="175432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匀称   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和谐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气势</a:t>
            </a:r>
          </a:p>
        </p:txBody>
      </p:sp>
      <p:cxnSp>
        <p:nvCxnSpPr>
          <p:cNvPr id="87" name="直接箭头连接符 86"/>
          <p:cNvCxnSpPr>
            <a:cxnSpLocks noChangeShapeType="1"/>
          </p:cNvCxnSpPr>
          <p:nvPr/>
        </p:nvCxnSpPr>
        <p:spPr bwMode="auto">
          <a:xfrm>
            <a:off x="2584521" y="2944717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2356051" y="4345778"/>
            <a:ext cx="461665" cy="1753629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966159" y="3309023"/>
            <a:ext cx="553998" cy="2585323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韵律感节奏感音韵美</a:t>
            </a:r>
          </a:p>
        </p:txBody>
      </p:sp>
      <p:cxnSp>
        <p:nvCxnSpPr>
          <p:cNvPr id="90" name="直接箭头连接符 89"/>
          <p:cNvCxnSpPr>
            <a:cxnSpLocks noChangeShapeType="1"/>
          </p:cNvCxnSpPr>
          <p:nvPr/>
        </p:nvCxnSpPr>
        <p:spPr bwMode="auto">
          <a:xfrm>
            <a:off x="4015296" y="2909511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" name="TextBox 90"/>
          <p:cNvSpPr txBox="1"/>
          <p:nvPr/>
        </p:nvSpPr>
        <p:spPr>
          <a:xfrm>
            <a:off x="3784464" y="4311269"/>
            <a:ext cx="461665" cy="1753629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2" name="TextBox 91"/>
          <p:cNvSpPr txBox="1"/>
          <p:nvPr/>
        </p:nvSpPr>
        <p:spPr>
          <a:xfrm>
            <a:off x="3813122" y="4310572"/>
            <a:ext cx="553998" cy="1754326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错落活泼变化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889792" y="4346475"/>
            <a:ext cx="738664" cy="2307627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en-US" altLang="zh-CN" dirty="0"/>
          </a:p>
          <a:p>
            <a:endParaRPr lang="zh-CN" altLang="en-US" dirty="0"/>
          </a:p>
        </p:txBody>
      </p:sp>
      <p:cxnSp>
        <p:nvCxnSpPr>
          <p:cNvPr id="94" name="直接箭头连接符 93"/>
          <p:cNvCxnSpPr>
            <a:cxnSpLocks noChangeShapeType="1"/>
            <a:endCxn id="93" idx="0"/>
          </p:cNvCxnSpPr>
          <p:nvPr/>
        </p:nvCxnSpPr>
        <p:spPr bwMode="auto">
          <a:xfrm>
            <a:off x="2915816" y="4034983"/>
            <a:ext cx="343308" cy="311492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直接箭头连接符 95"/>
          <p:cNvCxnSpPr>
            <a:cxnSpLocks noChangeShapeType="1"/>
          </p:cNvCxnSpPr>
          <p:nvPr/>
        </p:nvCxnSpPr>
        <p:spPr bwMode="auto">
          <a:xfrm flipH="1">
            <a:off x="3234103" y="4057733"/>
            <a:ext cx="348186" cy="294333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" name="TextBox 98"/>
          <p:cNvSpPr txBox="1"/>
          <p:nvPr/>
        </p:nvSpPr>
        <p:spPr>
          <a:xfrm>
            <a:off x="2888086" y="4345778"/>
            <a:ext cx="371038" cy="2308324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层层修饰严密流畅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211251" y="4345778"/>
            <a:ext cx="371038" cy="2308324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简练轻快流转自然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645090" y="3178654"/>
            <a:ext cx="461665" cy="255673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07" name="直接箭头连接符 106"/>
          <p:cNvCxnSpPr>
            <a:cxnSpLocks noChangeShapeType="1"/>
          </p:cNvCxnSpPr>
          <p:nvPr/>
        </p:nvCxnSpPr>
        <p:spPr bwMode="auto">
          <a:xfrm>
            <a:off x="4836884" y="2929028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TextBox 107"/>
          <p:cNvSpPr txBox="1"/>
          <p:nvPr/>
        </p:nvSpPr>
        <p:spPr>
          <a:xfrm>
            <a:off x="4672979" y="3168479"/>
            <a:ext cx="553998" cy="2308324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化此为彼形象生动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5292080" y="3150962"/>
            <a:ext cx="553998" cy="2308324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化物为人生动亲切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238701" y="3200361"/>
            <a:ext cx="461665" cy="2556731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11" name="直接箭头连接符 110"/>
          <p:cNvCxnSpPr>
            <a:cxnSpLocks noChangeShapeType="1"/>
          </p:cNvCxnSpPr>
          <p:nvPr/>
        </p:nvCxnSpPr>
        <p:spPr bwMode="auto">
          <a:xfrm>
            <a:off x="5446020" y="2917201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直接箭头连接符 111"/>
          <p:cNvCxnSpPr>
            <a:cxnSpLocks noChangeShapeType="1"/>
          </p:cNvCxnSpPr>
          <p:nvPr/>
        </p:nvCxnSpPr>
        <p:spPr bwMode="auto">
          <a:xfrm flipH="1">
            <a:off x="6041431" y="2918321"/>
            <a:ext cx="9723" cy="1840713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3" name="TextBox 112"/>
          <p:cNvSpPr txBox="1"/>
          <p:nvPr/>
        </p:nvSpPr>
        <p:spPr>
          <a:xfrm>
            <a:off x="5766320" y="4754950"/>
            <a:ext cx="483574" cy="2115929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7" name="TextBox 116"/>
          <p:cNvSpPr txBox="1"/>
          <p:nvPr/>
        </p:nvSpPr>
        <p:spPr>
          <a:xfrm>
            <a:off x="5779103" y="4645873"/>
            <a:ext cx="553998" cy="2308324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第二人称亲切自然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427556" y="4936629"/>
            <a:ext cx="461665" cy="1640926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20" name="直接箭头连接符 119"/>
          <p:cNvCxnSpPr>
            <a:cxnSpLocks noChangeShapeType="1"/>
          </p:cNvCxnSpPr>
          <p:nvPr/>
        </p:nvCxnSpPr>
        <p:spPr bwMode="auto">
          <a:xfrm>
            <a:off x="6619350" y="4763550"/>
            <a:ext cx="0" cy="173079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TextBox 121"/>
          <p:cNvSpPr txBox="1"/>
          <p:nvPr/>
        </p:nvSpPr>
        <p:spPr>
          <a:xfrm>
            <a:off x="6436621" y="4973708"/>
            <a:ext cx="553998" cy="1477328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直露</a:t>
            </a:r>
            <a:endParaRPr lang="en-US" altLang="zh-CN" sz="1800" dirty="0">
              <a:solidFill>
                <a:srgbClr val="FF0000"/>
              </a:solidFill>
            </a:endParaRPr>
          </a:p>
          <a:p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sz="1800" dirty="0">
                <a:solidFill>
                  <a:srgbClr val="FF0000"/>
                </a:solidFill>
              </a:rPr>
              <a:t>含蓄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955146" y="3209163"/>
            <a:ext cx="461665" cy="3532206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5" name="TextBox 124"/>
          <p:cNvSpPr txBox="1"/>
          <p:nvPr/>
        </p:nvSpPr>
        <p:spPr>
          <a:xfrm>
            <a:off x="6874019" y="3182078"/>
            <a:ext cx="553998" cy="369331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1800" dirty="0">
                <a:solidFill>
                  <a:srgbClr val="FF0000"/>
                </a:solidFill>
              </a:rPr>
              <a:t>小说口语散文典雅应用文平实</a:t>
            </a:r>
            <a:endParaRPr lang="en-US" altLang="zh-CN" sz="1800" dirty="0">
              <a:solidFill>
                <a:srgbClr val="FF0000"/>
              </a:solidFill>
            </a:endParaRPr>
          </a:p>
        </p:txBody>
      </p:sp>
      <p:cxnSp>
        <p:nvCxnSpPr>
          <p:cNvPr id="128" name="直接箭头连接符 127"/>
          <p:cNvCxnSpPr>
            <a:cxnSpLocks noChangeShapeType="1"/>
          </p:cNvCxnSpPr>
          <p:nvPr/>
        </p:nvCxnSpPr>
        <p:spPr bwMode="auto">
          <a:xfrm>
            <a:off x="6990619" y="294471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5" grpId="0"/>
      <p:bldP spid="28" grpId="0"/>
      <p:bldP spid="41" grpId="0"/>
      <p:bldP spid="49" grpId="0"/>
      <p:bldP spid="50" grpId="0"/>
      <p:bldP spid="51" grpId="0"/>
      <p:bldP spid="77" grpId="0"/>
      <p:bldP spid="81" grpId="0"/>
      <p:bldP spid="89" grpId="0"/>
      <p:bldP spid="92" grpId="0"/>
      <p:bldP spid="108" grpId="0"/>
      <p:bldP spid="10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86083" y="332656"/>
            <a:ext cx="2652718" cy="467866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5" name="直接箭头连接符 4"/>
          <p:cNvCxnSpPr>
            <a:cxnSpLocks noChangeShapeType="1"/>
          </p:cNvCxnSpPr>
          <p:nvPr/>
        </p:nvCxnSpPr>
        <p:spPr bwMode="auto">
          <a:xfrm>
            <a:off x="4338409" y="8005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>
            <a:off x="1823402" y="1076747"/>
            <a:ext cx="4692814" cy="1168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箭头连接符 6"/>
          <p:cNvCxnSpPr>
            <a:cxnSpLocks noChangeShapeType="1"/>
          </p:cNvCxnSpPr>
          <p:nvPr/>
        </p:nvCxnSpPr>
        <p:spPr bwMode="auto">
          <a:xfrm>
            <a:off x="1823402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箭头连接符 7"/>
          <p:cNvCxnSpPr>
            <a:cxnSpLocks noChangeShapeType="1"/>
          </p:cNvCxnSpPr>
          <p:nvPr/>
        </p:nvCxnSpPr>
        <p:spPr bwMode="auto">
          <a:xfrm>
            <a:off x="2915816" y="108627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箭头连接符 8"/>
          <p:cNvCxnSpPr>
            <a:cxnSpLocks noChangeShapeType="1"/>
          </p:cNvCxnSpPr>
          <p:nvPr/>
        </p:nvCxnSpPr>
        <p:spPr bwMode="auto">
          <a:xfrm>
            <a:off x="6503650" y="107674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87624" y="1362496"/>
            <a:ext cx="1224135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81257" y="1374184"/>
            <a:ext cx="1098655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624096" y="1363691"/>
            <a:ext cx="965318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5004048" y="10914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09557" y="1353200"/>
            <a:ext cx="704850" cy="448221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18" name="矩形 17"/>
          <p:cNvSpPr/>
          <p:nvPr/>
        </p:nvSpPr>
        <p:spPr>
          <a:xfrm>
            <a:off x="1315376" y="1339755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3861" y="1374184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</a:p>
        </p:txBody>
      </p:sp>
      <p:sp>
        <p:nvSpPr>
          <p:cNvPr id="20" name="矩形 19"/>
          <p:cNvSpPr/>
          <p:nvPr/>
        </p:nvSpPr>
        <p:spPr>
          <a:xfrm>
            <a:off x="4622750" y="1363691"/>
            <a:ext cx="1016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手法</a:t>
            </a:r>
          </a:p>
        </p:txBody>
      </p:sp>
      <p:sp>
        <p:nvSpPr>
          <p:cNvPr id="21" name="矩形 20"/>
          <p:cNvSpPr/>
          <p:nvPr/>
        </p:nvSpPr>
        <p:spPr>
          <a:xfrm>
            <a:off x="6081604" y="1339757"/>
            <a:ext cx="1016051" cy="4616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</a:p>
        </p:txBody>
      </p:sp>
      <p:sp>
        <p:nvSpPr>
          <p:cNvPr id="22" name="矩形 21"/>
          <p:cNvSpPr/>
          <p:nvPr/>
        </p:nvSpPr>
        <p:spPr>
          <a:xfrm>
            <a:off x="2986082" y="33265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鉴赏语言答题角度</a:t>
            </a:r>
          </a:p>
        </p:txBody>
      </p:sp>
      <p:cxnSp>
        <p:nvCxnSpPr>
          <p:cNvPr id="23" name="直接箭头连接符 22"/>
          <p:cNvCxnSpPr>
            <a:cxnSpLocks noChangeShapeType="1"/>
          </p:cNvCxnSpPr>
          <p:nvPr/>
        </p:nvCxnSpPr>
        <p:spPr bwMode="auto">
          <a:xfrm>
            <a:off x="1403648" y="1790929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/>
          <p:nvPr/>
        </p:nvSpPr>
        <p:spPr>
          <a:xfrm>
            <a:off x="1158007" y="2076679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158007" y="2076679"/>
            <a:ext cx="553998" cy="848265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意象</a:t>
            </a:r>
          </a:p>
        </p:txBody>
      </p:sp>
      <p:cxnSp>
        <p:nvCxnSpPr>
          <p:cNvPr id="26" name="直接箭头连接符 25"/>
          <p:cNvCxnSpPr>
            <a:cxnSpLocks noChangeShapeType="1"/>
          </p:cNvCxnSpPr>
          <p:nvPr/>
        </p:nvCxnSpPr>
        <p:spPr bwMode="auto">
          <a:xfrm>
            <a:off x="2051720" y="1801422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1859926" y="2087172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799691" y="207667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叠词</a:t>
            </a:r>
          </a:p>
        </p:txBody>
      </p:sp>
      <p:cxnSp>
        <p:nvCxnSpPr>
          <p:cNvPr id="30" name="直接箭头连接符 29"/>
          <p:cNvCxnSpPr>
            <a:cxnSpLocks noChangeShapeType="1"/>
          </p:cNvCxnSpPr>
          <p:nvPr/>
        </p:nvCxnSpPr>
        <p:spPr bwMode="auto">
          <a:xfrm>
            <a:off x="2716212" y="1790928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2524418" y="2087171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2" name="直接箭头连接符 31"/>
          <p:cNvCxnSpPr>
            <a:cxnSpLocks noChangeShapeType="1"/>
          </p:cNvCxnSpPr>
          <p:nvPr/>
        </p:nvCxnSpPr>
        <p:spPr bwMode="auto">
          <a:xfrm>
            <a:off x="3779912" y="1801420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3628456" y="2076677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4" name="直接箭头连接符 33"/>
          <p:cNvCxnSpPr>
            <a:cxnSpLocks noChangeShapeType="1"/>
          </p:cNvCxnSpPr>
          <p:nvPr/>
        </p:nvCxnSpPr>
        <p:spPr bwMode="auto">
          <a:xfrm>
            <a:off x="3076109" y="1812247"/>
            <a:ext cx="0" cy="1377127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34"/>
          <p:cNvSpPr txBox="1"/>
          <p:nvPr/>
        </p:nvSpPr>
        <p:spPr>
          <a:xfrm>
            <a:off x="2716212" y="318937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8" name="直接箭头连接符 37"/>
          <p:cNvCxnSpPr>
            <a:cxnSpLocks noChangeShapeType="1"/>
          </p:cNvCxnSpPr>
          <p:nvPr/>
        </p:nvCxnSpPr>
        <p:spPr bwMode="auto">
          <a:xfrm>
            <a:off x="3549079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8"/>
          <p:cNvSpPr txBox="1"/>
          <p:nvPr/>
        </p:nvSpPr>
        <p:spPr>
          <a:xfrm>
            <a:off x="3318247" y="3203180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2524418" y="2072049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整句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08107" y="20530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人称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670045" y="320248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长句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305290" y="3211813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短句</a:t>
            </a:r>
          </a:p>
        </p:txBody>
      </p:sp>
      <p:cxnSp>
        <p:nvCxnSpPr>
          <p:cNvPr id="45" name="直接箭头连接符 44"/>
          <p:cNvCxnSpPr>
            <a:cxnSpLocks noChangeShapeType="1"/>
          </p:cNvCxnSpPr>
          <p:nvPr/>
        </p:nvCxnSpPr>
        <p:spPr bwMode="auto">
          <a:xfrm>
            <a:off x="482056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5"/>
          <p:cNvSpPr txBox="1"/>
          <p:nvPr/>
        </p:nvSpPr>
        <p:spPr>
          <a:xfrm>
            <a:off x="466911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47" name="直接箭头连接符 46"/>
          <p:cNvCxnSpPr>
            <a:cxnSpLocks noChangeShapeType="1"/>
          </p:cNvCxnSpPr>
          <p:nvPr/>
        </p:nvCxnSpPr>
        <p:spPr bwMode="auto">
          <a:xfrm>
            <a:off x="5443536" y="178815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5292080" y="206341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4584894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比喻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254226" y="2053385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拟人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28456" y="2087324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散句</a:t>
            </a:r>
          </a:p>
        </p:txBody>
      </p:sp>
      <p:cxnSp>
        <p:nvCxnSpPr>
          <p:cNvPr id="52" name="直接箭头连接符 51"/>
          <p:cNvCxnSpPr>
            <a:cxnSpLocks noChangeShapeType="1"/>
          </p:cNvCxnSpPr>
          <p:nvPr/>
        </p:nvCxnSpPr>
        <p:spPr bwMode="auto">
          <a:xfrm>
            <a:off x="6159563" y="1812067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TextBox 52"/>
          <p:cNvSpPr txBox="1"/>
          <p:nvPr/>
        </p:nvSpPr>
        <p:spPr>
          <a:xfrm>
            <a:off x="6008107" y="2087324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54" name="直接箭头连接符 53"/>
          <p:cNvCxnSpPr>
            <a:cxnSpLocks noChangeShapeType="1"/>
          </p:cNvCxnSpPr>
          <p:nvPr/>
        </p:nvCxnSpPr>
        <p:spPr bwMode="auto">
          <a:xfrm>
            <a:off x="6756461" y="1811756"/>
            <a:ext cx="0" cy="28575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TextBox 54"/>
          <p:cNvSpPr txBox="1"/>
          <p:nvPr/>
        </p:nvSpPr>
        <p:spPr>
          <a:xfrm>
            <a:off x="6605005" y="2087013"/>
            <a:ext cx="461665" cy="848265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66" name="直接箭头连接符 65"/>
          <p:cNvCxnSpPr>
            <a:cxnSpLocks noChangeShapeType="1"/>
          </p:cNvCxnSpPr>
          <p:nvPr/>
        </p:nvCxnSpPr>
        <p:spPr bwMode="auto">
          <a:xfrm>
            <a:off x="6515938" y="1801422"/>
            <a:ext cx="9723" cy="1401061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Box 66"/>
          <p:cNvSpPr txBox="1"/>
          <p:nvPr/>
        </p:nvSpPr>
        <p:spPr>
          <a:xfrm>
            <a:off x="6285106" y="3203180"/>
            <a:ext cx="461665" cy="1555854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8" name="TextBox 67"/>
          <p:cNvSpPr txBox="1"/>
          <p:nvPr/>
        </p:nvSpPr>
        <p:spPr>
          <a:xfrm>
            <a:off x="6612222" y="2065108"/>
            <a:ext cx="553998" cy="830997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语体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285106" y="3189374"/>
            <a:ext cx="553998" cy="1569660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情感抒发</a:t>
            </a:r>
          </a:p>
        </p:txBody>
      </p:sp>
      <p:sp>
        <p:nvSpPr>
          <p:cNvPr id="63" name="矩形 62"/>
          <p:cNvSpPr/>
          <p:nvPr/>
        </p:nvSpPr>
        <p:spPr>
          <a:xfrm>
            <a:off x="474629" y="5768820"/>
            <a:ext cx="1152129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①明特点</a:t>
            </a:r>
          </a:p>
        </p:txBody>
      </p:sp>
      <p:sp>
        <p:nvSpPr>
          <p:cNvPr id="2" name="矩形 1"/>
          <p:cNvSpPr/>
          <p:nvPr/>
        </p:nvSpPr>
        <p:spPr>
          <a:xfrm>
            <a:off x="2298093" y="578049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②选角度</a:t>
            </a:r>
          </a:p>
        </p:txBody>
      </p:sp>
      <p:sp>
        <p:nvSpPr>
          <p:cNvPr id="3" name="矩形 2"/>
          <p:cNvSpPr/>
          <p:nvPr/>
        </p:nvSpPr>
        <p:spPr>
          <a:xfrm>
            <a:off x="4332988" y="578049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③扣文本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802859" y="5768820"/>
            <a:ext cx="2895564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④析作用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（可从语言本身、情感主旨角度分析作用，且须与该特点相关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47017" y="484750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鉴赏语言答题步骤</a:t>
            </a:r>
          </a:p>
        </p:txBody>
      </p:sp>
      <p:cxnSp>
        <p:nvCxnSpPr>
          <p:cNvPr id="71" name="直接箭头连接符 70"/>
          <p:cNvCxnSpPr>
            <a:cxnSpLocks noChangeShapeType="1"/>
          </p:cNvCxnSpPr>
          <p:nvPr/>
        </p:nvCxnSpPr>
        <p:spPr bwMode="auto">
          <a:xfrm>
            <a:off x="1482741" y="5969809"/>
            <a:ext cx="815353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直接箭头连接符 73"/>
          <p:cNvCxnSpPr>
            <a:cxnSpLocks noChangeShapeType="1"/>
          </p:cNvCxnSpPr>
          <p:nvPr/>
        </p:nvCxnSpPr>
        <p:spPr bwMode="auto">
          <a:xfrm>
            <a:off x="3522229" y="5969809"/>
            <a:ext cx="835802" cy="15966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直接箭头连接符 86"/>
          <p:cNvCxnSpPr>
            <a:cxnSpLocks noChangeShapeType="1"/>
          </p:cNvCxnSpPr>
          <p:nvPr/>
        </p:nvCxnSpPr>
        <p:spPr bwMode="auto">
          <a:xfrm>
            <a:off x="5323349" y="5985776"/>
            <a:ext cx="479510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36231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7980" y="1364139"/>
            <a:ext cx="5680244" cy="516689"/>
          </a:xfrm>
          <a:ln w="19050"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语文老师：下次考不好提头来见！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7981" y="601767"/>
            <a:ext cx="511256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班浩贤同学顺德三模退步很大：</a:t>
            </a:r>
          </a:p>
        </p:txBody>
      </p:sp>
      <p:sp>
        <p:nvSpPr>
          <p:cNvPr id="7" name="云形 6"/>
          <p:cNvSpPr/>
          <p:nvPr/>
        </p:nvSpPr>
        <p:spPr>
          <a:xfrm>
            <a:off x="6084168" y="116632"/>
            <a:ext cx="2592288" cy="1008112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语言风格</a:t>
            </a:r>
          </a:p>
        </p:txBody>
      </p:sp>
      <p:sp>
        <p:nvSpPr>
          <p:cNvPr id="10" name="线形标注 1 9"/>
          <p:cNvSpPr/>
          <p:nvPr/>
        </p:nvSpPr>
        <p:spPr>
          <a:xfrm>
            <a:off x="6084168" y="2708920"/>
            <a:ext cx="2304256" cy="858960"/>
          </a:xfrm>
          <a:prstGeom prst="borderCallout1">
            <a:avLst>
              <a:gd name="adj1" fmla="val 18750"/>
              <a:gd name="adj2" fmla="val -8333"/>
              <a:gd name="adj3" fmla="val -118445"/>
              <a:gd name="adj4" fmla="val -60502"/>
            </a:avLst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洁哥本色：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直露豪放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50" y="12065"/>
            <a:ext cx="66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结</a:t>
            </a:r>
          </a:p>
        </p:txBody>
      </p:sp>
    </p:spTree>
    <p:extLst>
      <p:ext uri="{BB962C8B-B14F-4D97-AF65-F5344CB8AC3E}">
        <p14:creationId xmlns:p14="http://schemas.microsoft.com/office/powerpoint/2010/main" val="335883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986083" y="332656"/>
            <a:ext cx="2652718" cy="467866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740694" y="1362496"/>
            <a:ext cx="1008112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624096" y="1363691"/>
            <a:ext cx="965318" cy="427238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63" name="矩形 62"/>
          <p:cNvSpPr/>
          <p:nvPr/>
        </p:nvSpPr>
        <p:spPr>
          <a:xfrm>
            <a:off x="740694" y="1380970"/>
            <a:ext cx="1152129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①明特点</a:t>
            </a: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564159" y="1362496"/>
            <a:ext cx="1224135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6068924" y="1357847"/>
            <a:ext cx="1224135" cy="438925"/>
          </a:xfrm>
          <a:prstGeom prst="rect">
            <a:avLst/>
          </a:prstGeom>
          <a:noFill/>
          <a:ln w="19050">
            <a:solidFill>
              <a:srgbClr val="739CC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BBD5F0"/>
                    </a:gs>
                    <a:gs pos="100000">
                      <a:srgbClr val="9CBEE0"/>
                    </a:gs>
                  </a:gsLst>
                  <a:lin ang="5400000"/>
                </a:gra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 sz="3600"/>
          </a:p>
        </p:txBody>
      </p:sp>
      <p:sp>
        <p:nvSpPr>
          <p:cNvPr id="66" name="矩形 65"/>
          <p:cNvSpPr/>
          <p:nvPr/>
        </p:nvSpPr>
        <p:spPr>
          <a:xfrm>
            <a:off x="2564158" y="139264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②选角度</a:t>
            </a:r>
          </a:p>
        </p:txBody>
      </p:sp>
      <p:sp>
        <p:nvSpPr>
          <p:cNvPr id="67" name="矩形 66"/>
          <p:cNvSpPr/>
          <p:nvPr/>
        </p:nvSpPr>
        <p:spPr>
          <a:xfrm>
            <a:off x="4599053" y="1392644"/>
            <a:ext cx="1224135" cy="369332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③扣文本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6068924" y="1380970"/>
            <a:ext cx="2895564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④析作用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（可从语言本身、情感主旨角度分析作用，且须与该特点相关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  <a:p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986082" y="332656"/>
            <a:ext cx="2984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鉴赏语言答题步骤</a:t>
            </a:r>
          </a:p>
        </p:txBody>
      </p:sp>
      <p:cxnSp>
        <p:nvCxnSpPr>
          <p:cNvPr id="71" name="直接箭头连接符 70"/>
          <p:cNvCxnSpPr>
            <a:cxnSpLocks noChangeShapeType="1"/>
            <a:stCxn id="59" idx="3"/>
            <a:endCxn id="64" idx="1"/>
          </p:cNvCxnSpPr>
          <p:nvPr/>
        </p:nvCxnSpPr>
        <p:spPr bwMode="auto">
          <a:xfrm>
            <a:off x="1748806" y="1581959"/>
            <a:ext cx="815353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" name="直接箭头连接符 73"/>
          <p:cNvCxnSpPr>
            <a:cxnSpLocks noChangeShapeType="1"/>
            <a:stCxn id="64" idx="3"/>
          </p:cNvCxnSpPr>
          <p:nvPr/>
        </p:nvCxnSpPr>
        <p:spPr bwMode="auto">
          <a:xfrm>
            <a:off x="3788294" y="1581959"/>
            <a:ext cx="835802" cy="15966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7" name="直接箭头连接符 86"/>
          <p:cNvCxnSpPr>
            <a:cxnSpLocks noChangeShapeType="1"/>
          </p:cNvCxnSpPr>
          <p:nvPr/>
        </p:nvCxnSpPr>
        <p:spPr bwMode="auto">
          <a:xfrm>
            <a:off x="5589414" y="1597926"/>
            <a:ext cx="479510" cy="0"/>
          </a:xfrm>
          <a:prstGeom prst="straightConnector1">
            <a:avLst/>
          </a:prstGeom>
          <a:noFill/>
          <a:ln w="19050">
            <a:solidFill>
              <a:srgbClr val="739CC3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" name="矩形 90"/>
          <p:cNvSpPr/>
          <p:nvPr/>
        </p:nvSpPr>
        <p:spPr>
          <a:xfrm>
            <a:off x="591820" y="2581275"/>
            <a:ext cx="83724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/>
              <a:t> （音韵美）</a:t>
            </a:r>
            <a:r>
              <a:rPr lang="en-US" altLang="zh-CN" b="1" dirty="0"/>
              <a:t>    </a:t>
            </a:r>
            <a:r>
              <a:rPr lang="zh-CN" altLang="zh-CN" b="1" dirty="0"/>
              <a:t>（用词角度—叠词）</a:t>
            </a:r>
            <a:r>
              <a:rPr lang="en-US" altLang="zh-CN" b="1" dirty="0"/>
              <a:t>    </a:t>
            </a:r>
            <a:r>
              <a:rPr lang="zh-CN" altLang="zh-CN" b="1" dirty="0"/>
              <a:t>（杨柳依依）</a:t>
            </a:r>
            <a:r>
              <a:rPr lang="en-US" altLang="zh-CN" b="1" dirty="0"/>
              <a:t>      </a:t>
            </a:r>
            <a:r>
              <a:rPr lang="zh-CN" altLang="zh-CN" b="1" dirty="0"/>
              <a:t>（节奏鲜明、韵律感强）</a:t>
            </a:r>
          </a:p>
          <a:p>
            <a:r>
              <a:rPr lang="zh-CN" altLang="zh-CN" dirty="0"/>
              <a:t>                                                                                                      </a:t>
            </a:r>
            <a:r>
              <a:rPr lang="zh-CN" altLang="zh-CN" b="1" dirty="0"/>
              <a:t>（对故乡、亲人的恋恋不舍）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854149" y="4246244"/>
            <a:ext cx="72478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题型一：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分析文本中指定的语言特色。</a:t>
            </a:r>
          </a:p>
          <a:p>
            <a:pPr inden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题型二：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分析文本的语言特色。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6" grpId="0"/>
      <p:bldP spid="67" grpId="0"/>
      <p:bldP spid="68" grpId="0"/>
      <p:bldP spid="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1560" y="620688"/>
          <a:ext cx="7848872" cy="587532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435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5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741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3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1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1E1E1E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试卷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1E1E1E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选文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1E1E1E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试题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1E1E1E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考查点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2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顺德二模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马金莲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</a:t>
                      </a:r>
                      <a:r>
                        <a:rPr lang="en-US" sz="1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1987</a:t>
                      </a:r>
                      <a:r>
                        <a:rPr lang="zh-CN" sz="1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年的浆水和酸菜》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>
                        <a:solidFill>
                          <a:srgbClr val="000000"/>
                        </a:solidFill>
                        <a:effectLst/>
                        <a:latin typeface="等线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本文具有浓郁的生活气息，请结合文本进行赏析。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鉴赏语言特色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2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次周周清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00050" algn="just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毕飞宇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indent="266700" algn="just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《大地》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等线"/>
                          <a:cs typeface="宋体" panose="02010600030101010101" pitchFamily="2" charset="-122"/>
                        </a:rPr>
                        <a:t> 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本文的语言具有强烈的抒情色彩，请结合全文对此加以分析。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鉴赏语言特色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2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16</a:t>
                      </a: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次周周清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史光柱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《春天，我的春天》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本文语言的文学味较浓，请从遣词造句的角度对此加以赏析。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鉴赏语言特色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2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顺德二模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just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宋</a:t>
                      </a: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•</a:t>
                      </a: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王安石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《赠曾子固》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等线"/>
                          <a:cs typeface="宋体" panose="02010600030101010101" pitchFamily="2" charset="-122"/>
                        </a:rPr>
                        <a:t> 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altLang="zh-CN" sz="1800" b="1" kern="0" dirty="0">
                        <a:solidFill>
                          <a:srgbClr val="000000"/>
                        </a:solidFill>
                        <a:effectLst/>
                        <a:latin typeface="等线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Times New Roman" panose="02020603050405020304"/>
                        </a:rPr>
                        <a:t>世人评价王安石的诗瘦硬刚健、遒劲有力，请结合全诗谈谈你的看法。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鉴赏语言特色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3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9</a:t>
                      </a:r>
                      <a:r>
                        <a:rPr lang="zh-CN" sz="18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次周周清</a:t>
                      </a:r>
                      <a:endParaRPr lang="zh-CN" sz="1800" b="1" kern="10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effectLst/>
                          <a:latin typeface="等线"/>
                          <a:ea typeface="宋体" panose="02010600030101010101" pitchFamily="2" charset="-122"/>
                          <a:cs typeface="楷体" panose="02010609060101010101" pitchFamily="49" charset="-122"/>
                        </a:rPr>
                        <a:t>刘亮程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楷体" panose="02010609060101010101" pitchFamily="49" charset="-122"/>
                        </a:rPr>
                        <a:t>狗这一辈子</a:t>
                      </a:r>
                      <a:r>
                        <a:rPr lang="zh-CN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》</a:t>
                      </a:r>
                      <a:r>
                        <a:rPr lang="en-US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dirty="0">
                        <a:effectLst/>
                        <a:latin typeface="等线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algn="just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这篇文章语言上有其独有特色</a:t>
                      </a:r>
                      <a:r>
                        <a:rPr lang="en-US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1800" b="1" kern="100" dirty="0"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请结合文本简要分析。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5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鉴赏语言特色</a:t>
                      </a:r>
                      <a:endParaRPr lang="zh-CN" sz="1800" b="1" kern="100" dirty="0">
                        <a:effectLst/>
                        <a:latin typeface="等线"/>
                        <a:ea typeface="等线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35210" y="103297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高三上学期“语言特色”考情一览表：</a:t>
            </a:r>
          </a:p>
        </p:txBody>
      </p:sp>
    </p:spTree>
    <p:extLst>
      <p:ext uri="{BB962C8B-B14F-4D97-AF65-F5344CB8AC3E}">
        <p14:creationId xmlns:p14="http://schemas.microsoft.com/office/powerpoint/2010/main" val="880275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28625" y="16510"/>
            <a:ext cx="80352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（一）以下三道题目都属于题型___，即______________。仿照（1）完成对（2）（3）的分析。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30445" y="1651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64835" y="16510"/>
            <a:ext cx="3608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分析文本指定的语言特色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0825" y="937895"/>
            <a:ext cx="86417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（1）本文的语言具有强烈的抒情色彩，请结合全文对此加以分析。（第6次周日测试《大地》）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0825" y="1900555"/>
            <a:ext cx="83908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①多处使用情感色彩鲜明的词语直抒胸臆。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如“悲壮”“寂寥”“泪流满面”等词语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表达对大地、农民的深挚情感。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295" y="2730500"/>
            <a:ext cx="88182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9558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②精选意象营造具有抒情意味的意境。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作者挑选“孤岛”“沙漠”“汪洋”“泥土”“指纹”等形象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组成具有抒情意味的意境以委婉含蓄地抒情。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0825" y="3929380"/>
            <a:ext cx="8390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③用反复、排比修辞手法强化情感。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如②段的“这是何等的艰辛，何等的艰辛”，段的“一棵一棵地”，第六段的“泥土在开裂，庄稼在抽穗，流水在浇灌”。</a:t>
            </a:r>
            <a:r>
              <a:rPr lang="zh-CN" altLang="en-US" sz="1050" b="0" dirty="0">
                <a:solidFill>
                  <a:srgbClr val="13742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9890" y="5376545"/>
            <a:ext cx="8502650" cy="1198880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解词：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抒发感情非常强烈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角度：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①-用词、情感抒发 ②-用词、情感抒发③-手法</a:t>
            </a:r>
          </a:p>
          <a:p>
            <a:pPr lvl="0"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步骤：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</a:p>
        </p:txBody>
      </p:sp>
      <p:sp>
        <p:nvSpPr>
          <p:cNvPr id="8" name="矩形 7"/>
          <p:cNvSpPr/>
          <p:nvPr/>
        </p:nvSpPr>
        <p:spPr>
          <a:xfrm>
            <a:off x="2649855" y="937895"/>
            <a:ext cx="284416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2220" y="1900555"/>
            <a:ext cx="340296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705" y="2730500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3925" y="3929380"/>
            <a:ext cx="273367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6620" y="1900555"/>
            <a:ext cx="1144270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6645" y="3418840"/>
            <a:ext cx="1553210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050" y="12065"/>
            <a:ext cx="6642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297815" y="136525"/>
            <a:ext cx="82581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本文语言的文学味较浓，请从遣词造句的角度对此加以赏析。（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周清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春天，我的春天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</a:p>
          <a:p>
            <a:pPr indent="0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词语选用：使用了大量形象化的词语形象可感。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例如：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啃嚼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地疤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、形象可感。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花不标价，草不打折</a:t>
            </a:r>
            <a:r>
              <a:rPr lang="zh-CN" altLang="en-US" sz="2400" b="1" dirty="0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新颖独特，具有诗意。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句式使用：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整句、长句、排比句的运用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表达内容丰富，增强了文章的节奏感。</a:t>
            </a:r>
          </a:p>
          <a:p>
            <a:pPr inden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修辞运用：使用了拟人、比喻等手法，</a:t>
            </a:r>
            <a:r>
              <a:rPr lang="zh-CN" altLang="en-US" sz="2400" b="1" dirty="0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表达生动，富有情趣。情感细腻、富有音乐美、绘画美等。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3640" y="5120005"/>
            <a:ext cx="5683250" cy="1568450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解词：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_________________________</a:t>
            </a:r>
            <a:endParaRPr lang="zh-CN" altLang="en-US" sz="24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角度：_________________________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步骤：_________________________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32330" y="5809615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用词</a:t>
            </a:r>
          </a:p>
        </p:txBody>
      </p:sp>
      <p:sp>
        <p:nvSpPr>
          <p:cNvPr id="3" name="矩形 2"/>
          <p:cNvSpPr/>
          <p:nvPr/>
        </p:nvSpPr>
        <p:spPr>
          <a:xfrm>
            <a:off x="2762885" y="136525"/>
            <a:ext cx="157035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3180" y="136525"/>
            <a:ext cx="1321435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3360" y="3829050"/>
            <a:ext cx="8532495" cy="119888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比喻、拟人、夸张、排比、对偶、反复、反问”等手法，虽然它是一种手法，但是因为使用这些手法时也是通过词句选用、组合等方式形成的，所以也可以理解为“对语言的遣词造句”。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7075" y="1258570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7075" y="2336165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7075" y="3006090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614420" y="5809615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043170" y="5809615"/>
            <a:ext cx="148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修辞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32330" y="6228080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32330" y="5120005"/>
            <a:ext cx="39833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文学，讲究词语、修辞，源于生活，高于生活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4" grpId="0" animBg="1"/>
      <p:bldP spid="6" grpId="0" animBg="1"/>
      <p:bldP spid="10" grpId="0" animBg="1"/>
      <p:bldP spid="7" grpId="0" animBg="1"/>
      <p:bldP spid="9" grpId="0" animBg="1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350520" y="217805"/>
            <a:ext cx="81540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>
                <a:latin typeface="+mn-ea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latin typeface="+mn-ea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本文具有浓郁的生活气息，请结合文本进行赏析。（顺德二模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《</a:t>
            </a:r>
            <a:r>
              <a:rPr lang="en-US" altLang="zh-CN" sz="2400" b="1">
                <a:latin typeface="+mn-ea"/>
                <a:cs typeface="Times New Roman" panose="02020603050405020304" charset="0"/>
              </a:rPr>
              <a:t>1987</a:t>
            </a:r>
            <a:r>
              <a:rPr lang="zh-CN" altLang="en-US" sz="2400" b="1">
                <a:latin typeface="+mn-ea"/>
                <a:cs typeface="宋体" panose="02010600030101010101" pitchFamily="2" charset="-122"/>
              </a:rPr>
              <a:t>年的浆水和酸菜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）</a:t>
            </a:r>
          </a:p>
          <a:p>
            <a:pPr indent="0"/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人物语言多采用口语，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如小孩子编的顺口溜体现了孩子的天真，奶奶和爷爷的对话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口语色彩浓厚，符合人物身份。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生活场景描写真实生动，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如母亲和奶奶串菜晒菜，奶奶煮干菜卧浆水，“我”捡萝卜片吃，因没有浆水和酸菜而变得索然无味的饭餐</a:t>
            </a:r>
            <a:r>
              <a:rPr lang="en-US" altLang="zh-CN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1F2DA8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这些场景都是一个时代乡村生活的真实再现。</a:t>
            </a:r>
          </a:p>
          <a:p>
            <a:pPr indent="0"/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③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文章叙事中心是</a:t>
            </a:r>
            <a:r>
              <a:rPr lang="zh-CN" altLang="en-US" sz="2400" b="1">
                <a:solidFill>
                  <a:srgbClr val="13742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“浆水和酸菜”，是西北特色，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使文章具有地方特色和当地浓郁的生活气息。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3635" y="217805"/>
            <a:ext cx="2266950" cy="464185"/>
          </a:xfrm>
          <a:prstGeom prst="rect">
            <a:avLst/>
          </a:prstGeom>
          <a:noFill/>
          <a:ln>
            <a:solidFill>
              <a:srgbClr val="1F2DA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4410" y="1297940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40410" y="2073275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4295" y="3479165"/>
            <a:ext cx="1261745" cy="46418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8160" y="4900295"/>
            <a:ext cx="5420995" cy="1568450"/>
          </a:xfrm>
          <a:prstGeom prst="rect">
            <a:avLst/>
          </a:prstGeom>
          <a:noFill/>
          <a:ln w="28575">
            <a:solidFill>
              <a:srgbClr val="AE07B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解词：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_________________________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角度：_________________________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步骤：_________________________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66215" y="5638165"/>
            <a:ext cx="2440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语体（口语）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36695" y="5638165"/>
            <a:ext cx="1731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其他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66215" y="6007735"/>
            <a:ext cx="41617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选角度——扣文本——析作用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4295" y="4900295"/>
            <a:ext cx="45948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生活，即和老百姓的日常生活，即衣食住行等紧密相关。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2" grpId="0" animBg="1"/>
      <p:bldP spid="3" grpId="0" animBg="1"/>
      <p:bldP spid="5" grpId="0"/>
      <p:bldP spid="6" grpId="0"/>
      <p:bldP spid="1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404664"/>
            <a:ext cx="8640960" cy="5976664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语言特色丰富多样，难以穷尽，我们在掌握一些常见的语言特色之外，如果遇到一些陌生的语言特色，也可以尝试采用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拆迁法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去理解，例如：</a:t>
            </a:r>
          </a:p>
          <a:p>
            <a:r>
              <a:rPr lang="zh-CN" altLang="en-US" sz="2400" b="1" dirty="0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强烈的抒情色彩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先拆后迁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。中心词是“抒情”，意为抒发感情，“强烈”采用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反面迁移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，意为“不微弱”，合起来是指“抒发感情非常强烈不微弱”，所以在用词上情感色彩会比较浓烈，在手法上会采用抒情强烈的手法，例如：排比、反复、夸张等。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“生活气息”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先拆后迁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。修饰词是“生活”，即老百姓的日常生活，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正面迁移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，日常生活与什么相关呢？自然是衣食住行。所以我们可以从文章描写的衣食住行来论证语言具有生活气息。</a:t>
            </a: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对各种语言特色的理解主要靠大家积累，课后识记导学案第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页的内容，此处不一一列举。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5342</Words>
  <Application>Microsoft Office PowerPoint</Application>
  <PresentationFormat>全屏显示(4:3)</PresentationFormat>
  <Paragraphs>407</Paragraphs>
  <Slides>31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楷体</vt:lpstr>
      <vt:lpstr>宋体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liujie</dc:creator>
  <cp:lastModifiedBy>万 采桦</cp:lastModifiedBy>
  <cp:revision>116</cp:revision>
  <dcterms:created xsi:type="dcterms:W3CDTF">2019-02-22T03:17:00Z</dcterms:created>
  <dcterms:modified xsi:type="dcterms:W3CDTF">2020-04-08T08:09:24Z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2052-10.8.0.6157</vt:lpwstr>
  </property>
</Properties>
</file>