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heme/themeOverride1.xml" ContentType="application/vnd.openxmlformats-officedocument.themeOverride+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Default Extension="gif" ContentType="image/gif"/>
  <Override PartName="/ppt/tags/tag71.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tags/tag3.xml" ContentType="application/vnd.openxmlformats-officedocument.presentationml.tags+xml"/>
  <Default Extension="jpeg" ContentType="image/jpeg"/>
  <Override PartName="/ppt/tags/tag59.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Default Extension="wav" ContentType="audio/wav"/>
  <Override PartName="/ppt/tags/tag66.xml" ContentType="application/vnd.openxmlformats-officedocument.presentationml.tags+xml"/>
  <Override PartName="/ppt/slides/slide20.xml" ContentType="application/vnd.openxmlformats-officedocument.presentationml.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75"/>
  </p:notesMasterIdLst>
  <p:sldIdLst>
    <p:sldId id="256" r:id="rId2"/>
    <p:sldId id="563" r:id="rId3"/>
    <p:sldId id="636" r:id="rId4"/>
    <p:sldId id="637" r:id="rId5"/>
    <p:sldId id="638" r:id="rId6"/>
    <p:sldId id="639" r:id="rId7"/>
    <p:sldId id="640" r:id="rId8"/>
    <p:sldId id="810" r:id="rId9"/>
    <p:sldId id="776" r:id="rId10"/>
    <p:sldId id="777" r:id="rId11"/>
    <p:sldId id="778" r:id="rId12"/>
    <p:sldId id="779" r:id="rId13"/>
    <p:sldId id="780" r:id="rId14"/>
    <p:sldId id="781" r:id="rId15"/>
    <p:sldId id="782" r:id="rId16"/>
    <p:sldId id="783" r:id="rId17"/>
    <p:sldId id="784" r:id="rId18"/>
    <p:sldId id="785" r:id="rId19"/>
    <p:sldId id="786" r:id="rId20"/>
    <p:sldId id="787" r:id="rId21"/>
    <p:sldId id="788" r:id="rId22"/>
    <p:sldId id="789" r:id="rId23"/>
    <p:sldId id="790" r:id="rId24"/>
    <p:sldId id="792" r:id="rId25"/>
    <p:sldId id="793" r:id="rId26"/>
    <p:sldId id="794" r:id="rId27"/>
    <p:sldId id="795" r:id="rId28"/>
    <p:sldId id="796" r:id="rId29"/>
    <p:sldId id="797" r:id="rId30"/>
    <p:sldId id="798" r:id="rId31"/>
    <p:sldId id="799" r:id="rId32"/>
    <p:sldId id="800" r:id="rId33"/>
    <p:sldId id="801" r:id="rId34"/>
    <p:sldId id="802" r:id="rId35"/>
    <p:sldId id="803" r:id="rId36"/>
    <p:sldId id="804" r:id="rId37"/>
    <p:sldId id="805" r:id="rId38"/>
    <p:sldId id="806" r:id="rId39"/>
    <p:sldId id="807" r:id="rId40"/>
    <p:sldId id="808" r:id="rId41"/>
    <p:sldId id="809" r:id="rId42"/>
    <p:sldId id="812" r:id="rId43"/>
    <p:sldId id="811" r:id="rId44"/>
    <p:sldId id="576" r:id="rId45"/>
    <p:sldId id="577" r:id="rId46"/>
    <p:sldId id="578" r:id="rId47"/>
    <p:sldId id="579" r:id="rId48"/>
    <p:sldId id="580" r:id="rId49"/>
    <p:sldId id="581" r:id="rId50"/>
    <p:sldId id="582" r:id="rId51"/>
    <p:sldId id="583" r:id="rId52"/>
    <p:sldId id="584" r:id="rId53"/>
    <p:sldId id="585" r:id="rId54"/>
    <p:sldId id="586" r:id="rId55"/>
    <p:sldId id="740" r:id="rId56"/>
    <p:sldId id="742" r:id="rId57"/>
    <p:sldId id="743" r:id="rId58"/>
    <p:sldId id="744" r:id="rId59"/>
    <p:sldId id="745" r:id="rId60"/>
    <p:sldId id="746" r:id="rId61"/>
    <p:sldId id="747" r:id="rId62"/>
    <p:sldId id="741" r:id="rId63"/>
    <p:sldId id="749" r:id="rId64"/>
    <p:sldId id="729" r:id="rId65"/>
    <p:sldId id="717" r:id="rId66"/>
    <p:sldId id="718" r:id="rId67"/>
    <p:sldId id="724" r:id="rId68"/>
    <p:sldId id="725" r:id="rId69"/>
    <p:sldId id="726" r:id="rId70"/>
    <p:sldId id="727" r:id="rId71"/>
    <p:sldId id="730" r:id="rId72"/>
    <p:sldId id="731" r:id="rId73"/>
    <p:sldId id="561" r:id="rId7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imes New Roman" pitchFamily="18" charset="0"/>
        <a:ea typeface="宋体" charset="-122"/>
        <a:cs typeface="幼圆"/>
      </a:defRPr>
    </a:lvl1pPr>
    <a:lvl2pPr marL="457200" algn="l" rtl="0" fontAlgn="base">
      <a:spcBef>
        <a:spcPct val="0"/>
      </a:spcBef>
      <a:spcAft>
        <a:spcPct val="0"/>
      </a:spcAft>
      <a:defRPr kern="1200">
        <a:solidFill>
          <a:schemeClr val="tx1"/>
        </a:solidFill>
        <a:latin typeface="Times New Roman" pitchFamily="18" charset="0"/>
        <a:ea typeface="宋体" charset="-122"/>
        <a:cs typeface="幼圆"/>
      </a:defRPr>
    </a:lvl2pPr>
    <a:lvl3pPr marL="914400" algn="l" rtl="0" fontAlgn="base">
      <a:spcBef>
        <a:spcPct val="0"/>
      </a:spcBef>
      <a:spcAft>
        <a:spcPct val="0"/>
      </a:spcAft>
      <a:defRPr kern="1200">
        <a:solidFill>
          <a:schemeClr val="tx1"/>
        </a:solidFill>
        <a:latin typeface="Times New Roman" pitchFamily="18" charset="0"/>
        <a:ea typeface="宋体" charset="-122"/>
        <a:cs typeface="幼圆"/>
      </a:defRPr>
    </a:lvl3pPr>
    <a:lvl4pPr marL="1371600" algn="l" rtl="0" fontAlgn="base">
      <a:spcBef>
        <a:spcPct val="0"/>
      </a:spcBef>
      <a:spcAft>
        <a:spcPct val="0"/>
      </a:spcAft>
      <a:defRPr kern="1200">
        <a:solidFill>
          <a:schemeClr val="tx1"/>
        </a:solidFill>
        <a:latin typeface="Times New Roman" pitchFamily="18" charset="0"/>
        <a:ea typeface="宋体" charset="-122"/>
        <a:cs typeface="幼圆"/>
      </a:defRPr>
    </a:lvl4pPr>
    <a:lvl5pPr marL="1828800" algn="l" rtl="0" fontAlgn="base">
      <a:spcBef>
        <a:spcPct val="0"/>
      </a:spcBef>
      <a:spcAft>
        <a:spcPct val="0"/>
      </a:spcAft>
      <a:defRPr kern="1200">
        <a:solidFill>
          <a:schemeClr val="tx1"/>
        </a:solidFill>
        <a:latin typeface="Times New Roman" pitchFamily="18" charset="0"/>
        <a:ea typeface="宋体" charset="-122"/>
        <a:cs typeface="幼圆"/>
      </a:defRPr>
    </a:lvl5pPr>
    <a:lvl6pPr marL="2286000" algn="l" defTabSz="914400" rtl="0" eaLnBrk="1" latinLnBrk="0" hangingPunct="1">
      <a:defRPr kern="1200">
        <a:solidFill>
          <a:schemeClr val="tx1"/>
        </a:solidFill>
        <a:latin typeface="Times New Roman" pitchFamily="18" charset="0"/>
        <a:ea typeface="宋体" charset="-122"/>
        <a:cs typeface="幼圆"/>
      </a:defRPr>
    </a:lvl6pPr>
    <a:lvl7pPr marL="2743200" algn="l" defTabSz="914400" rtl="0" eaLnBrk="1" latinLnBrk="0" hangingPunct="1">
      <a:defRPr kern="1200">
        <a:solidFill>
          <a:schemeClr val="tx1"/>
        </a:solidFill>
        <a:latin typeface="Times New Roman" pitchFamily="18" charset="0"/>
        <a:ea typeface="宋体" charset="-122"/>
        <a:cs typeface="幼圆"/>
      </a:defRPr>
    </a:lvl7pPr>
    <a:lvl8pPr marL="3200400" algn="l" defTabSz="914400" rtl="0" eaLnBrk="1" latinLnBrk="0" hangingPunct="1">
      <a:defRPr kern="1200">
        <a:solidFill>
          <a:schemeClr val="tx1"/>
        </a:solidFill>
        <a:latin typeface="Times New Roman" pitchFamily="18" charset="0"/>
        <a:ea typeface="宋体" charset="-122"/>
        <a:cs typeface="幼圆"/>
      </a:defRPr>
    </a:lvl8pPr>
    <a:lvl9pPr marL="3657600" algn="l" defTabSz="914400" rtl="0" eaLnBrk="1" latinLnBrk="0" hangingPunct="1">
      <a:defRPr kern="1200">
        <a:solidFill>
          <a:schemeClr val="tx1"/>
        </a:solidFill>
        <a:latin typeface="Times New Roman" pitchFamily="18" charset="0"/>
        <a:ea typeface="宋体" charset="-122"/>
        <a:cs typeface="幼圆"/>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fzx"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p:cViewPr varScale="1">
        <p:scale>
          <a:sx n="109" d="100"/>
          <a:sy n="109" d="100"/>
        </p:scale>
        <p:origin x="-354" y="-90"/>
      </p:cViewPr>
      <p:guideLst>
        <p:guide orient="horz" pos="2156"/>
        <p:guide pos="2970"/>
      </p:guideLst>
    </p:cSldViewPr>
  </p:slideViewPr>
  <p:notesTextViewPr>
    <p:cViewPr>
      <p:scale>
        <a:sx n="1" d="1"/>
        <a:sy n="1" d="1"/>
      </p:scale>
      <p:origin x="0" y="0"/>
    </p:cViewPr>
  </p:notesTextViewPr>
  <p:gridSpacing cx="73734613" cy="7373461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imes New Roman" panose="02020603050405020304" charset="0"/>
                <a:ea typeface="幼圆" panose="02010509060101010101" pitchFamily="49"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atin typeface="Times New Roman" panose="02020603050405020304" charset="0"/>
                <a:ea typeface="幼圆" panose="02010509060101010101" pitchFamily="49" charset="-122"/>
              </a:defRPr>
            </a:lvl1pPr>
          </a:lstStyle>
          <a:p>
            <a:pPr>
              <a:defRPr/>
            </a:pPr>
            <a:fld id="{BF015005-A267-40A8-A8C0-39C3317C8F8E}" type="datetimeFigureOut">
              <a:rPr lang="zh-CN" altLang="en-US"/>
              <a:pPr>
                <a:defRPr/>
              </a:pPr>
              <a:t>2018/7/20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imes New Roman" panose="02020603050405020304" charset="0"/>
                <a:ea typeface="幼圆" panose="02010509060101010101" pitchFamily="49"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atin typeface="Times New Roman" panose="02020603050405020304" charset="0"/>
                <a:ea typeface="幼圆" panose="02010509060101010101" pitchFamily="49" charset="-122"/>
              </a:defRPr>
            </a:lvl1pPr>
          </a:lstStyle>
          <a:p>
            <a:pPr>
              <a:defRPr/>
            </a:pPr>
            <a:fld id="{22F45768-A11C-46F1-929D-35791CA286F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A1B6407D-2ED8-4BD5-AD8F-AA8D091FFAD9}" type="datetimeFigureOut">
              <a:rPr lang="zh-CN" altLang="en-US"/>
              <a:pPr/>
              <a:t>2018/7/20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392E723-8313-4AC6-B5C6-020B2DBE86DB}"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95560565-616E-4BA3-AEBA-539892779809}" type="datetimeFigureOut">
              <a:rPr lang="zh-CN" altLang="en-US"/>
              <a:pPr/>
              <a:t>2018/7/20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9170EB5-843F-4B80-AF90-8DF8468A13CF}"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4E557292-D149-47DD-9B03-B27E56D5BD2A}" type="datetimeFigureOut">
              <a:rPr lang="zh-CN" altLang="en-US"/>
              <a:pPr/>
              <a:t>2018/7/20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602B2AA-2724-4631-ADC5-274F031B5B42}"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F186E969-2703-475C-B3F4-BFF6DD4AA7CA}" type="datetimeFigureOut">
              <a:rPr lang="zh-CN" altLang="en-US"/>
              <a:pPr/>
              <a:t>2018/7/20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B9FD201-18B5-45A0-A03E-1E5B086B64FB}"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A5FC4518-4440-4256-B9E0-DF87799C29D2}" type="datetimeFigureOut">
              <a:rPr lang="zh-CN" altLang="en-US"/>
              <a:pPr/>
              <a:t>2018/7/20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813DEF8-9CEF-4FBC-AA02-4A257907A2A8}"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64D5833D-796E-4B1B-B4A8-89DD312503FC}" type="datetimeFigureOut">
              <a:rPr lang="zh-CN" altLang="en-US"/>
              <a:pPr/>
              <a:t>2018/7/20</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477F398-5270-483A-8688-A2A3FD1DB7C8}"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6F75E4CA-28E2-4C0A-84B1-3FAD78BB44CA}" type="datetimeFigureOut">
              <a:rPr lang="zh-CN" altLang="en-US"/>
              <a:pPr/>
              <a:t>2018/7/20</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6536E8C9-A115-49FD-972E-5BF4219CA460}"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42E7DB92-E0E6-4B3D-85F1-C911FC7EA89C}" type="datetimeFigureOut">
              <a:rPr lang="zh-CN" altLang="en-US"/>
              <a:pPr/>
              <a:t>2018/7/20</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7B653C02-C586-4F86-A4A1-11249A8CAF60}"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3CD823E-BF44-42F2-AFAA-E43E052C1660}" type="datetimeFigureOut">
              <a:rPr lang="zh-CN" altLang="en-US"/>
              <a:pPr/>
              <a:t>2018/7/20</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40D044A0-B66E-48FA-8615-38D3E1D710A9}"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E01C334E-28DA-4909-AFB1-D8014E89B248}" type="datetimeFigureOut">
              <a:rPr lang="zh-CN" altLang="en-US"/>
              <a:pPr/>
              <a:t>2018/7/20</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4DEF789-C57B-418C-839E-004129FE7325}"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08A479D6-27E5-490C-8260-7F9236A37828}" type="datetimeFigureOut">
              <a:rPr lang="zh-CN" altLang="en-US"/>
              <a:pPr/>
              <a:t>2018/7/20</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E871633-5A50-4FCF-9708-A99CBFCF1B8D}"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2493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493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幼圆"/>
              </a:defRPr>
            </a:lvl1pPr>
          </a:lstStyle>
          <a:p>
            <a:fld id="{AA95415A-1872-441E-AC15-ABB9AEBF9D37}" type="datetimeFigureOut">
              <a:rPr lang="zh-CN" altLang="en-US"/>
              <a:pPr/>
              <a:t>2018/7/20</a:t>
            </a:fld>
            <a:endParaRPr lang="en-US" altLang="zh-CN"/>
          </a:p>
        </p:txBody>
      </p:sp>
      <p:sp>
        <p:nvSpPr>
          <p:cNvPr id="1249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幼圆"/>
              </a:defRPr>
            </a:lvl1pPr>
          </a:lstStyle>
          <a:p>
            <a:endParaRPr lang="en-US" altLang="zh-CN"/>
          </a:p>
        </p:txBody>
      </p:sp>
      <p:sp>
        <p:nvSpPr>
          <p:cNvPr id="12493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幼圆"/>
              </a:defRPr>
            </a:lvl1pPr>
          </a:lstStyle>
          <a:p>
            <a:fld id="{CA071F77-213B-4082-A29C-0063496D9148}"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hyperlink" Target="http://baike.baidu.com/view/35011.htm" TargetMode="Externa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hyperlink" Target="http://baike.baidu.com/view/853154.htm" TargetMode="External"/><Relationship Id="rId4" Type="http://schemas.openxmlformats.org/officeDocument/2006/relationships/hyperlink" Target="http://baike.baidu.com/view/193749.htm" TargetMode="Externa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themeOverride" Target="../theme/themeOverride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3.xml"/></Relationships>
</file>

<file path=ppt/slides/_rels/slide5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slideLayout" Target="../slideLayouts/slideLayout7.xml"/><Relationship Id="rId1" Type="http://schemas.openxmlformats.org/officeDocument/2006/relationships/tags" Target="../tags/tag54.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5.xml"/></Relationships>
</file>

<file path=ppt/slides/_rels/slide5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tags" Target="../tags/tag56.xml"/><Relationship Id="rId6" Type="http://schemas.openxmlformats.org/officeDocument/2006/relationships/hyperlink" Target="http://photo.cts2008.com/Photo/100317" TargetMode="External"/><Relationship Id="rId5" Type="http://schemas.openxmlformats.org/officeDocument/2006/relationships/image" Target="../media/image12.jpeg"/><Relationship Id="rId4" Type="http://schemas.openxmlformats.org/officeDocument/2006/relationships/hyperlink" Target="http://www.jiaodong.net/wenhua/system/2008/07/23/010300526.shtml"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57.xml"/><Relationship Id="rId4" Type="http://schemas.openxmlformats.org/officeDocument/2006/relationships/image" Target="../media/image15.jpeg"/></Relationships>
</file>

<file path=ppt/slides/_rels/slide5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tags" Target="../tags/tag58.xml"/><Relationship Id="rId4" Type="http://schemas.openxmlformats.org/officeDocument/2006/relationships/image" Target="../media/image17.jpeg"/></Relationships>
</file>

<file path=ppt/slides/_rels/slide5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tags" Target="../tags/tag59.xml"/><Relationship Id="rId5" Type="http://schemas.openxmlformats.org/officeDocument/2006/relationships/image" Target="../media/image19.jpeg"/><Relationship Id="rId4" Type="http://schemas.openxmlformats.org/officeDocument/2006/relationships/hyperlink" Target="http://life.hangzhou.yoolink.com/shop_15569.html" TargetMode="Externa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tags" Target="../tags/tag60.xml"/><Relationship Id="rId6" Type="http://schemas.openxmlformats.org/officeDocument/2006/relationships/hyperlink" Target="http://www.59766.com/spic_remark_14911.htm" TargetMode="External"/><Relationship Id="rId5" Type="http://schemas.openxmlformats.org/officeDocument/2006/relationships/image" Target="../media/image21.jpeg"/><Relationship Id="rId4" Type="http://schemas.openxmlformats.org/officeDocument/2006/relationships/hyperlink" Target="http://www.59766.com/s5353/photoshow_14913.htm"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7.xml"/><Relationship Id="rId1" Type="http://schemas.openxmlformats.org/officeDocument/2006/relationships/tags" Target="../tags/tag61.xml"/><Relationship Id="rId4" Type="http://schemas.openxmlformats.org/officeDocument/2006/relationships/image" Target="../media/image24.jpeg"/></Relationships>
</file>

<file path=ppt/slides/_rels/slide6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7.xml"/><Relationship Id="rId1" Type="http://schemas.openxmlformats.org/officeDocument/2006/relationships/tags" Target="../tags/tag62.xml"/><Relationship Id="rId5" Type="http://schemas.openxmlformats.org/officeDocument/2006/relationships/image" Target="../media/image25.jpeg"/><Relationship Id="rId4" Type="http://schemas.openxmlformats.org/officeDocument/2006/relationships/audio" Target="../media/audio2.wav"/></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6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6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6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6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slideLayout" Target="../slideLayouts/slideLayout7.xml"/><Relationship Id="rId1" Type="http://schemas.openxmlformats.org/officeDocument/2006/relationships/tags" Target="../tags/tag68.xml"/><Relationship Id="rId4" Type="http://schemas.openxmlformats.org/officeDocument/2006/relationships/image" Target="../media/image26.gif"/></Relationships>
</file>

<file path=ppt/slides/_rels/slide6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7.xml"/><Relationship Id="rId1" Type="http://schemas.openxmlformats.org/officeDocument/2006/relationships/tags" Target="../tags/tag70.xml"/><Relationship Id="rId4" Type="http://schemas.openxmlformats.org/officeDocument/2006/relationships/audio" Target="../media/audio5.wav"/></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725170" y="2849880"/>
            <a:ext cx="7340600" cy="692150"/>
          </a:xfrm>
          <a:noFill/>
          <a:ln cap="flat">
            <a:solidFill>
              <a:srgbClr val="000000"/>
            </a:solidFill>
            <a:headEnd type="none" w="med" len="med"/>
            <a:tailEnd type="none" w="med" len="med"/>
          </a:ln>
          <a:extLst>
            <a:ext uri="{909E8E84-426E-40DD-AFC4-6F175D3DCCD1}"/>
          </a:extLst>
        </p:spPr>
        <p:txBody>
          <a:bodyPr rtlCol="0">
            <a:normAutofit fontScale="90000"/>
          </a:bodyPr>
          <a:lstStyle/>
          <a:p>
            <a:pPr defTabSz="685800" fontAlgn="auto">
              <a:lnSpc>
                <a:spcPct val="90000"/>
              </a:lnSpc>
              <a:spcAft>
                <a:spcPts val="0"/>
              </a:spcAft>
              <a:defRPr/>
            </a:pPr>
            <a:r>
              <a:rPr lang="zh-CN" altLang="en-US" sz="4000" kern="1200">
                <a:ln>
                  <a:solidFill>
                    <a:schemeClr val="accent1">
                      <a:lumMod val="75000"/>
                    </a:schemeClr>
                  </a:solidFill>
                </a:ln>
                <a:solidFill>
                  <a:srgbClr val="002060"/>
                </a:solidFill>
                <a:latin typeface="微软雅黑" panose="020B0503020204020204" pitchFamily="34" charset="-122"/>
                <a:ea typeface="微软雅黑" panose="020B0503020204020204" pitchFamily="34" charset="-122"/>
                <a:cs typeface="+mj-cs"/>
              </a:rPr>
              <a:t>唐诗五首                                                                                   </a:t>
            </a:r>
          </a:p>
        </p:txBody>
      </p:sp>
      <p:cxnSp>
        <p:nvCxnSpPr>
          <p:cNvPr id="10" name="直接连接符 9"/>
          <p:cNvCxnSpPr/>
          <p:nvPr/>
        </p:nvCxnSpPr>
        <p:spPr>
          <a:xfrm>
            <a:off x="8593138" y="0"/>
            <a:ext cx="3175" cy="167957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9"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p:cTn id="10" dur="200" decel="100000" autoRev="1" fill="hold">
                                          <p:stCondLst>
                                            <p:cond delay="600"/>
                                          </p:stCondLst>
                                        </p:cTn>
                                        <p:tgtEl>
                                          <p:spTgt spid="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5" grpId="5"/>
      <p:bldP spid="5" grpId="6"/>
      <p:bldP spid="5" grpId="7"/>
      <p:bldP spid="5" grpId="8"/>
      <p:bldP spid="5" grpId="9"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4030663" y="1355725"/>
            <a:ext cx="1106487" cy="2971800"/>
          </a:xfrm>
          <a:prstGeom prst="rect">
            <a:avLst/>
          </a:prstGeom>
          <a:noFill/>
          <a:ln w="9525">
            <a:noFill/>
            <a:miter lim="800000"/>
            <a:headEnd/>
            <a:tailEnd/>
          </a:ln>
        </p:spPr>
        <p:txBody>
          <a:bodyPr vert="eaVert">
            <a:spAutoFit/>
          </a:bodyPr>
          <a:lstStyle/>
          <a:p>
            <a:pPr>
              <a:spcBef>
                <a:spcPct val="50000"/>
              </a:spcBef>
            </a:pPr>
            <a:r>
              <a:rPr lang="zh-CN" altLang="en-US" sz="6000">
                <a:solidFill>
                  <a:srgbClr val="FF0066"/>
                </a:solidFill>
                <a:ea typeface="隶书"/>
                <a:cs typeface="隶书"/>
              </a:rPr>
              <a:t>黄鹤楼</a:t>
            </a:r>
          </a:p>
        </p:txBody>
      </p:sp>
      <p:pic>
        <p:nvPicPr>
          <p:cNvPr id="6147" name="Picture 3" descr="1_00"/>
          <p:cNvPicPr>
            <a:picLocks noChangeAspect="1"/>
          </p:cNvPicPr>
          <p:nvPr/>
        </p:nvPicPr>
        <p:blipFill>
          <a:blip r:embed="rId3"/>
          <a:srcRect/>
          <a:stretch>
            <a:fillRect/>
          </a:stretch>
        </p:blipFill>
        <p:spPr bwMode="auto">
          <a:xfrm>
            <a:off x="585788" y="1055688"/>
            <a:ext cx="3224212" cy="3805237"/>
          </a:xfrm>
          <a:prstGeom prst="rect">
            <a:avLst/>
          </a:prstGeom>
          <a:noFill/>
          <a:ln w="9525">
            <a:noFill/>
            <a:miter lim="800000"/>
            <a:headEnd/>
            <a:tailEnd/>
          </a:ln>
        </p:spPr>
      </p:pic>
      <p:pic>
        <p:nvPicPr>
          <p:cNvPr id="6148" name="Picture 4" descr="5"/>
          <p:cNvPicPr>
            <a:picLocks noChangeAspect="1"/>
          </p:cNvPicPr>
          <p:nvPr/>
        </p:nvPicPr>
        <p:blipFill>
          <a:blip r:embed="rId4"/>
          <a:srcRect/>
          <a:stretch>
            <a:fillRect/>
          </a:stretch>
        </p:blipFill>
        <p:spPr bwMode="auto">
          <a:xfrm>
            <a:off x="5334000" y="1057275"/>
            <a:ext cx="3233738" cy="3879850"/>
          </a:xfrm>
          <a:prstGeom prst="rect">
            <a:avLst/>
          </a:prstGeom>
          <a:noFill/>
          <a:ln w="9525">
            <a:noFill/>
            <a:miter lim="800000"/>
            <a:headEnd/>
            <a:tailEnd/>
          </a:ln>
        </p:spPr>
      </p:pic>
      <p:sp>
        <p:nvSpPr>
          <p:cNvPr id="6149" name="Text Box 5"/>
          <p:cNvSpPr txBox="1">
            <a:spLocks noChangeArrowheads="1"/>
          </p:cNvSpPr>
          <p:nvPr/>
        </p:nvSpPr>
        <p:spPr bwMode="auto">
          <a:xfrm>
            <a:off x="395288" y="5089525"/>
            <a:ext cx="8101012" cy="1863725"/>
          </a:xfrm>
          <a:prstGeom prst="rect">
            <a:avLst/>
          </a:prstGeom>
          <a:noFill/>
          <a:ln w="9525">
            <a:noFill/>
            <a:miter lim="800000"/>
            <a:headEnd/>
            <a:tailEnd/>
          </a:ln>
        </p:spPr>
        <p:txBody>
          <a:bodyPr>
            <a:spAutoFit/>
          </a:bodyPr>
          <a:lstStyle/>
          <a:p>
            <a:pPr>
              <a:lnSpc>
                <a:spcPct val="90000"/>
              </a:lnSpc>
              <a:spcBef>
                <a:spcPct val="50000"/>
              </a:spcBef>
            </a:pPr>
            <a:r>
              <a:rPr lang="zh-CN" altLang="en-US" sz="3200">
                <a:solidFill>
                  <a:srgbClr val="993366"/>
                </a:solidFill>
                <a:latin typeface="华文新魏"/>
                <a:ea typeface="华文新魏"/>
                <a:cs typeface="华文新魏"/>
              </a:rPr>
              <a:t>    位于湖北武汉，历代名士崔颢、李白、白居易、</a:t>
            </a:r>
            <a:r>
              <a:rPr lang="zh-CN" altLang="en-US" sz="3200">
                <a:solidFill>
                  <a:srgbClr val="993366"/>
                </a:solidFill>
                <a:latin typeface="Arial" charset="0"/>
                <a:ea typeface="华文新魏"/>
                <a:cs typeface="华文新魏"/>
              </a:rPr>
              <a:t>孟浩然、王维、杜牧、</a:t>
            </a:r>
            <a:r>
              <a:rPr lang="zh-CN" altLang="en-US" sz="3200">
                <a:solidFill>
                  <a:srgbClr val="993366"/>
                </a:solidFill>
                <a:latin typeface="华文新魏"/>
                <a:ea typeface="华文新魏"/>
                <a:cs typeface="华文新魏"/>
              </a:rPr>
              <a:t>贾岛、陆游、杨慎、张居正等都先后到这里游乐，吟诗作赋。</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知识·链接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800" decel="100000"/>
                                        <p:tgtEl>
                                          <p:spTgt spid="6146"/>
                                        </p:tgtEl>
                                      </p:cBhvr>
                                    </p:animEffect>
                                    <p:anim calcmode="lin" valueType="num">
                                      <p:cBhvr>
                                        <p:cTn id="8" dur="800" decel="100000" fill="hold"/>
                                        <p:tgtEl>
                                          <p:spTgt spid="6146"/>
                                        </p:tgtEl>
                                        <p:attrNameLst>
                                          <p:attrName>style.rotation</p:attrName>
                                        </p:attrNameLst>
                                      </p:cBhvr>
                                      <p:tavLst>
                                        <p:tav tm="0">
                                          <p:val>
                                            <p:fltVal val="-90"/>
                                          </p:val>
                                        </p:tav>
                                        <p:tav tm="100000">
                                          <p:val>
                                            <p:fltVal val="0"/>
                                          </p:val>
                                        </p:tav>
                                      </p:tavLst>
                                    </p:anim>
                                    <p:anim calcmode="lin" valueType="num">
                                      <p:cBhvr>
                                        <p:cTn id="9" dur="800" decel="100000" fill="hold"/>
                                        <p:tgtEl>
                                          <p:spTgt spid="6146"/>
                                        </p:tgtEl>
                                        <p:attrNameLst>
                                          <p:attrName>ppt_x</p:attrName>
                                        </p:attrNameLst>
                                      </p:cBhvr>
                                      <p:tavLst>
                                        <p:tav tm="0">
                                          <p:val>
                                            <p:strVal val="#ppt_x+0.4"/>
                                          </p:val>
                                        </p:tav>
                                        <p:tav tm="100000">
                                          <p:val>
                                            <p:strVal val="#ppt_x-0.05"/>
                                          </p:val>
                                        </p:tav>
                                      </p:tavLst>
                                    </p:anim>
                                    <p:anim calcmode="lin" valueType="num">
                                      <p:cBhvr>
                                        <p:cTn id="10" dur="800" decel="100000" fill="hold"/>
                                        <p:tgtEl>
                                          <p:spTgt spid="614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14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14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1" presetClass="entr" presetSubtype="0"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Effect transition="in" filter="fade">
                                      <p:cBhvr>
                                        <p:cTn id="17" dur="770" decel="100000"/>
                                        <p:tgtEl>
                                          <p:spTgt spid="6147"/>
                                        </p:tgtEl>
                                      </p:cBhvr>
                                    </p:animEffect>
                                    <p:animScale>
                                      <p:cBhvr>
                                        <p:cTn id="18" dur="770" decel="100000"/>
                                        <p:tgtEl>
                                          <p:spTgt spid="6147"/>
                                        </p:tgtEl>
                                      </p:cBhvr>
                                      <p:from x="10000" y="10000"/>
                                      <p:to x="200000" y="450000"/>
                                    </p:animScale>
                                    <p:animScale>
                                      <p:cBhvr>
                                        <p:cTn id="19" dur="1230" accel="100000" fill="hold">
                                          <p:stCondLst>
                                            <p:cond delay="770"/>
                                          </p:stCondLst>
                                        </p:cTn>
                                        <p:tgtEl>
                                          <p:spTgt spid="6147"/>
                                        </p:tgtEl>
                                      </p:cBhvr>
                                      <p:from x="200000" y="450000"/>
                                      <p:to x="100000" y="100000"/>
                                    </p:animScale>
                                    <p:set>
                                      <p:cBhvr>
                                        <p:cTn id="20" dur="770" fill="hold"/>
                                        <p:tgtEl>
                                          <p:spTgt spid="6147"/>
                                        </p:tgtEl>
                                        <p:attrNameLst>
                                          <p:attrName>ppt_x</p:attrName>
                                        </p:attrNameLst>
                                      </p:cBhvr>
                                      <p:to>
                                        <p:strVal val="(0.5)"/>
                                      </p:to>
                                    </p:set>
                                    <p:anim from="(0.5)" to="(#ppt_x)" calcmode="lin" valueType="num">
                                      <p:cBhvr>
                                        <p:cTn id="21" dur="1230" accel="100000" fill="hold">
                                          <p:stCondLst>
                                            <p:cond delay="770"/>
                                          </p:stCondLst>
                                        </p:cTn>
                                        <p:tgtEl>
                                          <p:spTgt spid="6147"/>
                                        </p:tgtEl>
                                        <p:attrNameLst>
                                          <p:attrName>ppt_x</p:attrName>
                                        </p:attrNameLst>
                                      </p:cBhvr>
                                    </p:anim>
                                    <p:set>
                                      <p:cBhvr>
                                        <p:cTn id="22" dur="770" fill="hold"/>
                                        <p:tgtEl>
                                          <p:spTgt spid="6147"/>
                                        </p:tgtEl>
                                        <p:attrNameLst>
                                          <p:attrName>ppt_y</p:attrName>
                                        </p:attrNameLst>
                                      </p:cBhvr>
                                      <p:to>
                                        <p:strVal val="(#ppt_y+0.4)"/>
                                      </p:to>
                                    </p:set>
                                    <p:anim from="(#ppt_y+0.4)" to="(#ppt_y)" calcmode="lin" valueType="num">
                                      <p:cBhvr>
                                        <p:cTn id="23" dur="1230" accel="100000" fill="hold">
                                          <p:stCondLst>
                                            <p:cond delay="770"/>
                                          </p:stCondLst>
                                        </p:cTn>
                                        <p:tgtEl>
                                          <p:spTgt spid="6147"/>
                                        </p:tgtEl>
                                        <p:attrNameLst>
                                          <p:attrName>ppt_y</p:attrName>
                                        </p:attrNameLst>
                                      </p:cBhvr>
                                    </p:anim>
                                  </p:childTnLst>
                                </p:cTn>
                              </p:par>
                            </p:childTnLst>
                          </p:cTn>
                        </p:par>
                      </p:childTnLst>
                    </p:cTn>
                  </p:par>
                  <p:par>
                    <p:cTn id="24" fill="hold">
                      <p:stCondLst>
                        <p:cond delay="indefinite"/>
                      </p:stCondLst>
                      <p:childTnLst>
                        <p:par>
                          <p:cTn id="25" fill="hold">
                            <p:stCondLst>
                              <p:cond delay="0"/>
                            </p:stCondLst>
                            <p:childTnLst>
                              <p:par>
                                <p:cTn id="26" presetID="51" presetClass="entr" presetSubtype="0" fill="hold" nodeType="clickEffect">
                                  <p:stCondLst>
                                    <p:cond delay="0"/>
                                  </p:stCondLst>
                                  <p:childTnLst>
                                    <p:set>
                                      <p:cBhvr>
                                        <p:cTn id="27" dur="1" fill="hold">
                                          <p:stCondLst>
                                            <p:cond delay="0"/>
                                          </p:stCondLst>
                                        </p:cTn>
                                        <p:tgtEl>
                                          <p:spTgt spid="6148"/>
                                        </p:tgtEl>
                                        <p:attrNameLst>
                                          <p:attrName>style.visibility</p:attrName>
                                        </p:attrNameLst>
                                      </p:cBhvr>
                                      <p:to>
                                        <p:strVal val="visible"/>
                                      </p:to>
                                    </p:set>
                                    <p:animEffect transition="in" filter="fade">
                                      <p:cBhvr>
                                        <p:cTn id="28" dur="770" decel="100000"/>
                                        <p:tgtEl>
                                          <p:spTgt spid="6148"/>
                                        </p:tgtEl>
                                      </p:cBhvr>
                                    </p:animEffect>
                                    <p:animScale>
                                      <p:cBhvr>
                                        <p:cTn id="29" dur="770" decel="100000"/>
                                        <p:tgtEl>
                                          <p:spTgt spid="6148"/>
                                        </p:tgtEl>
                                      </p:cBhvr>
                                      <p:from x="10000" y="10000"/>
                                      <p:to x="200000" y="450000"/>
                                    </p:animScale>
                                    <p:animScale>
                                      <p:cBhvr>
                                        <p:cTn id="30" dur="1230" accel="100000" fill="hold">
                                          <p:stCondLst>
                                            <p:cond delay="770"/>
                                          </p:stCondLst>
                                        </p:cTn>
                                        <p:tgtEl>
                                          <p:spTgt spid="6148"/>
                                        </p:tgtEl>
                                      </p:cBhvr>
                                      <p:from x="200000" y="450000"/>
                                      <p:to x="100000" y="100000"/>
                                    </p:animScale>
                                    <p:set>
                                      <p:cBhvr>
                                        <p:cTn id="31" dur="770" fill="hold"/>
                                        <p:tgtEl>
                                          <p:spTgt spid="6148"/>
                                        </p:tgtEl>
                                        <p:attrNameLst>
                                          <p:attrName>ppt_x</p:attrName>
                                        </p:attrNameLst>
                                      </p:cBhvr>
                                      <p:to>
                                        <p:strVal val="(0.5)"/>
                                      </p:to>
                                    </p:set>
                                    <p:anim from="(0.5)" to="(#ppt_x)" calcmode="lin" valueType="num">
                                      <p:cBhvr>
                                        <p:cTn id="32" dur="1230" accel="100000" fill="hold">
                                          <p:stCondLst>
                                            <p:cond delay="770"/>
                                          </p:stCondLst>
                                        </p:cTn>
                                        <p:tgtEl>
                                          <p:spTgt spid="6148"/>
                                        </p:tgtEl>
                                        <p:attrNameLst>
                                          <p:attrName>ppt_x</p:attrName>
                                        </p:attrNameLst>
                                      </p:cBhvr>
                                    </p:anim>
                                    <p:set>
                                      <p:cBhvr>
                                        <p:cTn id="33" dur="770" fill="hold"/>
                                        <p:tgtEl>
                                          <p:spTgt spid="6148"/>
                                        </p:tgtEl>
                                        <p:attrNameLst>
                                          <p:attrName>ppt_y</p:attrName>
                                        </p:attrNameLst>
                                      </p:cBhvr>
                                      <p:to>
                                        <p:strVal val="(#ppt_y+0.4)"/>
                                      </p:to>
                                    </p:set>
                                    <p:anim from="(#ppt_y+0.4)" to="(#ppt_y)" calcmode="lin" valueType="num">
                                      <p:cBhvr>
                                        <p:cTn id="34" dur="1230" accel="100000" fill="hold">
                                          <p:stCondLst>
                                            <p:cond delay="770"/>
                                          </p:stCondLst>
                                        </p:cTn>
                                        <p:tgtEl>
                                          <p:spTgt spid="6148"/>
                                        </p:tgtEl>
                                        <p:attrNameLst>
                                          <p:attrName>ppt_y</p:attrName>
                                        </p:attrNameLst>
                                      </p:cBhvr>
                                    </p:anim>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grpId="0" nodeType="clickEffect">
                                  <p:stCondLst>
                                    <p:cond delay="0"/>
                                  </p:stCondLst>
                                  <p:iterate type="lt">
                                    <p:tmPct val="50000"/>
                                  </p:iterate>
                                  <p:childTnLst>
                                    <p:set>
                                      <p:cBhvr>
                                        <p:cTn id="38" dur="1" fill="hold">
                                          <p:stCondLst>
                                            <p:cond delay="0"/>
                                          </p:stCondLst>
                                        </p:cTn>
                                        <p:tgtEl>
                                          <p:spTgt spid="6149"/>
                                        </p:tgtEl>
                                        <p:attrNameLst>
                                          <p:attrName>style.visibility</p:attrName>
                                        </p:attrNameLst>
                                      </p:cBhvr>
                                      <p:to>
                                        <p:strVal val="visible"/>
                                      </p:to>
                                    </p:set>
                                    <p:anim calcmode="discrete" valueType="clr">
                                      <p:cBhvr override="childStyle">
                                        <p:cTn id="39" dur="80"/>
                                        <p:tgtEl>
                                          <p:spTgt spid="6149"/>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6149"/>
                                        </p:tgtEl>
                                        <p:attrNameLst>
                                          <p:attrName>fillcolor</p:attrName>
                                        </p:attrNameLst>
                                      </p:cBhvr>
                                      <p:tavLst>
                                        <p:tav tm="0">
                                          <p:val>
                                            <p:clrVal>
                                              <a:schemeClr val="accent2"/>
                                            </p:clrVal>
                                          </p:val>
                                        </p:tav>
                                        <p:tav tm="50000">
                                          <p:val>
                                            <p:clrVal>
                                              <a:schemeClr val="hlink"/>
                                            </p:clrVal>
                                          </p:val>
                                        </p:tav>
                                      </p:tavLst>
                                    </p:anim>
                                    <p:set>
                                      <p:cBhvr>
                                        <p:cTn id="41" dur="80"/>
                                        <p:tgtEl>
                                          <p:spTgt spid="61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3941763" y="793750"/>
            <a:ext cx="4183062" cy="5876925"/>
          </a:xfrm>
          <a:prstGeom prst="rect">
            <a:avLst/>
          </a:prstGeom>
          <a:noFill/>
          <a:ln w="9525">
            <a:noFill/>
            <a:miter lim="800000"/>
            <a:headEnd/>
            <a:tailEnd/>
          </a:ln>
        </p:spPr>
        <p:txBody>
          <a:bodyPr>
            <a:spAutoFit/>
          </a:bodyPr>
          <a:lstStyle/>
          <a:p>
            <a:pPr>
              <a:spcBef>
                <a:spcPct val="50000"/>
              </a:spcBef>
            </a:pPr>
            <a:r>
              <a:rPr lang="zh-CN" altLang="en-US" sz="2800">
                <a:solidFill>
                  <a:srgbClr val="002060"/>
                </a:solidFill>
                <a:latin typeface="黑体" pitchFamily="49" charset="-122"/>
                <a:ea typeface="黑体" pitchFamily="49" charset="-122"/>
              </a:rPr>
              <a:t>    </a:t>
            </a:r>
            <a:r>
              <a:rPr lang="zh-CN" altLang="en-US" sz="2400">
                <a:solidFill>
                  <a:srgbClr val="002060"/>
                </a:solidFill>
                <a:latin typeface="黑体" pitchFamily="49" charset="-122"/>
                <a:ea typeface="黑体" pitchFamily="49" charset="-122"/>
              </a:rPr>
              <a:t>据</a:t>
            </a:r>
            <a:r>
              <a:rPr lang="en-US" sz="2400">
                <a:solidFill>
                  <a:srgbClr val="002060"/>
                </a:solidFill>
                <a:latin typeface="黑体" pitchFamily="49" charset="-122"/>
                <a:ea typeface="黑体" pitchFamily="49" charset="-122"/>
              </a:rPr>
              <a:t>《</a:t>
            </a:r>
            <a:r>
              <a:rPr lang="zh-CN" altLang="en-US" sz="2400">
                <a:solidFill>
                  <a:srgbClr val="002060"/>
                </a:solidFill>
                <a:latin typeface="黑体" pitchFamily="49" charset="-122"/>
                <a:ea typeface="黑体" pitchFamily="49" charset="-122"/>
              </a:rPr>
              <a:t>报恩录</a:t>
            </a:r>
            <a:r>
              <a:rPr lang="en-US" sz="2400">
                <a:solidFill>
                  <a:srgbClr val="002060"/>
                </a:solidFill>
                <a:latin typeface="黑体" pitchFamily="49" charset="-122"/>
                <a:ea typeface="黑体" pitchFamily="49" charset="-122"/>
              </a:rPr>
              <a:t>》</a:t>
            </a:r>
            <a:r>
              <a:rPr lang="zh-CN" altLang="en-US" sz="2400">
                <a:solidFill>
                  <a:srgbClr val="002060"/>
                </a:solidFill>
                <a:latin typeface="黑体" pitchFamily="49" charset="-122"/>
                <a:ea typeface="黑体" pitchFamily="49" charset="-122"/>
              </a:rPr>
              <a:t>记载，黄鹤楼原为辛氏开设的酒店，一道士为了感谢她千杯之恩，临行前在壁上画了一只鹤，告之它能下来起舞助兴。从此宾客盈门，生意兴隆。过了</a:t>
            </a:r>
            <a:r>
              <a:rPr lang="en-US" sz="2400">
                <a:solidFill>
                  <a:srgbClr val="002060"/>
                </a:solidFill>
                <a:latin typeface="黑体" pitchFamily="49" charset="-122"/>
                <a:ea typeface="黑体" pitchFamily="49" charset="-122"/>
              </a:rPr>
              <a:t>10</a:t>
            </a:r>
            <a:r>
              <a:rPr lang="zh-CN" altLang="en-US" sz="2400">
                <a:solidFill>
                  <a:srgbClr val="002060"/>
                </a:solidFill>
                <a:latin typeface="黑体" pitchFamily="49" charset="-122"/>
                <a:ea typeface="黑体" pitchFamily="49" charset="-122"/>
              </a:rPr>
              <a:t>年，道士复来，取笛吹奏，并跨上黄鹤直上云天。辛氏为了纪念这位帮她致富的仙翁，便在其地起楼，取名</a:t>
            </a:r>
            <a:r>
              <a:rPr lang="zh-CN" altLang="en-US" sz="2400">
                <a:solidFill>
                  <a:srgbClr val="002060"/>
                </a:solidFill>
                <a:latin typeface="Arial" charset="0"/>
                <a:ea typeface="黑体" pitchFamily="49" charset="-122"/>
              </a:rPr>
              <a:t>“</a:t>
            </a:r>
            <a:r>
              <a:rPr lang="zh-CN" altLang="en-US" sz="2400">
                <a:solidFill>
                  <a:srgbClr val="002060"/>
                </a:solidFill>
                <a:latin typeface="黑体" pitchFamily="49" charset="-122"/>
                <a:ea typeface="黑体" pitchFamily="49" charset="-122"/>
              </a:rPr>
              <a:t>黄鹤楼</a:t>
            </a:r>
            <a:r>
              <a:rPr lang="zh-CN" altLang="en-US" sz="2400">
                <a:solidFill>
                  <a:srgbClr val="002060"/>
                </a:solidFill>
                <a:latin typeface="Arial" charset="0"/>
                <a:ea typeface="黑体" pitchFamily="49" charset="-122"/>
              </a:rPr>
              <a:t>”</a:t>
            </a:r>
            <a:r>
              <a:rPr lang="zh-CN" altLang="en-US" sz="2400">
                <a:solidFill>
                  <a:srgbClr val="002060"/>
                </a:solidFill>
                <a:latin typeface="黑体" pitchFamily="49" charset="-122"/>
                <a:ea typeface="黑体" pitchFamily="49" charset="-122"/>
              </a:rPr>
              <a:t>。</a:t>
            </a:r>
          </a:p>
          <a:p>
            <a:pPr>
              <a:spcBef>
                <a:spcPct val="50000"/>
              </a:spcBef>
            </a:pPr>
            <a:r>
              <a:rPr lang="zh-CN" altLang="en-US" sz="2400">
                <a:solidFill>
                  <a:srgbClr val="002060"/>
                </a:solidFill>
                <a:latin typeface="黑体" pitchFamily="49" charset="-122"/>
                <a:ea typeface="黑体" pitchFamily="49" charset="-122"/>
              </a:rPr>
              <a:t>    另一说是有一位名叫费祎的人，在黄鹤山中修炼成仙，然后乘黄鹤升天。后来人们为怀念费</a:t>
            </a:r>
            <a:r>
              <a:rPr lang="zh-CN" altLang="en-US" sz="2400">
                <a:solidFill>
                  <a:srgbClr val="002060"/>
                </a:solidFill>
                <a:latin typeface="Arial" charset="0"/>
              </a:rPr>
              <a:t>祎</a:t>
            </a:r>
            <a:r>
              <a:rPr lang="zh-CN" altLang="en-US" sz="2400">
                <a:solidFill>
                  <a:srgbClr val="002060"/>
                </a:solidFill>
                <a:latin typeface="黑体" pitchFamily="49" charset="-122"/>
                <a:ea typeface="黑体" pitchFamily="49" charset="-122"/>
              </a:rPr>
              <a:t>，便在这黄鹤山上建造了一座黄鹤楼。</a:t>
            </a:r>
          </a:p>
        </p:txBody>
      </p:sp>
      <p:pic>
        <p:nvPicPr>
          <p:cNvPr id="50178" name="Picture 3" descr="hhlcj-20050609-4"/>
          <p:cNvPicPr>
            <a:picLocks noChangeAspect="1"/>
          </p:cNvPicPr>
          <p:nvPr/>
        </p:nvPicPr>
        <p:blipFill>
          <a:blip r:embed="rId3"/>
          <a:srcRect/>
          <a:stretch>
            <a:fillRect/>
          </a:stretch>
        </p:blipFill>
        <p:spPr bwMode="auto">
          <a:xfrm>
            <a:off x="28575" y="1114425"/>
            <a:ext cx="3635375" cy="5378450"/>
          </a:xfrm>
          <a:prstGeom prst="rect">
            <a:avLst/>
          </a:prstGeom>
          <a:noFill/>
          <a:ln w="9525">
            <a:noFill/>
            <a:miter lim="800000"/>
            <a:headEnd/>
            <a:tailEnd/>
          </a:ln>
        </p:spPr>
      </p:pic>
      <p:sp>
        <p:nvSpPr>
          <p:cNvPr id="50179" name="Text Box 4"/>
          <p:cNvSpPr txBox="1">
            <a:spLocks noChangeArrowheads="1"/>
          </p:cNvSpPr>
          <p:nvPr/>
        </p:nvSpPr>
        <p:spPr bwMode="auto">
          <a:xfrm>
            <a:off x="171450" y="1479550"/>
            <a:ext cx="798513" cy="3527425"/>
          </a:xfrm>
          <a:prstGeom prst="rect">
            <a:avLst/>
          </a:prstGeom>
          <a:noFill/>
          <a:ln w="9525">
            <a:noFill/>
            <a:miter lim="800000"/>
            <a:headEnd/>
            <a:tailEnd/>
          </a:ln>
        </p:spPr>
        <p:txBody>
          <a:bodyPr vert="eaVert">
            <a:spAutoFit/>
          </a:bodyPr>
          <a:lstStyle/>
          <a:p>
            <a:r>
              <a:rPr lang="zh-CN" altLang="en-US" sz="4000">
                <a:latin typeface="Arial" charset="0"/>
                <a:ea typeface="隶书"/>
                <a:cs typeface="隶书"/>
              </a:rPr>
              <a:t>美丽的传说</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知识·链接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heckerboard(across)">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3"/>
          <p:cNvSpPr txBox="1">
            <a:spLocks noChangeArrowheads="1"/>
          </p:cNvSpPr>
          <p:nvPr/>
        </p:nvSpPr>
        <p:spPr bwMode="auto">
          <a:xfrm>
            <a:off x="611188" y="1209675"/>
            <a:ext cx="6553200" cy="1014413"/>
          </a:xfrm>
          <a:prstGeom prst="rect">
            <a:avLst/>
          </a:prstGeom>
          <a:noFill/>
          <a:ln w="9525">
            <a:noFill/>
            <a:miter lim="800000"/>
            <a:headEnd/>
            <a:tailEnd/>
          </a:ln>
        </p:spPr>
        <p:txBody>
          <a:bodyPr>
            <a:spAutoFit/>
          </a:bodyPr>
          <a:lstStyle/>
          <a:p>
            <a:pPr>
              <a:spcBef>
                <a:spcPct val="50000"/>
              </a:spcBef>
            </a:pPr>
            <a:r>
              <a:rPr lang="zh-CN" altLang="en-US" sz="6000" u="sng">
                <a:solidFill>
                  <a:srgbClr val="FF0000"/>
                </a:solidFill>
                <a:ea typeface="华文新魏"/>
                <a:cs typeface="华文新魏"/>
              </a:rPr>
              <a:t>诗词中的黄鹤楼</a:t>
            </a:r>
          </a:p>
        </p:txBody>
      </p:sp>
      <p:sp>
        <p:nvSpPr>
          <p:cNvPr id="8195" name="Text Box 4"/>
          <p:cNvSpPr txBox="1"/>
          <p:nvPr/>
        </p:nvSpPr>
        <p:spPr>
          <a:xfrm>
            <a:off x="755650" y="2505075"/>
            <a:ext cx="7489825" cy="2674938"/>
          </a:xfrm>
          <a:prstGeom prst="rect">
            <a:avLst/>
          </a:prstGeom>
          <a:noFill/>
          <a:ln w="9525">
            <a:noFill/>
          </a:ln>
        </p:spPr>
        <p:txBody>
          <a:bodyPr>
            <a:spAutoFit/>
          </a:bodyPr>
          <a:lstStyle/>
          <a:p>
            <a:pPr>
              <a:lnSpc>
                <a:spcPct val="120000"/>
              </a:lnSpc>
              <a:spcBef>
                <a:spcPct val="50000"/>
              </a:spcBef>
              <a:buFont typeface="Wingdings" panose="05000000000000000000" pitchFamily="2" charset="2"/>
              <a:buChar char="Ø"/>
              <a:defRPr/>
            </a:pPr>
            <a:r>
              <a:rPr lang="zh-CN" altLang="en-US" sz="2800" dirty="0">
                <a:solidFill>
                  <a:srgbClr val="002060"/>
                </a:solidFill>
                <a:latin typeface="黑体" panose="02010609060101010101" pitchFamily="2" charset="-122"/>
                <a:ea typeface="黑体" panose="02010609060101010101" pitchFamily="2" charset="-122"/>
                <a:cs typeface="+mn-ea"/>
              </a:rPr>
              <a:t> 唐代诗人崔颢的题咏，使黄鹤楼赢得“天下江山第一楼”的美誉。《黄鹤楼》这首诗运用了优美的神话传说，写出黄鹤楼的来历、登楼所见以及触景生情引起的乡愁。宋代人把这首诗推为唐人七律第一。</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知识·链接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4"/>
                                        </p:tgtEl>
                                        <p:attrNameLst>
                                          <p:attrName>ppt_y</p:attrName>
                                        </p:attrNameLst>
                                      </p:cBhvr>
                                      <p:tavLst>
                                        <p:tav tm="0">
                                          <p:val>
                                            <p:strVal val="#ppt_y"/>
                                          </p:val>
                                        </p:tav>
                                        <p:tav tm="100000">
                                          <p:val>
                                            <p:strVal val="#ppt_y"/>
                                          </p:val>
                                        </p:tav>
                                      </p:tavLst>
                                    </p:anim>
                                    <p:anim calcmode="lin" valueType="num">
                                      <p:cBhvr>
                                        <p:cTn id="9" dur="500" fill="hold"/>
                                        <p:tgtEl>
                                          <p:spTgt spid="81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194"/>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8195"/>
                                        </p:tgtEl>
                                        <p:attrNameLst>
                                          <p:attrName>style.visibility</p:attrName>
                                        </p:attrNameLst>
                                      </p:cBhvr>
                                      <p:to>
                                        <p:strVal val="visible"/>
                                      </p:to>
                                    </p:set>
                                    <p:anim calcmode="discrete" valueType="clr">
                                      <p:cBhvr override="childStyle">
                                        <p:cTn id="16" dur="80"/>
                                        <p:tgtEl>
                                          <p:spTgt spid="819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8195"/>
                                        </p:tgtEl>
                                        <p:attrNameLst>
                                          <p:attrName>fillcolor</p:attrName>
                                        </p:attrNameLst>
                                      </p:cBhvr>
                                      <p:tavLst>
                                        <p:tav tm="0">
                                          <p:val>
                                            <p:clrVal>
                                              <a:schemeClr val="accent2"/>
                                            </p:clrVal>
                                          </p:val>
                                        </p:tav>
                                        <p:tav tm="50000">
                                          <p:val>
                                            <p:clrVal>
                                              <a:schemeClr val="hlink"/>
                                            </p:clrVal>
                                          </p:val>
                                        </p:tav>
                                      </p:tavLst>
                                    </p:anim>
                                    <p:set>
                                      <p:cBhvr>
                                        <p:cTn id="18" dur="80"/>
                                        <p:tgtEl>
                                          <p:spTgt spid="819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3"/>
          <p:cNvSpPr txBox="1"/>
          <p:nvPr/>
        </p:nvSpPr>
        <p:spPr>
          <a:xfrm>
            <a:off x="684213" y="920750"/>
            <a:ext cx="6553200" cy="1014413"/>
          </a:xfrm>
          <a:prstGeom prst="rect">
            <a:avLst/>
          </a:prstGeom>
          <a:noFill/>
          <a:ln w="9525">
            <a:noFill/>
          </a:ln>
        </p:spPr>
        <p:txBody>
          <a:bodyPr>
            <a:spAutoFit/>
          </a:bodyPr>
          <a:lstStyle/>
          <a:p>
            <a:pPr>
              <a:spcBef>
                <a:spcPct val="50000"/>
              </a:spcBef>
              <a:defRPr/>
            </a:pPr>
            <a:r>
              <a:rPr lang="zh-CN" altLang="en-US" sz="6000" u="sng" dirty="0">
                <a:solidFill>
                  <a:srgbClr val="FF0000"/>
                </a:solidFill>
                <a:latin typeface="Times New Roman" panose="02020603050405020304" charset="0"/>
                <a:ea typeface="华文新魏" pitchFamily="2" charset="-122"/>
                <a:cs typeface="+mn-ea"/>
              </a:rPr>
              <a:t>诗词中的黄鹤楼</a:t>
            </a:r>
            <a:endParaRPr lang="zh-CN" altLang="en-US" sz="4000" u="sng" dirty="0">
              <a:solidFill>
                <a:srgbClr val="66FFFF"/>
              </a:solidFill>
              <a:effectLst>
                <a:outerShdw blurRad="38100" dist="38100" dir="2700000">
                  <a:srgbClr val="C0C0C0"/>
                </a:outerShdw>
              </a:effectLst>
              <a:latin typeface="Times New Roman" panose="02020603050405020304" charset="0"/>
              <a:ea typeface="华文新魏" pitchFamily="2" charset="-122"/>
            </a:endParaRPr>
          </a:p>
        </p:txBody>
      </p:sp>
      <p:sp>
        <p:nvSpPr>
          <p:cNvPr id="9219" name="Text Box 4"/>
          <p:cNvSpPr txBox="1"/>
          <p:nvPr/>
        </p:nvSpPr>
        <p:spPr>
          <a:xfrm>
            <a:off x="684213" y="2482850"/>
            <a:ext cx="8229600" cy="3538538"/>
          </a:xfrm>
          <a:prstGeom prst="rect">
            <a:avLst/>
          </a:prstGeom>
          <a:noFill/>
          <a:ln w="9525">
            <a:noFill/>
          </a:ln>
        </p:spPr>
        <p:txBody>
          <a:bodyPr>
            <a:spAutoFit/>
          </a:bodyPr>
          <a:lstStyle/>
          <a:p>
            <a:pPr>
              <a:spcBef>
                <a:spcPts val="0"/>
              </a:spcBef>
              <a:defRPr/>
            </a:pPr>
            <a:r>
              <a:rPr lang="zh-CN" altLang="en-US" sz="3200" dirty="0">
                <a:solidFill>
                  <a:srgbClr val="002060"/>
                </a:solidFill>
                <a:latin typeface="黑体" panose="02010609060101010101" pitchFamily="2" charset="-122"/>
                <a:ea typeface="黑体" panose="02010609060101010101" pitchFamily="2" charset="-122"/>
                <a:cs typeface="+mn-ea"/>
              </a:rPr>
              <a:t>    据说，唐朝大诗人李白经过武昌，也登上黄鹤楼，放眼楚天，胸襟开阔，诗兴大发，正要提笔写诗时，却见到崔颢的诗，自愧不如，只好说：“眼前有景道不得，崔颢题诗在上头”。崔颢题诗，使李白搁笔，崔颢从此名气大盛。大约黄鹤楼边的“搁笔亭”就是因此而建的。</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知识·链接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219"/>
                                        </p:tgtEl>
                                        <p:attrNameLst>
                                          <p:attrName>style.visibility</p:attrName>
                                        </p:attrNameLst>
                                      </p:cBhvr>
                                      <p:to>
                                        <p:strVal val="visible"/>
                                      </p:to>
                                    </p:set>
                                    <p:anim calcmode="discrete" valueType="clr">
                                      <p:cBhvr override="childStyle">
                                        <p:cTn id="7" dur="80"/>
                                        <p:tgtEl>
                                          <p:spTgt spid="921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9"/>
                                        </p:tgtEl>
                                        <p:attrNameLst>
                                          <p:attrName>fillcolor</p:attrName>
                                        </p:attrNameLst>
                                      </p:cBhvr>
                                      <p:tavLst>
                                        <p:tav tm="0">
                                          <p:val>
                                            <p:clrVal>
                                              <a:schemeClr val="accent2"/>
                                            </p:clrVal>
                                          </p:val>
                                        </p:tav>
                                        <p:tav tm="50000">
                                          <p:val>
                                            <p:clrVal>
                                              <a:schemeClr val="hlink"/>
                                            </p:clrVal>
                                          </p:val>
                                        </p:tav>
                                      </p:tavLst>
                                    </p:anim>
                                    <p:set>
                                      <p:cBhvr>
                                        <p:cTn id="9" dur="80"/>
                                        <p:tgtEl>
                                          <p:spTgt spid="921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3"/>
          <p:cNvSpPr txBox="1"/>
          <p:nvPr/>
        </p:nvSpPr>
        <p:spPr>
          <a:xfrm>
            <a:off x="347663" y="590550"/>
            <a:ext cx="6553200" cy="1014413"/>
          </a:xfrm>
          <a:prstGeom prst="rect">
            <a:avLst/>
          </a:prstGeom>
          <a:noFill/>
          <a:ln w="9525">
            <a:noFill/>
          </a:ln>
        </p:spPr>
        <p:txBody>
          <a:bodyPr>
            <a:spAutoFit/>
          </a:bodyPr>
          <a:lstStyle/>
          <a:p>
            <a:pPr>
              <a:spcBef>
                <a:spcPct val="50000"/>
              </a:spcBef>
              <a:defRPr/>
            </a:pPr>
            <a:r>
              <a:rPr lang="zh-CN" altLang="en-US" sz="6000" u="sng" dirty="0">
                <a:solidFill>
                  <a:srgbClr val="FF0000"/>
                </a:solidFill>
                <a:latin typeface="Times New Roman" panose="02020603050405020304" charset="0"/>
                <a:ea typeface="华文新魏" pitchFamily="2" charset="-122"/>
                <a:cs typeface="+mn-ea"/>
              </a:rPr>
              <a:t>诗词中的黄鹤楼</a:t>
            </a:r>
          </a:p>
        </p:txBody>
      </p:sp>
      <p:sp>
        <p:nvSpPr>
          <p:cNvPr id="10243" name="Text Box 4"/>
          <p:cNvSpPr txBox="1"/>
          <p:nvPr/>
        </p:nvSpPr>
        <p:spPr>
          <a:xfrm>
            <a:off x="347663" y="2036763"/>
            <a:ext cx="7704137" cy="3076575"/>
          </a:xfrm>
          <a:prstGeom prst="rect">
            <a:avLst/>
          </a:prstGeom>
          <a:noFill/>
          <a:ln w="9525">
            <a:noFill/>
          </a:ln>
        </p:spPr>
        <p:txBody>
          <a:bodyPr>
            <a:spAutoFit/>
          </a:bodyPr>
          <a:lstStyle/>
          <a:p>
            <a:pPr>
              <a:spcBef>
                <a:spcPct val="50000"/>
              </a:spcBef>
              <a:defRPr/>
            </a:pPr>
            <a:r>
              <a:rPr lang="zh-CN" altLang="en-US" sz="2800" dirty="0">
                <a:solidFill>
                  <a:srgbClr val="002060"/>
                </a:solidFill>
                <a:latin typeface="黑体" panose="02010609060101010101" pitchFamily="2" charset="-122"/>
                <a:ea typeface="黑体" panose="02010609060101010101" pitchFamily="2" charset="-122"/>
                <a:cs typeface="+mn-ea"/>
              </a:rPr>
              <a:t>此外，李白还写了不少诗反映他对黄鹤楼的眷恋之情。不过，他专写黄鹤楼的诗确实没有。这大约正是由于崔颢的诗写的太好的缘故吧。据说李白受崔颢这首诗的影响，写了一首《登金陵凤凰台》，以同《黄鹤楼》一较胜负。                </a:t>
            </a:r>
            <a:r>
              <a:rPr lang="zh-CN" altLang="en-US" sz="2800" dirty="0">
                <a:latin typeface="楷体_GB2312" pitchFamily="49" charset="-122"/>
                <a:ea typeface="楷体_GB2312" pitchFamily="49" charset="-122"/>
              </a:rPr>
              <a:t> 　　 </a:t>
            </a:r>
            <a:br>
              <a:rPr lang="zh-CN" altLang="en-US" sz="2800" dirty="0">
                <a:latin typeface="楷体_GB2312" pitchFamily="49" charset="-122"/>
                <a:ea typeface="楷体_GB2312" pitchFamily="49" charset="-122"/>
              </a:rPr>
            </a:br>
            <a:r>
              <a:rPr lang="zh-CN" altLang="en-US" dirty="0">
                <a:latin typeface="Arial" panose="020B0604020202020204" pitchFamily="34" charset="0"/>
                <a:ea typeface="宋体" panose="02010600030101010101" pitchFamily="2" charset="-122"/>
              </a:rPr>
              <a:t>　　 </a:t>
            </a:r>
            <a:br>
              <a:rPr lang="zh-CN" altLang="en-US" dirty="0">
                <a:latin typeface="Arial" panose="020B0604020202020204" pitchFamily="34" charset="0"/>
                <a:ea typeface="宋体" panose="02010600030101010101" pitchFamily="2" charset="-122"/>
              </a:rPr>
            </a:br>
            <a:r>
              <a:rPr lang="zh-CN" altLang="en-US" dirty="0">
                <a:latin typeface="Arial" panose="020B0604020202020204" pitchFamily="34" charset="0"/>
                <a:ea typeface="宋体" panose="02010600030101010101" pitchFamily="2" charset="-122"/>
              </a:rPr>
              <a:t/>
            </a:r>
            <a:br>
              <a:rPr lang="zh-CN" altLang="en-US" dirty="0">
                <a:latin typeface="Arial" panose="020B0604020202020204" pitchFamily="34" charset="0"/>
                <a:ea typeface="宋体" panose="02010600030101010101" pitchFamily="2" charset="-122"/>
              </a:rPr>
            </a:br>
            <a:endParaRPr lang="zh-CN" altLang="en-US" dirty="0">
              <a:latin typeface="Arial" panose="020B0604020202020204" pitchFamily="34" charset="0"/>
              <a:ea typeface="宋体" panose="02010600030101010101" pitchFamily="2" charset="-122"/>
            </a:endParaRPr>
          </a:p>
        </p:txBody>
      </p:sp>
      <p:sp>
        <p:nvSpPr>
          <p:cNvPr id="10244" name="Text Box 5"/>
          <p:cNvSpPr txBox="1">
            <a:spLocks noChangeArrowheads="1"/>
          </p:cNvSpPr>
          <p:nvPr/>
        </p:nvSpPr>
        <p:spPr bwMode="auto">
          <a:xfrm>
            <a:off x="6548438" y="3860800"/>
            <a:ext cx="2089150" cy="2676525"/>
          </a:xfrm>
          <a:prstGeom prst="rect">
            <a:avLst/>
          </a:prstGeom>
          <a:noFill/>
          <a:ln w="9525">
            <a:solidFill>
              <a:srgbClr val="0066FF"/>
            </a:solidFill>
            <a:miter lim="800000"/>
            <a:headEnd/>
            <a:tailEnd/>
          </a:ln>
        </p:spPr>
        <p:txBody>
          <a:bodyPr>
            <a:spAutoFit/>
          </a:bodyPr>
          <a:lstStyle/>
          <a:p>
            <a:pPr>
              <a:spcBef>
                <a:spcPct val="50000"/>
              </a:spcBef>
            </a:pPr>
            <a:r>
              <a:rPr lang="zh-CN" altLang="en-US" sz="2800" b="1">
                <a:solidFill>
                  <a:srgbClr val="FF0000"/>
                </a:solidFill>
                <a:latin typeface="Arial" charset="0"/>
              </a:rPr>
              <a:t>这两首在唐朝描写景物的诗里，的确可以互相媲美，也都堪称佳作。</a:t>
            </a:r>
          </a:p>
        </p:txBody>
      </p:sp>
      <p:sp>
        <p:nvSpPr>
          <p:cNvPr id="2" name="文本框 1"/>
          <p:cNvSpPr txBox="1"/>
          <p:nvPr/>
        </p:nvSpPr>
        <p:spPr>
          <a:xfrm>
            <a:off x="622300" y="4287838"/>
            <a:ext cx="5741988" cy="1814512"/>
          </a:xfrm>
          <a:prstGeom prst="rect">
            <a:avLst/>
          </a:prstGeom>
          <a:solidFill>
            <a:srgbClr val="FFFF00"/>
          </a:solidFill>
        </p:spPr>
        <p:txBody>
          <a:bodyPr>
            <a:spAutoFit/>
          </a:bodyPr>
          <a:lstStyle/>
          <a:p>
            <a:pPr>
              <a:defRPr/>
            </a:pPr>
            <a:r>
              <a:rPr lang="zh-CN" altLang="en-US" sz="2800" dirty="0">
                <a:solidFill>
                  <a:srgbClr val="002060"/>
                </a:solidFill>
                <a:latin typeface="黑体" panose="02010609060101010101" pitchFamily="2" charset="-122"/>
                <a:ea typeface="黑体" panose="02010609060101010101" pitchFamily="2" charset="-122"/>
                <a:cs typeface="+mn-ea"/>
                <a:sym typeface="+mn-ea"/>
              </a:rPr>
              <a:t>凤凰台上凤凰游，凤去台空江自流。        </a:t>
            </a:r>
          </a:p>
          <a:p>
            <a:pPr>
              <a:defRPr/>
            </a:pPr>
            <a:r>
              <a:rPr lang="zh-CN" altLang="en-US" sz="2800" dirty="0">
                <a:solidFill>
                  <a:srgbClr val="002060"/>
                </a:solidFill>
                <a:latin typeface="黑体" panose="02010609060101010101" pitchFamily="2" charset="-122"/>
                <a:ea typeface="黑体" panose="02010609060101010101" pitchFamily="2" charset="-122"/>
                <a:cs typeface="+mn-ea"/>
                <a:sym typeface="+mn-ea"/>
              </a:rPr>
              <a:t>吴宫花草埋幽径，晋代衣冠成古丘。 　　 </a:t>
            </a:r>
            <a:br>
              <a:rPr lang="zh-CN" altLang="en-US" sz="2800" dirty="0">
                <a:solidFill>
                  <a:srgbClr val="002060"/>
                </a:solidFill>
                <a:latin typeface="黑体" panose="02010609060101010101" pitchFamily="2" charset="-122"/>
                <a:ea typeface="黑体" panose="02010609060101010101" pitchFamily="2" charset="-122"/>
                <a:cs typeface="+mn-ea"/>
                <a:sym typeface="+mn-ea"/>
              </a:rPr>
            </a:br>
            <a:r>
              <a:rPr lang="zh-CN" altLang="en-US" sz="2800" dirty="0">
                <a:solidFill>
                  <a:srgbClr val="002060"/>
                </a:solidFill>
                <a:latin typeface="黑体" panose="02010609060101010101" pitchFamily="2" charset="-122"/>
                <a:ea typeface="黑体" panose="02010609060101010101" pitchFamily="2" charset="-122"/>
                <a:cs typeface="+mn-ea"/>
                <a:sym typeface="+mn-ea"/>
              </a:rPr>
              <a:t>三山半落晴天外，二水中分白鹭洲。 　　 </a:t>
            </a:r>
            <a:br>
              <a:rPr lang="zh-CN" altLang="en-US" sz="2800" dirty="0">
                <a:solidFill>
                  <a:srgbClr val="002060"/>
                </a:solidFill>
                <a:latin typeface="黑体" panose="02010609060101010101" pitchFamily="2" charset="-122"/>
                <a:ea typeface="黑体" panose="02010609060101010101" pitchFamily="2" charset="-122"/>
                <a:cs typeface="+mn-ea"/>
                <a:sym typeface="+mn-ea"/>
              </a:rPr>
            </a:br>
            <a:r>
              <a:rPr lang="zh-CN" altLang="en-US" sz="2800" dirty="0">
                <a:solidFill>
                  <a:srgbClr val="002060"/>
                </a:solidFill>
                <a:latin typeface="黑体" panose="02010609060101010101" pitchFamily="2" charset="-122"/>
                <a:ea typeface="黑体" panose="02010609060101010101" pitchFamily="2" charset="-122"/>
                <a:cs typeface="+mn-ea"/>
                <a:sym typeface="+mn-ea"/>
              </a:rPr>
              <a:t>总为浮云能蔽日，长安不见使人愁。</a:t>
            </a:r>
            <a:endParaRPr lang="zh-CN" altLang="en-US" sz="2800" dirty="0">
              <a:solidFill>
                <a:srgbClr val="002060"/>
              </a:solidFill>
              <a:latin typeface="黑体" panose="02010609060101010101" pitchFamily="2" charset="-122"/>
              <a:ea typeface="黑体" panose="02010609060101010101" pitchFamily="2" charset="-122"/>
              <a:cs typeface="+mn-ea"/>
            </a:endParaRP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知识·链接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243"/>
                                        </p:tgtEl>
                                        <p:attrNameLst>
                                          <p:attrName>style.visibility</p:attrName>
                                        </p:attrNameLst>
                                      </p:cBhvr>
                                      <p:to>
                                        <p:strVal val="visible"/>
                                      </p:to>
                                    </p:set>
                                    <p:anim calcmode="lin" valueType="num">
                                      <p:cBhvr>
                                        <p:cTn id="7" dur="500" fill="hold"/>
                                        <p:tgtEl>
                                          <p:spTgt spid="1024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3"/>
                                        </p:tgtEl>
                                        <p:attrNameLst>
                                          <p:attrName>ppt_y</p:attrName>
                                        </p:attrNameLst>
                                      </p:cBhvr>
                                      <p:tavLst>
                                        <p:tav tm="0">
                                          <p:val>
                                            <p:strVal val="#ppt_y"/>
                                          </p:val>
                                        </p:tav>
                                        <p:tav tm="100000">
                                          <p:val>
                                            <p:strVal val="#ppt_y"/>
                                          </p:val>
                                        </p:tav>
                                      </p:tavLst>
                                    </p:anim>
                                    <p:anim calcmode="lin" valueType="num">
                                      <p:cBhvr>
                                        <p:cTn id="9" dur="500" fill="hold"/>
                                        <p:tgtEl>
                                          <p:spTgt spid="1024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243"/>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30" presetClass="entr" presetSubtype="0" fill="hold" grpId="0" nodeType="clickEffect">
                                  <p:stCondLst>
                                    <p:cond delay="0"/>
                                  </p:stCondLst>
                                  <p:iterate type="lt">
                                    <p:tmAbs val="0"/>
                                  </p:iterate>
                                  <p:childTnLst>
                                    <p:set>
                                      <p:cBhvr>
                                        <p:cTn id="20" dur="1" fill="hold">
                                          <p:stCondLst>
                                            <p:cond delay="0"/>
                                          </p:stCondLst>
                                        </p:cTn>
                                        <p:tgtEl>
                                          <p:spTgt spid="10244"/>
                                        </p:tgtEl>
                                        <p:attrNameLst>
                                          <p:attrName>style.visibility</p:attrName>
                                        </p:attrNameLst>
                                      </p:cBhvr>
                                      <p:to>
                                        <p:strVal val="visible"/>
                                      </p:to>
                                    </p:set>
                                    <p:animEffect transition="in" filter="fade">
                                      <p:cBhvr>
                                        <p:cTn id="21" dur="800" decel="100000"/>
                                        <p:tgtEl>
                                          <p:spTgt spid="10244"/>
                                        </p:tgtEl>
                                      </p:cBhvr>
                                    </p:animEffect>
                                    <p:anim calcmode="lin" valueType="num">
                                      <p:cBhvr>
                                        <p:cTn id="22" dur="800" decel="100000" fill="hold"/>
                                        <p:tgtEl>
                                          <p:spTgt spid="10244"/>
                                        </p:tgtEl>
                                        <p:attrNameLst>
                                          <p:attrName>style.rotation</p:attrName>
                                        </p:attrNameLst>
                                      </p:cBhvr>
                                      <p:tavLst>
                                        <p:tav tm="0">
                                          <p:val>
                                            <p:fltVal val="-90"/>
                                          </p:val>
                                        </p:tav>
                                        <p:tav tm="100000">
                                          <p:val>
                                            <p:fltVal val="0"/>
                                          </p:val>
                                        </p:tav>
                                      </p:tavLst>
                                    </p:anim>
                                    <p:anim calcmode="lin" valueType="num">
                                      <p:cBhvr>
                                        <p:cTn id="23" dur="800" decel="100000" fill="hold"/>
                                        <p:tgtEl>
                                          <p:spTgt spid="10244"/>
                                        </p:tgtEl>
                                        <p:attrNameLst>
                                          <p:attrName>ppt_x</p:attrName>
                                        </p:attrNameLst>
                                      </p:cBhvr>
                                      <p:tavLst>
                                        <p:tav tm="0">
                                          <p:val>
                                            <p:strVal val="#ppt_x+0.4"/>
                                          </p:val>
                                        </p:tav>
                                        <p:tav tm="100000">
                                          <p:val>
                                            <p:strVal val="#ppt_x-0.05"/>
                                          </p:val>
                                        </p:tav>
                                      </p:tavLst>
                                    </p:anim>
                                    <p:anim calcmode="lin" valueType="num">
                                      <p:cBhvr>
                                        <p:cTn id="24" dur="800" decel="100000" fill="hold"/>
                                        <p:tgtEl>
                                          <p:spTgt spid="10244"/>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0244"/>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024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bldLvl="0" animBg="1"/>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nvSpPr>
        <p:spPr>
          <a:xfrm>
            <a:off x="301625" y="1814513"/>
            <a:ext cx="8540750" cy="4422775"/>
          </a:xfrm>
          <a:prstGeom prst="rect">
            <a:avLst/>
          </a:prstGeom>
          <a:noFill/>
          <a:ln w="9525">
            <a:noFill/>
          </a:ln>
        </p:spPr>
        <p:txBody>
          <a:bodyPr/>
          <a:lst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buFontTx/>
              <a:buNone/>
              <a:defRPr/>
            </a:pPr>
            <a:r>
              <a:rPr lang="zh-CN" altLang="en-US" dirty="0">
                <a:solidFill>
                  <a:srgbClr val="000000"/>
                </a:solidFill>
                <a:latin typeface="黑体" panose="02010609060101010101" pitchFamily="2" charset="-122"/>
                <a:ea typeface="黑体" panose="02010609060101010101" pitchFamily="2" charset="-122"/>
                <a:cs typeface="+mn-ea"/>
              </a:rPr>
              <a:t>    凤凰台上曾经有凤凰游憩，凤凰飞走后只剩下凤凰台，但长江依然奔流不息。吴国王宫里，野花杂草埋没了僻静的小路，东晋时代的王公贵族们都死去了，只留了一座座荒凉的坟墓。从凤凰台上远望，三山隐没于烟雾之中，似有似无，位于江心的白鹭洲把水分开来。天上的浮云遮蔽了太阳的光辉，望不见长安，使人心中无限忧愁。</a:t>
            </a:r>
            <a:r>
              <a:rPr lang="zh-CN" altLang="en-US" dirty="0">
                <a:solidFill>
                  <a:srgbClr val="002060"/>
                </a:solidFill>
                <a:latin typeface="黑体" panose="02010609060101010101" pitchFamily="2" charset="-122"/>
                <a:ea typeface="黑体" panose="02010609060101010101" pitchFamily="2" charset="-122"/>
                <a:cs typeface="+mn-ea"/>
              </a:rPr>
              <a:t> </a:t>
            </a:r>
          </a:p>
        </p:txBody>
      </p:sp>
      <p:sp>
        <p:nvSpPr>
          <p:cNvPr id="2" name="文本框 1"/>
          <p:cNvSpPr txBox="1"/>
          <p:nvPr/>
        </p:nvSpPr>
        <p:spPr>
          <a:xfrm>
            <a:off x="163513" y="681038"/>
            <a:ext cx="5262562" cy="892175"/>
          </a:xfrm>
          <a:prstGeom prst="rect">
            <a:avLst/>
          </a:prstGeom>
          <a:noFill/>
        </p:spPr>
        <p:txBody>
          <a:bodyPr wrap="none">
            <a:spAutoFit/>
          </a:bodyPr>
          <a:lstStyle/>
          <a:p>
            <a:pPr>
              <a:lnSpc>
                <a:spcPct val="130000"/>
              </a:lnSpc>
              <a:defRPr/>
            </a:pPr>
            <a:r>
              <a:rPr lang="zh-CN" altLang="en-US" sz="4000" dirty="0">
                <a:solidFill>
                  <a:srgbClr val="002060"/>
                </a:solidFill>
                <a:latin typeface="黑体" panose="02010609060101010101" pitchFamily="2" charset="-122"/>
                <a:ea typeface="黑体" panose="02010609060101010101" pitchFamily="2" charset="-122"/>
                <a:cs typeface="+mn-ea"/>
                <a:sym typeface="+mn-ea"/>
              </a:rPr>
              <a:t>《登金陵凤凰台》译文</a:t>
            </a:r>
            <a:endParaRPr lang="en-US" altLang="zh-CN" sz="4000" dirty="0">
              <a:solidFill>
                <a:srgbClr val="002060"/>
              </a:solidFill>
              <a:latin typeface="黑体" panose="02010609060101010101" pitchFamily="2" charset="-122"/>
              <a:ea typeface="黑体" panose="02010609060101010101" pitchFamily="2" charset="-122"/>
              <a:cs typeface="+mn-ea"/>
              <a:sym typeface="+mn-ea"/>
            </a:endParaRP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知识·链接</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3778250" y="398463"/>
            <a:ext cx="5181600" cy="6369050"/>
          </a:xfrm>
          <a:prstGeom prst="rect">
            <a:avLst/>
          </a:prstGeom>
          <a:noFill/>
          <a:ln w="9525">
            <a:noFill/>
            <a:miter lim="800000"/>
            <a:headEnd/>
            <a:tailEnd/>
          </a:ln>
        </p:spPr>
        <p:txBody>
          <a:bodyPr>
            <a:spAutoFit/>
          </a:bodyPr>
          <a:lstStyle/>
          <a:p>
            <a:pPr>
              <a:spcBef>
                <a:spcPct val="50000"/>
              </a:spcBef>
            </a:pPr>
            <a:r>
              <a:rPr lang="zh-CN" altLang="en-US" sz="2400">
                <a:latin typeface="华文行楷"/>
                <a:ea typeface="华文行楷"/>
                <a:cs typeface="华文行楷"/>
              </a:rPr>
              <a:t>崔颢，</a:t>
            </a:r>
            <a:r>
              <a:rPr lang="zh-CN" altLang="en-US" sz="2400">
                <a:solidFill>
                  <a:srgbClr val="002060"/>
                </a:solidFill>
                <a:latin typeface="华文行楷"/>
                <a:ea typeface="华文行楷"/>
                <a:cs typeface="华文行楷"/>
              </a:rPr>
              <a:t>汴州（开封）人氏</a:t>
            </a:r>
            <a:r>
              <a:rPr lang="en-US" sz="2400">
                <a:solidFill>
                  <a:srgbClr val="002060"/>
                </a:solidFill>
                <a:latin typeface="华文行楷"/>
                <a:ea typeface="华文行楷"/>
                <a:cs typeface="华文行楷"/>
              </a:rPr>
              <a:t>,</a:t>
            </a:r>
            <a:r>
              <a:rPr lang="zh-CN" altLang="en-US" sz="2400">
                <a:solidFill>
                  <a:srgbClr val="002060"/>
                </a:solidFill>
                <a:latin typeface="华文行楷"/>
                <a:ea typeface="华文行楷"/>
                <a:cs typeface="华文行楷"/>
              </a:rPr>
              <a:t>（公元</a:t>
            </a:r>
            <a:r>
              <a:rPr lang="en-US" sz="2400">
                <a:solidFill>
                  <a:srgbClr val="002060"/>
                </a:solidFill>
                <a:latin typeface="华文行楷"/>
                <a:ea typeface="华文行楷"/>
                <a:cs typeface="华文行楷"/>
              </a:rPr>
              <a:t>704</a:t>
            </a:r>
            <a:r>
              <a:rPr lang="zh-CN" altLang="en-US" sz="2400">
                <a:solidFill>
                  <a:srgbClr val="002060"/>
                </a:solidFill>
                <a:latin typeface="华文行楷"/>
                <a:ea typeface="华文行楷"/>
                <a:cs typeface="华文行楷"/>
              </a:rPr>
              <a:t>？</a:t>
            </a:r>
            <a:r>
              <a:rPr lang="en-US" sz="2400">
                <a:solidFill>
                  <a:srgbClr val="002060"/>
                </a:solidFill>
                <a:latin typeface="Arial" charset="0"/>
                <a:ea typeface="华文行楷"/>
                <a:cs typeface="华文行楷"/>
              </a:rPr>
              <a:t>—</a:t>
            </a:r>
            <a:r>
              <a:rPr lang="en-US" sz="2400">
                <a:solidFill>
                  <a:srgbClr val="002060"/>
                </a:solidFill>
                <a:latin typeface="华文行楷"/>
                <a:ea typeface="华文行楷"/>
                <a:cs typeface="华文行楷"/>
              </a:rPr>
              <a:t>754</a:t>
            </a:r>
            <a:r>
              <a:rPr lang="zh-CN" altLang="en-US" sz="2400">
                <a:solidFill>
                  <a:srgbClr val="002060"/>
                </a:solidFill>
                <a:latin typeface="华文行楷"/>
                <a:ea typeface="华文行楷"/>
                <a:cs typeface="华文行楷"/>
              </a:rPr>
              <a:t>年）唐玄宗开元</a:t>
            </a:r>
            <a:r>
              <a:rPr lang="en-US" sz="2400">
                <a:solidFill>
                  <a:srgbClr val="002060"/>
                </a:solidFill>
                <a:latin typeface="华文行楷"/>
                <a:ea typeface="华文行楷"/>
                <a:cs typeface="华文行楷"/>
              </a:rPr>
              <a:t>11</a:t>
            </a:r>
            <a:r>
              <a:rPr lang="zh-CN" altLang="en-US" sz="2400">
                <a:solidFill>
                  <a:srgbClr val="002060"/>
                </a:solidFill>
                <a:latin typeface="华文行楷"/>
                <a:ea typeface="华文行楷"/>
                <a:cs typeface="华文行楷"/>
              </a:rPr>
              <a:t>年（公元</a:t>
            </a:r>
            <a:r>
              <a:rPr lang="en-US" sz="2400">
                <a:solidFill>
                  <a:srgbClr val="002060"/>
                </a:solidFill>
                <a:latin typeface="华文行楷"/>
                <a:ea typeface="华文行楷"/>
                <a:cs typeface="华文行楷"/>
              </a:rPr>
              <a:t>723</a:t>
            </a:r>
            <a:r>
              <a:rPr lang="zh-CN" altLang="en-US" sz="2400">
                <a:solidFill>
                  <a:srgbClr val="002060"/>
                </a:solidFill>
                <a:latin typeface="华文行楷"/>
                <a:ea typeface="华文行楷"/>
                <a:cs typeface="华文行楷"/>
              </a:rPr>
              <a:t>年）进士。他才思敏捷，长于写诗，系盛唐诗人</a:t>
            </a:r>
            <a:r>
              <a:rPr lang="en-US" sz="2400">
                <a:solidFill>
                  <a:srgbClr val="002060"/>
                </a:solidFill>
                <a:latin typeface="华文行楷"/>
                <a:ea typeface="华文行楷"/>
                <a:cs typeface="华文行楷"/>
              </a:rPr>
              <a:t>,《</a:t>
            </a:r>
            <a:r>
              <a:rPr lang="zh-CN" altLang="en-US" sz="2400">
                <a:solidFill>
                  <a:srgbClr val="002060"/>
                </a:solidFill>
                <a:latin typeface="华文行楷"/>
                <a:ea typeface="华文行楷"/>
                <a:cs typeface="华文行楷"/>
              </a:rPr>
              <a:t>旧唐书</a:t>
            </a:r>
            <a:r>
              <a:rPr lang="en-US" sz="2400">
                <a:solidFill>
                  <a:srgbClr val="002060"/>
                </a:solidFill>
                <a:latin typeface="Arial" charset="0"/>
                <a:ea typeface="华文行楷"/>
                <a:cs typeface="华文行楷"/>
              </a:rPr>
              <a:t>·</a:t>
            </a:r>
            <a:r>
              <a:rPr lang="zh-CN" altLang="en-US" sz="2400">
                <a:solidFill>
                  <a:srgbClr val="002060"/>
                </a:solidFill>
                <a:latin typeface="华文行楷"/>
                <a:ea typeface="华文行楷"/>
                <a:cs typeface="华文行楷"/>
              </a:rPr>
              <a:t>文苑传</a:t>
            </a:r>
            <a:r>
              <a:rPr lang="en-US" sz="2400">
                <a:solidFill>
                  <a:srgbClr val="002060"/>
                </a:solidFill>
                <a:latin typeface="华文行楷"/>
                <a:ea typeface="华文行楷"/>
                <a:cs typeface="华文行楷"/>
              </a:rPr>
              <a:t>》</a:t>
            </a:r>
            <a:r>
              <a:rPr lang="zh-CN" altLang="en-US" sz="2400">
                <a:solidFill>
                  <a:srgbClr val="002060"/>
                </a:solidFill>
                <a:latin typeface="华文行楷"/>
                <a:ea typeface="华文行楷"/>
                <a:cs typeface="华文行楷"/>
              </a:rPr>
              <a:t>把他和王昌龄、高适、孟浩然并提</a:t>
            </a:r>
            <a:r>
              <a:rPr lang="en-US" sz="2400">
                <a:solidFill>
                  <a:srgbClr val="002060"/>
                </a:solidFill>
                <a:latin typeface="华文行楷"/>
                <a:ea typeface="华文行楷"/>
                <a:cs typeface="华文行楷"/>
              </a:rPr>
              <a:t>,</a:t>
            </a:r>
            <a:r>
              <a:rPr lang="zh-CN" altLang="en-US" sz="2400">
                <a:solidFill>
                  <a:srgbClr val="002060"/>
                </a:solidFill>
                <a:latin typeface="华文行楷"/>
                <a:ea typeface="华文行楷"/>
                <a:cs typeface="华文行楷"/>
              </a:rPr>
              <a:t>但他宦海浮沉，终不得志。历史上对他的记述不多，故里汴州也很少有关他的传说和故事流传下来，旧</a:t>
            </a:r>
            <a:r>
              <a:rPr lang="en-US" sz="2400">
                <a:solidFill>
                  <a:srgbClr val="002060"/>
                </a:solidFill>
                <a:latin typeface="华文行楷"/>
                <a:ea typeface="华文行楷"/>
                <a:cs typeface="华文行楷"/>
              </a:rPr>
              <a:t>《</a:t>
            </a:r>
            <a:r>
              <a:rPr lang="zh-CN" altLang="en-US" sz="2400">
                <a:solidFill>
                  <a:srgbClr val="002060"/>
                </a:solidFill>
                <a:latin typeface="华文行楷"/>
                <a:ea typeface="华文行楷"/>
                <a:cs typeface="华文行楷"/>
              </a:rPr>
              <a:t>唐书</a:t>
            </a:r>
            <a:r>
              <a:rPr lang="en-US" sz="2400">
                <a:solidFill>
                  <a:srgbClr val="002060"/>
                </a:solidFill>
                <a:latin typeface="Arial" charset="0"/>
                <a:ea typeface="华文行楷"/>
                <a:cs typeface="华文行楷"/>
              </a:rPr>
              <a:t>·</a:t>
            </a:r>
            <a:r>
              <a:rPr lang="zh-CN" altLang="en-US" sz="2400">
                <a:solidFill>
                  <a:srgbClr val="002060"/>
                </a:solidFill>
                <a:latin typeface="华文行楷"/>
                <a:ea typeface="华文行楷"/>
                <a:cs typeface="华文行楷"/>
              </a:rPr>
              <a:t>崔颢传</a:t>
            </a:r>
            <a:r>
              <a:rPr lang="en-US" sz="2400">
                <a:solidFill>
                  <a:srgbClr val="002060"/>
                </a:solidFill>
                <a:latin typeface="华文行楷"/>
                <a:ea typeface="华文行楷"/>
                <a:cs typeface="华文行楷"/>
              </a:rPr>
              <a:t>》</a:t>
            </a:r>
            <a:r>
              <a:rPr lang="zh-CN" altLang="en-US" sz="2400">
                <a:solidFill>
                  <a:srgbClr val="002060"/>
                </a:solidFill>
                <a:latin typeface="华文行楷"/>
                <a:ea typeface="华文行楷"/>
                <a:cs typeface="华文行楷"/>
              </a:rPr>
              <a:t>里非常简略，连他文学上的成就也未提及 。以</a:t>
            </a:r>
            <a:r>
              <a:rPr lang="en-US" sz="2400">
                <a:solidFill>
                  <a:srgbClr val="002060"/>
                </a:solidFill>
                <a:latin typeface="华文行楷"/>
                <a:ea typeface="华文行楷"/>
                <a:cs typeface="华文行楷"/>
              </a:rPr>
              <a:t>《</a:t>
            </a:r>
            <a:r>
              <a:rPr lang="zh-CN" altLang="en-US" sz="2400">
                <a:solidFill>
                  <a:srgbClr val="002060"/>
                </a:solidFill>
                <a:latin typeface="华文行楷"/>
                <a:ea typeface="华文行楷"/>
                <a:cs typeface="华文行楷"/>
              </a:rPr>
              <a:t>黄鹤楼</a:t>
            </a:r>
            <a:r>
              <a:rPr lang="en-US" sz="2400">
                <a:solidFill>
                  <a:srgbClr val="002060"/>
                </a:solidFill>
                <a:latin typeface="华文行楷"/>
                <a:ea typeface="华文行楷"/>
                <a:cs typeface="华文行楷"/>
              </a:rPr>
              <a:t>》</a:t>
            </a:r>
            <a:r>
              <a:rPr lang="zh-CN" altLang="en-US" sz="2400">
                <a:solidFill>
                  <a:srgbClr val="002060"/>
                </a:solidFill>
                <a:latin typeface="华文行楷"/>
                <a:ea typeface="华文行楷"/>
                <a:cs typeface="华文行楷"/>
              </a:rPr>
              <a:t>诗，颇令李白折服。从诗意看，崔颢还是思念故乡，并有回乡归隐、急流勇退之意的。然终因他功名心切，仍然回到长安，死于唐天宝十三年（</a:t>
            </a:r>
            <a:r>
              <a:rPr lang="en-US" sz="2400">
                <a:solidFill>
                  <a:srgbClr val="002060"/>
                </a:solidFill>
                <a:latin typeface="华文行楷"/>
                <a:ea typeface="华文行楷"/>
                <a:cs typeface="华文行楷"/>
              </a:rPr>
              <a:t>754</a:t>
            </a:r>
            <a:r>
              <a:rPr lang="zh-CN" altLang="en-US" sz="2400">
                <a:solidFill>
                  <a:srgbClr val="002060"/>
                </a:solidFill>
                <a:latin typeface="华文行楷"/>
                <a:ea typeface="华文行楷"/>
                <a:cs typeface="华文行楷"/>
              </a:rPr>
              <a:t>年），未得返回故里。这可能正是崔颢的故事在开封流传不多的主要原因。</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作者·简介</a:t>
            </a:r>
          </a:p>
        </p:txBody>
      </p:sp>
      <p:pic>
        <p:nvPicPr>
          <p:cNvPr id="2" name="图片 1" descr="11"/>
          <p:cNvPicPr>
            <a:picLocks noChangeAspect="1"/>
          </p:cNvPicPr>
          <p:nvPr/>
        </p:nvPicPr>
        <p:blipFill>
          <a:blip r:embed="rId3"/>
          <a:srcRect/>
          <a:stretch>
            <a:fillRect/>
          </a:stretch>
        </p:blipFill>
        <p:spPr bwMode="auto">
          <a:xfrm>
            <a:off x="120650" y="1143000"/>
            <a:ext cx="3657600" cy="45720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9" presetClass="entr" presetSubtype="0" accel="100000" fill="hold" grpId="0" nodeType="clickEffect">
                                  <p:stCondLst>
                                    <p:cond delay="0"/>
                                  </p:stCondLst>
                                  <p:childTnLst>
                                    <p:set>
                                      <p:cBhvr>
                                        <p:cTn id="18" dur="1" fill="hold">
                                          <p:stCondLst>
                                            <p:cond delay="0"/>
                                          </p:stCondLst>
                                        </p:cTn>
                                        <p:tgtEl>
                                          <p:spTgt spid="12291"/>
                                        </p:tgtEl>
                                        <p:attrNameLst>
                                          <p:attrName>style.visibility</p:attrName>
                                        </p:attrNameLst>
                                      </p:cBhvr>
                                      <p:to>
                                        <p:strVal val="visible"/>
                                      </p:to>
                                    </p:set>
                                    <p:anim calcmode="lin" valueType="num">
                                      <p:cBhvr>
                                        <p:cTn id="19" dur="500" fill="hold"/>
                                        <p:tgtEl>
                                          <p:spTgt spid="12291"/>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12291"/>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12291"/>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3"/>
          <p:cNvSpPr txBox="1"/>
          <p:nvPr/>
        </p:nvSpPr>
        <p:spPr>
          <a:xfrm>
            <a:off x="2127250" y="1071563"/>
            <a:ext cx="3529013" cy="1752600"/>
          </a:xfrm>
          <a:prstGeom prst="rect">
            <a:avLst/>
          </a:prstGeom>
          <a:noFill/>
          <a:ln w="9525">
            <a:noFill/>
          </a:ln>
        </p:spPr>
        <p:txBody>
          <a:bodyPr>
            <a:spAutoFit/>
          </a:bodyPr>
          <a:lstStyle/>
          <a:p>
            <a:pPr algn="ctr">
              <a:spcBef>
                <a:spcPct val="50000"/>
              </a:spcBef>
              <a:defRPr/>
            </a:pPr>
            <a:r>
              <a:rPr lang="zh-CN" altLang="en-US" sz="6000" dirty="0">
                <a:solidFill>
                  <a:srgbClr val="FF0000"/>
                </a:solidFill>
                <a:effectLst>
                  <a:outerShdw blurRad="38100" dist="38100" dir="2700000">
                    <a:srgbClr val="C0C0C0"/>
                  </a:outerShdw>
                </a:effectLst>
                <a:latin typeface="华文新魏" pitchFamily="2" charset="-122"/>
                <a:ea typeface="华文新魏" pitchFamily="2" charset="-122"/>
              </a:rPr>
              <a:t>黄鹤楼</a:t>
            </a:r>
            <a:r>
              <a:rPr lang="zh-CN" altLang="en-US" sz="4800" dirty="0">
                <a:latin typeface="楷体_GB2312" pitchFamily="49" charset="-122"/>
                <a:ea typeface="楷体_GB2312" pitchFamily="49" charset="-122"/>
              </a:rPr>
              <a:t/>
            </a:r>
            <a:br>
              <a:rPr lang="zh-CN" altLang="en-US" sz="4800" dirty="0">
                <a:latin typeface="楷体_GB2312" pitchFamily="49" charset="-122"/>
                <a:ea typeface="楷体_GB2312" pitchFamily="49" charset="-122"/>
              </a:rPr>
            </a:br>
            <a:r>
              <a:rPr lang="zh-CN" altLang="en-US" sz="4800" dirty="0">
                <a:latin typeface="楷体_GB2312" pitchFamily="49" charset="-122"/>
                <a:ea typeface="楷体_GB2312" pitchFamily="49" charset="-122"/>
              </a:rPr>
              <a:t>    </a:t>
            </a:r>
            <a:r>
              <a:rPr lang="zh-CN" altLang="en-US" sz="3200" dirty="0">
                <a:solidFill>
                  <a:srgbClr val="002060"/>
                </a:solidFill>
                <a:latin typeface="楷体_GB2312" pitchFamily="49" charset="-122"/>
                <a:ea typeface="楷体_GB2312" pitchFamily="49" charset="-122"/>
              </a:rPr>
              <a:t>唐</a:t>
            </a:r>
            <a:r>
              <a:rPr lang="en-US" altLang="x-none" sz="3200" dirty="0">
                <a:solidFill>
                  <a:srgbClr val="002060"/>
                </a:solidFill>
                <a:latin typeface="楷体_GB2312" pitchFamily="49" charset="-122"/>
                <a:ea typeface="楷体_GB2312" pitchFamily="49" charset="-122"/>
              </a:rPr>
              <a:t>--</a:t>
            </a:r>
            <a:r>
              <a:rPr lang="zh-CN" altLang="en-US" sz="3200" dirty="0">
                <a:solidFill>
                  <a:srgbClr val="002060"/>
                </a:solidFill>
                <a:latin typeface="楷体_GB2312" pitchFamily="49" charset="-122"/>
                <a:ea typeface="楷体_GB2312" pitchFamily="49" charset="-122"/>
              </a:rPr>
              <a:t>崔颢</a:t>
            </a:r>
            <a:r>
              <a:rPr lang="zh-CN" altLang="en-US" sz="3200" dirty="0">
                <a:latin typeface="隶书" pitchFamily="1" charset="-122"/>
                <a:ea typeface="隶书" pitchFamily="1" charset="-122"/>
              </a:rPr>
              <a:t> </a:t>
            </a:r>
          </a:p>
        </p:txBody>
      </p:sp>
      <p:sp>
        <p:nvSpPr>
          <p:cNvPr id="4100" name="Text Box 4"/>
          <p:cNvSpPr txBox="1">
            <a:spLocks noChangeArrowheads="1"/>
          </p:cNvSpPr>
          <p:nvPr/>
        </p:nvSpPr>
        <p:spPr bwMode="auto">
          <a:xfrm>
            <a:off x="1504950" y="3376613"/>
            <a:ext cx="6985000" cy="2601912"/>
          </a:xfrm>
          <a:prstGeom prst="rect">
            <a:avLst/>
          </a:prstGeom>
          <a:noFill/>
          <a:ln w="9525">
            <a:noFill/>
            <a:miter lim="800000"/>
            <a:headEnd/>
            <a:tailEnd/>
          </a:ln>
        </p:spPr>
        <p:txBody>
          <a:bodyPr>
            <a:spAutoFit/>
          </a:bodyPr>
          <a:lstStyle/>
          <a:p>
            <a:pPr>
              <a:lnSpc>
                <a:spcPct val="90000"/>
              </a:lnSpc>
              <a:spcBef>
                <a:spcPct val="50000"/>
              </a:spcBef>
            </a:pPr>
            <a:r>
              <a:rPr lang="zh-CN" altLang="en-US" sz="3200">
                <a:solidFill>
                  <a:srgbClr val="002060"/>
                </a:solidFill>
                <a:latin typeface="黑体" pitchFamily="49" charset="-122"/>
                <a:ea typeface="黑体" pitchFamily="49" charset="-122"/>
              </a:rPr>
              <a:t>昔人已乘黄鹤去，此地空余黄鹤楼。</a:t>
            </a:r>
          </a:p>
          <a:p>
            <a:pPr>
              <a:lnSpc>
                <a:spcPct val="90000"/>
              </a:lnSpc>
              <a:spcBef>
                <a:spcPct val="50000"/>
              </a:spcBef>
            </a:pPr>
            <a:r>
              <a:rPr lang="zh-CN" altLang="en-US" sz="3200">
                <a:solidFill>
                  <a:srgbClr val="002060"/>
                </a:solidFill>
                <a:latin typeface="黑体" pitchFamily="49" charset="-122"/>
                <a:ea typeface="黑体" pitchFamily="49" charset="-122"/>
              </a:rPr>
              <a:t>黄鹤一去不复返</a:t>
            </a:r>
            <a:r>
              <a:rPr lang="en-US" sz="3200">
                <a:solidFill>
                  <a:srgbClr val="002060"/>
                </a:solidFill>
                <a:latin typeface="黑体" pitchFamily="49" charset="-122"/>
                <a:ea typeface="黑体" pitchFamily="49" charset="-122"/>
              </a:rPr>
              <a:t>, </a:t>
            </a:r>
            <a:r>
              <a:rPr lang="zh-CN" altLang="en-US" sz="3200">
                <a:solidFill>
                  <a:srgbClr val="002060"/>
                </a:solidFill>
                <a:latin typeface="黑体" pitchFamily="49" charset="-122"/>
                <a:ea typeface="黑体" pitchFamily="49" charset="-122"/>
              </a:rPr>
              <a:t>白云千载空悠悠。</a:t>
            </a:r>
          </a:p>
          <a:p>
            <a:pPr>
              <a:lnSpc>
                <a:spcPct val="90000"/>
              </a:lnSpc>
              <a:spcBef>
                <a:spcPct val="50000"/>
              </a:spcBef>
            </a:pPr>
            <a:r>
              <a:rPr lang="zh-CN" altLang="en-US" sz="3200">
                <a:solidFill>
                  <a:srgbClr val="002060"/>
                </a:solidFill>
                <a:latin typeface="黑体" pitchFamily="49" charset="-122"/>
                <a:ea typeface="黑体" pitchFamily="49" charset="-122"/>
              </a:rPr>
              <a:t>晴川历历汉阳树</a:t>
            </a:r>
            <a:r>
              <a:rPr lang="en-US" sz="3200">
                <a:solidFill>
                  <a:srgbClr val="002060"/>
                </a:solidFill>
                <a:latin typeface="黑体" pitchFamily="49" charset="-122"/>
                <a:ea typeface="黑体" pitchFamily="49" charset="-122"/>
              </a:rPr>
              <a:t>, </a:t>
            </a:r>
            <a:r>
              <a:rPr lang="zh-CN" altLang="en-US" sz="3200">
                <a:solidFill>
                  <a:srgbClr val="002060"/>
                </a:solidFill>
                <a:latin typeface="黑体" pitchFamily="49" charset="-122"/>
                <a:ea typeface="黑体" pitchFamily="49" charset="-122"/>
              </a:rPr>
              <a:t>芳草萋萋鹦鹉洲。</a:t>
            </a:r>
          </a:p>
          <a:p>
            <a:pPr>
              <a:lnSpc>
                <a:spcPct val="90000"/>
              </a:lnSpc>
              <a:spcBef>
                <a:spcPct val="50000"/>
              </a:spcBef>
            </a:pPr>
            <a:r>
              <a:rPr lang="zh-CN" altLang="en-US" sz="3200">
                <a:solidFill>
                  <a:srgbClr val="002060"/>
                </a:solidFill>
                <a:latin typeface="黑体" pitchFamily="49" charset="-122"/>
                <a:ea typeface="黑体" pitchFamily="49" charset="-122"/>
              </a:rPr>
              <a:t>日暮乡关何处是</a:t>
            </a:r>
            <a:r>
              <a:rPr lang="en-US" sz="3200">
                <a:solidFill>
                  <a:srgbClr val="002060"/>
                </a:solidFill>
                <a:latin typeface="黑体" pitchFamily="49" charset="-122"/>
                <a:ea typeface="黑体" pitchFamily="49" charset="-122"/>
              </a:rPr>
              <a:t>, </a:t>
            </a:r>
            <a:r>
              <a:rPr lang="zh-CN" altLang="en-US" sz="3200">
                <a:solidFill>
                  <a:srgbClr val="002060"/>
                </a:solidFill>
                <a:latin typeface="黑体" pitchFamily="49" charset="-122"/>
                <a:ea typeface="黑体" pitchFamily="49" charset="-122"/>
              </a:rPr>
              <a:t>烟波江上使人愁。</a:t>
            </a:r>
          </a:p>
        </p:txBody>
      </p:sp>
      <p:sp>
        <p:nvSpPr>
          <p:cNvPr id="4101" name="Text Box 5"/>
          <p:cNvSpPr txBox="1">
            <a:spLocks noChangeArrowheads="1"/>
          </p:cNvSpPr>
          <p:nvPr/>
        </p:nvSpPr>
        <p:spPr bwMode="auto">
          <a:xfrm>
            <a:off x="6083300" y="2484438"/>
            <a:ext cx="2663825" cy="584200"/>
          </a:xfrm>
          <a:prstGeom prst="rect">
            <a:avLst/>
          </a:prstGeom>
          <a:noFill/>
          <a:ln w="9525">
            <a:noFill/>
            <a:miter lim="800000"/>
            <a:headEnd/>
            <a:tailEnd/>
          </a:ln>
        </p:spPr>
        <p:txBody>
          <a:bodyPr>
            <a:spAutoFit/>
          </a:bodyPr>
          <a:lstStyle/>
          <a:p>
            <a:pPr>
              <a:spcBef>
                <a:spcPct val="50000"/>
              </a:spcBef>
            </a:pPr>
            <a:r>
              <a:rPr lang="zh-CN" altLang="en-US" sz="3200">
                <a:solidFill>
                  <a:srgbClr val="002060"/>
                </a:solidFill>
                <a:latin typeface="Arial" charset="0"/>
                <a:ea typeface="华文行楷"/>
                <a:cs typeface="华文行楷"/>
              </a:rPr>
              <a:t>（七言律诗）</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整体·感知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099"/>
                                        </p:tgtEl>
                                        <p:attrNameLst>
                                          <p:attrName>style.visibility</p:attrName>
                                        </p:attrNameLst>
                                      </p:cBhvr>
                                      <p:to>
                                        <p:strVal val="visible"/>
                                      </p:to>
                                    </p:set>
                                    <p:anim calcmode="discrete" valueType="clr">
                                      <p:cBhvr override="childStyle">
                                        <p:cTn id="7" dur="80"/>
                                        <p:tgtEl>
                                          <p:spTgt spid="409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099"/>
                                        </p:tgtEl>
                                        <p:attrNameLst>
                                          <p:attrName>fillcolor</p:attrName>
                                        </p:attrNameLst>
                                      </p:cBhvr>
                                      <p:tavLst>
                                        <p:tav tm="0">
                                          <p:val>
                                            <p:clrVal>
                                              <a:schemeClr val="accent2"/>
                                            </p:clrVal>
                                          </p:val>
                                        </p:tav>
                                        <p:tav tm="50000">
                                          <p:val>
                                            <p:clrVal>
                                              <a:schemeClr val="hlink"/>
                                            </p:clrVal>
                                          </p:val>
                                        </p:tav>
                                      </p:tavLst>
                                    </p:anim>
                                    <p:set>
                                      <p:cBhvr>
                                        <p:cTn id="9" dur="80"/>
                                        <p:tgtEl>
                                          <p:spTgt spid="409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100"/>
                                        </p:tgtEl>
                                        <p:attrNameLst>
                                          <p:attrName>style.visibility</p:attrName>
                                        </p:attrNameLst>
                                      </p:cBhvr>
                                      <p:to>
                                        <p:strVal val="visible"/>
                                      </p:to>
                                    </p:set>
                                    <p:anim calcmode="discrete" valueType="clr">
                                      <p:cBhvr override="childStyle">
                                        <p:cTn id="14" dur="80"/>
                                        <p:tgtEl>
                                          <p:spTgt spid="410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100"/>
                                        </p:tgtEl>
                                        <p:attrNameLst>
                                          <p:attrName>fillcolor</p:attrName>
                                        </p:attrNameLst>
                                      </p:cBhvr>
                                      <p:tavLst>
                                        <p:tav tm="0">
                                          <p:val>
                                            <p:clrVal>
                                              <a:schemeClr val="accent2"/>
                                            </p:clrVal>
                                          </p:val>
                                        </p:tav>
                                        <p:tav tm="50000">
                                          <p:val>
                                            <p:clrVal>
                                              <a:schemeClr val="hlink"/>
                                            </p:clrVal>
                                          </p:val>
                                        </p:tav>
                                      </p:tavLst>
                                    </p:anim>
                                    <p:set>
                                      <p:cBhvr>
                                        <p:cTn id="16" dur="80"/>
                                        <p:tgtEl>
                                          <p:spTgt spid="4100"/>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16" presetClass="entr" presetSubtype="26" fill="hold" grpId="0" nodeType="clickEffect">
                                  <p:stCondLst>
                                    <p:cond delay="0"/>
                                  </p:stCondLst>
                                  <p:childTnLst>
                                    <p:set>
                                      <p:cBhvr>
                                        <p:cTn id="20" dur="1" fill="hold">
                                          <p:stCondLst>
                                            <p:cond delay="0"/>
                                          </p:stCondLst>
                                        </p:cTn>
                                        <p:tgtEl>
                                          <p:spTgt spid="4101"/>
                                        </p:tgtEl>
                                        <p:attrNameLst>
                                          <p:attrName>style.visibility</p:attrName>
                                        </p:attrNameLst>
                                      </p:cBhvr>
                                      <p:to>
                                        <p:strVal val="visible"/>
                                      </p:to>
                                    </p:set>
                                    <p:animEffect transition="in" filter="barn(inHorizontal)">
                                      <p:cBhvr>
                                        <p:cTn id="21"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p:bldP spid="410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3"/>
          <p:cNvSpPr txBox="1">
            <a:spLocks noChangeArrowheads="1"/>
          </p:cNvSpPr>
          <p:nvPr/>
        </p:nvSpPr>
        <p:spPr bwMode="auto">
          <a:xfrm>
            <a:off x="539750" y="1741488"/>
            <a:ext cx="8064500" cy="1568450"/>
          </a:xfrm>
          <a:prstGeom prst="rect">
            <a:avLst/>
          </a:prstGeom>
          <a:noFill/>
          <a:ln w="9525">
            <a:noFill/>
            <a:miter lim="800000"/>
            <a:headEnd/>
            <a:tailEnd/>
          </a:ln>
        </p:spPr>
        <p:txBody>
          <a:bodyPr>
            <a:spAutoFit/>
          </a:bodyPr>
          <a:lstStyle/>
          <a:p>
            <a:pPr>
              <a:spcBef>
                <a:spcPct val="50000"/>
              </a:spcBef>
            </a:pPr>
            <a:r>
              <a:rPr lang="zh-CN" altLang="en-US" sz="3200">
                <a:solidFill>
                  <a:srgbClr val="800000"/>
                </a:solidFill>
                <a:latin typeface="Arial" charset="0"/>
                <a:ea typeface="黑体" pitchFamily="49" charset="-122"/>
              </a:rPr>
              <a:t>传说仙人已乘黄鹤飞去，这里只留下空空的黄鹤楼。黄鹤飞去不会再回来了，而千百年来白云却依旧悠然自得地飘来飘去。</a:t>
            </a:r>
          </a:p>
        </p:txBody>
      </p:sp>
      <p:sp>
        <p:nvSpPr>
          <p:cNvPr id="17412" name="Rectangle 4"/>
          <p:cNvSpPr>
            <a:spLocks noChangeArrowheads="1"/>
          </p:cNvSpPr>
          <p:nvPr/>
        </p:nvSpPr>
        <p:spPr bwMode="auto">
          <a:xfrm>
            <a:off x="233363" y="3295650"/>
            <a:ext cx="8675687" cy="2062163"/>
          </a:xfrm>
          <a:prstGeom prst="rect">
            <a:avLst/>
          </a:prstGeom>
          <a:noFill/>
          <a:ln w="9525">
            <a:noFill/>
            <a:miter lim="800000"/>
            <a:headEnd/>
            <a:tailEnd/>
          </a:ln>
        </p:spPr>
        <p:txBody>
          <a:bodyPr>
            <a:spAutoFit/>
          </a:bodyPr>
          <a:lstStyle/>
          <a:p>
            <a:pPr>
              <a:spcBef>
                <a:spcPct val="50000"/>
              </a:spcBef>
            </a:pPr>
            <a:r>
              <a:rPr lang="zh-CN" altLang="en-US" sz="3200">
                <a:solidFill>
                  <a:srgbClr val="800000"/>
                </a:solidFill>
                <a:ea typeface="黑体" pitchFamily="49" charset="-122"/>
              </a:rPr>
              <a:t>        登楼隔江相望，汉阳的树木清晰可见，鹦鹉洲上的春草长得茂盛喜人。可是日近黄昏，极目远眺，我的故乡在哪儿呢？凝视长江上面浩渺的烟波，真使人发愁啊！</a:t>
            </a:r>
          </a:p>
        </p:txBody>
      </p:sp>
      <p:sp>
        <p:nvSpPr>
          <p:cNvPr id="57347" name="Rectangle 5"/>
          <p:cNvSpPr>
            <a:spLocks noChangeArrowheads="1"/>
          </p:cNvSpPr>
          <p:nvPr/>
        </p:nvSpPr>
        <p:spPr bwMode="auto">
          <a:xfrm>
            <a:off x="3203575" y="1020763"/>
            <a:ext cx="2808288" cy="708025"/>
          </a:xfrm>
          <a:prstGeom prst="rect">
            <a:avLst/>
          </a:prstGeom>
          <a:solidFill>
            <a:schemeClr val="tx2"/>
          </a:solidFill>
          <a:ln w="9525">
            <a:noFill/>
            <a:miter lim="800000"/>
            <a:headEnd/>
            <a:tailEnd/>
          </a:ln>
        </p:spPr>
        <p:txBody>
          <a:bodyPr>
            <a:spAutoFit/>
          </a:bodyPr>
          <a:lstStyle/>
          <a:p>
            <a:r>
              <a:rPr lang="zh-CN" altLang="en-US" sz="4000">
                <a:solidFill>
                  <a:srgbClr val="FFFF00"/>
                </a:solidFill>
                <a:ea typeface="黑体" pitchFamily="49" charset="-122"/>
              </a:rPr>
              <a:t>诗句意思：</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整体·感知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411"/>
                                        </p:tgtEl>
                                        <p:attrNameLst>
                                          <p:attrName>style.visibility</p:attrName>
                                        </p:attrNameLst>
                                      </p:cBhvr>
                                      <p:to>
                                        <p:strVal val="visible"/>
                                      </p:to>
                                    </p:set>
                                    <p:anim calcmode="discrete" valueType="clr">
                                      <p:cBhvr override="childStyle">
                                        <p:cTn id="7" dur="80"/>
                                        <p:tgtEl>
                                          <p:spTgt spid="174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411"/>
                                        </p:tgtEl>
                                        <p:attrNameLst>
                                          <p:attrName>fillcolor</p:attrName>
                                        </p:attrNameLst>
                                      </p:cBhvr>
                                      <p:tavLst>
                                        <p:tav tm="0">
                                          <p:val>
                                            <p:clrVal>
                                              <a:schemeClr val="accent2"/>
                                            </p:clrVal>
                                          </p:val>
                                        </p:tav>
                                        <p:tav tm="50000">
                                          <p:val>
                                            <p:clrVal>
                                              <a:schemeClr val="hlink"/>
                                            </p:clrVal>
                                          </p:val>
                                        </p:tav>
                                      </p:tavLst>
                                    </p:anim>
                                    <p:set>
                                      <p:cBhvr>
                                        <p:cTn id="9" dur="80"/>
                                        <p:tgtEl>
                                          <p:spTgt spid="174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1" nodeType="clickEffect">
                                  <p:stCondLst>
                                    <p:cond delay="0"/>
                                  </p:stCondLst>
                                  <p:iterate type="lt">
                                    <p:tmAbs val="0"/>
                                  </p:iterate>
                                  <p:childTnLst>
                                    <p:set>
                                      <p:cBhvr>
                                        <p:cTn id="13" dur="1" fill="hold">
                                          <p:stCondLst>
                                            <p:cond delay="0"/>
                                          </p:stCondLst>
                                        </p:cTn>
                                        <p:tgtEl>
                                          <p:spTgt spid="17411"/>
                                        </p:tgtEl>
                                        <p:attrNameLst>
                                          <p:attrName>style.visibility</p:attrName>
                                        </p:attrNameLst>
                                      </p:cBhvr>
                                      <p:to>
                                        <p:strVal val="visible"/>
                                      </p:to>
                                    </p:set>
                                    <p:animEffect transition="in" filter="blinds(horizontal)">
                                      <p:cBhvr>
                                        <p:cTn id="14" dur="500"/>
                                        <p:tgtEl>
                                          <p:spTgt spid="17411"/>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7412"/>
                                        </p:tgtEl>
                                        <p:attrNameLst>
                                          <p:attrName>style.visibility</p:attrName>
                                        </p:attrNameLst>
                                      </p:cBhvr>
                                      <p:to>
                                        <p:strVal val="visible"/>
                                      </p:to>
                                    </p:set>
                                    <p:animEffect transition="in" filter="blinds(horizontal)">
                                      <p:cBhvr>
                                        <p:cTn id="19"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1" grpId="1"/>
      <p:bldP spid="174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3"/>
          <p:cNvSpPr txBox="1">
            <a:spLocks noChangeArrowheads="1"/>
          </p:cNvSpPr>
          <p:nvPr/>
        </p:nvSpPr>
        <p:spPr bwMode="auto">
          <a:xfrm>
            <a:off x="755650" y="869950"/>
            <a:ext cx="1954213" cy="1076325"/>
          </a:xfrm>
          <a:prstGeom prst="rect">
            <a:avLst/>
          </a:prstGeom>
          <a:solidFill>
            <a:schemeClr val="bg1"/>
          </a:solidFill>
          <a:ln w="9525">
            <a:noFill/>
            <a:miter lim="800000"/>
            <a:headEnd/>
            <a:tailEnd/>
          </a:ln>
        </p:spPr>
        <p:txBody>
          <a:bodyPr>
            <a:spAutoFit/>
          </a:bodyPr>
          <a:lstStyle/>
          <a:p>
            <a:pPr>
              <a:spcBef>
                <a:spcPct val="50000"/>
              </a:spcBef>
            </a:pPr>
            <a:r>
              <a:rPr lang="zh-CN" altLang="en-US" sz="3200">
                <a:solidFill>
                  <a:srgbClr val="FF0000"/>
                </a:solidFill>
                <a:latin typeface="黑体" pitchFamily="49" charset="-122"/>
                <a:ea typeface="黑体" pitchFamily="49" charset="-122"/>
              </a:rPr>
              <a:t>写作背景</a:t>
            </a:r>
            <a:r>
              <a:rPr lang="en-US" sz="3200">
                <a:solidFill>
                  <a:srgbClr val="FF0000"/>
                </a:solidFill>
                <a:latin typeface="黑体" pitchFamily="49" charset="-122"/>
                <a:ea typeface="黑体" pitchFamily="49" charset="-122"/>
              </a:rPr>
              <a:t>:</a:t>
            </a:r>
          </a:p>
        </p:txBody>
      </p:sp>
      <p:sp>
        <p:nvSpPr>
          <p:cNvPr id="13315" name="Text Box 4"/>
          <p:cNvSpPr txBox="1">
            <a:spLocks noChangeArrowheads="1"/>
          </p:cNvSpPr>
          <p:nvPr/>
        </p:nvSpPr>
        <p:spPr bwMode="auto">
          <a:xfrm>
            <a:off x="755650" y="1517650"/>
            <a:ext cx="7704138" cy="1354138"/>
          </a:xfrm>
          <a:prstGeom prst="rect">
            <a:avLst/>
          </a:prstGeom>
          <a:noFill/>
          <a:ln w="9525">
            <a:noFill/>
            <a:miter lim="800000"/>
            <a:headEnd/>
            <a:tailEnd/>
          </a:ln>
        </p:spPr>
        <p:txBody>
          <a:bodyPr>
            <a:spAutoFit/>
          </a:bodyPr>
          <a:lstStyle/>
          <a:p>
            <a:pPr>
              <a:spcBef>
                <a:spcPct val="50000"/>
              </a:spcBef>
            </a:pPr>
            <a:r>
              <a:rPr lang="zh-CN" altLang="en-US" sz="3200" b="1">
                <a:solidFill>
                  <a:srgbClr val="002060"/>
                </a:solidFill>
                <a:latin typeface="仿宋_GB2312"/>
                <a:ea typeface="仿宋_GB2312"/>
                <a:cs typeface="仿宋_GB2312"/>
              </a:rPr>
              <a:t>唐代诗人崔颢游历到了湖北武昌的黄鹤楼有感而作</a:t>
            </a:r>
            <a:r>
              <a:rPr lang="en-US" sz="3200" b="1">
                <a:solidFill>
                  <a:srgbClr val="002060"/>
                </a:solidFill>
                <a:latin typeface="仿宋_GB2312"/>
                <a:ea typeface="仿宋_GB2312"/>
                <a:cs typeface="仿宋_GB2312"/>
              </a:rPr>
              <a:t>. </a:t>
            </a:r>
            <a:r>
              <a:rPr lang="en-US" sz="3200">
                <a:solidFill>
                  <a:srgbClr val="FFFF00"/>
                </a:solidFill>
                <a:latin typeface="仿宋_GB2312"/>
                <a:ea typeface="仿宋_GB2312"/>
                <a:cs typeface="仿宋_GB2312"/>
              </a:rPr>
              <a:t/>
            </a:r>
            <a:br>
              <a:rPr lang="en-US" sz="3200">
                <a:solidFill>
                  <a:srgbClr val="FFFF00"/>
                </a:solidFill>
                <a:latin typeface="仿宋_GB2312"/>
                <a:ea typeface="仿宋_GB2312"/>
                <a:cs typeface="仿宋_GB2312"/>
              </a:rPr>
            </a:br>
            <a:endParaRPr lang="en-US">
              <a:latin typeface="Arial" charset="0"/>
            </a:endParaRPr>
          </a:p>
        </p:txBody>
      </p:sp>
      <p:sp>
        <p:nvSpPr>
          <p:cNvPr id="13316" name="Text Box 5"/>
          <p:cNvSpPr txBox="1">
            <a:spLocks noChangeArrowheads="1"/>
          </p:cNvSpPr>
          <p:nvPr/>
        </p:nvSpPr>
        <p:spPr bwMode="auto">
          <a:xfrm>
            <a:off x="755650" y="2813050"/>
            <a:ext cx="1169988" cy="1076325"/>
          </a:xfrm>
          <a:prstGeom prst="rect">
            <a:avLst/>
          </a:prstGeom>
          <a:solidFill>
            <a:schemeClr val="bg1"/>
          </a:solidFill>
          <a:ln w="9525">
            <a:noFill/>
            <a:miter lim="800000"/>
            <a:headEnd/>
            <a:tailEnd/>
          </a:ln>
        </p:spPr>
        <p:txBody>
          <a:bodyPr>
            <a:spAutoFit/>
          </a:bodyPr>
          <a:lstStyle/>
          <a:p>
            <a:pPr>
              <a:spcBef>
                <a:spcPct val="50000"/>
              </a:spcBef>
            </a:pPr>
            <a:r>
              <a:rPr lang="zh-CN" altLang="en-US" sz="3200">
                <a:solidFill>
                  <a:srgbClr val="FF0000"/>
                </a:solidFill>
                <a:latin typeface="黑体" pitchFamily="49" charset="-122"/>
                <a:ea typeface="黑体" pitchFamily="49" charset="-122"/>
              </a:rPr>
              <a:t>写景</a:t>
            </a:r>
            <a:r>
              <a:rPr lang="en-US" sz="3200">
                <a:solidFill>
                  <a:srgbClr val="99FF33"/>
                </a:solidFill>
                <a:latin typeface="黑体" pitchFamily="49" charset="-122"/>
                <a:ea typeface="黑体" pitchFamily="49" charset="-122"/>
              </a:rPr>
              <a:t>:</a:t>
            </a:r>
          </a:p>
        </p:txBody>
      </p:sp>
      <p:sp>
        <p:nvSpPr>
          <p:cNvPr id="13317" name="Text Box 6"/>
          <p:cNvSpPr txBox="1">
            <a:spLocks noChangeArrowheads="1"/>
          </p:cNvSpPr>
          <p:nvPr/>
        </p:nvSpPr>
        <p:spPr bwMode="auto">
          <a:xfrm>
            <a:off x="827088" y="3392488"/>
            <a:ext cx="7921625" cy="584200"/>
          </a:xfrm>
          <a:prstGeom prst="rect">
            <a:avLst/>
          </a:prstGeom>
          <a:noFill/>
          <a:ln w="9525">
            <a:noFill/>
            <a:miter lim="800000"/>
            <a:headEnd/>
            <a:tailEnd/>
          </a:ln>
        </p:spPr>
        <p:txBody>
          <a:bodyPr>
            <a:spAutoFit/>
          </a:bodyPr>
          <a:lstStyle/>
          <a:p>
            <a:pPr>
              <a:spcBef>
                <a:spcPct val="50000"/>
              </a:spcBef>
            </a:pPr>
            <a:r>
              <a:rPr lang="zh-CN" altLang="en-US" sz="3200" b="1">
                <a:solidFill>
                  <a:srgbClr val="002060"/>
                </a:solidFill>
                <a:latin typeface="仿宋_GB2312"/>
                <a:ea typeface="仿宋_GB2312"/>
                <a:cs typeface="仿宋_GB2312"/>
              </a:rPr>
              <a:t>描写了在黄鹤楼头俯视长江两岸所见景色</a:t>
            </a:r>
            <a:r>
              <a:rPr lang="en-US" sz="3200" b="1">
                <a:solidFill>
                  <a:srgbClr val="002060"/>
                </a:solidFill>
                <a:latin typeface="仿宋_GB2312"/>
                <a:ea typeface="仿宋_GB2312"/>
                <a:cs typeface="仿宋_GB2312"/>
              </a:rPr>
              <a:t>.</a:t>
            </a:r>
            <a:r>
              <a:rPr lang="en-US" sz="3200" b="1">
                <a:solidFill>
                  <a:srgbClr val="002060"/>
                </a:solidFill>
                <a:latin typeface="Arial" charset="0"/>
              </a:rPr>
              <a:t> </a:t>
            </a:r>
          </a:p>
        </p:txBody>
      </p:sp>
      <p:sp>
        <p:nvSpPr>
          <p:cNvPr id="13318" name="Text Box 7"/>
          <p:cNvSpPr txBox="1">
            <a:spLocks noChangeArrowheads="1"/>
          </p:cNvSpPr>
          <p:nvPr/>
        </p:nvSpPr>
        <p:spPr bwMode="auto">
          <a:xfrm>
            <a:off x="827088" y="4198938"/>
            <a:ext cx="1246187" cy="582612"/>
          </a:xfrm>
          <a:prstGeom prst="rect">
            <a:avLst/>
          </a:prstGeom>
          <a:solidFill>
            <a:schemeClr val="bg1"/>
          </a:solidFill>
          <a:ln w="9525">
            <a:noFill/>
            <a:miter lim="800000"/>
            <a:headEnd/>
            <a:tailEnd/>
          </a:ln>
        </p:spPr>
        <p:txBody>
          <a:bodyPr>
            <a:spAutoFit/>
          </a:bodyPr>
          <a:lstStyle/>
          <a:p>
            <a:pPr>
              <a:spcBef>
                <a:spcPct val="50000"/>
              </a:spcBef>
            </a:pPr>
            <a:r>
              <a:rPr lang="zh-CN" altLang="en-US" sz="3200">
                <a:solidFill>
                  <a:srgbClr val="FF0000"/>
                </a:solidFill>
                <a:latin typeface="黑体" pitchFamily="49" charset="-122"/>
                <a:ea typeface="黑体" pitchFamily="49" charset="-122"/>
              </a:rPr>
              <a:t>抒情</a:t>
            </a:r>
            <a:r>
              <a:rPr lang="en-US" sz="3200">
                <a:solidFill>
                  <a:srgbClr val="99FF33"/>
                </a:solidFill>
                <a:latin typeface="黑体" pitchFamily="49" charset="-122"/>
                <a:ea typeface="黑体" pitchFamily="49" charset="-122"/>
              </a:rPr>
              <a:t>:</a:t>
            </a:r>
          </a:p>
        </p:txBody>
      </p:sp>
      <p:sp>
        <p:nvSpPr>
          <p:cNvPr id="13319" name="Text Box 8"/>
          <p:cNvSpPr txBox="1"/>
          <p:nvPr/>
        </p:nvSpPr>
        <p:spPr>
          <a:xfrm>
            <a:off x="827088" y="4778375"/>
            <a:ext cx="7559675" cy="1568450"/>
          </a:xfrm>
          <a:prstGeom prst="rect">
            <a:avLst/>
          </a:prstGeom>
          <a:noFill/>
          <a:ln w="9525">
            <a:noFill/>
          </a:ln>
        </p:spPr>
        <p:txBody>
          <a:bodyPr>
            <a:spAutoFit/>
          </a:bodyPr>
          <a:lstStyle/>
          <a:p>
            <a:pPr>
              <a:spcBef>
                <a:spcPct val="50000"/>
              </a:spcBef>
              <a:defRPr/>
            </a:pPr>
            <a:r>
              <a:rPr lang="zh-CN" altLang="en-US" sz="3200" b="1" dirty="0">
                <a:solidFill>
                  <a:srgbClr val="002060"/>
                </a:solidFill>
                <a:latin typeface="仿宋_GB2312" pitchFamily="49" charset="-122"/>
                <a:ea typeface="仿宋_GB2312" pitchFamily="49" charset="-122"/>
                <a:cs typeface="+mn-ea"/>
              </a:rPr>
              <a:t>作者感叹仙人骑鹤,人去楼空,悠悠千载,于是抚今追昔,有世事沧桑 的感慨,并因日暮而生思乡之情.</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整体·感知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Horizont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13315"/>
                                        </p:tgtEl>
                                        <p:attrNameLst>
                                          <p:attrName>style.visibility</p:attrName>
                                        </p:attrNameLst>
                                      </p:cBhvr>
                                      <p:to>
                                        <p:strVal val="visible"/>
                                      </p:to>
                                    </p:set>
                                    <p:anim calcmode="lin" valueType="num">
                                      <p:cBhvr>
                                        <p:cTn id="12" dur="1000" fill="hold"/>
                                        <p:tgtEl>
                                          <p:spTgt spid="13315"/>
                                        </p:tgtEl>
                                        <p:attrNameLst>
                                          <p:attrName>ppt_w</p:attrName>
                                        </p:attrNameLst>
                                      </p:cBhvr>
                                      <p:tavLst>
                                        <p:tav tm="0">
                                          <p:val>
                                            <p:fltVal val="0"/>
                                          </p:val>
                                        </p:tav>
                                        <p:tav tm="100000">
                                          <p:val>
                                            <p:strVal val="#ppt_w"/>
                                          </p:val>
                                        </p:tav>
                                      </p:tavLst>
                                    </p:anim>
                                    <p:anim calcmode="lin" valueType="num">
                                      <p:cBhvr>
                                        <p:cTn id="13" dur="1000" fill="hold"/>
                                        <p:tgtEl>
                                          <p:spTgt spid="13315"/>
                                        </p:tgtEl>
                                        <p:attrNameLst>
                                          <p:attrName>ppt_h</p:attrName>
                                        </p:attrNameLst>
                                      </p:cBhvr>
                                      <p:tavLst>
                                        <p:tav tm="0">
                                          <p:val>
                                            <p:fltVal val="0"/>
                                          </p:val>
                                        </p:tav>
                                        <p:tav tm="100000">
                                          <p:val>
                                            <p:strVal val="#ppt_h"/>
                                          </p:val>
                                        </p:tav>
                                      </p:tavLst>
                                    </p:anim>
                                    <p:anim calcmode="lin" valueType="num">
                                      <p:cBhvr>
                                        <p:cTn id="14" dur="1000" fill="hold"/>
                                        <p:tgtEl>
                                          <p:spTgt spid="13315"/>
                                        </p:tgtEl>
                                        <p:attrNameLst>
                                          <p:attrName>style.rotation</p:attrName>
                                        </p:attrNameLst>
                                      </p:cBhvr>
                                      <p:tavLst>
                                        <p:tav tm="0">
                                          <p:val>
                                            <p:fltVal val="90"/>
                                          </p:val>
                                        </p:tav>
                                        <p:tav tm="100000">
                                          <p:val>
                                            <p:fltVal val="0"/>
                                          </p:val>
                                        </p:tav>
                                      </p:tavLst>
                                    </p:anim>
                                    <p:animEffect transition="in" filter="fade">
                                      <p:cBhvr>
                                        <p:cTn id="15" dur="1000"/>
                                        <p:tgtEl>
                                          <p:spTgt spid="133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13316"/>
                                        </p:tgtEl>
                                        <p:attrNameLst>
                                          <p:attrName>style.visibility</p:attrName>
                                        </p:attrNameLst>
                                      </p:cBhvr>
                                      <p:to>
                                        <p:strVal val="visible"/>
                                      </p:to>
                                    </p:set>
                                    <p:animEffect transition="in" filter="barn(inHorizontal)">
                                      <p:cBhvr>
                                        <p:cTn id="20" dur="500"/>
                                        <p:tgtEl>
                                          <p:spTgt spid="1331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iterate type="lt">
                                    <p:tmPct val="5000"/>
                                  </p:iterate>
                                  <p:childTnLst>
                                    <p:set>
                                      <p:cBhvr>
                                        <p:cTn id="24" dur="1" fill="hold">
                                          <p:stCondLst>
                                            <p:cond delay="0"/>
                                          </p:stCondLst>
                                        </p:cTn>
                                        <p:tgtEl>
                                          <p:spTgt spid="13317"/>
                                        </p:tgtEl>
                                        <p:attrNameLst>
                                          <p:attrName>style.visibility</p:attrName>
                                        </p:attrNameLst>
                                      </p:cBhvr>
                                      <p:to>
                                        <p:strVal val="visible"/>
                                      </p:to>
                                    </p:set>
                                    <p:anim calcmode="lin" valueType="num">
                                      <p:cBhvr>
                                        <p:cTn id="25" dur="1000" fill="hold"/>
                                        <p:tgtEl>
                                          <p:spTgt spid="13317"/>
                                        </p:tgtEl>
                                        <p:attrNameLst>
                                          <p:attrName>ppt_w</p:attrName>
                                        </p:attrNameLst>
                                      </p:cBhvr>
                                      <p:tavLst>
                                        <p:tav tm="0">
                                          <p:val>
                                            <p:fltVal val="0"/>
                                          </p:val>
                                        </p:tav>
                                        <p:tav tm="100000">
                                          <p:val>
                                            <p:strVal val="#ppt_w"/>
                                          </p:val>
                                        </p:tav>
                                      </p:tavLst>
                                    </p:anim>
                                    <p:anim calcmode="lin" valueType="num">
                                      <p:cBhvr>
                                        <p:cTn id="26" dur="1000" fill="hold"/>
                                        <p:tgtEl>
                                          <p:spTgt spid="13317"/>
                                        </p:tgtEl>
                                        <p:attrNameLst>
                                          <p:attrName>ppt_h</p:attrName>
                                        </p:attrNameLst>
                                      </p:cBhvr>
                                      <p:tavLst>
                                        <p:tav tm="0">
                                          <p:val>
                                            <p:fltVal val="0"/>
                                          </p:val>
                                        </p:tav>
                                        <p:tav tm="100000">
                                          <p:val>
                                            <p:strVal val="#ppt_h"/>
                                          </p:val>
                                        </p:tav>
                                      </p:tavLst>
                                    </p:anim>
                                    <p:anim calcmode="lin" valueType="num">
                                      <p:cBhvr>
                                        <p:cTn id="27" dur="1000" fill="hold"/>
                                        <p:tgtEl>
                                          <p:spTgt spid="13317"/>
                                        </p:tgtEl>
                                        <p:attrNameLst>
                                          <p:attrName>style.rotation</p:attrName>
                                        </p:attrNameLst>
                                      </p:cBhvr>
                                      <p:tavLst>
                                        <p:tav tm="0">
                                          <p:val>
                                            <p:fltVal val="90"/>
                                          </p:val>
                                        </p:tav>
                                        <p:tav tm="100000">
                                          <p:val>
                                            <p:fltVal val="0"/>
                                          </p:val>
                                        </p:tav>
                                      </p:tavLst>
                                    </p:anim>
                                    <p:animEffect transition="in" filter="fade">
                                      <p:cBhvr>
                                        <p:cTn id="28" dur="1000"/>
                                        <p:tgtEl>
                                          <p:spTgt spid="1331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grpId="0" nodeType="clickEffect">
                                  <p:stCondLst>
                                    <p:cond delay="0"/>
                                  </p:stCondLst>
                                  <p:childTnLst>
                                    <p:set>
                                      <p:cBhvr>
                                        <p:cTn id="32" dur="1" fill="hold">
                                          <p:stCondLst>
                                            <p:cond delay="0"/>
                                          </p:stCondLst>
                                        </p:cTn>
                                        <p:tgtEl>
                                          <p:spTgt spid="13318"/>
                                        </p:tgtEl>
                                        <p:attrNameLst>
                                          <p:attrName>style.visibility</p:attrName>
                                        </p:attrNameLst>
                                      </p:cBhvr>
                                      <p:to>
                                        <p:strVal val="visible"/>
                                      </p:to>
                                    </p:set>
                                    <p:animEffect transition="in" filter="barn(inHorizontal)">
                                      <p:cBhvr>
                                        <p:cTn id="33" dur="500"/>
                                        <p:tgtEl>
                                          <p:spTgt spid="133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iterate type="lt">
                                    <p:tmPct val="5000"/>
                                  </p:iterate>
                                  <p:childTnLst>
                                    <p:set>
                                      <p:cBhvr>
                                        <p:cTn id="37" dur="1" fill="hold">
                                          <p:stCondLst>
                                            <p:cond delay="0"/>
                                          </p:stCondLst>
                                        </p:cTn>
                                        <p:tgtEl>
                                          <p:spTgt spid="13319"/>
                                        </p:tgtEl>
                                        <p:attrNameLst>
                                          <p:attrName>style.visibility</p:attrName>
                                        </p:attrNameLst>
                                      </p:cBhvr>
                                      <p:to>
                                        <p:strVal val="visible"/>
                                      </p:to>
                                    </p:set>
                                    <p:anim calcmode="lin" valueType="num">
                                      <p:cBhvr>
                                        <p:cTn id="38" dur="1000" fill="hold"/>
                                        <p:tgtEl>
                                          <p:spTgt spid="13319"/>
                                        </p:tgtEl>
                                        <p:attrNameLst>
                                          <p:attrName>ppt_w</p:attrName>
                                        </p:attrNameLst>
                                      </p:cBhvr>
                                      <p:tavLst>
                                        <p:tav tm="0">
                                          <p:val>
                                            <p:fltVal val="0"/>
                                          </p:val>
                                        </p:tav>
                                        <p:tav tm="100000">
                                          <p:val>
                                            <p:strVal val="#ppt_w"/>
                                          </p:val>
                                        </p:tav>
                                      </p:tavLst>
                                    </p:anim>
                                    <p:anim calcmode="lin" valueType="num">
                                      <p:cBhvr>
                                        <p:cTn id="39" dur="1000" fill="hold"/>
                                        <p:tgtEl>
                                          <p:spTgt spid="13319"/>
                                        </p:tgtEl>
                                        <p:attrNameLst>
                                          <p:attrName>ppt_h</p:attrName>
                                        </p:attrNameLst>
                                      </p:cBhvr>
                                      <p:tavLst>
                                        <p:tav tm="0">
                                          <p:val>
                                            <p:fltVal val="0"/>
                                          </p:val>
                                        </p:tav>
                                        <p:tav tm="100000">
                                          <p:val>
                                            <p:strVal val="#ppt_h"/>
                                          </p:val>
                                        </p:tav>
                                      </p:tavLst>
                                    </p:anim>
                                    <p:anim calcmode="lin" valueType="num">
                                      <p:cBhvr>
                                        <p:cTn id="40" dur="1000" fill="hold"/>
                                        <p:tgtEl>
                                          <p:spTgt spid="13319"/>
                                        </p:tgtEl>
                                        <p:attrNameLst>
                                          <p:attrName>style.rotation</p:attrName>
                                        </p:attrNameLst>
                                      </p:cBhvr>
                                      <p:tavLst>
                                        <p:tav tm="0">
                                          <p:val>
                                            <p:fltVal val="90"/>
                                          </p:val>
                                        </p:tav>
                                        <p:tav tm="100000">
                                          <p:val>
                                            <p:fltVal val="0"/>
                                          </p:val>
                                        </p:tav>
                                      </p:tavLst>
                                    </p:anim>
                                    <p:animEffect transition="in" filter="fade">
                                      <p:cBhvr>
                                        <p:cTn id="41" dur="10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nimBg="1"/>
      <p:bldP spid="13315" grpId="0"/>
      <p:bldP spid="13316" grpId="0" bldLvl="0" animBg="1"/>
      <p:bldP spid="13317" grpId="0"/>
      <p:bldP spid="13318" grpId="0" bldLvl="0" animBg="1"/>
      <p:bldP spid="133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4"/>
          <p:cNvSpPr>
            <a:spLocks noTextEdit="1"/>
          </p:cNvSpPr>
          <p:nvPr/>
        </p:nvSpPr>
        <p:spPr bwMode="auto">
          <a:xfrm>
            <a:off x="1316038" y="2111375"/>
            <a:ext cx="6192837" cy="1655763"/>
          </a:xfrm>
          <a:prstGeom prst="rect">
            <a:avLst/>
          </a:prstGeom>
        </p:spPr>
        <p:txBody>
          <a:bodyPr wrap="none" fromWordArt="1">
            <a:prstTxWarp prst="textPlain">
              <a:avLst>
                <a:gd name="adj" fmla="val 49806"/>
              </a:avLst>
            </a:prstTxWarp>
          </a:bodyPr>
          <a:lstStyle/>
          <a:p>
            <a:pPr algn="ctr"/>
            <a:r>
              <a:rPr lang="zh-CN" altLang="en-US" sz="3600" b="1" kern="10">
                <a:ln w="9525">
                  <a:noFill/>
                  <a:round/>
                  <a:headEnd/>
                  <a:tailEnd/>
                </a:ln>
                <a:solidFill>
                  <a:srgbClr val="002060"/>
                </a:solidFill>
                <a:effectLst>
                  <a:outerShdw dist="35921" dir="2700000" algn="ctr" rotWithShape="0">
                    <a:srgbClr val="C0C0C0">
                      <a:alpha val="79999"/>
                    </a:srgbClr>
                  </a:outerShdw>
                </a:effectLst>
                <a:latin typeface="宋体"/>
                <a:ea typeface="宋体"/>
              </a:rPr>
              <a:t>野望</a:t>
            </a:r>
          </a:p>
        </p:txBody>
      </p:sp>
      <p:sp>
        <p:nvSpPr>
          <p:cNvPr id="7171" name="WordArt 5"/>
          <p:cNvSpPr>
            <a:spLocks noTextEdit="1"/>
          </p:cNvSpPr>
          <p:nvPr/>
        </p:nvSpPr>
        <p:spPr bwMode="auto">
          <a:xfrm>
            <a:off x="5308600" y="4614863"/>
            <a:ext cx="2286000" cy="457200"/>
          </a:xfrm>
          <a:prstGeom prst="rect">
            <a:avLst/>
          </a:prstGeom>
        </p:spPr>
        <p:txBody>
          <a:bodyPr wrap="none" fromWordArt="1">
            <a:prstTxWarp prst="textPlain">
              <a:avLst>
                <a:gd name="adj" fmla="val 50000"/>
              </a:avLst>
            </a:prstTxWarp>
          </a:bodyPr>
          <a:lstStyle/>
          <a:p>
            <a:pPr algn="ctr"/>
            <a:r>
              <a:rPr lang="zh-CN" altLang="en-US" sz="4000" kern="10">
                <a:ln w="9525">
                  <a:noFill/>
                  <a:round/>
                  <a:headEnd/>
                  <a:tailEnd/>
                </a:ln>
                <a:solidFill>
                  <a:srgbClr val="FF0000"/>
                </a:solidFill>
                <a:effectLst>
                  <a:outerShdw dist="35921" dir="2700000" algn="ctr" rotWithShape="0">
                    <a:srgbClr val="C0C0C0">
                      <a:alpha val="79999"/>
                    </a:srgbClr>
                  </a:outerShdw>
                </a:effectLst>
                <a:latin typeface="宋体"/>
                <a:ea typeface="宋体"/>
              </a:rPr>
              <a:t>王绩</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3000"/>
                                        <p:tgtEl>
                                          <p:spTgt spid="7170"/>
                                        </p:tgtEl>
                                      </p:cBhvr>
                                    </p:animEffect>
                                    <p:anim calcmode="lin" valueType="num">
                                      <p:cBhvr>
                                        <p:cTn id="8" dur="3000" fill="hold"/>
                                        <p:tgtEl>
                                          <p:spTgt spid="7170"/>
                                        </p:tgtEl>
                                        <p:attrNameLst>
                                          <p:attrName>style.rotation</p:attrName>
                                        </p:attrNameLst>
                                      </p:cBhvr>
                                      <p:tavLst>
                                        <p:tav tm="0">
                                          <p:val>
                                            <p:fltVal val="720"/>
                                          </p:val>
                                        </p:tav>
                                        <p:tav tm="100000">
                                          <p:val>
                                            <p:fltVal val="0"/>
                                          </p:val>
                                        </p:tav>
                                      </p:tavLst>
                                    </p:anim>
                                    <p:anim calcmode="lin" valueType="num">
                                      <p:cBhvr>
                                        <p:cTn id="9" dur="3000" fill="hold"/>
                                        <p:tgtEl>
                                          <p:spTgt spid="7170"/>
                                        </p:tgtEl>
                                        <p:attrNameLst>
                                          <p:attrName>ppt_h</p:attrName>
                                        </p:attrNameLst>
                                      </p:cBhvr>
                                      <p:tavLst>
                                        <p:tav tm="0">
                                          <p:val>
                                            <p:fltVal val="0"/>
                                          </p:val>
                                        </p:tav>
                                        <p:tav tm="100000">
                                          <p:val>
                                            <p:strVal val="#ppt_h"/>
                                          </p:val>
                                        </p:tav>
                                      </p:tavLst>
                                    </p:anim>
                                    <p:anim calcmode="lin" valueType="num">
                                      <p:cBhvr>
                                        <p:cTn id="10" dur="3000" fill="hold"/>
                                        <p:tgtEl>
                                          <p:spTgt spid="7170"/>
                                        </p:tgtEl>
                                        <p:attrNameLst>
                                          <p:attrName>ppt_w</p:attrName>
                                        </p:attrNameLst>
                                      </p:cBhvr>
                                      <p:tavLst>
                                        <p:tav tm="0">
                                          <p:val>
                                            <p:fltVal val="0"/>
                                          </p:val>
                                        </p:tav>
                                        <p:tav tm="100000">
                                          <p:val>
                                            <p:strVal val="#ppt_w"/>
                                          </p:val>
                                        </p:tav>
                                      </p:tavLst>
                                    </p:anim>
                                  </p:childTnLst>
                                </p:cTn>
                              </p:par>
                            </p:childTnLst>
                          </p:cTn>
                        </p:par>
                        <p:par>
                          <p:cTn id="11" fill="hold">
                            <p:stCondLst>
                              <p:cond delay="3000"/>
                            </p:stCondLst>
                            <p:childTnLst>
                              <p:par>
                                <p:cTn id="12" presetID="6" presetClass="emph" presetSubtype="0" fill="hold" grpId="1" nodeType="afterEffect">
                                  <p:stCondLst>
                                    <p:cond delay="1000"/>
                                  </p:stCondLst>
                                  <p:childTnLst>
                                    <p:animScale>
                                      <p:cBhvr>
                                        <p:cTn id="13" dur="2000" fill="hold"/>
                                        <p:tgtEl>
                                          <p:spTgt spid="7170"/>
                                        </p:tgtEl>
                                      </p:cBhvr>
                                      <p:by x="400000" y="400000"/>
                                    </p:animScale>
                                  </p:childTnLst>
                                </p:cTn>
                              </p:par>
                            </p:childTnLst>
                          </p:cTn>
                        </p:par>
                        <p:par>
                          <p:cTn id="14" fill="hold">
                            <p:stCondLst>
                              <p:cond delay="6000"/>
                            </p:stCondLst>
                            <p:childTnLst>
                              <p:par>
                                <p:cTn id="15" presetID="6" presetClass="emph" presetSubtype="0" accel="50000" decel="50000" fill="hold" grpId="2" nodeType="afterEffect">
                                  <p:stCondLst>
                                    <p:cond delay="0"/>
                                  </p:stCondLst>
                                  <p:childTnLst>
                                    <p:animScale>
                                      <p:cBhvr>
                                        <p:cTn id="16" dur="2000" fill="hold"/>
                                        <p:tgtEl>
                                          <p:spTgt spid="7170"/>
                                        </p:tgtEl>
                                      </p:cBhvr>
                                      <p:by x="25000" y="25000"/>
                                    </p:animScale>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1000" fill="hold"/>
                                        <p:tgtEl>
                                          <p:spTgt spid="7171"/>
                                        </p:tgtEl>
                                        <p:attrNameLst>
                                          <p:attrName>ppt_w</p:attrName>
                                        </p:attrNameLst>
                                      </p:cBhvr>
                                      <p:tavLst>
                                        <p:tav tm="0">
                                          <p:val>
                                            <p:strVal val="#ppt_w*0.70"/>
                                          </p:val>
                                        </p:tav>
                                        <p:tav tm="100000">
                                          <p:val>
                                            <p:strVal val="#ppt_w"/>
                                          </p:val>
                                        </p:tav>
                                      </p:tavLst>
                                    </p:anim>
                                    <p:anim calcmode="lin" valueType="num">
                                      <p:cBhvr>
                                        <p:cTn id="22" dur="1000" fill="hold"/>
                                        <p:tgtEl>
                                          <p:spTgt spid="7171"/>
                                        </p:tgtEl>
                                        <p:attrNameLst>
                                          <p:attrName>ppt_h</p:attrName>
                                        </p:attrNameLst>
                                      </p:cBhvr>
                                      <p:tavLst>
                                        <p:tav tm="0">
                                          <p:val>
                                            <p:strVal val="#ppt_h"/>
                                          </p:val>
                                        </p:tav>
                                        <p:tav tm="100000">
                                          <p:val>
                                            <p:strVal val="#ppt_h"/>
                                          </p:val>
                                        </p:tav>
                                      </p:tavLst>
                                    </p:anim>
                                    <p:animEffect transition="in" filter="fade">
                                      <p:cBhvr>
                                        <p:cTn id="23" dur="1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0" grpId="1" animBg="1"/>
      <p:bldP spid="7170" grpId="2" animBg="1"/>
      <p:bldP spid="717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3"/>
          <p:cNvSpPr txBox="1"/>
          <p:nvPr/>
        </p:nvSpPr>
        <p:spPr>
          <a:xfrm>
            <a:off x="250825" y="712788"/>
            <a:ext cx="8424863" cy="2062162"/>
          </a:xfrm>
          <a:prstGeom prst="rect">
            <a:avLst/>
          </a:prstGeom>
          <a:noFill/>
          <a:ln w="9525">
            <a:noFill/>
          </a:ln>
        </p:spPr>
        <p:txBody>
          <a:bodyPr>
            <a:spAutoFit/>
          </a:bodyPr>
          <a:lstStyle/>
          <a:p>
            <a:pPr>
              <a:spcBef>
                <a:spcPts val="0"/>
              </a:spcBef>
              <a:defRPr/>
            </a:pPr>
            <a:r>
              <a:rPr lang="zh-CN" altLang="en-US" sz="3200" dirty="0">
                <a:solidFill>
                  <a:srgbClr val="FF0000"/>
                </a:solidFill>
                <a:effectLst>
                  <a:outerShdw blurRad="38100" dist="38100" dir="2700000">
                    <a:srgbClr val="C0C0C0"/>
                  </a:outerShdw>
                </a:effectLst>
                <a:latin typeface="楷体_GB2312" pitchFamily="49" charset="-122"/>
                <a:ea typeface="楷体_GB2312" pitchFamily="49" charset="-122"/>
              </a:rPr>
              <a:t>    首联：</a:t>
            </a:r>
            <a:r>
              <a:rPr lang="zh-CN" altLang="en-US" sz="3200" dirty="0">
                <a:latin typeface="Arial" panose="020B0604020202020204" pitchFamily="34" charset="0"/>
                <a:ea typeface="楷体_GB2312" pitchFamily="49" charset="-122"/>
              </a:rPr>
              <a:t>“</a:t>
            </a:r>
            <a:r>
              <a:rPr lang="zh-CN" altLang="en-US" sz="3200" dirty="0">
                <a:solidFill>
                  <a:srgbClr val="FF9900"/>
                </a:solidFill>
                <a:latin typeface="楷体_GB2312" pitchFamily="49" charset="-122"/>
                <a:ea typeface="楷体_GB2312" pitchFamily="49" charset="-122"/>
              </a:rPr>
              <a:t>昔人已乘黄鹤去，此地空余</a:t>
            </a:r>
          </a:p>
          <a:p>
            <a:pPr>
              <a:spcBef>
                <a:spcPts val="0"/>
              </a:spcBef>
              <a:defRPr/>
            </a:pPr>
            <a:r>
              <a:rPr lang="zh-CN" altLang="en-US" sz="3200" dirty="0">
                <a:solidFill>
                  <a:srgbClr val="FF9900"/>
                </a:solidFill>
                <a:latin typeface="楷体_GB2312" pitchFamily="49" charset="-122"/>
                <a:ea typeface="楷体_GB2312" pitchFamily="49" charset="-122"/>
              </a:rPr>
              <a:t>黄鹤楼。</a:t>
            </a:r>
            <a:r>
              <a:rPr lang="zh-CN" altLang="en-US" sz="3200" dirty="0">
                <a:solidFill>
                  <a:srgbClr val="FF9900"/>
                </a:solidFill>
                <a:latin typeface="Arial" panose="020B0604020202020204" pitchFamily="34" charset="0"/>
                <a:ea typeface="楷体_GB2312" pitchFamily="49" charset="-122"/>
              </a:rPr>
              <a:t>”</a:t>
            </a:r>
            <a:r>
              <a:rPr lang="zh-CN" altLang="en-US" sz="3200" dirty="0">
                <a:latin typeface="楷体_GB2312" pitchFamily="49" charset="-122"/>
                <a:ea typeface="楷体_GB2312" pitchFamily="49" charset="-122"/>
              </a:rPr>
              <a:t>从眼前的黄鹤楼阐发联想、想像。昔日仙人乘黄鹤过此，如今人去楼空，令人惆怅。借传说落笔</a:t>
            </a:r>
            <a:r>
              <a:rPr lang="en-US" altLang="x-none" sz="3200" dirty="0">
                <a:latin typeface="楷体_GB2312" pitchFamily="49" charset="-122"/>
                <a:ea typeface="楷体_GB2312" pitchFamily="49" charset="-122"/>
              </a:rPr>
              <a:t>,</a:t>
            </a:r>
            <a:r>
              <a:rPr lang="zh-CN" altLang="en-US" sz="3200" dirty="0">
                <a:latin typeface="楷体_GB2312" pitchFamily="49" charset="-122"/>
                <a:ea typeface="楷体_GB2312" pitchFamily="49" charset="-122"/>
              </a:rPr>
              <a:t>感叹物是人非</a:t>
            </a:r>
            <a:r>
              <a:rPr lang="en-US" altLang="x-none" sz="3200" dirty="0">
                <a:latin typeface="楷体_GB2312" pitchFamily="49" charset="-122"/>
                <a:ea typeface="楷体_GB2312" pitchFamily="49" charset="-122"/>
              </a:rPr>
              <a:t>. </a:t>
            </a:r>
          </a:p>
        </p:txBody>
      </p:sp>
      <p:sp>
        <p:nvSpPr>
          <p:cNvPr id="14339" name="Text Box 4"/>
          <p:cNvSpPr txBox="1"/>
          <p:nvPr/>
        </p:nvSpPr>
        <p:spPr>
          <a:xfrm>
            <a:off x="468313" y="3303588"/>
            <a:ext cx="7993062" cy="3046412"/>
          </a:xfrm>
          <a:prstGeom prst="rect">
            <a:avLst/>
          </a:prstGeom>
          <a:noFill/>
          <a:ln w="9525">
            <a:noFill/>
          </a:ln>
        </p:spPr>
        <p:txBody>
          <a:bodyPr>
            <a:spAutoFit/>
          </a:bodyPr>
          <a:lstStyle/>
          <a:p>
            <a:pPr>
              <a:defRPr/>
            </a:pPr>
            <a:r>
              <a:rPr lang="zh-CN" altLang="en-US" sz="3200" dirty="0">
                <a:solidFill>
                  <a:srgbClr val="FF0000"/>
                </a:solidFill>
                <a:effectLst>
                  <a:outerShdw blurRad="38100" dist="38100" dir="2700000">
                    <a:srgbClr val="C0C0C0"/>
                  </a:outerShdw>
                </a:effectLst>
                <a:latin typeface="楷体_GB2312" pitchFamily="49" charset="-122"/>
                <a:ea typeface="楷体_GB2312" pitchFamily="49" charset="-122"/>
              </a:rPr>
              <a:t>   颔联：</a:t>
            </a:r>
            <a:r>
              <a:rPr lang="zh-CN" altLang="en-US" sz="3200" dirty="0">
                <a:solidFill>
                  <a:srgbClr val="FF0000"/>
                </a:solidFill>
                <a:effectLst>
                  <a:outerShdw blurRad="38100" dist="38100" dir="2700000">
                    <a:srgbClr val="C0C0C0"/>
                  </a:outerShdw>
                </a:effectLst>
                <a:latin typeface="Arial" panose="020B0604020202020204" pitchFamily="34" charset="0"/>
                <a:ea typeface="楷体_GB2312" pitchFamily="49" charset="-122"/>
              </a:rPr>
              <a:t>“</a:t>
            </a:r>
            <a:r>
              <a:rPr lang="zh-CN" altLang="en-US" sz="3200" dirty="0">
                <a:solidFill>
                  <a:srgbClr val="FF9900"/>
                </a:solidFill>
                <a:latin typeface="楷体_GB2312" pitchFamily="49" charset="-122"/>
                <a:ea typeface="楷体_GB2312" pitchFamily="49" charset="-122"/>
              </a:rPr>
              <a:t>黄鹤一去不复返</a:t>
            </a:r>
            <a:r>
              <a:rPr lang="en-US" altLang="x-none" sz="3200" dirty="0">
                <a:solidFill>
                  <a:srgbClr val="FF9900"/>
                </a:solidFill>
                <a:latin typeface="楷体_GB2312" pitchFamily="49" charset="-122"/>
                <a:ea typeface="楷体_GB2312" pitchFamily="49" charset="-122"/>
              </a:rPr>
              <a:t>,</a:t>
            </a:r>
            <a:r>
              <a:rPr lang="zh-CN" altLang="en-US" sz="3200" dirty="0">
                <a:solidFill>
                  <a:srgbClr val="FF9900"/>
                </a:solidFill>
                <a:latin typeface="楷体_GB2312" pitchFamily="49" charset="-122"/>
                <a:ea typeface="楷体_GB2312" pitchFamily="49" charset="-122"/>
              </a:rPr>
              <a:t>白云千载空悠悠。</a:t>
            </a:r>
            <a:r>
              <a:rPr lang="zh-CN" altLang="en-US" sz="3200" dirty="0">
                <a:solidFill>
                  <a:srgbClr val="FF9900"/>
                </a:solidFill>
                <a:latin typeface="Arial" panose="020B0604020202020204" pitchFamily="34" charset="0"/>
                <a:ea typeface="楷体_GB2312" pitchFamily="49" charset="-122"/>
              </a:rPr>
              <a:t>”</a:t>
            </a:r>
            <a:r>
              <a:rPr lang="zh-CN" altLang="en-US" sz="3200" dirty="0">
                <a:latin typeface="楷体_GB2312" pitchFamily="49" charset="-122"/>
                <a:ea typeface="楷体_GB2312" pitchFamily="49" charset="-122"/>
              </a:rPr>
              <a:t>仙人乘鹤一去不复返，只余下白云朵朵漂浮不定。作者多想像仙人一样能骑上黄鹤，腾云驾雾，即刻回故乡。承上联进一步写岁月不再</a:t>
            </a:r>
            <a:r>
              <a:rPr lang="en-US" altLang="x-none" sz="3200" dirty="0">
                <a:latin typeface="楷体_GB2312" pitchFamily="49" charset="-122"/>
                <a:ea typeface="楷体_GB2312" pitchFamily="49" charset="-122"/>
              </a:rPr>
              <a:t>,</a:t>
            </a:r>
            <a:r>
              <a:rPr lang="zh-CN" altLang="en-US" sz="3200" dirty="0">
                <a:latin typeface="楷体_GB2312" pitchFamily="49" charset="-122"/>
                <a:ea typeface="楷体_GB2312" pitchFamily="49" charset="-122"/>
              </a:rPr>
              <a:t>以白云悠悠反衬人生短促</a:t>
            </a:r>
            <a:r>
              <a:rPr lang="en-US" altLang="x-none" sz="3200" dirty="0">
                <a:latin typeface="楷体_GB2312" pitchFamily="49" charset="-122"/>
                <a:ea typeface="楷体_GB2312" pitchFamily="49" charset="-122"/>
              </a:rPr>
              <a:t>,</a:t>
            </a:r>
            <a:r>
              <a:rPr lang="zh-CN" altLang="en-US" sz="3200" dirty="0">
                <a:latin typeface="楷体_GB2312" pitchFamily="49" charset="-122"/>
                <a:ea typeface="楷体_GB2312" pitchFamily="49" charset="-122"/>
              </a:rPr>
              <a:t>世事茫茫</a:t>
            </a:r>
            <a:r>
              <a:rPr lang="en-US" altLang="x-none" sz="3200" dirty="0">
                <a:latin typeface="楷体_GB2312" pitchFamily="49" charset="-122"/>
                <a:ea typeface="楷体_GB2312" pitchFamily="49" charset="-122"/>
              </a:rPr>
              <a:t>. </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38"/>
                                        </p:tgtEl>
                                        <p:attrNameLst>
                                          <p:attrName>style.visibility</p:attrName>
                                        </p:attrNameLst>
                                      </p:cBhvr>
                                      <p:to>
                                        <p:strVal val="visible"/>
                                      </p:to>
                                    </p:set>
                                    <p:anim calcmode="discrete" valueType="clr">
                                      <p:cBhvr override="childStyle">
                                        <p:cTn id="7" dur="80"/>
                                        <p:tgtEl>
                                          <p:spTgt spid="1433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8"/>
                                        </p:tgtEl>
                                        <p:attrNameLst>
                                          <p:attrName>fillcolor</p:attrName>
                                        </p:attrNameLst>
                                      </p:cBhvr>
                                      <p:tavLst>
                                        <p:tav tm="0">
                                          <p:val>
                                            <p:clrVal>
                                              <a:schemeClr val="accent2"/>
                                            </p:clrVal>
                                          </p:val>
                                        </p:tav>
                                        <p:tav tm="50000">
                                          <p:val>
                                            <p:clrVal>
                                              <a:schemeClr val="hlink"/>
                                            </p:clrVal>
                                          </p:val>
                                        </p:tav>
                                      </p:tavLst>
                                    </p:anim>
                                    <p:set>
                                      <p:cBhvr>
                                        <p:cTn id="9" dur="80"/>
                                        <p:tgtEl>
                                          <p:spTgt spid="1433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iterate type="lt">
                                    <p:tmPct val="5000"/>
                                  </p:iterate>
                                  <p:childTnLst>
                                    <p:set>
                                      <p:cBhvr>
                                        <p:cTn id="13" dur="1" fill="hold">
                                          <p:stCondLst>
                                            <p:cond delay="0"/>
                                          </p:stCondLst>
                                        </p:cTn>
                                        <p:tgtEl>
                                          <p:spTgt spid="14339"/>
                                        </p:tgtEl>
                                        <p:attrNameLst>
                                          <p:attrName>style.visibility</p:attrName>
                                        </p:attrNameLst>
                                      </p:cBhvr>
                                      <p:to>
                                        <p:strVal val="visible"/>
                                      </p:to>
                                    </p:set>
                                    <p:anim calcmode="lin" valueType="num">
                                      <p:cBhvr>
                                        <p:cTn id="14" dur="1000" fill="hold"/>
                                        <p:tgtEl>
                                          <p:spTgt spid="14339"/>
                                        </p:tgtEl>
                                        <p:attrNameLst>
                                          <p:attrName>ppt_w</p:attrName>
                                        </p:attrNameLst>
                                      </p:cBhvr>
                                      <p:tavLst>
                                        <p:tav tm="0">
                                          <p:val>
                                            <p:fltVal val="0"/>
                                          </p:val>
                                        </p:tav>
                                        <p:tav tm="100000">
                                          <p:val>
                                            <p:strVal val="#ppt_w"/>
                                          </p:val>
                                        </p:tav>
                                      </p:tavLst>
                                    </p:anim>
                                    <p:anim calcmode="lin" valueType="num">
                                      <p:cBhvr>
                                        <p:cTn id="15" dur="1000" fill="hold"/>
                                        <p:tgtEl>
                                          <p:spTgt spid="14339"/>
                                        </p:tgtEl>
                                        <p:attrNameLst>
                                          <p:attrName>ppt_h</p:attrName>
                                        </p:attrNameLst>
                                      </p:cBhvr>
                                      <p:tavLst>
                                        <p:tav tm="0">
                                          <p:val>
                                            <p:fltVal val="0"/>
                                          </p:val>
                                        </p:tav>
                                        <p:tav tm="100000">
                                          <p:val>
                                            <p:strVal val="#ppt_h"/>
                                          </p:val>
                                        </p:tav>
                                      </p:tavLst>
                                    </p:anim>
                                    <p:anim calcmode="lin" valueType="num">
                                      <p:cBhvr>
                                        <p:cTn id="16" dur="1000" fill="hold"/>
                                        <p:tgtEl>
                                          <p:spTgt spid="14339"/>
                                        </p:tgtEl>
                                        <p:attrNameLst>
                                          <p:attrName>style.rotation</p:attrName>
                                        </p:attrNameLst>
                                      </p:cBhvr>
                                      <p:tavLst>
                                        <p:tav tm="0">
                                          <p:val>
                                            <p:fltVal val="90"/>
                                          </p:val>
                                        </p:tav>
                                        <p:tav tm="100000">
                                          <p:val>
                                            <p:fltVal val="0"/>
                                          </p:val>
                                        </p:tav>
                                      </p:tavLst>
                                    </p:anim>
                                    <p:animEffect transition="in" filter="fade">
                                      <p:cBhvr>
                                        <p:cTn id="17" dur="1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3"/>
          <p:cNvSpPr txBox="1"/>
          <p:nvPr/>
        </p:nvSpPr>
        <p:spPr>
          <a:xfrm>
            <a:off x="250825" y="1089025"/>
            <a:ext cx="8351838" cy="5016500"/>
          </a:xfrm>
          <a:prstGeom prst="rect">
            <a:avLst/>
          </a:prstGeom>
          <a:noFill/>
          <a:ln w="9525">
            <a:noFill/>
          </a:ln>
        </p:spPr>
        <p:txBody>
          <a:bodyPr>
            <a:spAutoFit/>
          </a:bodyPr>
          <a:lstStyle/>
          <a:p>
            <a:pPr>
              <a:defRPr/>
            </a:pPr>
            <a:r>
              <a:rPr lang="zh-CN" altLang="en-US" sz="3200" dirty="0">
                <a:solidFill>
                  <a:srgbClr val="FF0000"/>
                </a:solidFill>
                <a:effectLst>
                  <a:outerShdw blurRad="38100" dist="38100" dir="2700000">
                    <a:srgbClr val="C0C0C0"/>
                  </a:outerShdw>
                </a:effectLst>
                <a:latin typeface="楷体_GB2312" pitchFamily="49" charset="-122"/>
                <a:ea typeface="楷体_GB2312" pitchFamily="49" charset="-122"/>
              </a:rPr>
              <a:t>    颈联</a:t>
            </a:r>
            <a:r>
              <a:rPr lang="zh-CN" altLang="en-US" sz="3200" dirty="0">
                <a:solidFill>
                  <a:srgbClr val="FF0000"/>
                </a:solidFill>
                <a:latin typeface="楷体_GB2312" pitchFamily="49" charset="-122"/>
                <a:ea typeface="楷体_GB2312" pitchFamily="49" charset="-122"/>
              </a:rPr>
              <a:t>：</a:t>
            </a:r>
            <a:r>
              <a:rPr lang="zh-CN" altLang="en-US" sz="3200" dirty="0">
                <a:solidFill>
                  <a:srgbClr val="FF0000"/>
                </a:solidFill>
                <a:latin typeface="Arial" panose="020B0604020202020204" pitchFamily="34" charset="0"/>
                <a:ea typeface="楷体_GB2312" pitchFamily="49" charset="-122"/>
              </a:rPr>
              <a:t>“</a:t>
            </a:r>
            <a:r>
              <a:rPr lang="zh-CN" altLang="en-US" sz="3200" dirty="0">
                <a:solidFill>
                  <a:srgbClr val="FF9900"/>
                </a:solidFill>
                <a:latin typeface="楷体_GB2312" pitchFamily="49" charset="-122"/>
                <a:ea typeface="楷体_GB2312" pitchFamily="49" charset="-122"/>
              </a:rPr>
              <a:t>晴川历历汉阳树</a:t>
            </a:r>
            <a:r>
              <a:rPr lang="en-US" altLang="x-none" sz="3200" dirty="0">
                <a:solidFill>
                  <a:srgbClr val="FF9900"/>
                </a:solidFill>
                <a:latin typeface="楷体_GB2312" pitchFamily="49" charset="-122"/>
                <a:ea typeface="楷体_GB2312" pitchFamily="49" charset="-122"/>
              </a:rPr>
              <a:t>,</a:t>
            </a:r>
            <a:r>
              <a:rPr lang="zh-CN" altLang="en-US" sz="3200" dirty="0">
                <a:solidFill>
                  <a:srgbClr val="FF9900"/>
                </a:solidFill>
                <a:latin typeface="楷体_GB2312" pitchFamily="49" charset="-122"/>
                <a:ea typeface="楷体_GB2312" pitchFamily="49" charset="-122"/>
              </a:rPr>
              <a:t>芳草萋萋鹦鹉洲。</a:t>
            </a:r>
            <a:r>
              <a:rPr lang="zh-CN" altLang="en-US" sz="3200" dirty="0">
                <a:solidFill>
                  <a:srgbClr val="FF9900"/>
                </a:solidFill>
                <a:latin typeface="Arial" panose="020B0604020202020204" pitchFamily="34" charset="0"/>
                <a:ea typeface="楷体_GB2312" pitchFamily="49" charset="-122"/>
              </a:rPr>
              <a:t>”</a:t>
            </a:r>
            <a:r>
              <a:rPr lang="zh-CN" altLang="en-US" sz="3200" dirty="0">
                <a:solidFill>
                  <a:srgbClr val="FF9900"/>
                </a:solidFill>
                <a:latin typeface="楷体_GB2312" pitchFamily="49" charset="-122"/>
                <a:ea typeface="楷体_GB2312" pitchFamily="49" charset="-122"/>
              </a:rPr>
              <a:t>  </a:t>
            </a:r>
            <a:r>
              <a:rPr lang="zh-CN" altLang="en-US" sz="3200" dirty="0">
                <a:latin typeface="楷体_GB2312" pitchFamily="49" charset="-122"/>
                <a:ea typeface="楷体_GB2312" pitchFamily="49" charset="-122"/>
              </a:rPr>
              <a:t>写黄鹤楼前实景</a:t>
            </a:r>
            <a:r>
              <a:rPr lang="en-US" altLang="x-none" sz="3200" dirty="0">
                <a:latin typeface="楷体_GB2312" pitchFamily="49" charset="-122"/>
                <a:ea typeface="楷体_GB2312" pitchFamily="49" charset="-122"/>
              </a:rPr>
              <a:t>:</a:t>
            </a:r>
            <a:r>
              <a:rPr lang="zh-CN" altLang="en-US" sz="3200" dirty="0">
                <a:latin typeface="Arial" panose="020B0604020202020204" pitchFamily="34" charset="0"/>
                <a:ea typeface="楷体_GB2312" pitchFamily="49" charset="-122"/>
              </a:rPr>
              <a:t>描绘了站在黄鹤楼上极目远眺看到的一派生机勃勃的景象。在黄鹤楼上放眼望去，灿烂的阳光照耀着汉水平原，对岸汉阳镇四周的树木显得格外分明。再看江中的鹦鹉洲绿油油的草儿长得极其茂盛。眼前的风景如此迷人，但作者似觉得“人是家乡好，月是故乡明。”自己家乡此时比这更美。</a:t>
            </a:r>
            <a:r>
              <a:rPr lang="zh-CN" altLang="en-US" sz="3200" dirty="0">
                <a:solidFill>
                  <a:srgbClr val="002060"/>
                </a:solidFill>
                <a:latin typeface="Arial" panose="020B0604020202020204" pitchFamily="34" charset="0"/>
                <a:ea typeface="楷体_GB2312" pitchFamily="49" charset="-122"/>
              </a:rPr>
              <a:t>另外这句又是对仗工整的对偶名句。</a:t>
            </a:r>
          </a:p>
          <a:p>
            <a:pPr>
              <a:defRPr/>
            </a:pPr>
            <a:endParaRPr lang="zh-CN" altLang="en-US" sz="3200" dirty="0">
              <a:solidFill>
                <a:srgbClr val="FFFF00"/>
              </a:solidFill>
              <a:latin typeface="Arial" panose="020B0604020202020204" pitchFamily="34" charset="0"/>
              <a:ea typeface="楷体_GB2312" pitchFamily="49" charset="-122"/>
            </a:endParaRP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362"/>
                                        </p:tgtEl>
                                        <p:attrNameLst>
                                          <p:attrName>style.visibility</p:attrName>
                                        </p:attrNameLst>
                                      </p:cBhvr>
                                      <p:to>
                                        <p:strVal val="visible"/>
                                      </p:to>
                                    </p:set>
                                    <p:anim calcmode="discrete" valueType="clr">
                                      <p:cBhvr override="childStyle">
                                        <p:cTn id="7" dur="80"/>
                                        <p:tgtEl>
                                          <p:spTgt spid="1536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62"/>
                                        </p:tgtEl>
                                        <p:attrNameLst>
                                          <p:attrName>fillcolor</p:attrName>
                                        </p:attrNameLst>
                                      </p:cBhvr>
                                      <p:tavLst>
                                        <p:tav tm="0">
                                          <p:val>
                                            <p:clrVal>
                                              <a:schemeClr val="accent2"/>
                                            </p:clrVal>
                                          </p:val>
                                        </p:tav>
                                        <p:tav tm="50000">
                                          <p:val>
                                            <p:clrVal>
                                              <a:schemeClr val="hlink"/>
                                            </p:clrVal>
                                          </p:val>
                                        </p:tav>
                                      </p:tavLst>
                                    </p:anim>
                                    <p:set>
                                      <p:cBhvr>
                                        <p:cTn id="9" dur="80"/>
                                        <p:tgtEl>
                                          <p:spTgt spid="1536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3"/>
          <p:cNvSpPr txBox="1"/>
          <p:nvPr/>
        </p:nvSpPr>
        <p:spPr>
          <a:xfrm>
            <a:off x="684213" y="1449388"/>
            <a:ext cx="8064500" cy="3044825"/>
          </a:xfrm>
          <a:prstGeom prst="rect">
            <a:avLst/>
          </a:prstGeom>
          <a:noFill/>
          <a:ln w="9525">
            <a:noFill/>
          </a:ln>
        </p:spPr>
        <p:txBody>
          <a:bodyPr>
            <a:spAutoFit/>
          </a:bodyPr>
          <a:lstStyle/>
          <a:p>
            <a:pPr>
              <a:defRPr/>
            </a:pPr>
            <a:r>
              <a:rPr lang="zh-CN" altLang="en-US" sz="3200" dirty="0">
                <a:solidFill>
                  <a:srgbClr val="FF0000"/>
                </a:solidFill>
                <a:effectLst>
                  <a:outerShdw blurRad="38100" dist="38100" dir="2700000">
                    <a:srgbClr val="C0C0C0"/>
                  </a:outerShdw>
                </a:effectLst>
                <a:latin typeface="楷体_GB2312" pitchFamily="49" charset="-122"/>
                <a:ea typeface="楷体_GB2312" pitchFamily="49" charset="-122"/>
              </a:rPr>
              <a:t>尾联</a:t>
            </a:r>
            <a:r>
              <a:rPr lang="zh-CN" altLang="en-US" sz="3200" dirty="0">
                <a:solidFill>
                  <a:srgbClr val="FF0000"/>
                </a:solidFill>
                <a:latin typeface="楷体_GB2312" pitchFamily="49" charset="-122"/>
                <a:ea typeface="楷体_GB2312" pitchFamily="49" charset="-122"/>
              </a:rPr>
              <a:t>：</a:t>
            </a:r>
            <a:r>
              <a:rPr lang="zh-CN" altLang="en-US" sz="3200" dirty="0">
                <a:solidFill>
                  <a:srgbClr val="FF0000"/>
                </a:solidFill>
                <a:latin typeface="Arial" panose="020B0604020202020204" pitchFamily="34" charset="0"/>
                <a:ea typeface="楷体_GB2312" pitchFamily="49" charset="-122"/>
              </a:rPr>
              <a:t>“</a:t>
            </a:r>
            <a:r>
              <a:rPr lang="zh-CN" altLang="en-US" sz="3200" dirty="0">
                <a:solidFill>
                  <a:srgbClr val="FF9900"/>
                </a:solidFill>
                <a:latin typeface="楷体_GB2312" pitchFamily="49" charset="-122"/>
                <a:ea typeface="楷体_GB2312" pitchFamily="49" charset="-122"/>
              </a:rPr>
              <a:t>日暮乡关何处是</a:t>
            </a:r>
            <a:r>
              <a:rPr lang="en-US" altLang="x-none" sz="3200" dirty="0">
                <a:solidFill>
                  <a:srgbClr val="FF9900"/>
                </a:solidFill>
                <a:latin typeface="楷体_GB2312" pitchFamily="49" charset="-122"/>
                <a:ea typeface="楷体_GB2312" pitchFamily="49" charset="-122"/>
              </a:rPr>
              <a:t>,</a:t>
            </a:r>
            <a:r>
              <a:rPr lang="zh-CN" altLang="en-US" sz="3200" dirty="0">
                <a:solidFill>
                  <a:srgbClr val="FF9900"/>
                </a:solidFill>
                <a:latin typeface="楷体_GB2312" pitchFamily="49" charset="-122"/>
                <a:ea typeface="楷体_GB2312" pitchFamily="49" charset="-122"/>
              </a:rPr>
              <a:t>烟波江上使人愁。</a:t>
            </a:r>
            <a:r>
              <a:rPr lang="zh-CN" altLang="en-US" sz="3200" dirty="0">
                <a:solidFill>
                  <a:srgbClr val="FF9900"/>
                </a:solidFill>
                <a:latin typeface="Arial" panose="020B0604020202020204" pitchFamily="34" charset="0"/>
                <a:ea typeface="楷体_GB2312" pitchFamily="49" charset="-122"/>
              </a:rPr>
              <a:t>”</a:t>
            </a:r>
            <a:endParaRPr lang="zh-CN" altLang="en-US" sz="3200" dirty="0">
              <a:solidFill>
                <a:srgbClr val="FF9900"/>
              </a:solidFill>
              <a:latin typeface="楷体_GB2312" pitchFamily="49" charset="-122"/>
              <a:ea typeface="楷体_GB2312" pitchFamily="49" charset="-122"/>
            </a:endParaRPr>
          </a:p>
          <a:p>
            <a:pPr>
              <a:defRPr/>
            </a:pPr>
            <a:r>
              <a:rPr lang="zh-CN" altLang="en-US" sz="3200" dirty="0">
                <a:latin typeface="楷体_GB2312" pitchFamily="49" charset="-122"/>
                <a:ea typeface="楷体_GB2312" pitchFamily="49" charset="-122"/>
              </a:rPr>
              <a:t>   </a:t>
            </a:r>
            <a:r>
              <a:rPr lang="zh-CN" altLang="en-US" sz="3200" dirty="0">
                <a:latin typeface="黑体" panose="02010609060101010101" pitchFamily="2" charset="-122"/>
                <a:ea typeface="黑体" panose="02010609060101010101" pitchFamily="2" charset="-122"/>
              </a:rPr>
              <a:t>太阳快下山了，在黄鹤楼上哪里能望到故乡。只觉得眼前的汉水滚滚，烟波浩渺，使人更生思乡之愁。本句点题。借景抒情</a:t>
            </a:r>
            <a:r>
              <a:rPr lang="en-US" altLang="x-none" sz="3200" dirty="0">
                <a:latin typeface="黑体" panose="02010609060101010101" pitchFamily="2" charset="-122"/>
                <a:ea typeface="黑体" panose="02010609060101010101" pitchFamily="2" charset="-122"/>
              </a:rPr>
              <a:t>,</a:t>
            </a:r>
            <a:r>
              <a:rPr lang="zh-CN" altLang="en-US" sz="3200" dirty="0">
                <a:latin typeface="黑体" panose="02010609060101010101" pitchFamily="2" charset="-122"/>
                <a:ea typeface="黑体" panose="02010609060101010101" pitchFamily="2" charset="-122"/>
              </a:rPr>
              <a:t>以日暮途远抒发漂泊怀乡之情</a:t>
            </a:r>
            <a:r>
              <a:rPr lang="en-US" altLang="x-none" sz="3200" dirty="0">
                <a:latin typeface="黑体" panose="02010609060101010101" pitchFamily="2" charset="-122"/>
                <a:ea typeface="黑体" panose="02010609060101010101" pitchFamily="2" charset="-122"/>
              </a:rPr>
              <a:t>.</a:t>
            </a:r>
          </a:p>
        </p:txBody>
      </p:sp>
      <p:sp>
        <p:nvSpPr>
          <p:cNvPr id="61442" name="Text Box 4"/>
          <p:cNvSpPr txBox="1">
            <a:spLocks noChangeArrowheads="1"/>
          </p:cNvSpPr>
          <p:nvPr/>
        </p:nvSpPr>
        <p:spPr bwMode="auto">
          <a:xfrm>
            <a:off x="969963" y="4451350"/>
            <a:ext cx="6911975" cy="1444625"/>
          </a:xfrm>
          <a:prstGeom prst="rect">
            <a:avLst/>
          </a:prstGeom>
          <a:noFill/>
          <a:ln w="9525">
            <a:noFill/>
            <a:miter lim="800000"/>
            <a:headEnd/>
            <a:tailEnd/>
          </a:ln>
        </p:spPr>
        <p:txBody>
          <a:bodyPr>
            <a:spAutoFit/>
          </a:bodyPr>
          <a:lstStyle/>
          <a:p>
            <a:r>
              <a:rPr lang="zh-CN" altLang="en-US" sz="4400">
                <a:solidFill>
                  <a:srgbClr val="002060"/>
                </a:solidFill>
              </a:rPr>
              <a:t> </a:t>
            </a:r>
            <a:r>
              <a:rPr lang="zh-CN" altLang="en-US" sz="4400" u="sng">
                <a:solidFill>
                  <a:srgbClr val="002060"/>
                </a:solidFill>
              </a:rPr>
              <a:t>情感</a:t>
            </a:r>
            <a:r>
              <a:rPr lang="zh-CN" altLang="en-US" sz="4400">
                <a:solidFill>
                  <a:srgbClr val="002060"/>
                </a:solidFill>
              </a:rPr>
              <a:t>是诗歌流动的血液，</a:t>
            </a:r>
          </a:p>
          <a:p>
            <a:r>
              <a:rPr lang="zh-CN" altLang="en-US" sz="4400">
                <a:solidFill>
                  <a:srgbClr val="002060"/>
                </a:solidFill>
              </a:rPr>
              <a:t> </a:t>
            </a:r>
            <a:r>
              <a:rPr lang="zh-CN" altLang="en-US" sz="4400" u="sng">
                <a:solidFill>
                  <a:srgbClr val="002060"/>
                </a:solidFill>
              </a:rPr>
              <a:t>情感</a:t>
            </a:r>
            <a:r>
              <a:rPr lang="zh-CN" altLang="en-US" sz="4400">
                <a:solidFill>
                  <a:srgbClr val="002060"/>
                </a:solidFill>
              </a:rPr>
              <a:t>是诗歌鲜活的生命</a:t>
            </a:r>
            <a:r>
              <a:rPr lang="zh-CN" altLang="en-US" sz="4400">
                <a:solidFill>
                  <a:srgbClr val="FFFFFF"/>
                </a:solidFill>
              </a:rPr>
              <a:t>。</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6387"/>
                                        </p:tgtEl>
                                        <p:attrNameLst>
                                          <p:attrName>style.visibility</p:attrName>
                                        </p:attrNameLst>
                                      </p:cBhvr>
                                      <p:to>
                                        <p:strVal val="visible"/>
                                      </p:to>
                                    </p:set>
                                    <p:anim calcmode="lin" valueType="num">
                                      <p:cBhvr>
                                        <p:cTn id="7" dur="1000" fill="hold"/>
                                        <p:tgtEl>
                                          <p:spTgt spid="16387"/>
                                        </p:tgtEl>
                                        <p:attrNameLst>
                                          <p:attrName>ppt_w</p:attrName>
                                        </p:attrNameLst>
                                      </p:cBhvr>
                                      <p:tavLst>
                                        <p:tav tm="0">
                                          <p:val>
                                            <p:fltVal val="0"/>
                                          </p:val>
                                        </p:tav>
                                        <p:tav tm="100000">
                                          <p:val>
                                            <p:strVal val="#ppt_w"/>
                                          </p:val>
                                        </p:tav>
                                      </p:tavLst>
                                    </p:anim>
                                    <p:anim calcmode="lin" valueType="num">
                                      <p:cBhvr>
                                        <p:cTn id="8" dur="1000" fill="hold"/>
                                        <p:tgtEl>
                                          <p:spTgt spid="16387"/>
                                        </p:tgtEl>
                                        <p:attrNameLst>
                                          <p:attrName>ppt_h</p:attrName>
                                        </p:attrNameLst>
                                      </p:cBhvr>
                                      <p:tavLst>
                                        <p:tav tm="0">
                                          <p:val>
                                            <p:fltVal val="0"/>
                                          </p:val>
                                        </p:tav>
                                        <p:tav tm="100000">
                                          <p:val>
                                            <p:strVal val="#ppt_h"/>
                                          </p:val>
                                        </p:tav>
                                      </p:tavLst>
                                    </p:anim>
                                    <p:anim calcmode="lin" valueType="num">
                                      <p:cBhvr>
                                        <p:cTn id="9" dur="1000" fill="hold"/>
                                        <p:tgtEl>
                                          <p:spTgt spid="16387"/>
                                        </p:tgtEl>
                                        <p:attrNameLst>
                                          <p:attrName>style.rotation</p:attrName>
                                        </p:attrNameLst>
                                      </p:cBhvr>
                                      <p:tavLst>
                                        <p:tav tm="0">
                                          <p:val>
                                            <p:fltVal val="90"/>
                                          </p:val>
                                        </p:tav>
                                        <p:tav tm="100000">
                                          <p:val>
                                            <p:fltVal val="0"/>
                                          </p:val>
                                        </p:tav>
                                      </p:tavLst>
                                    </p:anim>
                                    <p:animEffect transition="in" filter="fade">
                                      <p:cBhvr>
                                        <p:cTn id="10" dur="10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3"/>
          <p:cNvSpPr txBox="1">
            <a:spLocks noChangeArrowheads="1"/>
          </p:cNvSpPr>
          <p:nvPr/>
        </p:nvSpPr>
        <p:spPr bwMode="auto">
          <a:xfrm>
            <a:off x="179388" y="1265238"/>
            <a:ext cx="8713787" cy="2584450"/>
          </a:xfrm>
          <a:prstGeom prst="rect">
            <a:avLst/>
          </a:prstGeom>
          <a:noFill/>
          <a:ln w="9525">
            <a:noFill/>
            <a:miter lim="800000"/>
            <a:headEnd/>
            <a:tailEnd/>
          </a:ln>
        </p:spPr>
        <p:txBody>
          <a:bodyPr>
            <a:spAutoFit/>
          </a:bodyPr>
          <a:lstStyle/>
          <a:p>
            <a:pPr>
              <a:spcBef>
                <a:spcPct val="50000"/>
              </a:spcBef>
            </a:pPr>
            <a:r>
              <a:rPr lang="zh-CN" altLang="en-US" sz="3600">
                <a:solidFill>
                  <a:srgbClr val="000099"/>
                </a:solidFill>
                <a:latin typeface="黑体" pitchFamily="49" charset="-122"/>
                <a:ea typeface="黑体" pitchFamily="49" charset="-122"/>
              </a:rPr>
              <a:t>  前四句写仙人及仙鹤的传说</a:t>
            </a:r>
            <a:r>
              <a:rPr lang="en-US" sz="3600">
                <a:solidFill>
                  <a:srgbClr val="000099"/>
                </a:solidFill>
                <a:latin typeface="黑体" pitchFamily="49" charset="-122"/>
                <a:ea typeface="黑体" pitchFamily="49" charset="-122"/>
              </a:rPr>
              <a:t>.</a:t>
            </a:r>
            <a:r>
              <a:rPr lang="zh-CN" altLang="en-US" sz="3600">
                <a:solidFill>
                  <a:srgbClr val="000099"/>
                </a:solidFill>
                <a:latin typeface="黑体" pitchFamily="49" charset="-122"/>
                <a:ea typeface="黑体" pitchFamily="49" charset="-122"/>
              </a:rPr>
              <a:t>抒发世事茫茫的感慨 。后四句抒发日暮思归的情思。</a:t>
            </a:r>
            <a:r>
              <a:rPr lang="en-US" sz="3600">
                <a:solidFill>
                  <a:srgbClr val="000099"/>
                </a:solidFill>
                <a:latin typeface="黑体" pitchFamily="49" charset="-122"/>
                <a:ea typeface="黑体" pitchFamily="49" charset="-122"/>
              </a:rPr>
              <a:t> </a:t>
            </a:r>
            <a:endParaRPr lang="zh-CN" altLang="en-US" sz="3600">
              <a:solidFill>
                <a:srgbClr val="000099"/>
              </a:solidFill>
              <a:latin typeface="黑体" pitchFamily="49" charset="-122"/>
              <a:ea typeface="黑体" pitchFamily="49" charset="-122"/>
            </a:endParaRPr>
          </a:p>
          <a:p>
            <a:pPr>
              <a:spcBef>
                <a:spcPct val="50000"/>
              </a:spcBef>
            </a:pPr>
            <a:r>
              <a:rPr lang="zh-CN" altLang="en-US" sz="3600">
                <a:solidFill>
                  <a:srgbClr val="000099"/>
                </a:solidFill>
                <a:latin typeface="黑体" pitchFamily="49" charset="-122"/>
                <a:ea typeface="黑体" pitchFamily="49" charset="-122"/>
              </a:rPr>
              <a:t/>
            </a:r>
            <a:br>
              <a:rPr lang="zh-CN" altLang="en-US" sz="3600">
                <a:solidFill>
                  <a:srgbClr val="000099"/>
                </a:solidFill>
                <a:latin typeface="黑体" pitchFamily="49" charset="-122"/>
                <a:ea typeface="黑体" pitchFamily="49" charset="-122"/>
              </a:rPr>
            </a:br>
            <a:endParaRPr lang="en-US" sz="3600">
              <a:solidFill>
                <a:srgbClr val="000099"/>
              </a:solidFill>
              <a:latin typeface="黑体" pitchFamily="49" charset="-122"/>
              <a:ea typeface="黑体" pitchFamily="49" charset="-122"/>
            </a:endParaRPr>
          </a:p>
        </p:txBody>
      </p:sp>
      <p:sp>
        <p:nvSpPr>
          <p:cNvPr id="18436" name="Text Box 4"/>
          <p:cNvSpPr txBox="1"/>
          <p:nvPr/>
        </p:nvSpPr>
        <p:spPr>
          <a:xfrm>
            <a:off x="250825" y="2778125"/>
            <a:ext cx="8569325" cy="4614863"/>
          </a:xfrm>
          <a:prstGeom prst="rect">
            <a:avLst/>
          </a:prstGeom>
          <a:noFill/>
          <a:ln w="9525">
            <a:noFill/>
          </a:ln>
        </p:spPr>
        <p:txBody>
          <a:bodyPr>
            <a:spAutoFit/>
          </a:bodyPr>
          <a:lstStyle/>
          <a:p>
            <a:pPr>
              <a:defRPr/>
            </a:pPr>
            <a:r>
              <a:rPr lang="zh-CN" altLang="en-US" sz="2800" dirty="0">
                <a:solidFill>
                  <a:srgbClr val="FFFF00"/>
                </a:solidFill>
                <a:latin typeface="Arial" panose="020B0604020202020204" pitchFamily="34" charset="0"/>
                <a:ea typeface="仿宋_GB2312" pitchFamily="49" charset="-122"/>
              </a:rPr>
              <a:t>    </a:t>
            </a:r>
            <a:r>
              <a:rPr lang="zh-CN" altLang="en-US" sz="2800" dirty="0">
                <a:latin typeface="Arial" panose="020B0604020202020204" pitchFamily="34" charset="0"/>
                <a:ea typeface="仿宋_GB2312" pitchFamily="49" charset="-122"/>
              </a:rPr>
              <a:t>   </a:t>
            </a:r>
            <a:r>
              <a:rPr lang="zh-CN" altLang="en-US" sz="2800" dirty="0">
                <a:latin typeface="Arial" panose="020B0604020202020204" pitchFamily="34" charset="0"/>
                <a:ea typeface="黑体" panose="02010609060101010101" pitchFamily="2" charset="-122"/>
              </a:rPr>
              <a:t>诗由传说入笔，写由黄鹤楼而生发的联想，叙昔人黄鹤，杳然已去，给人以无限渺然的感觉，表现人们登黄鹤楼常有的感受，气势苍莽。后四句转而实写楼上所见所感，并由此引起乡愁。尾联以烟波江上日暮思归之情作结，使诗意重归于开头那种渺茫的境界。这首诗意境开阔，虚实相映，情景交融，情味悠长。</a:t>
            </a:r>
            <a:r>
              <a:rPr lang="zh-CN" altLang="en-US" sz="2800" dirty="0">
                <a:solidFill>
                  <a:srgbClr val="002060"/>
                </a:solidFill>
                <a:latin typeface="Times New Roman" panose="02020603050405020304" charset="0"/>
                <a:ea typeface="黑体" panose="02010609060101010101" pitchFamily="2" charset="-122"/>
              </a:rPr>
              <a:t>全诗借景抒情，抒写了诗人漂泊异地的伤感与思念故乡的情怀。</a:t>
            </a:r>
            <a:r>
              <a:rPr lang="zh-CN" altLang="en-US" sz="2800" dirty="0">
                <a:solidFill>
                  <a:srgbClr val="0000CC"/>
                </a:solidFill>
                <a:latin typeface="Times New Roman" panose="02020603050405020304" charset="0"/>
                <a:ea typeface="黑体" panose="02010609060101010101" pitchFamily="2" charset="-122"/>
              </a:rPr>
              <a:t/>
            </a:r>
            <a:br>
              <a:rPr lang="zh-CN" altLang="en-US" sz="2800" dirty="0">
                <a:solidFill>
                  <a:srgbClr val="0000CC"/>
                </a:solidFill>
                <a:latin typeface="Times New Roman" panose="02020603050405020304" charset="0"/>
                <a:ea typeface="黑体" panose="02010609060101010101" pitchFamily="2" charset="-122"/>
              </a:rPr>
            </a:br>
            <a:endParaRPr lang="zh-CN" altLang="en-US" sz="2800" dirty="0">
              <a:solidFill>
                <a:srgbClr val="0000CC"/>
              </a:solidFill>
              <a:latin typeface="Arial" panose="020B0604020202020204" pitchFamily="34" charset="0"/>
              <a:ea typeface="黑体" panose="02010609060101010101" pitchFamily="2" charset="-122"/>
            </a:endParaRPr>
          </a:p>
          <a:p>
            <a:pPr>
              <a:spcBef>
                <a:spcPct val="50000"/>
              </a:spcBef>
              <a:defRPr/>
            </a:pPr>
            <a:endParaRPr lang="zh-CN" altLang="en-US" sz="2800" dirty="0">
              <a:solidFill>
                <a:srgbClr val="0000CC"/>
              </a:solidFill>
              <a:effectLst>
                <a:outerShdw blurRad="38100" dist="38100" dir="2700000">
                  <a:srgbClr val="C0C0C0"/>
                </a:outerShdw>
              </a:effectLst>
              <a:latin typeface="Arial" panose="020B0604020202020204" pitchFamily="34" charset="0"/>
              <a:ea typeface="黑体" panose="02010609060101010101" pitchFamily="2" charset="-122"/>
            </a:endParaRP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课堂·小结</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35"/>
                                        </p:tgtEl>
                                        <p:attrNameLst>
                                          <p:attrName>style.visibility</p:attrName>
                                        </p:attrNameLst>
                                      </p:cBhvr>
                                      <p:to>
                                        <p:strVal val="visible"/>
                                      </p:to>
                                    </p:set>
                                    <p:anim calcmode="discrete" valueType="clr">
                                      <p:cBhvr override="childStyle">
                                        <p:cTn id="7" dur="80"/>
                                        <p:tgtEl>
                                          <p:spTgt spid="1843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5"/>
                                        </p:tgtEl>
                                        <p:attrNameLst>
                                          <p:attrName>fillcolor</p:attrName>
                                        </p:attrNameLst>
                                      </p:cBhvr>
                                      <p:tavLst>
                                        <p:tav tm="0">
                                          <p:val>
                                            <p:clrVal>
                                              <a:schemeClr val="accent2"/>
                                            </p:clrVal>
                                          </p:val>
                                        </p:tav>
                                        <p:tav tm="50000">
                                          <p:val>
                                            <p:clrVal>
                                              <a:schemeClr val="hlink"/>
                                            </p:clrVal>
                                          </p:val>
                                        </p:tav>
                                      </p:tavLst>
                                    </p:anim>
                                    <p:set>
                                      <p:cBhvr>
                                        <p:cTn id="9" dur="80"/>
                                        <p:tgtEl>
                                          <p:spTgt spid="1843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iterate type="lt">
                                    <p:tmPct val="5000"/>
                                  </p:iterate>
                                  <p:childTnLst>
                                    <p:set>
                                      <p:cBhvr>
                                        <p:cTn id="13" dur="1" fill="hold">
                                          <p:stCondLst>
                                            <p:cond delay="0"/>
                                          </p:stCondLst>
                                        </p:cTn>
                                        <p:tgtEl>
                                          <p:spTgt spid="18436"/>
                                        </p:tgtEl>
                                        <p:attrNameLst>
                                          <p:attrName>style.visibility</p:attrName>
                                        </p:attrNameLst>
                                      </p:cBhvr>
                                      <p:to>
                                        <p:strVal val="visible"/>
                                      </p:to>
                                    </p:set>
                                    <p:anim calcmode="lin" valueType="num">
                                      <p:cBhvr>
                                        <p:cTn id="14" dur="1000" fill="hold"/>
                                        <p:tgtEl>
                                          <p:spTgt spid="18436"/>
                                        </p:tgtEl>
                                        <p:attrNameLst>
                                          <p:attrName>ppt_w</p:attrName>
                                        </p:attrNameLst>
                                      </p:cBhvr>
                                      <p:tavLst>
                                        <p:tav tm="0">
                                          <p:val>
                                            <p:fltVal val="0"/>
                                          </p:val>
                                        </p:tav>
                                        <p:tav tm="100000">
                                          <p:val>
                                            <p:strVal val="#ppt_w"/>
                                          </p:val>
                                        </p:tav>
                                      </p:tavLst>
                                    </p:anim>
                                    <p:anim calcmode="lin" valueType="num">
                                      <p:cBhvr>
                                        <p:cTn id="15" dur="1000" fill="hold"/>
                                        <p:tgtEl>
                                          <p:spTgt spid="18436"/>
                                        </p:tgtEl>
                                        <p:attrNameLst>
                                          <p:attrName>ppt_h</p:attrName>
                                        </p:attrNameLst>
                                      </p:cBhvr>
                                      <p:tavLst>
                                        <p:tav tm="0">
                                          <p:val>
                                            <p:fltVal val="0"/>
                                          </p:val>
                                        </p:tav>
                                        <p:tav tm="100000">
                                          <p:val>
                                            <p:strVal val="#ppt_h"/>
                                          </p:val>
                                        </p:tav>
                                      </p:tavLst>
                                    </p:anim>
                                    <p:anim calcmode="lin" valueType="num">
                                      <p:cBhvr>
                                        <p:cTn id="16" dur="1000" fill="hold"/>
                                        <p:tgtEl>
                                          <p:spTgt spid="18436"/>
                                        </p:tgtEl>
                                        <p:attrNameLst>
                                          <p:attrName>style.rotation</p:attrName>
                                        </p:attrNameLst>
                                      </p:cBhvr>
                                      <p:tavLst>
                                        <p:tav tm="0">
                                          <p:val>
                                            <p:fltVal val="90"/>
                                          </p:val>
                                        </p:tav>
                                        <p:tav tm="100000">
                                          <p:val>
                                            <p:fltVal val="0"/>
                                          </p:val>
                                        </p:tav>
                                      </p:tavLst>
                                    </p:anim>
                                    <p:animEffect transition="in" filter="fade">
                                      <p:cBhvr>
                                        <p:cTn id="17" dur="1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4"/>
          <p:cNvSpPr>
            <a:spLocks noTextEdit="1"/>
          </p:cNvSpPr>
          <p:nvPr/>
        </p:nvSpPr>
        <p:spPr bwMode="auto">
          <a:xfrm>
            <a:off x="1335088" y="2120900"/>
            <a:ext cx="6192837" cy="1655763"/>
          </a:xfrm>
          <a:prstGeom prst="rect">
            <a:avLst/>
          </a:prstGeom>
        </p:spPr>
        <p:txBody>
          <a:bodyPr wrap="none" fromWordArt="1">
            <a:prstTxWarp prst="textPlain">
              <a:avLst>
                <a:gd name="adj" fmla="val 49806"/>
              </a:avLst>
            </a:prstTxWarp>
          </a:bodyPr>
          <a:lstStyle/>
          <a:p>
            <a:pPr algn="ctr"/>
            <a:r>
              <a:rPr lang="zh-CN" altLang="en-US" sz="3600" b="1" kern="10">
                <a:ln w="9525">
                  <a:noFill/>
                  <a:round/>
                  <a:headEnd/>
                  <a:tailEnd/>
                </a:ln>
                <a:solidFill>
                  <a:srgbClr val="002060"/>
                </a:solidFill>
                <a:effectLst>
                  <a:outerShdw dist="35921" dir="2700000" algn="ctr" rotWithShape="0">
                    <a:srgbClr val="C0C0C0">
                      <a:alpha val="79999"/>
                    </a:srgbClr>
                  </a:outerShdw>
                </a:effectLst>
                <a:latin typeface="宋体"/>
                <a:ea typeface="宋体"/>
              </a:rPr>
              <a:t>使至塞上</a:t>
            </a:r>
          </a:p>
        </p:txBody>
      </p:sp>
      <p:sp>
        <p:nvSpPr>
          <p:cNvPr id="7171" name="WordArt 5"/>
          <p:cNvSpPr>
            <a:spLocks noTextEdit="1"/>
          </p:cNvSpPr>
          <p:nvPr/>
        </p:nvSpPr>
        <p:spPr bwMode="auto">
          <a:xfrm>
            <a:off x="5308600" y="4614863"/>
            <a:ext cx="2286000" cy="457200"/>
          </a:xfrm>
          <a:prstGeom prst="rect">
            <a:avLst/>
          </a:prstGeom>
        </p:spPr>
        <p:txBody>
          <a:bodyPr wrap="none" fromWordArt="1">
            <a:prstTxWarp prst="textPlain">
              <a:avLst>
                <a:gd name="adj" fmla="val 50000"/>
              </a:avLst>
            </a:prstTxWarp>
          </a:bodyPr>
          <a:lstStyle/>
          <a:p>
            <a:pPr algn="ctr"/>
            <a:r>
              <a:rPr lang="zh-CN" altLang="en-US" sz="4000" kern="10">
                <a:ln w="9525">
                  <a:noFill/>
                  <a:round/>
                  <a:headEnd/>
                  <a:tailEnd/>
                </a:ln>
                <a:solidFill>
                  <a:srgbClr val="FF0000"/>
                </a:solidFill>
                <a:effectLst>
                  <a:outerShdw dist="35921" dir="2700000" algn="ctr" rotWithShape="0">
                    <a:srgbClr val="C0C0C0">
                      <a:alpha val="79999"/>
                    </a:srgbClr>
                  </a:outerShdw>
                </a:effectLst>
                <a:latin typeface="宋体"/>
                <a:ea typeface="宋体"/>
              </a:rPr>
              <a:t>唐 王维</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3000"/>
                                        <p:tgtEl>
                                          <p:spTgt spid="7170"/>
                                        </p:tgtEl>
                                      </p:cBhvr>
                                    </p:animEffect>
                                    <p:anim calcmode="lin" valueType="num">
                                      <p:cBhvr>
                                        <p:cTn id="8" dur="3000" fill="hold"/>
                                        <p:tgtEl>
                                          <p:spTgt spid="7170"/>
                                        </p:tgtEl>
                                        <p:attrNameLst>
                                          <p:attrName>style.rotation</p:attrName>
                                        </p:attrNameLst>
                                      </p:cBhvr>
                                      <p:tavLst>
                                        <p:tav tm="0">
                                          <p:val>
                                            <p:fltVal val="720"/>
                                          </p:val>
                                        </p:tav>
                                        <p:tav tm="100000">
                                          <p:val>
                                            <p:fltVal val="0"/>
                                          </p:val>
                                        </p:tav>
                                      </p:tavLst>
                                    </p:anim>
                                    <p:anim calcmode="lin" valueType="num">
                                      <p:cBhvr>
                                        <p:cTn id="9" dur="3000" fill="hold"/>
                                        <p:tgtEl>
                                          <p:spTgt spid="7170"/>
                                        </p:tgtEl>
                                        <p:attrNameLst>
                                          <p:attrName>ppt_h</p:attrName>
                                        </p:attrNameLst>
                                      </p:cBhvr>
                                      <p:tavLst>
                                        <p:tav tm="0">
                                          <p:val>
                                            <p:fltVal val="0"/>
                                          </p:val>
                                        </p:tav>
                                        <p:tav tm="100000">
                                          <p:val>
                                            <p:strVal val="#ppt_h"/>
                                          </p:val>
                                        </p:tav>
                                      </p:tavLst>
                                    </p:anim>
                                    <p:anim calcmode="lin" valueType="num">
                                      <p:cBhvr>
                                        <p:cTn id="10" dur="3000" fill="hold"/>
                                        <p:tgtEl>
                                          <p:spTgt spid="7170"/>
                                        </p:tgtEl>
                                        <p:attrNameLst>
                                          <p:attrName>ppt_w</p:attrName>
                                        </p:attrNameLst>
                                      </p:cBhvr>
                                      <p:tavLst>
                                        <p:tav tm="0">
                                          <p:val>
                                            <p:fltVal val="0"/>
                                          </p:val>
                                        </p:tav>
                                        <p:tav tm="100000">
                                          <p:val>
                                            <p:strVal val="#ppt_w"/>
                                          </p:val>
                                        </p:tav>
                                      </p:tavLst>
                                    </p:anim>
                                  </p:childTnLst>
                                </p:cTn>
                              </p:par>
                            </p:childTnLst>
                          </p:cTn>
                        </p:par>
                        <p:par>
                          <p:cTn id="11" fill="hold">
                            <p:stCondLst>
                              <p:cond delay="3000"/>
                            </p:stCondLst>
                            <p:childTnLst>
                              <p:par>
                                <p:cTn id="12" presetID="6" presetClass="emph" presetSubtype="0" fill="hold" grpId="1" nodeType="afterEffect">
                                  <p:stCondLst>
                                    <p:cond delay="1000"/>
                                  </p:stCondLst>
                                  <p:childTnLst>
                                    <p:animScale>
                                      <p:cBhvr>
                                        <p:cTn id="13" dur="2000" fill="hold"/>
                                        <p:tgtEl>
                                          <p:spTgt spid="7170"/>
                                        </p:tgtEl>
                                      </p:cBhvr>
                                      <p:by x="400000" y="400000"/>
                                    </p:animScale>
                                  </p:childTnLst>
                                </p:cTn>
                              </p:par>
                            </p:childTnLst>
                          </p:cTn>
                        </p:par>
                        <p:par>
                          <p:cTn id="14" fill="hold">
                            <p:stCondLst>
                              <p:cond delay="6000"/>
                            </p:stCondLst>
                            <p:childTnLst>
                              <p:par>
                                <p:cTn id="15" presetID="6" presetClass="emph" presetSubtype="0" accel="50000" decel="50000" fill="hold" grpId="2" nodeType="afterEffect">
                                  <p:stCondLst>
                                    <p:cond delay="0"/>
                                  </p:stCondLst>
                                  <p:childTnLst>
                                    <p:animScale>
                                      <p:cBhvr>
                                        <p:cTn id="16" dur="2000" fill="hold"/>
                                        <p:tgtEl>
                                          <p:spTgt spid="7170"/>
                                        </p:tgtEl>
                                      </p:cBhvr>
                                      <p:by x="25000" y="25000"/>
                                    </p:animScale>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1000" fill="hold"/>
                                        <p:tgtEl>
                                          <p:spTgt spid="7171"/>
                                        </p:tgtEl>
                                        <p:attrNameLst>
                                          <p:attrName>ppt_w</p:attrName>
                                        </p:attrNameLst>
                                      </p:cBhvr>
                                      <p:tavLst>
                                        <p:tav tm="0">
                                          <p:val>
                                            <p:strVal val="#ppt_w*0.70"/>
                                          </p:val>
                                        </p:tav>
                                        <p:tav tm="100000">
                                          <p:val>
                                            <p:strVal val="#ppt_w"/>
                                          </p:val>
                                        </p:tav>
                                      </p:tavLst>
                                    </p:anim>
                                    <p:anim calcmode="lin" valueType="num">
                                      <p:cBhvr>
                                        <p:cTn id="22" dur="1000" fill="hold"/>
                                        <p:tgtEl>
                                          <p:spTgt spid="7171"/>
                                        </p:tgtEl>
                                        <p:attrNameLst>
                                          <p:attrName>ppt_h</p:attrName>
                                        </p:attrNameLst>
                                      </p:cBhvr>
                                      <p:tavLst>
                                        <p:tav tm="0">
                                          <p:val>
                                            <p:strVal val="#ppt_h"/>
                                          </p:val>
                                        </p:tav>
                                        <p:tav tm="100000">
                                          <p:val>
                                            <p:strVal val="#ppt_h"/>
                                          </p:val>
                                        </p:tav>
                                      </p:tavLst>
                                    </p:anim>
                                    <p:animEffect transition="in" filter="fade">
                                      <p:cBhvr>
                                        <p:cTn id="23" dur="1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0" grpId="1" animBg="1"/>
      <p:bldP spid="7170" grpId="2" animBg="1"/>
      <p:bldP spid="717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5" descr="01300000349330124262812687910"/>
          <p:cNvPicPr>
            <a:picLocks noChangeAspect="1"/>
          </p:cNvPicPr>
          <p:nvPr/>
        </p:nvPicPr>
        <p:blipFill>
          <a:blip r:embed="rId3"/>
          <a:srcRect/>
          <a:stretch>
            <a:fillRect/>
          </a:stretch>
        </p:blipFill>
        <p:spPr bwMode="auto">
          <a:xfrm>
            <a:off x="1622425" y="1527175"/>
            <a:ext cx="5899150" cy="4048125"/>
          </a:xfrm>
          <a:prstGeom prst="rect">
            <a:avLst/>
          </a:prstGeom>
          <a:noFill/>
          <a:ln w="9525">
            <a:noFill/>
            <a:miter lim="800000"/>
            <a:headEnd/>
            <a:tailEnd/>
          </a:ln>
        </p:spPr>
      </p:pic>
      <p:sp>
        <p:nvSpPr>
          <p:cNvPr id="64514" name="Text Box 6"/>
          <p:cNvSpPr txBox="1">
            <a:spLocks noChangeArrowheads="1"/>
          </p:cNvSpPr>
          <p:nvPr/>
        </p:nvSpPr>
        <p:spPr bwMode="auto">
          <a:xfrm>
            <a:off x="2339975" y="6092825"/>
            <a:ext cx="4248150" cy="584200"/>
          </a:xfrm>
          <a:prstGeom prst="rect">
            <a:avLst/>
          </a:prstGeom>
          <a:noFill/>
          <a:ln w="9525">
            <a:noFill/>
            <a:miter lim="800000"/>
            <a:headEnd/>
            <a:tailEnd/>
          </a:ln>
        </p:spPr>
        <p:txBody>
          <a:bodyPr>
            <a:spAutoFit/>
          </a:bodyPr>
          <a:lstStyle/>
          <a:p>
            <a:pPr algn="ctr">
              <a:spcBef>
                <a:spcPct val="50000"/>
              </a:spcBef>
            </a:pPr>
            <a:r>
              <a:rPr lang="zh-CN" altLang="en-US" sz="3200" b="1">
                <a:solidFill>
                  <a:srgbClr val="000000"/>
                </a:solidFill>
                <a:latin typeface="宋体" charset="-122"/>
              </a:rPr>
              <a:t>荒凉的大漠</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 Box 3"/>
          <p:cNvSpPr txBox="1">
            <a:spLocks noChangeArrowheads="1"/>
          </p:cNvSpPr>
          <p:nvPr/>
        </p:nvSpPr>
        <p:spPr bwMode="auto">
          <a:xfrm>
            <a:off x="3132138" y="5768975"/>
            <a:ext cx="2667000" cy="584200"/>
          </a:xfrm>
          <a:prstGeom prst="rect">
            <a:avLst/>
          </a:prstGeom>
          <a:noFill/>
          <a:ln w="9525">
            <a:noFill/>
            <a:miter lim="800000"/>
            <a:headEnd/>
            <a:tailEnd/>
          </a:ln>
        </p:spPr>
        <p:txBody>
          <a:bodyPr>
            <a:spAutoFit/>
          </a:bodyPr>
          <a:lstStyle/>
          <a:p>
            <a:pPr algn="ctr">
              <a:spcBef>
                <a:spcPct val="50000"/>
              </a:spcBef>
            </a:pPr>
            <a:r>
              <a:rPr lang="zh-CN" altLang="en-US" sz="3200" b="1">
                <a:solidFill>
                  <a:srgbClr val="000000"/>
                </a:solidFill>
                <a:latin typeface="宋体" charset="-122"/>
              </a:rPr>
              <a:t>长河落日圆</a:t>
            </a:r>
          </a:p>
        </p:txBody>
      </p:sp>
      <p:pic>
        <p:nvPicPr>
          <p:cNvPr id="65538" name="Picture 6" descr="s6S608LkyNXUsg==_dmHSEBRLcJWY"/>
          <p:cNvPicPr>
            <a:picLocks noChangeAspect="1"/>
          </p:cNvPicPr>
          <p:nvPr/>
        </p:nvPicPr>
        <p:blipFill>
          <a:blip r:embed="rId3"/>
          <a:srcRect l="5875" t="6316" r="5673" b="10422"/>
          <a:stretch>
            <a:fillRect/>
          </a:stretch>
        </p:blipFill>
        <p:spPr bwMode="auto">
          <a:xfrm>
            <a:off x="1360488" y="1192213"/>
            <a:ext cx="6211887" cy="4192587"/>
          </a:xfrm>
          <a:prstGeom prst="rect">
            <a:avLst/>
          </a:prstGeom>
          <a:noFill/>
          <a:ln w="9525">
            <a:noFill/>
            <a:miter lim="800000"/>
            <a:headEnd/>
            <a:tailEnd/>
          </a:ln>
        </p:spPr>
      </p:pic>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文本框 1"/>
          <p:cNvSpPr txBox="1">
            <a:spLocks noChangeArrowheads="1"/>
          </p:cNvSpPr>
          <p:nvPr/>
        </p:nvSpPr>
        <p:spPr bwMode="auto">
          <a:xfrm>
            <a:off x="3378200" y="1441450"/>
            <a:ext cx="5713413" cy="4732338"/>
          </a:xfrm>
          <a:prstGeom prst="rect">
            <a:avLst/>
          </a:prstGeom>
          <a:noFill/>
          <a:ln w="9525">
            <a:noFill/>
            <a:miter lim="800000"/>
            <a:headEnd/>
            <a:tailEnd/>
          </a:ln>
        </p:spPr>
        <p:txBody>
          <a:bodyPr>
            <a:spAutoFit/>
          </a:bodyPr>
          <a:lstStyle/>
          <a:p>
            <a:pPr>
              <a:lnSpc>
                <a:spcPct val="130000"/>
              </a:lnSpc>
            </a:pPr>
            <a:r>
              <a:rPr lang="zh-CN" altLang="en-US" sz="3200" b="1">
                <a:solidFill>
                  <a:srgbClr val="002060"/>
                </a:solidFill>
                <a:latin typeface="宋体" charset="-122"/>
              </a:rPr>
              <a:t>王维</a:t>
            </a:r>
            <a:r>
              <a:rPr lang="zh-CN" altLang="en-US" sz="2000" b="1">
                <a:latin typeface="宋体" charset="-122"/>
              </a:rPr>
              <a:t>（701年－761年，一说699年—761年），河东蒲州（今山西运城）人，祖籍山西祁县。唐朝著名诗人、画家，字摩诘，号摩诘居士。</a:t>
            </a:r>
          </a:p>
          <a:p>
            <a:pPr>
              <a:lnSpc>
                <a:spcPct val="130000"/>
              </a:lnSpc>
            </a:pPr>
            <a:r>
              <a:rPr lang="zh-CN" altLang="en-US" sz="2000" b="1">
                <a:latin typeface="宋体" charset="-122"/>
              </a:rPr>
              <a:t>王维参禅悟理，学庄信道，精通诗、书、画、音乐等，以诗名盛于开元、天宝间，尤长五言，多咏山水田园，与孟浩然合称“王孟”，有“诗佛”之称。书画特臻其妙，后人推其为南宗山水画之祖。苏轼评价其：“味摩诘之诗，诗中有画；观摩诘之画，画中有诗。” 存诗400余首，代表诗作有《相思》、《山居秋暝》等。著作有《王右丞集》、《画学秘诀》。</a:t>
            </a:r>
          </a:p>
        </p:txBody>
      </p:sp>
      <p:pic>
        <p:nvPicPr>
          <p:cNvPr id="66562" name="图片 2"/>
          <p:cNvPicPr>
            <a:picLocks noChangeAspect="1"/>
          </p:cNvPicPr>
          <p:nvPr/>
        </p:nvPicPr>
        <p:blipFill>
          <a:blip r:embed="rId3"/>
          <a:srcRect/>
          <a:stretch>
            <a:fillRect/>
          </a:stretch>
        </p:blipFill>
        <p:spPr bwMode="auto">
          <a:xfrm>
            <a:off x="344488" y="1692275"/>
            <a:ext cx="2814637" cy="4232275"/>
          </a:xfrm>
          <a:prstGeom prst="rect">
            <a:avLst/>
          </a:prstGeom>
          <a:noFill/>
          <a:ln w="9525">
            <a:noFill/>
            <a:miter lim="800000"/>
            <a:headEnd/>
            <a:tailEnd/>
          </a:ln>
        </p:spPr>
      </p:pic>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作者·简介</a:t>
            </a: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ChangeArrowheads="1"/>
          </p:cNvSpPr>
          <p:nvPr/>
        </p:nvSpPr>
        <p:spPr bwMode="auto">
          <a:xfrm>
            <a:off x="403225" y="1635125"/>
            <a:ext cx="8334375" cy="4522788"/>
          </a:xfrm>
          <a:prstGeom prst="rect">
            <a:avLst/>
          </a:prstGeom>
          <a:noFill/>
          <a:ln w="9525">
            <a:noFill/>
            <a:miter lim="800000"/>
          </a:ln>
          <a:effectLst/>
        </p:spPr>
        <p:txBody>
          <a:bodyPr>
            <a:spAutoFit/>
          </a:bodyPr>
          <a:lstStyle/>
          <a:p>
            <a:pPr algn="just" eaLnBrk="0" hangingPunct="0">
              <a:defRPr/>
            </a:pPr>
            <a:r>
              <a:rPr lang="zh-CN" altLang="en-US" sz="2000" dirty="0">
                <a:solidFill>
                  <a:srgbClr val="339966"/>
                </a:solidFill>
                <a:latin typeface="Arial" panose="020B0604020202020204" pitchFamily="34" charset="0"/>
                <a:ea typeface="宋体" panose="02010600030101010101" pitchFamily="2" charset="-122"/>
              </a:rPr>
              <a:t>           </a:t>
            </a:r>
            <a:r>
              <a:rPr lang="zh-CN" altLang="en-US" sz="2000" b="1" dirty="0">
                <a:solidFill>
                  <a:srgbClr val="000000"/>
                </a:solidFill>
                <a:latin typeface="宋体" panose="02010600030101010101" pitchFamily="2" charset="-122"/>
                <a:ea typeface="宋体" panose="02010600030101010101" pitchFamily="2" charset="-122"/>
              </a:rPr>
              <a:t> </a:t>
            </a:r>
            <a:r>
              <a:rPr lang="zh-CN" altLang="en-US" sz="3600" b="1" dirty="0">
                <a:solidFill>
                  <a:srgbClr val="000000"/>
                </a:solidFill>
                <a:latin typeface="宋体" panose="02010600030101010101" pitchFamily="2" charset="-122"/>
                <a:ea typeface="宋体" panose="02010600030101010101" pitchFamily="2" charset="-122"/>
              </a:rPr>
              <a:t>开元二十四年（</a:t>
            </a:r>
            <a:r>
              <a:rPr lang="en-US" altLang="zh-CN" sz="3600" b="1" dirty="0">
                <a:solidFill>
                  <a:srgbClr val="000000"/>
                </a:solidFill>
                <a:latin typeface="宋体" panose="02010600030101010101" pitchFamily="2" charset="-122"/>
                <a:ea typeface="宋体" panose="02010600030101010101" pitchFamily="2" charset="-122"/>
              </a:rPr>
              <a:t>736</a:t>
            </a:r>
            <a:r>
              <a:rPr lang="zh-CN" altLang="en-US" sz="3600" b="1" dirty="0">
                <a:solidFill>
                  <a:srgbClr val="000000"/>
                </a:solidFill>
                <a:latin typeface="宋体" panose="02010600030101010101" pitchFamily="2" charset="-122"/>
                <a:ea typeface="宋体" panose="02010600030101010101" pitchFamily="2" charset="-122"/>
              </a:rPr>
              <a:t>年）吐番发兵攻打唐属小国小勃律（在今克什米尔北）。</a:t>
            </a:r>
            <a:r>
              <a:rPr lang="en-US" altLang="zh-CN" sz="3600" b="1" dirty="0">
                <a:solidFill>
                  <a:srgbClr val="000000"/>
                </a:solidFill>
                <a:latin typeface="宋体" panose="02010600030101010101" pitchFamily="2" charset="-122"/>
                <a:ea typeface="宋体" panose="02010600030101010101" pitchFamily="2" charset="-122"/>
              </a:rPr>
              <a:t>737</a:t>
            </a:r>
            <a:r>
              <a:rPr lang="zh-CN" altLang="en-US" sz="3600" b="1" dirty="0">
                <a:solidFill>
                  <a:srgbClr val="000000"/>
                </a:solidFill>
                <a:latin typeface="宋体" panose="02010600030101010101" pitchFamily="2" charset="-122"/>
                <a:ea typeface="宋体" panose="02010600030101010101" pitchFamily="2" charset="-122"/>
              </a:rPr>
              <a:t>年春，可西节度副大使崔希逸在青涤西大破吐蕃军。王维奉使出塞宣慰，并在灯西节度使幕兼为判官。本扁即写出塞时沿途景色。察访军</a:t>
            </a:r>
            <a:r>
              <a:rPr lang="zh-CN" altLang="en-US" sz="3600" b="1" dirty="0">
                <a:solidFill>
                  <a:srgbClr val="000000"/>
                </a:solidFill>
                <a:latin typeface="宋体" panose="02010600030101010101" pitchFamily="2" charset="-122"/>
                <a:ea typeface="宋体" panose="02010600030101010101" pitchFamily="2" charset="-122"/>
                <a:cs typeface="+mn-ea"/>
              </a:rPr>
              <a:t>情。这实际是将王维排挤出朝迁。</a:t>
            </a:r>
            <a:r>
              <a:rPr lang="zh-CN" altLang="en-US" sz="3600" b="1" dirty="0">
                <a:solidFill>
                  <a:srgbClr val="000000"/>
                </a:solidFill>
                <a:latin typeface="宋体" panose="02010600030101010101" pitchFamily="2" charset="-122"/>
                <a:ea typeface="宋体" panose="02010600030101010101" pitchFamily="2" charset="-122"/>
              </a:rPr>
              <a:t>这道诗作于赴边途中。</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写作·背景</a:t>
            </a:r>
          </a:p>
        </p:txBody>
      </p:sp>
    </p:spTree>
    <p:custDataLst>
      <p:tags r:id="rId1"/>
    </p:custData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dissolve">
                                      <p:cBhvr>
                                        <p:cTn id="7"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1436688" y="2452688"/>
            <a:ext cx="6732587" cy="3476625"/>
          </a:xfrm>
          <a:prstGeom prst="rect">
            <a:avLst/>
          </a:prstGeom>
          <a:noFill/>
          <a:ln w="9525">
            <a:noFill/>
            <a:miter lim="800000"/>
          </a:ln>
          <a:effectLst/>
        </p:spPr>
        <p:txBody>
          <a:bodyPr>
            <a:spAutoFit/>
          </a:bodyPr>
          <a:lstStyle/>
          <a:p>
            <a:pPr eaLnBrk="0" hangingPunct="0">
              <a:defRPr/>
            </a:pPr>
            <a:r>
              <a:rPr lang="zh-CN" altLang="en-US" sz="4000" b="1" u="sng" dirty="0">
                <a:solidFill>
                  <a:srgbClr val="FF0000"/>
                </a:solidFill>
                <a:effectLst>
                  <a:outerShdw blurRad="38100" dist="38100" dir="2700000">
                    <a:srgbClr val="C0C0C0"/>
                  </a:outerShdw>
                </a:effectLst>
                <a:latin typeface="Arial" panose="020B0604020202020204" pitchFamily="34" charset="0"/>
                <a:ea typeface="华文新魏" pitchFamily="2" charset="-122"/>
              </a:rPr>
              <a:t>单</a:t>
            </a:r>
            <a:r>
              <a:rPr lang="zh-CN" altLang="en-US" sz="4000" b="1" dirty="0">
                <a:effectLst>
                  <a:outerShdw blurRad="38100" dist="38100" dir="2700000">
                    <a:srgbClr val="C0C0C0"/>
                  </a:outerShdw>
                </a:effectLst>
                <a:latin typeface="Arial" panose="020B0604020202020204" pitchFamily="34" charset="0"/>
                <a:ea typeface="华文新魏" pitchFamily="2" charset="-122"/>
              </a:rPr>
              <a:t>车欲问边，属国过居</a:t>
            </a:r>
            <a:r>
              <a:rPr lang="zh-CN" altLang="en-US" sz="4000" b="1" dirty="0">
                <a:solidFill>
                  <a:srgbClr val="FF0000"/>
                </a:solidFill>
                <a:latin typeface="Arial" panose="020B0604020202020204" pitchFamily="34" charset="0"/>
                <a:ea typeface="华文新魏" pitchFamily="2" charset="-122"/>
              </a:rPr>
              <a:t>延</a:t>
            </a:r>
            <a:r>
              <a:rPr lang="zh-CN" altLang="en-US" sz="4000" b="1" dirty="0">
                <a:effectLst>
                  <a:outerShdw blurRad="38100" dist="38100" dir="2700000">
                    <a:srgbClr val="C0C0C0"/>
                  </a:outerShdw>
                </a:effectLst>
                <a:latin typeface="Arial" panose="020B0604020202020204" pitchFamily="34" charset="0"/>
                <a:ea typeface="华文新魏" pitchFamily="2" charset="-122"/>
              </a:rPr>
              <a:t>。</a:t>
            </a:r>
          </a:p>
          <a:p>
            <a:pPr eaLnBrk="0" hangingPunct="0">
              <a:defRPr/>
            </a:pPr>
            <a:r>
              <a:rPr lang="zh-CN" altLang="en-US" sz="4000" b="1" dirty="0">
                <a:effectLst>
                  <a:outerShdw blurRad="38100" dist="38100" dir="2700000">
                    <a:srgbClr val="C0C0C0"/>
                  </a:outerShdw>
                </a:effectLst>
                <a:latin typeface="Arial" panose="020B0604020202020204" pitchFamily="34" charset="0"/>
                <a:ea typeface="华文新魏" pitchFamily="2" charset="-122"/>
              </a:rPr>
              <a:t>征</a:t>
            </a:r>
            <a:r>
              <a:rPr lang="zh-CN" altLang="en-US" sz="4000" b="1" u="sng" dirty="0">
                <a:solidFill>
                  <a:srgbClr val="FF0000"/>
                </a:solidFill>
                <a:effectLst>
                  <a:outerShdw blurRad="38100" dist="38100" dir="2700000">
                    <a:srgbClr val="C0C0C0"/>
                  </a:outerShdw>
                </a:effectLst>
                <a:latin typeface="Arial" panose="020B0604020202020204" pitchFamily="34" charset="0"/>
                <a:ea typeface="华文新魏" pitchFamily="2" charset="-122"/>
              </a:rPr>
              <a:t>蓬</a:t>
            </a:r>
            <a:r>
              <a:rPr lang="zh-CN" altLang="en-US" sz="4000" b="1" dirty="0">
                <a:effectLst>
                  <a:outerShdw blurRad="38100" dist="38100" dir="2700000">
                    <a:srgbClr val="C0C0C0"/>
                  </a:outerShdw>
                </a:effectLst>
                <a:latin typeface="Arial" panose="020B0604020202020204" pitchFamily="34" charset="0"/>
                <a:ea typeface="华文新魏" pitchFamily="2" charset="-122"/>
              </a:rPr>
              <a:t>出汉塞，归雁入胡天。</a:t>
            </a:r>
          </a:p>
          <a:p>
            <a:pPr eaLnBrk="0" hangingPunct="0">
              <a:defRPr/>
            </a:pPr>
            <a:r>
              <a:rPr lang="zh-CN" altLang="en-US" sz="4000" b="1" dirty="0">
                <a:effectLst>
                  <a:outerShdw blurRad="38100" dist="38100" dir="2700000">
                    <a:srgbClr val="C0C0C0"/>
                  </a:outerShdw>
                </a:effectLst>
                <a:latin typeface="Arial" panose="020B0604020202020204" pitchFamily="34" charset="0"/>
                <a:ea typeface="华文新魏" pitchFamily="2" charset="-122"/>
              </a:rPr>
              <a:t>大漠孤烟直，长河落日圆。</a:t>
            </a:r>
          </a:p>
          <a:p>
            <a:pPr eaLnBrk="0" hangingPunct="0">
              <a:defRPr/>
            </a:pPr>
            <a:r>
              <a:rPr lang="zh-CN" altLang="en-US" sz="4000" b="1" dirty="0">
                <a:effectLst>
                  <a:outerShdw blurRad="38100" dist="38100" dir="2700000">
                    <a:srgbClr val="C0C0C0"/>
                  </a:outerShdw>
                </a:effectLst>
                <a:latin typeface="Arial" panose="020B0604020202020204" pitchFamily="34" charset="0"/>
                <a:ea typeface="华文新魏" pitchFamily="2" charset="-122"/>
              </a:rPr>
              <a:t>萧关逢候</a:t>
            </a:r>
            <a:r>
              <a:rPr lang="zh-CN" altLang="en-US" sz="4000" b="1" u="sng" dirty="0">
                <a:solidFill>
                  <a:srgbClr val="FF0000"/>
                </a:solidFill>
                <a:effectLst>
                  <a:outerShdw blurRad="38100" dist="38100" dir="2700000">
                    <a:srgbClr val="C0C0C0"/>
                  </a:outerShdw>
                </a:effectLst>
                <a:latin typeface="Arial" panose="020B0604020202020204" pitchFamily="34" charset="0"/>
                <a:ea typeface="华文新魏" pitchFamily="2" charset="-122"/>
              </a:rPr>
              <a:t>骑</a:t>
            </a:r>
            <a:r>
              <a:rPr lang="zh-CN" altLang="en-US" sz="4000" b="1" dirty="0">
                <a:effectLst>
                  <a:outerShdw blurRad="38100" dist="38100" dir="2700000">
                    <a:srgbClr val="C0C0C0"/>
                  </a:outerShdw>
                </a:effectLst>
                <a:latin typeface="Arial" panose="020B0604020202020204" pitchFamily="34" charset="0"/>
                <a:ea typeface="华文新魏" pitchFamily="2" charset="-122"/>
              </a:rPr>
              <a:t>，</a:t>
            </a:r>
            <a:r>
              <a:rPr lang="zh-CN" altLang="en-US" sz="4000" b="1" u="sng" dirty="0">
                <a:solidFill>
                  <a:srgbClr val="FF0000"/>
                </a:solidFill>
                <a:effectLst>
                  <a:outerShdw blurRad="38100" dist="38100" dir="2700000">
                    <a:srgbClr val="C0C0C0"/>
                  </a:outerShdw>
                </a:effectLst>
                <a:latin typeface="Arial" panose="020B0604020202020204" pitchFamily="34" charset="0"/>
                <a:ea typeface="华文新魏" pitchFamily="2" charset="-122"/>
              </a:rPr>
              <a:t>都</a:t>
            </a:r>
            <a:r>
              <a:rPr lang="zh-CN" altLang="en-US" sz="4000" b="1" dirty="0">
                <a:effectLst>
                  <a:outerShdw blurRad="38100" dist="38100" dir="2700000">
                    <a:srgbClr val="C0C0C0"/>
                  </a:outerShdw>
                </a:effectLst>
                <a:latin typeface="Arial" panose="020B0604020202020204" pitchFamily="34" charset="0"/>
                <a:ea typeface="华文新魏" pitchFamily="2" charset="-122"/>
              </a:rPr>
              <a:t>护在</a:t>
            </a:r>
            <a:r>
              <a:rPr lang="zh-CN" altLang="en-US" sz="4000" b="1" u="sng" dirty="0">
                <a:solidFill>
                  <a:srgbClr val="FF0000"/>
                </a:solidFill>
                <a:effectLst>
                  <a:outerShdw blurRad="38100" dist="38100" dir="2700000">
                    <a:srgbClr val="C0C0C0"/>
                  </a:outerShdw>
                </a:effectLst>
                <a:latin typeface="Arial" panose="020B0604020202020204" pitchFamily="34" charset="0"/>
                <a:ea typeface="华文新魏" pitchFamily="2" charset="-122"/>
              </a:rPr>
              <a:t>燕</a:t>
            </a:r>
            <a:r>
              <a:rPr lang="zh-CN" altLang="en-US" sz="4000" b="1" dirty="0">
                <a:effectLst>
                  <a:outerShdw blurRad="38100" dist="38100" dir="2700000">
                    <a:srgbClr val="C0C0C0"/>
                  </a:outerShdw>
                </a:effectLst>
                <a:latin typeface="Arial" panose="020B0604020202020204" pitchFamily="34" charset="0"/>
                <a:ea typeface="华文新魏" pitchFamily="2" charset="-122"/>
              </a:rPr>
              <a:t>然。</a:t>
            </a:r>
          </a:p>
          <a:p>
            <a:pPr eaLnBrk="0" hangingPunct="0">
              <a:spcBef>
                <a:spcPct val="50000"/>
              </a:spcBef>
              <a:buClr>
                <a:schemeClr val="folHlink"/>
              </a:buClr>
              <a:buFont typeface="Wingdings" panose="05000000000000000000" pitchFamily="2" charset="2"/>
              <a:buChar char="§"/>
              <a:defRPr/>
            </a:pPr>
            <a:endParaRPr lang="zh-CN" altLang="en-US" sz="4000" dirty="0">
              <a:latin typeface="Arial" panose="020B0604020202020204" pitchFamily="34" charset="0"/>
              <a:ea typeface="宋体" panose="02010600030101010101" pitchFamily="2" charset="-122"/>
            </a:endParaRPr>
          </a:p>
        </p:txBody>
      </p:sp>
      <p:sp>
        <p:nvSpPr>
          <p:cNvPr id="10244" name="Rectangle 4"/>
          <p:cNvSpPr>
            <a:spLocks noChangeArrowheads="1"/>
          </p:cNvSpPr>
          <p:nvPr/>
        </p:nvSpPr>
        <p:spPr bwMode="auto">
          <a:xfrm>
            <a:off x="3021013" y="1589088"/>
            <a:ext cx="4464050" cy="1568450"/>
          </a:xfrm>
          <a:prstGeom prst="rect">
            <a:avLst/>
          </a:prstGeom>
          <a:noFill/>
          <a:ln w="9525">
            <a:noFill/>
            <a:miter lim="800000"/>
          </a:ln>
          <a:effectLst/>
        </p:spPr>
        <p:txBody>
          <a:bodyPr>
            <a:spAutoFit/>
          </a:bodyPr>
          <a:lstStyle/>
          <a:p>
            <a:pPr eaLnBrk="0" hangingPunct="0">
              <a:defRPr/>
            </a:pPr>
            <a:r>
              <a:rPr lang="zh-CN" altLang="en-US" sz="4800" b="1" dirty="0">
                <a:solidFill>
                  <a:srgbClr val="0000CC"/>
                </a:solidFill>
                <a:effectLst>
                  <a:outerShdw blurRad="38100" dist="38100" dir="2700000">
                    <a:srgbClr val="C0C0C0"/>
                  </a:outerShdw>
                </a:effectLst>
                <a:latin typeface="Arial" panose="020B0604020202020204" pitchFamily="34" charset="0"/>
                <a:ea typeface="华文新魏" pitchFamily="2" charset="-122"/>
              </a:rPr>
              <a:t>使至</a:t>
            </a:r>
            <a:r>
              <a:rPr lang="zh-CN" altLang="en-US" sz="4800" b="1" u="sng" dirty="0">
                <a:solidFill>
                  <a:srgbClr val="FF0000"/>
                </a:solidFill>
                <a:effectLst>
                  <a:outerShdw blurRad="38100" dist="38100" dir="2700000">
                    <a:srgbClr val="C0C0C0"/>
                  </a:outerShdw>
                </a:effectLst>
                <a:latin typeface="Arial" panose="020B0604020202020204" pitchFamily="34" charset="0"/>
                <a:ea typeface="华文新魏" pitchFamily="2" charset="-122"/>
              </a:rPr>
              <a:t>塞</a:t>
            </a:r>
            <a:r>
              <a:rPr lang="zh-CN" altLang="en-US" sz="4800" b="1" dirty="0">
                <a:solidFill>
                  <a:srgbClr val="0000CC"/>
                </a:solidFill>
                <a:effectLst>
                  <a:outerShdw blurRad="38100" dist="38100" dir="2700000">
                    <a:srgbClr val="C0C0C0"/>
                  </a:outerShdw>
                </a:effectLst>
                <a:latin typeface="Arial" panose="020B0604020202020204" pitchFamily="34" charset="0"/>
                <a:ea typeface="华文新魏" pitchFamily="2" charset="-122"/>
              </a:rPr>
              <a:t>上</a:t>
            </a:r>
            <a:br>
              <a:rPr lang="zh-CN" altLang="en-US" sz="4800" b="1" dirty="0">
                <a:solidFill>
                  <a:srgbClr val="0000CC"/>
                </a:solidFill>
                <a:effectLst>
                  <a:outerShdw blurRad="38100" dist="38100" dir="2700000">
                    <a:srgbClr val="C0C0C0"/>
                  </a:outerShdw>
                </a:effectLst>
                <a:latin typeface="Arial" panose="020B0604020202020204" pitchFamily="34" charset="0"/>
                <a:ea typeface="华文新魏" pitchFamily="2" charset="-122"/>
              </a:rPr>
            </a:br>
            <a:endParaRPr lang="zh-CN" altLang="en-US" sz="4800" b="1" dirty="0">
              <a:solidFill>
                <a:srgbClr val="0000CC"/>
              </a:solidFill>
              <a:effectLst>
                <a:outerShdw blurRad="38100" dist="38100" dir="2700000">
                  <a:srgbClr val="C0C0C0"/>
                </a:outerShdw>
              </a:effectLst>
              <a:latin typeface="Arial" panose="020B0604020202020204" pitchFamily="34" charset="0"/>
              <a:ea typeface="华文新魏" pitchFamily="2" charset="-122"/>
            </a:endParaRPr>
          </a:p>
        </p:txBody>
      </p:sp>
      <p:sp>
        <p:nvSpPr>
          <p:cNvPr id="10245" name="Rectangle 5"/>
          <p:cNvSpPr>
            <a:spLocks noChangeArrowheads="1"/>
          </p:cNvSpPr>
          <p:nvPr/>
        </p:nvSpPr>
        <p:spPr bwMode="auto">
          <a:xfrm>
            <a:off x="1652588" y="1733550"/>
            <a:ext cx="1085850" cy="706438"/>
          </a:xfrm>
          <a:prstGeom prst="rect">
            <a:avLst/>
          </a:prstGeom>
          <a:noFill/>
          <a:ln w="9525">
            <a:noFill/>
            <a:miter lim="800000"/>
          </a:ln>
          <a:effectLst/>
        </p:spPr>
        <p:txBody>
          <a:bodyPr wrap="none">
            <a:spAutoFit/>
          </a:bodyPr>
          <a:lstStyle/>
          <a:p>
            <a:pPr eaLnBrk="0" hangingPunct="0">
              <a:defRPr/>
            </a:pPr>
            <a:r>
              <a:rPr lang="en-US" altLang="zh-CN" sz="4000" b="1" dirty="0">
                <a:solidFill>
                  <a:srgbClr val="FF0000"/>
                </a:solidFill>
                <a:effectLst>
                  <a:outerShdw blurRad="38100" dist="38100" dir="2700000">
                    <a:srgbClr val="C0C0C0"/>
                  </a:outerShdw>
                </a:effectLst>
                <a:latin typeface="Arial" panose="020B0604020202020204" pitchFamily="34" charset="0"/>
                <a:ea typeface="隶书" pitchFamily="1" charset="-122"/>
              </a:rPr>
              <a:t>dān</a:t>
            </a:r>
          </a:p>
        </p:txBody>
      </p:sp>
      <p:sp>
        <p:nvSpPr>
          <p:cNvPr id="10246" name="Rectangle 6"/>
          <p:cNvSpPr>
            <a:spLocks noChangeArrowheads="1"/>
          </p:cNvSpPr>
          <p:nvPr/>
        </p:nvSpPr>
        <p:spPr bwMode="auto">
          <a:xfrm>
            <a:off x="6261100" y="1660525"/>
            <a:ext cx="1028700" cy="706438"/>
          </a:xfrm>
          <a:prstGeom prst="rect">
            <a:avLst/>
          </a:prstGeom>
          <a:noFill/>
          <a:ln w="9525">
            <a:noFill/>
            <a:miter lim="800000"/>
          </a:ln>
          <a:effectLst/>
        </p:spPr>
        <p:txBody>
          <a:bodyPr wrap="none">
            <a:spAutoFit/>
          </a:bodyPr>
          <a:lstStyle/>
          <a:p>
            <a:pPr eaLnBrk="0" hangingPunct="0">
              <a:defRPr/>
            </a:pPr>
            <a:r>
              <a:rPr lang="en-US" altLang="zh-CN" sz="4000" b="1" dirty="0">
                <a:solidFill>
                  <a:srgbClr val="FF0000"/>
                </a:solidFill>
                <a:effectLst>
                  <a:outerShdw blurRad="38100" dist="38100" dir="2700000">
                    <a:srgbClr val="C0C0C0"/>
                  </a:outerShdw>
                </a:effectLst>
                <a:latin typeface="Arial" panose="020B0604020202020204" pitchFamily="34" charset="0"/>
                <a:ea typeface="隶书" pitchFamily="1" charset="-122"/>
              </a:rPr>
              <a:t>y</a:t>
            </a:r>
            <a:r>
              <a:rPr lang="en-US" altLang="zh-CN" sz="4000" b="1" dirty="0">
                <a:solidFill>
                  <a:srgbClr val="FF0000"/>
                </a:solidFill>
                <a:effectLst>
                  <a:outerShdw blurRad="38100" dist="38100" dir="2700000">
                    <a:srgbClr val="C0C0C0"/>
                  </a:outerShdw>
                </a:effectLst>
                <a:latin typeface="Times New Roman" panose="02020603050405020304" charset="0"/>
                <a:ea typeface="隶书" pitchFamily="1" charset="-122"/>
              </a:rPr>
              <a:t>á</a:t>
            </a:r>
            <a:r>
              <a:rPr lang="en-US" altLang="zh-CN" sz="4000" b="1" dirty="0">
                <a:solidFill>
                  <a:srgbClr val="FF0000"/>
                </a:solidFill>
                <a:effectLst>
                  <a:outerShdw blurRad="38100" dist="38100" dir="2700000">
                    <a:srgbClr val="C0C0C0"/>
                  </a:outerShdw>
                </a:effectLst>
                <a:latin typeface="Arial" panose="020B0604020202020204" pitchFamily="34" charset="0"/>
                <a:ea typeface="隶书" pitchFamily="1" charset="-122"/>
              </a:rPr>
              <a:t>n</a:t>
            </a:r>
          </a:p>
        </p:txBody>
      </p:sp>
      <p:sp>
        <p:nvSpPr>
          <p:cNvPr id="10247" name="Rectangle 7"/>
          <p:cNvSpPr>
            <a:spLocks noChangeArrowheads="1"/>
          </p:cNvSpPr>
          <p:nvPr/>
        </p:nvSpPr>
        <p:spPr bwMode="auto">
          <a:xfrm>
            <a:off x="1797050" y="4973638"/>
            <a:ext cx="1196975" cy="706437"/>
          </a:xfrm>
          <a:prstGeom prst="rect">
            <a:avLst/>
          </a:prstGeom>
          <a:noFill/>
          <a:ln w="9525">
            <a:noFill/>
            <a:miter lim="800000"/>
          </a:ln>
          <a:effectLst/>
        </p:spPr>
        <p:txBody>
          <a:bodyPr wrap="none">
            <a:spAutoFit/>
          </a:bodyPr>
          <a:lstStyle/>
          <a:p>
            <a:pPr eaLnBrk="0" hangingPunct="0">
              <a:buFont typeface="Arial" panose="020B0604020202020204" pitchFamily="34" charset="0"/>
              <a:buNone/>
              <a:defRPr/>
            </a:pPr>
            <a:r>
              <a:rPr lang="zh-CN" altLang="en-US" sz="4000" b="1">
                <a:solidFill>
                  <a:srgbClr val="FF0000"/>
                </a:solidFill>
                <a:effectLst>
                  <a:outerShdw blurRad="38100" dist="38100" dir="2700000" algn="tl">
                    <a:srgbClr val="C0C0C0"/>
                  </a:outerShdw>
                </a:effectLst>
                <a:latin typeface="Arial" panose="020B0604020202020204" pitchFamily="34" charset="0"/>
                <a:ea typeface="隶书" pitchFamily="1" charset="-122"/>
                <a:cs typeface="+mn-cs"/>
              </a:rPr>
              <a:t>f</a:t>
            </a:r>
            <a:r>
              <a:rPr lang="en-US" sz="4000" b="1">
                <a:solidFill>
                  <a:srgbClr val="FF0000"/>
                </a:solidFill>
                <a:effectLst>
                  <a:outerShdw blurRad="38100" dist="38100" dir="2700000" algn="tl">
                    <a:srgbClr val="C0C0C0"/>
                  </a:outerShdw>
                </a:effectLst>
                <a:latin typeface="Times New Roman" panose="02020603050405020304"/>
                <a:ea typeface="隶书" pitchFamily="1" charset="-122"/>
                <a:cs typeface="+mn-cs"/>
              </a:rPr>
              <a:t>é</a:t>
            </a:r>
            <a:r>
              <a:rPr lang="en-US" sz="4000" b="1">
                <a:solidFill>
                  <a:srgbClr val="FF0000"/>
                </a:solidFill>
                <a:effectLst>
                  <a:outerShdw blurRad="38100" dist="38100" dir="2700000" algn="tl">
                    <a:srgbClr val="C0C0C0"/>
                  </a:outerShdw>
                </a:effectLst>
                <a:latin typeface="Arial" panose="020B0604020202020204" pitchFamily="34" charset="0"/>
                <a:ea typeface="隶书" pitchFamily="1" charset="-122"/>
                <a:cs typeface="+mn-cs"/>
              </a:rPr>
              <a:t>ng</a:t>
            </a:r>
          </a:p>
        </p:txBody>
      </p:sp>
      <p:sp>
        <p:nvSpPr>
          <p:cNvPr id="10248" name="Rectangle 8"/>
          <p:cNvSpPr>
            <a:spLocks noChangeArrowheads="1"/>
          </p:cNvSpPr>
          <p:nvPr/>
        </p:nvSpPr>
        <p:spPr bwMode="auto">
          <a:xfrm>
            <a:off x="4460875" y="5045075"/>
            <a:ext cx="803275" cy="706438"/>
          </a:xfrm>
          <a:prstGeom prst="rect">
            <a:avLst/>
          </a:prstGeom>
          <a:noFill/>
          <a:ln w="9525">
            <a:noFill/>
            <a:miter lim="800000"/>
          </a:ln>
          <a:effectLst/>
        </p:spPr>
        <p:txBody>
          <a:bodyPr wrap="none">
            <a:spAutoFit/>
          </a:bodyPr>
          <a:lstStyle/>
          <a:p>
            <a:pPr eaLnBrk="0" hangingPunct="0">
              <a:defRPr/>
            </a:pPr>
            <a:r>
              <a:rPr lang="en-US" altLang="zh-CN" sz="4000" b="1" dirty="0">
                <a:solidFill>
                  <a:srgbClr val="FF0000"/>
                </a:solidFill>
                <a:effectLst>
                  <a:outerShdw blurRad="38100" dist="38100" dir="2700000">
                    <a:srgbClr val="C0C0C0"/>
                  </a:outerShdw>
                </a:effectLst>
                <a:latin typeface="Arial" panose="020B0604020202020204" pitchFamily="34" charset="0"/>
                <a:ea typeface="隶书" pitchFamily="1" charset="-122"/>
              </a:rPr>
              <a:t>dū</a:t>
            </a:r>
          </a:p>
        </p:txBody>
      </p:sp>
      <p:sp>
        <p:nvSpPr>
          <p:cNvPr id="10249" name="Rectangle 9"/>
          <p:cNvSpPr>
            <a:spLocks noChangeArrowheads="1"/>
          </p:cNvSpPr>
          <p:nvPr/>
        </p:nvSpPr>
        <p:spPr bwMode="auto">
          <a:xfrm>
            <a:off x="6189663" y="5045075"/>
            <a:ext cx="1057275" cy="706438"/>
          </a:xfrm>
          <a:prstGeom prst="rect">
            <a:avLst/>
          </a:prstGeom>
          <a:noFill/>
          <a:ln w="9525">
            <a:noFill/>
            <a:miter lim="800000"/>
          </a:ln>
          <a:effectLst/>
        </p:spPr>
        <p:txBody>
          <a:bodyPr wrap="none">
            <a:spAutoFit/>
          </a:bodyPr>
          <a:lstStyle/>
          <a:p>
            <a:pPr eaLnBrk="0" hangingPunct="0">
              <a:defRPr/>
            </a:pPr>
            <a:r>
              <a:rPr lang="en-US" altLang="zh-CN" sz="4000" b="1" dirty="0">
                <a:solidFill>
                  <a:srgbClr val="FF0000"/>
                </a:solidFill>
                <a:effectLst>
                  <a:outerShdw blurRad="38100" dist="38100" dir="2700000">
                    <a:srgbClr val="C0C0C0"/>
                  </a:outerShdw>
                </a:effectLst>
                <a:latin typeface="Arial" panose="020B0604020202020204" pitchFamily="34" charset="0"/>
                <a:ea typeface="隶书" pitchFamily="1" charset="-122"/>
              </a:rPr>
              <a:t>yān</a:t>
            </a:r>
          </a:p>
        </p:txBody>
      </p:sp>
      <p:sp>
        <p:nvSpPr>
          <p:cNvPr id="10250" name="Rectangle 10"/>
          <p:cNvSpPr>
            <a:spLocks noChangeArrowheads="1"/>
          </p:cNvSpPr>
          <p:nvPr/>
        </p:nvSpPr>
        <p:spPr bwMode="auto">
          <a:xfrm>
            <a:off x="3668713" y="5045075"/>
            <a:ext cx="463550" cy="706438"/>
          </a:xfrm>
          <a:prstGeom prst="rect">
            <a:avLst/>
          </a:prstGeom>
          <a:noFill/>
          <a:ln w="9525">
            <a:noFill/>
            <a:miter lim="800000"/>
          </a:ln>
          <a:effectLst/>
        </p:spPr>
        <p:txBody>
          <a:bodyPr wrap="none">
            <a:spAutoFit/>
          </a:bodyPr>
          <a:lstStyle/>
          <a:p>
            <a:pPr eaLnBrk="0" hangingPunct="0">
              <a:defRPr/>
            </a:pPr>
            <a:r>
              <a:rPr lang="en-US" altLang="zh-CN" sz="4000" b="1" dirty="0">
                <a:solidFill>
                  <a:srgbClr val="FF0000"/>
                </a:solidFill>
                <a:effectLst>
                  <a:outerShdw blurRad="38100" dist="38100" dir="2700000">
                    <a:srgbClr val="C0C0C0"/>
                  </a:outerShdw>
                </a:effectLst>
                <a:latin typeface="Arial" panose="020B0604020202020204" pitchFamily="34" charset="0"/>
                <a:ea typeface="隶书" pitchFamily="1" charset="-122"/>
              </a:rPr>
              <a:t>j</a:t>
            </a:r>
            <a:r>
              <a:rPr lang="en-US" altLang="zh-CN" sz="4000" b="1" dirty="0">
                <a:solidFill>
                  <a:srgbClr val="FF0000"/>
                </a:solidFill>
                <a:effectLst>
                  <a:outerShdw blurRad="38100" dist="38100" dir="2700000">
                    <a:srgbClr val="C0C0C0"/>
                  </a:outerShdw>
                </a:effectLst>
                <a:latin typeface="Times New Roman" panose="02020603050405020304" charset="0"/>
                <a:ea typeface="隶书" pitchFamily="1" charset="-122"/>
              </a:rPr>
              <a:t>ì</a:t>
            </a:r>
            <a:endParaRPr lang="en-US" altLang="zh-CN" sz="4000" b="1" dirty="0">
              <a:solidFill>
                <a:srgbClr val="FF0000"/>
              </a:solidFill>
              <a:effectLst>
                <a:outerShdw blurRad="38100" dist="38100" dir="2700000">
                  <a:srgbClr val="C0C0C0"/>
                </a:outerShdw>
              </a:effectLst>
              <a:latin typeface="Arial" panose="020B0604020202020204" pitchFamily="34" charset="0"/>
              <a:ea typeface="隶书" pitchFamily="1" charset="-122"/>
            </a:endParaRPr>
          </a:p>
        </p:txBody>
      </p:sp>
      <p:sp>
        <p:nvSpPr>
          <p:cNvPr id="10251" name="Rectangle 11"/>
          <p:cNvSpPr>
            <a:spLocks noChangeArrowheads="1"/>
          </p:cNvSpPr>
          <p:nvPr/>
        </p:nvSpPr>
        <p:spPr bwMode="auto">
          <a:xfrm>
            <a:off x="4029075" y="1012825"/>
            <a:ext cx="860425" cy="706438"/>
          </a:xfrm>
          <a:prstGeom prst="rect">
            <a:avLst/>
          </a:prstGeom>
          <a:noFill/>
          <a:ln w="9525">
            <a:noFill/>
            <a:miter lim="800000"/>
          </a:ln>
          <a:effectLst/>
        </p:spPr>
        <p:txBody>
          <a:bodyPr wrap="none">
            <a:spAutoFit/>
          </a:bodyPr>
          <a:lstStyle/>
          <a:p>
            <a:pPr eaLnBrk="0" hangingPunct="0">
              <a:defRPr/>
            </a:pPr>
            <a:r>
              <a:rPr lang="en-US" altLang="zh-CN" sz="4000" b="1" dirty="0">
                <a:solidFill>
                  <a:srgbClr val="FF0000"/>
                </a:solidFill>
                <a:effectLst>
                  <a:outerShdw blurRad="38100" dist="38100" dir="2700000">
                    <a:srgbClr val="C0C0C0"/>
                  </a:outerShdw>
                </a:effectLst>
                <a:latin typeface="Arial" panose="020B0604020202020204" pitchFamily="34" charset="0"/>
                <a:ea typeface="隶书" pitchFamily="1" charset="-122"/>
              </a:rPr>
              <a:t>s</a:t>
            </a:r>
            <a:r>
              <a:rPr lang="en-US" altLang="zh-CN" sz="4000" b="1" dirty="0">
                <a:solidFill>
                  <a:srgbClr val="FF0000"/>
                </a:solidFill>
                <a:effectLst>
                  <a:outerShdw blurRad="38100" dist="38100" dir="2700000">
                    <a:srgbClr val="C0C0C0"/>
                  </a:outerShdw>
                </a:effectLst>
                <a:latin typeface="Times New Roman" panose="02020603050405020304" charset="0"/>
                <a:ea typeface="隶书" pitchFamily="1" charset="-122"/>
              </a:rPr>
              <a:t>à</a:t>
            </a:r>
            <a:r>
              <a:rPr lang="en-US" altLang="zh-CN" sz="4000" b="1" dirty="0">
                <a:solidFill>
                  <a:srgbClr val="FF0000"/>
                </a:solidFill>
                <a:effectLst>
                  <a:outerShdw blurRad="38100" dist="38100" dir="2700000">
                    <a:srgbClr val="C0C0C0"/>
                  </a:outerShdw>
                </a:effectLst>
                <a:latin typeface="Arial" panose="020B0604020202020204" pitchFamily="34" charset="0"/>
                <a:ea typeface="隶书" pitchFamily="1" charset="-122"/>
              </a:rPr>
              <a:t>i</a:t>
            </a:r>
          </a:p>
        </p:txBody>
      </p:sp>
      <p:sp>
        <p:nvSpPr>
          <p:cNvPr id="10252" name="Rectangle 12"/>
          <p:cNvSpPr>
            <a:spLocks noChangeArrowheads="1"/>
          </p:cNvSpPr>
          <p:nvPr/>
        </p:nvSpPr>
        <p:spPr bwMode="auto">
          <a:xfrm>
            <a:off x="5613400" y="1123950"/>
            <a:ext cx="1198563" cy="706438"/>
          </a:xfrm>
          <a:prstGeom prst="rect">
            <a:avLst/>
          </a:prstGeom>
          <a:noFill/>
          <a:ln w="9525">
            <a:noFill/>
            <a:miter lim="800000"/>
          </a:ln>
          <a:effectLst/>
        </p:spPr>
        <p:txBody>
          <a:bodyPr wrap="none">
            <a:spAutoFit/>
          </a:bodyPr>
          <a:lstStyle/>
          <a:p>
            <a:pPr eaLnBrk="0" hangingPunct="0">
              <a:defRPr/>
            </a:pPr>
            <a:r>
              <a:rPr lang="zh-CN" altLang="en-US" sz="4000" b="1" dirty="0">
                <a:solidFill>
                  <a:srgbClr val="FF0000"/>
                </a:solidFill>
                <a:effectLst>
                  <a:outerShdw blurRad="38100" dist="38100" dir="2700000">
                    <a:srgbClr val="C0C0C0"/>
                  </a:outerShdw>
                </a:effectLst>
                <a:latin typeface="Arial" panose="020B0604020202020204" pitchFamily="34" charset="0"/>
                <a:ea typeface="隶书" pitchFamily="1" charset="-122"/>
              </a:rPr>
              <a:t>五律</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字·词</a:t>
            </a:r>
            <a:r>
              <a:rPr lang="en-US" altLang="zh-CN" sz="2800" b="1" noProof="1">
                <a:solidFill>
                  <a:srgbClr val="00B0F0"/>
                </a:solidFill>
                <a:latin typeface="微软雅黑" panose="020B0503020204020204" pitchFamily="34" charset="-122"/>
                <a:ea typeface="微软雅黑" panose="020B0503020204020204" pitchFamily="34" charset="-122"/>
              </a:rPr>
              <a:t>·</a:t>
            </a:r>
            <a:r>
              <a:rPr lang="zh-CN" altLang="en-US" sz="2800" b="1" noProof="1">
                <a:solidFill>
                  <a:srgbClr val="00B0F0"/>
                </a:solidFill>
                <a:latin typeface="微软雅黑" panose="020B0503020204020204" pitchFamily="34" charset="-122"/>
                <a:ea typeface="微软雅黑" panose="020B0503020204020204" pitchFamily="34" charset="-122"/>
              </a:rPr>
              <a:t>音</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52">
                                            <p:txEl>
                                              <p:pRg st="0" end="0"/>
                                            </p:txEl>
                                          </p:spTgt>
                                        </p:tgtEl>
                                        <p:attrNameLst>
                                          <p:attrName>style.visibility</p:attrName>
                                        </p:attrNameLst>
                                      </p:cBhvr>
                                      <p:to>
                                        <p:strVal val="visible"/>
                                      </p:to>
                                    </p:set>
                                    <p:anim calcmode="lin" valueType="num">
                                      <p:cBhvr additive="base">
                                        <p:cTn id="7" dur="500" fill="hold"/>
                                        <p:tgtEl>
                                          <p:spTgt spid="1025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5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51">
                                            <p:txEl>
                                              <p:pRg st="0" end="0"/>
                                            </p:txEl>
                                          </p:spTgt>
                                        </p:tgtEl>
                                        <p:attrNameLst>
                                          <p:attrName>style.visibility</p:attrName>
                                        </p:attrNameLst>
                                      </p:cBhvr>
                                      <p:to>
                                        <p:strVal val="visible"/>
                                      </p:to>
                                    </p:set>
                                    <p:anim calcmode="lin" valueType="num">
                                      <p:cBhvr additive="base">
                                        <p:cTn id="13" dur="500" fill="hold"/>
                                        <p:tgtEl>
                                          <p:spTgt spid="1025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5"/>
                                        </p:tgtEl>
                                        <p:attrNameLst>
                                          <p:attrName>style.visibility</p:attrName>
                                        </p:attrNameLst>
                                      </p:cBhvr>
                                      <p:to>
                                        <p:strVal val="visible"/>
                                      </p:to>
                                    </p:set>
                                    <p:anim calcmode="lin" valueType="num">
                                      <p:cBhvr additive="base">
                                        <p:cTn id="19" dur="500" fill="hold"/>
                                        <p:tgtEl>
                                          <p:spTgt spid="10245"/>
                                        </p:tgtEl>
                                        <p:attrNameLst>
                                          <p:attrName>ppt_x</p:attrName>
                                        </p:attrNameLst>
                                      </p:cBhvr>
                                      <p:tavLst>
                                        <p:tav tm="0">
                                          <p:val>
                                            <p:strVal val="#ppt_x"/>
                                          </p:val>
                                        </p:tav>
                                        <p:tav tm="100000">
                                          <p:val>
                                            <p:strVal val="#ppt_x"/>
                                          </p:val>
                                        </p:tav>
                                      </p:tavLst>
                                    </p:anim>
                                    <p:anim calcmode="lin" valueType="num">
                                      <p:cBhvr additive="base">
                                        <p:cTn id="20"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6"/>
                                        </p:tgtEl>
                                        <p:attrNameLst>
                                          <p:attrName>style.visibility</p:attrName>
                                        </p:attrNameLst>
                                      </p:cBhvr>
                                      <p:to>
                                        <p:strVal val="visible"/>
                                      </p:to>
                                    </p:set>
                                    <p:anim calcmode="lin" valueType="num">
                                      <p:cBhvr additive="base">
                                        <p:cTn id="25" dur="500" fill="hold"/>
                                        <p:tgtEl>
                                          <p:spTgt spid="10246"/>
                                        </p:tgtEl>
                                        <p:attrNameLst>
                                          <p:attrName>ppt_x</p:attrName>
                                        </p:attrNameLst>
                                      </p:cBhvr>
                                      <p:tavLst>
                                        <p:tav tm="0">
                                          <p:val>
                                            <p:strVal val="#ppt_x"/>
                                          </p:val>
                                        </p:tav>
                                        <p:tav tm="100000">
                                          <p:val>
                                            <p:strVal val="#ppt_x"/>
                                          </p:val>
                                        </p:tav>
                                      </p:tavLst>
                                    </p:anim>
                                    <p:anim calcmode="lin" valueType="num">
                                      <p:cBhvr additive="base">
                                        <p:cTn id="26"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7"/>
                                        </p:tgtEl>
                                        <p:attrNameLst>
                                          <p:attrName>style.visibility</p:attrName>
                                        </p:attrNameLst>
                                      </p:cBhvr>
                                      <p:to>
                                        <p:strVal val="visible"/>
                                      </p:to>
                                    </p:set>
                                    <p:anim calcmode="lin" valueType="num">
                                      <p:cBhvr additive="base">
                                        <p:cTn id="31" dur="500" fill="hold"/>
                                        <p:tgtEl>
                                          <p:spTgt spid="10247"/>
                                        </p:tgtEl>
                                        <p:attrNameLst>
                                          <p:attrName>ppt_x</p:attrName>
                                        </p:attrNameLst>
                                      </p:cBhvr>
                                      <p:tavLst>
                                        <p:tav tm="0">
                                          <p:val>
                                            <p:strVal val="#ppt_x"/>
                                          </p:val>
                                        </p:tav>
                                        <p:tav tm="100000">
                                          <p:val>
                                            <p:strVal val="#ppt_x"/>
                                          </p:val>
                                        </p:tav>
                                      </p:tavLst>
                                    </p:anim>
                                    <p:anim calcmode="lin" valueType="num">
                                      <p:cBhvr additive="base">
                                        <p:cTn id="32" dur="500" fill="hold"/>
                                        <p:tgtEl>
                                          <p:spTgt spid="1024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250"/>
                                        </p:tgtEl>
                                        <p:attrNameLst>
                                          <p:attrName>style.visibility</p:attrName>
                                        </p:attrNameLst>
                                      </p:cBhvr>
                                      <p:to>
                                        <p:strVal val="visible"/>
                                      </p:to>
                                    </p:set>
                                    <p:anim calcmode="lin" valueType="num">
                                      <p:cBhvr additive="base">
                                        <p:cTn id="37" dur="500" fill="hold"/>
                                        <p:tgtEl>
                                          <p:spTgt spid="10250"/>
                                        </p:tgtEl>
                                        <p:attrNameLst>
                                          <p:attrName>ppt_x</p:attrName>
                                        </p:attrNameLst>
                                      </p:cBhvr>
                                      <p:tavLst>
                                        <p:tav tm="0">
                                          <p:val>
                                            <p:strVal val="#ppt_x"/>
                                          </p:val>
                                        </p:tav>
                                        <p:tav tm="100000">
                                          <p:val>
                                            <p:strVal val="#ppt_x"/>
                                          </p:val>
                                        </p:tav>
                                      </p:tavLst>
                                    </p:anim>
                                    <p:anim calcmode="lin" valueType="num">
                                      <p:cBhvr additive="base">
                                        <p:cTn id="38" dur="500" fill="hold"/>
                                        <p:tgtEl>
                                          <p:spTgt spid="1025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248"/>
                                        </p:tgtEl>
                                        <p:attrNameLst>
                                          <p:attrName>style.visibility</p:attrName>
                                        </p:attrNameLst>
                                      </p:cBhvr>
                                      <p:to>
                                        <p:strVal val="visible"/>
                                      </p:to>
                                    </p:set>
                                    <p:anim calcmode="lin" valueType="num">
                                      <p:cBhvr additive="base">
                                        <p:cTn id="43" dur="500" fill="hold"/>
                                        <p:tgtEl>
                                          <p:spTgt spid="10248"/>
                                        </p:tgtEl>
                                        <p:attrNameLst>
                                          <p:attrName>ppt_x</p:attrName>
                                        </p:attrNameLst>
                                      </p:cBhvr>
                                      <p:tavLst>
                                        <p:tav tm="0">
                                          <p:val>
                                            <p:strVal val="#ppt_x"/>
                                          </p:val>
                                        </p:tav>
                                        <p:tav tm="100000">
                                          <p:val>
                                            <p:strVal val="#ppt_x"/>
                                          </p:val>
                                        </p:tav>
                                      </p:tavLst>
                                    </p:anim>
                                    <p:anim calcmode="lin" valueType="num">
                                      <p:cBhvr additive="base">
                                        <p:cTn id="44" dur="500" fill="hold"/>
                                        <p:tgtEl>
                                          <p:spTgt spid="1024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249"/>
                                        </p:tgtEl>
                                        <p:attrNameLst>
                                          <p:attrName>style.visibility</p:attrName>
                                        </p:attrNameLst>
                                      </p:cBhvr>
                                      <p:to>
                                        <p:strVal val="visible"/>
                                      </p:to>
                                    </p:set>
                                    <p:anim calcmode="lin" valueType="num">
                                      <p:cBhvr additive="base">
                                        <p:cTn id="49" dur="500" fill="hold"/>
                                        <p:tgtEl>
                                          <p:spTgt spid="10249"/>
                                        </p:tgtEl>
                                        <p:attrNameLst>
                                          <p:attrName>ppt_x</p:attrName>
                                        </p:attrNameLst>
                                      </p:cBhvr>
                                      <p:tavLst>
                                        <p:tav tm="0">
                                          <p:val>
                                            <p:strVal val="#ppt_x"/>
                                          </p:val>
                                        </p:tav>
                                        <p:tav tm="100000">
                                          <p:val>
                                            <p:strVal val="#ppt_x"/>
                                          </p:val>
                                        </p:tav>
                                      </p:tavLst>
                                    </p:anim>
                                    <p:anim calcmode="lin" valueType="num">
                                      <p:cBhvr additive="base">
                                        <p:cTn id="50" dur="500" fill="hold"/>
                                        <p:tgtEl>
                                          <p:spTgt spid="102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ldLvl="0" animBg="1"/>
      <p:bldP spid="10246" grpId="0" bldLvl="0" animBg="1"/>
      <p:bldP spid="10247" grpId="0" bldLvl="0" animBg="1"/>
      <p:bldP spid="10248" grpId="0" bldLvl="0" animBg="1"/>
      <p:bldP spid="10249" grpId="0" bldLvl="0" animBg="1"/>
      <p:bldP spid="10250" grpId="0" bldLvl="0" animBg="1"/>
      <p:bldP spid="10251" grpId="0" build="allAtOnce"/>
      <p:bldP spid="1025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文本占位符 2050"/>
          <p:cNvSpPr>
            <a:spLocks noGrp="1" noRot="1"/>
          </p:cNvSpPr>
          <p:nvPr>
            <p:ph type="body" idx="4294967295"/>
          </p:nvPr>
        </p:nvSpPr>
        <p:spPr>
          <a:xfrm>
            <a:off x="0" y="1411288"/>
            <a:ext cx="5651500" cy="5214937"/>
          </a:xfrm>
        </p:spPr>
        <p:txBody>
          <a:bodyPr>
            <a:normAutofit/>
          </a:bodyPr>
          <a:lstStyle/>
          <a:p>
            <a:pPr marL="0" indent="0">
              <a:buFontTx/>
              <a:buNone/>
            </a:pPr>
            <a:r>
              <a:rPr lang="zh-CN" altLang="en-US" sz="3300" b="1">
                <a:solidFill>
                  <a:srgbClr val="000000"/>
                </a:solidFill>
                <a:latin typeface="宋体" charset="-122"/>
              </a:rPr>
              <a:t>王绩</a:t>
            </a:r>
            <a:r>
              <a:rPr lang="en-US" altLang="zh-CN" sz="3300" b="1">
                <a:solidFill>
                  <a:srgbClr val="000000"/>
                </a:solidFill>
                <a:latin typeface="宋体" charset="-122"/>
              </a:rPr>
              <a:t>(</a:t>
            </a:r>
            <a:r>
              <a:rPr lang="zh-CN" altLang="en-US" sz="3300" b="1">
                <a:solidFill>
                  <a:srgbClr val="000000"/>
                </a:solidFill>
                <a:latin typeface="宋体" charset="-122"/>
              </a:rPr>
              <a:t>约</a:t>
            </a:r>
            <a:r>
              <a:rPr lang="en-US" altLang="zh-CN" sz="3300" b="1">
                <a:solidFill>
                  <a:srgbClr val="000000"/>
                </a:solidFill>
                <a:latin typeface="宋体" charset="-122"/>
              </a:rPr>
              <a:t>589</a:t>
            </a:r>
            <a:r>
              <a:rPr lang="zh-CN" altLang="en-US" sz="3300" b="1">
                <a:solidFill>
                  <a:srgbClr val="000000"/>
                </a:solidFill>
                <a:latin typeface="宋体" charset="-122"/>
              </a:rPr>
              <a:t>～</a:t>
            </a:r>
            <a:r>
              <a:rPr lang="en-US" altLang="zh-CN" sz="3300" b="1">
                <a:solidFill>
                  <a:srgbClr val="000000"/>
                </a:solidFill>
                <a:latin typeface="宋体" charset="-122"/>
              </a:rPr>
              <a:t>644)</a:t>
            </a:r>
            <a:r>
              <a:rPr lang="zh-CN" altLang="en-US" sz="3300" b="1">
                <a:solidFill>
                  <a:srgbClr val="000000"/>
                </a:solidFill>
                <a:latin typeface="宋体" charset="-122"/>
              </a:rPr>
              <a:t>，字无功，号东皋子，</a:t>
            </a:r>
            <a:r>
              <a:rPr lang="zh-CN" altLang="en-US" sz="3300" b="1">
                <a:solidFill>
                  <a:srgbClr val="000000"/>
                </a:solidFill>
                <a:latin typeface="宋体" charset="-122"/>
                <a:hlinkClick r:id="rId3"/>
              </a:rPr>
              <a:t>绛州</a:t>
            </a:r>
            <a:r>
              <a:rPr lang="zh-CN" altLang="en-US" sz="3300" b="1">
                <a:solidFill>
                  <a:srgbClr val="000000"/>
                </a:solidFill>
                <a:latin typeface="宋体" charset="-122"/>
              </a:rPr>
              <a:t>龙门</a:t>
            </a:r>
            <a:r>
              <a:rPr lang="en-US" altLang="zh-CN" sz="3300" b="1">
                <a:solidFill>
                  <a:srgbClr val="000000"/>
                </a:solidFill>
                <a:latin typeface="宋体" charset="-122"/>
              </a:rPr>
              <a:t>(</a:t>
            </a:r>
            <a:r>
              <a:rPr lang="zh-CN" altLang="en-US" sz="3300" b="1">
                <a:solidFill>
                  <a:srgbClr val="000000"/>
                </a:solidFill>
                <a:latin typeface="宋体" charset="-122"/>
              </a:rPr>
              <a:t>今山西河津</a:t>
            </a:r>
            <a:r>
              <a:rPr lang="en-US" altLang="zh-CN" sz="3300" b="1">
                <a:solidFill>
                  <a:srgbClr val="000000"/>
                </a:solidFill>
                <a:latin typeface="宋体" charset="-122"/>
              </a:rPr>
              <a:t>)</a:t>
            </a:r>
            <a:r>
              <a:rPr lang="zh-CN" altLang="en-US" sz="3300" b="1">
                <a:solidFill>
                  <a:srgbClr val="000000"/>
                </a:solidFill>
                <a:latin typeface="宋体" charset="-122"/>
              </a:rPr>
              <a:t>人。隋末</a:t>
            </a:r>
            <a:r>
              <a:rPr lang="zh-CN" altLang="en-US" sz="3300" b="1">
                <a:solidFill>
                  <a:srgbClr val="000000"/>
                </a:solidFill>
                <a:latin typeface="宋体" charset="-122"/>
                <a:hlinkClick r:id="rId4"/>
              </a:rPr>
              <a:t>举孝廉</a:t>
            </a:r>
            <a:r>
              <a:rPr lang="zh-CN" altLang="en-US" sz="3300" b="1">
                <a:solidFill>
                  <a:srgbClr val="000000"/>
                </a:solidFill>
                <a:latin typeface="宋体" charset="-122"/>
              </a:rPr>
              <a:t>，除秘书正字。不乐在朝，辞疾，复授扬州六合丞。时天下大乱，弃官还故乡。唐武德中，诏以前朝官待诏门下省。贞观初，以疾罢归河渚间，躬耕东皋，自号“东皋子”。嗜酒，能饮五斗，自作</a:t>
            </a:r>
            <a:r>
              <a:rPr lang="en-US" altLang="zh-CN" sz="3300" b="1">
                <a:solidFill>
                  <a:srgbClr val="000000"/>
                </a:solidFill>
                <a:latin typeface="宋体" charset="-122"/>
              </a:rPr>
              <a:t>《</a:t>
            </a:r>
            <a:r>
              <a:rPr lang="zh-CN" altLang="en-US" sz="3300" b="1">
                <a:solidFill>
                  <a:srgbClr val="000000"/>
                </a:solidFill>
                <a:latin typeface="宋体" charset="-122"/>
                <a:hlinkClick r:id="rId5"/>
              </a:rPr>
              <a:t>五斗先生传</a:t>
            </a:r>
            <a:r>
              <a:rPr lang="en-US" altLang="zh-CN" sz="3300" b="1">
                <a:solidFill>
                  <a:srgbClr val="000000"/>
                </a:solidFill>
                <a:latin typeface="宋体" charset="-122"/>
              </a:rPr>
              <a:t>》 </a:t>
            </a:r>
            <a:r>
              <a:rPr lang="zh-CN" altLang="en-US" sz="3300" b="1">
                <a:solidFill>
                  <a:srgbClr val="000000"/>
                </a:solidFill>
                <a:latin typeface="宋体" charset="-122"/>
              </a:rPr>
              <a:t>，撰 </a:t>
            </a:r>
            <a:r>
              <a:rPr lang="en-US" altLang="zh-CN" sz="3300" b="1">
                <a:solidFill>
                  <a:srgbClr val="000000"/>
                </a:solidFill>
                <a:latin typeface="宋体" charset="-122"/>
              </a:rPr>
              <a:t>《</a:t>
            </a:r>
            <a:r>
              <a:rPr lang="zh-CN" altLang="en-US" sz="3300" b="1">
                <a:solidFill>
                  <a:srgbClr val="000000"/>
                </a:solidFill>
                <a:latin typeface="宋体" charset="-122"/>
              </a:rPr>
              <a:t>酒经</a:t>
            </a:r>
            <a:r>
              <a:rPr lang="en-US" altLang="zh-CN" sz="3300" b="1">
                <a:solidFill>
                  <a:srgbClr val="000000"/>
                </a:solidFill>
                <a:latin typeface="宋体" charset="-122"/>
              </a:rPr>
              <a:t>》 </a:t>
            </a:r>
            <a:r>
              <a:rPr lang="zh-CN" altLang="en-US" sz="3300" b="1">
                <a:solidFill>
                  <a:srgbClr val="000000"/>
                </a:solidFill>
                <a:latin typeface="宋体" charset="-122"/>
              </a:rPr>
              <a:t>、</a:t>
            </a:r>
            <a:r>
              <a:rPr lang="en-US" altLang="zh-CN" sz="3300" b="1">
                <a:solidFill>
                  <a:srgbClr val="000000"/>
                </a:solidFill>
                <a:latin typeface="宋体" charset="-122"/>
              </a:rPr>
              <a:t>《</a:t>
            </a:r>
            <a:r>
              <a:rPr lang="zh-CN" altLang="en-US" sz="3300" b="1">
                <a:solidFill>
                  <a:srgbClr val="000000"/>
                </a:solidFill>
                <a:latin typeface="宋体" charset="-122"/>
              </a:rPr>
              <a:t>酒谱</a:t>
            </a:r>
            <a:r>
              <a:rPr lang="en-US" altLang="zh-CN" sz="3300" b="1">
                <a:solidFill>
                  <a:srgbClr val="000000"/>
                </a:solidFill>
                <a:latin typeface="宋体" charset="-122"/>
              </a:rPr>
              <a:t>》 </a:t>
            </a:r>
            <a:r>
              <a:rPr lang="zh-CN" altLang="en-US" sz="3300" b="1">
                <a:solidFill>
                  <a:srgbClr val="000000"/>
                </a:solidFill>
                <a:latin typeface="宋体" charset="-122"/>
              </a:rPr>
              <a:t>。其诗近而不浅，质而不俗，真率疏放，有旷怀高致，直追魏晋高风。律体滥觞于六朝，而成型于隋唐之际，无功实为先声。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作者·简介</a:t>
            </a:r>
          </a:p>
        </p:txBody>
      </p:sp>
      <p:pic>
        <p:nvPicPr>
          <p:cNvPr id="41987" name="图片 2"/>
          <p:cNvPicPr>
            <a:picLocks noChangeAspect="1"/>
          </p:cNvPicPr>
          <p:nvPr/>
        </p:nvPicPr>
        <p:blipFill>
          <a:blip r:embed="rId6"/>
          <a:srcRect/>
          <a:stretch>
            <a:fillRect/>
          </a:stretch>
        </p:blipFill>
        <p:spPr bwMode="auto">
          <a:xfrm>
            <a:off x="6380163" y="1411288"/>
            <a:ext cx="2579687" cy="5159375"/>
          </a:xfrm>
          <a:prstGeom prst="rect">
            <a:avLst/>
          </a:prstGeom>
          <a:noFill/>
          <a:ln w="9525">
            <a:noFill/>
            <a:miter lim="800000"/>
            <a:headEnd/>
            <a:tailEnd/>
          </a:ln>
        </p:spPr>
      </p:pic>
    </p:spTree>
    <p:custDataLst>
      <p:tags r:id="rId1"/>
    </p:custData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circle(in)">
                                      <p:cBhvr>
                                        <p:cTn id="7" dur="20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p:nvPr/>
        </p:nvSpPr>
        <p:spPr>
          <a:xfrm>
            <a:off x="1074738" y="1001713"/>
            <a:ext cx="7885112" cy="3170237"/>
          </a:xfrm>
          <a:prstGeom prst="rect">
            <a:avLst/>
          </a:prstGeom>
          <a:noFill/>
          <a:ln w="9525">
            <a:noFill/>
          </a:ln>
        </p:spPr>
        <p:txBody>
          <a:bodyPr>
            <a:spAutoFit/>
          </a:bodyPr>
          <a:lstStyle/>
          <a:p>
            <a:pPr algn="just" eaLnBrk="0" hangingPunct="0">
              <a:defRPr/>
            </a:pPr>
            <a:r>
              <a:rPr lang="zh-CN" altLang="en-US" sz="4400" b="1" dirty="0">
                <a:solidFill>
                  <a:srgbClr val="000000"/>
                </a:solidFill>
                <a:latin typeface="Arial" panose="020B0604020202020204" pitchFamily="34" charset="0"/>
                <a:ea typeface="宋体" panose="02010600030101010101" pitchFamily="2" charset="-122"/>
                <a:hlinkClick r:id="rId3" action="ppaction://hlinksldjump"/>
              </a:rPr>
              <a:t>注释</a:t>
            </a:r>
            <a:r>
              <a:rPr lang="zh-CN" altLang="en-US" sz="4400" b="1" dirty="0">
                <a:solidFill>
                  <a:srgbClr val="000000"/>
                </a:solidFill>
                <a:latin typeface="Arial" panose="020B0604020202020204" pitchFamily="34" charset="0"/>
                <a:ea typeface="宋体" panose="02010600030101010101" pitchFamily="2" charset="-122"/>
              </a:rPr>
              <a:t>：</a:t>
            </a:r>
          </a:p>
          <a:p>
            <a:pPr algn="just" eaLnBrk="0" hangingPunct="0">
              <a:defRPr/>
            </a:pPr>
            <a:r>
              <a:rPr lang="zh-CN" altLang="en-US" sz="1600" b="1" dirty="0">
                <a:solidFill>
                  <a:srgbClr val="000000"/>
                </a:solidFill>
                <a:latin typeface="Arial" panose="020B0604020202020204" pitchFamily="34" charset="0"/>
                <a:ea typeface="宋体" panose="02010600030101010101" pitchFamily="2" charset="-122"/>
              </a:rPr>
              <a:t>      </a:t>
            </a:r>
          </a:p>
          <a:p>
            <a:pPr eaLnBrk="0" hangingPunct="0">
              <a:defRPr/>
            </a:pPr>
            <a:r>
              <a:rPr lang="zh-CN" altLang="en-US" sz="1600" b="1" dirty="0">
                <a:solidFill>
                  <a:srgbClr val="000000"/>
                </a:solidFill>
                <a:latin typeface="Arial" panose="020B0604020202020204" pitchFamily="34" charset="0"/>
                <a:ea typeface="宋体" panose="02010600030101010101" pitchFamily="2" charset="-122"/>
              </a:rPr>
              <a:t>         </a:t>
            </a:r>
            <a:r>
              <a:rPr lang="zh-CN" altLang="zh-CN" sz="2800" b="1" dirty="0">
                <a:solidFill>
                  <a:srgbClr val="000000"/>
                </a:solidFill>
                <a:latin typeface="楷体_GB2312" pitchFamily="49" charset="-122"/>
                <a:ea typeface="楷体_GB2312" pitchFamily="49" charset="-122"/>
              </a:rPr>
              <a:t>1.</a:t>
            </a:r>
            <a:r>
              <a:rPr lang="zh-CN" altLang="en-US" sz="2800" b="1" dirty="0">
                <a:solidFill>
                  <a:srgbClr val="002060"/>
                </a:solidFill>
                <a:latin typeface="楷体_GB2312" pitchFamily="49" charset="-122"/>
                <a:ea typeface="楷体_GB2312" pitchFamily="49" charset="-122"/>
                <a:cs typeface="+mn-ea"/>
              </a:rPr>
              <a:t>“单车”二句</a:t>
            </a:r>
            <a:r>
              <a:rPr lang="zh-CN" altLang="en-US" sz="2800" b="1" dirty="0">
                <a:solidFill>
                  <a:srgbClr val="000000"/>
                </a:solidFill>
                <a:latin typeface="楷体_GB2312" pitchFamily="49" charset="-122"/>
                <a:ea typeface="楷体_GB2312" pitchFamily="49" charset="-122"/>
              </a:rPr>
              <a:t>：写轻车出使，慰问塞上将士。单车，轻车简从。属国，典属国（秦汉官名）简称，唐代人有时以</a:t>
            </a:r>
            <a:r>
              <a:rPr lang="zh-CN" altLang="en-US"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楷体_GB2312" pitchFamily="49" charset="-122"/>
                <a:ea typeface="楷体_GB2312" pitchFamily="49" charset="-122"/>
              </a:rPr>
              <a:t>属国</a:t>
            </a:r>
            <a:r>
              <a:rPr lang="zh-CN" altLang="en-US"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楷体_GB2312" pitchFamily="49" charset="-122"/>
                <a:ea typeface="楷体_GB2312" pitchFamily="49" charset="-122"/>
              </a:rPr>
              <a:t>代指使臣。这里</a:t>
            </a:r>
            <a:r>
              <a:rPr lang="zh-CN" altLang="en-US"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楷体_GB2312" pitchFamily="49" charset="-122"/>
                <a:ea typeface="楷体_GB2312" pitchFamily="49" charset="-122"/>
              </a:rPr>
              <a:t>属国</a:t>
            </a:r>
            <a:r>
              <a:rPr lang="zh-CN" altLang="en-US"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楷体_GB2312" pitchFamily="49" charset="-122"/>
                <a:ea typeface="楷体_GB2312" pitchFamily="49" charset="-122"/>
              </a:rPr>
              <a:t>指往吐蕃的使者，王维奉使问边，所以自称属国。</a:t>
            </a:r>
          </a:p>
        </p:txBody>
      </p:sp>
      <p:sp>
        <p:nvSpPr>
          <p:cNvPr id="13315" name="Rectangle 3"/>
          <p:cNvSpPr/>
          <p:nvPr/>
        </p:nvSpPr>
        <p:spPr>
          <a:xfrm>
            <a:off x="1638300" y="4829175"/>
            <a:ext cx="5867400" cy="520700"/>
          </a:xfrm>
          <a:prstGeom prst="rect">
            <a:avLst/>
          </a:prstGeom>
          <a:noFill/>
          <a:ln w="9525">
            <a:noFill/>
          </a:ln>
        </p:spPr>
        <p:txBody>
          <a:bodyPr>
            <a:spAutoFit/>
          </a:bodyPr>
          <a:lstStyle/>
          <a:p>
            <a:pPr eaLnBrk="0" hangingPunct="0">
              <a:defRPr/>
            </a:pPr>
            <a:r>
              <a:rPr lang="zh-CN" altLang="en-US" sz="2800" b="1" dirty="0">
                <a:solidFill>
                  <a:srgbClr val="000000"/>
                </a:solidFill>
                <a:latin typeface="楷体_GB2312" pitchFamily="49" charset="-122"/>
                <a:ea typeface="楷体_GB2312" pitchFamily="49" charset="-122"/>
                <a:cs typeface="+mn-ea"/>
              </a:rPr>
              <a:t>2.</a:t>
            </a:r>
            <a:r>
              <a:rPr lang="zh-CN" altLang="en-US" sz="2800" b="1" dirty="0">
                <a:solidFill>
                  <a:srgbClr val="002060"/>
                </a:solidFill>
                <a:latin typeface="楷体_GB2312" pitchFamily="49" charset="-122"/>
                <a:ea typeface="楷体_GB2312" pitchFamily="49" charset="-122"/>
                <a:cs typeface="+mn-ea"/>
              </a:rPr>
              <a:t>征蓬</a:t>
            </a:r>
            <a:r>
              <a:rPr lang="zh-CN" altLang="en-US" sz="2800" b="1" dirty="0">
                <a:solidFill>
                  <a:srgbClr val="000000"/>
                </a:solidFill>
                <a:latin typeface="楷体_GB2312" pitchFamily="49" charset="-122"/>
                <a:ea typeface="楷体_GB2312" pitchFamily="49" charset="-122"/>
                <a:cs typeface="+mn-ea"/>
              </a:rPr>
              <a:t>：言蓬草遇秋，随风远去。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字·词</a:t>
            </a:r>
            <a:r>
              <a:rPr lang="en-US" altLang="zh-CN" sz="2800" b="1" noProof="1">
                <a:solidFill>
                  <a:srgbClr val="00B0F0"/>
                </a:solidFill>
                <a:latin typeface="微软雅黑" panose="020B0503020204020204" pitchFamily="34" charset="-122"/>
                <a:ea typeface="微软雅黑" panose="020B0503020204020204" pitchFamily="34" charset="-122"/>
              </a:rPr>
              <a:t>·</a:t>
            </a:r>
            <a:r>
              <a:rPr lang="zh-CN" altLang="en-US" sz="2800" b="1" noProof="1">
                <a:solidFill>
                  <a:srgbClr val="00B0F0"/>
                </a:solidFill>
                <a:latin typeface="微软雅黑" panose="020B0503020204020204" pitchFamily="34" charset="-122"/>
                <a:ea typeface="微软雅黑" panose="020B0503020204020204" pitchFamily="34" charset="-122"/>
              </a:rPr>
              <a:t>音</a:t>
            </a:r>
          </a:p>
        </p:txBody>
      </p:sp>
    </p:spTree>
    <p:custDataLst>
      <p:tags r:id="rId1"/>
    </p:custData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1+#ppt_w/2"/>
                                          </p:val>
                                        </p:tav>
                                        <p:tav tm="100000">
                                          <p:val>
                                            <p:strVal val="#ppt_x"/>
                                          </p:val>
                                        </p:tav>
                                      </p:tavLst>
                                    </p:anim>
                                    <p:anim calcmode="lin" valueType="num">
                                      <p:cBhvr additive="base">
                                        <p:cTn id="8" dur="500" fill="hold"/>
                                        <p:tgtEl>
                                          <p:spTgt spid="133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315"/>
                                        </p:tgtEl>
                                        <p:attrNameLst>
                                          <p:attrName>style.visibility</p:attrName>
                                        </p:attrNameLst>
                                      </p:cBhvr>
                                      <p:to>
                                        <p:strVal val="visible"/>
                                      </p:to>
                                    </p:set>
                                    <p:anim calcmode="lin" valueType="num">
                                      <p:cBhvr additive="base">
                                        <p:cTn id="13" dur="500" fill="hold"/>
                                        <p:tgtEl>
                                          <p:spTgt spid="13315"/>
                                        </p:tgtEl>
                                        <p:attrNameLst>
                                          <p:attrName>ppt_x</p:attrName>
                                        </p:attrNameLst>
                                      </p:cBhvr>
                                      <p:tavLst>
                                        <p:tav tm="0">
                                          <p:val>
                                            <p:strVal val="1+#ppt_w/2"/>
                                          </p:val>
                                        </p:tav>
                                        <p:tav tm="100000">
                                          <p:val>
                                            <p:strVal val="#ppt_x"/>
                                          </p:val>
                                        </p:tav>
                                      </p:tavLst>
                                    </p:anim>
                                    <p:anim calcmode="lin" valueType="num">
                                      <p:cBhvr additive="base">
                                        <p:cTn id="14" dur="500" fill="hold"/>
                                        <p:tgtEl>
                                          <p:spTgt spid="133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900113" y="1154113"/>
            <a:ext cx="7777162" cy="1384300"/>
          </a:xfrm>
          <a:prstGeom prst="rect">
            <a:avLst/>
          </a:prstGeom>
          <a:noFill/>
          <a:ln w="9525">
            <a:noFill/>
          </a:ln>
        </p:spPr>
        <p:txBody>
          <a:bodyPr>
            <a:spAutoFit/>
          </a:bodyPr>
          <a:lstStyle/>
          <a:p>
            <a:pPr eaLnBrk="0" hangingPunct="0">
              <a:defRPr/>
            </a:pPr>
            <a:r>
              <a:rPr lang="zh-CN" altLang="en-US" sz="2800" b="1" dirty="0">
                <a:solidFill>
                  <a:srgbClr val="000000"/>
                </a:solidFill>
                <a:latin typeface="楷体_GB2312" pitchFamily="49" charset="-122"/>
                <a:ea typeface="楷体_GB2312" pitchFamily="49" charset="-122"/>
                <a:cs typeface="+mn-ea"/>
              </a:rPr>
              <a:t>3.</a:t>
            </a:r>
            <a:r>
              <a:rPr lang="zh-CN" altLang="en-US" sz="2800" b="1" dirty="0">
                <a:solidFill>
                  <a:srgbClr val="002060"/>
                </a:solidFill>
                <a:latin typeface="楷体_GB2312" pitchFamily="49" charset="-122"/>
                <a:ea typeface="楷体_GB2312" pitchFamily="49" charset="-122"/>
                <a:cs typeface="+mn-ea"/>
              </a:rPr>
              <a:t>孤烟直</a:t>
            </a:r>
            <a:r>
              <a:rPr lang="zh-CN" altLang="en-US" sz="2800" b="1" dirty="0">
                <a:solidFill>
                  <a:srgbClr val="000000"/>
                </a:solidFill>
                <a:latin typeface="楷体_GB2312" pitchFamily="49" charset="-122"/>
                <a:ea typeface="楷体_GB2312" pitchFamily="49" charset="-122"/>
                <a:cs typeface="+mn-ea"/>
              </a:rPr>
              <a:t>：孤烟指烽火与燧烟，古时边塞告警或报平安的信号。燧烟燃狼粪，取其烟直而聚，故云孤烟直。</a:t>
            </a:r>
          </a:p>
        </p:txBody>
      </p:sp>
      <p:sp>
        <p:nvSpPr>
          <p:cNvPr id="3" name="Rectangle 5"/>
          <p:cNvSpPr/>
          <p:nvPr/>
        </p:nvSpPr>
        <p:spPr>
          <a:xfrm>
            <a:off x="900113" y="3009900"/>
            <a:ext cx="3527425" cy="522288"/>
          </a:xfrm>
          <a:prstGeom prst="rect">
            <a:avLst/>
          </a:prstGeom>
          <a:noFill/>
          <a:ln w="9525">
            <a:noFill/>
          </a:ln>
        </p:spPr>
        <p:txBody>
          <a:bodyPr>
            <a:spAutoFit/>
          </a:bodyPr>
          <a:lstStyle/>
          <a:p>
            <a:pPr eaLnBrk="0" hangingPunct="0">
              <a:defRPr/>
            </a:pPr>
            <a:r>
              <a:rPr lang="zh-CN" altLang="en-US" sz="2800" b="1" dirty="0">
                <a:solidFill>
                  <a:srgbClr val="000000"/>
                </a:solidFill>
                <a:latin typeface="楷体_GB2312" pitchFamily="49" charset="-122"/>
                <a:ea typeface="楷体_GB2312" pitchFamily="49" charset="-122"/>
                <a:cs typeface="+mn-ea"/>
              </a:rPr>
              <a:t>4.</a:t>
            </a:r>
            <a:r>
              <a:rPr lang="zh-CN" altLang="en-US" sz="2800" b="1" dirty="0">
                <a:solidFill>
                  <a:srgbClr val="002060"/>
                </a:solidFill>
                <a:latin typeface="楷体_GB2312" pitchFamily="49" charset="-122"/>
                <a:ea typeface="楷体_GB2312" pitchFamily="49" charset="-122"/>
                <a:cs typeface="+mn-ea"/>
              </a:rPr>
              <a:t>长河</a:t>
            </a:r>
            <a:r>
              <a:rPr lang="zh-CN" altLang="en-US" sz="2800" b="1" dirty="0">
                <a:solidFill>
                  <a:srgbClr val="000000"/>
                </a:solidFill>
                <a:latin typeface="楷体_GB2312" pitchFamily="49" charset="-122"/>
                <a:ea typeface="楷体_GB2312" pitchFamily="49" charset="-122"/>
                <a:cs typeface="+mn-ea"/>
              </a:rPr>
              <a:t>：指黄河。</a:t>
            </a:r>
            <a:r>
              <a:rPr lang="zh-CN" altLang="en-US" sz="2000" dirty="0">
                <a:solidFill>
                  <a:srgbClr val="3399FF"/>
                </a:solidFill>
                <a:latin typeface="楷体_GB2312" pitchFamily="49" charset="-122"/>
                <a:ea typeface="楷体_GB2312" pitchFamily="49" charset="-122"/>
              </a:rPr>
              <a:t> </a:t>
            </a:r>
          </a:p>
        </p:txBody>
      </p:sp>
      <p:sp>
        <p:nvSpPr>
          <p:cNvPr id="4" name="Rectangle 6"/>
          <p:cNvSpPr/>
          <p:nvPr/>
        </p:nvSpPr>
        <p:spPr>
          <a:xfrm>
            <a:off x="900113" y="4005263"/>
            <a:ext cx="7885112" cy="2244725"/>
          </a:xfrm>
          <a:prstGeom prst="rect">
            <a:avLst/>
          </a:prstGeom>
          <a:noFill/>
          <a:ln w="9525">
            <a:noFill/>
          </a:ln>
        </p:spPr>
        <p:txBody>
          <a:bodyPr>
            <a:spAutoFit/>
          </a:bodyPr>
          <a:lstStyle/>
          <a:p>
            <a:pPr eaLnBrk="0" hangingPunct="0">
              <a:defRPr/>
            </a:pPr>
            <a:r>
              <a:rPr lang="zh-CN" altLang="en-US" sz="2800" b="1" dirty="0">
                <a:solidFill>
                  <a:srgbClr val="000000"/>
                </a:solidFill>
                <a:latin typeface="楷体_GB2312" pitchFamily="49" charset="-122"/>
                <a:ea typeface="楷体_GB2312" pitchFamily="49" charset="-122"/>
                <a:cs typeface="+mn-ea"/>
              </a:rPr>
              <a:t> 5.</a:t>
            </a:r>
            <a:r>
              <a:rPr lang="zh-CN" altLang="en-US" sz="2800" b="1" dirty="0">
                <a:solidFill>
                  <a:srgbClr val="002060"/>
                </a:solidFill>
                <a:latin typeface="楷体_GB2312" pitchFamily="49" charset="-122"/>
                <a:ea typeface="楷体_GB2312" pitchFamily="49" charset="-122"/>
                <a:cs typeface="+mn-ea"/>
              </a:rPr>
              <a:t>“萧关”二句</a:t>
            </a:r>
            <a:r>
              <a:rPr lang="zh-CN" altLang="en-US" sz="2800" b="1" dirty="0">
                <a:solidFill>
                  <a:srgbClr val="000000"/>
                </a:solidFill>
                <a:latin typeface="楷体_GB2312" pitchFamily="49" charset="-122"/>
                <a:ea typeface="楷体_GB2312" pitchFamily="49" charset="-122"/>
                <a:cs typeface="+mn-ea"/>
              </a:rPr>
              <a:t>：写在萧关遇到侦察的骑兵，得知首将（护都）正在前线。萧关，在今宁夏回族自治区固原县东南。候骑（jì），骑马的侦察兵。护都，当时边疆重镇都护府的长官、首将。燕然，山名，今蒙古三音诺颜汗中部的杭爱山。</a:t>
            </a:r>
            <a:r>
              <a:rPr lang="zh-CN" altLang="en-US" sz="2800" dirty="0">
                <a:solidFill>
                  <a:srgbClr val="FF00FF"/>
                </a:solidFill>
                <a:latin typeface="楷体_GB2312" pitchFamily="49" charset="-122"/>
                <a:ea typeface="楷体_GB2312" pitchFamily="49" charset="-122"/>
              </a:rPr>
              <a:t>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字·词</a:t>
            </a:r>
            <a:r>
              <a:rPr lang="en-US" altLang="zh-CN" sz="2800" b="1" noProof="1">
                <a:solidFill>
                  <a:srgbClr val="00B0F0"/>
                </a:solidFill>
                <a:latin typeface="微软雅黑" panose="020B0503020204020204" pitchFamily="34" charset="-122"/>
                <a:ea typeface="微软雅黑" panose="020B0503020204020204" pitchFamily="34" charset="-122"/>
              </a:rPr>
              <a:t>·</a:t>
            </a:r>
            <a:r>
              <a:rPr lang="zh-CN" altLang="en-US" sz="2800" b="1" noProof="1">
                <a:solidFill>
                  <a:srgbClr val="00B0F0"/>
                </a:solidFill>
                <a:latin typeface="微软雅黑" panose="020B0503020204020204" pitchFamily="34" charset="-122"/>
                <a:ea typeface="微软雅黑" panose="020B0503020204020204" pitchFamily="34" charset="-122"/>
              </a:rPr>
              <a:t>音</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 Box 2"/>
          <p:cNvSpPr txBox="1">
            <a:spLocks noChangeArrowheads="1"/>
          </p:cNvSpPr>
          <p:nvPr/>
        </p:nvSpPr>
        <p:spPr bwMode="auto">
          <a:xfrm>
            <a:off x="539750" y="588963"/>
            <a:ext cx="8305800" cy="5508625"/>
          </a:xfrm>
          <a:prstGeom prst="rect">
            <a:avLst/>
          </a:prstGeom>
          <a:noFill/>
          <a:ln w="9525">
            <a:noFill/>
            <a:miter lim="800000"/>
            <a:headEnd/>
            <a:tailEnd/>
          </a:ln>
        </p:spPr>
        <p:txBody>
          <a:bodyPr>
            <a:spAutoFit/>
          </a:bodyPr>
          <a:lstStyle/>
          <a:p>
            <a:pPr eaLnBrk="0" hangingPunct="0"/>
            <a:r>
              <a:rPr lang="zh-CN" altLang="en-US" sz="3200" b="1">
                <a:solidFill>
                  <a:schemeClr val="tx2"/>
                </a:solidFill>
                <a:latin typeface="华文新魏"/>
                <a:ea typeface="华文新魏"/>
                <a:cs typeface="华文新魏"/>
              </a:rPr>
              <a:t>单车</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欲</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问边，属国</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过</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居延。</a:t>
            </a:r>
          </a:p>
          <a:p>
            <a:pPr eaLnBrk="0" hangingPunct="0"/>
            <a:endParaRPr lang="zh-CN" altLang="zh-CN" sz="3200" b="1">
              <a:solidFill>
                <a:schemeClr val="tx2"/>
              </a:solidFill>
              <a:latin typeface="华文新魏"/>
              <a:ea typeface="华文新魏"/>
              <a:cs typeface="华文新魏"/>
            </a:endParaRPr>
          </a:p>
          <a:p>
            <a:pPr eaLnBrk="0" hangingPunct="0"/>
            <a:endParaRPr lang="zh-CN" altLang="zh-CN" sz="3200" b="1">
              <a:solidFill>
                <a:schemeClr val="tx2"/>
              </a:solidFill>
              <a:latin typeface="华文新魏"/>
              <a:ea typeface="华文新魏"/>
              <a:cs typeface="华文新魏"/>
            </a:endParaRPr>
          </a:p>
          <a:p>
            <a:pPr eaLnBrk="0" hangingPunct="0"/>
            <a:r>
              <a:rPr lang="zh-CN" altLang="en-US" sz="3200" b="1">
                <a:solidFill>
                  <a:schemeClr val="tx2"/>
                </a:solidFill>
                <a:latin typeface="华文新魏"/>
                <a:ea typeface="华文新魏"/>
                <a:cs typeface="华文新魏"/>
              </a:rPr>
              <a:t>征蓬</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出</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汉塞，归雁</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入</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胡天。</a:t>
            </a:r>
          </a:p>
          <a:p>
            <a:pPr eaLnBrk="0" hangingPunct="0"/>
            <a:endParaRPr lang="zh-CN" altLang="zh-CN" sz="3200" b="1">
              <a:solidFill>
                <a:schemeClr val="tx2"/>
              </a:solidFill>
              <a:latin typeface="华文新魏"/>
              <a:ea typeface="华文新魏"/>
              <a:cs typeface="华文新魏"/>
            </a:endParaRPr>
          </a:p>
          <a:p>
            <a:pPr eaLnBrk="0" hangingPunct="0"/>
            <a:endParaRPr lang="zh-CN" altLang="zh-CN" sz="3200" b="1">
              <a:solidFill>
                <a:schemeClr val="tx2"/>
              </a:solidFill>
              <a:latin typeface="华文新魏"/>
              <a:ea typeface="华文新魏"/>
              <a:cs typeface="华文新魏"/>
            </a:endParaRPr>
          </a:p>
          <a:p>
            <a:pPr eaLnBrk="0" hangingPunct="0"/>
            <a:r>
              <a:rPr lang="zh-CN" altLang="en-US" sz="3200" b="1">
                <a:solidFill>
                  <a:schemeClr val="tx2"/>
                </a:solidFill>
                <a:latin typeface="华文新魏"/>
                <a:ea typeface="华文新魏"/>
                <a:cs typeface="华文新魏"/>
              </a:rPr>
              <a:t>大漠</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孤烟</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直，长河</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落日</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圆。</a:t>
            </a:r>
          </a:p>
          <a:p>
            <a:pPr eaLnBrk="0" hangingPunct="0"/>
            <a:endParaRPr lang="zh-CN" altLang="zh-CN" sz="3200" b="1">
              <a:solidFill>
                <a:schemeClr val="tx2"/>
              </a:solidFill>
              <a:latin typeface="华文新魏"/>
              <a:ea typeface="华文新魏"/>
              <a:cs typeface="华文新魏"/>
            </a:endParaRPr>
          </a:p>
          <a:p>
            <a:pPr eaLnBrk="0" hangingPunct="0"/>
            <a:endParaRPr lang="zh-CN" altLang="zh-CN" sz="3200" b="1">
              <a:solidFill>
                <a:schemeClr val="tx2"/>
              </a:solidFill>
              <a:latin typeface="华文新魏"/>
              <a:ea typeface="华文新魏"/>
              <a:cs typeface="华文新魏"/>
            </a:endParaRPr>
          </a:p>
          <a:p>
            <a:pPr eaLnBrk="0" hangingPunct="0"/>
            <a:endParaRPr lang="zh-CN" altLang="zh-CN" sz="3200" b="1">
              <a:solidFill>
                <a:schemeClr val="tx2"/>
              </a:solidFill>
              <a:latin typeface="华文新魏"/>
              <a:ea typeface="华文新魏"/>
              <a:cs typeface="华文新魏"/>
            </a:endParaRPr>
          </a:p>
          <a:p>
            <a:pPr eaLnBrk="0" hangingPunct="0"/>
            <a:r>
              <a:rPr lang="zh-CN" altLang="en-US" sz="3200" b="1">
                <a:solidFill>
                  <a:schemeClr val="tx2"/>
                </a:solidFill>
                <a:latin typeface="华文新魏"/>
                <a:ea typeface="华文新魏"/>
                <a:cs typeface="华文新魏"/>
              </a:rPr>
              <a:t>萧关</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逢</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候骑，都护</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在</a:t>
            </a:r>
            <a:r>
              <a:rPr lang="zh-CN" altLang="zh-CN" sz="3200" b="1">
                <a:solidFill>
                  <a:schemeClr val="tx2"/>
                </a:solidFill>
                <a:latin typeface="华文新魏"/>
                <a:ea typeface="华文新魏"/>
                <a:cs typeface="华文新魏"/>
              </a:rPr>
              <a:t>/</a:t>
            </a:r>
            <a:r>
              <a:rPr lang="zh-CN" altLang="en-US" sz="3200" b="1">
                <a:solidFill>
                  <a:schemeClr val="tx2"/>
                </a:solidFill>
                <a:latin typeface="华文新魏"/>
                <a:ea typeface="华文新魏"/>
                <a:cs typeface="华文新魏"/>
              </a:rPr>
              <a:t>燕然。</a:t>
            </a:r>
          </a:p>
        </p:txBody>
      </p:sp>
      <p:sp>
        <p:nvSpPr>
          <p:cNvPr id="14339" name="Text Box 3"/>
          <p:cNvSpPr txBox="1">
            <a:spLocks noChangeArrowheads="1"/>
          </p:cNvSpPr>
          <p:nvPr/>
        </p:nvSpPr>
        <p:spPr bwMode="auto">
          <a:xfrm>
            <a:off x="401638" y="5978525"/>
            <a:ext cx="7993062" cy="952500"/>
          </a:xfrm>
          <a:prstGeom prst="rect">
            <a:avLst/>
          </a:prstGeom>
          <a:noFill/>
          <a:ln w="9525">
            <a:noFill/>
            <a:miter lim="800000"/>
            <a:headEnd/>
            <a:tailEnd/>
          </a:ln>
        </p:spPr>
        <p:txBody>
          <a:bodyPr>
            <a:spAutoFit/>
          </a:bodyPr>
          <a:lstStyle/>
          <a:p>
            <a:pPr eaLnBrk="0" hangingPunct="0"/>
            <a:r>
              <a:rPr lang="zh-CN" altLang="zh-CN" sz="2800" b="1">
                <a:solidFill>
                  <a:srgbClr val="006600"/>
                </a:solidFill>
                <a:latin typeface="Arial" charset="0"/>
                <a:ea typeface="华文中宋"/>
                <a:cs typeface="华文中宋"/>
              </a:rPr>
              <a:t>        </a:t>
            </a:r>
            <a:r>
              <a:rPr lang="zh-CN" altLang="en-US" sz="2800" b="1">
                <a:solidFill>
                  <a:srgbClr val="006600"/>
                </a:solidFill>
                <a:latin typeface="Arial" charset="0"/>
                <a:ea typeface="华文中宋"/>
                <a:cs typeface="华文中宋"/>
              </a:rPr>
              <a:t>走到萧关恰逢骑马的侦察兵，一问才知道将官正在燕然前线呢！</a:t>
            </a:r>
          </a:p>
        </p:txBody>
      </p:sp>
      <p:sp>
        <p:nvSpPr>
          <p:cNvPr id="14340" name="Text Box 4"/>
          <p:cNvSpPr txBox="1">
            <a:spLocks noChangeArrowheads="1"/>
          </p:cNvSpPr>
          <p:nvPr/>
        </p:nvSpPr>
        <p:spPr bwMode="auto">
          <a:xfrm>
            <a:off x="401638" y="1163638"/>
            <a:ext cx="7993062" cy="952500"/>
          </a:xfrm>
          <a:prstGeom prst="rect">
            <a:avLst/>
          </a:prstGeom>
          <a:noFill/>
          <a:ln w="9525">
            <a:noFill/>
            <a:miter lim="800000"/>
            <a:headEnd/>
            <a:tailEnd/>
          </a:ln>
        </p:spPr>
        <p:txBody>
          <a:bodyPr>
            <a:spAutoFit/>
          </a:bodyPr>
          <a:lstStyle/>
          <a:p>
            <a:pPr eaLnBrk="0" hangingPunct="0"/>
            <a:r>
              <a:rPr lang="zh-CN" altLang="zh-CN" sz="2800" b="1">
                <a:solidFill>
                  <a:srgbClr val="006600"/>
                </a:solidFill>
                <a:latin typeface="Arial" charset="0"/>
                <a:ea typeface="华文中宋"/>
                <a:cs typeface="华文中宋"/>
              </a:rPr>
              <a:t>        </a:t>
            </a:r>
            <a:r>
              <a:rPr lang="zh-CN" altLang="en-US" sz="2800" b="1">
                <a:solidFill>
                  <a:srgbClr val="006600"/>
                </a:solidFill>
                <a:latin typeface="Arial" charset="0"/>
                <a:ea typeface="华文中宋"/>
                <a:cs typeface="华文中宋"/>
              </a:rPr>
              <a:t>我轻车简从，要前往边境慰问将士，途中经过远在西北边塞的居延。</a:t>
            </a:r>
          </a:p>
        </p:txBody>
      </p:sp>
      <p:sp>
        <p:nvSpPr>
          <p:cNvPr id="14341" name="Text Box 5"/>
          <p:cNvSpPr txBox="1">
            <a:spLocks noChangeArrowheads="1"/>
          </p:cNvSpPr>
          <p:nvPr/>
        </p:nvSpPr>
        <p:spPr bwMode="auto">
          <a:xfrm>
            <a:off x="395288" y="2541588"/>
            <a:ext cx="7999412" cy="952500"/>
          </a:xfrm>
          <a:prstGeom prst="rect">
            <a:avLst/>
          </a:prstGeom>
          <a:noFill/>
          <a:ln w="9525">
            <a:noFill/>
            <a:miter lim="800000"/>
            <a:headEnd/>
            <a:tailEnd/>
          </a:ln>
        </p:spPr>
        <p:txBody>
          <a:bodyPr>
            <a:spAutoFit/>
          </a:bodyPr>
          <a:lstStyle/>
          <a:p>
            <a:pPr eaLnBrk="0" hangingPunct="0"/>
            <a:r>
              <a:rPr lang="zh-CN" altLang="zh-CN" sz="2800" b="1">
                <a:solidFill>
                  <a:srgbClr val="006600"/>
                </a:solidFill>
                <a:latin typeface="Arial" charset="0"/>
                <a:ea typeface="华文中宋"/>
                <a:cs typeface="华文中宋"/>
              </a:rPr>
              <a:t>        </a:t>
            </a:r>
            <a:r>
              <a:rPr lang="zh-CN" altLang="en-US" sz="2800" b="1">
                <a:solidFill>
                  <a:srgbClr val="006600"/>
                </a:solidFill>
                <a:latin typeface="Arial" charset="0"/>
                <a:ea typeface="华文中宋"/>
                <a:cs typeface="华文中宋"/>
              </a:rPr>
              <a:t>山高路远，我觉得自己像飘飞的蓬草一样出了汉家边塞，又似北归大雁一般飞入胡天。</a:t>
            </a:r>
          </a:p>
        </p:txBody>
      </p:sp>
      <p:sp>
        <p:nvSpPr>
          <p:cNvPr id="14342" name="Text Box 6"/>
          <p:cNvSpPr txBox="1">
            <a:spLocks noChangeArrowheads="1"/>
          </p:cNvSpPr>
          <p:nvPr/>
        </p:nvSpPr>
        <p:spPr bwMode="auto">
          <a:xfrm>
            <a:off x="427038" y="4125913"/>
            <a:ext cx="7967662" cy="1384300"/>
          </a:xfrm>
          <a:prstGeom prst="rect">
            <a:avLst/>
          </a:prstGeom>
          <a:noFill/>
          <a:ln w="9525">
            <a:noFill/>
            <a:miter lim="800000"/>
            <a:headEnd/>
            <a:tailEnd/>
          </a:ln>
        </p:spPr>
        <p:txBody>
          <a:bodyPr>
            <a:spAutoFit/>
          </a:bodyPr>
          <a:lstStyle/>
          <a:p>
            <a:pPr eaLnBrk="0" hangingPunct="0"/>
            <a:r>
              <a:rPr lang="zh-CN" altLang="zh-CN" sz="2800" b="1">
                <a:solidFill>
                  <a:srgbClr val="006600"/>
                </a:solidFill>
                <a:latin typeface="Arial" charset="0"/>
                <a:ea typeface="华文中宋"/>
                <a:cs typeface="华文中宋"/>
              </a:rPr>
              <a:t>        </a:t>
            </a:r>
            <a:r>
              <a:rPr lang="zh-CN" altLang="en-US" sz="2800" b="1">
                <a:solidFill>
                  <a:srgbClr val="006600"/>
                </a:solidFill>
                <a:latin typeface="Arial" charset="0"/>
                <a:ea typeface="华文中宋"/>
                <a:cs typeface="华文中宋"/>
              </a:rPr>
              <a:t>只见那苍茫无际的沙漠，远处烽火台一缕白烟直上云霄，黄河横贯其间，天空中挂着一轮圆圆的落日。</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整体·感知</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blinds(horizontal)">
                                      <p:cBhvr>
                                        <p:cTn id="7" dur="500"/>
                                        <p:tgtEl>
                                          <p:spTgt spid="143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41"/>
                                        </p:tgtEl>
                                        <p:attrNameLst>
                                          <p:attrName>style.visibility</p:attrName>
                                        </p:attrNameLst>
                                      </p:cBhvr>
                                      <p:to>
                                        <p:strVal val="visible"/>
                                      </p:to>
                                    </p:set>
                                    <p:animEffect transition="in" filter="blinds(horizontal)">
                                      <p:cBhvr>
                                        <p:cTn id="12" dur="500"/>
                                        <p:tgtEl>
                                          <p:spTgt spid="143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42"/>
                                        </p:tgtEl>
                                        <p:attrNameLst>
                                          <p:attrName>style.visibility</p:attrName>
                                        </p:attrNameLst>
                                      </p:cBhvr>
                                      <p:to>
                                        <p:strVal val="visible"/>
                                      </p:to>
                                    </p:set>
                                    <p:animEffect transition="in" filter="blinds(horizontal)">
                                      <p:cBhvr>
                                        <p:cTn id="17" dur="500"/>
                                        <p:tgtEl>
                                          <p:spTgt spid="1434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339"/>
                                        </p:tgtEl>
                                        <p:attrNameLst>
                                          <p:attrName>style.visibility</p:attrName>
                                        </p:attrNameLst>
                                      </p:cBhvr>
                                      <p:to>
                                        <p:strVal val="visible"/>
                                      </p:to>
                                    </p:set>
                                    <p:animEffect transition="in" filter="blinds(horizontal)">
                                      <p:cBhvr>
                                        <p:cTn id="22"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P spid="14341" grpId="0"/>
      <p:bldP spid="143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 Box 2"/>
          <p:cNvSpPr txBox="1">
            <a:spLocks noChangeArrowheads="1"/>
          </p:cNvSpPr>
          <p:nvPr/>
        </p:nvSpPr>
        <p:spPr bwMode="auto">
          <a:xfrm>
            <a:off x="2133600" y="457200"/>
            <a:ext cx="5638800" cy="368300"/>
          </a:xfrm>
          <a:prstGeom prst="rect">
            <a:avLst/>
          </a:prstGeom>
          <a:noFill/>
          <a:ln w="9525">
            <a:noFill/>
            <a:miter lim="800000"/>
            <a:headEnd/>
            <a:tailEnd/>
          </a:ln>
        </p:spPr>
        <p:txBody>
          <a:bodyPr>
            <a:spAutoFit/>
          </a:bodyPr>
          <a:lstStyle/>
          <a:p>
            <a:pPr eaLnBrk="0" hangingPunct="0">
              <a:spcBef>
                <a:spcPct val="50000"/>
              </a:spcBef>
            </a:pPr>
            <a:endParaRPr lang="zh-CN" altLang="zh-CN">
              <a:latin typeface="Arial" charset="0"/>
            </a:endParaRPr>
          </a:p>
        </p:txBody>
      </p:sp>
      <p:sp>
        <p:nvSpPr>
          <p:cNvPr id="72706" name="Rectangle 3"/>
          <p:cNvSpPr>
            <a:spLocks noChangeArrowheads="1"/>
          </p:cNvSpPr>
          <p:nvPr/>
        </p:nvSpPr>
        <p:spPr bwMode="auto">
          <a:xfrm>
            <a:off x="1581150" y="557213"/>
            <a:ext cx="6332538" cy="706437"/>
          </a:xfrm>
          <a:prstGeom prst="rect">
            <a:avLst/>
          </a:prstGeom>
          <a:noFill/>
          <a:ln w="9525">
            <a:noFill/>
            <a:miter lim="800000"/>
            <a:headEnd/>
            <a:tailEnd/>
          </a:ln>
        </p:spPr>
        <p:txBody>
          <a:bodyPr>
            <a:spAutoFit/>
          </a:bodyPr>
          <a:lstStyle/>
          <a:p>
            <a:pPr eaLnBrk="0" hangingPunct="0"/>
            <a:r>
              <a:rPr lang="zh-CN" altLang="en-US" sz="4000" b="1">
                <a:solidFill>
                  <a:srgbClr val="0000FF"/>
                </a:solidFill>
                <a:latin typeface="华文彩云"/>
                <a:ea typeface="华文彩云"/>
                <a:cs typeface="华文彩云"/>
              </a:rPr>
              <a:t>单车欲问边，属国过居延。</a:t>
            </a:r>
          </a:p>
        </p:txBody>
      </p:sp>
      <p:sp>
        <p:nvSpPr>
          <p:cNvPr id="15364" name="Rectangle 4"/>
          <p:cNvSpPr>
            <a:spLocks noChangeArrowheads="1"/>
          </p:cNvSpPr>
          <p:nvPr/>
        </p:nvSpPr>
        <p:spPr bwMode="auto">
          <a:xfrm>
            <a:off x="323850" y="1576388"/>
            <a:ext cx="8496300" cy="5014912"/>
          </a:xfrm>
          <a:prstGeom prst="rect">
            <a:avLst/>
          </a:prstGeom>
          <a:noFill/>
          <a:ln w="9525">
            <a:noFill/>
            <a:miter lim="800000"/>
            <a:headEnd/>
            <a:tailEnd/>
          </a:ln>
        </p:spPr>
        <p:txBody>
          <a:bodyPr>
            <a:spAutoFit/>
          </a:bodyPr>
          <a:lstStyle/>
          <a:p>
            <a:pPr algn="just" eaLnBrk="0" hangingPunct="0"/>
            <a:r>
              <a:rPr lang="zh-CN" altLang="zh-CN" sz="3200" b="1">
                <a:solidFill>
                  <a:srgbClr val="FF0000"/>
                </a:solidFill>
                <a:latin typeface="楷体_GB2312"/>
                <a:ea typeface="楷体_GB2312"/>
                <a:cs typeface="楷体_GB2312"/>
              </a:rPr>
              <a:t>   </a:t>
            </a:r>
            <a:r>
              <a:rPr lang="zh-CN" altLang="en-US" sz="3200" b="1">
                <a:solidFill>
                  <a:srgbClr val="FF0000"/>
                </a:solidFill>
                <a:latin typeface="楷体_GB2312"/>
                <a:ea typeface="楷体_GB2312"/>
                <a:cs typeface="楷体_GB2312"/>
              </a:rPr>
              <a:t>首联：交代了出使的目的和经过的地点。</a:t>
            </a:r>
          </a:p>
          <a:p>
            <a:pPr algn="just" eaLnBrk="0" hangingPunct="0"/>
            <a:r>
              <a:rPr lang="zh-CN" altLang="zh-CN" sz="3200" b="1">
                <a:latin typeface="楷体_GB2312"/>
                <a:ea typeface="楷体_GB2312"/>
                <a:cs typeface="楷体_GB2312"/>
              </a:rPr>
              <a:t>    </a:t>
            </a:r>
            <a:r>
              <a:rPr lang="zh-CN" altLang="en-US" sz="3200" b="1">
                <a:latin typeface="楷体_GB2312"/>
                <a:ea typeface="楷体_GB2312"/>
                <a:cs typeface="楷体_GB2312"/>
              </a:rPr>
              <a:t>轻车前往，向哪里去呢？</a:t>
            </a:r>
            <a:r>
              <a:rPr lang="zh-CN" altLang="en-US" sz="3200" b="1">
                <a:latin typeface="Arial" charset="0"/>
                <a:ea typeface="楷体_GB2312"/>
                <a:cs typeface="楷体_GB2312"/>
              </a:rPr>
              <a:t>“</a:t>
            </a:r>
            <a:r>
              <a:rPr lang="zh-CN" altLang="en-US" sz="3200" b="1">
                <a:latin typeface="楷体_GB2312"/>
                <a:ea typeface="楷体_GB2312"/>
                <a:cs typeface="楷体_GB2312"/>
              </a:rPr>
              <a:t>单车</a:t>
            </a:r>
            <a:r>
              <a:rPr lang="zh-CN" altLang="en-US" sz="3200" b="1">
                <a:latin typeface="Arial" charset="0"/>
                <a:ea typeface="楷体_GB2312"/>
                <a:cs typeface="楷体_GB2312"/>
              </a:rPr>
              <a:t>”</a:t>
            </a:r>
            <a:r>
              <a:rPr lang="zh-CN" altLang="en-US" sz="3200" b="1">
                <a:latin typeface="楷体_GB2312"/>
                <a:ea typeface="楷体_GB2312"/>
                <a:cs typeface="楷体_GB2312"/>
              </a:rPr>
              <a:t>，写其轻车简从，言慰问使团规模不大。</a:t>
            </a:r>
            <a:r>
              <a:rPr lang="zh-CN" altLang="en-US" sz="3200" b="1">
                <a:latin typeface="Arial" charset="0"/>
                <a:ea typeface="楷体_GB2312"/>
                <a:cs typeface="楷体_GB2312"/>
              </a:rPr>
              <a:t>“</a:t>
            </a:r>
            <a:r>
              <a:rPr lang="zh-CN" altLang="en-US" sz="3200" b="1">
                <a:latin typeface="楷体_GB2312"/>
                <a:ea typeface="楷体_GB2312"/>
                <a:cs typeface="楷体_GB2312"/>
              </a:rPr>
              <a:t>问</a:t>
            </a:r>
            <a:r>
              <a:rPr lang="zh-CN" altLang="en-US" sz="3200" b="1">
                <a:latin typeface="Arial" charset="0"/>
                <a:ea typeface="楷体_GB2312"/>
                <a:cs typeface="楷体_GB2312"/>
              </a:rPr>
              <a:t>”</a:t>
            </a:r>
            <a:r>
              <a:rPr lang="zh-CN" altLang="en-US" sz="3200" b="1">
                <a:latin typeface="楷体_GB2312"/>
                <a:ea typeface="楷体_GB2312"/>
                <a:cs typeface="楷体_GB2312"/>
              </a:rPr>
              <a:t>，慰问。</a:t>
            </a:r>
            <a:r>
              <a:rPr lang="zh-CN" altLang="en-US" sz="3200" b="1">
                <a:latin typeface="Arial" charset="0"/>
                <a:ea typeface="楷体_GB2312"/>
                <a:cs typeface="楷体_GB2312"/>
              </a:rPr>
              <a:t>“</a:t>
            </a:r>
            <a:r>
              <a:rPr lang="zh-CN" altLang="en-US" sz="3200" b="1">
                <a:latin typeface="楷体_GB2312"/>
                <a:ea typeface="楷体_GB2312"/>
                <a:cs typeface="楷体_GB2312"/>
              </a:rPr>
              <a:t>边</a:t>
            </a:r>
            <a:r>
              <a:rPr lang="zh-CN" altLang="en-US" sz="3200" b="1">
                <a:latin typeface="Arial" charset="0"/>
                <a:ea typeface="楷体_GB2312"/>
                <a:cs typeface="楷体_GB2312"/>
              </a:rPr>
              <a:t>”</a:t>
            </a:r>
            <a:r>
              <a:rPr lang="zh-CN" altLang="en-US" sz="3200" b="1">
                <a:latin typeface="楷体_GB2312"/>
                <a:ea typeface="楷体_GB2312"/>
                <a:cs typeface="楷体_GB2312"/>
              </a:rPr>
              <a:t>指边塞。</a:t>
            </a:r>
            <a:r>
              <a:rPr lang="zh-CN" altLang="en-US" sz="3200" b="1">
                <a:latin typeface="Arial" charset="0"/>
                <a:ea typeface="楷体_GB2312"/>
                <a:cs typeface="楷体_GB2312"/>
              </a:rPr>
              <a:t>“</a:t>
            </a:r>
            <a:r>
              <a:rPr lang="zh-CN" altLang="en-US" sz="3200" b="1">
                <a:latin typeface="楷体_GB2312"/>
                <a:ea typeface="楷体_GB2312"/>
                <a:cs typeface="楷体_GB2312"/>
              </a:rPr>
              <a:t>属国</a:t>
            </a:r>
            <a:r>
              <a:rPr lang="zh-CN" altLang="en-US" sz="3200" b="1">
                <a:latin typeface="Arial" charset="0"/>
                <a:ea typeface="楷体_GB2312"/>
                <a:cs typeface="楷体_GB2312"/>
              </a:rPr>
              <a:t>”</a:t>
            </a:r>
            <a:r>
              <a:rPr lang="zh-CN" altLang="en-US" sz="3200" b="1">
                <a:latin typeface="楷体_GB2312"/>
                <a:ea typeface="楷体_GB2312"/>
                <a:cs typeface="楷体_GB2312"/>
              </a:rPr>
              <a:t>，典属国的简称。本为秦汉时官名，这里指代使臣，是王维自指（一说作附属之国，颜师古注：</a:t>
            </a:r>
            <a:r>
              <a:rPr lang="zh-CN" altLang="en-US" sz="3200" b="1">
                <a:latin typeface="Arial" charset="0"/>
                <a:ea typeface="楷体_GB2312"/>
                <a:cs typeface="楷体_GB2312"/>
              </a:rPr>
              <a:t>“</a:t>
            </a:r>
            <a:r>
              <a:rPr lang="zh-CN" altLang="en-US" sz="3200" b="1">
                <a:latin typeface="楷体_GB2312"/>
                <a:ea typeface="楷体_GB2312"/>
                <a:cs typeface="楷体_GB2312"/>
              </a:rPr>
              <a:t>凡言属国者，存其国号而属汉朝，故曰属国</a:t>
            </a:r>
            <a:r>
              <a:rPr lang="zh-CN" altLang="en-US" sz="3200" b="1">
                <a:latin typeface="Arial" charset="0"/>
                <a:ea typeface="楷体_GB2312"/>
                <a:cs typeface="楷体_GB2312"/>
              </a:rPr>
              <a:t>”</a:t>
            </a:r>
            <a:r>
              <a:rPr lang="zh-CN" altLang="en-US" sz="3200" b="1">
                <a:latin typeface="楷体_GB2312"/>
                <a:ea typeface="楷体_GB2312"/>
                <a:cs typeface="楷体_GB2312"/>
              </a:rPr>
              <a:t>）。</a:t>
            </a:r>
            <a:r>
              <a:rPr lang="zh-CN" altLang="en-US" sz="3200" b="1">
                <a:latin typeface="Arial" charset="0"/>
                <a:ea typeface="楷体_GB2312"/>
                <a:cs typeface="楷体_GB2312"/>
              </a:rPr>
              <a:t>“</a:t>
            </a:r>
            <a:r>
              <a:rPr lang="zh-CN" altLang="en-US" sz="3200" b="1">
                <a:latin typeface="楷体_GB2312"/>
                <a:ea typeface="楷体_GB2312"/>
                <a:cs typeface="楷体_GB2312"/>
              </a:rPr>
              <a:t>居延</a:t>
            </a:r>
            <a:r>
              <a:rPr lang="zh-CN" altLang="en-US" sz="3200" b="1">
                <a:latin typeface="Arial" charset="0"/>
                <a:ea typeface="楷体_GB2312"/>
                <a:cs typeface="楷体_GB2312"/>
              </a:rPr>
              <a:t>”</a:t>
            </a:r>
            <a:r>
              <a:rPr lang="zh-CN" altLang="en-US" sz="3200" b="1">
                <a:latin typeface="楷体_GB2312"/>
                <a:ea typeface="楷体_GB2312"/>
                <a:cs typeface="楷体_GB2312"/>
              </a:rPr>
              <a:t>，城名，汉末设县，在今甘肃省张掖县西北，远在西北边塞 。此二句一本作</a:t>
            </a:r>
            <a:r>
              <a:rPr lang="zh-CN" altLang="en-US" sz="3200" b="1">
                <a:latin typeface="Arial" charset="0"/>
                <a:ea typeface="楷体_GB2312"/>
                <a:cs typeface="楷体_GB2312"/>
              </a:rPr>
              <a:t>“</a:t>
            </a:r>
            <a:r>
              <a:rPr lang="zh-CN" altLang="en-US" sz="3200" b="1">
                <a:latin typeface="楷体_GB2312"/>
                <a:ea typeface="楷体_GB2312"/>
                <a:cs typeface="楷体_GB2312"/>
              </a:rPr>
              <a:t>衔命辞天阙，单车欲问边</a:t>
            </a:r>
            <a:r>
              <a:rPr lang="zh-CN" altLang="en-US" sz="3200" b="1">
                <a:latin typeface="Arial" charset="0"/>
                <a:ea typeface="楷体_GB2312"/>
                <a:cs typeface="楷体_GB2312"/>
              </a:rPr>
              <a:t>”</a:t>
            </a:r>
            <a:r>
              <a:rPr lang="zh-CN" altLang="en-US" sz="3200" b="1">
                <a:latin typeface="楷体_GB2312"/>
                <a:ea typeface="楷体_GB2312"/>
                <a:cs typeface="楷体_GB2312"/>
              </a:rPr>
              <a:t>。</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strips(downLeft)">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ChangeArrowheads="1"/>
          </p:cNvSpPr>
          <p:nvPr/>
        </p:nvSpPr>
        <p:spPr bwMode="auto">
          <a:xfrm>
            <a:off x="1543050" y="641350"/>
            <a:ext cx="6278563" cy="706438"/>
          </a:xfrm>
          <a:prstGeom prst="rect">
            <a:avLst/>
          </a:prstGeom>
          <a:noFill/>
          <a:ln w="9525">
            <a:noFill/>
            <a:miter lim="800000"/>
            <a:headEnd/>
            <a:tailEnd/>
          </a:ln>
        </p:spPr>
        <p:txBody>
          <a:bodyPr wrap="none">
            <a:spAutoFit/>
          </a:bodyPr>
          <a:lstStyle/>
          <a:p>
            <a:pPr eaLnBrk="0" hangingPunct="0"/>
            <a:r>
              <a:rPr lang="zh-CN" altLang="en-US" sz="4000" b="1">
                <a:solidFill>
                  <a:srgbClr val="0000FF"/>
                </a:solidFill>
                <a:latin typeface="华文彩云"/>
                <a:ea typeface="华文彩云"/>
                <a:cs typeface="华文彩云"/>
              </a:rPr>
              <a:t>征蓬出汉塞，归雁入胡天。</a:t>
            </a:r>
          </a:p>
        </p:txBody>
      </p:sp>
      <p:sp>
        <p:nvSpPr>
          <p:cNvPr id="17411" name="Rectangle 3"/>
          <p:cNvSpPr>
            <a:spLocks noChangeArrowheads="1"/>
          </p:cNvSpPr>
          <p:nvPr/>
        </p:nvSpPr>
        <p:spPr bwMode="auto">
          <a:xfrm>
            <a:off x="395288" y="1481138"/>
            <a:ext cx="8331200" cy="5262562"/>
          </a:xfrm>
          <a:prstGeom prst="rect">
            <a:avLst/>
          </a:prstGeom>
          <a:noFill/>
          <a:ln w="9525">
            <a:noFill/>
            <a:miter lim="800000"/>
            <a:headEnd/>
            <a:tailEnd/>
          </a:ln>
        </p:spPr>
        <p:txBody>
          <a:bodyPr>
            <a:spAutoFit/>
          </a:bodyPr>
          <a:lstStyle/>
          <a:p>
            <a:pPr eaLnBrk="0" hangingPunct="0"/>
            <a:r>
              <a:rPr lang="zh-CN" altLang="zh-CN" sz="2800" b="1">
                <a:latin typeface="Arial" charset="0"/>
              </a:rPr>
              <a:t>        </a:t>
            </a:r>
            <a:r>
              <a:rPr lang="zh-CN" altLang="en-US" sz="2800" b="1">
                <a:latin typeface="Arial" charset="0"/>
              </a:rPr>
              <a:t>颔联：</a:t>
            </a:r>
            <a:r>
              <a:rPr lang="zh-CN" altLang="en-US" sz="2800" b="1">
                <a:solidFill>
                  <a:srgbClr val="FF0000"/>
                </a:solidFill>
                <a:latin typeface="Arial" charset="0"/>
              </a:rPr>
              <a:t>既言事，又写景，更在叙事写景中传达出诗人内心的激愤和抑郁之情。</a:t>
            </a:r>
          </a:p>
          <a:p>
            <a:pPr eaLnBrk="0" hangingPunct="0"/>
            <a:r>
              <a:rPr lang="zh-CN" altLang="en-US" sz="2800" b="1">
                <a:solidFill>
                  <a:srgbClr val="FF0000"/>
                </a:solidFill>
                <a:latin typeface="楷体_GB2312"/>
                <a:ea typeface="楷体_GB2312"/>
                <a:cs typeface="楷体_GB2312"/>
              </a:rPr>
              <a:t>    </a:t>
            </a:r>
            <a:r>
              <a:rPr lang="zh-CN" altLang="en-US" sz="2800" b="1">
                <a:latin typeface="楷体_GB2312"/>
                <a:ea typeface="楷体_GB2312"/>
                <a:cs typeface="楷体_GB2312"/>
              </a:rPr>
              <a:t>描绘塞外景色，</a:t>
            </a:r>
            <a:r>
              <a:rPr lang="zh-CN" altLang="en-US" sz="2800" b="1">
                <a:solidFill>
                  <a:srgbClr val="FF0000"/>
                </a:solidFill>
                <a:latin typeface="楷体_GB2312"/>
                <a:ea typeface="楷体_GB2312"/>
                <a:cs typeface="楷体_GB2312"/>
              </a:rPr>
              <a:t>以征蓬归雁作比，侧重表现行程的艰苦遥远。</a:t>
            </a:r>
            <a:r>
              <a:rPr lang="zh-CN" altLang="en-US" sz="2800" b="1">
                <a:latin typeface="Arial" charset="0"/>
                <a:ea typeface="楷体_GB2312"/>
                <a:cs typeface="楷体_GB2312"/>
              </a:rPr>
              <a:t>“</a:t>
            </a:r>
            <a:r>
              <a:rPr lang="zh-CN" altLang="en-US" sz="2800" b="1">
                <a:latin typeface="楷体_GB2312"/>
                <a:ea typeface="楷体_GB2312"/>
                <a:cs typeface="楷体_GB2312"/>
              </a:rPr>
              <a:t>征蓬</a:t>
            </a:r>
            <a:r>
              <a:rPr lang="zh-CN" altLang="en-US" sz="2800" b="1">
                <a:latin typeface="Arial" charset="0"/>
                <a:ea typeface="楷体_GB2312"/>
                <a:cs typeface="楷体_GB2312"/>
              </a:rPr>
              <a:t>”</a:t>
            </a:r>
            <a:r>
              <a:rPr lang="zh-CN" altLang="en-US" sz="2800" b="1">
                <a:latin typeface="楷体_GB2312"/>
                <a:ea typeface="楷体_GB2312"/>
                <a:cs typeface="楷体_GB2312"/>
              </a:rPr>
              <a:t>言蓬草遇秋，随风远去，这里以征蓬喻万里行程；写归雁，是说南雁北飞回归故地，点出出使的季节</a:t>
            </a:r>
            <a:r>
              <a:rPr lang="zh-CN" altLang="zh-CN" sz="2800" b="1">
                <a:latin typeface="Arial" charset="0"/>
                <a:ea typeface="楷体_GB2312"/>
                <a:cs typeface="楷体_GB2312"/>
              </a:rPr>
              <a:t>——</a:t>
            </a:r>
            <a:r>
              <a:rPr lang="zh-CN" altLang="en-US" sz="2800" b="1">
                <a:latin typeface="楷体_GB2312"/>
                <a:ea typeface="楷体_GB2312"/>
                <a:cs typeface="楷体_GB2312"/>
              </a:rPr>
              <a:t>春天，比喻通俗自然。</a:t>
            </a:r>
            <a:r>
              <a:rPr lang="zh-CN" altLang="en-US" sz="2800" b="1">
                <a:solidFill>
                  <a:srgbClr val="006600"/>
                </a:solidFill>
                <a:latin typeface="楷体_GB2312"/>
                <a:ea typeface="楷体_GB2312"/>
                <a:cs typeface="楷体_GB2312"/>
              </a:rPr>
              <a:t>诗人以</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蓬</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雁</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自比，说自己像随风而去的蓬草一样出临</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汉塞</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，像振翅北飞的</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归雁</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一样进入</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胡天</a:t>
            </a:r>
            <a:r>
              <a:rPr lang="zh-CN" altLang="en-US" sz="2800" b="1">
                <a:solidFill>
                  <a:srgbClr val="006600"/>
                </a:solidFill>
                <a:latin typeface="Arial" charset="0"/>
                <a:ea typeface="楷体_GB2312"/>
                <a:cs typeface="楷体_GB2312"/>
              </a:rPr>
              <a:t>”</a:t>
            </a:r>
            <a:r>
              <a:rPr lang="zh-CN" altLang="en-US" sz="2800" b="1">
                <a:solidFill>
                  <a:srgbClr val="006600"/>
                </a:solidFill>
                <a:latin typeface="楷体_GB2312"/>
                <a:ea typeface="楷体_GB2312"/>
                <a:cs typeface="楷体_GB2312"/>
              </a:rPr>
              <a:t>。</a:t>
            </a:r>
            <a:r>
              <a:rPr lang="zh-CN" altLang="en-US" sz="2800" b="1">
                <a:latin typeface="楷体_GB2312"/>
                <a:ea typeface="楷体_GB2312"/>
                <a:cs typeface="楷体_GB2312"/>
              </a:rPr>
              <a:t>古诗中多用飞蓬比喻漂流在外的游子，这里却是比喻一个负有朝延使命的大臣，正是</a:t>
            </a:r>
            <a:r>
              <a:rPr lang="zh-CN" altLang="en-US" sz="2800" b="1">
                <a:solidFill>
                  <a:srgbClr val="006600"/>
                </a:solidFill>
                <a:latin typeface="楷体_GB2312"/>
                <a:ea typeface="楷体_GB2312"/>
                <a:cs typeface="楷体_GB2312"/>
              </a:rPr>
              <a:t>暗写诗人内心的激愤和抑郁</a:t>
            </a:r>
            <a:r>
              <a:rPr lang="zh-CN" altLang="en-US" sz="2800" b="1">
                <a:latin typeface="楷体_GB2312"/>
                <a:ea typeface="楷体_GB2312"/>
                <a:cs typeface="楷体_GB2312"/>
              </a:rPr>
              <a:t>。与首句的</a:t>
            </a:r>
            <a:r>
              <a:rPr lang="zh-CN" altLang="en-US" sz="2800" b="1">
                <a:latin typeface="Arial" charset="0"/>
                <a:ea typeface="楷体_GB2312"/>
                <a:cs typeface="楷体_GB2312"/>
              </a:rPr>
              <a:t>“</a:t>
            </a:r>
            <a:r>
              <a:rPr lang="zh-CN" altLang="en-US" sz="2800" b="1">
                <a:latin typeface="楷体_GB2312"/>
                <a:ea typeface="楷体_GB2312"/>
                <a:cs typeface="楷体_GB2312"/>
              </a:rPr>
              <a:t>单车</a:t>
            </a:r>
            <a:r>
              <a:rPr lang="zh-CN" altLang="en-US" sz="2800" b="1">
                <a:latin typeface="Arial" charset="0"/>
                <a:ea typeface="楷体_GB2312"/>
                <a:cs typeface="楷体_GB2312"/>
              </a:rPr>
              <a:t>”</a:t>
            </a:r>
            <a:r>
              <a:rPr lang="zh-CN" altLang="en-US" sz="2800" b="1">
                <a:latin typeface="楷体_GB2312"/>
                <a:ea typeface="楷体_GB2312"/>
                <a:cs typeface="楷体_GB2312"/>
              </a:rPr>
              <a:t>相呼应。万里行程只用了十个字轻轻带过。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slide(fromLeft)">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ChangeArrowheads="1"/>
          </p:cNvSpPr>
          <p:nvPr/>
        </p:nvSpPr>
        <p:spPr bwMode="auto">
          <a:xfrm>
            <a:off x="593725" y="1498600"/>
            <a:ext cx="7515225" cy="1076325"/>
          </a:xfrm>
          <a:prstGeom prst="rect">
            <a:avLst/>
          </a:prstGeom>
          <a:noFill/>
          <a:ln w="9525">
            <a:noFill/>
            <a:miter lim="800000"/>
            <a:headEnd/>
            <a:tailEnd/>
          </a:ln>
        </p:spPr>
        <p:txBody>
          <a:bodyPr>
            <a:spAutoFit/>
          </a:bodyPr>
          <a:lstStyle/>
          <a:p>
            <a:pPr eaLnBrk="0" hangingPunct="0"/>
            <a:r>
              <a:rPr lang="zh-CN" altLang="zh-CN" sz="3200" b="1">
                <a:solidFill>
                  <a:srgbClr val="0000FF"/>
                </a:solidFill>
                <a:latin typeface="Arial" charset="0"/>
                <a:ea typeface="华文彩云"/>
                <a:cs typeface="华文彩云"/>
              </a:rPr>
              <a:t>“</a:t>
            </a:r>
            <a:r>
              <a:rPr lang="zh-CN" altLang="en-US" sz="3200" b="1">
                <a:solidFill>
                  <a:srgbClr val="0000FF"/>
                </a:solidFill>
                <a:latin typeface="华文彩云"/>
                <a:ea typeface="华文彩云"/>
                <a:cs typeface="华文彩云"/>
              </a:rPr>
              <a:t>征蓬出汉塞，归雁入胡天</a:t>
            </a:r>
            <a:r>
              <a:rPr lang="zh-CN" altLang="en-US" sz="3200" b="1">
                <a:solidFill>
                  <a:srgbClr val="0000FF"/>
                </a:solidFill>
                <a:latin typeface="Arial" charset="0"/>
                <a:ea typeface="华文彩云"/>
                <a:cs typeface="华文彩云"/>
              </a:rPr>
              <a:t>”</a:t>
            </a:r>
            <a:r>
              <a:rPr lang="zh-CN" altLang="en-US" sz="3200" b="1">
                <a:solidFill>
                  <a:srgbClr val="0000FF"/>
                </a:solidFill>
                <a:latin typeface="华文彩云"/>
                <a:ea typeface="华文彩云"/>
                <a:cs typeface="华文彩云"/>
              </a:rPr>
              <a:t>一句使用了什么修辞手法？写出了诗人怎样的心境？</a:t>
            </a:r>
          </a:p>
        </p:txBody>
      </p:sp>
      <p:sp>
        <p:nvSpPr>
          <p:cNvPr id="18435" name="Rectangle 3"/>
          <p:cNvSpPr>
            <a:spLocks noChangeArrowheads="1"/>
          </p:cNvSpPr>
          <p:nvPr/>
        </p:nvSpPr>
        <p:spPr bwMode="auto">
          <a:xfrm>
            <a:off x="523875" y="3209925"/>
            <a:ext cx="8096250" cy="2676525"/>
          </a:xfrm>
          <a:prstGeom prst="rect">
            <a:avLst/>
          </a:prstGeom>
          <a:noFill/>
          <a:ln w="9525">
            <a:noFill/>
            <a:miter lim="800000"/>
            <a:headEnd/>
            <a:tailEnd/>
          </a:ln>
        </p:spPr>
        <p:txBody>
          <a:bodyPr>
            <a:spAutoFit/>
          </a:bodyPr>
          <a:lstStyle/>
          <a:p>
            <a:pPr eaLnBrk="0" hangingPunct="0"/>
            <a:r>
              <a:rPr lang="zh-CN" altLang="zh-CN">
                <a:latin typeface="Arial" charset="0"/>
              </a:rPr>
              <a:t>    </a:t>
            </a:r>
            <a:r>
              <a:rPr lang="zh-CN" altLang="zh-CN">
                <a:solidFill>
                  <a:srgbClr val="FF0000"/>
                </a:solidFill>
                <a:latin typeface="Arial" charset="0"/>
              </a:rPr>
              <a:t> </a:t>
            </a:r>
            <a:r>
              <a:rPr lang="zh-CN" altLang="en-US" sz="2800" b="1">
                <a:solidFill>
                  <a:srgbClr val="FF0000"/>
                </a:solidFill>
                <a:latin typeface="楷体_GB2312"/>
                <a:ea typeface="楷体_GB2312"/>
                <a:cs typeface="楷体_GB2312"/>
              </a:rPr>
              <a:t>比喻</a:t>
            </a:r>
            <a:r>
              <a:rPr lang="zh-CN" altLang="en-US" sz="2800" b="1">
                <a:latin typeface="楷体_GB2312"/>
                <a:ea typeface="楷体_GB2312"/>
                <a:cs typeface="楷体_GB2312"/>
              </a:rPr>
              <a:t>的修辞手法</a:t>
            </a:r>
            <a:r>
              <a:rPr lang="zh-CN" altLang="en-US" sz="2800" b="1">
                <a:solidFill>
                  <a:srgbClr val="FF0000"/>
                </a:solidFill>
                <a:latin typeface="楷体_GB2312"/>
                <a:ea typeface="楷体_GB2312"/>
                <a:cs typeface="楷体_GB2312"/>
              </a:rPr>
              <a:t>，一方面描绘了塞外景色，</a:t>
            </a:r>
            <a:r>
              <a:rPr lang="zh-CN" altLang="en-US" sz="2800" b="1">
                <a:latin typeface="楷体_GB2312"/>
                <a:ea typeface="楷体_GB2312"/>
                <a:cs typeface="楷体_GB2312"/>
              </a:rPr>
              <a:t>以征蓬喻万里行程；以归雁点出出使的季节</a:t>
            </a:r>
            <a:r>
              <a:rPr lang="zh-CN" altLang="zh-CN" sz="2800" b="1">
                <a:latin typeface="Arial" charset="0"/>
                <a:ea typeface="楷体_GB2312"/>
                <a:cs typeface="楷体_GB2312"/>
              </a:rPr>
              <a:t>——</a:t>
            </a:r>
            <a:r>
              <a:rPr lang="zh-CN" altLang="en-US" sz="2800" b="1">
                <a:latin typeface="楷体_GB2312"/>
                <a:ea typeface="楷体_GB2312"/>
                <a:cs typeface="楷体_GB2312"/>
              </a:rPr>
              <a:t>春天，</a:t>
            </a:r>
            <a:r>
              <a:rPr lang="zh-CN" altLang="en-US" sz="2800" b="1">
                <a:solidFill>
                  <a:srgbClr val="FF0000"/>
                </a:solidFill>
                <a:latin typeface="楷体_GB2312"/>
                <a:ea typeface="楷体_GB2312"/>
                <a:cs typeface="楷体_GB2312"/>
              </a:rPr>
              <a:t>侧重表现行程的艰苦遥远。另一方面</a:t>
            </a:r>
            <a:r>
              <a:rPr lang="zh-CN" altLang="en-US" sz="2800" b="1">
                <a:latin typeface="楷体_GB2312"/>
                <a:ea typeface="楷体_GB2312"/>
                <a:cs typeface="楷体_GB2312"/>
              </a:rPr>
              <a:t>诗人将古诗中多用于比喻漂流在外的游子的飞蓬进行自比，蕴含了作者被排挤出朝廷的惆怅，正是</a:t>
            </a:r>
            <a:r>
              <a:rPr lang="zh-CN" altLang="en-US" sz="2800" b="1">
                <a:solidFill>
                  <a:srgbClr val="FF0000"/>
                </a:solidFill>
                <a:latin typeface="楷体_GB2312"/>
                <a:ea typeface="楷体_GB2312"/>
                <a:cs typeface="楷体_GB2312"/>
              </a:rPr>
              <a:t>暗写了诗人内心的激愤和抑郁。</a:t>
            </a:r>
            <a:endParaRPr lang="zh-CN" altLang="en-US" sz="2800" b="1">
              <a:latin typeface="楷体_GB2312"/>
              <a:ea typeface="楷体_GB2312"/>
              <a:cs typeface="楷体_GB2312"/>
            </a:endParaRP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slide(fromLeft)">
                                      <p:cBhvr>
                                        <p:cTn id="7"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1555750" y="555625"/>
            <a:ext cx="6280150" cy="706438"/>
          </a:xfrm>
          <a:prstGeom prst="rect">
            <a:avLst/>
          </a:prstGeom>
          <a:noFill/>
          <a:ln w="9525">
            <a:noFill/>
            <a:miter lim="800000"/>
            <a:headEnd/>
            <a:tailEnd/>
          </a:ln>
        </p:spPr>
        <p:txBody>
          <a:bodyPr wrap="none">
            <a:spAutoFit/>
          </a:bodyPr>
          <a:lstStyle/>
          <a:p>
            <a:pPr eaLnBrk="0" hangingPunct="0">
              <a:spcBef>
                <a:spcPct val="50000"/>
              </a:spcBef>
            </a:pPr>
            <a:r>
              <a:rPr lang="zh-CN" altLang="en-US" sz="4000" b="1">
                <a:solidFill>
                  <a:srgbClr val="0000FF"/>
                </a:solidFill>
                <a:latin typeface="华文彩云"/>
                <a:ea typeface="华文彩云"/>
                <a:cs typeface="华文彩云"/>
              </a:rPr>
              <a:t>大漠孤烟直，长河落日圆。</a:t>
            </a:r>
          </a:p>
        </p:txBody>
      </p:sp>
      <p:sp>
        <p:nvSpPr>
          <p:cNvPr id="19459" name="Rectangle 3"/>
          <p:cNvSpPr>
            <a:spLocks noChangeArrowheads="1"/>
          </p:cNvSpPr>
          <p:nvPr/>
        </p:nvSpPr>
        <p:spPr bwMode="auto">
          <a:xfrm>
            <a:off x="177800" y="1257300"/>
            <a:ext cx="8788400" cy="6122988"/>
          </a:xfrm>
          <a:prstGeom prst="rect">
            <a:avLst/>
          </a:prstGeom>
          <a:noFill/>
          <a:ln w="9525">
            <a:noFill/>
            <a:miter lim="800000"/>
            <a:headEnd/>
            <a:tailEnd/>
          </a:ln>
        </p:spPr>
        <p:txBody>
          <a:bodyPr>
            <a:spAutoFit/>
          </a:bodyPr>
          <a:lstStyle/>
          <a:p>
            <a:pPr algn="just" eaLnBrk="0" hangingPunct="0"/>
            <a:r>
              <a:rPr lang="zh-CN" altLang="zh-CN" sz="2800" b="1">
                <a:solidFill>
                  <a:srgbClr val="FF0000"/>
                </a:solidFill>
                <a:latin typeface="Arial" charset="0"/>
              </a:rPr>
              <a:t>      </a:t>
            </a:r>
            <a:r>
              <a:rPr lang="zh-CN" altLang="en-US" sz="2800" b="1">
                <a:latin typeface="Arial" charset="0"/>
              </a:rPr>
              <a:t>颈联：</a:t>
            </a:r>
            <a:r>
              <a:rPr lang="zh-CN" altLang="en-US" sz="2800" b="1">
                <a:solidFill>
                  <a:srgbClr val="FF0000"/>
                </a:solidFill>
                <a:latin typeface="Arial" charset="0"/>
                <a:ea typeface="楷体_GB2312"/>
                <a:cs typeface="楷体_GB2312"/>
              </a:rPr>
              <a:t>笔力苍劲，意境雄浑，视野开阔，描绘出奇特壮美的塞外风光。</a:t>
            </a:r>
          </a:p>
          <a:p>
            <a:pPr algn="just" eaLnBrk="0" hangingPunct="0"/>
            <a:r>
              <a:rPr lang="zh-CN" altLang="en-US" sz="2800" b="1">
                <a:solidFill>
                  <a:srgbClr val="FF0000"/>
                </a:solidFill>
                <a:latin typeface="Arial" charset="0"/>
                <a:ea typeface="楷体_GB2312"/>
                <a:cs typeface="楷体_GB2312"/>
              </a:rPr>
              <a:t>      </a:t>
            </a:r>
            <a:r>
              <a:rPr lang="zh-CN" altLang="en-US" sz="2800" b="1">
                <a:solidFill>
                  <a:srgbClr val="000066"/>
                </a:solidFill>
                <a:latin typeface="Arial" charset="0"/>
                <a:ea typeface="楷体_GB2312"/>
                <a:cs typeface="楷体_GB2312"/>
              </a:rPr>
              <a:t>沙漠浩瀚无边</a:t>
            </a:r>
            <a:r>
              <a:rPr lang="zh-CN" altLang="en-US" sz="2800" b="1">
                <a:latin typeface="Arial" charset="0"/>
                <a:ea typeface="楷体_GB2312"/>
                <a:cs typeface="楷体_GB2312"/>
              </a:rPr>
              <a:t>，所以用一个</a:t>
            </a:r>
            <a:r>
              <a:rPr lang="zh-CN" altLang="en-US" sz="2800" b="1">
                <a:solidFill>
                  <a:srgbClr val="FF0000"/>
                </a:solidFill>
                <a:latin typeface="Arial" charset="0"/>
                <a:ea typeface="楷体_GB2312"/>
                <a:cs typeface="楷体_GB2312"/>
              </a:rPr>
              <a:t>“大”</a:t>
            </a:r>
            <a:r>
              <a:rPr lang="zh-CN" altLang="en-US" sz="2800" b="1">
                <a:latin typeface="Arial" charset="0"/>
                <a:ea typeface="楷体_GB2312"/>
                <a:cs typeface="楷体_GB2312"/>
              </a:rPr>
              <a:t>字形容。边塞荒凉，烽火台燃起的那一股浓烟就显得格外醒目，因此称作“孤烟”。一个</a:t>
            </a:r>
            <a:r>
              <a:rPr lang="zh-CN" altLang="en-US" sz="2800" b="1">
                <a:solidFill>
                  <a:srgbClr val="FF0000"/>
                </a:solidFill>
                <a:latin typeface="Arial" charset="0"/>
                <a:ea typeface="楷体_GB2312"/>
                <a:cs typeface="楷体_GB2312"/>
              </a:rPr>
              <a:t>“孤</a:t>
            </a:r>
            <a:r>
              <a:rPr lang="zh-CN" altLang="en-US" sz="2800" b="1">
                <a:solidFill>
                  <a:srgbClr val="000066"/>
                </a:solidFill>
                <a:latin typeface="Arial" charset="0"/>
                <a:ea typeface="楷体_GB2312"/>
                <a:cs typeface="楷体_GB2312"/>
              </a:rPr>
              <a:t>”字写出了景物的单调</a:t>
            </a:r>
            <a:r>
              <a:rPr lang="zh-CN" altLang="en-US" sz="2800" b="1">
                <a:latin typeface="Arial" charset="0"/>
                <a:ea typeface="楷体_GB2312"/>
                <a:cs typeface="楷体_GB2312"/>
              </a:rPr>
              <a:t>，紧接着一个</a:t>
            </a:r>
            <a:r>
              <a:rPr lang="zh-CN" altLang="en-US" sz="2800" b="1">
                <a:solidFill>
                  <a:srgbClr val="FF0000"/>
                </a:solidFill>
                <a:latin typeface="Arial" charset="0"/>
                <a:ea typeface="楷体_GB2312"/>
                <a:cs typeface="楷体_GB2312"/>
              </a:rPr>
              <a:t>“直”</a:t>
            </a:r>
            <a:r>
              <a:rPr lang="zh-CN" altLang="en-US" sz="2800" b="1">
                <a:latin typeface="Arial" charset="0"/>
                <a:ea typeface="楷体_GB2312"/>
                <a:cs typeface="楷体_GB2312"/>
              </a:rPr>
              <a:t>字却又突出了它的</a:t>
            </a:r>
            <a:r>
              <a:rPr lang="zh-CN" altLang="en-US" sz="2800" b="1">
                <a:solidFill>
                  <a:srgbClr val="000066"/>
                </a:solidFill>
                <a:latin typeface="Arial" charset="0"/>
                <a:ea typeface="楷体_GB2312"/>
                <a:cs typeface="楷体_GB2312"/>
              </a:rPr>
              <a:t>劲拔、坚毅之美</a:t>
            </a:r>
            <a:r>
              <a:rPr lang="zh-CN" altLang="en-US" sz="2800" b="1">
                <a:latin typeface="Arial" charset="0"/>
                <a:ea typeface="楷体_GB2312"/>
                <a:cs typeface="楷体_GB2312"/>
              </a:rPr>
              <a:t>。一个</a:t>
            </a:r>
            <a:r>
              <a:rPr lang="zh-CN" altLang="en-US" sz="2800" b="1">
                <a:solidFill>
                  <a:srgbClr val="FF0000"/>
                </a:solidFill>
                <a:latin typeface="Arial" charset="0"/>
                <a:ea typeface="楷体_GB2312"/>
                <a:cs typeface="楷体_GB2312"/>
              </a:rPr>
              <a:t>“长”</a:t>
            </a:r>
            <a:r>
              <a:rPr lang="zh-CN" altLang="en-US" sz="2800" b="1">
                <a:latin typeface="Arial" charset="0"/>
                <a:ea typeface="楷体_GB2312"/>
                <a:cs typeface="楷体_GB2312"/>
              </a:rPr>
              <a:t>字写出了诗人</a:t>
            </a:r>
            <a:r>
              <a:rPr lang="zh-CN" altLang="en-US" sz="2800" b="1">
                <a:solidFill>
                  <a:srgbClr val="000066"/>
                </a:solidFill>
                <a:latin typeface="Arial" charset="0"/>
                <a:ea typeface="楷体_GB2312"/>
                <a:cs typeface="楷体_GB2312"/>
              </a:rPr>
              <a:t>对横贯沙漠的黄河的真实感觉</a:t>
            </a:r>
            <a:r>
              <a:rPr lang="zh-CN" altLang="en-US" sz="2800" b="1">
                <a:latin typeface="Arial" charset="0"/>
                <a:ea typeface="楷体_GB2312"/>
                <a:cs typeface="楷体_GB2312"/>
              </a:rPr>
              <a:t>。长河落日本来很平常，这里用</a:t>
            </a:r>
            <a:r>
              <a:rPr lang="zh-CN" altLang="en-US" sz="2800" b="1">
                <a:solidFill>
                  <a:srgbClr val="006600"/>
                </a:solidFill>
                <a:latin typeface="Arial" charset="0"/>
                <a:ea typeface="楷体_GB2312"/>
                <a:cs typeface="楷体_GB2312"/>
              </a:rPr>
              <a:t>一个</a:t>
            </a:r>
            <a:r>
              <a:rPr lang="zh-CN" altLang="en-US" sz="2800" b="1">
                <a:solidFill>
                  <a:srgbClr val="FF0000"/>
                </a:solidFill>
                <a:latin typeface="Arial" charset="0"/>
                <a:ea typeface="楷体_GB2312"/>
                <a:cs typeface="楷体_GB2312"/>
              </a:rPr>
              <a:t>“圆”</a:t>
            </a:r>
            <a:r>
              <a:rPr lang="zh-CN" altLang="en-US" sz="2800" b="1">
                <a:solidFill>
                  <a:srgbClr val="006600"/>
                </a:solidFill>
                <a:latin typeface="Arial" charset="0"/>
                <a:ea typeface="楷体_GB2312"/>
                <a:cs typeface="楷体_GB2312"/>
              </a:rPr>
              <a:t>字，</a:t>
            </a:r>
            <a:r>
              <a:rPr lang="zh-CN" altLang="en-US" sz="2800" b="1">
                <a:solidFill>
                  <a:srgbClr val="000066"/>
                </a:solidFill>
                <a:latin typeface="Arial" charset="0"/>
                <a:ea typeface="楷体_GB2312"/>
                <a:cs typeface="楷体_GB2312"/>
              </a:rPr>
              <a:t>突出了在大漠中观落日的特殊感受，给人以亲切温暧又微带苍茫的感觉</a:t>
            </a:r>
            <a:r>
              <a:rPr lang="zh-CN" altLang="en-US" sz="2800" b="1">
                <a:solidFill>
                  <a:srgbClr val="006600"/>
                </a:solidFill>
                <a:latin typeface="Arial" charset="0"/>
                <a:ea typeface="楷体_GB2312"/>
                <a:cs typeface="楷体_GB2312"/>
              </a:rPr>
              <a:t>。</a:t>
            </a:r>
            <a:r>
              <a:rPr lang="zh-CN" altLang="en-US" sz="2800" b="1">
                <a:solidFill>
                  <a:srgbClr val="FF0000"/>
                </a:solidFill>
                <a:latin typeface="Arial" charset="0"/>
                <a:ea typeface="楷体_GB2312"/>
                <a:cs typeface="楷体_GB2312"/>
              </a:rPr>
              <a:t>这两句形象地状写了大沙漠中孤烟垂直，落日浑圆的奇异壮观的景象，并寓悲凉之情于壮美景色之中，从侧面烘托了守边将土凄凉艰苦的生活环境，借以反映了他们不畏艰苦，积极保卫边疆的爱国主义精神。</a:t>
            </a:r>
          </a:p>
          <a:p>
            <a:pPr algn="just" eaLnBrk="0" hangingPunct="0"/>
            <a:endParaRPr lang="zh-CN" altLang="en-US" sz="2800" b="1">
              <a:latin typeface="Arial" charset="0"/>
              <a:ea typeface="楷体_GB2312"/>
              <a:cs typeface="楷体_GB2312"/>
            </a:endParaRP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linds(vertical)">
                                      <p:cBhvr>
                                        <p:cTn id="7"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ChangeArrowheads="1"/>
          </p:cNvSpPr>
          <p:nvPr/>
        </p:nvSpPr>
        <p:spPr bwMode="auto">
          <a:xfrm>
            <a:off x="1566863" y="930275"/>
            <a:ext cx="6278562" cy="706438"/>
          </a:xfrm>
          <a:prstGeom prst="rect">
            <a:avLst/>
          </a:prstGeom>
          <a:noFill/>
          <a:ln w="9525">
            <a:noFill/>
            <a:miter lim="800000"/>
            <a:headEnd/>
            <a:tailEnd/>
          </a:ln>
        </p:spPr>
        <p:txBody>
          <a:bodyPr wrap="none">
            <a:spAutoFit/>
          </a:bodyPr>
          <a:lstStyle/>
          <a:p>
            <a:pPr eaLnBrk="0" hangingPunct="0">
              <a:spcBef>
                <a:spcPct val="50000"/>
              </a:spcBef>
            </a:pPr>
            <a:r>
              <a:rPr lang="zh-CN" altLang="en-US" sz="4000" b="1">
                <a:solidFill>
                  <a:srgbClr val="0000FF"/>
                </a:solidFill>
                <a:latin typeface="华文彩云"/>
                <a:ea typeface="华文彩云"/>
                <a:cs typeface="华文彩云"/>
              </a:rPr>
              <a:t>萧关逢候骑，都护在燕然。</a:t>
            </a:r>
          </a:p>
        </p:txBody>
      </p:sp>
      <p:sp>
        <p:nvSpPr>
          <p:cNvPr id="20483" name="Rectangle 3"/>
          <p:cNvSpPr>
            <a:spLocks noChangeArrowheads="1"/>
          </p:cNvSpPr>
          <p:nvPr/>
        </p:nvSpPr>
        <p:spPr bwMode="auto">
          <a:xfrm>
            <a:off x="125413" y="1863725"/>
            <a:ext cx="8893175" cy="4830763"/>
          </a:xfrm>
          <a:prstGeom prst="rect">
            <a:avLst/>
          </a:prstGeom>
          <a:noFill/>
          <a:ln w="9525">
            <a:noFill/>
            <a:miter lim="800000"/>
            <a:headEnd/>
            <a:tailEnd/>
          </a:ln>
        </p:spPr>
        <p:txBody>
          <a:bodyPr>
            <a:spAutoFit/>
          </a:bodyPr>
          <a:lstStyle/>
          <a:p>
            <a:pPr algn="just" eaLnBrk="0" hangingPunct="0"/>
            <a:r>
              <a:rPr lang="zh-CN" altLang="zh-CN" sz="2800" b="1">
                <a:latin typeface="Arial" charset="0"/>
              </a:rPr>
              <a:t>        </a:t>
            </a:r>
            <a:r>
              <a:rPr lang="zh-CN" altLang="en-US" sz="2800" b="1">
                <a:latin typeface="Arial" charset="0"/>
              </a:rPr>
              <a:t>尾联：</a:t>
            </a:r>
            <a:r>
              <a:rPr lang="zh-CN" altLang="en-US" sz="2800" b="1">
                <a:solidFill>
                  <a:srgbClr val="FF0000"/>
                </a:solidFill>
                <a:latin typeface="Arial" charset="0"/>
                <a:ea typeface="楷体_GB2312"/>
                <a:cs typeface="楷体_GB2312"/>
              </a:rPr>
              <a:t>写到达边塞的情景，借候骑之口，点明都护崔希逸远在燕然前线，用以</a:t>
            </a:r>
            <a:r>
              <a:rPr lang="zh-CN" altLang="en-US" sz="2800" b="1">
                <a:solidFill>
                  <a:srgbClr val="000066"/>
                </a:solidFill>
                <a:latin typeface="Arial" charset="0"/>
                <a:ea typeface="楷体_GB2312"/>
                <a:cs typeface="楷体_GB2312"/>
              </a:rPr>
              <a:t>概括守边将士繁重紧张的战斗生活</a:t>
            </a:r>
            <a:r>
              <a:rPr lang="zh-CN" altLang="en-US" sz="2800" b="1">
                <a:solidFill>
                  <a:srgbClr val="FF0000"/>
                </a:solidFill>
                <a:latin typeface="Arial" charset="0"/>
                <a:ea typeface="楷体_GB2312"/>
                <a:cs typeface="楷体_GB2312"/>
              </a:rPr>
              <a:t>，赞美了他们以身许国的爱国热情。</a:t>
            </a:r>
          </a:p>
          <a:p>
            <a:pPr algn="just" eaLnBrk="0" hangingPunct="0"/>
            <a:r>
              <a:rPr lang="zh-CN" altLang="en-US" sz="2800" b="1">
                <a:solidFill>
                  <a:srgbClr val="FF0000"/>
                </a:solidFill>
                <a:latin typeface="Arial" charset="0"/>
                <a:ea typeface="楷体_GB2312"/>
                <a:cs typeface="楷体_GB2312"/>
              </a:rPr>
              <a:t>        </a:t>
            </a:r>
            <a:r>
              <a:rPr lang="zh-CN" altLang="en-US" sz="2800" b="1">
                <a:solidFill>
                  <a:srgbClr val="000000"/>
                </a:solidFill>
                <a:latin typeface="Arial" charset="0"/>
                <a:ea typeface="楷体_GB2312"/>
                <a:cs typeface="楷体_GB2312"/>
              </a:rPr>
              <a:t>意思是</a:t>
            </a:r>
            <a:r>
              <a:rPr lang="zh-CN" altLang="en-US" sz="2800" b="1">
                <a:latin typeface="Arial" charset="0"/>
                <a:ea typeface="楷体_GB2312"/>
                <a:cs typeface="楷体_GB2312"/>
              </a:rPr>
              <a:t>到了边塞，却没有遇到将官，侦察兵告诉使臣：“首将正在燕然前线。”“萧关”，地名，在今宁夏回族自治区固原县东南。“候骑”，在前线担任侦察、通讯的骑兵。“都护”，官名，边疆都护府的长官，此指河西节度副使崔希逸。“燕然”，山名。在今蒙古人民共和国境内的杭爱山。东汉窦宪为车骑将军，大破北单于，登燕然山，刻石记功而还。这里借作前线的代称，并非实指，暗示唐军作战得胜。</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linds(horizontal)">
                                      <p:cBhvr>
                                        <p:cTn id="7"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ChangeArrowheads="1"/>
          </p:cNvSpPr>
          <p:nvPr/>
        </p:nvSpPr>
        <p:spPr bwMode="auto">
          <a:xfrm>
            <a:off x="627063" y="1679575"/>
            <a:ext cx="8193087" cy="1568450"/>
          </a:xfrm>
          <a:prstGeom prst="rect">
            <a:avLst/>
          </a:prstGeom>
          <a:noFill/>
          <a:ln w="9525">
            <a:noFill/>
            <a:miter lim="800000"/>
            <a:headEnd/>
            <a:tailEnd/>
          </a:ln>
        </p:spPr>
        <p:txBody>
          <a:bodyPr>
            <a:spAutoFit/>
          </a:bodyPr>
          <a:lstStyle/>
          <a:p>
            <a:pPr eaLnBrk="0" hangingPunct="0">
              <a:spcBef>
                <a:spcPct val="50000"/>
              </a:spcBef>
            </a:pPr>
            <a:r>
              <a:rPr lang="zh-CN" altLang="zh-CN" sz="3200" b="1">
                <a:solidFill>
                  <a:srgbClr val="0000FF"/>
                </a:solidFill>
                <a:latin typeface="Arial" charset="0"/>
                <a:ea typeface="华文彩云"/>
                <a:cs typeface="华文彩云"/>
              </a:rPr>
              <a:t>“</a:t>
            </a:r>
            <a:r>
              <a:rPr lang="zh-CN" altLang="en-US" sz="3200" b="1">
                <a:solidFill>
                  <a:srgbClr val="0000FF"/>
                </a:solidFill>
                <a:latin typeface="华文彩云"/>
                <a:ea typeface="华文彩云"/>
                <a:cs typeface="华文彩云"/>
              </a:rPr>
              <a:t>萧关逢候骑，都护在燕然</a:t>
            </a:r>
            <a:r>
              <a:rPr lang="zh-CN" altLang="en-US" sz="3200" b="1">
                <a:solidFill>
                  <a:srgbClr val="0000FF"/>
                </a:solidFill>
                <a:latin typeface="Arial" charset="0"/>
                <a:ea typeface="华文彩云"/>
                <a:cs typeface="华文彩云"/>
              </a:rPr>
              <a:t>”</a:t>
            </a:r>
            <a:r>
              <a:rPr lang="zh-CN" altLang="en-US" sz="3200" b="1">
                <a:solidFill>
                  <a:srgbClr val="0000FF"/>
                </a:solidFill>
                <a:latin typeface="华文彩云"/>
                <a:ea typeface="华文彩云"/>
                <a:cs typeface="华文彩云"/>
              </a:rPr>
              <a:t>写到达边塞后得知将领还在前线督战，这样结束全诗是否显得突兀？</a:t>
            </a:r>
          </a:p>
        </p:txBody>
      </p:sp>
      <p:sp>
        <p:nvSpPr>
          <p:cNvPr id="21507" name="Rectangle 3"/>
          <p:cNvSpPr>
            <a:spLocks noChangeArrowheads="1"/>
          </p:cNvSpPr>
          <p:nvPr/>
        </p:nvSpPr>
        <p:spPr bwMode="auto">
          <a:xfrm>
            <a:off x="533400" y="3683000"/>
            <a:ext cx="8170863" cy="2244725"/>
          </a:xfrm>
          <a:prstGeom prst="rect">
            <a:avLst/>
          </a:prstGeom>
          <a:noFill/>
          <a:ln w="9525">
            <a:noFill/>
            <a:miter lim="800000"/>
            <a:headEnd/>
            <a:tailEnd/>
          </a:ln>
        </p:spPr>
        <p:txBody>
          <a:bodyPr>
            <a:spAutoFit/>
          </a:bodyPr>
          <a:lstStyle/>
          <a:p>
            <a:pPr eaLnBrk="0" hangingPunct="0"/>
            <a:r>
              <a:rPr lang="zh-CN" altLang="zh-CN">
                <a:solidFill>
                  <a:srgbClr val="FF0000"/>
                </a:solidFill>
                <a:latin typeface="Arial" charset="0"/>
              </a:rPr>
              <a:t>      </a:t>
            </a:r>
            <a:r>
              <a:rPr lang="zh-CN" altLang="en-US" sz="2800" b="1">
                <a:solidFill>
                  <a:schemeClr val="tx2"/>
                </a:solidFill>
                <a:latin typeface="Arial" charset="0"/>
                <a:ea typeface="楷体_GB2312"/>
                <a:cs typeface="楷体_GB2312"/>
              </a:rPr>
              <a:t>结尾二句写将官还在燕然前线，可见战事之急，用以概括守边将士繁重紧张的战斗生活，赞美了他们以身许国的爱国热情。故事似乎还要延续下去，但是诗歌却在此戛然而止，给人留下回味的余地。</a:t>
            </a:r>
            <a:br>
              <a:rPr lang="zh-CN" altLang="en-US" sz="2800" b="1">
                <a:solidFill>
                  <a:schemeClr val="tx2"/>
                </a:solidFill>
                <a:latin typeface="Arial" charset="0"/>
                <a:ea typeface="楷体_GB2312"/>
                <a:cs typeface="楷体_GB2312"/>
              </a:rPr>
            </a:br>
            <a:endParaRPr lang="zh-CN" altLang="en-US" sz="2800" b="1">
              <a:solidFill>
                <a:schemeClr val="tx2"/>
              </a:solidFill>
              <a:latin typeface="Arial" charset="0"/>
              <a:ea typeface="楷体_GB2312"/>
              <a:cs typeface="楷体_GB2312"/>
            </a:endParaRP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linds(horizontal)">
                                      <p:cBhvr>
                                        <p:cTn id="7"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Text Box 4"/>
          <p:cNvSpPr txBox="1">
            <a:spLocks noChangeArrowheads="1"/>
          </p:cNvSpPr>
          <p:nvPr/>
        </p:nvSpPr>
        <p:spPr bwMode="auto">
          <a:xfrm>
            <a:off x="792163" y="3446463"/>
            <a:ext cx="7200900" cy="522287"/>
          </a:xfrm>
          <a:prstGeom prst="rect">
            <a:avLst/>
          </a:prstGeom>
          <a:solidFill>
            <a:schemeClr val="tx2"/>
          </a:solidFill>
          <a:ln w="9525">
            <a:noFill/>
            <a:miter lim="800000"/>
            <a:headEnd/>
            <a:tailEnd/>
          </a:ln>
        </p:spPr>
        <p:txBody>
          <a:bodyPr>
            <a:spAutoFit/>
          </a:bodyPr>
          <a:lstStyle/>
          <a:p>
            <a:pPr eaLnBrk="0" hangingPunct="0">
              <a:spcBef>
                <a:spcPct val="50000"/>
              </a:spcBef>
            </a:pPr>
            <a:r>
              <a:rPr lang="zh-CN" altLang="zh-CN" sz="2800" b="1">
                <a:solidFill>
                  <a:srgbClr val="FFFF00"/>
                </a:solidFill>
                <a:latin typeface="Arial" charset="0"/>
                <a:ea typeface="黑体" pitchFamily="49" charset="-122"/>
              </a:rPr>
              <a:t>“</a:t>
            </a:r>
            <a:r>
              <a:rPr lang="zh-CN" altLang="en-US" sz="2800" b="1">
                <a:solidFill>
                  <a:srgbClr val="FFFF00"/>
                </a:solidFill>
                <a:latin typeface="Arial" charset="0"/>
                <a:ea typeface="黑体" pitchFamily="49" charset="-122"/>
              </a:rPr>
              <a:t>大”字，突出了边疆沙漠，浩瀚无边。</a:t>
            </a:r>
          </a:p>
        </p:txBody>
      </p:sp>
      <p:sp>
        <p:nvSpPr>
          <p:cNvPr id="34821" name="Text Box 5"/>
          <p:cNvSpPr txBox="1">
            <a:spLocks noChangeArrowheads="1"/>
          </p:cNvSpPr>
          <p:nvPr/>
        </p:nvSpPr>
        <p:spPr bwMode="auto">
          <a:xfrm>
            <a:off x="792163" y="4554538"/>
            <a:ext cx="7559675" cy="952500"/>
          </a:xfrm>
          <a:prstGeom prst="rect">
            <a:avLst/>
          </a:prstGeom>
          <a:solidFill>
            <a:schemeClr val="tx2"/>
          </a:solidFill>
          <a:ln w="9525">
            <a:noFill/>
            <a:miter lim="800000"/>
            <a:headEnd/>
            <a:tailEnd/>
          </a:ln>
        </p:spPr>
        <p:txBody>
          <a:bodyPr>
            <a:spAutoFit/>
          </a:bodyPr>
          <a:lstStyle/>
          <a:p>
            <a:pPr eaLnBrk="0" hangingPunct="0">
              <a:spcBef>
                <a:spcPct val="50000"/>
              </a:spcBef>
            </a:pPr>
            <a:r>
              <a:rPr lang="zh-CN" altLang="zh-CN" sz="2800" b="1">
                <a:solidFill>
                  <a:srgbClr val="FFFF00"/>
                </a:solidFill>
                <a:latin typeface="Arial" charset="0"/>
                <a:ea typeface="黑体" pitchFamily="49" charset="-122"/>
              </a:rPr>
              <a:t>“</a:t>
            </a:r>
            <a:r>
              <a:rPr lang="zh-CN" altLang="en-US" sz="2800" b="1">
                <a:solidFill>
                  <a:srgbClr val="FFFF00"/>
                </a:solidFill>
                <a:latin typeface="Arial" charset="0"/>
                <a:ea typeface="黑体" pitchFamily="49" charset="-122"/>
              </a:rPr>
              <a:t>孤”字，写出了景物的单调，使荒凉的大漠上烽火台燃起的那一股浓烟显得格外醒目。</a:t>
            </a:r>
          </a:p>
        </p:txBody>
      </p:sp>
      <p:sp>
        <p:nvSpPr>
          <p:cNvPr id="34822" name="Rectangle 6"/>
          <p:cNvSpPr>
            <a:spLocks noChangeArrowheads="1"/>
          </p:cNvSpPr>
          <p:nvPr/>
        </p:nvSpPr>
        <p:spPr bwMode="auto">
          <a:xfrm>
            <a:off x="682625" y="1092200"/>
            <a:ext cx="7777163" cy="2060575"/>
          </a:xfrm>
          <a:prstGeom prst="rect">
            <a:avLst/>
          </a:prstGeom>
          <a:noFill/>
          <a:ln w="9525">
            <a:noFill/>
            <a:miter lim="800000"/>
          </a:ln>
          <a:effectLst/>
        </p:spPr>
        <p:txBody>
          <a:bodyPr>
            <a:spAutoFit/>
          </a:bodyPr>
          <a:lstStyle/>
          <a:p>
            <a:pPr eaLnBrk="0" hangingPunct="0">
              <a:spcBef>
                <a:spcPct val="50000"/>
              </a:spcBef>
              <a:defRPr/>
            </a:pPr>
            <a:r>
              <a:rPr lang="zh-CN" altLang="zh-CN" sz="3200" b="1" dirty="0">
                <a:solidFill>
                  <a:srgbClr val="002060"/>
                </a:solidFill>
                <a:latin typeface="宋体" panose="02010600030101010101" pitchFamily="2" charset="-122"/>
                <a:ea typeface="宋体" panose="02010600030101010101" pitchFamily="2" charset="-122"/>
              </a:rPr>
              <a:t>“</a:t>
            </a:r>
            <a:r>
              <a:rPr lang="zh-CN" altLang="en-US" sz="3200" b="1" dirty="0">
                <a:solidFill>
                  <a:srgbClr val="002060"/>
                </a:solidFill>
                <a:latin typeface="宋体" panose="02010600030101010101" pitchFamily="2" charset="-122"/>
                <a:ea typeface="宋体" panose="02010600030101010101" pitchFamily="2" charset="-122"/>
              </a:rPr>
              <a:t>大漠孤烟直，长河落日圆”描绘了沙漠中的典型景物，</a:t>
            </a:r>
            <a:r>
              <a:rPr lang="zh-CN" altLang="en-US" sz="3200" b="1" dirty="0">
                <a:solidFill>
                  <a:srgbClr val="002060"/>
                </a:solidFill>
                <a:effectLst>
                  <a:outerShdw blurRad="38100" dist="38100" dir="2700000">
                    <a:srgbClr val="C0C0C0"/>
                  </a:outerShdw>
                </a:effectLst>
                <a:latin typeface="宋体" panose="02010600030101010101" pitchFamily="2" charset="-122"/>
                <a:ea typeface="宋体" panose="02010600030101010101" pitchFamily="2" charset="-122"/>
              </a:rPr>
              <a:t>被王国维赞叹为“千古壮观”的名句，谈谈你对此的认识。你认为哪些词用得好？</a:t>
            </a:r>
          </a:p>
        </p:txBody>
      </p:sp>
      <p:sp>
        <p:nvSpPr>
          <p:cNvPr id="34823" name="Text Box 7"/>
          <p:cNvSpPr txBox="1">
            <a:spLocks noChangeArrowheads="1"/>
          </p:cNvSpPr>
          <p:nvPr/>
        </p:nvSpPr>
        <p:spPr bwMode="auto">
          <a:xfrm>
            <a:off x="827088" y="5900738"/>
            <a:ext cx="7632700" cy="522287"/>
          </a:xfrm>
          <a:prstGeom prst="rect">
            <a:avLst/>
          </a:prstGeom>
          <a:solidFill>
            <a:schemeClr val="tx2"/>
          </a:solidFill>
          <a:ln w="9525">
            <a:noFill/>
            <a:miter lim="800000"/>
            <a:headEnd/>
            <a:tailEnd/>
          </a:ln>
        </p:spPr>
        <p:txBody>
          <a:bodyPr>
            <a:spAutoFit/>
          </a:bodyPr>
          <a:lstStyle/>
          <a:p>
            <a:pPr eaLnBrk="0" hangingPunct="0">
              <a:spcBef>
                <a:spcPct val="50000"/>
              </a:spcBef>
            </a:pPr>
            <a:r>
              <a:rPr lang="zh-CN" altLang="zh-CN" sz="2800" b="1">
                <a:solidFill>
                  <a:srgbClr val="FFFF00"/>
                </a:solidFill>
                <a:latin typeface="Arial" charset="0"/>
                <a:ea typeface="黑体" pitchFamily="49" charset="-122"/>
              </a:rPr>
              <a:t>“</a:t>
            </a:r>
            <a:r>
              <a:rPr lang="zh-CN" altLang="en-US" sz="2800" b="1">
                <a:solidFill>
                  <a:srgbClr val="FFFF00"/>
                </a:solidFill>
                <a:latin typeface="Arial" charset="0"/>
                <a:ea typeface="黑体" pitchFamily="49" charset="-122"/>
              </a:rPr>
              <a:t>直”字，又表现了烽烟的劲拔、坚毅之美。</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问题·探究</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820">
                                            <p:txEl>
                                              <p:pRg st="0" end="0"/>
                                            </p:txEl>
                                          </p:spTgt>
                                        </p:tgtEl>
                                        <p:attrNameLst>
                                          <p:attrName>style.visibility</p:attrName>
                                        </p:attrNameLst>
                                      </p:cBhvr>
                                      <p:to>
                                        <p:strVal val="visible"/>
                                      </p:to>
                                    </p:set>
                                    <p:animEffect transition="in" filter="wipe(down)">
                                      <p:cBhvr>
                                        <p:cTn id="7" dur="500"/>
                                        <p:tgtEl>
                                          <p:spTgt spid="348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4821"/>
                                        </p:tgtEl>
                                        <p:attrNameLst>
                                          <p:attrName>style.visibility</p:attrName>
                                        </p:attrNameLst>
                                      </p:cBhvr>
                                      <p:to>
                                        <p:strVal val="visible"/>
                                      </p:to>
                                    </p:set>
                                    <p:animEffect transition="in" filter="wipe(down)">
                                      <p:cBhvr>
                                        <p:cTn id="12" dur="500"/>
                                        <p:tgtEl>
                                          <p:spTgt spid="348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823"/>
                                        </p:tgtEl>
                                        <p:attrNameLst>
                                          <p:attrName>style.visibility</p:attrName>
                                        </p:attrNameLst>
                                      </p:cBhvr>
                                      <p:to>
                                        <p:strVal val="visible"/>
                                      </p:to>
                                    </p:set>
                                    <p:animEffect transition="in" filter="blinds(horizontal)">
                                      <p:cBhvr>
                                        <p:cTn id="17" dur="500"/>
                                        <p:tgtEl>
                                          <p:spTgt spid="348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bldLvl="0" animBg="1"/>
      <p:bldP spid="3482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noRot="1"/>
          </p:cNvSpPr>
          <p:nvPr>
            <p:ph type="title" idx="4294967295"/>
          </p:nvPr>
        </p:nvSpPr>
        <p:spPr>
          <a:xfrm>
            <a:off x="603250" y="1478915"/>
            <a:ext cx="8540750" cy="1143000"/>
          </a:xfrm>
          <a:noFill/>
          <a:ln/>
        </p:spPr>
        <p:txBody>
          <a:bodyPr rtlCol="0">
            <a:normAutofit/>
          </a:bodyPr>
          <a:lstStyle/>
          <a:p>
            <a:pPr algn="l" defTabSz="685800" fontAlgn="auto">
              <a:lnSpc>
                <a:spcPct val="90000"/>
              </a:lnSpc>
              <a:spcAft>
                <a:spcPts val="0"/>
              </a:spcAft>
              <a:defRPr/>
            </a:pPr>
            <a:r>
              <a:rPr lang="en-US" altLang="zh-CN" kern="1200" dirty="0">
                <a:ln>
                  <a:solidFill>
                    <a:schemeClr val="accent1">
                      <a:lumMod val="75000"/>
                    </a:schemeClr>
                  </a:solidFill>
                </a:ln>
                <a:solidFill>
                  <a:srgbClr val="FF0000"/>
                </a:solidFill>
                <a:latin typeface="宋体" panose="02010600030101010101" pitchFamily="2" charset="-122"/>
                <a:ea typeface="宋体" panose="02010600030101010101" pitchFamily="2" charset="-122"/>
                <a:cs typeface="+mj-cs"/>
              </a:rPr>
              <a:t>        </a:t>
            </a:r>
            <a:r>
              <a:rPr lang="zh-CN" altLang="en-US" kern="1200" dirty="0">
                <a:ln>
                  <a:solidFill>
                    <a:schemeClr val="accent1">
                      <a:lumMod val="75000"/>
                    </a:schemeClr>
                  </a:solidFill>
                </a:ln>
                <a:solidFill>
                  <a:srgbClr val="002060"/>
                </a:solidFill>
                <a:latin typeface="宋体" panose="02010600030101010101" pitchFamily="2" charset="-122"/>
                <a:ea typeface="宋体" panose="02010600030101010101" pitchFamily="2" charset="-122"/>
                <a:cs typeface="+mj-cs"/>
              </a:rPr>
              <a:t>春望</a:t>
            </a:r>
            <a:r>
              <a:rPr lang="zh-CN" altLang="en-US" kern="1200" dirty="0">
                <a:ln>
                  <a:solidFill>
                    <a:schemeClr val="accent1">
                      <a:lumMod val="75000"/>
                    </a:schemeClr>
                  </a:solidFill>
                </a:ln>
                <a:solidFill>
                  <a:srgbClr val="FF0000"/>
                </a:solidFill>
                <a:latin typeface="宋体" panose="02010600030101010101" pitchFamily="2" charset="-122"/>
                <a:ea typeface="宋体" panose="02010600030101010101" pitchFamily="2" charset="-122"/>
                <a:cs typeface="+mj-cs"/>
              </a:rPr>
              <a:t> </a:t>
            </a:r>
            <a:r>
              <a:rPr lang="zh-CN" altLang="en-US" sz="2800" kern="1200" dirty="0">
                <a:ln>
                  <a:solidFill>
                    <a:schemeClr val="accent1">
                      <a:lumMod val="75000"/>
                    </a:schemeClr>
                  </a:solidFill>
                </a:ln>
                <a:solidFill>
                  <a:srgbClr val="FF0000"/>
                </a:solidFill>
                <a:latin typeface="宋体" panose="02010600030101010101" pitchFamily="2" charset="-122"/>
                <a:ea typeface="宋体" panose="02010600030101010101" pitchFamily="2" charset="-122"/>
                <a:cs typeface="+mj-cs"/>
              </a:rPr>
              <a:t>  王绩</a:t>
            </a:r>
          </a:p>
        </p:txBody>
      </p:sp>
      <p:sp>
        <p:nvSpPr>
          <p:cNvPr id="6147" name="文本占位符 6146"/>
          <p:cNvSpPr>
            <a:spLocks noGrp="1" noRot="1"/>
          </p:cNvSpPr>
          <p:nvPr>
            <p:ph type="body" idx="4294967295"/>
          </p:nvPr>
        </p:nvSpPr>
        <p:spPr>
          <a:xfrm>
            <a:off x="0" y="2695575"/>
            <a:ext cx="8435975" cy="4713288"/>
          </a:xfrm>
        </p:spPr>
        <p:txBody>
          <a:bodyPr/>
          <a:lstStyle/>
          <a:p>
            <a:pPr marL="0" indent="0" algn="ctr">
              <a:buFontTx/>
              <a:buNone/>
            </a:pPr>
            <a:r>
              <a:rPr lang="en-US" altLang="zh-CN">
                <a:solidFill>
                  <a:srgbClr val="000000"/>
                </a:solidFill>
                <a:latin typeface="宋体" charset="-122"/>
              </a:rPr>
              <a:t>   </a:t>
            </a:r>
            <a:r>
              <a:rPr lang="zh-CN" altLang="en-US" sz="4400" b="1">
                <a:solidFill>
                  <a:srgbClr val="000000"/>
                </a:solidFill>
                <a:latin typeface="宋体" charset="-122"/>
              </a:rPr>
              <a:t>东皋薄暮望，徙倚欲何依。</a:t>
            </a:r>
          </a:p>
          <a:p>
            <a:pPr marL="0" indent="0" algn="ctr">
              <a:buFontTx/>
              <a:buNone/>
            </a:pPr>
            <a:r>
              <a:rPr lang="zh-CN" altLang="en-US" sz="4400" b="1">
                <a:solidFill>
                  <a:srgbClr val="000000"/>
                </a:solidFill>
                <a:latin typeface="宋体" charset="-122"/>
              </a:rPr>
              <a:t>　树树皆秋色，山山唯落晖。</a:t>
            </a:r>
          </a:p>
          <a:p>
            <a:pPr marL="0" indent="0" algn="ctr">
              <a:buFontTx/>
              <a:buNone/>
            </a:pPr>
            <a:r>
              <a:rPr lang="zh-CN" altLang="en-US" sz="4400" b="1">
                <a:solidFill>
                  <a:srgbClr val="000000"/>
                </a:solidFill>
                <a:latin typeface="宋体" charset="-122"/>
              </a:rPr>
              <a:t>　牧人驱犊返，猎马带禽归。 </a:t>
            </a:r>
          </a:p>
          <a:p>
            <a:pPr marL="0" indent="0" algn="ctr">
              <a:buFontTx/>
              <a:buNone/>
            </a:pPr>
            <a:r>
              <a:rPr lang="zh-CN" altLang="en-US" sz="4400" b="1">
                <a:solidFill>
                  <a:srgbClr val="000000"/>
                </a:solidFill>
                <a:latin typeface="宋体" charset="-122"/>
              </a:rPr>
              <a:t>　相顾无相识，长歌怀采薇。</a:t>
            </a:r>
            <a:r>
              <a:rPr lang="zh-CN" altLang="en-US" sz="4400" b="1"/>
              <a:t>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整体·感知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7">
                                            <p:txEl>
                                              <p:charRg st="0" end="20"/>
                                            </p:txEl>
                                          </p:spTgt>
                                        </p:tgtEl>
                                        <p:attrNameLst>
                                          <p:attrName>style.visibility</p:attrName>
                                        </p:attrNameLst>
                                      </p:cBhvr>
                                      <p:to>
                                        <p:strVal val="visible"/>
                                      </p:to>
                                    </p:set>
                                    <p:animEffect transition="in" filter="circle(in)">
                                      <p:cBhvr>
                                        <p:cTn id="7" dur="2000"/>
                                        <p:tgtEl>
                                          <p:spTgt spid="6147">
                                            <p:txEl>
                                              <p:charRg st="0" end="2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6147">
                                            <p:txEl>
                                              <p:charRg st="20" end="35"/>
                                            </p:txEl>
                                          </p:spTgt>
                                        </p:tgtEl>
                                        <p:attrNameLst>
                                          <p:attrName>style.visibility</p:attrName>
                                        </p:attrNameLst>
                                      </p:cBhvr>
                                      <p:to>
                                        <p:strVal val="visible"/>
                                      </p:to>
                                    </p:set>
                                    <p:animEffect transition="in" filter="circle(in)">
                                      <p:cBhvr>
                                        <p:cTn id="10" dur="2000"/>
                                        <p:tgtEl>
                                          <p:spTgt spid="6147">
                                            <p:txEl>
                                              <p:charRg st="20" end="35"/>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6147">
                                            <p:txEl>
                                              <p:charRg st="35" end="51"/>
                                            </p:txEl>
                                          </p:spTgt>
                                        </p:tgtEl>
                                        <p:attrNameLst>
                                          <p:attrName>style.visibility</p:attrName>
                                        </p:attrNameLst>
                                      </p:cBhvr>
                                      <p:to>
                                        <p:strVal val="visible"/>
                                      </p:to>
                                    </p:set>
                                    <p:animEffect transition="in" filter="circle(in)">
                                      <p:cBhvr>
                                        <p:cTn id="13" dur="2000"/>
                                        <p:tgtEl>
                                          <p:spTgt spid="6147">
                                            <p:txEl>
                                              <p:charRg st="35" end="51"/>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6147">
                                            <p:txEl>
                                              <p:charRg st="51" end="60"/>
                                            </p:txEl>
                                          </p:spTgt>
                                        </p:tgtEl>
                                        <p:attrNameLst>
                                          <p:attrName>style.visibility</p:attrName>
                                        </p:attrNameLst>
                                      </p:cBhvr>
                                      <p:to>
                                        <p:strVal val="visible"/>
                                      </p:to>
                                    </p:set>
                                    <p:animEffect transition="in" filter="circle(in)">
                                      <p:cBhvr>
                                        <p:cTn id="16" dur="2000"/>
                                        <p:tgtEl>
                                          <p:spTgt spid="6147">
                                            <p:txEl>
                                              <p:charRg st="51" end="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ChangeArrowheads="1"/>
          </p:cNvSpPr>
          <p:nvPr/>
        </p:nvSpPr>
        <p:spPr bwMode="auto">
          <a:xfrm>
            <a:off x="684213" y="3371850"/>
            <a:ext cx="7848600" cy="952500"/>
          </a:xfrm>
          <a:prstGeom prst="rect">
            <a:avLst/>
          </a:prstGeom>
          <a:solidFill>
            <a:schemeClr val="tx2"/>
          </a:solidFill>
          <a:ln w="9525">
            <a:noFill/>
            <a:miter lim="800000"/>
            <a:headEnd/>
            <a:tailEnd/>
          </a:ln>
        </p:spPr>
        <p:txBody>
          <a:bodyPr>
            <a:spAutoFit/>
          </a:bodyPr>
          <a:lstStyle/>
          <a:p>
            <a:pPr eaLnBrk="0" hangingPunct="0">
              <a:spcBef>
                <a:spcPct val="20000"/>
              </a:spcBef>
              <a:buClr>
                <a:schemeClr val="folHlink"/>
              </a:buClr>
              <a:buFont typeface="Wingdings" pitchFamily="2" charset="2"/>
              <a:buNone/>
            </a:pPr>
            <a:r>
              <a:rPr lang="zh-CN" altLang="zh-CN" sz="2800" b="1">
                <a:solidFill>
                  <a:srgbClr val="FFFF00"/>
                </a:solidFill>
                <a:latin typeface="宋体" charset="-122"/>
                <a:ea typeface="黑体" pitchFamily="49" charset="-122"/>
              </a:rPr>
              <a:t>“</a:t>
            </a:r>
            <a:r>
              <a:rPr lang="zh-CN" altLang="en-US" sz="2800" b="1">
                <a:solidFill>
                  <a:srgbClr val="FFFF00"/>
                </a:solidFill>
                <a:latin typeface="Arial" charset="0"/>
                <a:ea typeface="黑体" pitchFamily="49" charset="-122"/>
              </a:rPr>
              <a:t>圆</a:t>
            </a:r>
            <a:r>
              <a:rPr lang="zh-CN" altLang="en-US" sz="2800" b="1">
                <a:solidFill>
                  <a:srgbClr val="FFFF00"/>
                </a:solidFill>
                <a:latin typeface="宋体" charset="-122"/>
                <a:ea typeface="黑体" pitchFamily="49" charset="-122"/>
              </a:rPr>
              <a:t>”</a:t>
            </a:r>
            <a:r>
              <a:rPr lang="zh-CN" altLang="en-US" sz="2800" b="1">
                <a:solidFill>
                  <a:srgbClr val="FFFF00"/>
                </a:solidFill>
                <a:latin typeface="Arial" charset="0"/>
                <a:ea typeface="黑体" pitchFamily="49" charset="-122"/>
              </a:rPr>
              <a:t>字，</a:t>
            </a:r>
            <a:r>
              <a:rPr lang="zh-CN" altLang="en-US" sz="2800">
                <a:solidFill>
                  <a:srgbClr val="FFFF00"/>
                </a:solidFill>
                <a:latin typeface="Arial" charset="0"/>
                <a:ea typeface="黑体" pitchFamily="49" charset="-122"/>
              </a:rPr>
              <a:t>突出了在大漠中观落日的特殊感受，给人以亲切温暧又微带苍茫的感觉。</a:t>
            </a:r>
            <a:endParaRPr lang="zh-CN" altLang="en-US" sz="2800" b="1">
              <a:solidFill>
                <a:srgbClr val="FFFF00"/>
              </a:solidFill>
              <a:latin typeface="Arial" charset="0"/>
              <a:ea typeface="黑体" pitchFamily="49" charset="-122"/>
            </a:endParaRPr>
          </a:p>
        </p:txBody>
      </p:sp>
      <p:sp>
        <p:nvSpPr>
          <p:cNvPr id="35844" name="Text Box 4"/>
          <p:cNvSpPr txBox="1">
            <a:spLocks noChangeArrowheads="1"/>
          </p:cNvSpPr>
          <p:nvPr/>
        </p:nvSpPr>
        <p:spPr bwMode="auto">
          <a:xfrm>
            <a:off x="612775" y="1676400"/>
            <a:ext cx="7991475" cy="1384300"/>
          </a:xfrm>
          <a:prstGeom prst="rect">
            <a:avLst/>
          </a:prstGeom>
          <a:solidFill>
            <a:schemeClr val="tx2"/>
          </a:solidFill>
          <a:ln w="9525">
            <a:noFill/>
            <a:miter lim="800000"/>
            <a:headEnd/>
            <a:tailEnd/>
          </a:ln>
        </p:spPr>
        <p:txBody>
          <a:bodyPr>
            <a:spAutoFit/>
          </a:bodyPr>
          <a:lstStyle/>
          <a:p>
            <a:pPr eaLnBrk="0" hangingPunct="0">
              <a:spcBef>
                <a:spcPct val="50000"/>
              </a:spcBef>
            </a:pPr>
            <a:r>
              <a:rPr lang="zh-CN" altLang="zh-CN" sz="2800" b="1">
                <a:solidFill>
                  <a:srgbClr val="FFFF00"/>
                </a:solidFill>
                <a:latin typeface="Arial" charset="0"/>
                <a:ea typeface="黑体" pitchFamily="49" charset="-122"/>
              </a:rPr>
              <a:t>“</a:t>
            </a:r>
            <a:r>
              <a:rPr lang="zh-CN" altLang="en-US" sz="2800" b="1">
                <a:solidFill>
                  <a:srgbClr val="FFFF00"/>
                </a:solidFill>
                <a:latin typeface="Arial" charset="0"/>
                <a:ea typeface="黑体" pitchFamily="49" charset="-122"/>
              </a:rPr>
              <a:t>长”字，将没有山峦林木的浩瀚无垠的沙漠上那横贯其间的黄河的令人震撼的壮阔之美写得淋漓尽致。</a:t>
            </a:r>
          </a:p>
        </p:txBody>
      </p:sp>
      <p:sp>
        <p:nvSpPr>
          <p:cNvPr id="35845" name="Text Box 5"/>
          <p:cNvSpPr txBox="1">
            <a:spLocks noChangeArrowheads="1"/>
          </p:cNvSpPr>
          <p:nvPr/>
        </p:nvSpPr>
        <p:spPr bwMode="auto">
          <a:xfrm>
            <a:off x="684213" y="4806950"/>
            <a:ext cx="7921625" cy="1076325"/>
          </a:xfrm>
          <a:prstGeom prst="rect">
            <a:avLst/>
          </a:prstGeom>
          <a:solidFill>
            <a:schemeClr val="tx2"/>
          </a:solidFill>
          <a:ln w="9525">
            <a:noFill/>
            <a:miter lim="800000"/>
            <a:headEnd/>
            <a:tailEnd/>
          </a:ln>
        </p:spPr>
        <p:txBody>
          <a:bodyPr>
            <a:spAutoFit/>
          </a:bodyPr>
          <a:lstStyle/>
          <a:p>
            <a:pPr eaLnBrk="0" hangingPunct="0">
              <a:spcBef>
                <a:spcPct val="20000"/>
              </a:spcBef>
              <a:buClr>
                <a:schemeClr val="folHlink"/>
              </a:buClr>
              <a:buFont typeface="Wingdings" pitchFamily="2" charset="2"/>
              <a:buNone/>
            </a:pPr>
            <a:r>
              <a:rPr lang="zh-CN" altLang="en-US" sz="3200" b="1">
                <a:solidFill>
                  <a:srgbClr val="FFFF00"/>
                </a:solidFill>
                <a:latin typeface="Arial" charset="0"/>
                <a:ea typeface="黑体" pitchFamily="49" charset="-122"/>
              </a:rPr>
              <a:t>诗人把自己的孤寂情绪巧妙地溶化在广阔的自然景象的描绘中。</a:t>
            </a:r>
            <a:endParaRPr lang="zh-CN" altLang="en-US" sz="3200">
              <a:solidFill>
                <a:srgbClr val="FFFF00"/>
              </a:solidFill>
              <a:latin typeface="Arial" charset="0"/>
              <a:ea typeface="黑体" pitchFamily="49" charset="-122"/>
            </a:endParaRP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问题·探究</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844">
                                            <p:txEl>
                                              <p:pRg st="0" end="0"/>
                                            </p:txEl>
                                          </p:spTgt>
                                        </p:tgtEl>
                                        <p:attrNameLst>
                                          <p:attrName>style.visibility</p:attrName>
                                        </p:attrNameLst>
                                      </p:cBhvr>
                                      <p:to>
                                        <p:strVal val="visible"/>
                                      </p:to>
                                    </p:set>
                                    <p:animEffect transition="in" filter="box(in)">
                                      <p:cBhvr>
                                        <p:cTn id="7" dur="500"/>
                                        <p:tgtEl>
                                          <p:spTgt spid="358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5843"/>
                                        </p:tgtEl>
                                        <p:attrNameLst>
                                          <p:attrName>style.visibility</p:attrName>
                                        </p:attrNameLst>
                                      </p:cBhvr>
                                      <p:to>
                                        <p:strVal val="visible"/>
                                      </p:to>
                                    </p:set>
                                    <p:animEffect transition="in" filter="box(in)">
                                      <p:cBhvr>
                                        <p:cTn id="12" dur="500"/>
                                        <p:tgtEl>
                                          <p:spTgt spid="3584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5845">
                                            <p:txEl>
                                              <p:pRg st="0" end="0"/>
                                            </p:txEl>
                                          </p:spTgt>
                                        </p:tgtEl>
                                        <p:attrNameLst>
                                          <p:attrName>style.visibility</p:attrName>
                                        </p:attrNameLst>
                                      </p:cBhvr>
                                      <p:to>
                                        <p:strVal val="visible"/>
                                      </p:to>
                                    </p:set>
                                    <p:animEffect transition="in" filter="box(in)">
                                      <p:cBhvr>
                                        <p:cTn id="17" dur="500"/>
                                        <p:tgtEl>
                                          <p:spTgt spid="358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ext Box 5"/>
          <p:cNvSpPr txBox="1">
            <a:spLocks noChangeArrowheads="1"/>
          </p:cNvSpPr>
          <p:nvPr/>
        </p:nvSpPr>
        <p:spPr bwMode="auto">
          <a:xfrm>
            <a:off x="1139825" y="768350"/>
            <a:ext cx="7148513" cy="768350"/>
          </a:xfrm>
          <a:prstGeom prst="rect">
            <a:avLst/>
          </a:prstGeom>
          <a:noFill/>
          <a:ln w="9525">
            <a:noFill/>
            <a:miter lim="800000"/>
            <a:headEnd/>
            <a:tailEnd/>
          </a:ln>
        </p:spPr>
        <p:txBody>
          <a:bodyPr>
            <a:spAutoFit/>
          </a:bodyPr>
          <a:lstStyle/>
          <a:p>
            <a:pPr eaLnBrk="0" hangingPunct="0">
              <a:spcBef>
                <a:spcPct val="50000"/>
              </a:spcBef>
            </a:pPr>
            <a:r>
              <a:rPr lang="zh-CN" altLang="en-US" sz="4400" b="1">
                <a:solidFill>
                  <a:srgbClr val="3946E9"/>
                </a:solidFill>
                <a:latin typeface="华文行楷"/>
                <a:ea typeface="华文行楷"/>
                <a:cs typeface="华文行楷"/>
              </a:rPr>
              <a:t>大漠孤烟直，</a:t>
            </a:r>
            <a:r>
              <a:rPr lang="zh-CN" altLang="en-US" sz="4400" b="1">
                <a:solidFill>
                  <a:srgbClr val="3946E9"/>
                </a:solidFill>
                <a:latin typeface="Arial" charset="0"/>
                <a:ea typeface="华文行楷"/>
                <a:cs typeface="华文行楷"/>
                <a:sym typeface="+mn-ea"/>
              </a:rPr>
              <a:t>长河落日圆。</a:t>
            </a:r>
            <a:endParaRPr lang="zh-CN" altLang="en-US" sz="4800" b="1">
              <a:solidFill>
                <a:srgbClr val="3946E9"/>
              </a:solidFill>
              <a:latin typeface="华文行楷"/>
              <a:ea typeface="华文行楷"/>
              <a:cs typeface="华文行楷"/>
            </a:endParaRPr>
          </a:p>
        </p:txBody>
      </p:sp>
      <p:sp>
        <p:nvSpPr>
          <p:cNvPr id="36871" name="Text Box 7"/>
          <p:cNvSpPr txBox="1">
            <a:spLocks noChangeArrowheads="1"/>
          </p:cNvSpPr>
          <p:nvPr/>
        </p:nvSpPr>
        <p:spPr bwMode="auto">
          <a:xfrm>
            <a:off x="304800" y="1905000"/>
            <a:ext cx="4122738" cy="706438"/>
          </a:xfrm>
          <a:prstGeom prst="rect">
            <a:avLst/>
          </a:prstGeom>
          <a:noFill/>
          <a:ln w="9525">
            <a:noFill/>
            <a:miter lim="800000"/>
            <a:headEnd/>
            <a:tailEnd/>
          </a:ln>
        </p:spPr>
        <p:txBody>
          <a:bodyPr>
            <a:spAutoFit/>
          </a:bodyPr>
          <a:lstStyle/>
          <a:p>
            <a:pPr eaLnBrk="0" hangingPunct="0">
              <a:spcBef>
                <a:spcPct val="50000"/>
              </a:spcBef>
            </a:pPr>
            <a:r>
              <a:rPr lang="zh-CN" altLang="en-US" sz="4000" b="1">
                <a:solidFill>
                  <a:srgbClr val="3946E9"/>
                </a:solidFill>
                <a:latin typeface="Arial" charset="0"/>
                <a:ea typeface="华文行楷"/>
                <a:cs typeface="华文行楷"/>
              </a:rPr>
              <a:t>构图美：</a:t>
            </a:r>
          </a:p>
        </p:txBody>
      </p:sp>
      <p:sp>
        <p:nvSpPr>
          <p:cNvPr id="36872" name="Text Box 8"/>
          <p:cNvSpPr txBox="1">
            <a:spLocks noChangeArrowheads="1"/>
          </p:cNvSpPr>
          <p:nvPr/>
        </p:nvSpPr>
        <p:spPr bwMode="auto">
          <a:xfrm>
            <a:off x="304800" y="3213100"/>
            <a:ext cx="4564063" cy="706438"/>
          </a:xfrm>
          <a:prstGeom prst="rect">
            <a:avLst/>
          </a:prstGeom>
          <a:noFill/>
          <a:ln w="9525">
            <a:noFill/>
            <a:miter lim="800000"/>
            <a:headEnd/>
            <a:tailEnd/>
          </a:ln>
        </p:spPr>
        <p:txBody>
          <a:bodyPr>
            <a:spAutoFit/>
          </a:bodyPr>
          <a:lstStyle/>
          <a:p>
            <a:pPr eaLnBrk="0" hangingPunct="0">
              <a:spcBef>
                <a:spcPct val="50000"/>
              </a:spcBef>
            </a:pPr>
            <a:r>
              <a:rPr lang="zh-CN" altLang="en-US" sz="4000" b="1">
                <a:solidFill>
                  <a:srgbClr val="3946E9"/>
                </a:solidFill>
                <a:latin typeface="Arial" charset="0"/>
                <a:ea typeface="华文行楷"/>
                <a:cs typeface="华文行楷"/>
              </a:rPr>
              <a:t>线条美：</a:t>
            </a:r>
          </a:p>
        </p:txBody>
      </p:sp>
      <p:sp>
        <p:nvSpPr>
          <p:cNvPr id="36873" name="Text Box 9"/>
          <p:cNvSpPr txBox="1">
            <a:spLocks noChangeArrowheads="1"/>
          </p:cNvSpPr>
          <p:nvPr/>
        </p:nvSpPr>
        <p:spPr bwMode="auto">
          <a:xfrm>
            <a:off x="238125" y="4437063"/>
            <a:ext cx="3829050" cy="706437"/>
          </a:xfrm>
          <a:prstGeom prst="rect">
            <a:avLst/>
          </a:prstGeom>
          <a:noFill/>
          <a:ln w="9525">
            <a:noFill/>
            <a:miter lim="800000"/>
            <a:headEnd/>
            <a:tailEnd/>
          </a:ln>
        </p:spPr>
        <p:txBody>
          <a:bodyPr>
            <a:spAutoFit/>
          </a:bodyPr>
          <a:lstStyle/>
          <a:p>
            <a:pPr eaLnBrk="0" hangingPunct="0">
              <a:spcBef>
                <a:spcPct val="50000"/>
              </a:spcBef>
            </a:pPr>
            <a:r>
              <a:rPr lang="zh-CN" altLang="en-US" sz="4000" b="1">
                <a:solidFill>
                  <a:srgbClr val="3946E9"/>
                </a:solidFill>
                <a:latin typeface="Arial" charset="0"/>
                <a:ea typeface="华文行楷"/>
                <a:cs typeface="华文行楷"/>
              </a:rPr>
              <a:t>色彩美：</a:t>
            </a:r>
          </a:p>
        </p:txBody>
      </p:sp>
      <p:sp>
        <p:nvSpPr>
          <p:cNvPr id="36874" name="Text Box 10"/>
          <p:cNvSpPr txBox="1">
            <a:spLocks noChangeArrowheads="1"/>
          </p:cNvSpPr>
          <p:nvPr/>
        </p:nvSpPr>
        <p:spPr bwMode="auto">
          <a:xfrm>
            <a:off x="2203450" y="1714500"/>
            <a:ext cx="6400800" cy="1076325"/>
          </a:xfrm>
          <a:prstGeom prst="rect">
            <a:avLst/>
          </a:prstGeom>
          <a:noFill/>
          <a:ln w="9525">
            <a:noFill/>
            <a:miter lim="800000"/>
            <a:headEnd/>
            <a:tailEnd/>
          </a:ln>
        </p:spPr>
        <p:txBody>
          <a:bodyPr>
            <a:spAutoFit/>
          </a:bodyPr>
          <a:lstStyle/>
          <a:p>
            <a:pPr eaLnBrk="0" hangingPunct="0"/>
            <a:r>
              <a:rPr lang="zh-CN" altLang="en-US" sz="3200" b="1">
                <a:solidFill>
                  <a:srgbClr val="000066"/>
                </a:solidFill>
                <a:latin typeface="Arial" charset="0"/>
                <a:ea typeface="隶书"/>
                <a:cs typeface="隶书"/>
              </a:rPr>
              <a:t>近处烽烟、远处夕阳、大漠无边、</a:t>
            </a:r>
          </a:p>
          <a:p>
            <a:pPr eaLnBrk="0" hangingPunct="0"/>
            <a:r>
              <a:rPr lang="zh-CN" altLang="en-US" sz="3200" b="1">
                <a:solidFill>
                  <a:srgbClr val="000066"/>
                </a:solidFill>
                <a:latin typeface="Arial" charset="0"/>
                <a:ea typeface="隶书"/>
                <a:cs typeface="隶书"/>
              </a:rPr>
              <a:t>长河奔流</a:t>
            </a:r>
          </a:p>
        </p:txBody>
      </p:sp>
      <p:sp>
        <p:nvSpPr>
          <p:cNvPr id="36875" name="Text Box 11"/>
          <p:cNvSpPr txBox="1">
            <a:spLocks noChangeArrowheads="1"/>
          </p:cNvSpPr>
          <p:nvPr/>
        </p:nvSpPr>
        <p:spPr bwMode="auto">
          <a:xfrm>
            <a:off x="2195513" y="3068638"/>
            <a:ext cx="6838950" cy="584200"/>
          </a:xfrm>
          <a:prstGeom prst="rect">
            <a:avLst/>
          </a:prstGeom>
          <a:noFill/>
          <a:ln w="9525">
            <a:noFill/>
            <a:miter lim="800000"/>
            <a:headEnd/>
            <a:tailEnd/>
          </a:ln>
        </p:spPr>
        <p:txBody>
          <a:bodyPr>
            <a:spAutoFit/>
          </a:bodyPr>
          <a:lstStyle/>
          <a:p>
            <a:pPr eaLnBrk="0" hangingPunct="0"/>
            <a:r>
              <a:rPr lang="zh-CN" altLang="en-US" sz="3200" b="1">
                <a:solidFill>
                  <a:srgbClr val="000066"/>
                </a:solidFill>
                <a:latin typeface="Arial" charset="0"/>
                <a:ea typeface="隶书"/>
                <a:cs typeface="隶书"/>
              </a:rPr>
              <a:t>纵的是烟，横的是河，圆的是落日</a:t>
            </a:r>
          </a:p>
        </p:txBody>
      </p:sp>
      <p:sp>
        <p:nvSpPr>
          <p:cNvPr id="36876" name="Text Box 12"/>
          <p:cNvSpPr txBox="1">
            <a:spLocks noChangeArrowheads="1"/>
          </p:cNvSpPr>
          <p:nvPr/>
        </p:nvSpPr>
        <p:spPr bwMode="auto">
          <a:xfrm>
            <a:off x="2125663" y="4221163"/>
            <a:ext cx="6478587" cy="1076325"/>
          </a:xfrm>
          <a:prstGeom prst="rect">
            <a:avLst/>
          </a:prstGeom>
          <a:noFill/>
          <a:ln w="9525">
            <a:noFill/>
            <a:miter lim="800000"/>
            <a:headEnd/>
            <a:tailEnd/>
          </a:ln>
        </p:spPr>
        <p:txBody>
          <a:bodyPr>
            <a:spAutoFit/>
          </a:bodyPr>
          <a:lstStyle/>
          <a:p>
            <a:pPr eaLnBrk="0" hangingPunct="0"/>
            <a:r>
              <a:rPr lang="zh-CN" altLang="en-US" sz="3200" b="1">
                <a:solidFill>
                  <a:srgbClr val="000066"/>
                </a:solidFill>
                <a:latin typeface="Arial" charset="0"/>
                <a:ea typeface="隶书"/>
                <a:cs typeface="隶书"/>
              </a:rPr>
              <a:t>黄沙漫漫、夕辉橘红、白烟一缕、河水闪闪</a:t>
            </a:r>
          </a:p>
        </p:txBody>
      </p:sp>
      <p:sp>
        <p:nvSpPr>
          <p:cNvPr id="36877" name="Text Box 13"/>
          <p:cNvSpPr txBox="1">
            <a:spLocks noChangeArrowheads="1"/>
          </p:cNvSpPr>
          <p:nvPr/>
        </p:nvSpPr>
        <p:spPr bwMode="auto">
          <a:xfrm>
            <a:off x="4137025" y="2201863"/>
            <a:ext cx="3314700" cy="644525"/>
          </a:xfrm>
          <a:prstGeom prst="rect">
            <a:avLst/>
          </a:prstGeom>
          <a:noFill/>
          <a:ln w="9525">
            <a:noFill/>
            <a:miter lim="800000"/>
            <a:headEnd/>
            <a:tailEnd/>
          </a:ln>
        </p:spPr>
        <p:txBody>
          <a:bodyPr>
            <a:spAutoFit/>
          </a:bodyPr>
          <a:lstStyle/>
          <a:p>
            <a:pPr eaLnBrk="0" hangingPunct="0">
              <a:spcBef>
                <a:spcPct val="50000"/>
              </a:spcBef>
            </a:pPr>
            <a:r>
              <a:rPr lang="zh-CN" altLang="zh-CN" sz="3600" b="1">
                <a:solidFill>
                  <a:srgbClr val="660033"/>
                </a:solidFill>
                <a:latin typeface="Arial" charset="0"/>
                <a:ea typeface="隶书"/>
                <a:cs typeface="隶书"/>
              </a:rPr>
              <a:t>——</a:t>
            </a:r>
            <a:r>
              <a:rPr lang="zh-CN" altLang="en-US" sz="3600" b="1">
                <a:solidFill>
                  <a:srgbClr val="660033"/>
                </a:solidFill>
                <a:latin typeface="Arial" charset="0"/>
                <a:ea typeface="隶书"/>
                <a:cs typeface="隶书"/>
              </a:rPr>
              <a:t>空间阔大</a:t>
            </a:r>
          </a:p>
        </p:txBody>
      </p:sp>
      <p:sp>
        <p:nvSpPr>
          <p:cNvPr id="36878" name="Text Box 14"/>
          <p:cNvSpPr txBox="1">
            <a:spLocks noChangeArrowheads="1"/>
          </p:cNvSpPr>
          <p:nvPr/>
        </p:nvSpPr>
        <p:spPr bwMode="auto">
          <a:xfrm>
            <a:off x="4140200" y="3644900"/>
            <a:ext cx="3455988" cy="644525"/>
          </a:xfrm>
          <a:prstGeom prst="rect">
            <a:avLst/>
          </a:prstGeom>
          <a:noFill/>
          <a:ln w="9525">
            <a:noFill/>
            <a:miter lim="800000"/>
            <a:headEnd/>
            <a:tailEnd/>
          </a:ln>
        </p:spPr>
        <p:txBody>
          <a:bodyPr>
            <a:spAutoFit/>
          </a:bodyPr>
          <a:lstStyle/>
          <a:p>
            <a:pPr eaLnBrk="0" hangingPunct="0">
              <a:spcBef>
                <a:spcPct val="50000"/>
              </a:spcBef>
            </a:pPr>
            <a:r>
              <a:rPr lang="zh-CN" altLang="zh-CN" sz="3600" b="1">
                <a:solidFill>
                  <a:srgbClr val="660033"/>
                </a:solidFill>
                <a:latin typeface="Arial" charset="0"/>
                <a:ea typeface="隶书"/>
                <a:cs typeface="隶书"/>
              </a:rPr>
              <a:t>——</a:t>
            </a:r>
            <a:r>
              <a:rPr lang="zh-CN" altLang="en-US" sz="3600" b="1">
                <a:solidFill>
                  <a:srgbClr val="660033"/>
                </a:solidFill>
                <a:latin typeface="Arial" charset="0"/>
                <a:ea typeface="隶书"/>
                <a:cs typeface="隶书"/>
              </a:rPr>
              <a:t>层次丰富</a:t>
            </a:r>
          </a:p>
        </p:txBody>
      </p:sp>
      <p:sp>
        <p:nvSpPr>
          <p:cNvPr id="36879" name="Text Box 15"/>
          <p:cNvSpPr txBox="1">
            <a:spLocks noChangeArrowheads="1"/>
          </p:cNvSpPr>
          <p:nvPr/>
        </p:nvSpPr>
        <p:spPr bwMode="auto">
          <a:xfrm>
            <a:off x="4140200" y="4746625"/>
            <a:ext cx="4392613" cy="644525"/>
          </a:xfrm>
          <a:prstGeom prst="rect">
            <a:avLst/>
          </a:prstGeom>
          <a:noFill/>
          <a:ln w="9525">
            <a:noFill/>
            <a:miter lim="800000"/>
            <a:headEnd/>
            <a:tailEnd/>
          </a:ln>
        </p:spPr>
        <p:txBody>
          <a:bodyPr>
            <a:spAutoFit/>
          </a:bodyPr>
          <a:lstStyle/>
          <a:p>
            <a:pPr eaLnBrk="0" hangingPunct="0"/>
            <a:r>
              <a:rPr lang="zh-CN" altLang="zh-CN" sz="3600" b="1">
                <a:solidFill>
                  <a:srgbClr val="660033"/>
                </a:solidFill>
                <a:latin typeface="Arial" charset="0"/>
                <a:ea typeface="隶书"/>
                <a:cs typeface="隶书"/>
              </a:rPr>
              <a:t>——</a:t>
            </a:r>
            <a:r>
              <a:rPr lang="zh-CN" altLang="en-US" sz="3600" b="1">
                <a:solidFill>
                  <a:srgbClr val="660033"/>
                </a:solidFill>
                <a:latin typeface="Arial" charset="0"/>
                <a:ea typeface="隶书"/>
                <a:cs typeface="隶书"/>
              </a:rPr>
              <a:t>鲜明优美</a:t>
            </a:r>
          </a:p>
        </p:txBody>
      </p:sp>
      <p:sp>
        <p:nvSpPr>
          <p:cNvPr id="36880" name="Text Box 16"/>
          <p:cNvSpPr txBox="1">
            <a:spLocks noChangeArrowheads="1"/>
          </p:cNvSpPr>
          <p:nvPr/>
        </p:nvSpPr>
        <p:spPr bwMode="auto">
          <a:xfrm>
            <a:off x="125413" y="5387975"/>
            <a:ext cx="8893175" cy="1384300"/>
          </a:xfrm>
          <a:prstGeom prst="rect">
            <a:avLst/>
          </a:prstGeom>
          <a:noFill/>
          <a:ln w="9525">
            <a:noFill/>
            <a:miter lim="800000"/>
            <a:headEnd/>
            <a:tailEnd/>
          </a:ln>
        </p:spPr>
        <p:txBody>
          <a:bodyPr>
            <a:spAutoFit/>
          </a:bodyPr>
          <a:lstStyle/>
          <a:p>
            <a:pPr eaLnBrk="0" hangingPunct="0">
              <a:spcBef>
                <a:spcPct val="50000"/>
              </a:spcBef>
            </a:pPr>
            <a:r>
              <a:rPr lang="zh-CN" altLang="zh-CN" sz="4000" b="1">
                <a:solidFill>
                  <a:srgbClr val="008000"/>
                </a:solidFill>
                <a:latin typeface="Arial" charset="0"/>
                <a:ea typeface="华文新魏"/>
                <a:cs typeface="华文新魏"/>
              </a:rPr>
              <a:t>    </a:t>
            </a:r>
            <a:r>
              <a:rPr lang="zh-CN" altLang="en-US" sz="4200" b="1">
                <a:solidFill>
                  <a:srgbClr val="008000"/>
                </a:solidFill>
                <a:latin typeface="Arial" charset="0"/>
                <a:ea typeface="华文新魏"/>
                <a:cs typeface="华文新魏"/>
              </a:rPr>
              <a:t>这句话笔力苍劲，意境雄浑，视野开阔，被赞为“千古壮观”的名句。</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语言·赏析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71"/>
                                        </p:tgtEl>
                                        <p:attrNameLst>
                                          <p:attrName>style.visibility</p:attrName>
                                        </p:attrNameLst>
                                      </p:cBhvr>
                                      <p:to>
                                        <p:strVal val="visible"/>
                                      </p:to>
                                    </p:set>
                                    <p:animEffect transition="in" filter="blinds(horizontal)">
                                      <p:cBhvr>
                                        <p:cTn id="7" dur="500"/>
                                        <p:tgtEl>
                                          <p:spTgt spid="3687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874"/>
                                        </p:tgtEl>
                                        <p:attrNameLst>
                                          <p:attrName>style.visibility</p:attrName>
                                        </p:attrNameLst>
                                      </p:cBhvr>
                                      <p:to>
                                        <p:strVal val="visible"/>
                                      </p:to>
                                    </p:set>
                                    <p:animEffect transition="in" filter="blinds(horizontal)">
                                      <p:cBhvr>
                                        <p:cTn id="12" dur="500"/>
                                        <p:tgtEl>
                                          <p:spTgt spid="3687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6877"/>
                                        </p:tgtEl>
                                        <p:attrNameLst>
                                          <p:attrName>style.visibility</p:attrName>
                                        </p:attrNameLst>
                                      </p:cBhvr>
                                      <p:to>
                                        <p:strVal val="visible"/>
                                      </p:to>
                                    </p:set>
                                    <p:animEffect transition="in" filter="blinds(horizontal)">
                                      <p:cBhvr>
                                        <p:cTn id="17" dur="500"/>
                                        <p:tgtEl>
                                          <p:spTgt spid="3687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6872"/>
                                        </p:tgtEl>
                                        <p:attrNameLst>
                                          <p:attrName>style.visibility</p:attrName>
                                        </p:attrNameLst>
                                      </p:cBhvr>
                                      <p:to>
                                        <p:strVal val="visible"/>
                                      </p:to>
                                    </p:set>
                                    <p:animEffect transition="in" filter="blinds(horizontal)">
                                      <p:cBhvr>
                                        <p:cTn id="22" dur="500"/>
                                        <p:tgtEl>
                                          <p:spTgt spid="3687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6875"/>
                                        </p:tgtEl>
                                        <p:attrNameLst>
                                          <p:attrName>style.visibility</p:attrName>
                                        </p:attrNameLst>
                                      </p:cBhvr>
                                      <p:to>
                                        <p:strVal val="visible"/>
                                      </p:to>
                                    </p:set>
                                    <p:animEffect transition="in" filter="blinds(horizontal)">
                                      <p:cBhvr>
                                        <p:cTn id="27" dur="500"/>
                                        <p:tgtEl>
                                          <p:spTgt spid="3687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6878"/>
                                        </p:tgtEl>
                                        <p:attrNameLst>
                                          <p:attrName>style.visibility</p:attrName>
                                        </p:attrNameLst>
                                      </p:cBhvr>
                                      <p:to>
                                        <p:strVal val="visible"/>
                                      </p:to>
                                    </p:set>
                                    <p:animEffect transition="in" filter="blinds(horizontal)">
                                      <p:cBhvr>
                                        <p:cTn id="32" dur="500"/>
                                        <p:tgtEl>
                                          <p:spTgt spid="3687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6873"/>
                                        </p:tgtEl>
                                        <p:attrNameLst>
                                          <p:attrName>style.visibility</p:attrName>
                                        </p:attrNameLst>
                                      </p:cBhvr>
                                      <p:to>
                                        <p:strVal val="visible"/>
                                      </p:to>
                                    </p:set>
                                    <p:animEffect transition="in" filter="blinds(horizontal)">
                                      <p:cBhvr>
                                        <p:cTn id="37" dur="500"/>
                                        <p:tgtEl>
                                          <p:spTgt spid="3687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6876"/>
                                        </p:tgtEl>
                                        <p:attrNameLst>
                                          <p:attrName>style.visibility</p:attrName>
                                        </p:attrNameLst>
                                      </p:cBhvr>
                                      <p:to>
                                        <p:strVal val="visible"/>
                                      </p:to>
                                    </p:set>
                                    <p:animEffect transition="in" filter="blinds(horizontal)">
                                      <p:cBhvr>
                                        <p:cTn id="42" dur="500"/>
                                        <p:tgtEl>
                                          <p:spTgt spid="3687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6879"/>
                                        </p:tgtEl>
                                        <p:attrNameLst>
                                          <p:attrName>style.visibility</p:attrName>
                                        </p:attrNameLst>
                                      </p:cBhvr>
                                      <p:to>
                                        <p:strVal val="visible"/>
                                      </p:to>
                                    </p:set>
                                    <p:animEffect transition="in" filter="blinds(horizontal)">
                                      <p:cBhvr>
                                        <p:cTn id="47" dur="500"/>
                                        <p:tgtEl>
                                          <p:spTgt spid="3687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6880"/>
                                        </p:tgtEl>
                                        <p:attrNameLst>
                                          <p:attrName>style.visibility</p:attrName>
                                        </p:attrNameLst>
                                      </p:cBhvr>
                                      <p:to>
                                        <p:strVal val="visible"/>
                                      </p:to>
                                    </p:set>
                                    <p:animEffect transition="in" filter="blinds(horizontal)">
                                      <p:cBhvr>
                                        <p:cTn id="52" dur="500"/>
                                        <p:tgtEl>
                                          <p:spTgt spid="368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1" grpId="0"/>
      <p:bldP spid="36872" grpId="0"/>
      <p:bldP spid="36873" grpId="0"/>
      <p:bldP spid="36874" grpId="0"/>
      <p:bldP spid="36875" grpId="0"/>
      <p:bldP spid="36876" grpId="0"/>
      <p:bldP spid="36877" grpId="0"/>
      <p:bldP spid="36878" grpId="0"/>
      <p:bldP spid="36879" grpId="0"/>
      <p:bldP spid="3688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101600" y="998538"/>
            <a:ext cx="8820150" cy="6075362"/>
          </a:xfrm>
          <a:prstGeom prst="rect">
            <a:avLst/>
          </a:prstGeom>
          <a:noFill/>
          <a:ln w="9525">
            <a:noFill/>
            <a:miter lim="800000"/>
          </a:ln>
          <a:effectLst/>
        </p:spPr>
        <p:txBody>
          <a:bodyPr>
            <a:spAutoFit/>
          </a:bodyPr>
          <a:lstStyle/>
          <a:p>
            <a:pPr eaLnBrk="0" hangingPunct="0">
              <a:spcBef>
                <a:spcPct val="20000"/>
              </a:spcBef>
              <a:buClr>
                <a:schemeClr val="folHlink"/>
              </a:buClr>
              <a:buFont typeface="Wingdings" panose="05000000000000000000" pitchFamily="2" charset="2"/>
              <a:buNone/>
              <a:defRPr/>
            </a:pPr>
            <a:r>
              <a:rPr lang="zh-CN" altLang="en-US" sz="7200" b="1" dirty="0">
                <a:solidFill>
                  <a:srgbClr val="010000"/>
                </a:solidFill>
                <a:effectLst>
                  <a:outerShdw blurRad="38100" dist="38100" dir="2700000">
                    <a:srgbClr val="C0C0C0"/>
                  </a:outerShdw>
                </a:effectLst>
                <a:latin typeface="Arial" panose="020B0604020202020204" pitchFamily="34" charset="0"/>
                <a:ea typeface="华文新魏" pitchFamily="2" charset="-122"/>
              </a:rPr>
              <a:t>思想内容</a:t>
            </a:r>
            <a:r>
              <a:rPr lang="en-US" altLang="zh-CN" sz="4400" b="1" dirty="0">
                <a:solidFill>
                  <a:srgbClr val="010000"/>
                </a:solidFill>
                <a:effectLst>
                  <a:outerShdw blurRad="38100" dist="38100" dir="2700000">
                    <a:srgbClr val="C0C0C0"/>
                  </a:outerShdw>
                </a:effectLst>
                <a:latin typeface="Arial" panose="020B0604020202020204" pitchFamily="34" charset="0"/>
                <a:ea typeface="楷体_GB2312" pitchFamily="49" charset="-122"/>
              </a:rPr>
              <a:t>:《</a:t>
            </a:r>
            <a:r>
              <a:rPr lang="zh-CN" altLang="en-US" sz="4400" b="1" dirty="0">
                <a:solidFill>
                  <a:srgbClr val="010000"/>
                </a:solidFill>
                <a:effectLst>
                  <a:outerShdw blurRad="38100" dist="38100" dir="2700000">
                    <a:srgbClr val="C0C0C0"/>
                  </a:outerShdw>
                </a:effectLst>
                <a:latin typeface="Arial" panose="020B0604020202020204" pitchFamily="34" charset="0"/>
                <a:ea typeface="楷体_GB2312" pitchFamily="49" charset="-122"/>
              </a:rPr>
              <a:t>使至塞上</a:t>
            </a:r>
            <a:r>
              <a:rPr lang="en-US" altLang="zh-CN" sz="4400" b="1" dirty="0">
                <a:solidFill>
                  <a:srgbClr val="010000"/>
                </a:solidFill>
                <a:effectLst>
                  <a:outerShdw blurRad="38100" dist="38100" dir="2700000">
                    <a:srgbClr val="C0C0C0"/>
                  </a:outerShdw>
                </a:effectLst>
                <a:latin typeface="Arial" panose="020B0604020202020204" pitchFamily="34" charset="0"/>
                <a:ea typeface="楷体_GB2312" pitchFamily="49" charset="-122"/>
              </a:rPr>
              <a:t>》</a:t>
            </a:r>
            <a:r>
              <a:rPr lang="zh-CN" altLang="en-US" sz="4400" b="1" dirty="0">
                <a:solidFill>
                  <a:srgbClr val="010000"/>
                </a:solidFill>
                <a:effectLst>
                  <a:outerShdw blurRad="38100" dist="38100" dir="2700000">
                    <a:srgbClr val="C0C0C0"/>
                  </a:outerShdw>
                </a:effectLst>
                <a:latin typeface="Arial" panose="020B0604020202020204" pitchFamily="34" charset="0"/>
                <a:ea typeface="楷体_GB2312" pitchFamily="49" charset="-122"/>
              </a:rPr>
              <a:t>这首诗，通过作者</a:t>
            </a:r>
            <a:r>
              <a:rPr lang="zh-CN" altLang="en-US" sz="4400" b="1" u="sng" dirty="0">
                <a:solidFill>
                  <a:srgbClr val="FF0000"/>
                </a:solidFill>
                <a:effectLst>
                  <a:outerShdw blurRad="38100" dist="38100" dir="2700000">
                    <a:srgbClr val="C0C0C0"/>
                  </a:outerShdw>
                </a:effectLst>
                <a:latin typeface="Arial" panose="020B0604020202020204" pitchFamily="34" charset="0"/>
                <a:ea typeface="楷体_GB2312" pitchFamily="49" charset="-122"/>
              </a:rPr>
              <a:t>叙述出使边塞的经历和沿途风光</a:t>
            </a:r>
            <a:r>
              <a:rPr lang="zh-CN" altLang="en-US" sz="4400" b="1" dirty="0">
                <a:solidFill>
                  <a:srgbClr val="010000"/>
                </a:solidFill>
                <a:effectLst>
                  <a:outerShdw blurRad="38100" dist="38100" dir="2700000">
                    <a:srgbClr val="C0C0C0"/>
                  </a:outerShdw>
                </a:effectLst>
                <a:latin typeface="Arial" panose="020B0604020202020204" pitchFamily="34" charset="0"/>
                <a:ea typeface="楷体_GB2312" pitchFamily="49" charset="-122"/>
              </a:rPr>
              <a:t>，抒发了作者</a:t>
            </a:r>
            <a:r>
              <a:rPr lang="zh-CN" altLang="en-US" sz="4400" b="1" u="sng" dirty="0">
                <a:solidFill>
                  <a:schemeClr val="accent2"/>
                </a:solidFill>
                <a:effectLst>
                  <a:outerShdw blurRad="38100" dist="38100" dir="2700000">
                    <a:srgbClr val="C0C0C0"/>
                  </a:outerShdw>
                </a:effectLst>
                <a:latin typeface="Arial" panose="020B0604020202020204" pitchFamily="34" charset="0"/>
                <a:ea typeface="楷体_GB2312" pitchFamily="49" charset="-122"/>
              </a:rPr>
              <a:t>内心的激愤和抑郁</a:t>
            </a:r>
            <a:r>
              <a:rPr lang="zh-CN" altLang="en-US" sz="4400" b="1" dirty="0">
                <a:solidFill>
                  <a:srgbClr val="010000"/>
                </a:solidFill>
                <a:effectLst>
                  <a:outerShdw blurRad="38100" dist="38100" dir="2700000">
                    <a:srgbClr val="C0C0C0"/>
                  </a:outerShdw>
                </a:effectLst>
                <a:latin typeface="Arial" panose="020B0604020202020204" pitchFamily="34" charset="0"/>
                <a:ea typeface="楷体_GB2312" pitchFamily="49" charset="-122"/>
              </a:rPr>
              <a:t>。</a:t>
            </a:r>
            <a:r>
              <a:rPr lang="zh-CN" altLang="en-US" sz="4400" b="1" dirty="0">
                <a:solidFill>
                  <a:srgbClr val="006600"/>
                </a:solidFill>
                <a:latin typeface="华文中宋" pitchFamily="2" charset="-122"/>
                <a:ea typeface="华文中宋" pitchFamily="2" charset="-122"/>
              </a:rPr>
              <a:t>描绘了塞外奇特壮丽的风光，表现了诗人对守边将士爱国精神的赞美，也侧面表露了诗人被排挤出朝廷后内心的抑郁之情。</a:t>
            </a:r>
          </a:p>
          <a:p>
            <a:pPr eaLnBrk="0" hangingPunct="0">
              <a:spcBef>
                <a:spcPct val="20000"/>
              </a:spcBef>
              <a:buClr>
                <a:schemeClr val="folHlink"/>
              </a:buClr>
              <a:buFont typeface="Wingdings" panose="05000000000000000000" pitchFamily="2" charset="2"/>
              <a:buChar char="§"/>
              <a:defRPr/>
            </a:pPr>
            <a:endParaRPr lang="zh-CN" altLang="en-US" sz="4400" b="1" dirty="0">
              <a:solidFill>
                <a:srgbClr val="006600"/>
              </a:solidFill>
              <a:latin typeface="华文中宋" pitchFamily="2" charset="-122"/>
              <a:ea typeface="华文中宋" pitchFamily="2" charset="-122"/>
            </a:endParaRPr>
          </a:p>
        </p:txBody>
      </p:sp>
      <p:sp>
        <p:nvSpPr>
          <p:cNvPr id="46083" name="Rectangle 3"/>
          <p:cNvSpPr>
            <a:spLocks noChangeArrowheads="1"/>
          </p:cNvSpPr>
          <p:nvPr/>
        </p:nvSpPr>
        <p:spPr bwMode="auto">
          <a:xfrm>
            <a:off x="101600" y="5153025"/>
            <a:ext cx="8820150" cy="768350"/>
          </a:xfrm>
          <a:prstGeom prst="rect">
            <a:avLst/>
          </a:prstGeom>
          <a:noFill/>
          <a:ln w="9525">
            <a:noFill/>
            <a:miter lim="800000"/>
          </a:ln>
          <a:effectLst/>
        </p:spPr>
        <p:txBody>
          <a:bodyPr>
            <a:spAutoFit/>
          </a:bodyPr>
          <a:lstStyle/>
          <a:p>
            <a:pPr eaLnBrk="0" hangingPunct="0">
              <a:spcBef>
                <a:spcPct val="20000"/>
              </a:spcBef>
              <a:buClr>
                <a:schemeClr val="folHlink"/>
              </a:buClr>
              <a:buFont typeface="Wingdings" panose="05000000000000000000" pitchFamily="2" charset="2"/>
              <a:buChar char="§"/>
              <a:defRPr/>
            </a:pPr>
            <a:endParaRPr lang="zh-CN" altLang="en-US" sz="4400" b="1" dirty="0">
              <a:solidFill>
                <a:srgbClr val="010000"/>
              </a:solidFill>
              <a:effectLst>
                <a:outerShdw blurRad="38100" dist="38100" dir="2700000">
                  <a:srgbClr val="C0C0C0"/>
                </a:outerShdw>
              </a:effectLst>
              <a:latin typeface="Arial" panose="020B0604020202020204" pitchFamily="34" charset="0"/>
              <a:ea typeface="楷体_GB2312" pitchFamily="49" charset="-122"/>
            </a:endParaRP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课堂·小结</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additive="base">
                                        <p:cTn id="7" dur="500" fill="hold"/>
                                        <p:tgtEl>
                                          <p:spTgt spid="46083"/>
                                        </p:tgtEl>
                                        <p:attrNameLst>
                                          <p:attrName>ppt_x</p:attrName>
                                        </p:attrNameLst>
                                      </p:cBhvr>
                                      <p:tavLst>
                                        <p:tav tm="0">
                                          <p:val>
                                            <p:strVal val="#ppt_x"/>
                                          </p:val>
                                        </p:tav>
                                        <p:tav tm="100000">
                                          <p:val>
                                            <p:strVal val="#ppt_x"/>
                                          </p:val>
                                        </p:tav>
                                      </p:tavLst>
                                    </p:anim>
                                    <p:anim calcmode="lin" valueType="num">
                                      <p:cBhvr additive="base">
                                        <p:cTn id="8" dur="500" fill="hold"/>
                                        <p:tgtEl>
                                          <p:spTgt spid="460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4"/>
          <p:cNvSpPr>
            <a:spLocks noTextEdit="1"/>
          </p:cNvSpPr>
          <p:nvPr/>
        </p:nvSpPr>
        <p:spPr bwMode="auto">
          <a:xfrm>
            <a:off x="1335088" y="2120900"/>
            <a:ext cx="6192837" cy="1655763"/>
          </a:xfrm>
          <a:prstGeom prst="rect">
            <a:avLst/>
          </a:prstGeom>
        </p:spPr>
        <p:txBody>
          <a:bodyPr wrap="none" fromWordArt="1">
            <a:prstTxWarp prst="textPlain">
              <a:avLst>
                <a:gd name="adj" fmla="val 49806"/>
              </a:avLst>
            </a:prstTxWarp>
          </a:bodyPr>
          <a:lstStyle/>
          <a:p>
            <a:pPr algn="ctr"/>
            <a:r>
              <a:rPr lang="zh-CN" altLang="en-US" sz="3600" b="1" kern="10">
                <a:ln w="9525">
                  <a:noFill/>
                  <a:round/>
                  <a:headEnd/>
                  <a:tailEnd/>
                </a:ln>
                <a:solidFill>
                  <a:srgbClr val="002060"/>
                </a:solidFill>
                <a:latin typeface="宋体"/>
                <a:ea typeface="宋体"/>
              </a:rPr>
              <a:t>渡 荆 门 送 别</a:t>
            </a:r>
          </a:p>
        </p:txBody>
      </p:sp>
      <p:sp>
        <p:nvSpPr>
          <p:cNvPr id="7171" name="WordArt 5"/>
          <p:cNvSpPr>
            <a:spLocks noTextEdit="1"/>
          </p:cNvSpPr>
          <p:nvPr/>
        </p:nvSpPr>
        <p:spPr bwMode="auto">
          <a:xfrm>
            <a:off x="5308600" y="4614863"/>
            <a:ext cx="2286000" cy="457200"/>
          </a:xfrm>
          <a:prstGeom prst="rect">
            <a:avLst/>
          </a:prstGeom>
        </p:spPr>
        <p:txBody>
          <a:bodyPr wrap="none" fromWordArt="1">
            <a:prstTxWarp prst="textPlain">
              <a:avLst>
                <a:gd name="adj" fmla="val 50000"/>
              </a:avLst>
            </a:prstTxWarp>
          </a:bodyPr>
          <a:lstStyle/>
          <a:p>
            <a:pPr algn="ctr"/>
            <a:r>
              <a:rPr lang="zh-CN" altLang="en-US" sz="4000" kern="10">
                <a:ln w="9525">
                  <a:noFill/>
                  <a:round/>
                  <a:headEnd/>
                  <a:tailEnd/>
                </a:ln>
                <a:solidFill>
                  <a:srgbClr val="FF0000"/>
                </a:solidFill>
                <a:effectLst>
                  <a:outerShdw dist="35921" dir="2700000" algn="ctr" rotWithShape="0">
                    <a:srgbClr val="C0C0C0">
                      <a:alpha val="79999"/>
                    </a:srgbClr>
                  </a:outerShdw>
                </a:effectLst>
                <a:latin typeface="宋体"/>
                <a:ea typeface="宋体"/>
              </a:rPr>
              <a:t>唐 李白</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3000"/>
                                        <p:tgtEl>
                                          <p:spTgt spid="7170"/>
                                        </p:tgtEl>
                                      </p:cBhvr>
                                    </p:animEffect>
                                    <p:anim calcmode="lin" valueType="num">
                                      <p:cBhvr>
                                        <p:cTn id="8" dur="3000" fill="hold"/>
                                        <p:tgtEl>
                                          <p:spTgt spid="7170"/>
                                        </p:tgtEl>
                                        <p:attrNameLst>
                                          <p:attrName>style.rotation</p:attrName>
                                        </p:attrNameLst>
                                      </p:cBhvr>
                                      <p:tavLst>
                                        <p:tav tm="0">
                                          <p:val>
                                            <p:fltVal val="720"/>
                                          </p:val>
                                        </p:tav>
                                        <p:tav tm="100000">
                                          <p:val>
                                            <p:fltVal val="0"/>
                                          </p:val>
                                        </p:tav>
                                      </p:tavLst>
                                    </p:anim>
                                    <p:anim calcmode="lin" valueType="num">
                                      <p:cBhvr>
                                        <p:cTn id="9" dur="3000" fill="hold"/>
                                        <p:tgtEl>
                                          <p:spTgt spid="7170"/>
                                        </p:tgtEl>
                                        <p:attrNameLst>
                                          <p:attrName>ppt_h</p:attrName>
                                        </p:attrNameLst>
                                      </p:cBhvr>
                                      <p:tavLst>
                                        <p:tav tm="0">
                                          <p:val>
                                            <p:fltVal val="0"/>
                                          </p:val>
                                        </p:tav>
                                        <p:tav tm="100000">
                                          <p:val>
                                            <p:strVal val="#ppt_h"/>
                                          </p:val>
                                        </p:tav>
                                      </p:tavLst>
                                    </p:anim>
                                    <p:anim calcmode="lin" valueType="num">
                                      <p:cBhvr>
                                        <p:cTn id="10" dur="3000" fill="hold"/>
                                        <p:tgtEl>
                                          <p:spTgt spid="7170"/>
                                        </p:tgtEl>
                                        <p:attrNameLst>
                                          <p:attrName>ppt_w</p:attrName>
                                        </p:attrNameLst>
                                      </p:cBhvr>
                                      <p:tavLst>
                                        <p:tav tm="0">
                                          <p:val>
                                            <p:fltVal val="0"/>
                                          </p:val>
                                        </p:tav>
                                        <p:tav tm="100000">
                                          <p:val>
                                            <p:strVal val="#ppt_w"/>
                                          </p:val>
                                        </p:tav>
                                      </p:tavLst>
                                    </p:anim>
                                  </p:childTnLst>
                                </p:cTn>
                              </p:par>
                            </p:childTnLst>
                          </p:cTn>
                        </p:par>
                        <p:par>
                          <p:cTn id="11" fill="hold">
                            <p:stCondLst>
                              <p:cond delay="3000"/>
                            </p:stCondLst>
                            <p:childTnLst>
                              <p:par>
                                <p:cTn id="12" presetID="6" presetClass="emph" presetSubtype="0" fill="hold" grpId="1" nodeType="afterEffect">
                                  <p:stCondLst>
                                    <p:cond delay="1000"/>
                                  </p:stCondLst>
                                  <p:childTnLst>
                                    <p:animScale>
                                      <p:cBhvr>
                                        <p:cTn id="13" dur="2000" fill="hold"/>
                                        <p:tgtEl>
                                          <p:spTgt spid="7170"/>
                                        </p:tgtEl>
                                      </p:cBhvr>
                                      <p:by x="400000" y="400000"/>
                                    </p:animScale>
                                  </p:childTnLst>
                                </p:cTn>
                              </p:par>
                            </p:childTnLst>
                          </p:cTn>
                        </p:par>
                        <p:par>
                          <p:cTn id="14" fill="hold">
                            <p:stCondLst>
                              <p:cond delay="6000"/>
                            </p:stCondLst>
                            <p:childTnLst>
                              <p:par>
                                <p:cTn id="15" presetID="6" presetClass="emph" presetSubtype="0" accel="50000" decel="50000" fill="hold" grpId="2" nodeType="afterEffect">
                                  <p:stCondLst>
                                    <p:cond delay="0"/>
                                  </p:stCondLst>
                                  <p:childTnLst>
                                    <p:animScale>
                                      <p:cBhvr>
                                        <p:cTn id="16" dur="2000" fill="hold"/>
                                        <p:tgtEl>
                                          <p:spTgt spid="7170"/>
                                        </p:tgtEl>
                                      </p:cBhvr>
                                      <p:by x="25000" y="25000"/>
                                    </p:animScale>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1000" fill="hold"/>
                                        <p:tgtEl>
                                          <p:spTgt spid="7171"/>
                                        </p:tgtEl>
                                        <p:attrNameLst>
                                          <p:attrName>ppt_w</p:attrName>
                                        </p:attrNameLst>
                                      </p:cBhvr>
                                      <p:tavLst>
                                        <p:tav tm="0">
                                          <p:val>
                                            <p:strVal val="#ppt_w*0.70"/>
                                          </p:val>
                                        </p:tav>
                                        <p:tav tm="100000">
                                          <p:val>
                                            <p:strVal val="#ppt_w"/>
                                          </p:val>
                                        </p:tav>
                                      </p:tavLst>
                                    </p:anim>
                                    <p:anim calcmode="lin" valueType="num">
                                      <p:cBhvr>
                                        <p:cTn id="22" dur="1000" fill="hold"/>
                                        <p:tgtEl>
                                          <p:spTgt spid="7171"/>
                                        </p:tgtEl>
                                        <p:attrNameLst>
                                          <p:attrName>ppt_h</p:attrName>
                                        </p:attrNameLst>
                                      </p:cBhvr>
                                      <p:tavLst>
                                        <p:tav tm="0">
                                          <p:val>
                                            <p:strVal val="#ppt_h"/>
                                          </p:val>
                                        </p:tav>
                                        <p:tav tm="100000">
                                          <p:val>
                                            <p:strVal val="#ppt_h"/>
                                          </p:val>
                                        </p:tav>
                                      </p:tavLst>
                                    </p:anim>
                                    <p:animEffect transition="in" filter="fade">
                                      <p:cBhvr>
                                        <p:cTn id="23" dur="1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0" grpId="1" animBg="1"/>
      <p:bldP spid="7170" grpId="2" animBg="1"/>
      <p:bldP spid="717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29075" y="1382713"/>
            <a:ext cx="4592638" cy="4892675"/>
          </a:xfrm>
          <a:prstGeom prst="rect">
            <a:avLst/>
          </a:prstGeom>
          <a:noFill/>
        </p:spPr>
        <p:txBody>
          <a:bodyPr>
            <a:spAutoFit/>
          </a:bodyPr>
          <a:lstStyle/>
          <a:p>
            <a:pPr>
              <a:lnSpc>
                <a:spcPct val="130000"/>
              </a:lnSpc>
              <a:defRPr/>
            </a:pPr>
            <a:r>
              <a:rPr lang="zh-CN" altLang="en-US" sz="2000" b="1" dirty="0">
                <a:solidFill>
                  <a:srgbClr val="002060"/>
                </a:solidFill>
                <a:latin typeface="Times New Roman" panose="02020603050405020304" charset="0"/>
                <a:ea typeface="宋体" panose="02010600030101010101" pitchFamily="2" charset="-122"/>
                <a:cs typeface="+mn-ea"/>
              </a:rPr>
              <a:t>李白</a:t>
            </a:r>
            <a:r>
              <a:rPr lang="zh-CN" altLang="en-US" sz="2000" b="1" dirty="0">
                <a:solidFill>
                  <a:srgbClr val="000000"/>
                </a:solidFill>
                <a:latin typeface="Times New Roman" panose="02020603050405020304" charset="0"/>
                <a:ea typeface="宋体" panose="02010600030101010101" pitchFamily="2" charset="-122"/>
                <a:cs typeface="+mn-ea"/>
              </a:rPr>
              <a:t>（701年－762年） ，字太白，号青莲居士，又号“谪仙人”，是唐代伟大的浪漫主义诗人，被后人誉为“诗仙”，与杜甫并称为“李杜”，为了与另两位诗人李商隐与杜牧即“小李杜” 区别，杜甫与李白又合称“大李杜” 。其人爽朗大方，爱饮酒作诗，喜交友。</a:t>
            </a:r>
          </a:p>
          <a:p>
            <a:pPr>
              <a:lnSpc>
                <a:spcPct val="130000"/>
              </a:lnSpc>
              <a:defRPr/>
            </a:pPr>
            <a:r>
              <a:rPr lang="zh-CN" altLang="en-US" sz="2000" b="1" dirty="0">
                <a:solidFill>
                  <a:srgbClr val="000000"/>
                </a:solidFill>
                <a:latin typeface="Times New Roman" panose="02020603050405020304" charset="0"/>
                <a:ea typeface="宋体" panose="02010600030101010101" pitchFamily="2" charset="-122"/>
                <a:cs typeface="+mn-ea"/>
              </a:rPr>
              <a:t>李白深受黄老列庄思想影响，有《李太白集》传世，诗作中多以醉时写的，代表作有《望庐山瀑布》、《行路难》、《蜀道难》、《将进酒》、《梁甫吟》、《早发白帝城》等多首。</a:t>
            </a:r>
          </a:p>
        </p:txBody>
      </p:sp>
      <p:pic>
        <p:nvPicPr>
          <p:cNvPr id="83970" name="图片 2"/>
          <p:cNvPicPr>
            <a:picLocks noChangeAspect="1"/>
          </p:cNvPicPr>
          <p:nvPr/>
        </p:nvPicPr>
        <p:blipFill>
          <a:blip r:embed="rId3"/>
          <a:srcRect/>
          <a:stretch>
            <a:fillRect/>
          </a:stretch>
        </p:blipFill>
        <p:spPr bwMode="auto">
          <a:xfrm>
            <a:off x="415925" y="1408113"/>
            <a:ext cx="3397250" cy="4892675"/>
          </a:xfrm>
          <a:prstGeom prst="rect">
            <a:avLst/>
          </a:prstGeom>
          <a:noFill/>
          <a:ln w="9525">
            <a:noFill/>
            <a:miter lim="800000"/>
            <a:headEnd/>
            <a:tailEnd/>
          </a:ln>
        </p:spPr>
      </p:pic>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作者·简介</a:t>
            </a: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文本框 25602"/>
          <p:cNvSpPr txBox="1"/>
          <p:nvPr/>
        </p:nvSpPr>
        <p:spPr>
          <a:xfrm>
            <a:off x="669925" y="1565275"/>
            <a:ext cx="7632700" cy="4522788"/>
          </a:xfrm>
          <a:prstGeom prst="rect">
            <a:avLst/>
          </a:prstGeom>
          <a:noFill/>
          <a:ln w="9525">
            <a:noFill/>
          </a:ln>
        </p:spPr>
        <p:txBody>
          <a:bodyPr>
            <a:spAutoFit/>
          </a:bodyPr>
          <a:lstStyle/>
          <a:p>
            <a:pPr>
              <a:spcBef>
                <a:spcPct val="50000"/>
              </a:spcBef>
              <a:buClr>
                <a:srgbClr val="000000"/>
              </a:buClr>
              <a:defRPr/>
            </a:pPr>
            <a:r>
              <a:rPr lang="en-US" altLang="zh-CN" sz="4800" b="1" dirty="0">
                <a:solidFill>
                  <a:srgbClr val="24D3FC"/>
                </a:solidFill>
                <a:latin typeface="Arial" panose="020B0604020202020204" pitchFamily="34" charset="0"/>
                <a:ea typeface="华文新魏" pitchFamily="2" charset="-122"/>
              </a:rPr>
              <a:t>      </a:t>
            </a:r>
            <a:r>
              <a:rPr lang="zh-CN" altLang="en-US" sz="4800" b="1" dirty="0">
                <a:solidFill>
                  <a:srgbClr val="002060"/>
                </a:solidFill>
                <a:latin typeface="宋体" panose="02010600030101010101" pitchFamily="2" charset="-122"/>
                <a:ea typeface="宋体" panose="02010600030101010101" pitchFamily="2" charset="-122"/>
                <a:cs typeface="+mn-cs"/>
              </a:rPr>
              <a:t>渡荆门送别：这是李白出蜀时所作。此时诗人，兴致勃勃，坐在船上沿途纵情观赏巫山两岸高耸云霄的峻</a:t>
            </a:r>
            <a:r>
              <a:rPr lang="zh-CN" altLang="en-US" sz="4800" b="1" dirty="0">
                <a:solidFill>
                  <a:srgbClr val="002060"/>
                </a:solidFill>
                <a:latin typeface="宋体" panose="02010600030101010101" pitchFamily="2" charset="-122"/>
                <a:ea typeface="宋体" panose="02010600030101010101" pitchFamily="2" charset="-122"/>
                <a:cs typeface="+mn-cs"/>
                <a:sym typeface="+mn-ea"/>
              </a:rPr>
              <a:t>岭，船过荆门一带，视域顿然开阔，别是一番景色。</a:t>
            </a:r>
            <a:endParaRPr lang="zh-CN" altLang="en-US" sz="4800" b="1" dirty="0">
              <a:latin typeface="Arial" panose="020B0604020202020204" pitchFamily="34" charset="0"/>
              <a:ea typeface="楷体_GB2312" pitchFamily="49" charset="-122"/>
            </a:endParaRPr>
          </a:p>
        </p:txBody>
      </p:sp>
      <p:sp>
        <p:nvSpPr>
          <p:cNvPr id="84994" name="文本框 25605"/>
          <p:cNvSpPr txBox="1">
            <a:spLocks noChangeArrowheads="1"/>
          </p:cNvSpPr>
          <p:nvPr/>
        </p:nvSpPr>
        <p:spPr bwMode="auto">
          <a:xfrm>
            <a:off x="7559675" y="3284538"/>
            <a:ext cx="1584325" cy="830262"/>
          </a:xfrm>
          <a:prstGeom prst="rect">
            <a:avLst/>
          </a:prstGeom>
          <a:noFill/>
          <a:ln w="9525">
            <a:noFill/>
            <a:miter lim="800000"/>
            <a:headEnd/>
            <a:tailEnd/>
          </a:ln>
        </p:spPr>
        <p:txBody>
          <a:bodyPr>
            <a:spAutoFit/>
          </a:bodyPr>
          <a:lstStyle/>
          <a:p>
            <a:pPr>
              <a:spcBef>
                <a:spcPct val="50000"/>
              </a:spcBef>
              <a:buClr>
                <a:srgbClr val="000000"/>
              </a:buClr>
            </a:pPr>
            <a:endParaRPr lang="zh-CN" altLang="en-US" sz="4800" b="1">
              <a:latin typeface="Arial" charset="0"/>
              <a:ea typeface="华文新魏"/>
              <a:cs typeface="华文新魏"/>
            </a:endParaRPr>
          </a:p>
        </p:txBody>
      </p:sp>
      <p:sp>
        <p:nvSpPr>
          <p:cNvPr id="84995" name="矩形 25608"/>
          <p:cNvSpPr>
            <a:spLocks noChangeArrowheads="1"/>
          </p:cNvSpPr>
          <p:nvPr/>
        </p:nvSpPr>
        <p:spPr bwMode="auto">
          <a:xfrm>
            <a:off x="30163" y="3103563"/>
            <a:ext cx="9144000" cy="0"/>
          </a:xfrm>
          <a:prstGeom prst="rect">
            <a:avLst/>
          </a:prstGeom>
          <a:noFill/>
          <a:ln w="9525">
            <a:noFill/>
            <a:miter lim="800000"/>
            <a:headEnd/>
            <a:tailEnd/>
          </a:ln>
        </p:spPr>
        <p:txBody>
          <a:bodyPr/>
          <a:lstStyle/>
          <a:p>
            <a:endParaRPr lang="zh-CN" altLang="en-US">
              <a:ea typeface="幼圆"/>
            </a:endParaRPr>
          </a:p>
        </p:txBody>
      </p:sp>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写作·背景</a:t>
            </a:r>
          </a:p>
        </p:txBody>
      </p:sp>
    </p:spTree>
    <p:custDataLst>
      <p:tags r:id="rId1"/>
    </p:custDataLst>
  </p:cSld>
  <p:clrMapOvr>
    <a:masterClrMapping/>
  </p:clrMapOvr>
  <p:transition spd="slow">
    <p:randomBar dir="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2050"/>
          <p:cNvSpPr txBox="1">
            <a:spLocks noChangeArrowheads="1"/>
          </p:cNvSpPr>
          <p:nvPr/>
        </p:nvSpPr>
        <p:spPr bwMode="auto">
          <a:xfrm>
            <a:off x="1714500" y="2716213"/>
            <a:ext cx="6281738" cy="3414712"/>
          </a:xfrm>
          <a:prstGeom prst="rect">
            <a:avLst/>
          </a:prstGeom>
          <a:noFill/>
          <a:ln w="9525">
            <a:noFill/>
            <a:miter lim="800000"/>
            <a:headEnd/>
            <a:tailEnd/>
          </a:ln>
        </p:spPr>
        <p:txBody>
          <a:bodyPr>
            <a:spAutoFit/>
          </a:bodyPr>
          <a:lstStyle/>
          <a:p>
            <a:pPr>
              <a:lnSpc>
                <a:spcPct val="150000"/>
              </a:lnSpc>
            </a:pPr>
            <a:r>
              <a:rPr lang="zh-CN" altLang="en-US" sz="3600" b="1">
                <a:solidFill>
                  <a:srgbClr val="000000"/>
                </a:solidFill>
                <a:sym typeface="+mn-ea"/>
              </a:rPr>
              <a:t>渡远荆门外，来从楚国游。</a:t>
            </a:r>
          </a:p>
          <a:p>
            <a:pPr>
              <a:lnSpc>
                <a:spcPct val="150000"/>
              </a:lnSpc>
            </a:pPr>
            <a:r>
              <a:rPr lang="zh-CN" altLang="en-US" sz="3600" b="1">
                <a:solidFill>
                  <a:srgbClr val="000000"/>
                </a:solidFill>
                <a:sym typeface="+mn-ea"/>
              </a:rPr>
              <a:t>山随平野尽，江入大荒流。</a:t>
            </a:r>
          </a:p>
          <a:p>
            <a:pPr>
              <a:lnSpc>
                <a:spcPct val="150000"/>
              </a:lnSpc>
            </a:pPr>
            <a:r>
              <a:rPr lang="zh-CN" altLang="en-US" sz="3600" b="1">
                <a:solidFill>
                  <a:srgbClr val="000000"/>
                </a:solidFill>
                <a:sym typeface="+mn-ea"/>
              </a:rPr>
              <a:t>月下飞天镜，云生结海楼。</a:t>
            </a:r>
          </a:p>
          <a:p>
            <a:pPr>
              <a:lnSpc>
                <a:spcPct val="150000"/>
              </a:lnSpc>
            </a:pPr>
            <a:r>
              <a:rPr lang="zh-CN" altLang="en-US" sz="3600" b="1">
                <a:solidFill>
                  <a:srgbClr val="000000"/>
                </a:solidFill>
                <a:sym typeface="+mn-ea"/>
              </a:rPr>
              <a:t>仍怜故乡水，万里送行舟。</a:t>
            </a:r>
            <a:endParaRPr lang="zh-CN" altLang="en-US" sz="3600" b="1">
              <a:solidFill>
                <a:srgbClr val="000000"/>
              </a:solidFill>
              <a:latin typeface="宋体" charset="-122"/>
              <a:sym typeface="+mn-ea"/>
            </a:endParaRPr>
          </a:p>
        </p:txBody>
      </p:sp>
      <p:sp>
        <p:nvSpPr>
          <p:cNvPr id="86018" name="文本框 21505"/>
          <p:cNvSpPr txBox="1">
            <a:spLocks noChangeArrowheads="1"/>
          </p:cNvSpPr>
          <p:nvPr/>
        </p:nvSpPr>
        <p:spPr bwMode="auto">
          <a:xfrm>
            <a:off x="2727325" y="1025525"/>
            <a:ext cx="4492625" cy="1752600"/>
          </a:xfrm>
          <a:prstGeom prst="rect">
            <a:avLst/>
          </a:prstGeom>
          <a:noFill/>
          <a:ln w="9525">
            <a:noFill/>
            <a:miter lim="800000"/>
            <a:headEnd/>
            <a:tailEnd/>
          </a:ln>
        </p:spPr>
        <p:txBody>
          <a:bodyPr>
            <a:spAutoFit/>
          </a:bodyPr>
          <a:lstStyle/>
          <a:p>
            <a:pPr>
              <a:lnSpc>
                <a:spcPct val="150000"/>
              </a:lnSpc>
            </a:pPr>
            <a:r>
              <a:rPr lang="zh-CN" altLang="en-US" sz="3600" b="1">
                <a:solidFill>
                  <a:srgbClr val="002060"/>
                </a:solidFill>
              </a:rPr>
              <a:t>渡 荆 门 送 别</a:t>
            </a:r>
          </a:p>
          <a:p>
            <a:pPr>
              <a:lnSpc>
                <a:spcPct val="150000"/>
              </a:lnSpc>
            </a:pPr>
            <a:r>
              <a:rPr lang="zh-CN" altLang="en-US" sz="3600" b="1">
                <a:solidFill>
                  <a:srgbClr val="002060"/>
                </a:solidFill>
              </a:rPr>
              <a:t>         </a:t>
            </a:r>
            <a:r>
              <a:rPr lang="zh-CN" altLang="en-US" sz="3600" b="1">
                <a:solidFill>
                  <a:srgbClr val="FF0000"/>
                </a:solidFill>
              </a:rPr>
              <a:t> 李白</a:t>
            </a:r>
          </a:p>
        </p:txBody>
      </p:sp>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整体·感知</a:t>
            </a:r>
          </a:p>
        </p:txBody>
      </p:sp>
    </p:spTree>
    <p:custDataLst>
      <p:tags r:id="rId2"/>
    </p:custDataLst>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文本框 21505"/>
          <p:cNvSpPr txBox="1">
            <a:spLocks noChangeArrowheads="1"/>
          </p:cNvSpPr>
          <p:nvPr/>
        </p:nvSpPr>
        <p:spPr bwMode="auto">
          <a:xfrm>
            <a:off x="914400" y="973138"/>
            <a:ext cx="2935288" cy="1198562"/>
          </a:xfrm>
          <a:prstGeom prst="rect">
            <a:avLst/>
          </a:prstGeom>
          <a:noFill/>
          <a:ln w="9525">
            <a:noFill/>
            <a:miter lim="800000"/>
            <a:headEnd/>
            <a:tailEnd/>
          </a:ln>
        </p:spPr>
        <p:txBody>
          <a:bodyPr wrap="none">
            <a:spAutoFit/>
          </a:bodyPr>
          <a:lstStyle/>
          <a:p>
            <a:r>
              <a:rPr lang="zh-CN" altLang="en-US" sz="3600" b="1">
                <a:solidFill>
                  <a:srgbClr val="002060"/>
                </a:solidFill>
              </a:rPr>
              <a:t>渡 荆 门 送 别</a:t>
            </a:r>
          </a:p>
          <a:p>
            <a:r>
              <a:rPr lang="zh-CN" altLang="en-US" sz="3600" b="1">
                <a:solidFill>
                  <a:srgbClr val="002060"/>
                </a:solidFill>
              </a:rPr>
              <a:t>          李白</a:t>
            </a:r>
          </a:p>
        </p:txBody>
      </p:sp>
      <p:sp>
        <p:nvSpPr>
          <p:cNvPr id="87042" name="文本框 21506"/>
          <p:cNvSpPr txBox="1">
            <a:spLocks noChangeArrowheads="1"/>
          </p:cNvSpPr>
          <p:nvPr/>
        </p:nvSpPr>
        <p:spPr bwMode="auto">
          <a:xfrm>
            <a:off x="0" y="2192338"/>
            <a:ext cx="4899025" cy="3968750"/>
          </a:xfrm>
          <a:prstGeom prst="rect">
            <a:avLst/>
          </a:prstGeom>
          <a:noFill/>
          <a:ln w="9525">
            <a:noFill/>
            <a:miter lim="800000"/>
            <a:headEnd/>
            <a:tailEnd/>
          </a:ln>
        </p:spPr>
        <p:txBody>
          <a:bodyPr>
            <a:spAutoFit/>
          </a:bodyPr>
          <a:lstStyle/>
          <a:p>
            <a:r>
              <a:rPr lang="zh-CN" altLang="en-US" sz="2800" b="1">
                <a:solidFill>
                  <a:srgbClr val="002060"/>
                </a:solidFill>
              </a:rPr>
              <a:t>渡远</a:t>
            </a:r>
            <a:r>
              <a:rPr lang="en-US" altLang="zh-CN" sz="2800" b="1">
                <a:solidFill>
                  <a:srgbClr val="002060"/>
                </a:solidFill>
              </a:rPr>
              <a:t>/</a:t>
            </a:r>
            <a:r>
              <a:rPr lang="zh-CN" altLang="en-US" sz="2800" b="1">
                <a:solidFill>
                  <a:srgbClr val="002060"/>
                </a:solidFill>
              </a:rPr>
              <a:t>荆门</a:t>
            </a:r>
            <a:r>
              <a:rPr lang="en-US" altLang="zh-CN" sz="2800" b="1">
                <a:solidFill>
                  <a:srgbClr val="002060"/>
                </a:solidFill>
              </a:rPr>
              <a:t>/</a:t>
            </a:r>
            <a:r>
              <a:rPr lang="zh-CN" altLang="en-US" sz="2800" b="1">
                <a:solidFill>
                  <a:srgbClr val="002060"/>
                </a:solidFill>
              </a:rPr>
              <a:t>外，来从</a:t>
            </a:r>
            <a:r>
              <a:rPr lang="en-US" altLang="zh-CN" sz="2800" b="1">
                <a:solidFill>
                  <a:srgbClr val="002060"/>
                </a:solidFill>
              </a:rPr>
              <a:t>/</a:t>
            </a:r>
            <a:r>
              <a:rPr lang="zh-CN" altLang="en-US" sz="2800" b="1">
                <a:solidFill>
                  <a:srgbClr val="002060"/>
                </a:solidFill>
              </a:rPr>
              <a:t>楚国</a:t>
            </a:r>
            <a:r>
              <a:rPr lang="en-US" altLang="zh-CN" sz="2800" b="1">
                <a:solidFill>
                  <a:srgbClr val="002060"/>
                </a:solidFill>
              </a:rPr>
              <a:t>/</a:t>
            </a:r>
            <a:r>
              <a:rPr lang="zh-CN" altLang="en-US" sz="2800" b="1">
                <a:solidFill>
                  <a:srgbClr val="002060"/>
                </a:solidFill>
              </a:rPr>
              <a:t>游。</a:t>
            </a:r>
          </a:p>
          <a:p>
            <a:endParaRPr lang="zh-CN" altLang="en-US" sz="2800" b="1">
              <a:solidFill>
                <a:srgbClr val="002060"/>
              </a:solidFill>
            </a:endParaRPr>
          </a:p>
          <a:p>
            <a:r>
              <a:rPr lang="zh-CN" altLang="en-US" sz="2800" b="1">
                <a:solidFill>
                  <a:srgbClr val="002060"/>
                </a:solidFill>
              </a:rPr>
              <a:t>山随</a:t>
            </a:r>
            <a:r>
              <a:rPr lang="en-US" altLang="zh-CN" sz="2800" b="1">
                <a:solidFill>
                  <a:srgbClr val="002060"/>
                </a:solidFill>
              </a:rPr>
              <a:t>/</a:t>
            </a:r>
            <a:r>
              <a:rPr lang="zh-CN" altLang="en-US" sz="2800" b="1">
                <a:solidFill>
                  <a:srgbClr val="002060"/>
                </a:solidFill>
              </a:rPr>
              <a:t>平野</a:t>
            </a:r>
            <a:r>
              <a:rPr lang="en-US" altLang="zh-CN" sz="2800" b="1">
                <a:solidFill>
                  <a:srgbClr val="002060"/>
                </a:solidFill>
              </a:rPr>
              <a:t>/</a:t>
            </a:r>
            <a:r>
              <a:rPr lang="zh-CN" altLang="en-US" sz="2800" b="1">
                <a:solidFill>
                  <a:srgbClr val="002060"/>
                </a:solidFill>
              </a:rPr>
              <a:t>尽，江入</a:t>
            </a:r>
            <a:r>
              <a:rPr lang="en-US" altLang="zh-CN" sz="2800" b="1">
                <a:solidFill>
                  <a:srgbClr val="002060"/>
                </a:solidFill>
              </a:rPr>
              <a:t>/</a:t>
            </a:r>
            <a:r>
              <a:rPr lang="zh-CN" altLang="en-US" sz="2800" b="1">
                <a:solidFill>
                  <a:srgbClr val="002060"/>
                </a:solidFill>
              </a:rPr>
              <a:t>大荒</a:t>
            </a:r>
            <a:r>
              <a:rPr lang="en-US" altLang="zh-CN" sz="2800" b="1">
                <a:solidFill>
                  <a:srgbClr val="002060"/>
                </a:solidFill>
              </a:rPr>
              <a:t>/</a:t>
            </a:r>
            <a:r>
              <a:rPr lang="zh-CN" altLang="en-US" sz="2800" b="1">
                <a:solidFill>
                  <a:srgbClr val="002060"/>
                </a:solidFill>
              </a:rPr>
              <a:t>流。（远景）</a:t>
            </a:r>
          </a:p>
          <a:p>
            <a:endParaRPr lang="zh-CN" altLang="en-US" sz="2800" b="1">
              <a:solidFill>
                <a:srgbClr val="002060"/>
              </a:solidFill>
            </a:endParaRPr>
          </a:p>
          <a:p>
            <a:r>
              <a:rPr lang="zh-CN" altLang="en-US" sz="2800" b="1">
                <a:solidFill>
                  <a:srgbClr val="002060"/>
                </a:solidFill>
              </a:rPr>
              <a:t>月下</a:t>
            </a:r>
            <a:r>
              <a:rPr lang="en-US" altLang="zh-CN" sz="2800" b="1">
                <a:solidFill>
                  <a:srgbClr val="002060"/>
                </a:solidFill>
              </a:rPr>
              <a:t>/</a:t>
            </a:r>
            <a:r>
              <a:rPr lang="zh-CN" altLang="en-US" sz="2800" b="1">
                <a:solidFill>
                  <a:srgbClr val="002060"/>
                </a:solidFill>
              </a:rPr>
              <a:t>飞</a:t>
            </a:r>
            <a:r>
              <a:rPr lang="en-US" altLang="zh-CN" sz="2800" b="1">
                <a:solidFill>
                  <a:srgbClr val="002060"/>
                </a:solidFill>
              </a:rPr>
              <a:t>/</a:t>
            </a:r>
            <a:r>
              <a:rPr lang="zh-CN" altLang="en-US" sz="2800" b="1">
                <a:solidFill>
                  <a:srgbClr val="002060"/>
                </a:solidFill>
              </a:rPr>
              <a:t>天镜，云生</a:t>
            </a:r>
            <a:r>
              <a:rPr lang="en-US" altLang="zh-CN" sz="2800" b="1">
                <a:solidFill>
                  <a:srgbClr val="002060"/>
                </a:solidFill>
              </a:rPr>
              <a:t>/</a:t>
            </a:r>
            <a:r>
              <a:rPr lang="zh-CN" altLang="en-US" sz="2800" b="1">
                <a:solidFill>
                  <a:srgbClr val="002060"/>
                </a:solidFill>
              </a:rPr>
              <a:t>结</a:t>
            </a:r>
            <a:r>
              <a:rPr lang="en-US" altLang="zh-CN" sz="2800" b="1">
                <a:solidFill>
                  <a:srgbClr val="002060"/>
                </a:solidFill>
              </a:rPr>
              <a:t>/</a:t>
            </a:r>
            <a:r>
              <a:rPr lang="zh-CN" altLang="en-US" sz="2800" b="1">
                <a:solidFill>
                  <a:srgbClr val="002060"/>
                </a:solidFill>
              </a:rPr>
              <a:t>海楼。（近景）</a:t>
            </a:r>
          </a:p>
          <a:p>
            <a:endParaRPr lang="zh-CN" altLang="en-US" sz="2800" b="1">
              <a:solidFill>
                <a:srgbClr val="002060"/>
              </a:solidFill>
            </a:endParaRPr>
          </a:p>
          <a:p>
            <a:r>
              <a:rPr lang="zh-CN" altLang="en-US" sz="2800" b="1">
                <a:solidFill>
                  <a:srgbClr val="002060"/>
                </a:solidFill>
              </a:rPr>
              <a:t>仍怜</a:t>
            </a:r>
            <a:r>
              <a:rPr lang="en-US" altLang="zh-CN" sz="2800" b="1">
                <a:solidFill>
                  <a:srgbClr val="002060"/>
                </a:solidFill>
              </a:rPr>
              <a:t>/</a:t>
            </a:r>
            <a:r>
              <a:rPr lang="zh-CN" altLang="en-US" sz="2800" b="1">
                <a:solidFill>
                  <a:srgbClr val="002060"/>
                </a:solidFill>
              </a:rPr>
              <a:t>故乡</a:t>
            </a:r>
            <a:r>
              <a:rPr lang="en-US" altLang="zh-CN" sz="2800" b="1">
                <a:solidFill>
                  <a:srgbClr val="002060"/>
                </a:solidFill>
              </a:rPr>
              <a:t>/</a:t>
            </a:r>
            <a:r>
              <a:rPr lang="zh-CN" altLang="en-US" sz="2800" b="1">
                <a:solidFill>
                  <a:srgbClr val="002060"/>
                </a:solidFill>
              </a:rPr>
              <a:t>水，万里</a:t>
            </a:r>
            <a:r>
              <a:rPr lang="en-US" altLang="zh-CN" sz="2800" b="1">
                <a:solidFill>
                  <a:srgbClr val="002060"/>
                </a:solidFill>
              </a:rPr>
              <a:t>/</a:t>
            </a:r>
            <a:r>
              <a:rPr lang="zh-CN" altLang="en-US" sz="2800" b="1">
                <a:solidFill>
                  <a:srgbClr val="002060"/>
                </a:solidFill>
              </a:rPr>
              <a:t>送</a:t>
            </a:r>
            <a:r>
              <a:rPr lang="en-US" altLang="zh-CN" sz="2800" b="1">
                <a:solidFill>
                  <a:srgbClr val="002060"/>
                </a:solidFill>
              </a:rPr>
              <a:t>/</a:t>
            </a:r>
            <a:r>
              <a:rPr lang="zh-CN" altLang="en-US" sz="2800" b="1">
                <a:solidFill>
                  <a:srgbClr val="002060"/>
                </a:solidFill>
              </a:rPr>
              <a:t>行舟。</a:t>
            </a:r>
          </a:p>
        </p:txBody>
      </p:sp>
      <p:sp>
        <p:nvSpPr>
          <p:cNvPr id="21508" name="文本框 21507"/>
          <p:cNvSpPr txBox="1"/>
          <p:nvPr/>
        </p:nvSpPr>
        <p:spPr>
          <a:xfrm>
            <a:off x="4657725" y="5537200"/>
            <a:ext cx="4495800" cy="644525"/>
          </a:xfrm>
          <a:prstGeom prst="rect">
            <a:avLst/>
          </a:prstGeom>
          <a:noFill/>
          <a:ln w="9525">
            <a:noFill/>
          </a:ln>
        </p:spPr>
        <p:txBody>
          <a:bodyPr>
            <a:spAutoFit/>
          </a:bodyPr>
          <a:lstStyle/>
          <a:p>
            <a:pPr>
              <a:defRPr/>
            </a:pPr>
            <a:r>
              <a:rPr lang="zh-CN" altLang="en-US" b="1" dirty="0">
                <a:solidFill>
                  <a:srgbClr val="000000"/>
                </a:solidFill>
                <a:latin typeface="Times New Roman" panose="02020603050405020304" charset="0"/>
                <a:ea typeface="宋体" panose="02010600030101010101" pitchFamily="2" charset="-122"/>
                <a:cs typeface="+mn-ea"/>
              </a:rPr>
              <a:t>还是故乡的水好啊，把我的船送到万里之外，还不忍分别。（抒情、拟人）</a:t>
            </a:r>
          </a:p>
        </p:txBody>
      </p:sp>
      <p:sp>
        <p:nvSpPr>
          <p:cNvPr id="87044" name="文本框 21508"/>
          <p:cNvSpPr txBox="1">
            <a:spLocks noChangeArrowheads="1"/>
          </p:cNvSpPr>
          <p:nvPr/>
        </p:nvSpPr>
        <p:spPr bwMode="auto">
          <a:xfrm>
            <a:off x="4595813" y="2200275"/>
            <a:ext cx="4343400" cy="1060450"/>
          </a:xfrm>
          <a:prstGeom prst="rect">
            <a:avLst/>
          </a:prstGeom>
          <a:noFill/>
          <a:ln w="9525">
            <a:noFill/>
            <a:miter lim="800000"/>
            <a:headEnd/>
            <a:tailEnd/>
          </a:ln>
        </p:spPr>
        <p:txBody>
          <a:bodyPr>
            <a:spAutoFit/>
          </a:bodyPr>
          <a:lstStyle/>
          <a:p>
            <a:r>
              <a:rPr lang="zh-CN" altLang="en-US" b="1">
                <a:solidFill>
                  <a:srgbClr val="000000"/>
                </a:solidFill>
              </a:rPr>
              <a:t>我从蜀地远渡出游，来到荆门这个地方。（叙事）</a:t>
            </a:r>
          </a:p>
          <a:p>
            <a:pPr>
              <a:spcBef>
                <a:spcPct val="50000"/>
              </a:spcBef>
            </a:pPr>
            <a:endParaRPr lang="zh-CN" altLang="en-US"/>
          </a:p>
        </p:txBody>
      </p:sp>
      <p:sp>
        <p:nvSpPr>
          <p:cNvPr id="21510" name="文本框 21509"/>
          <p:cNvSpPr txBox="1"/>
          <p:nvPr/>
        </p:nvSpPr>
        <p:spPr>
          <a:xfrm>
            <a:off x="4702175" y="3079750"/>
            <a:ext cx="4264025" cy="1198563"/>
          </a:xfrm>
          <a:prstGeom prst="rect">
            <a:avLst/>
          </a:prstGeom>
          <a:noFill/>
          <a:ln w="9525">
            <a:noFill/>
          </a:ln>
        </p:spPr>
        <p:txBody>
          <a:bodyPr>
            <a:spAutoFit/>
          </a:bodyPr>
          <a:lstStyle/>
          <a:p>
            <a:pPr>
              <a:defRPr/>
            </a:pPr>
            <a:r>
              <a:rPr lang="zh-CN" altLang="en-US" b="1" dirty="0">
                <a:solidFill>
                  <a:srgbClr val="000000"/>
                </a:solidFill>
                <a:latin typeface="Times New Roman" panose="02020603050405020304" charset="0"/>
                <a:ea typeface="宋体" panose="02010600030101010101" pitchFamily="2" charset="-122"/>
                <a:cs typeface="+mn-ea"/>
              </a:rPr>
              <a:t>两岸的山峦渐渐消失了，眼前是一望无际的广阔的原野。江水冲着广阔原野奔腾而去。</a:t>
            </a:r>
          </a:p>
          <a:p>
            <a:pPr>
              <a:defRPr/>
            </a:pPr>
            <a:endParaRPr lang="zh-CN" altLang="en-US" b="1" dirty="0">
              <a:solidFill>
                <a:srgbClr val="000000"/>
              </a:solidFill>
              <a:latin typeface="Times New Roman" panose="02020603050405020304" charset="0"/>
              <a:ea typeface="宋体" panose="02010600030101010101" pitchFamily="2" charset="-122"/>
              <a:cs typeface="+mn-ea"/>
            </a:endParaRPr>
          </a:p>
        </p:txBody>
      </p:sp>
      <p:sp>
        <p:nvSpPr>
          <p:cNvPr id="21511" name="文本框 21510"/>
          <p:cNvSpPr txBox="1"/>
          <p:nvPr/>
        </p:nvSpPr>
        <p:spPr>
          <a:xfrm>
            <a:off x="4643438" y="4275138"/>
            <a:ext cx="4500562" cy="1198562"/>
          </a:xfrm>
          <a:prstGeom prst="rect">
            <a:avLst/>
          </a:prstGeom>
          <a:noFill/>
          <a:ln w="9525">
            <a:noFill/>
          </a:ln>
        </p:spPr>
        <p:txBody>
          <a:bodyPr>
            <a:spAutoFit/>
          </a:bodyPr>
          <a:lstStyle/>
          <a:p>
            <a:pPr>
              <a:defRPr/>
            </a:pPr>
            <a:r>
              <a:rPr lang="zh-CN" altLang="en-US" b="1" dirty="0">
                <a:solidFill>
                  <a:srgbClr val="000000"/>
                </a:solidFill>
                <a:latin typeface="Times New Roman" panose="02020603050405020304" charset="0"/>
                <a:ea typeface="宋体" panose="02010600030101010101" pitchFamily="2" charset="-122"/>
                <a:cs typeface="+mn-ea"/>
              </a:rPr>
              <a:t>夜晚明月映入水中，如同飞下的天镜，黄昏时，云霞飘飞，如同海市蜃楼一般变幻多姿。（写景、想象、比喻）</a:t>
            </a:r>
            <a:endParaRPr lang="zh-CN" altLang="en-US" b="1" dirty="0">
              <a:solidFill>
                <a:schemeClr val="bg1"/>
              </a:solidFill>
              <a:latin typeface="Times New Roman" panose="02020603050405020304" charset="0"/>
              <a:ea typeface="宋体" panose="02010600030101010101" pitchFamily="2" charset="-122"/>
            </a:endParaRPr>
          </a:p>
          <a:p>
            <a:pPr>
              <a:defRPr/>
            </a:pPr>
            <a:endParaRPr lang="zh-CN" altLang="en-US">
              <a:solidFill>
                <a:schemeClr val="bg1"/>
              </a:solidFill>
              <a:latin typeface="Times New Roman" panose="02020603050405020304" charset="0"/>
              <a:ea typeface="宋体" panose="02010600030101010101" pitchFamily="2" charset="-122"/>
            </a:endParaRPr>
          </a:p>
        </p:txBody>
      </p:sp>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整体·感知</a:t>
            </a:r>
          </a:p>
        </p:txBody>
      </p:sp>
    </p:spTree>
    <p:custDataLst>
      <p:tags r:id="rId1"/>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文本框 10243"/>
          <p:cNvSpPr txBox="1"/>
          <p:nvPr/>
        </p:nvSpPr>
        <p:spPr>
          <a:xfrm>
            <a:off x="323850" y="1393825"/>
            <a:ext cx="8435975" cy="5462588"/>
          </a:xfrm>
          <a:prstGeom prst="rect">
            <a:avLst/>
          </a:prstGeom>
          <a:noFill/>
          <a:ln w="9525">
            <a:noFill/>
          </a:ln>
        </p:spPr>
        <p:txBody>
          <a:bodyPr>
            <a:spAutoFit/>
          </a:bodyPr>
          <a:lstStyle/>
          <a:p>
            <a:pPr>
              <a:spcBef>
                <a:spcPct val="50000"/>
              </a:spcBef>
            </a:pPr>
            <a:r>
              <a:rPr lang="zh-CN" altLang="en-US" sz="2800" b="1">
                <a:solidFill>
                  <a:srgbClr val="002060"/>
                </a:solidFill>
                <a:cs typeface="黑体" pitchFamily="49" charset="-122"/>
              </a:rPr>
              <a:t>　首联</a:t>
            </a:r>
            <a:r>
              <a:rPr lang="zh-CN" altLang="en-US" sz="2800" b="1">
                <a:solidFill>
                  <a:srgbClr val="000000"/>
                </a:solidFill>
                <a:cs typeface="黑体" pitchFamily="49" charset="-122"/>
              </a:rPr>
              <a:t>的意思是，我从蜀中远渡荆门之外，来到楚国游览。起首一“渡”字，暗点故乡之水，有依依不舍之意。这里要注意一点：“渡远”为什么不用“远渡”？“远渡荆门外”岂不更好理解？这里的关键在于以“渡”字打头，其作用有二：一是点题，二是贯穿全篇写水，水是全篇的主线。 </a:t>
            </a:r>
          </a:p>
          <a:p>
            <a:pPr>
              <a:spcBef>
                <a:spcPct val="50000"/>
              </a:spcBef>
            </a:pPr>
            <a:r>
              <a:rPr lang="zh-CN" altLang="en-US" sz="2800" b="1">
                <a:solidFill>
                  <a:srgbClr val="000000"/>
                </a:solidFill>
                <a:cs typeface="黑体" pitchFamily="49" charset="-122"/>
              </a:rPr>
              <a:t>　</a:t>
            </a:r>
            <a:r>
              <a:rPr lang="zh-CN" altLang="en-US" sz="2800" b="1">
                <a:solidFill>
                  <a:srgbClr val="002060"/>
                </a:solidFill>
                <a:cs typeface="黑体" pitchFamily="49" charset="-122"/>
              </a:rPr>
              <a:t>第二联（颔联）</a:t>
            </a:r>
            <a:r>
              <a:rPr lang="zh-CN" altLang="en-US" sz="2800" b="1">
                <a:solidFill>
                  <a:srgbClr val="000000"/>
                </a:solidFill>
                <a:cs typeface="黑体" pitchFamily="49" charset="-122"/>
              </a:rPr>
              <a:t>仍然写水：“随”、“尽”和“入”、“流”四个动词，有移步换形之妙。船在飞速前进，江在奔腾流逝，山在迅速后退，故由遮天蔽日的三峡转至荒野无边，眼前豁然开朗，仍然是为写“故乡水”张目。</a:t>
            </a:r>
            <a:r>
              <a:rPr lang="zh-CN" altLang="en-US" b="1">
                <a:solidFill>
                  <a:srgbClr val="002060"/>
                </a:solidFill>
                <a:latin typeface="黑体" pitchFamily="49" charset="-122"/>
                <a:cs typeface="黑体" pitchFamily="49" charset="-122"/>
              </a:rPr>
              <a:t> </a:t>
            </a:r>
          </a:p>
          <a:p>
            <a:pPr>
              <a:spcBef>
                <a:spcPct val="50000"/>
              </a:spcBef>
            </a:pPr>
            <a:endParaRPr lang="zh-CN" altLang="en-US" b="1">
              <a:solidFill>
                <a:srgbClr val="002060"/>
              </a:solidFill>
              <a:latin typeface="黑体" pitchFamily="49" charset="-122"/>
              <a:cs typeface="黑体" pitchFamily="49" charset="-122"/>
            </a:endParaRPr>
          </a:p>
        </p:txBody>
      </p:sp>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1265"/>
          <p:cNvSpPr txBox="1"/>
          <p:nvPr/>
        </p:nvSpPr>
        <p:spPr>
          <a:xfrm>
            <a:off x="136525" y="1384300"/>
            <a:ext cx="8812213" cy="5014913"/>
          </a:xfrm>
          <a:prstGeom prst="rect">
            <a:avLst/>
          </a:prstGeom>
          <a:noFill/>
          <a:ln w="9525">
            <a:noFill/>
          </a:ln>
        </p:spPr>
        <p:txBody>
          <a:bodyPr>
            <a:spAutoFit/>
          </a:bodyPr>
          <a:lstStyle/>
          <a:p>
            <a:pPr>
              <a:spcBef>
                <a:spcPct val="50000"/>
              </a:spcBef>
              <a:defRPr/>
            </a:pPr>
            <a:r>
              <a:rPr lang="zh-CN" altLang="en-US" sz="2800" b="1" dirty="0">
                <a:solidFill>
                  <a:srgbClr val="002060"/>
                </a:solidFill>
                <a:latin typeface="Times New Roman" panose="02020603050405020304" charset="0"/>
                <a:ea typeface="宋体" panose="02010600030101010101" pitchFamily="2" charset="-122"/>
                <a:cs typeface="+mn-ea"/>
              </a:rPr>
              <a:t>　</a:t>
            </a:r>
            <a:r>
              <a:rPr lang="zh-CN" altLang="en-US" sz="2400" b="1" dirty="0">
                <a:solidFill>
                  <a:srgbClr val="002060"/>
                </a:solidFill>
                <a:latin typeface="Times New Roman" panose="02020603050405020304" charset="0"/>
                <a:ea typeface="宋体" panose="02010600030101010101" pitchFamily="2" charset="-122"/>
                <a:cs typeface="+mn-ea"/>
              </a:rPr>
              <a:t>第三联（颈联）</a:t>
            </a:r>
            <a:r>
              <a:rPr lang="zh-CN" altLang="en-US" sz="2400" b="1" dirty="0">
                <a:solidFill>
                  <a:srgbClr val="000000"/>
                </a:solidFill>
                <a:latin typeface="Times New Roman" panose="02020603050405020304" charset="0"/>
                <a:ea typeface="宋体" panose="02010600030101010101" pitchFamily="2" charset="-122"/>
                <a:cs typeface="+mn-ea"/>
              </a:rPr>
              <a:t>写月上东天，倒映于水中，极像是从天空中忽然飞下的一面明镜；开阔的江面在晚霞辉映下，幻化出一派海市蜃楼。这里看似未写水，实则从“月下”和“云生”便可知诗人写的是茫茫无际的江天黄昏景色：一轮明月在大江中浮动，乃是低头所见之月。诗人再抬头观天，便见水天相连之处，幻化出了一派海市蜃楼。 </a:t>
            </a:r>
          </a:p>
          <a:p>
            <a:pPr>
              <a:spcBef>
                <a:spcPct val="50000"/>
              </a:spcBef>
              <a:defRPr/>
            </a:pPr>
            <a:r>
              <a:rPr lang="zh-CN" altLang="en-US" sz="2400" b="1" dirty="0">
                <a:solidFill>
                  <a:srgbClr val="002060"/>
                </a:solidFill>
                <a:latin typeface="Times New Roman" panose="02020603050405020304" charset="0"/>
                <a:ea typeface="宋体" panose="02010600030101010101" pitchFamily="2" charset="-122"/>
                <a:cs typeface="+mn-ea"/>
              </a:rPr>
              <a:t>　最后一联（即尾联）</a:t>
            </a:r>
            <a:r>
              <a:rPr lang="zh-CN" altLang="en-US" sz="2400" b="1" dirty="0">
                <a:solidFill>
                  <a:srgbClr val="000000"/>
                </a:solidFill>
                <a:latin typeface="Times New Roman" panose="02020603050405020304" charset="0"/>
                <a:ea typeface="宋体" panose="02010600030101010101" pitchFamily="2" charset="-122"/>
                <a:cs typeface="+mn-ea"/>
              </a:rPr>
              <a:t>用一“仍”字回应上文，说明以上所写之景，皆与“故乡水”有关，都是这饱含深情的一江流水，不远万里，从故乡蜀中把他送到遥远的楚地来的。</a:t>
            </a:r>
          </a:p>
          <a:p>
            <a:pPr>
              <a:spcBef>
                <a:spcPct val="50000"/>
              </a:spcBef>
              <a:defRPr/>
            </a:pPr>
            <a:r>
              <a:rPr lang="zh-CN" altLang="en-US" sz="2400" b="1" dirty="0">
                <a:solidFill>
                  <a:srgbClr val="000000"/>
                </a:solidFill>
                <a:latin typeface="Times New Roman" panose="02020603050405020304" charset="0"/>
                <a:ea typeface="宋体" panose="02010600030101010101" pitchFamily="2" charset="-122"/>
                <a:cs typeface="+mn-ea"/>
              </a:rPr>
              <a:t>　理解了全诗我们不难发现，这里既非朋友在送别诗人，也不是诗人在送别朋友，而是故乡之“水”在送别他远游的儿子——李白，所以题中“送别”二字是理解全诗的关键，尤其不能缺少。</a:t>
            </a:r>
            <a:r>
              <a:rPr lang="zh-CN" altLang="en-US" sz="2800" b="1" dirty="0">
                <a:solidFill>
                  <a:srgbClr val="000000"/>
                </a:solidFill>
                <a:latin typeface="Times New Roman" panose="02020603050405020304" charset="0"/>
                <a:ea typeface="宋体" panose="02010600030101010101" pitchFamily="2" charset="-122"/>
                <a:cs typeface="+mn-ea"/>
              </a:rPr>
              <a:t> </a:t>
            </a:r>
          </a:p>
        </p:txBody>
      </p:sp>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文本占位符 4098"/>
          <p:cNvSpPr>
            <a:spLocks noGrp="1" noRot="1"/>
          </p:cNvSpPr>
          <p:nvPr>
            <p:ph type="body" sz="half" idx="4294967295"/>
          </p:nvPr>
        </p:nvSpPr>
        <p:spPr>
          <a:xfrm>
            <a:off x="0" y="174625"/>
            <a:ext cx="2541588" cy="3965575"/>
          </a:xfrm>
        </p:spPr>
        <p:txBody>
          <a:bodyPr>
            <a:normAutofit/>
          </a:bodyPr>
          <a:lstStyle/>
          <a:p>
            <a:pPr algn="ctr">
              <a:buFontTx/>
              <a:buNone/>
            </a:pPr>
            <a:r>
              <a:rPr lang="en-US" altLang="zh-CN" sz="4400" b="1"/>
              <a:t>               </a:t>
            </a:r>
          </a:p>
          <a:p>
            <a:pPr>
              <a:buFontTx/>
              <a:buNone/>
            </a:pPr>
            <a:endParaRPr lang="en-US" altLang="zh-CN" sz="4800" b="1">
              <a:latin typeface="宋体" charset="-122"/>
            </a:endParaRPr>
          </a:p>
          <a:p>
            <a:pPr>
              <a:buFontTx/>
              <a:buNone/>
            </a:pPr>
            <a:r>
              <a:rPr lang="zh-CN" altLang="en-US" sz="4800" b="1">
                <a:latin typeface="宋体" charset="-122"/>
              </a:rPr>
              <a:t>徙倚：</a:t>
            </a:r>
          </a:p>
          <a:p>
            <a:pPr>
              <a:buFontTx/>
              <a:buNone/>
            </a:pPr>
            <a:r>
              <a:rPr lang="zh-CN" altLang="en-US" sz="4800" b="1">
                <a:latin typeface="宋体" charset="-122"/>
              </a:rPr>
              <a:t>     </a:t>
            </a:r>
          </a:p>
          <a:p>
            <a:pPr>
              <a:buFontTx/>
              <a:buNone/>
            </a:pPr>
            <a:r>
              <a:rPr lang="zh-CN" altLang="en-US" sz="4800" b="1">
                <a:latin typeface="宋体" charset="-122"/>
              </a:rPr>
              <a:t>犊 ：   </a:t>
            </a:r>
            <a:r>
              <a:rPr lang="zh-CN" altLang="en-US" sz="4400" b="1"/>
              <a:t> </a:t>
            </a:r>
          </a:p>
        </p:txBody>
      </p:sp>
      <p:sp>
        <p:nvSpPr>
          <p:cNvPr id="4100" name="文本占位符 4099"/>
          <p:cNvSpPr>
            <a:spLocks noGrp="1" noRot="1"/>
          </p:cNvSpPr>
          <p:nvPr>
            <p:ph type="body" sz="half" idx="4294967295"/>
          </p:nvPr>
        </p:nvSpPr>
        <p:spPr>
          <a:xfrm>
            <a:off x="0" y="4041775"/>
            <a:ext cx="3333750" cy="1473200"/>
          </a:xfrm>
        </p:spPr>
        <p:txBody>
          <a:bodyPr>
            <a:normAutofit/>
          </a:bodyPr>
          <a:lstStyle/>
          <a:p>
            <a:pPr algn="ctr">
              <a:buFontTx/>
              <a:buNone/>
            </a:pPr>
            <a:endParaRPr lang="en-US" altLang="zh-CN" sz="4400" b="1"/>
          </a:p>
          <a:p>
            <a:pPr>
              <a:buFontTx/>
              <a:buNone/>
            </a:pPr>
            <a:r>
              <a:rPr lang="zh-CN" altLang="en-US" sz="4400" b="1"/>
              <a:t>薄暮：</a:t>
            </a:r>
          </a:p>
        </p:txBody>
      </p:sp>
      <p:sp>
        <p:nvSpPr>
          <p:cNvPr id="4103" name="文本框 4102"/>
          <p:cNvSpPr txBox="1"/>
          <p:nvPr/>
        </p:nvSpPr>
        <p:spPr>
          <a:xfrm>
            <a:off x="2293938" y="1838325"/>
            <a:ext cx="6164262" cy="706438"/>
          </a:xfrm>
          <a:prstGeom prst="rect">
            <a:avLst/>
          </a:prstGeom>
          <a:noFill/>
          <a:ln w="9525">
            <a:noFill/>
          </a:ln>
        </p:spPr>
        <p:txBody>
          <a:bodyPr>
            <a:spAutoFit/>
          </a:bodyPr>
          <a:lstStyle/>
          <a:p>
            <a:pPr>
              <a:spcBef>
                <a:spcPct val="50000"/>
              </a:spcBef>
              <a:defRPr/>
            </a:pPr>
            <a:r>
              <a:rPr lang="zh-CN" altLang="en-US" sz="4000" b="1" dirty="0">
                <a:solidFill>
                  <a:srgbClr val="000000"/>
                </a:solidFill>
                <a:latin typeface="宋体" panose="02010600030101010101" pitchFamily="2" charset="-122"/>
                <a:ea typeface="宋体" panose="02010600030101010101" pitchFamily="2" charset="-122"/>
                <a:cs typeface="+mn-cs"/>
              </a:rPr>
              <a:t>(xǐyǐ)徘徊，来回的走。</a:t>
            </a:r>
          </a:p>
        </p:txBody>
      </p:sp>
      <p:sp>
        <p:nvSpPr>
          <p:cNvPr id="4104" name="文本框 4103"/>
          <p:cNvSpPr txBox="1"/>
          <p:nvPr/>
        </p:nvSpPr>
        <p:spPr>
          <a:xfrm>
            <a:off x="1827213" y="3433763"/>
            <a:ext cx="6205537" cy="706437"/>
          </a:xfrm>
          <a:prstGeom prst="rect">
            <a:avLst/>
          </a:prstGeom>
          <a:noFill/>
          <a:ln w="9525">
            <a:noFill/>
          </a:ln>
        </p:spPr>
        <p:txBody>
          <a:bodyPr>
            <a:spAutoFit/>
          </a:bodyPr>
          <a:lstStyle/>
          <a:p>
            <a:pPr>
              <a:spcBef>
                <a:spcPct val="50000"/>
              </a:spcBef>
              <a:defRPr/>
            </a:pPr>
            <a:r>
              <a:rPr lang="zh-CN" altLang="en-US" sz="4000" b="1" dirty="0">
                <a:solidFill>
                  <a:srgbClr val="000000"/>
                </a:solidFill>
                <a:latin typeface="宋体" panose="02010600030101010101" pitchFamily="2" charset="-122"/>
                <a:ea typeface="宋体" panose="02010600030101010101" pitchFamily="2" charset="-122"/>
                <a:cs typeface="+mn-cs"/>
              </a:rPr>
              <a:t>（dú</a:t>
            </a:r>
            <a:r>
              <a:rPr lang="zh-CN" altLang="en-US" sz="3600" b="1" dirty="0">
                <a:solidFill>
                  <a:srgbClr val="000000"/>
                </a:solidFill>
                <a:latin typeface="宋体" panose="02010600030101010101" pitchFamily="2" charset="-122"/>
                <a:ea typeface="宋体" panose="02010600030101010101" pitchFamily="2" charset="-122"/>
                <a:cs typeface="+mn-cs"/>
              </a:rPr>
              <a:t>)小牛,</a:t>
            </a:r>
            <a:r>
              <a:rPr lang="zh-CN" altLang="en-US" sz="4000" b="1" dirty="0">
                <a:solidFill>
                  <a:srgbClr val="000000"/>
                </a:solidFill>
                <a:latin typeface="宋体" panose="02010600030101010101" pitchFamily="2" charset="-122"/>
                <a:ea typeface="宋体" panose="02010600030101010101" pitchFamily="2" charset="-122"/>
                <a:cs typeface="+mn-cs"/>
              </a:rPr>
              <a:t>这里指牛群。</a:t>
            </a:r>
          </a:p>
        </p:txBody>
      </p:sp>
      <p:sp>
        <p:nvSpPr>
          <p:cNvPr id="4106" name="文本框 4105"/>
          <p:cNvSpPr txBox="1"/>
          <p:nvPr/>
        </p:nvSpPr>
        <p:spPr>
          <a:xfrm>
            <a:off x="2293938" y="4808538"/>
            <a:ext cx="1584325" cy="706437"/>
          </a:xfrm>
          <a:prstGeom prst="rect">
            <a:avLst/>
          </a:prstGeom>
          <a:noFill/>
          <a:ln w="9525">
            <a:noFill/>
          </a:ln>
        </p:spPr>
        <p:txBody>
          <a:bodyPr>
            <a:spAutoFit/>
          </a:bodyPr>
          <a:lstStyle/>
          <a:p>
            <a:pPr>
              <a:spcBef>
                <a:spcPct val="50000"/>
              </a:spcBef>
              <a:defRPr/>
            </a:pPr>
            <a:r>
              <a:rPr lang="zh-CN" altLang="en-US" sz="4000" b="1" dirty="0">
                <a:solidFill>
                  <a:srgbClr val="000000"/>
                </a:solidFill>
                <a:latin typeface="宋体" panose="02010600030101010101" pitchFamily="2" charset="-122"/>
                <a:ea typeface="宋体" panose="02010600030101010101" pitchFamily="2" charset="-122"/>
                <a:cs typeface="+mn-cs"/>
              </a:rPr>
              <a:t>傍晚。</a:t>
            </a:r>
          </a:p>
        </p:txBody>
      </p:sp>
      <p:sp>
        <p:nvSpPr>
          <p:cNvPr id="7" name="矩形 6"/>
          <p:cNvSpPr/>
          <p:nvPr/>
        </p:nvSpPr>
        <p:spPr>
          <a:xfrm>
            <a:off x="401638" y="109538"/>
            <a:ext cx="2749550" cy="503237"/>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字·词</a:t>
            </a:r>
            <a:r>
              <a:rPr lang="en-US" altLang="zh-CN" sz="2800" b="1" noProof="1">
                <a:solidFill>
                  <a:srgbClr val="00B0F0"/>
                </a:solidFill>
                <a:latin typeface="微软雅黑" panose="020B0503020204020204" pitchFamily="34" charset="-122"/>
                <a:ea typeface="微软雅黑" panose="020B0503020204020204" pitchFamily="34" charset="-122"/>
              </a:rPr>
              <a:t>·</a:t>
            </a:r>
            <a:r>
              <a:rPr lang="zh-CN" altLang="en-US" sz="2800" b="1" noProof="1">
                <a:solidFill>
                  <a:srgbClr val="00B0F0"/>
                </a:solidFill>
                <a:latin typeface="微软雅黑" panose="020B0503020204020204" pitchFamily="34" charset="-122"/>
                <a:ea typeface="微软雅黑" panose="020B0503020204020204" pitchFamily="34" charset="-122"/>
              </a:rPr>
              <a:t>音</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03">
                                            <p:txEl>
                                              <p:pRg st="0" end="0"/>
                                            </p:txEl>
                                          </p:spTgt>
                                        </p:tgtEl>
                                        <p:attrNameLst>
                                          <p:attrName>style.visibility</p:attrName>
                                        </p:attrNameLst>
                                      </p:cBhvr>
                                      <p:to>
                                        <p:strVal val="visible"/>
                                      </p:to>
                                    </p:set>
                                    <p:anim calcmode="lin" valueType="num">
                                      <p:cBhvr additive="base">
                                        <p:cTn id="7" dur="500" fill="hold"/>
                                        <p:tgtEl>
                                          <p:spTgt spid="41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04">
                                            <p:txEl>
                                              <p:pRg st="0" end="0"/>
                                            </p:txEl>
                                          </p:spTgt>
                                        </p:tgtEl>
                                        <p:attrNameLst>
                                          <p:attrName>style.visibility</p:attrName>
                                        </p:attrNameLst>
                                      </p:cBhvr>
                                      <p:to>
                                        <p:strVal val="visible"/>
                                      </p:to>
                                    </p:set>
                                    <p:anim calcmode="lin" valueType="num">
                                      <p:cBhvr additive="base">
                                        <p:cTn id="13" dur="500" fill="hold"/>
                                        <p:tgtEl>
                                          <p:spTgt spid="410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0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06"/>
                                        </p:tgtEl>
                                        <p:attrNameLst>
                                          <p:attrName>style.visibility</p:attrName>
                                        </p:attrNameLst>
                                      </p:cBhvr>
                                      <p:to>
                                        <p:strVal val="visible"/>
                                      </p:to>
                                    </p:set>
                                    <p:anim calcmode="lin" valueType="num">
                                      <p:cBhvr additive="base">
                                        <p:cTn id="19" dur="500" fill="hold"/>
                                        <p:tgtEl>
                                          <p:spTgt spid="4106"/>
                                        </p:tgtEl>
                                        <p:attrNameLst>
                                          <p:attrName>ppt_x</p:attrName>
                                        </p:attrNameLst>
                                      </p:cBhvr>
                                      <p:tavLst>
                                        <p:tav tm="0">
                                          <p:val>
                                            <p:strVal val="#ppt_x"/>
                                          </p:val>
                                        </p:tav>
                                        <p:tav tm="100000">
                                          <p:val>
                                            <p:strVal val="#ppt_x"/>
                                          </p:val>
                                        </p:tav>
                                      </p:tavLst>
                                    </p:anim>
                                    <p:anim calcmode="lin" valueType="num">
                                      <p:cBhvr additive="base">
                                        <p:cTn id="20" dur="500" fill="hold"/>
                                        <p:tgtEl>
                                          <p:spTgt spid="4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6145"/>
          <p:cNvSpPr txBox="1"/>
          <p:nvPr/>
        </p:nvSpPr>
        <p:spPr>
          <a:xfrm>
            <a:off x="449263" y="965200"/>
            <a:ext cx="8229600" cy="5446713"/>
          </a:xfrm>
          <a:prstGeom prst="rect">
            <a:avLst/>
          </a:prstGeom>
          <a:noFill/>
          <a:ln w="9525">
            <a:noFill/>
          </a:ln>
        </p:spPr>
        <p:txBody>
          <a:bodyPr>
            <a:spAutoFit/>
          </a:bodyPr>
          <a:lstStyle/>
          <a:p>
            <a:pPr>
              <a:spcBef>
                <a:spcPct val="50000"/>
              </a:spcBef>
            </a:pPr>
            <a:r>
              <a:rPr lang="zh-CN" altLang="en-US" sz="2400" b="1">
                <a:solidFill>
                  <a:srgbClr val="002060"/>
                </a:solidFill>
                <a:cs typeface="黑体" pitchFamily="49" charset="-122"/>
              </a:rPr>
              <a:t>【诗文赏析】</a:t>
            </a:r>
            <a:r>
              <a:rPr lang="zh-CN" altLang="en-US" sz="2400" b="1">
                <a:solidFill>
                  <a:srgbClr val="000000"/>
                </a:solidFill>
                <a:cs typeface="黑体" pitchFamily="49" charset="-122"/>
              </a:rPr>
              <a:t/>
            </a:r>
            <a:br>
              <a:rPr lang="zh-CN" altLang="en-US" sz="2400" b="1">
                <a:solidFill>
                  <a:srgbClr val="000000"/>
                </a:solidFill>
                <a:cs typeface="黑体" pitchFamily="49" charset="-122"/>
              </a:rPr>
            </a:br>
            <a:r>
              <a:rPr lang="zh-CN" altLang="en-US" sz="2400" b="1">
                <a:solidFill>
                  <a:srgbClr val="000000"/>
                </a:solidFill>
                <a:cs typeface="黑体" pitchFamily="49" charset="-122"/>
              </a:rPr>
              <a:t/>
            </a:r>
            <a:br>
              <a:rPr lang="zh-CN" altLang="en-US" sz="2400" b="1">
                <a:solidFill>
                  <a:srgbClr val="000000"/>
                </a:solidFill>
                <a:cs typeface="黑体" pitchFamily="49" charset="-122"/>
              </a:rPr>
            </a:br>
            <a:r>
              <a:rPr lang="zh-CN" altLang="en-US" sz="2400" b="1">
                <a:solidFill>
                  <a:srgbClr val="000000"/>
                </a:solidFill>
                <a:cs typeface="黑体" pitchFamily="49" charset="-122"/>
              </a:rPr>
              <a:t>　　诗人远渡荆门，眼望一派壮丽的大好河山，心生豪放。</a:t>
            </a:r>
          </a:p>
          <a:p>
            <a:pPr>
              <a:spcBef>
                <a:spcPct val="50000"/>
              </a:spcBef>
            </a:pPr>
            <a:r>
              <a:rPr lang="zh-CN" altLang="en-US" sz="2400" b="1">
                <a:solidFill>
                  <a:srgbClr val="000000"/>
                </a:solidFill>
                <a:cs typeface="黑体" pitchFamily="49" charset="-122"/>
              </a:rPr>
              <a:t>抒发了自己的胸怀与进取精神，生气勃勃，意气风发。诗的</a:t>
            </a:r>
          </a:p>
          <a:p>
            <a:pPr>
              <a:spcBef>
                <a:spcPct val="50000"/>
              </a:spcBef>
            </a:pPr>
            <a:r>
              <a:rPr lang="zh-CN" altLang="en-US" sz="2400" b="1">
                <a:solidFill>
                  <a:srgbClr val="000000"/>
                </a:solidFill>
                <a:cs typeface="黑体" pitchFamily="49" charset="-122"/>
              </a:rPr>
              <a:t>前三联描写的是渡过荆门山时诗人所看到的奇妙美景。最后</a:t>
            </a:r>
          </a:p>
          <a:p>
            <a:pPr>
              <a:spcBef>
                <a:spcPct val="50000"/>
              </a:spcBef>
            </a:pPr>
            <a:r>
              <a:rPr lang="zh-CN" altLang="en-US" sz="2400" b="1">
                <a:solidFill>
                  <a:srgbClr val="000000"/>
                </a:solidFill>
                <a:cs typeface="黑体" pitchFamily="49" charset="-122"/>
              </a:rPr>
              <a:t>一联写的是诗人在欣赏荆门一带的风光时，面对那流经故乡</a:t>
            </a:r>
          </a:p>
          <a:p>
            <a:pPr>
              <a:spcBef>
                <a:spcPct val="50000"/>
              </a:spcBef>
            </a:pPr>
            <a:r>
              <a:rPr lang="zh-CN" altLang="en-US" sz="2400" b="1">
                <a:solidFill>
                  <a:srgbClr val="000000"/>
                </a:solidFill>
                <a:cs typeface="黑体" pitchFamily="49" charset="-122"/>
              </a:rPr>
              <a:t>的滔滔江水，所产生的思乡之情。诗人没有直接说自己思念</a:t>
            </a:r>
          </a:p>
          <a:p>
            <a:pPr>
              <a:spcBef>
                <a:spcPct val="50000"/>
              </a:spcBef>
            </a:pPr>
            <a:r>
              <a:rPr lang="zh-CN" altLang="en-US" sz="2400" b="1">
                <a:solidFill>
                  <a:srgbClr val="000000"/>
                </a:solidFill>
                <a:cs typeface="黑体" pitchFamily="49" charset="-122"/>
              </a:rPr>
              <a:t>故乡，而说故乡之水恋恋不舍地一路送我远行，从对面写来，</a:t>
            </a:r>
          </a:p>
          <a:p>
            <a:pPr>
              <a:spcBef>
                <a:spcPct val="50000"/>
              </a:spcBef>
            </a:pPr>
            <a:r>
              <a:rPr lang="zh-CN" altLang="en-US" sz="2400" b="1">
                <a:solidFill>
                  <a:srgbClr val="000000"/>
                </a:solidFill>
                <a:cs typeface="黑体" pitchFamily="49" charset="-122"/>
              </a:rPr>
              <a:t>愈发显出自己对故乡的思念。</a:t>
            </a:r>
            <a:br>
              <a:rPr lang="zh-CN" altLang="en-US" sz="2400" b="1">
                <a:solidFill>
                  <a:srgbClr val="000000"/>
                </a:solidFill>
                <a:cs typeface="黑体" pitchFamily="49" charset="-122"/>
              </a:rPr>
            </a:br>
            <a:r>
              <a:rPr lang="zh-CN" altLang="en-US" sz="2400" b="1">
                <a:solidFill>
                  <a:srgbClr val="000000"/>
                </a:solidFill>
                <a:cs typeface="黑体" pitchFamily="49" charset="-122"/>
              </a:rPr>
              <a:t>　　</a:t>
            </a:r>
          </a:p>
          <a:p>
            <a:pPr>
              <a:spcBef>
                <a:spcPct val="50000"/>
              </a:spcBef>
            </a:pPr>
            <a:r>
              <a:rPr lang="zh-CN" altLang="en-US" sz="2400" b="1">
                <a:solidFill>
                  <a:srgbClr val="000000"/>
                </a:solidFill>
                <a:cs typeface="黑体" pitchFamily="49" charset="-122"/>
              </a:rPr>
              <a:t>    全诗想像瑰丽，意境高远，充满了生活的光彩。</a:t>
            </a:r>
            <a:r>
              <a:rPr lang="zh-CN" altLang="en-US" b="1">
                <a:solidFill>
                  <a:srgbClr val="002060"/>
                </a:solidFill>
                <a:latin typeface="黑体" pitchFamily="49" charset="-122"/>
                <a:cs typeface="黑体" pitchFamily="49" charset="-122"/>
              </a:rPr>
              <a:t>　</a:t>
            </a:r>
            <a:r>
              <a:rPr lang="zh-CN" altLang="en-US">
                <a:solidFill>
                  <a:srgbClr val="002060"/>
                </a:solidFill>
                <a:latin typeface="黑体" pitchFamily="49" charset="-122"/>
                <a:cs typeface="黑体" pitchFamily="49" charset="-122"/>
              </a:rPr>
              <a:t> </a:t>
            </a:r>
          </a:p>
        </p:txBody>
      </p:sp>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文本框 29697"/>
          <p:cNvSpPr txBox="1">
            <a:spLocks noChangeArrowheads="1"/>
          </p:cNvSpPr>
          <p:nvPr/>
        </p:nvSpPr>
        <p:spPr bwMode="auto">
          <a:xfrm>
            <a:off x="746125" y="911225"/>
            <a:ext cx="309563" cy="398463"/>
          </a:xfrm>
          <a:prstGeom prst="rect">
            <a:avLst/>
          </a:prstGeom>
          <a:noFill/>
          <a:ln w="9525">
            <a:noFill/>
            <a:miter lim="800000"/>
            <a:headEnd/>
            <a:tailEnd/>
          </a:ln>
        </p:spPr>
        <p:txBody>
          <a:bodyPr wrap="none">
            <a:spAutoFit/>
          </a:bodyPr>
          <a:lstStyle/>
          <a:p>
            <a:endParaRPr lang="zh-CN" altLang="en-US" sz="2000"/>
          </a:p>
        </p:txBody>
      </p:sp>
      <p:sp>
        <p:nvSpPr>
          <p:cNvPr id="91138" name="文本框 29699"/>
          <p:cNvSpPr txBox="1">
            <a:spLocks noChangeArrowheads="1"/>
          </p:cNvSpPr>
          <p:nvPr/>
        </p:nvSpPr>
        <p:spPr bwMode="auto">
          <a:xfrm>
            <a:off x="414338" y="1863725"/>
            <a:ext cx="7988300" cy="644525"/>
          </a:xfrm>
          <a:prstGeom prst="rect">
            <a:avLst/>
          </a:prstGeom>
          <a:noFill/>
          <a:ln w="9525">
            <a:noFill/>
            <a:miter lim="800000"/>
            <a:headEnd/>
            <a:tailEnd/>
          </a:ln>
        </p:spPr>
        <p:txBody>
          <a:bodyPr wrap="none">
            <a:spAutoFit/>
          </a:bodyPr>
          <a:lstStyle/>
          <a:p>
            <a:r>
              <a:rPr lang="zh-CN" altLang="en-US" sz="3600" b="1">
                <a:solidFill>
                  <a:srgbClr val="002060"/>
                </a:solidFill>
              </a:rPr>
              <a:t>找出诗中的写景句，说说它们的妙处。</a:t>
            </a:r>
          </a:p>
        </p:txBody>
      </p:sp>
      <p:sp>
        <p:nvSpPr>
          <p:cNvPr id="29701" name="文本框 29700"/>
          <p:cNvSpPr txBox="1"/>
          <p:nvPr/>
        </p:nvSpPr>
        <p:spPr>
          <a:xfrm>
            <a:off x="500063" y="3921125"/>
            <a:ext cx="7527925" cy="646113"/>
          </a:xfrm>
          <a:prstGeom prst="rect">
            <a:avLst/>
          </a:prstGeom>
          <a:noFill/>
          <a:ln w="9525">
            <a:noFill/>
          </a:ln>
        </p:spPr>
        <p:txBody>
          <a:bodyPr wrap="none">
            <a:spAutoFit/>
          </a:bodyPr>
          <a:lstStyle/>
          <a:p>
            <a:pPr>
              <a:defRPr/>
            </a:pPr>
            <a:r>
              <a:rPr lang="zh-CN" altLang="en-US" sz="3600" b="1" dirty="0">
                <a:solidFill>
                  <a:srgbClr val="002060"/>
                </a:solidFill>
                <a:latin typeface="Times New Roman" panose="02020603050405020304" charset="0"/>
                <a:ea typeface="宋体" panose="02010600030101010101" pitchFamily="2" charset="-122"/>
                <a:cs typeface="+mn-ea"/>
              </a:rPr>
              <a:t>诗中流露了诗人什么样的思想情感？</a:t>
            </a:r>
            <a:endParaRPr lang="zh-CN" altLang="en-US" sz="3600" b="1" dirty="0">
              <a:solidFill>
                <a:srgbClr val="FFFF00"/>
              </a:solidFill>
              <a:latin typeface="Times New Roman" panose="02020603050405020304" charset="0"/>
              <a:ea typeface="宋体" panose="02010600030101010101" pitchFamily="2" charset="-122"/>
            </a:endParaRPr>
          </a:p>
        </p:txBody>
      </p:sp>
      <p:sp>
        <p:nvSpPr>
          <p:cNvPr id="29702" name="文本框 29701"/>
          <p:cNvSpPr txBox="1"/>
          <p:nvPr/>
        </p:nvSpPr>
        <p:spPr>
          <a:xfrm>
            <a:off x="214313" y="4806950"/>
            <a:ext cx="8534400" cy="1568450"/>
          </a:xfrm>
          <a:prstGeom prst="rect">
            <a:avLst/>
          </a:prstGeom>
          <a:noFill/>
          <a:ln w="9525">
            <a:noFill/>
          </a:ln>
        </p:spPr>
        <p:txBody>
          <a:bodyPr>
            <a:spAutoFit/>
          </a:bodyPr>
          <a:lstStyle/>
          <a:p>
            <a:pPr>
              <a:defRPr/>
            </a:pPr>
            <a:r>
              <a:rPr lang="zh-CN" altLang="en-US" sz="3200" b="1" dirty="0">
                <a:solidFill>
                  <a:srgbClr val="000000"/>
                </a:solidFill>
                <a:latin typeface="Times New Roman" panose="02020603050405020304" charset="0"/>
                <a:ea typeface="宋体" panose="02010600030101010101" pitchFamily="2" charset="-122"/>
                <a:cs typeface="+mn-ea"/>
              </a:rPr>
              <a:t>明确：通过写出游途中的景观，流露诗人欣喜、激动的感情，并以此引出他远别故乡的思乡之情。</a:t>
            </a:r>
          </a:p>
        </p:txBody>
      </p:sp>
      <p:sp>
        <p:nvSpPr>
          <p:cNvPr id="91141" name="文本框 29702"/>
          <p:cNvSpPr txBox="1">
            <a:spLocks noChangeArrowheads="1"/>
          </p:cNvSpPr>
          <p:nvPr/>
        </p:nvSpPr>
        <p:spPr bwMode="auto">
          <a:xfrm>
            <a:off x="153988" y="2982913"/>
            <a:ext cx="8758237" cy="584200"/>
          </a:xfrm>
          <a:prstGeom prst="rect">
            <a:avLst/>
          </a:prstGeom>
          <a:noFill/>
          <a:ln w="9525">
            <a:noFill/>
            <a:miter lim="800000"/>
            <a:headEnd/>
            <a:tailEnd/>
          </a:ln>
        </p:spPr>
        <p:txBody>
          <a:bodyPr wrap="none">
            <a:spAutoFit/>
          </a:bodyPr>
          <a:lstStyle/>
          <a:p>
            <a:r>
              <a:rPr lang="zh-CN" altLang="en-US" sz="3200" b="1">
                <a:solidFill>
                  <a:srgbClr val="000000"/>
                </a:solidFill>
              </a:rPr>
              <a:t>景观壮阔，远近景结合；给人空间感和流动感。</a:t>
            </a:r>
          </a:p>
        </p:txBody>
      </p:sp>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问题·探究</a:t>
            </a:r>
          </a:p>
        </p:txBody>
      </p:sp>
    </p:spTree>
    <p:custDataLst>
      <p:tags r:id="rId1"/>
    </p:custData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文本框 27651"/>
          <p:cNvSpPr txBox="1">
            <a:spLocks noChangeArrowheads="1"/>
          </p:cNvSpPr>
          <p:nvPr/>
        </p:nvSpPr>
        <p:spPr bwMode="auto">
          <a:xfrm>
            <a:off x="849313" y="1370013"/>
            <a:ext cx="5543550" cy="830262"/>
          </a:xfrm>
          <a:prstGeom prst="rect">
            <a:avLst/>
          </a:prstGeom>
          <a:noFill/>
          <a:ln w="9525">
            <a:noFill/>
            <a:miter lim="800000"/>
            <a:headEnd/>
            <a:tailEnd/>
          </a:ln>
        </p:spPr>
        <p:txBody>
          <a:bodyPr>
            <a:spAutoFit/>
          </a:bodyPr>
          <a:lstStyle/>
          <a:p>
            <a:pPr>
              <a:spcBef>
                <a:spcPct val="50000"/>
              </a:spcBef>
              <a:buClr>
                <a:srgbClr val="000000"/>
              </a:buClr>
            </a:pPr>
            <a:endParaRPr lang="zh-CN" altLang="en-US" sz="4800">
              <a:solidFill>
                <a:srgbClr val="FF0000"/>
              </a:solidFill>
              <a:latin typeface="Arial" charset="0"/>
              <a:ea typeface="华文隶书"/>
              <a:cs typeface="华文隶书"/>
            </a:endParaRPr>
          </a:p>
        </p:txBody>
      </p:sp>
      <p:sp>
        <p:nvSpPr>
          <p:cNvPr id="92162" name="文本框 27652"/>
          <p:cNvSpPr txBox="1">
            <a:spLocks noChangeArrowheads="1"/>
          </p:cNvSpPr>
          <p:nvPr/>
        </p:nvSpPr>
        <p:spPr bwMode="auto">
          <a:xfrm>
            <a:off x="849313" y="1635125"/>
            <a:ext cx="7740650" cy="830263"/>
          </a:xfrm>
          <a:prstGeom prst="rect">
            <a:avLst/>
          </a:prstGeom>
          <a:noFill/>
          <a:ln w="9525">
            <a:noFill/>
            <a:miter lim="800000"/>
            <a:headEnd/>
            <a:tailEnd/>
          </a:ln>
        </p:spPr>
        <p:txBody>
          <a:bodyPr>
            <a:spAutoFit/>
          </a:bodyPr>
          <a:lstStyle/>
          <a:p>
            <a:pPr>
              <a:spcBef>
                <a:spcPct val="50000"/>
              </a:spcBef>
              <a:buClr>
                <a:srgbClr val="000000"/>
              </a:buClr>
            </a:pPr>
            <a:r>
              <a:rPr lang="zh-CN" altLang="en-US" sz="4800" b="1">
                <a:solidFill>
                  <a:srgbClr val="FF0000"/>
                </a:solidFill>
                <a:latin typeface="宋体" charset="-122"/>
              </a:rPr>
              <a:t>山随平野尽，江入大荒流。</a:t>
            </a:r>
          </a:p>
        </p:txBody>
      </p:sp>
      <p:sp>
        <p:nvSpPr>
          <p:cNvPr id="92163" name="文本框 27653"/>
          <p:cNvSpPr txBox="1">
            <a:spLocks noChangeArrowheads="1"/>
          </p:cNvSpPr>
          <p:nvPr/>
        </p:nvSpPr>
        <p:spPr bwMode="auto">
          <a:xfrm>
            <a:off x="1065213" y="2665413"/>
            <a:ext cx="7559675" cy="1568450"/>
          </a:xfrm>
          <a:prstGeom prst="rect">
            <a:avLst/>
          </a:prstGeom>
          <a:noFill/>
          <a:ln w="9525">
            <a:noFill/>
            <a:miter lim="800000"/>
            <a:headEnd/>
            <a:tailEnd/>
          </a:ln>
        </p:spPr>
        <p:txBody>
          <a:bodyPr>
            <a:spAutoFit/>
          </a:bodyPr>
          <a:lstStyle/>
          <a:p>
            <a:pPr>
              <a:spcBef>
                <a:spcPct val="50000"/>
              </a:spcBef>
              <a:buClr>
                <a:srgbClr val="000000"/>
              </a:buClr>
            </a:pPr>
            <a:r>
              <a:rPr lang="en-US" altLang="zh-CN" sz="4800" b="1">
                <a:latin typeface="Arial" charset="0"/>
                <a:ea typeface="华文新魏"/>
                <a:cs typeface="华文新魏"/>
              </a:rPr>
              <a:t>  </a:t>
            </a:r>
            <a:r>
              <a:rPr lang="en-US" altLang="zh-CN" sz="4800" b="1">
                <a:solidFill>
                  <a:srgbClr val="000000"/>
                </a:solidFill>
                <a:latin typeface="宋体" charset="-122"/>
              </a:rPr>
              <a:t> </a:t>
            </a:r>
            <a:r>
              <a:rPr lang="zh-CN" altLang="en-US" sz="4800" b="1">
                <a:solidFill>
                  <a:srgbClr val="000000"/>
                </a:solidFill>
                <a:latin typeface="宋体" charset="-122"/>
              </a:rPr>
              <a:t>译：巴山尽头现出平山，长江沿着旷野奔流。</a:t>
            </a:r>
          </a:p>
        </p:txBody>
      </p:sp>
      <p:sp>
        <p:nvSpPr>
          <p:cNvPr id="92164" name="文本框 27654"/>
          <p:cNvSpPr txBox="1">
            <a:spLocks noChangeArrowheads="1"/>
          </p:cNvSpPr>
          <p:nvPr/>
        </p:nvSpPr>
        <p:spPr bwMode="auto">
          <a:xfrm>
            <a:off x="1281113" y="4394200"/>
            <a:ext cx="6911975" cy="1568450"/>
          </a:xfrm>
          <a:prstGeom prst="rect">
            <a:avLst/>
          </a:prstGeom>
          <a:noFill/>
          <a:ln w="9525">
            <a:noFill/>
            <a:miter lim="800000"/>
            <a:headEnd/>
            <a:tailEnd/>
          </a:ln>
        </p:spPr>
        <p:txBody>
          <a:bodyPr>
            <a:spAutoFit/>
          </a:bodyPr>
          <a:lstStyle/>
          <a:p>
            <a:pPr>
              <a:spcBef>
                <a:spcPct val="50000"/>
              </a:spcBef>
              <a:buClr>
                <a:srgbClr val="000000"/>
              </a:buClr>
            </a:pPr>
            <a:r>
              <a:rPr lang="en-US" altLang="zh-CN" sz="4800" b="1">
                <a:solidFill>
                  <a:srgbClr val="000066"/>
                </a:solidFill>
                <a:latin typeface="Arial" charset="0"/>
                <a:ea typeface="华文隶书"/>
                <a:cs typeface="华文隶书"/>
              </a:rPr>
              <a:t> </a:t>
            </a:r>
            <a:r>
              <a:rPr lang="en-US" altLang="zh-CN" sz="4800" b="1">
                <a:solidFill>
                  <a:srgbClr val="000066"/>
                </a:solidFill>
                <a:latin typeface="宋体" charset="-122"/>
              </a:rPr>
              <a:t>   </a:t>
            </a:r>
            <a:r>
              <a:rPr lang="zh-CN" altLang="en-US" sz="4800" b="1">
                <a:solidFill>
                  <a:srgbClr val="000066"/>
                </a:solidFill>
                <a:latin typeface="宋体" charset="-122"/>
              </a:rPr>
              <a:t>颔联写景，用游动的视角来描写景物变化。</a:t>
            </a:r>
          </a:p>
        </p:txBody>
      </p:sp>
      <p:sp>
        <p:nvSpPr>
          <p:cNvPr id="92165" name="矩形 27656"/>
          <p:cNvSpPr>
            <a:spLocks noChangeArrowheads="1"/>
          </p:cNvSpPr>
          <p:nvPr/>
        </p:nvSpPr>
        <p:spPr bwMode="auto">
          <a:xfrm>
            <a:off x="-4763" y="3252788"/>
            <a:ext cx="9144001" cy="0"/>
          </a:xfrm>
          <a:prstGeom prst="rect">
            <a:avLst/>
          </a:prstGeom>
          <a:noFill/>
          <a:ln w="9525">
            <a:noFill/>
            <a:miter lim="800000"/>
            <a:headEnd/>
            <a:tailEnd/>
          </a:ln>
        </p:spPr>
        <p:txBody>
          <a:bodyPr/>
          <a:lstStyle/>
          <a:p>
            <a:endParaRPr lang="zh-CN" altLang="en-US">
              <a:ea typeface="幼圆"/>
            </a:endParaRPr>
          </a:p>
        </p:txBody>
      </p:sp>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语言·赏析</a:t>
            </a:r>
          </a:p>
        </p:txBody>
      </p:sp>
    </p:spTree>
    <p:custDataLst>
      <p:tags r:id="rId1"/>
    </p:custDataLst>
  </p:cSld>
  <p:clrMapOvr>
    <a:masterClrMapping/>
  </p:clrMapOvr>
  <p:transition spd="slow">
    <p:randomBar dir="ver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矩形 28673"/>
          <p:cNvSpPr>
            <a:spLocks noChangeArrowheads="1" noChangeShapeType="1" noTextEdit="1"/>
          </p:cNvSpPr>
          <p:nvPr/>
        </p:nvSpPr>
        <p:spPr bwMode="auto">
          <a:xfrm>
            <a:off x="3754438" y="508000"/>
            <a:ext cx="1731962" cy="1181100"/>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写作特色</a:t>
            </a:r>
          </a:p>
        </p:txBody>
      </p:sp>
      <p:sp>
        <p:nvSpPr>
          <p:cNvPr id="28675" name="文本框 28674"/>
          <p:cNvSpPr txBox="1"/>
          <p:nvPr/>
        </p:nvSpPr>
        <p:spPr>
          <a:xfrm>
            <a:off x="542925" y="1722438"/>
            <a:ext cx="8026400" cy="4522787"/>
          </a:xfrm>
          <a:prstGeom prst="rect">
            <a:avLst/>
          </a:prstGeom>
          <a:noFill/>
          <a:ln w="9525">
            <a:noFill/>
          </a:ln>
        </p:spPr>
        <p:txBody>
          <a:bodyPr>
            <a:spAutoFit/>
          </a:bodyPr>
          <a:lstStyle/>
          <a:p>
            <a:pPr>
              <a:spcBef>
                <a:spcPct val="50000"/>
              </a:spcBef>
              <a:buClr>
                <a:srgbClr val="000000"/>
              </a:buClr>
              <a:defRPr/>
            </a:pPr>
            <a:r>
              <a:rPr lang="zh-CN" altLang="en-US" sz="4800" b="1" dirty="0">
                <a:solidFill>
                  <a:srgbClr val="002060"/>
                </a:solidFill>
                <a:latin typeface="宋体" panose="02010600030101010101" pitchFamily="2" charset="-122"/>
                <a:ea typeface="宋体" panose="02010600030101010101" pitchFamily="2" charset="-122"/>
                <a:cs typeface="+mn-ea"/>
              </a:rPr>
              <a:t>《渡荆门送别》全诗运古诗浑壮豪放的气势于声调格律之中，首联叙事、颔联、颈联写景，尾联叙事，时空广阔，写景有灵动之感，情韵悠长。</a:t>
            </a:r>
          </a:p>
        </p:txBody>
      </p:sp>
      <p:sp>
        <p:nvSpPr>
          <p:cNvPr id="93187" name="矩形 28677"/>
          <p:cNvSpPr>
            <a:spLocks noChangeArrowheads="1"/>
          </p:cNvSpPr>
          <p:nvPr/>
        </p:nvSpPr>
        <p:spPr bwMode="auto">
          <a:xfrm>
            <a:off x="-207963" y="3209925"/>
            <a:ext cx="9144001" cy="0"/>
          </a:xfrm>
          <a:prstGeom prst="rect">
            <a:avLst/>
          </a:prstGeom>
          <a:solidFill>
            <a:srgbClr val="FFFFFF"/>
          </a:solidFill>
          <a:ln w="9525">
            <a:noFill/>
            <a:miter lim="800000"/>
            <a:headEnd/>
            <a:tailEnd/>
          </a:ln>
        </p:spPr>
        <p:txBody>
          <a:bodyPr/>
          <a:lstStyle/>
          <a:p>
            <a:endParaRPr lang="zh-CN" altLang="en-US">
              <a:ea typeface="幼圆"/>
            </a:endParaRPr>
          </a:p>
        </p:txBody>
      </p:sp>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写法·指导</a:t>
            </a:r>
          </a:p>
        </p:txBody>
      </p:sp>
    </p:spTree>
    <p:custDataLst>
      <p:tags r:id="rId1"/>
    </p:custDataLst>
  </p:cSld>
  <p:clrMapOvr>
    <a:masterClrMapping/>
  </p:clrMapOvr>
  <p:transition spd="slow">
    <p:randomBar dir="ver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文本框 24577"/>
          <p:cNvSpPr txBox="1">
            <a:spLocks noChangeArrowheads="1"/>
          </p:cNvSpPr>
          <p:nvPr/>
        </p:nvSpPr>
        <p:spPr bwMode="auto">
          <a:xfrm>
            <a:off x="922338" y="2957513"/>
            <a:ext cx="7200900" cy="2584450"/>
          </a:xfrm>
          <a:prstGeom prst="rect">
            <a:avLst/>
          </a:prstGeom>
          <a:noFill/>
          <a:ln w="9525">
            <a:noFill/>
            <a:miter lim="800000"/>
            <a:headEnd/>
            <a:tailEnd/>
          </a:ln>
        </p:spPr>
        <p:txBody>
          <a:bodyPr>
            <a:spAutoFit/>
          </a:bodyPr>
          <a:lstStyle/>
          <a:p>
            <a:pPr>
              <a:spcBef>
                <a:spcPct val="50000"/>
              </a:spcBef>
              <a:buClr>
                <a:srgbClr val="000000"/>
              </a:buClr>
            </a:pPr>
            <a:r>
              <a:rPr lang="en-US" altLang="zh-CN" sz="4800" b="1">
                <a:solidFill>
                  <a:srgbClr val="FF0000"/>
                </a:solidFill>
                <a:latin typeface="Arial" charset="0"/>
                <a:ea typeface="华文行楷"/>
                <a:cs typeface="华文行楷"/>
              </a:rPr>
              <a:t>    </a:t>
            </a:r>
            <a:r>
              <a:rPr lang="en-US" altLang="zh-CN" sz="5400" b="1">
                <a:solidFill>
                  <a:srgbClr val="002060"/>
                </a:solidFill>
                <a:latin typeface="Arial" charset="0"/>
                <a:ea typeface="楷体_GB2312"/>
                <a:cs typeface="楷体_GB2312"/>
              </a:rPr>
              <a:t>《</a:t>
            </a:r>
            <a:r>
              <a:rPr lang="zh-CN" altLang="en-US" sz="5400" b="1">
                <a:solidFill>
                  <a:srgbClr val="002060"/>
                </a:solidFill>
                <a:latin typeface="Arial" charset="0"/>
                <a:ea typeface="楷体_GB2312"/>
                <a:cs typeface="楷体_GB2312"/>
              </a:rPr>
              <a:t>渡荆门送别</a:t>
            </a:r>
            <a:r>
              <a:rPr lang="en-US" altLang="zh-CN" sz="5400" b="1">
                <a:solidFill>
                  <a:srgbClr val="002060"/>
                </a:solidFill>
                <a:latin typeface="Arial" charset="0"/>
                <a:ea typeface="楷体_GB2312"/>
                <a:cs typeface="楷体_GB2312"/>
              </a:rPr>
              <a:t>》</a:t>
            </a:r>
            <a:r>
              <a:rPr lang="zh-CN" altLang="en-US" sz="5400" b="1">
                <a:solidFill>
                  <a:srgbClr val="002060"/>
                </a:solidFill>
                <a:latin typeface="Arial" charset="0"/>
                <a:ea typeface="楷体_GB2312"/>
                <a:cs typeface="楷体_GB2312"/>
              </a:rPr>
              <a:t>：表达对长江中游秀丽景象的赞叹和对故乡的留恋。</a:t>
            </a:r>
          </a:p>
        </p:txBody>
      </p:sp>
      <p:sp>
        <p:nvSpPr>
          <p:cNvPr id="94210" name="矩形 24578"/>
          <p:cNvSpPr>
            <a:spLocks noChangeArrowheads="1" noChangeShapeType="1" noTextEdit="1"/>
          </p:cNvSpPr>
          <p:nvPr/>
        </p:nvSpPr>
        <p:spPr bwMode="auto">
          <a:xfrm>
            <a:off x="2662238" y="965200"/>
            <a:ext cx="2819400" cy="1676400"/>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rgbClr val="336699"/>
                </a:solidFill>
                <a:effectLst>
                  <a:outerShdw dist="45791" dir="2021404" algn="ctr" rotWithShape="0">
                    <a:srgbClr val="C0C0C0"/>
                  </a:outerShdw>
                </a:effectLst>
                <a:latin typeface="宋体"/>
                <a:ea typeface="宋体"/>
              </a:rPr>
              <a:t>中心思想</a:t>
            </a:r>
          </a:p>
        </p:txBody>
      </p:sp>
      <p:sp>
        <p:nvSpPr>
          <p:cNvPr id="94211" name="矩形 24579"/>
          <p:cNvSpPr>
            <a:spLocks noChangeArrowheads="1"/>
          </p:cNvSpPr>
          <p:nvPr/>
        </p:nvSpPr>
        <p:spPr bwMode="auto">
          <a:xfrm>
            <a:off x="-179388" y="3863975"/>
            <a:ext cx="9144001" cy="0"/>
          </a:xfrm>
          <a:prstGeom prst="rect">
            <a:avLst/>
          </a:prstGeom>
          <a:noFill/>
          <a:ln w="9525">
            <a:noFill/>
            <a:miter lim="800000"/>
            <a:headEnd/>
            <a:tailEnd/>
          </a:ln>
        </p:spPr>
        <p:txBody>
          <a:bodyPr/>
          <a:lstStyle/>
          <a:p>
            <a:endParaRPr lang="zh-CN" altLang="en-US">
              <a:ea typeface="幼圆"/>
            </a:endParaRPr>
          </a:p>
        </p:txBody>
      </p:sp>
      <p:pic>
        <p:nvPicPr>
          <p:cNvPr id="94212" name="图片 24580" descr="http://club2.gznet.com/community/club/face/image0738.gif"/>
          <p:cNvPicPr>
            <a:picLocks noChangeAspect="1"/>
          </p:cNvPicPr>
          <p:nvPr/>
        </p:nvPicPr>
        <p:blipFill>
          <a:blip r:embed="rId3"/>
          <a:srcRect/>
          <a:stretch>
            <a:fillRect/>
          </a:stretch>
        </p:blipFill>
        <p:spPr bwMode="auto">
          <a:xfrm>
            <a:off x="6207125" y="1443038"/>
            <a:ext cx="1268413" cy="715962"/>
          </a:xfrm>
          <a:prstGeom prst="rect">
            <a:avLst/>
          </a:prstGeom>
          <a:noFill/>
          <a:ln w="9525">
            <a:noFill/>
            <a:miter lim="800000"/>
            <a:headEnd/>
            <a:tailEnd/>
          </a:ln>
        </p:spPr>
      </p:pic>
      <p:sp>
        <p:nvSpPr>
          <p:cNvPr id="7" name="矩形 6"/>
          <p:cNvSpPr/>
          <p:nvPr/>
        </p:nvSpPr>
        <p:spPr>
          <a:xfrm>
            <a:off x="458788"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课堂·小结</a:t>
            </a:r>
          </a:p>
        </p:txBody>
      </p:sp>
    </p:spTree>
    <p:custDataLst>
      <p:tags r:id="rId1"/>
    </p:custDataLst>
  </p:cSld>
  <p:clrMapOvr>
    <a:masterClrMapping/>
  </p:clrMapOvr>
  <p:transition spd="slow">
    <p:randomBar dir="ver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4"/>
          <p:cNvSpPr>
            <a:spLocks noTextEdit="1"/>
          </p:cNvSpPr>
          <p:nvPr/>
        </p:nvSpPr>
        <p:spPr bwMode="auto">
          <a:xfrm>
            <a:off x="1335088" y="2120900"/>
            <a:ext cx="6192837" cy="1655763"/>
          </a:xfrm>
          <a:prstGeom prst="rect">
            <a:avLst/>
          </a:prstGeom>
        </p:spPr>
        <p:txBody>
          <a:bodyPr wrap="none" fromWordArt="1">
            <a:prstTxWarp prst="textPlain">
              <a:avLst>
                <a:gd name="adj" fmla="val 49806"/>
              </a:avLst>
            </a:prstTxWarp>
          </a:bodyPr>
          <a:lstStyle/>
          <a:p>
            <a:pPr algn="ctr"/>
            <a:r>
              <a:rPr lang="zh-CN" altLang="en-US" sz="3600" b="1" kern="10">
                <a:ln w="9525">
                  <a:noFill/>
                  <a:round/>
                  <a:headEnd/>
                  <a:tailEnd/>
                </a:ln>
                <a:solidFill>
                  <a:srgbClr val="002060"/>
                </a:solidFill>
                <a:effectLst>
                  <a:outerShdw dist="35921" dir="2700000" algn="ctr" rotWithShape="0">
                    <a:srgbClr val="C0C0C0">
                      <a:alpha val="79999"/>
                    </a:srgbClr>
                  </a:outerShdw>
                </a:effectLst>
                <a:latin typeface="宋体"/>
                <a:ea typeface="宋体"/>
              </a:rPr>
              <a:t>钱塘湖春行</a:t>
            </a:r>
          </a:p>
        </p:txBody>
      </p:sp>
      <p:sp>
        <p:nvSpPr>
          <p:cNvPr id="7171" name="WordArt 5"/>
          <p:cNvSpPr>
            <a:spLocks noTextEdit="1"/>
          </p:cNvSpPr>
          <p:nvPr/>
        </p:nvSpPr>
        <p:spPr bwMode="auto">
          <a:xfrm>
            <a:off x="5308600" y="4614863"/>
            <a:ext cx="2286000" cy="457200"/>
          </a:xfrm>
          <a:prstGeom prst="rect">
            <a:avLst/>
          </a:prstGeom>
        </p:spPr>
        <p:txBody>
          <a:bodyPr wrap="none" fromWordArt="1">
            <a:prstTxWarp prst="textPlain">
              <a:avLst>
                <a:gd name="adj" fmla="val 50000"/>
              </a:avLst>
            </a:prstTxWarp>
          </a:bodyPr>
          <a:lstStyle/>
          <a:p>
            <a:pPr algn="ctr"/>
            <a:r>
              <a:rPr lang="zh-CN" altLang="en-US" sz="4000" kern="10">
                <a:ln w="9525">
                  <a:noFill/>
                  <a:round/>
                  <a:headEnd/>
                  <a:tailEnd/>
                </a:ln>
                <a:solidFill>
                  <a:srgbClr val="FF0000"/>
                </a:solidFill>
                <a:effectLst>
                  <a:outerShdw dist="35921" dir="2700000" algn="ctr" rotWithShape="0">
                    <a:srgbClr val="C0C0C0">
                      <a:alpha val="79999"/>
                    </a:srgbClr>
                  </a:outerShdw>
                </a:effectLst>
                <a:latin typeface="宋体"/>
                <a:ea typeface="宋体"/>
              </a:rPr>
              <a:t>唐 白居易</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3000"/>
                                        <p:tgtEl>
                                          <p:spTgt spid="7170"/>
                                        </p:tgtEl>
                                      </p:cBhvr>
                                    </p:animEffect>
                                    <p:anim calcmode="lin" valueType="num">
                                      <p:cBhvr>
                                        <p:cTn id="8" dur="3000" fill="hold"/>
                                        <p:tgtEl>
                                          <p:spTgt spid="7170"/>
                                        </p:tgtEl>
                                        <p:attrNameLst>
                                          <p:attrName>style.rotation</p:attrName>
                                        </p:attrNameLst>
                                      </p:cBhvr>
                                      <p:tavLst>
                                        <p:tav tm="0">
                                          <p:val>
                                            <p:fltVal val="720"/>
                                          </p:val>
                                        </p:tav>
                                        <p:tav tm="100000">
                                          <p:val>
                                            <p:fltVal val="0"/>
                                          </p:val>
                                        </p:tav>
                                      </p:tavLst>
                                    </p:anim>
                                    <p:anim calcmode="lin" valueType="num">
                                      <p:cBhvr>
                                        <p:cTn id="9" dur="3000" fill="hold"/>
                                        <p:tgtEl>
                                          <p:spTgt spid="7170"/>
                                        </p:tgtEl>
                                        <p:attrNameLst>
                                          <p:attrName>ppt_h</p:attrName>
                                        </p:attrNameLst>
                                      </p:cBhvr>
                                      <p:tavLst>
                                        <p:tav tm="0">
                                          <p:val>
                                            <p:fltVal val="0"/>
                                          </p:val>
                                        </p:tav>
                                        <p:tav tm="100000">
                                          <p:val>
                                            <p:strVal val="#ppt_h"/>
                                          </p:val>
                                        </p:tav>
                                      </p:tavLst>
                                    </p:anim>
                                    <p:anim calcmode="lin" valueType="num">
                                      <p:cBhvr>
                                        <p:cTn id="10" dur="3000" fill="hold"/>
                                        <p:tgtEl>
                                          <p:spTgt spid="7170"/>
                                        </p:tgtEl>
                                        <p:attrNameLst>
                                          <p:attrName>ppt_w</p:attrName>
                                        </p:attrNameLst>
                                      </p:cBhvr>
                                      <p:tavLst>
                                        <p:tav tm="0">
                                          <p:val>
                                            <p:fltVal val="0"/>
                                          </p:val>
                                        </p:tav>
                                        <p:tav tm="100000">
                                          <p:val>
                                            <p:strVal val="#ppt_w"/>
                                          </p:val>
                                        </p:tav>
                                      </p:tavLst>
                                    </p:anim>
                                  </p:childTnLst>
                                </p:cTn>
                              </p:par>
                            </p:childTnLst>
                          </p:cTn>
                        </p:par>
                        <p:par>
                          <p:cTn id="11" fill="hold">
                            <p:stCondLst>
                              <p:cond delay="3000"/>
                            </p:stCondLst>
                            <p:childTnLst>
                              <p:par>
                                <p:cTn id="12" presetID="6" presetClass="emph" presetSubtype="0" fill="hold" grpId="1" nodeType="afterEffect">
                                  <p:stCondLst>
                                    <p:cond delay="1000"/>
                                  </p:stCondLst>
                                  <p:childTnLst>
                                    <p:animScale>
                                      <p:cBhvr>
                                        <p:cTn id="13" dur="2000" fill="hold"/>
                                        <p:tgtEl>
                                          <p:spTgt spid="7170"/>
                                        </p:tgtEl>
                                      </p:cBhvr>
                                      <p:by x="400000" y="400000"/>
                                    </p:animScale>
                                  </p:childTnLst>
                                </p:cTn>
                              </p:par>
                            </p:childTnLst>
                          </p:cTn>
                        </p:par>
                        <p:par>
                          <p:cTn id="14" fill="hold">
                            <p:stCondLst>
                              <p:cond delay="6000"/>
                            </p:stCondLst>
                            <p:childTnLst>
                              <p:par>
                                <p:cTn id="15" presetID="6" presetClass="emph" presetSubtype="0" accel="50000" decel="50000" fill="hold" grpId="2" nodeType="afterEffect">
                                  <p:stCondLst>
                                    <p:cond delay="0"/>
                                  </p:stCondLst>
                                  <p:childTnLst>
                                    <p:animScale>
                                      <p:cBhvr>
                                        <p:cTn id="16" dur="2000" fill="hold"/>
                                        <p:tgtEl>
                                          <p:spTgt spid="7170"/>
                                        </p:tgtEl>
                                      </p:cBhvr>
                                      <p:by x="25000" y="25000"/>
                                    </p:animScale>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1000" fill="hold"/>
                                        <p:tgtEl>
                                          <p:spTgt spid="7171"/>
                                        </p:tgtEl>
                                        <p:attrNameLst>
                                          <p:attrName>ppt_w</p:attrName>
                                        </p:attrNameLst>
                                      </p:cBhvr>
                                      <p:tavLst>
                                        <p:tav tm="0">
                                          <p:val>
                                            <p:strVal val="#ppt_w*0.70"/>
                                          </p:val>
                                        </p:tav>
                                        <p:tav tm="100000">
                                          <p:val>
                                            <p:strVal val="#ppt_w"/>
                                          </p:val>
                                        </p:tav>
                                      </p:tavLst>
                                    </p:anim>
                                    <p:anim calcmode="lin" valueType="num">
                                      <p:cBhvr>
                                        <p:cTn id="22" dur="1000" fill="hold"/>
                                        <p:tgtEl>
                                          <p:spTgt spid="7171"/>
                                        </p:tgtEl>
                                        <p:attrNameLst>
                                          <p:attrName>ppt_h</p:attrName>
                                        </p:attrNameLst>
                                      </p:cBhvr>
                                      <p:tavLst>
                                        <p:tav tm="0">
                                          <p:val>
                                            <p:strVal val="#ppt_h"/>
                                          </p:val>
                                        </p:tav>
                                        <p:tav tm="100000">
                                          <p:val>
                                            <p:strVal val="#ppt_h"/>
                                          </p:val>
                                        </p:tav>
                                      </p:tavLst>
                                    </p:anim>
                                    <p:animEffect transition="in" filter="fade">
                                      <p:cBhvr>
                                        <p:cTn id="23" dur="1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0" grpId="1" animBg="1"/>
      <p:bldP spid="7170" grpId="2" animBg="1"/>
      <p:bldP spid="717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文本框 61441"/>
          <p:cNvSpPr txBox="1">
            <a:spLocks noChangeArrowheads="1"/>
          </p:cNvSpPr>
          <p:nvPr/>
        </p:nvSpPr>
        <p:spPr bwMode="auto">
          <a:xfrm>
            <a:off x="8099425" y="1900238"/>
            <a:ext cx="676275" cy="1728787"/>
          </a:xfrm>
          <a:prstGeom prst="rect">
            <a:avLst/>
          </a:prstGeom>
          <a:noFill/>
          <a:ln w="9525">
            <a:noFill/>
            <a:miter lim="800000"/>
            <a:headEnd/>
            <a:tailEnd/>
          </a:ln>
        </p:spPr>
        <p:txBody>
          <a:bodyPr vert="eaVert">
            <a:spAutoFit/>
          </a:bodyPr>
          <a:lstStyle/>
          <a:p>
            <a:pPr algn="ctr">
              <a:spcBef>
                <a:spcPct val="50000"/>
              </a:spcBef>
            </a:pPr>
            <a:r>
              <a:rPr lang="zh-CN" altLang="en-US" sz="3200" b="1">
                <a:solidFill>
                  <a:srgbClr val="FF0000"/>
                </a:solidFill>
              </a:rPr>
              <a:t>曲院风荷</a:t>
            </a:r>
          </a:p>
        </p:txBody>
      </p:sp>
      <p:pic>
        <p:nvPicPr>
          <p:cNvPr id="96258" name="图片 61442" descr="曲风2"/>
          <p:cNvPicPr>
            <a:picLocks noChangeAspect="1"/>
          </p:cNvPicPr>
          <p:nvPr/>
        </p:nvPicPr>
        <p:blipFill>
          <a:blip r:embed="rId3"/>
          <a:srcRect/>
          <a:stretch>
            <a:fillRect/>
          </a:stretch>
        </p:blipFill>
        <p:spPr bwMode="auto">
          <a:xfrm>
            <a:off x="323850" y="769938"/>
            <a:ext cx="3240088" cy="3006725"/>
          </a:xfrm>
          <a:prstGeom prst="rect">
            <a:avLst/>
          </a:prstGeom>
          <a:noFill/>
          <a:ln w="9525">
            <a:noFill/>
            <a:miter lim="800000"/>
            <a:headEnd/>
            <a:tailEnd/>
          </a:ln>
        </p:spPr>
      </p:pic>
      <p:pic>
        <p:nvPicPr>
          <p:cNvPr id="96259" name="图片 61443" descr="10238798_385696">
            <a:hlinkClick r:id="rId4"/>
          </p:cNvPr>
          <p:cNvPicPr>
            <a:picLocks noChangeAspect="1"/>
          </p:cNvPicPr>
          <p:nvPr/>
        </p:nvPicPr>
        <p:blipFill>
          <a:blip r:embed="rId5"/>
          <a:srcRect/>
          <a:stretch>
            <a:fillRect/>
          </a:stretch>
        </p:blipFill>
        <p:spPr bwMode="auto">
          <a:xfrm>
            <a:off x="3995738" y="771525"/>
            <a:ext cx="3810000" cy="2857500"/>
          </a:xfrm>
          <a:prstGeom prst="rect">
            <a:avLst/>
          </a:prstGeom>
          <a:noFill/>
          <a:ln w="9525">
            <a:noFill/>
            <a:miter lim="800000"/>
            <a:headEnd/>
            <a:tailEnd/>
          </a:ln>
        </p:spPr>
      </p:pic>
      <p:pic>
        <p:nvPicPr>
          <p:cNvPr id="96260" name="图片 61444" descr="143016662">
            <a:hlinkClick r:id="rId6"/>
          </p:cNvPr>
          <p:cNvPicPr>
            <a:picLocks noChangeAspect="1"/>
          </p:cNvPicPr>
          <p:nvPr/>
        </p:nvPicPr>
        <p:blipFill>
          <a:blip r:embed="rId7"/>
          <a:srcRect l="694" t="12466" r="-694" b="-12466"/>
          <a:stretch>
            <a:fillRect/>
          </a:stretch>
        </p:blipFill>
        <p:spPr bwMode="auto">
          <a:xfrm>
            <a:off x="323850" y="3868738"/>
            <a:ext cx="7488238" cy="3097212"/>
          </a:xfrm>
          <a:prstGeom prst="rect">
            <a:avLst/>
          </a:prstGeom>
          <a:noFill/>
          <a:ln w="9525">
            <a:noFill/>
            <a:miter lim="800000"/>
            <a:headEnd/>
            <a:tailEnd/>
          </a:ln>
        </p:spPr>
      </p:pic>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ransition>
    <p:zoom dir="in"/>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图片 62465" descr="断残1"/>
          <p:cNvPicPr>
            <a:picLocks noChangeAspect="1"/>
          </p:cNvPicPr>
          <p:nvPr/>
        </p:nvPicPr>
        <p:blipFill>
          <a:blip r:embed="rId3"/>
          <a:srcRect/>
          <a:stretch>
            <a:fillRect/>
          </a:stretch>
        </p:blipFill>
        <p:spPr bwMode="auto">
          <a:xfrm>
            <a:off x="4133850" y="3100388"/>
            <a:ext cx="5010150" cy="3757612"/>
          </a:xfrm>
          <a:prstGeom prst="rect">
            <a:avLst/>
          </a:prstGeom>
          <a:noFill/>
          <a:ln w="9525">
            <a:noFill/>
            <a:miter lim="800000"/>
            <a:headEnd/>
            <a:tailEnd/>
          </a:ln>
        </p:spPr>
      </p:pic>
      <p:pic>
        <p:nvPicPr>
          <p:cNvPr id="97282" name="图片 62466" descr="4断桥残雪"/>
          <p:cNvPicPr>
            <a:picLocks noChangeAspect="1"/>
          </p:cNvPicPr>
          <p:nvPr/>
        </p:nvPicPr>
        <p:blipFill>
          <a:blip r:embed="rId4"/>
          <a:srcRect/>
          <a:stretch>
            <a:fillRect/>
          </a:stretch>
        </p:blipFill>
        <p:spPr bwMode="auto">
          <a:xfrm>
            <a:off x="0" y="712788"/>
            <a:ext cx="4457700" cy="3344862"/>
          </a:xfrm>
          <a:prstGeom prst="rect">
            <a:avLst/>
          </a:prstGeom>
          <a:noFill/>
          <a:ln w="9525">
            <a:noFill/>
            <a:miter lim="800000"/>
            <a:headEnd/>
            <a:tailEnd/>
          </a:ln>
        </p:spPr>
      </p:pic>
      <p:sp>
        <p:nvSpPr>
          <p:cNvPr id="97283" name="文本框 62467"/>
          <p:cNvSpPr txBox="1">
            <a:spLocks noChangeArrowheads="1"/>
          </p:cNvSpPr>
          <p:nvPr/>
        </p:nvSpPr>
        <p:spPr bwMode="auto">
          <a:xfrm>
            <a:off x="1255713" y="4149725"/>
            <a:ext cx="674687" cy="2303463"/>
          </a:xfrm>
          <a:prstGeom prst="rect">
            <a:avLst/>
          </a:prstGeom>
          <a:noFill/>
          <a:ln w="9525">
            <a:noFill/>
            <a:miter lim="800000"/>
            <a:headEnd/>
            <a:tailEnd/>
          </a:ln>
        </p:spPr>
        <p:txBody>
          <a:bodyPr vert="eaVert">
            <a:spAutoFit/>
          </a:bodyPr>
          <a:lstStyle/>
          <a:p>
            <a:pPr algn="ctr">
              <a:spcBef>
                <a:spcPct val="50000"/>
              </a:spcBef>
            </a:pPr>
            <a:r>
              <a:rPr lang="zh-CN" altLang="en-US" sz="3200" b="1"/>
              <a:t>断桥残雪</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ransition>
    <p:checke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63489" descr="5柳浪闻莺"/>
          <p:cNvPicPr>
            <a:picLocks noChangeAspect="1"/>
          </p:cNvPicPr>
          <p:nvPr/>
        </p:nvPicPr>
        <p:blipFill>
          <a:blip r:embed="rId3"/>
          <a:srcRect/>
          <a:stretch>
            <a:fillRect/>
          </a:stretch>
        </p:blipFill>
        <p:spPr bwMode="auto">
          <a:xfrm>
            <a:off x="4524375" y="1393825"/>
            <a:ext cx="4152900" cy="3114675"/>
          </a:xfrm>
          <a:prstGeom prst="rect">
            <a:avLst/>
          </a:prstGeom>
          <a:noFill/>
          <a:ln w="9525">
            <a:noFill/>
            <a:miter lim="800000"/>
            <a:headEnd/>
            <a:tailEnd/>
          </a:ln>
        </p:spPr>
      </p:pic>
      <p:sp>
        <p:nvSpPr>
          <p:cNvPr id="98306" name="文本框 63490"/>
          <p:cNvSpPr txBox="1">
            <a:spLocks noChangeArrowheads="1"/>
          </p:cNvSpPr>
          <p:nvPr/>
        </p:nvSpPr>
        <p:spPr bwMode="auto">
          <a:xfrm>
            <a:off x="2444750" y="1258888"/>
            <a:ext cx="674688" cy="1773237"/>
          </a:xfrm>
          <a:prstGeom prst="rect">
            <a:avLst/>
          </a:prstGeom>
          <a:noFill/>
          <a:ln w="9525">
            <a:noFill/>
            <a:miter lim="800000"/>
            <a:headEnd/>
            <a:tailEnd/>
          </a:ln>
        </p:spPr>
        <p:txBody>
          <a:bodyPr vert="eaVert">
            <a:spAutoFit/>
          </a:bodyPr>
          <a:lstStyle/>
          <a:p>
            <a:pPr algn="ctr">
              <a:spcBef>
                <a:spcPct val="50000"/>
              </a:spcBef>
            </a:pPr>
            <a:r>
              <a:rPr lang="zh-CN" altLang="en-US" sz="3200" b="1">
                <a:solidFill>
                  <a:srgbClr val="FF0000"/>
                </a:solidFill>
              </a:rPr>
              <a:t>柳浪闻莺</a:t>
            </a:r>
          </a:p>
        </p:txBody>
      </p:sp>
      <p:pic>
        <p:nvPicPr>
          <p:cNvPr id="98307" name="图片 63491" descr="柳闻1"/>
          <p:cNvPicPr>
            <a:picLocks noChangeAspect="1"/>
          </p:cNvPicPr>
          <p:nvPr/>
        </p:nvPicPr>
        <p:blipFill>
          <a:blip r:embed="rId4"/>
          <a:srcRect/>
          <a:stretch>
            <a:fillRect/>
          </a:stretch>
        </p:blipFill>
        <p:spPr bwMode="auto">
          <a:xfrm>
            <a:off x="760413" y="3549650"/>
            <a:ext cx="4156075" cy="3067050"/>
          </a:xfrm>
          <a:prstGeom prst="rect">
            <a:avLst/>
          </a:prstGeom>
          <a:noFill/>
          <a:ln w="9525">
            <a:noFill/>
            <a:miter lim="800000"/>
            <a:headEnd/>
            <a:tailEnd/>
          </a:ln>
        </p:spPr>
      </p:pic>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ransition>
    <p:comb/>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图片 64513" descr="花港观鱼6"/>
          <p:cNvPicPr>
            <a:picLocks noChangeAspect="1"/>
          </p:cNvPicPr>
          <p:nvPr/>
        </p:nvPicPr>
        <p:blipFill>
          <a:blip r:embed="rId3"/>
          <a:srcRect/>
          <a:stretch>
            <a:fillRect/>
          </a:stretch>
        </p:blipFill>
        <p:spPr bwMode="auto">
          <a:xfrm>
            <a:off x="3059113" y="333375"/>
            <a:ext cx="5545137" cy="3233738"/>
          </a:xfrm>
          <a:prstGeom prst="rect">
            <a:avLst/>
          </a:prstGeom>
          <a:noFill/>
          <a:ln w="9525">
            <a:noFill/>
            <a:miter lim="800000"/>
            <a:headEnd/>
            <a:tailEnd/>
          </a:ln>
        </p:spPr>
      </p:pic>
      <p:sp>
        <p:nvSpPr>
          <p:cNvPr id="99330" name="文本框 64515"/>
          <p:cNvSpPr txBox="1">
            <a:spLocks noChangeArrowheads="1"/>
          </p:cNvSpPr>
          <p:nvPr/>
        </p:nvSpPr>
        <p:spPr bwMode="auto">
          <a:xfrm>
            <a:off x="6523038" y="4057650"/>
            <a:ext cx="755650" cy="2062163"/>
          </a:xfrm>
          <a:prstGeom prst="rect">
            <a:avLst/>
          </a:prstGeom>
          <a:noFill/>
          <a:ln w="9525">
            <a:noFill/>
            <a:miter lim="800000"/>
            <a:headEnd/>
            <a:tailEnd/>
          </a:ln>
        </p:spPr>
        <p:txBody>
          <a:bodyPr>
            <a:spAutoFit/>
          </a:bodyPr>
          <a:lstStyle/>
          <a:p>
            <a:pPr algn="ctr">
              <a:spcBef>
                <a:spcPct val="50000"/>
              </a:spcBef>
            </a:pPr>
            <a:r>
              <a:rPr lang="zh-CN" altLang="en-US" sz="3200" b="1"/>
              <a:t>花港观鱼</a:t>
            </a:r>
          </a:p>
        </p:txBody>
      </p:sp>
      <p:pic>
        <p:nvPicPr>
          <p:cNvPr id="99331" name="图片 64516" descr="200714120357">
            <a:hlinkClick r:id="rId4"/>
          </p:cNvPr>
          <p:cNvPicPr>
            <a:picLocks noChangeAspect="1"/>
          </p:cNvPicPr>
          <p:nvPr/>
        </p:nvPicPr>
        <p:blipFill>
          <a:blip r:embed="rId5"/>
          <a:srcRect/>
          <a:stretch>
            <a:fillRect/>
          </a:stretch>
        </p:blipFill>
        <p:spPr bwMode="auto">
          <a:xfrm>
            <a:off x="611188" y="3716338"/>
            <a:ext cx="3960812" cy="2970212"/>
          </a:xfrm>
          <a:prstGeom prst="rect">
            <a:avLst/>
          </a:prstGeom>
          <a:noFill/>
          <a:ln w="9525">
            <a:noFill/>
            <a:miter lim="800000"/>
            <a:headEnd/>
            <a:tailEnd/>
          </a:ln>
        </p:spPr>
      </p:pic>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ransition>
    <p:comb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文本占位符 7170"/>
          <p:cNvSpPr>
            <a:spLocks noGrp="1" noRot="1"/>
          </p:cNvSpPr>
          <p:nvPr>
            <p:ph type="body" idx="4294967295"/>
          </p:nvPr>
        </p:nvSpPr>
        <p:spPr>
          <a:xfrm>
            <a:off x="0" y="1601788"/>
            <a:ext cx="8215313" cy="3297237"/>
          </a:xfrm>
        </p:spPr>
        <p:txBody>
          <a:bodyPr/>
          <a:lstStyle/>
          <a:p>
            <a:pPr marL="0" indent="0">
              <a:lnSpc>
                <a:spcPct val="150000"/>
              </a:lnSpc>
              <a:buFontTx/>
              <a:buNone/>
            </a:pPr>
            <a:r>
              <a:rPr lang="zh-CN" altLang="en-US" b="1">
                <a:solidFill>
                  <a:srgbClr val="000000"/>
                </a:solidFill>
                <a:latin typeface="宋体" charset="-122"/>
              </a:rPr>
              <a:t>傍晚时分站在诗人隐居的地方纵目远眺，徘徊不定不知归依何方。 </a:t>
            </a:r>
          </a:p>
          <a:p>
            <a:pPr marL="0" indent="0">
              <a:lnSpc>
                <a:spcPct val="150000"/>
              </a:lnSpc>
              <a:buFontTx/>
              <a:buNone/>
            </a:pPr>
            <a:r>
              <a:rPr lang="zh-CN" altLang="en-US" b="1">
                <a:solidFill>
                  <a:srgbClr val="000000"/>
                </a:solidFill>
                <a:latin typeface="宋体" charset="-122"/>
              </a:rPr>
              <a:t>层层树林都染上秋天的色彩，重重山岭披覆着落日的余光。 </a:t>
            </a:r>
          </a:p>
          <a:p>
            <a:pPr marL="0" indent="0">
              <a:lnSpc>
                <a:spcPct val="150000"/>
              </a:lnSpc>
              <a:buFontTx/>
              <a:buNone/>
            </a:pPr>
            <a:r>
              <a:rPr lang="zh-CN" altLang="en-US" b="1">
                <a:solidFill>
                  <a:srgbClr val="000000"/>
                </a:solidFill>
                <a:latin typeface="宋体" charset="-122"/>
              </a:rPr>
              <a:t>牧人驱赶着牛群返回，猎人骑着马带着猎物回去。 </a:t>
            </a:r>
          </a:p>
          <a:p>
            <a:pPr marL="0" indent="0">
              <a:lnSpc>
                <a:spcPct val="150000"/>
              </a:lnSpc>
              <a:buFontTx/>
              <a:buNone/>
            </a:pPr>
            <a:r>
              <a:rPr lang="zh-CN" altLang="en-US" b="1">
                <a:solidFill>
                  <a:srgbClr val="000000"/>
                </a:solidFill>
                <a:latin typeface="宋体" charset="-122"/>
              </a:rPr>
              <a:t>我看到这些人又并不认识，咏一曲长歌来怀念古代采薇而食的隐士。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
        <p:nvSpPr>
          <p:cNvPr id="45059" name="文本框 2"/>
          <p:cNvSpPr txBox="1">
            <a:spLocks noChangeArrowheads="1"/>
          </p:cNvSpPr>
          <p:nvPr/>
        </p:nvSpPr>
        <p:spPr bwMode="auto">
          <a:xfrm>
            <a:off x="463550" y="869950"/>
            <a:ext cx="1408113" cy="731838"/>
          </a:xfrm>
          <a:prstGeom prst="rect">
            <a:avLst/>
          </a:prstGeom>
          <a:solidFill>
            <a:schemeClr val="bg2"/>
          </a:solidFill>
          <a:ln w="9525">
            <a:noFill/>
            <a:miter lim="800000"/>
            <a:headEnd/>
            <a:tailEnd/>
          </a:ln>
        </p:spPr>
        <p:txBody>
          <a:bodyPr wrap="none">
            <a:spAutoFit/>
          </a:bodyPr>
          <a:lstStyle/>
          <a:p>
            <a:pPr>
              <a:lnSpc>
                <a:spcPct val="130000"/>
              </a:lnSpc>
            </a:pPr>
            <a:r>
              <a:rPr lang="zh-CN" altLang="en-US" sz="3200" b="1">
                <a:solidFill>
                  <a:srgbClr val="000000"/>
                </a:solidFill>
                <a:latin typeface="宋体" charset="-122"/>
              </a:rPr>
              <a:t>翻译：</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171">
                                            <p:txEl>
                                              <p:charRg st="0" end="38"/>
                                            </p:txEl>
                                          </p:spTgt>
                                        </p:tgtEl>
                                        <p:attrNameLst>
                                          <p:attrName>style.visibility</p:attrName>
                                        </p:attrNameLst>
                                      </p:cBhvr>
                                      <p:to>
                                        <p:strVal val="visible"/>
                                      </p:to>
                                    </p:set>
                                    <p:animEffect transition="in" filter="wipe(down)">
                                      <p:cBhvr>
                                        <p:cTn id="7" dur="580">
                                          <p:stCondLst>
                                            <p:cond delay="0"/>
                                          </p:stCondLst>
                                        </p:cTn>
                                        <p:tgtEl>
                                          <p:spTgt spid="7171">
                                            <p:txEl>
                                              <p:charRg st="0" end="38"/>
                                            </p:txEl>
                                          </p:spTgt>
                                        </p:tgtEl>
                                      </p:cBhvr>
                                    </p:animEffect>
                                    <p:anim calcmode="lin" valueType="num">
                                      <p:cBhvr>
                                        <p:cTn id="8" dur="1822" tmFilter="0,0; 0.14,0.36; 0.43,0.73; 0.71,0.91; 1.0,1.0">
                                          <p:stCondLst>
                                            <p:cond delay="0"/>
                                          </p:stCondLst>
                                        </p:cTn>
                                        <p:tgtEl>
                                          <p:spTgt spid="7171">
                                            <p:txEl>
                                              <p:charRg st="0" end="38"/>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171">
                                            <p:txEl>
                                              <p:charRg st="0" end="38"/>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171">
                                            <p:txEl>
                                              <p:charRg st="0" end="38"/>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171">
                                            <p:txEl>
                                              <p:charRg st="0" end="38"/>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171">
                                            <p:txEl>
                                              <p:charRg st="0" end="38"/>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7171">
                                            <p:txEl>
                                              <p:charRg st="0" end="38"/>
                                            </p:txEl>
                                          </p:spTgt>
                                        </p:tgtEl>
                                      </p:cBhvr>
                                      <p:to x="100000" y="60000"/>
                                    </p:animScale>
                                    <p:animScale>
                                      <p:cBhvr>
                                        <p:cTn id="14" dur="166" decel="50000">
                                          <p:stCondLst>
                                            <p:cond delay="676"/>
                                          </p:stCondLst>
                                        </p:cTn>
                                        <p:tgtEl>
                                          <p:spTgt spid="7171">
                                            <p:txEl>
                                              <p:charRg st="0" end="38"/>
                                            </p:txEl>
                                          </p:spTgt>
                                        </p:tgtEl>
                                      </p:cBhvr>
                                      <p:to x="100000" y="100000"/>
                                    </p:animScale>
                                    <p:animScale>
                                      <p:cBhvr>
                                        <p:cTn id="15" dur="26">
                                          <p:stCondLst>
                                            <p:cond delay="1312"/>
                                          </p:stCondLst>
                                        </p:cTn>
                                        <p:tgtEl>
                                          <p:spTgt spid="7171">
                                            <p:txEl>
                                              <p:charRg st="0" end="38"/>
                                            </p:txEl>
                                          </p:spTgt>
                                        </p:tgtEl>
                                      </p:cBhvr>
                                      <p:to x="100000" y="80000"/>
                                    </p:animScale>
                                    <p:animScale>
                                      <p:cBhvr>
                                        <p:cTn id="16" dur="166" decel="50000">
                                          <p:stCondLst>
                                            <p:cond delay="1338"/>
                                          </p:stCondLst>
                                        </p:cTn>
                                        <p:tgtEl>
                                          <p:spTgt spid="7171">
                                            <p:txEl>
                                              <p:charRg st="0" end="38"/>
                                            </p:txEl>
                                          </p:spTgt>
                                        </p:tgtEl>
                                      </p:cBhvr>
                                      <p:to x="100000" y="100000"/>
                                    </p:animScale>
                                    <p:animScale>
                                      <p:cBhvr>
                                        <p:cTn id="17" dur="26">
                                          <p:stCondLst>
                                            <p:cond delay="1642"/>
                                          </p:stCondLst>
                                        </p:cTn>
                                        <p:tgtEl>
                                          <p:spTgt spid="7171">
                                            <p:txEl>
                                              <p:charRg st="0" end="38"/>
                                            </p:txEl>
                                          </p:spTgt>
                                        </p:tgtEl>
                                      </p:cBhvr>
                                      <p:to x="100000" y="90000"/>
                                    </p:animScale>
                                    <p:animScale>
                                      <p:cBhvr>
                                        <p:cTn id="18" dur="166" decel="50000">
                                          <p:stCondLst>
                                            <p:cond delay="1668"/>
                                          </p:stCondLst>
                                        </p:cTn>
                                        <p:tgtEl>
                                          <p:spTgt spid="7171">
                                            <p:txEl>
                                              <p:charRg st="0" end="38"/>
                                            </p:txEl>
                                          </p:spTgt>
                                        </p:tgtEl>
                                      </p:cBhvr>
                                      <p:to x="100000" y="100000"/>
                                    </p:animScale>
                                    <p:animScale>
                                      <p:cBhvr>
                                        <p:cTn id="19" dur="26">
                                          <p:stCondLst>
                                            <p:cond delay="1808"/>
                                          </p:stCondLst>
                                        </p:cTn>
                                        <p:tgtEl>
                                          <p:spTgt spid="7171">
                                            <p:txEl>
                                              <p:charRg st="0" end="38"/>
                                            </p:txEl>
                                          </p:spTgt>
                                        </p:tgtEl>
                                      </p:cBhvr>
                                      <p:to x="100000" y="95000"/>
                                    </p:animScale>
                                    <p:animScale>
                                      <p:cBhvr>
                                        <p:cTn id="20" dur="166" decel="50000">
                                          <p:stCondLst>
                                            <p:cond delay="1834"/>
                                          </p:stCondLst>
                                        </p:cTn>
                                        <p:tgtEl>
                                          <p:spTgt spid="7171">
                                            <p:txEl>
                                              <p:charRg st="0" end="38"/>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7171">
                                            <p:txEl>
                                              <p:charRg st="38" end="68"/>
                                            </p:txEl>
                                          </p:spTgt>
                                        </p:tgtEl>
                                        <p:attrNameLst>
                                          <p:attrName>style.visibility</p:attrName>
                                        </p:attrNameLst>
                                      </p:cBhvr>
                                      <p:to>
                                        <p:strVal val="visible"/>
                                      </p:to>
                                    </p:set>
                                    <p:animEffect transition="in" filter="box(in)">
                                      <p:cBhvr>
                                        <p:cTn id="25" dur="500"/>
                                        <p:tgtEl>
                                          <p:spTgt spid="7171">
                                            <p:txEl>
                                              <p:charRg st="38" end="6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7171">
                                            <p:txEl>
                                              <p:charRg st="2" end="2"/>
                                            </p:txEl>
                                          </p:spTgt>
                                        </p:tgtEl>
                                        <p:attrNameLst>
                                          <p:attrName>style.visibility</p:attrName>
                                        </p:attrNameLst>
                                      </p:cBhvr>
                                      <p:to>
                                        <p:strVal val="visible"/>
                                      </p:to>
                                    </p:set>
                                    <p:animEffect transition="in" filter="box(in)">
                                      <p:cBhvr>
                                        <p:cTn id="30" dur="500"/>
                                        <p:tgtEl>
                                          <p:spTgt spid="7171">
                                            <p:txEl>
                                              <p:char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7171">
                                            <p:txEl>
                                              <p:charRg st="3" end="3"/>
                                            </p:txEl>
                                          </p:spTgt>
                                        </p:tgtEl>
                                        <p:attrNameLst>
                                          <p:attrName>style.visibility</p:attrName>
                                        </p:attrNameLst>
                                      </p:cBhvr>
                                      <p:to>
                                        <p:strVal val="visible"/>
                                      </p:to>
                                    </p:set>
                                    <p:animEffect transition="in" filter="box(in)">
                                      <p:cBhvr>
                                        <p:cTn id="35" dur="500"/>
                                        <p:tgtEl>
                                          <p:spTgt spid="7171">
                                            <p:txEl>
                                              <p:char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文本框 65537"/>
          <p:cNvSpPr txBox="1">
            <a:spLocks noChangeArrowheads="1"/>
          </p:cNvSpPr>
          <p:nvPr/>
        </p:nvSpPr>
        <p:spPr bwMode="auto">
          <a:xfrm>
            <a:off x="1406525" y="925513"/>
            <a:ext cx="674688" cy="1844675"/>
          </a:xfrm>
          <a:prstGeom prst="rect">
            <a:avLst/>
          </a:prstGeom>
          <a:noFill/>
          <a:ln w="9525">
            <a:noFill/>
            <a:miter lim="800000"/>
            <a:headEnd/>
            <a:tailEnd/>
          </a:ln>
        </p:spPr>
        <p:txBody>
          <a:bodyPr vert="eaVert">
            <a:spAutoFit/>
          </a:bodyPr>
          <a:lstStyle/>
          <a:p>
            <a:pPr algn="ctr">
              <a:spcBef>
                <a:spcPct val="50000"/>
              </a:spcBef>
            </a:pPr>
            <a:r>
              <a:rPr lang="zh-CN" altLang="en-US" sz="3200" b="1">
                <a:solidFill>
                  <a:srgbClr val="FF0000"/>
                </a:solidFill>
              </a:rPr>
              <a:t>雷峰夕照</a:t>
            </a:r>
          </a:p>
        </p:txBody>
      </p:sp>
      <p:pic>
        <p:nvPicPr>
          <p:cNvPr id="100354" name="图片 65538" descr="雷夕1"/>
          <p:cNvPicPr>
            <a:picLocks noChangeAspect="1"/>
          </p:cNvPicPr>
          <p:nvPr/>
        </p:nvPicPr>
        <p:blipFill>
          <a:blip r:embed="rId3"/>
          <a:srcRect/>
          <a:stretch>
            <a:fillRect/>
          </a:stretch>
        </p:blipFill>
        <p:spPr bwMode="auto">
          <a:xfrm>
            <a:off x="3186113" y="301625"/>
            <a:ext cx="4081462" cy="2838450"/>
          </a:xfrm>
          <a:prstGeom prst="rect">
            <a:avLst/>
          </a:prstGeom>
          <a:noFill/>
          <a:ln w="9525">
            <a:noFill/>
            <a:miter lim="800000"/>
            <a:headEnd/>
            <a:tailEnd/>
          </a:ln>
        </p:spPr>
      </p:pic>
      <p:pic>
        <p:nvPicPr>
          <p:cNvPr id="100355" name="图片 65539" descr="200632758959756">
            <a:hlinkClick r:id="rId4"/>
          </p:cNvPr>
          <p:cNvPicPr>
            <a:picLocks noChangeAspect="1"/>
          </p:cNvPicPr>
          <p:nvPr/>
        </p:nvPicPr>
        <p:blipFill>
          <a:blip r:embed="rId5"/>
          <a:srcRect r="441" b="10159"/>
          <a:stretch>
            <a:fillRect/>
          </a:stretch>
        </p:blipFill>
        <p:spPr bwMode="auto">
          <a:xfrm>
            <a:off x="4643438" y="3429000"/>
            <a:ext cx="4302125" cy="2936875"/>
          </a:xfrm>
          <a:prstGeom prst="rect">
            <a:avLst/>
          </a:prstGeom>
          <a:noFill/>
          <a:ln w="9525">
            <a:noFill/>
            <a:miter lim="800000"/>
            <a:headEnd/>
            <a:tailEnd/>
          </a:ln>
        </p:spPr>
      </p:pic>
      <p:pic>
        <p:nvPicPr>
          <p:cNvPr id="100356" name="图片 65540" descr="200632758959754">
            <a:hlinkClick r:id="rId6"/>
          </p:cNvPr>
          <p:cNvPicPr>
            <a:picLocks noChangeAspect="1"/>
          </p:cNvPicPr>
          <p:nvPr/>
        </p:nvPicPr>
        <p:blipFill>
          <a:blip r:embed="rId7"/>
          <a:srcRect r="648" b="10425"/>
          <a:stretch>
            <a:fillRect/>
          </a:stretch>
        </p:blipFill>
        <p:spPr bwMode="auto">
          <a:xfrm>
            <a:off x="34925" y="3429000"/>
            <a:ext cx="4578350" cy="2968625"/>
          </a:xfrm>
          <a:prstGeom prst="rect">
            <a:avLst/>
          </a:prstGeom>
          <a:noFill/>
          <a:ln w="9525">
            <a:noFill/>
            <a:miter lim="800000"/>
            <a:headEnd/>
            <a:tailEnd/>
          </a:ln>
        </p:spPr>
      </p:pic>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ransition>
    <p:cover di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图片 66561" descr="10三潭印月"/>
          <p:cNvPicPr>
            <a:picLocks noChangeAspect="1"/>
          </p:cNvPicPr>
          <p:nvPr/>
        </p:nvPicPr>
        <p:blipFill>
          <a:blip r:embed="rId3"/>
          <a:srcRect/>
          <a:stretch>
            <a:fillRect/>
          </a:stretch>
        </p:blipFill>
        <p:spPr bwMode="auto">
          <a:xfrm>
            <a:off x="431800" y="1165225"/>
            <a:ext cx="2913063" cy="4743450"/>
          </a:xfrm>
          <a:prstGeom prst="rect">
            <a:avLst/>
          </a:prstGeom>
          <a:noFill/>
          <a:ln w="9525">
            <a:noFill/>
            <a:miter lim="800000"/>
            <a:headEnd/>
            <a:tailEnd/>
          </a:ln>
        </p:spPr>
      </p:pic>
      <p:sp>
        <p:nvSpPr>
          <p:cNvPr id="101378" name="文本框 66562"/>
          <p:cNvSpPr txBox="1">
            <a:spLocks noChangeArrowheads="1"/>
          </p:cNvSpPr>
          <p:nvPr/>
        </p:nvSpPr>
        <p:spPr bwMode="auto">
          <a:xfrm>
            <a:off x="6084888" y="6278563"/>
            <a:ext cx="2133600" cy="584200"/>
          </a:xfrm>
          <a:prstGeom prst="rect">
            <a:avLst/>
          </a:prstGeom>
          <a:noFill/>
          <a:ln w="9525">
            <a:noFill/>
            <a:miter lim="800000"/>
            <a:headEnd/>
            <a:tailEnd/>
          </a:ln>
        </p:spPr>
        <p:txBody>
          <a:bodyPr>
            <a:spAutoFit/>
          </a:bodyPr>
          <a:lstStyle/>
          <a:p>
            <a:pPr algn="ctr">
              <a:spcBef>
                <a:spcPct val="50000"/>
              </a:spcBef>
            </a:pPr>
            <a:r>
              <a:rPr lang="zh-CN" altLang="en-US" sz="3200" b="1"/>
              <a:t>三潭印月</a:t>
            </a:r>
          </a:p>
        </p:txBody>
      </p:sp>
      <p:pic>
        <p:nvPicPr>
          <p:cNvPr id="101379" name="图片 66563" descr="三印1"/>
          <p:cNvPicPr>
            <a:picLocks noChangeAspect="1"/>
          </p:cNvPicPr>
          <p:nvPr/>
        </p:nvPicPr>
        <p:blipFill>
          <a:blip r:embed="rId4"/>
          <a:srcRect/>
          <a:stretch>
            <a:fillRect/>
          </a:stretch>
        </p:blipFill>
        <p:spPr bwMode="auto">
          <a:xfrm>
            <a:off x="3586163" y="1419225"/>
            <a:ext cx="4170362" cy="3448050"/>
          </a:xfrm>
          <a:prstGeom prst="rect">
            <a:avLst/>
          </a:prstGeom>
          <a:noFill/>
          <a:ln w="9525">
            <a:noFill/>
            <a:miter lim="800000"/>
            <a:headEnd/>
            <a:tailEnd/>
          </a:ln>
        </p:spPr>
      </p:pic>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图片 7172" descr="333"/>
          <p:cNvPicPr>
            <a:picLocks noChangeAspect="1"/>
          </p:cNvPicPr>
          <p:nvPr/>
        </p:nvPicPr>
        <p:blipFill>
          <a:blip r:embed="rId5"/>
          <a:srcRect/>
          <a:stretch>
            <a:fillRect/>
          </a:stretch>
        </p:blipFill>
        <p:spPr bwMode="auto">
          <a:xfrm>
            <a:off x="231775" y="1195388"/>
            <a:ext cx="2800350" cy="4191000"/>
          </a:xfrm>
          <a:prstGeom prst="rect">
            <a:avLst/>
          </a:prstGeom>
          <a:noFill/>
          <a:ln w="9525">
            <a:noFill/>
            <a:miter lim="800000"/>
            <a:headEnd/>
            <a:tailEnd/>
          </a:ln>
        </p:spPr>
      </p:pic>
      <p:sp>
        <p:nvSpPr>
          <p:cNvPr id="102402" name="文本框 1"/>
          <p:cNvSpPr txBox="1">
            <a:spLocks noChangeArrowheads="1"/>
          </p:cNvSpPr>
          <p:nvPr/>
        </p:nvSpPr>
        <p:spPr bwMode="auto">
          <a:xfrm>
            <a:off x="3343275" y="1308100"/>
            <a:ext cx="5211763" cy="4398963"/>
          </a:xfrm>
          <a:prstGeom prst="rect">
            <a:avLst/>
          </a:prstGeom>
          <a:noFill/>
          <a:ln w="9525">
            <a:noFill/>
            <a:miter lim="800000"/>
            <a:headEnd/>
            <a:tailEnd/>
          </a:ln>
        </p:spPr>
        <p:txBody>
          <a:bodyPr>
            <a:spAutoFit/>
          </a:bodyPr>
          <a:lstStyle/>
          <a:p>
            <a:r>
              <a:rPr lang="zh-CN" altLang="en-US" sz="2800" b="1">
                <a:solidFill>
                  <a:srgbClr val="002060"/>
                </a:solidFill>
                <a:latin typeface="宋体" charset="-122"/>
                <a:sym typeface="+mn-ea"/>
              </a:rPr>
              <a:t>白居易</a:t>
            </a:r>
            <a:r>
              <a:rPr lang="zh-CN" altLang="en-US" sz="2800" b="1">
                <a:solidFill>
                  <a:srgbClr val="000000"/>
                </a:solidFill>
                <a:latin typeface="宋体" charset="-122"/>
                <a:sym typeface="+mn-ea"/>
              </a:rPr>
              <a:t>（</a:t>
            </a:r>
            <a:r>
              <a:rPr lang="en-US" altLang="zh-CN" sz="2800" b="1" u="sng">
                <a:solidFill>
                  <a:srgbClr val="000000"/>
                </a:solidFill>
                <a:latin typeface="宋体" charset="-122"/>
                <a:sym typeface="+mn-ea"/>
              </a:rPr>
              <a:t>772</a:t>
            </a:r>
            <a:r>
              <a:rPr lang="zh-CN" altLang="en-US" sz="2800" b="1" u="sng">
                <a:solidFill>
                  <a:srgbClr val="000000"/>
                </a:solidFill>
                <a:latin typeface="宋体" charset="-122"/>
                <a:sym typeface="+mn-ea"/>
              </a:rPr>
              <a:t>～</a:t>
            </a:r>
            <a:r>
              <a:rPr lang="en-US" altLang="zh-CN" sz="2800" b="1" u="sng">
                <a:solidFill>
                  <a:srgbClr val="000000"/>
                </a:solidFill>
                <a:latin typeface="宋体" charset="-122"/>
                <a:sym typeface="+mn-ea"/>
              </a:rPr>
              <a:t>846</a:t>
            </a:r>
            <a:r>
              <a:rPr lang="zh-CN" altLang="en-US" sz="2800" b="1">
                <a:solidFill>
                  <a:srgbClr val="000000"/>
                </a:solidFill>
                <a:latin typeface="宋体" charset="-122"/>
                <a:sym typeface="+mn-ea"/>
              </a:rPr>
              <a:t>），字</a:t>
            </a:r>
            <a:r>
              <a:rPr lang="zh-CN" altLang="en-US" sz="2800" b="1" u="sng">
                <a:solidFill>
                  <a:srgbClr val="000000"/>
                </a:solidFill>
                <a:latin typeface="宋体" charset="-122"/>
                <a:sym typeface="+mn-ea"/>
              </a:rPr>
              <a:t>乐天</a:t>
            </a:r>
            <a:r>
              <a:rPr lang="zh-CN" altLang="en-US" sz="2800" b="1">
                <a:solidFill>
                  <a:srgbClr val="000000"/>
                </a:solidFill>
                <a:latin typeface="宋体" charset="-122"/>
                <a:sym typeface="+mn-ea"/>
              </a:rPr>
              <a:t>，</a:t>
            </a:r>
            <a:r>
              <a:rPr lang="zh-CN" altLang="en-US" sz="2800" b="1" u="sng">
                <a:solidFill>
                  <a:srgbClr val="000000"/>
                </a:solidFill>
                <a:latin typeface="宋体" charset="-122"/>
                <a:sym typeface="+mn-ea"/>
              </a:rPr>
              <a:t>号香山居士</a:t>
            </a:r>
            <a:r>
              <a:rPr lang="zh-CN" altLang="en-US" sz="2800" b="1">
                <a:solidFill>
                  <a:srgbClr val="000000"/>
                </a:solidFill>
                <a:latin typeface="宋体" charset="-122"/>
                <a:sym typeface="+mn-ea"/>
              </a:rPr>
              <a:t>，是中国文学史上负有盛名且影响深远的</a:t>
            </a:r>
            <a:r>
              <a:rPr lang="zh-CN" altLang="en-US" sz="2800" b="1" u="sng">
                <a:solidFill>
                  <a:srgbClr val="000000"/>
                </a:solidFill>
                <a:latin typeface="宋体" charset="-122"/>
                <a:sym typeface="+mn-ea"/>
              </a:rPr>
              <a:t>诗人和文学家</a:t>
            </a:r>
            <a:r>
              <a:rPr lang="zh-CN" altLang="en-US" sz="2800" b="1">
                <a:solidFill>
                  <a:srgbClr val="000000"/>
                </a:solidFill>
                <a:latin typeface="宋体" charset="-122"/>
                <a:sym typeface="+mn-ea"/>
              </a:rPr>
              <a:t>，有“</a:t>
            </a:r>
            <a:r>
              <a:rPr lang="zh-CN" altLang="en-US" sz="2800" b="1" u="sng">
                <a:solidFill>
                  <a:srgbClr val="000000"/>
                </a:solidFill>
                <a:latin typeface="宋体" charset="-122"/>
                <a:sym typeface="+mn-ea"/>
              </a:rPr>
              <a:t>诗魔</a:t>
            </a:r>
            <a:r>
              <a:rPr lang="zh-CN" altLang="en-US" sz="2800" b="1">
                <a:solidFill>
                  <a:srgbClr val="000000"/>
                </a:solidFill>
                <a:latin typeface="宋体" charset="-122"/>
                <a:sym typeface="+mn-ea"/>
              </a:rPr>
              <a:t>”和“</a:t>
            </a:r>
            <a:r>
              <a:rPr lang="zh-CN" altLang="en-US" sz="2800" b="1" u="sng">
                <a:solidFill>
                  <a:srgbClr val="000000"/>
                </a:solidFill>
                <a:latin typeface="宋体" charset="-122"/>
                <a:sym typeface="+mn-ea"/>
              </a:rPr>
              <a:t>诗王</a:t>
            </a:r>
            <a:r>
              <a:rPr lang="zh-CN" altLang="en-US" sz="2800" b="1">
                <a:solidFill>
                  <a:srgbClr val="000000"/>
                </a:solidFill>
                <a:latin typeface="宋体" charset="-122"/>
                <a:sym typeface="+mn-ea"/>
              </a:rPr>
              <a:t>”之称，他的诗在中国、日本和朝鲜等国有广泛影响，是“新乐府运动”的领袖。</a:t>
            </a:r>
            <a:r>
              <a:rPr lang="en-US" altLang="zh-CN" sz="2800" b="1">
                <a:solidFill>
                  <a:srgbClr val="000000"/>
                </a:solidFill>
                <a:latin typeface="宋体" charset="-122"/>
                <a:sym typeface="+mn-ea"/>
              </a:rPr>
              <a:t>846</a:t>
            </a:r>
            <a:r>
              <a:rPr lang="zh-CN" altLang="en-US" sz="2800" b="1">
                <a:solidFill>
                  <a:srgbClr val="000000"/>
                </a:solidFill>
                <a:latin typeface="宋体" charset="-122"/>
                <a:sym typeface="+mn-ea"/>
              </a:rPr>
              <a:t>年八月，白居易去世于洛阳，葬于洛阳香山，享年</a:t>
            </a:r>
            <a:r>
              <a:rPr lang="en-US" altLang="zh-CN" sz="2800" b="1">
                <a:solidFill>
                  <a:srgbClr val="000000"/>
                </a:solidFill>
                <a:latin typeface="宋体" charset="-122"/>
                <a:sym typeface="+mn-ea"/>
              </a:rPr>
              <a:t>75</a:t>
            </a:r>
            <a:r>
              <a:rPr lang="zh-CN" altLang="en-US" sz="2800" b="1">
                <a:solidFill>
                  <a:srgbClr val="000000"/>
                </a:solidFill>
                <a:latin typeface="宋体" charset="-122"/>
                <a:sym typeface="+mn-ea"/>
              </a:rPr>
              <a:t>岁。叙事诗中</a:t>
            </a:r>
            <a:r>
              <a:rPr lang="zh-CN" altLang="en-US" sz="2800">
                <a:solidFill>
                  <a:srgbClr val="000000"/>
                </a:solidFill>
                <a:latin typeface="宋体" charset="-122"/>
                <a:sym typeface="+mn-ea"/>
              </a:rPr>
              <a:t> </a:t>
            </a:r>
            <a:r>
              <a:rPr lang="zh-CN" altLang="en-US" sz="2800" b="1">
                <a:solidFill>
                  <a:srgbClr val="000000"/>
                </a:solidFill>
                <a:latin typeface="宋体" charset="-122"/>
                <a:sym typeface="+mn-ea"/>
              </a:rPr>
              <a:t>：</a:t>
            </a:r>
            <a:r>
              <a:rPr lang="en-US" altLang="zh-CN" sz="2800" b="1" u="sng">
                <a:solidFill>
                  <a:srgbClr val="000000"/>
                </a:solidFill>
                <a:latin typeface="宋体" charset="-122"/>
                <a:sym typeface="+mn-ea"/>
              </a:rPr>
              <a:t>《</a:t>
            </a:r>
            <a:r>
              <a:rPr lang="zh-CN" altLang="en-US" sz="2800" b="1" u="sng">
                <a:solidFill>
                  <a:srgbClr val="000000"/>
                </a:solidFill>
                <a:latin typeface="宋体" charset="-122"/>
                <a:sym typeface="+mn-ea"/>
              </a:rPr>
              <a:t>琵琶行</a:t>
            </a:r>
            <a:r>
              <a:rPr lang="en-US" altLang="zh-CN" sz="2800" b="1" u="sng">
                <a:solidFill>
                  <a:srgbClr val="000000"/>
                </a:solidFill>
                <a:latin typeface="宋体" charset="-122"/>
                <a:sym typeface="+mn-ea"/>
              </a:rPr>
              <a:t>》</a:t>
            </a:r>
            <a:r>
              <a:rPr lang="zh-CN" altLang="en-US" sz="2800" b="1" u="sng">
                <a:solidFill>
                  <a:srgbClr val="000000"/>
                </a:solidFill>
                <a:latin typeface="宋体" charset="-122"/>
                <a:sym typeface="+mn-ea"/>
              </a:rPr>
              <a:t>、</a:t>
            </a:r>
            <a:r>
              <a:rPr lang="en-US" altLang="zh-CN" sz="2800" b="1" u="sng">
                <a:solidFill>
                  <a:srgbClr val="000000"/>
                </a:solidFill>
                <a:latin typeface="宋体" charset="-122"/>
                <a:sym typeface="+mn-ea"/>
              </a:rPr>
              <a:t>《</a:t>
            </a:r>
            <a:r>
              <a:rPr lang="zh-CN" altLang="en-US" sz="2800" b="1" u="sng">
                <a:solidFill>
                  <a:srgbClr val="000000"/>
                </a:solidFill>
                <a:latin typeface="宋体" charset="-122"/>
                <a:sym typeface="+mn-ea"/>
              </a:rPr>
              <a:t>长恨歌</a:t>
            </a:r>
            <a:r>
              <a:rPr lang="en-US" altLang="zh-CN" sz="2800" b="1" u="sng">
                <a:solidFill>
                  <a:srgbClr val="000000"/>
                </a:solidFill>
                <a:latin typeface="宋体" charset="-122"/>
                <a:sym typeface="+mn-ea"/>
              </a:rPr>
              <a:t>》</a:t>
            </a:r>
            <a:r>
              <a:rPr lang="zh-CN" altLang="en-US" sz="2800" b="1">
                <a:solidFill>
                  <a:srgbClr val="000000"/>
                </a:solidFill>
                <a:latin typeface="宋体" charset="-122"/>
                <a:sym typeface="+mn-ea"/>
              </a:rPr>
              <a:t>极为著名。</a:t>
            </a:r>
            <a:r>
              <a:rPr lang="zh-CN" altLang="en-US" sz="2800">
                <a:solidFill>
                  <a:srgbClr val="000000"/>
                </a:solidFill>
                <a:latin typeface="宋体" charset="-122"/>
                <a:sym typeface="+mn-ea"/>
              </a:rPr>
              <a:t>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作者·简介</a:t>
            </a:r>
          </a:p>
        </p:txBody>
      </p:sp>
    </p:spTree>
    <p:custDataLst>
      <p:tags r:id="rId1"/>
    </p:custDataLst>
  </p:cSld>
  <p:clrMapOvr>
    <a:masterClrMapping/>
  </p:clrMapOvr>
  <p:transition spd="med">
    <p:fade/>
    <p:sndAc>
      <p:stSnd>
        <p:snd r:embed="rId3"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000" fill="hold"/>
                                        <p:tgtEl>
                                          <p:spTgt spid="7173"/>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4"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文本占位符 71683"/>
          <p:cNvSpPr>
            <a:spLocks noGrp="1"/>
          </p:cNvSpPr>
          <p:nvPr>
            <p:ph type="body" idx="4294967295"/>
          </p:nvPr>
        </p:nvSpPr>
        <p:spPr>
          <a:xfrm>
            <a:off x="928688" y="1408113"/>
            <a:ext cx="8215312" cy="5214937"/>
          </a:xfrm>
        </p:spPr>
        <p:txBody>
          <a:bodyPr>
            <a:normAutofit/>
          </a:bodyPr>
          <a:lstStyle/>
          <a:p>
            <a:pPr>
              <a:lnSpc>
                <a:spcPct val="90000"/>
              </a:lnSpc>
            </a:pPr>
            <a:r>
              <a:rPr lang="zh-CN" altLang="en-US" sz="5400" b="1">
                <a:solidFill>
                  <a:srgbClr val="000000"/>
                </a:solidFill>
                <a:latin typeface="宋体" charset="-122"/>
              </a:rPr>
              <a:t>这首诗是长庆三年或四年春天白居易任杭州刺史时所作。他在杭州时，有关湖光山色的题咏很多。这首诗处处紧扣环境和季节特征把刚刚 披上春天外衣的西湖，描写得春意盎然，恰到好处。</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写作·背景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indefinite" fill="hold">
                                          <p:stCondLst>
                                            <p:cond delay="0"/>
                                          </p:stCondLst>
                                        </p:cTn>
                                        <p:tgtEl>
                                          <p:spTgt spid="71684">
                                            <p:txEl>
                                              <p:pRg st="0" end="0"/>
                                            </p:txEl>
                                          </p:spTgt>
                                        </p:tgtEl>
                                        <p:attrNameLst>
                                          <p:attrName>style.visibility</p:attrName>
                                        </p:attrNameLst>
                                      </p:cBhvr>
                                      <p:to>
                                        <p:strVal val="visible"/>
                                      </p:to>
                                    </p:set>
                                    <p:anim calcmode="lin" valueType="num">
                                      <p:cBhvr>
                                        <p:cTn id="7" dur="500" fill="hold"/>
                                        <p:tgtEl>
                                          <p:spTgt spid="7168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168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71684">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716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2438" y="1281113"/>
            <a:ext cx="8499475" cy="5262562"/>
          </a:xfrm>
          <a:prstGeom prst="rect">
            <a:avLst/>
          </a:prstGeom>
          <a:noFill/>
        </p:spPr>
        <p:txBody>
          <a:bodyPr>
            <a:spAutoFit/>
          </a:bodyPr>
          <a:lstStyle/>
          <a:p>
            <a:pPr fontAlgn="auto">
              <a:defRPr/>
            </a:pPr>
            <a:r>
              <a:rPr lang="zh-CN" altLang="en-US" sz="2800" b="1" dirty="0">
                <a:solidFill>
                  <a:srgbClr val="002060"/>
                </a:solidFill>
                <a:latin typeface="宋体" panose="02010600030101010101" pitchFamily="2" charset="-122"/>
                <a:ea typeface="宋体" panose="02010600030101010101" pitchFamily="2" charset="-122"/>
                <a:sym typeface="+mn-ea"/>
              </a:rPr>
              <a:t>钱塘湖</a:t>
            </a:r>
            <a:r>
              <a:rPr lang="zh-CN" altLang="en-US" sz="2800" b="1" dirty="0">
                <a:solidFill>
                  <a:srgbClr val="000000"/>
                </a:solidFill>
                <a:latin typeface="宋体" panose="02010600030101010101" pitchFamily="2" charset="-122"/>
                <a:ea typeface="宋体" panose="02010600030101010101" pitchFamily="2" charset="-122"/>
                <a:sym typeface="+mn-ea"/>
              </a:rPr>
              <a:t>：又名：西子湖。杭州西湖的别称。 　　</a:t>
            </a:r>
          </a:p>
          <a:p>
            <a:pPr fontAlgn="auto">
              <a:defRPr/>
            </a:pPr>
            <a:r>
              <a:rPr lang="zh-CN" altLang="en-US" sz="2800" b="1" dirty="0">
                <a:solidFill>
                  <a:srgbClr val="002060"/>
                </a:solidFill>
                <a:latin typeface="宋体" panose="02010600030101010101" pitchFamily="2" charset="-122"/>
                <a:ea typeface="宋体" panose="02010600030101010101" pitchFamily="2" charset="-122"/>
                <a:cs typeface="+mn-ea"/>
                <a:sym typeface="+mn-ea"/>
              </a:rPr>
              <a:t>孤山寺</a:t>
            </a:r>
            <a:r>
              <a:rPr lang="zh-CN" altLang="en-US" sz="2800" b="1" dirty="0">
                <a:solidFill>
                  <a:srgbClr val="000000"/>
                </a:solidFill>
                <a:latin typeface="宋体" panose="02010600030101010101" pitchFamily="2" charset="-122"/>
                <a:ea typeface="宋体" panose="02010600030101010101" pitchFamily="2" charset="-122"/>
                <a:sym typeface="+mn-ea"/>
              </a:rPr>
              <a:t>：在西湖白堤孤山上。 　　</a:t>
            </a:r>
          </a:p>
          <a:p>
            <a:pPr fontAlgn="auto">
              <a:defRPr/>
            </a:pPr>
            <a:r>
              <a:rPr lang="zh-CN" altLang="en-US" sz="2800" b="1" dirty="0">
                <a:solidFill>
                  <a:srgbClr val="002060"/>
                </a:solidFill>
                <a:latin typeface="宋体" panose="02010600030101010101" pitchFamily="2" charset="-122"/>
                <a:ea typeface="宋体" panose="02010600030101010101" pitchFamily="2" charset="-122"/>
                <a:cs typeface="+mn-ea"/>
                <a:sym typeface="+mn-ea"/>
              </a:rPr>
              <a:t>贾亭</a:t>
            </a:r>
            <a:r>
              <a:rPr lang="zh-CN" altLang="en-US" sz="2800" b="1" dirty="0">
                <a:solidFill>
                  <a:srgbClr val="000000"/>
                </a:solidFill>
                <a:latin typeface="宋体" panose="02010600030101010101" pitchFamily="2" charset="-122"/>
                <a:ea typeface="宋体" panose="02010600030101010101" pitchFamily="2" charset="-122"/>
                <a:sym typeface="+mn-ea"/>
              </a:rPr>
              <a:t>：唐代杭州刺史贾全所建的贾公亭，今已不存。 　　</a:t>
            </a:r>
          </a:p>
          <a:p>
            <a:pPr fontAlgn="auto">
              <a:defRPr/>
            </a:pPr>
            <a:r>
              <a:rPr lang="zh-CN" altLang="en-US" sz="2800" b="1" dirty="0">
                <a:solidFill>
                  <a:srgbClr val="002060"/>
                </a:solidFill>
                <a:latin typeface="宋体" panose="02010600030101010101" pitchFamily="2" charset="-122"/>
                <a:ea typeface="宋体" panose="02010600030101010101" pitchFamily="2" charset="-122"/>
                <a:cs typeface="+mn-ea"/>
                <a:sym typeface="+mn-ea"/>
              </a:rPr>
              <a:t>初平</a:t>
            </a:r>
            <a:r>
              <a:rPr lang="zh-CN" altLang="en-US" sz="2800" b="1" dirty="0">
                <a:solidFill>
                  <a:srgbClr val="000000"/>
                </a:solidFill>
                <a:latin typeface="宋体" panose="02010600030101010101" pitchFamily="2" charset="-122"/>
                <a:ea typeface="宋体" panose="02010600030101010101" pitchFamily="2" charset="-122"/>
                <a:sym typeface="+mn-ea"/>
              </a:rPr>
              <a:t>：远远望去，西湖水面仿佛刚和湖岸及湖岸上的景物齐平。 　　</a:t>
            </a:r>
          </a:p>
          <a:p>
            <a:pPr fontAlgn="auto">
              <a:defRPr/>
            </a:pPr>
            <a:r>
              <a:rPr lang="zh-CN" altLang="en-US" sz="2800" b="1" dirty="0">
                <a:solidFill>
                  <a:srgbClr val="002060"/>
                </a:solidFill>
                <a:latin typeface="宋体" panose="02010600030101010101" pitchFamily="2" charset="-122"/>
                <a:ea typeface="宋体" panose="02010600030101010101" pitchFamily="2" charset="-122"/>
                <a:cs typeface="+mn-ea"/>
                <a:sym typeface="+mn-ea"/>
              </a:rPr>
              <a:t>云脚</a:t>
            </a:r>
            <a:r>
              <a:rPr lang="zh-CN" altLang="en-US" sz="2800" b="1" dirty="0">
                <a:solidFill>
                  <a:srgbClr val="000000"/>
                </a:solidFill>
                <a:latin typeface="宋体" panose="02010600030101010101" pitchFamily="2" charset="-122"/>
                <a:ea typeface="宋体" panose="02010600030101010101" pitchFamily="2" charset="-122"/>
                <a:sym typeface="+mn-ea"/>
              </a:rPr>
              <a:t>：古汉语称下垂的物象为“脚”，如下落雨丝的下部叫“雨脚”。这里指下垂的云彩。 　　</a:t>
            </a:r>
          </a:p>
          <a:p>
            <a:pPr fontAlgn="auto">
              <a:defRPr/>
            </a:pPr>
            <a:r>
              <a:rPr lang="zh-CN" altLang="en-US" sz="2800" b="1" dirty="0">
                <a:solidFill>
                  <a:srgbClr val="002060"/>
                </a:solidFill>
                <a:latin typeface="宋体" panose="02010600030101010101" pitchFamily="2" charset="-122"/>
                <a:ea typeface="宋体" panose="02010600030101010101" pitchFamily="2" charset="-122"/>
                <a:cs typeface="+mn-ea"/>
                <a:sym typeface="+mn-ea"/>
              </a:rPr>
              <a:t>暖树</a:t>
            </a:r>
            <a:r>
              <a:rPr lang="zh-CN" altLang="en-US" sz="2800" b="1" dirty="0">
                <a:solidFill>
                  <a:srgbClr val="000000"/>
                </a:solidFill>
                <a:latin typeface="宋体" panose="02010600030101010101" pitchFamily="2" charset="-122"/>
                <a:ea typeface="宋体" panose="02010600030101010101" pitchFamily="2" charset="-122"/>
                <a:sym typeface="+mn-ea"/>
              </a:rPr>
              <a:t>：向阳的树。 　　</a:t>
            </a:r>
          </a:p>
          <a:p>
            <a:pPr fontAlgn="auto">
              <a:defRPr/>
            </a:pPr>
            <a:r>
              <a:rPr lang="zh-CN" altLang="en-US" sz="2800" b="1" dirty="0">
                <a:solidFill>
                  <a:srgbClr val="002060"/>
                </a:solidFill>
                <a:latin typeface="宋体" panose="02010600030101010101" pitchFamily="2" charset="-122"/>
                <a:ea typeface="宋体" panose="02010600030101010101" pitchFamily="2" charset="-122"/>
                <a:cs typeface="+mn-ea"/>
                <a:sym typeface="+mn-ea"/>
              </a:rPr>
              <a:t>乱花</a:t>
            </a:r>
            <a:r>
              <a:rPr lang="zh-CN" altLang="en-US" sz="2800" b="1" dirty="0">
                <a:solidFill>
                  <a:srgbClr val="000000"/>
                </a:solidFill>
                <a:latin typeface="宋体" panose="02010600030101010101" pitchFamily="2" charset="-122"/>
                <a:ea typeface="宋体" panose="02010600030101010101" pitchFamily="2" charset="-122"/>
                <a:sym typeface="+mn-ea"/>
              </a:rPr>
              <a:t>：指纷繁开放的春花。 　　</a:t>
            </a:r>
          </a:p>
          <a:p>
            <a:pPr fontAlgn="auto">
              <a:defRPr/>
            </a:pPr>
            <a:r>
              <a:rPr lang="zh-CN" altLang="en-US" sz="2800" b="1" dirty="0">
                <a:solidFill>
                  <a:srgbClr val="002060"/>
                </a:solidFill>
                <a:latin typeface="宋体" panose="02010600030101010101" pitchFamily="2" charset="-122"/>
                <a:ea typeface="宋体" panose="02010600030101010101" pitchFamily="2" charset="-122"/>
                <a:cs typeface="+mn-ea"/>
                <a:sym typeface="+mn-ea"/>
              </a:rPr>
              <a:t>没（mò）</a:t>
            </a:r>
            <a:r>
              <a:rPr lang="zh-CN" altLang="en-US" sz="2800" b="1" dirty="0">
                <a:solidFill>
                  <a:srgbClr val="000000"/>
                </a:solidFill>
                <a:latin typeface="宋体" panose="02010600030101010101" pitchFamily="2" charset="-122"/>
                <a:ea typeface="宋体" panose="02010600030101010101" pitchFamily="2" charset="-122"/>
                <a:sym typeface="+mn-ea"/>
              </a:rPr>
              <a:t>：隐没。 　　</a:t>
            </a:r>
          </a:p>
          <a:p>
            <a:pPr fontAlgn="auto">
              <a:defRPr/>
            </a:pPr>
            <a:r>
              <a:rPr lang="zh-CN" altLang="en-US" sz="2800" b="1" dirty="0">
                <a:solidFill>
                  <a:srgbClr val="002060"/>
                </a:solidFill>
                <a:latin typeface="宋体" panose="02010600030101010101" pitchFamily="2" charset="-122"/>
                <a:ea typeface="宋体" panose="02010600030101010101" pitchFamily="2" charset="-122"/>
                <a:cs typeface="+mn-ea"/>
                <a:sym typeface="+mn-ea"/>
              </a:rPr>
              <a:t>湖东</a:t>
            </a:r>
            <a:r>
              <a:rPr lang="zh-CN" altLang="en-US" sz="2800" b="1" dirty="0">
                <a:solidFill>
                  <a:srgbClr val="000000"/>
                </a:solidFill>
                <a:latin typeface="宋体" panose="02010600030101010101" pitchFamily="2" charset="-122"/>
                <a:ea typeface="宋体" panose="02010600030101010101" pitchFamily="2" charset="-122"/>
                <a:sym typeface="+mn-ea"/>
              </a:rPr>
              <a:t>：以孤山为参照物。</a:t>
            </a:r>
          </a:p>
          <a:p>
            <a:pPr fontAlgn="auto">
              <a:defRPr/>
            </a:pPr>
            <a:r>
              <a:rPr lang="zh-CN" altLang="en-US" sz="2800" b="1" dirty="0">
                <a:solidFill>
                  <a:srgbClr val="002060"/>
                </a:solidFill>
                <a:latin typeface="宋体" panose="02010600030101010101" pitchFamily="2" charset="-122"/>
                <a:ea typeface="宋体" panose="02010600030101010101" pitchFamily="2" charset="-122"/>
                <a:cs typeface="+mn-ea"/>
                <a:sym typeface="+mn-ea"/>
              </a:rPr>
              <a:t>白沙堤</a:t>
            </a:r>
            <a:r>
              <a:rPr lang="zh-CN" altLang="en-US" sz="2400" b="1" dirty="0">
                <a:solidFill>
                  <a:srgbClr val="000000"/>
                </a:solidFill>
                <a:latin typeface="宋体" panose="02010600030101010101" pitchFamily="2" charset="-122"/>
                <a:ea typeface="宋体" panose="02010600030101010101" pitchFamily="2" charset="-122"/>
                <a:sym typeface="+mn-ea"/>
              </a:rPr>
              <a:t>（即白堤）在孤山的东北面。</a:t>
            </a:r>
            <a:r>
              <a:rPr lang="zh-CN" altLang="en-US" sz="1400" b="1" dirty="0">
                <a:solidFill>
                  <a:srgbClr val="000000"/>
                </a:solidFill>
                <a:latin typeface="宋体" panose="02010600030101010101" pitchFamily="2" charset="-122"/>
                <a:ea typeface="宋体" panose="02010600030101010101" pitchFamily="2" charset="-122"/>
                <a:sym typeface="+mn-ea"/>
              </a:rPr>
              <a:t> </a:t>
            </a:r>
            <a:endParaRPr lang="zh-CN" altLang="en-US" sz="1400" dirty="0">
              <a:latin typeface="Arial" panose="020B0604020202020204" pitchFamily="34" charset="0"/>
              <a:ea typeface="微软雅黑" panose="020B0503020204020204" pitchFamily="34" charset="-122"/>
            </a:endParaRP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字·词</a:t>
            </a:r>
            <a:r>
              <a:rPr lang="en-US" altLang="zh-CN" sz="2800" b="1" noProof="1">
                <a:solidFill>
                  <a:srgbClr val="00B0F0"/>
                </a:solidFill>
                <a:latin typeface="微软雅黑" panose="020B0503020204020204" pitchFamily="34" charset="-122"/>
                <a:ea typeface="微软雅黑" panose="020B0503020204020204" pitchFamily="34" charset="-122"/>
              </a:rPr>
              <a:t>·</a:t>
            </a:r>
            <a:r>
              <a:rPr lang="zh-CN" altLang="en-US" sz="2800" b="1" noProof="1">
                <a:solidFill>
                  <a:srgbClr val="00B0F0"/>
                </a:solidFill>
                <a:latin typeface="微软雅黑" panose="020B0503020204020204" pitchFamily="34" charset="-122"/>
                <a:ea typeface="微软雅黑" panose="020B0503020204020204" pitchFamily="34" charset="-122"/>
              </a:rPr>
              <a:t>音</a:t>
            </a:r>
          </a:p>
        </p:txBody>
      </p:sp>
    </p:spTree>
    <p:custDataLst>
      <p:tags r:id="rId1"/>
    </p:custDataLst>
  </p:cSld>
  <p:clrMapOvr>
    <a:masterClrMapping/>
  </p:clrMapOvr>
  <p:transition spd="med">
    <p:comb dir="vert"/>
    <p:sndAc>
      <p:stSnd>
        <p:snd r:embed="rId3" name="type.wav"/>
      </p:stSnd>
    </p:sndAc>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文本框 68609"/>
          <p:cNvSpPr txBox="1">
            <a:spLocks noChangeArrowheads="1"/>
          </p:cNvSpPr>
          <p:nvPr/>
        </p:nvSpPr>
        <p:spPr bwMode="auto">
          <a:xfrm>
            <a:off x="0" y="517525"/>
            <a:ext cx="9144000" cy="6186488"/>
          </a:xfrm>
          <a:prstGeom prst="rect">
            <a:avLst/>
          </a:prstGeom>
          <a:noFill/>
          <a:ln w="9525">
            <a:noFill/>
            <a:miter lim="800000"/>
            <a:headEnd/>
            <a:tailEnd/>
          </a:ln>
        </p:spPr>
        <p:txBody>
          <a:bodyPr>
            <a:spAutoFit/>
          </a:bodyPr>
          <a:lstStyle/>
          <a:p>
            <a:pPr algn="ctr"/>
            <a:r>
              <a:rPr lang="zh-CN" altLang="en-US" sz="6000" b="1"/>
              <a:t>钱塘湖春行</a:t>
            </a:r>
          </a:p>
          <a:p>
            <a:pPr algn="ctr"/>
            <a:endParaRPr lang="zh-CN" altLang="en-US" sz="2400" b="1"/>
          </a:p>
          <a:p>
            <a:pPr algn="ctr"/>
            <a:r>
              <a:rPr lang="zh-CN" altLang="en-US" sz="2400" b="1"/>
              <a:t>白居易</a:t>
            </a:r>
          </a:p>
          <a:p>
            <a:pPr algn="ctr"/>
            <a:endParaRPr lang="zh-CN" altLang="en-US" sz="2400" b="1"/>
          </a:p>
          <a:p>
            <a:pPr algn="ctr"/>
            <a:r>
              <a:rPr lang="zh-CN" altLang="en-US" sz="4000" b="1"/>
              <a:t>孤山</a:t>
            </a:r>
            <a:r>
              <a:rPr lang="en-US" altLang="zh-CN" sz="4000" b="1">
                <a:solidFill>
                  <a:srgbClr val="FF0000"/>
                </a:solidFill>
              </a:rPr>
              <a:t>/</a:t>
            </a:r>
            <a:r>
              <a:rPr lang="zh-CN" altLang="en-US" sz="4000" b="1"/>
              <a:t>寺北</a:t>
            </a:r>
            <a:r>
              <a:rPr lang="en-US" altLang="zh-CN" sz="4000" b="1">
                <a:solidFill>
                  <a:srgbClr val="FF0000"/>
                </a:solidFill>
              </a:rPr>
              <a:t>/</a:t>
            </a:r>
            <a:r>
              <a:rPr lang="zh-CN" altLang="en-US" sz="4000" b="1"/>
              <a:t>贾亭</a:t>
            </a:r>
            <a:r>
              <a:rPr lang="zh-CN" altLang="en-US" sz="4000" b="1">
                <a:solidFill>
                  <a:srgbClr val="0000FF"/>
                </a:solidFill>
              </a:rPr>
              <a:t>西</a:t>
            </a:r>
            <a:r>
              <a:rPr lang="zh-CN" altLang="en-US" sz="4000" b="1"/>
              <a:t>，水面</a:t>
            </a:r>
            <a:r>
              <a:rPr lang="en-US" altLang="zh-CN" sz="4000" b="1">
                <a:solidFill>
                  <a:srgbClr val="FF0000"/>
                </a:solidFill>
              </a:rPr>
              <a:t>/</a:t>
            </a:r>
            <a:r>
              <a:rPr lang="zh-CN" altLang="en-US" sz="4000" b="1"/>
              <a:t>初平</a:t>
            </a:r>
            <a:r>
              <a:rPr lang="en-US" altLang="zh-CN" sz="4000" b="1">
                <a:solidFill>
                  <a:srgbClr val="FF0000"/>
                </a:solidFill>
              </a:rPr>
              <a:t>/</a:t>
            </a:r>
            <a:r>
              <a:rPr lang="zh-CN" altLang="en-US" sz="4000" b="1"/>
              <a:t>云脚</a:t>
            </a:r>
            <a:r>
              <a:rPr lang="zh-CN" altLang="en-US" sz="4000" b="1">
                <a:solidFill>
                  <a:srgbClr val="0000FF"/>
                </a:solidFill>
              </a:rPr>
              <a:t>低</a:t>
            </a:r>
            <a:r>
              <a:rPr lang="zh-CN" altLang="en-US" sz="4000" b="1"/>
              <a:t>。</a:t>
            </a:r>
          </a:p>
          <a:p>
            <a:pPr algn="ctr"/>
            <a:endParaRPr lang="zh-CN" altLang="en-US" sz="2400" b="1">
              <a:solidFill>
                <a:srgbClr val="FF0000"/>
              </a:solidFill>
            </a:endParaRPr>
          </a:p>
          <a:p>
            <a:pPr algn="ctr"/>
            <a:r>
              <a:rPr lang="zh-CN" altLang="en-US" sz="4000" b="1">
                <a:solidFill>
                  <a:srgbClr val="FF0000"/>
                </a:solidFill>
              </a:rPr>
              <a:t>几处</a:t>
            </a:r>
            <a:r>
              <a:rPr lang="en-US" altLang="zh-CN" sz="4000" b="1">
                <a:solidFill>
                  <a:srgbClr val="FF0000"/>
                </a:solidFill>
              </a:rPr>
              <a:t>/</a:t>
            </a:r>
            <a:r>
              <a:rPr lang="zh-CN" altLang="en-US" sz="4000" b="1">
                <a:solidFill>
                  <a:srgbClr val="FF0000"/>
                </a:solidFill>
              </a:rPr>
              <a:t>早莺</a:t>
            </a:r>
            <a:r>
              <a:rPr lang="en-US" altLang="zh-CN" sz="4000" b="1">
                <a:solidFill>
                  <a:srgbClr val="FF0000"/>
                </a:solidFill>
              </a:rPr>
              <a:t>/</a:t>
            </a:r>
            <a:r>
              <a:rPr lang="zh-CN" altLang="en-US" sz="4000" b="1">
                <a:solidFill>
                  <a:srgbClr val="FF0000"/>
                </a:solidFill>
              </a:rPr>
              <a:t>争暖树，谁家</a:t>
            </a:r>
            <a:r>
              <a:rPr lang="en-US" altLang="zh-CN" sz="4000" b="1">
                <a:solidFill>
                  <a:srgbClr val="FF0000"/>
                </a:solidFill>
              </a:rPr>
              <a:t>/</a:t>
            </a:r>
            <a:r>
              <a:rPr lang="zh-CN" altLang="en-US" sz="4000" b="1">
                <a:solidFill>
                  <a:srgbClr val="FF0000"/>
                </a:solidFill>
              </a:rPr>
              <a:t>新燕</a:t>
            </a:r>
            <a:r>
              <a:rPr lang="en-US" altLang="zh-CN" sz="4000" b="1">
                <a:solidFill>
                  <a:srgbClr val="FF0000"/>
                </a:solidFill>
              </a:rPr>
              <a:t>/</a:t>
            </a:r>
            <a:r>
              <a:rPr lang="zh-CN" altLang="en-US" sz="4000" b="1">
                <a:solidFill>
                  <a:srgbClr val="FF0000"/>
                </a:solidFill>
              </a:rPr>
              <a:t>啄春</a:t>
            </a:r>
            <a:r>
              <a:rPr lang="zh-CN" altLang="en-US" sz="4000" b="1">
                <a:solidFill>
                  <a:srgbClr val="0000FF"/>
                </a:solidFill>
              </a:rPr>
              <a:t>泥</a:t>
            </a:r>
            <a:r>
              <a:rPr lang="zh-CN" altLang="en-US" sz="4000" b="1">
                <a:solidFill>
                  <a:srgbClr val="FF0000"/>
                </a:solidFill>
              </a:rPr>
              <a:t>。</a:t>
            </a:r>
          </a:p>
          <a:p>
            <a:pPr algn="ctr"/>
            <a:endParaRPr lang="zh-CN" altLang="en-US" sz="4000" b="1">
              <a:solidFill>
                <a:srgbClr val="FF0000"/>
              </a:solidFill>
            </a:endParaRPr>
          </a:p>
          <a:p>
            <a:pPr algn="ctr"/>
            <a:r>
              <a:rPr lang="zh-CN" altLang="en-US" sz="4000" b="1">
                <a:solidFill>
                  <a:srgbClr val="FF0000"/>
                </a:solidFill>
              </a:rPr>
              <a:t>乱花</a:t>
            </a:r>
            <a:r>
              <a:rPr lang="en-US" altLang="zh-CN" sz="4000" b="1">
                <a:solidFill>
                  <a:srgbClr val="FF0000"/>
                </a:solidFill>
              </a:rPr>
              <a:t>/</a:t>
            </a:r>
            <a:r>
              <a:rPr lang="zh-CN" altLang="en-US" sz="4000" b="1">
                <a:solidFill>
                  <a:srgbClr val="FF0000"/>
                </a:solidFill>
              </a:rPr>
              <a:t>渐欲</a:t>
            </a:r>
            <a:r>
              <a:rPr lang="en-US" altLang="zh-CN" sz="4000" b="1">
                <a:solidFill>
                  <a:srgbClr val="FF0000"/>
                </a:solidFill>
              </a:rPr>
              <a:t>/</a:t>
            </a:r>
            <a:r>
              <a:rPr lang="zh-CN" altLang="en-US" sz="4000" b="1">
                <a:solidFill>
                  <a:srgbClr val="FF0000"/>
                </a:solidFill>
              </a:rPr>
              <a:t>迷人眼，浅草</a:t>
            </a:r>
            <a:r>
              <a:rPr lang="en-US" altLang="zh-CN" sz="4000" b="1">
                <a:solidFill>
                  <a:srgbClr val="FF0000"/>
                </a:solidFill>
              </a:rPr>
              <a:t>/</a:t>
            </a:r>
            <a:r>
              <a:rPr lang="zh-CN" altLang="en-US" sz="4000" b="1">
                <a:solidFill>
                  <a:srgbClr val="FF0000"/>
                </a:solidFill>
              </a:rPr>
              <a:t>才能</a:t>
            </a:r>
            <a:r>
              <a:rPr lang="en-US" altLang="zh-CN" sz="4000" b="1">
                <a:solidFill>
                  <a:srgbClr val="FF0000"/>
                </a:solidFill>
              </a:rPr>
              <a:t>/</a:t>
            </a:r>
            <a:r>
              <a:rPr lang="zh-CN" altLang="en-US" sz="4000" b="1">
                <a:solidFill>
                  <a:srgbClr val="FF0000"/>
                </a:solidFill>
              </a:rPr>
              <a:t>没马</a:t>
            </a:r>
            <a:r>
              <a:rPr lang="zh-CN" altLang="en-US" sz="4000" b="1">
                <a:solidFill>
                  <a:srgbClr val="0000FF"/>
                </a:solidFill>
              </a:rPr>
              <a:t>蹄</a:t>
            </a:r>
            <a:r>
              <a:rPr lang="zh-CN" altLang="en-US" sz="4000" b="1"/>
              <a:t>。</a:t>
            </a:r>
          </a:p>
          <a:p>
            <a:pPr algn="ctr"/>
            <a:endParaRPr lang="zh-CN" altLang="en-US" sz="4000" b="1"/>
          </a:p>
          <a:p>
            <a:pPr algn="ctr"/>
            <a:r>
              <a:rPr lang="zh-CN" altLang="en-US" sz="4000" b="1"/>
              <a:t>最爱</a:t>
            </a:r>
            <a:r>
              <a:rPr lang="en-US" altLang="zh-CN" sz="4000" b="1">
                <a:solidFill>
                  <a:srgbClr val="FF0000"/>
                </a:solidFill>
              </a:rPr>
              <a:t>/</a:t>
            </a:r>
            <a:r>
              <a:rPr lang="zh-CN" altLang="en-US" sz="4000" b="1"/>
              <a:t>湖东</a:t>
            </a:r>
            <a:r>
              <a:rPr lang="en-US" altLang="zh-CN" sz="4000" b="1">
                <a:solidFill>
                  <a:srgbClr val="FF0000"/>
                </a:solidFill>
              </a:rPr>
              <a:t>/</a:t>
            </a:r>
            <a:r>
              <a:rPr lang="zh-CN" altLang="en-US" sz="4000" b="1"/>
              <a:t>行不足，绿杨</a:t>
            </a:r>
            <a:r>
              <a:rPr lang="en-US" altLang="zh-CN" sz="4000" b="1">
                <a:solidFill>
                  <a:srgbClr val="FF0000"/>
                </a:solidFill>
              </a:rPr>
              <a:t>/</a:t>
            </a:r>
            <a:r>
              <a:rPr lang="zh-CN" altLang="en-US" sz="4000" b="1"/>
              <a:t>阴里</a:t>
            </a:r>
            <a:r>
              <a:rPr lang="en-US" altLang="zh-CN" sz="4000" b="1">
                <a:solidFill>
                  <a:srgbClr val="FF0000"/>
                </a:solidFill>
              </a:rPr>
              <a:t>/</a:t>
            </a:r>
            <a:r>
              <a:rPr lang="zh-CN" altLang="en-US" sz="4000" b="1"/>
              <a:t>白沙</a:t>
            </a:r>
            <a:r>
              <a:rPr lang="zh-CN" altLang="en-US" sz="4000" b="1">
                <a:solidFill>
                  <a:srgbClr val="0000FF"/>
                </a:solidFill>
              </a:rPr>
              <a:t>堤</a:t>
            </a:r>
            <a:r>
              <a:rPr lang="zh-CN" altLang="en-US" sz="4000" b="1"/>
              <a:t>。</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整体·感知</a:t>
            </a:r>
          </a:p>
        </p:txBody>
      </p:sp>
    </p:spTree>
    <p:custDataLst>
      <p:tags r:id="rId1"/>
    </p:custDataLst>
  </p:cSld>
  <p:clrMapOvr>
    <a:masterClrMapping/>
  </p:clrMapOvr>
  <p:transition>
    <p:strips/>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文本框 91137">
            <a:hlinkClick r:id="rId3" action="ppaction://hlinksldjump"/>
          </p:cNvPr>
          <p:cNvSpPr txBox="1">
            <a:spLocks noChangeArrowheads="1"/>
          </p:cNvSpPr>
          <p:nvPr/>
        </p:nvSpPr>
        <p:spPr bwMode="auto">
          <a:xfrm>
            <a:off x="1560513" y="1339850"/>
            <a:ext cx="1106487" cy="4176713"/>
          </a:xfrm>
          <a:prstGeom prst="rect">
            <a:avLst/>
          </a:prstGeom>
          <a:noFill/>
          <a:ln w="9525">
            <a:noFill/>
            <a:miter lim="800000"/>
            <a:headEnd/>
            <a:tailEnd/>
          </a:ln>
        </p:spPr>
        <p:txBody>
          <a:bodyPr vert="eaVert">
            <a:spAutoFit/>
          </a:bodyPr>
          <a:lstStyle/>
          <a:p>
            <a:pPr algn="ctr">
              <a:spcBef>
                <a:spcPct val="50000"/>
              </a:spcBef>
            </a:pPr>
            <a:r>
              <a:rPr lang="zh-CN" altLang="en-US" sz="6000" b="1">
                <a:solidFill>
                  <a:srgbClr val="FF0000"/>
                </a:solidFill>
                <a:ea typeface="华文行楷"/>
                <a:cs typeface="华文行楷"/>
              </a:rPr>
              <a:t>诗歌的特点</a:t>
            </a:r>
          </a:p>
        </p:txBody>
      </p:sp>
      <p:sp>
        <p:nvSpPr>
          <p:cNvPr id="91139" name="文本框 91138"/>
          <p:cNvSpPr txBox="1">
            <a:spLocks noChangeArrowheads="1"/>
          </p:cNvSpPr>
          <p:nvPr/>
        </p:nvSpPr>
        <p:spPr bwMode="auto">
          <a:xfrm>
            <a:off x="2978150" y="1539875"/>
            <a:ext cx="5616575" cy="584200"/>
          </a:xfrm>
          <a:prstGeom prst="rect">
            <a:avLst/>
          </a:prstGeom>
          <a:noFill/>
          <a:ln w="9525">
            <a:noFill/>
            <a:miter lim="800000"/>
            <a:headEnd/>
            <a:tailEnd/>
          </a:ln>
        </p:spPr>
        <p:txBody>
          <a:bodyPr>
            <a:spAutoFit/>
          </a:bodyPr>
          <a:lstStyle/>
          <a:p>
            <a:pPr>
              <a:spcBef>
                <a:spcPct val="50000"/>
              </a:spcBef>
            </a:pPr>
            <a:r>
              <a:rPr lang="en-US" altLang="zh-CN" sz="3200" b="1"/>
              <a:t>1</a:t>
            </a:r>
            <a:r>
              <a:rPr lang="zh-CN" altLang="en-US" sz="3200" b="1"/>
              <a:t>、具有强烈的感情色彩。</a:t>
            </a:r>
          </a:p>
        </p:txBody>
      </p:sp>
      <p:sp>
        <p:nvSpPr>
          <p:cNvPr id="91140" name="文本框 91139"/>
          <p:cNvSpPr txBox="1">
            <a:spLocks noChangeArrowheads="1"/>
          </p:cNvSpPr>
          <p:nvPr/>
        </p:nvSpPr>
        <p:spPr bwMode="auto">
          <a:xfrm>
            <a:off x="2978150" y="2401888"/>
            <a:ext cx="5329238" cy="582612"/>
          </a:xfrm>
          <a:prstGeom prst="rect">
            <a:avLst/>
          </a:prstGeom>
          <a:noFill/>
          <a:ln w="9525">
            <a:noFill/>
            <a:miter lim="800000"/>
            <a:headEnd/>
            <a:tailEnd/>
          </a:ln>
        </p:spPr>
        <p:txBody>
          <a:bodyPr>
            <a:spAutoFit/>
          </a:bodyPr>
          <a:lstStyle/>
          <a:p>
            <a:pPr>
              <a:spcBef>
                <a:spcPct val="50000"/>
              </a:spcBef>
            </a:pPr>
            <a:r>
              <a:rPr lang="en-US" altLang="zh-CN" sz="3200" b="1"/>
              <a:t>2</a:t>
            </a:r>
            <a:r>
              <a:rPr lang="zh-CN" altLang="en-US" sz="3200" b="1"/>
              <a:t>、通过形象表达思想感情。</a:t>
            </a:r>
          </a:p>
        </p:txBody>
      </p:sp>
      <p:sp>
        <p:nvSpPr>
          <p:cNvPr id="91141" name="文本框 91140"/>
          <p:cNvSpPr txBox="1">
            <a:spLocks noChangeArrowheads="1"/>
          </p:cNvSpPr>
          <p:nvPr/>
        </p:nvSpPr>
        <p:spPr bwMode="auto">
          <a:xfrm>
            <a:off x="3049588" y="3267075"/>
            <a:ext cx="4319587" cy="582613"/>
          </a:xfrm>
          <a:prstGeom prst="rect">
            <a:avLst/>
          </a:prstGeom>
          <a:noFill/>
          <a:ln w="9525">
            <a:noFill/>
            <a:miter lim="800000"/>
            <a:headEnd/>
            <a:tailEnd/>
          </a:ln>
        </p:spPr>
        <p:txBody>
          <a:bodyPr>
            <a:spAutoFit/>
          </a:bodyPr>
          <a:lstStyle/>
          <a:p>
            <a:pPr>
              <a:spcBef>
                <a:spcPct val="50000"/>
              </a:spcBef>
            </a:pPr>
            <a:r>
              <a:rPr lang="en-US" altLang="zh-CN" sz="3200" b="1"/>
              <a:t>3</a:t>
            </a:r>
            <a:r>
              <a:rPr lang="zh-CN" altLang="en-US" sz="3200" b="1"/>
              <a:t>、想象丰富。</a:t>
            </a:r>
          </a:p>
        </p:txBody>
      </p:sp>
      <p:sp>
        <p:nvSpPr>
          <p:cNvPr id="91142" name="文本框 91141"/>
          <p:cNvSpPr txBox="1">
            <a:spLocks noChangeArrowheads="1"/>
          </p:cNvSpPr>
          <p:nvPr/>
        </p:nvSpPr>
        <p:spPr bwMode="auto">
          <a:xfrm>
            <a:off x="3049588" y="3986213"/>
            <a:ext cx="4032250" cy="582612"/>
          </a:xfrm>
          <a:prstGeom prst="rect">
            <a:avLst/>
          </a:prstGeom>
          <a:noFill/>
          <a:ln w="9525">
            <a:noFill/>
            <a:miter lim="800000"/>
            <a:headEnd/>
            <a:tailEnd/>
          </a:ln>
        </p:spPr>
        <p:txBody>
          <a:bodyPr>
            <a:spAutoFit/>
          </a:bodyPr>
          <a:lstStyle/>
          <a:p>
            <a:pPr>
              <a:spcBef>
                <a:spcPct val="50000"/>
              </a:spcBef>
            </a:pPr>
            <a:r>
              <a:rPr lang="en-US" altLang="zh-CN" sz="3200" b="1"/>
              <a:t>4</a:t>
            </a:r>
            <a:r>
              <a:rPr lang="zh-CN" altLang="en-US" sz="3200" b="1"/>
              <a:t>、语言精练。</a:t>
            </a:r>
          </a:p>
        </p:txBody>
      </p:sp>
      <p:sp>
        <p:nvSpPr>
          <p:cNvPr id="91143" name="文本框 91142"/>
          <p:cNvSpPr txBox="1">
            <a:spLocks noChangeArrowheads="1"/>
          </p:cNvSpPr>
          <p:nvPr/>
        </p:nvSpPr>
        <p:spPr bwMode="auto">
          <a:xfrm>
            <a:off x="3122613" y="4922838"/>
            <a:ext cx="4824412" cy="582612"/>
          </a:xfrm>
          <a:prstGeom prst="rect">
            <a:avLst/>
          </a:prstGeom>
          <a:noFill/>
          <a:ln w="9525">
            <a:noFill/>
            <a:miter lim="800000"/>
            <a:headEnd/>
            <a:tailEnd/>
          </a:ln>
        </p:spPr>
        <p:txBody>
          <a:bodyPr>
            <a:spAutoFit/>
          </a:bodyPr>
          <a:lstStyle/>
          <a:p>
            <a:pPr>
              <a:spcBef>
                <a:spcPct val="50000"/>
              </a:spcBef>
            </a:pPr>
            <a:r>
              <a:rPr lang="en-US" altLang="zh-CN" sz="3200" b="1"/>
              <a:t>5</a:t>
            </a:r>
            <a:r>
              <a:rPr lang="zh-CN" altLang="en-US" sz="3200" b="1"/>
              <a:t>、押韵，有节奏感。</a:t>
            </a:r>
          </a:p>
        </p:txBody>
      </p:sp>
      <p:sp>
        <p:nvSpPr>
          <p:cNvPr id="91144" name="左大括号 91143"/>
          <p:cNvSpPr>
            <a:spLocks/>
          </p:cNvSpPr>
          <p:nvPr/>
        </p:nvSpPr>
        <p:spPr bwMode="auto">
          <a:xfrm>
            <a:off x="2760663" y="1736725"/>
            <a:ext cx="215900" cy="3384550"/>
          </a:xfrm>
          <a:prstGeom prst="leftBrace">
            <a:avLst>
              <a:gd name="adj1" fmla="val 130637"/>
              <a:gd name="adj2" fmla="val 50000"/>
            </a:avLst>
          </a:prstGeom>
          <a:noFill/>
          <a:ln w="9525">
            <a:solidFill>
              <a:schemeClr val="tx1"/>
            </a:solidFill>
            <a:round/>
            <a:headEnd/>
            <a:tailEnd/>
          </a:ln>
        </p:spPr>
        <p:txBody>
          <a:bodyPr/>
          <a:lstStyle/>
          <a:p>
            <a:endParaRPr lang="zh-CN" altLang="en-US">
              <a:ea typeface="幼圆"/>
            </a:endParaRP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91138"/>
                                        </p:tgtEl>
                                        <p:attrNameLst>
                                          <p:attrName>style.visibility</p:attrName>
                                        </p:attrNameLst>
                                      </p:cBhvr>
                                      <p:to>
                                        <p:strVal val="visible"/>
                                      </p:to>
                                    </p:set>
                                    <p:animEffect transition="in" filter="fade">
                                      <p:cBhvr>
                                        <p:cTn id="7" dur="2000"/>
                                        <p:tgtEl>
                                          <p:spTgt spid="91138"/>
                                        </p:tgtEl>
                                      </p:cBhvr>
                                    </p:animEffect>
                                    <p:anim calcmode="lin" valueType="num">
                                      <p:cBhvr>
                                        <p:cTn id="8" dur="2000" fill="hold"/>
                                        <p:tgtEl>
                                          <p:spTgt spid="91138"/>
                                        </p:tgtEl>
                                        <p:attrNameLst>
                                          <p:attrName>style.rotation</p:attrName>
                                        </p:attrNameLst>
                                      </p:cBhvr>
                                      <p:tavLst>
                                        <p:tav tm="0">
                                          <p:val>
                                            <p:fltVal val="720"/>
                                          </p:val>
                                        </p:tav>
                                        <p:tav tm="100000">
                                          <p:val>
                                            <p:fltVal val="0"/>
                                          </p:val>
                                        </p:tav>
                                      </p:tavLst>
                                    </p:anim>
                                    <p:anim calcmode="lin" valueType="num">
                                      <p:cBhvr>
                                        <p:cTn id="9" dur="2000" fill="hold"/>
                                        <p:tgtEl>
                                          <p:spTgt spid="91138"/>
                                        </p:tgtEl>
                                        <p:attrNameLst>
                                          <p:attrName>ppt_h</p:attrName>
                                        </p:attrNameLst>
                                      </p:cBhvr>
                                      <p:tavLst>
                                        <p:tav tm="0">
                                          <p:val>
                                            <p:fltVal val="0"/>
                                          </p:val>
                                        </p:tav>
                                        <p:tav tm="100000">
                                          <p:val>
                                            <p:strVal val="#ppt_h"/>
                                          </p:val>
                                        </p:tav>
                                      </p:tavLst>
                                    </p:anim>
                                    <p:anim calcmode="lin" valueType="num">
                                      <p:cBhvr>
                                        <p:cTn id="10" dur="2000" fill="hold"/>
                                        <p:tgtEl>
                                          <p:spTgt spid="91138"/>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nodeType="clickEffect">
                                  <p:stCondLst>
                                    <p:cond delay="0"/>
                                  </p:stCondLst>
                                  <p:childTnLst>
                                    <p:set>
                                      <p:cBhvr>
                                        <p:cTn id="14" dur="1" fill="hold">
                                          <p:stCondLst>
                                            <p:cond delay="0"/>
                                          </p:stCondLst>
                                        </p:cTn>
                                        <p:tgtEl>
                                          <p:spTgt spid="91144"/>
                                        </p:tgtEl>
                                        <p:attrNameLst>
                                          <p:attrName>style.visibility</p:attrName>
                                        </p:attrNameLst>
                                      </p:cBhvr>
                                      <p:to>
                                        <p:strVal val="visible"/>
                                      </p:to>
                                    </p:set>
                                    <p:anim calcmode="lin" valueType="num">
                                      <p:cBhvr>
                                        <p:cTn id="15" dur="1000" fill="hold"/>
                                        <p:tgtEl>
                                          <p:spTgt spid="9114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91144"/>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91144"/>
                                        </p:tgtEl>
                                        <p:attrNameLst>
                                          <p:attrName>ppt_y</p:attrName>
                                        </p:attrNameLst>
                                      </p:cBhvr>
                                      <p:tavLst>
                                        <p:tav tm="0">
                                          <p:val>
                                            <p:strVal val="#ppt_y"/>
                                          </p:val>
                                        </p:tav>
                                        <p:tav tm="100000">
                                          <p:val>
                                            <p:strVal val="#ppt_y"/>
                                          </p:val>
                                        </p:tav>
                                      </p:tavLst>
                                    </p:anim>
                                    <p:animEffect transition="in" filter="fade">
                                      <p:cBhvr>
                                        <p:cTn id="18" dur="1000"/>
                                        <p:tgtEl>
                                          <p:spTgt spid="91144"/>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91139"/>
                                        </p:tgtEl>
                                        <p:attrNameLst>
                                          <p:attrName>style.visibility</p:attrName>
                                        </p:attrNameLst>
                                      </p:cBhvr>
                                      <p:to>
                                        <p:strVal val="visible"/>
                                      </p:to>
                                    </p:set>
                                    <p:animEffect transition="in" filter="wedge">
                                      <p:cBhvr>
                                        <p:cTn id="23" dur="2000"/>
                                        <p:tgtEl>
                                          <p:spTgt spid="91139"/>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91140"/>
                                        </p:tgtEl>
                                        <p:attrNameLst>
                                          <p:attrName>style.visibility</p:attrName>
                                        </p:attrNameLst>
                                      </p:cBhvr>
                                      <p:to>
                                        <p:strVal val="visible"/>
                                      </p:to>
                                    </p:set>
                                    <p:animEffect transition="in" filter="wedge">
                                      <p:cBhvr>
                                        <p:cTn id="28" dur="2000"/>
                                        <p:tgtEl>
                                          <p:spTgt spid="91140"/>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91141"/>
                                        </p:tgtEl>
                                        <p:attrNameLst>
                                          <p:attrName>style.visibility</p:attrName>
                                        </p:attrNameLst>
                                      </p:cBhvr>
                                      <p:to>
                                        <p:strVal val="visible"/>
                                      </p:to>
                                    </p:set>
                                    <p:animEffect transition="in" filter="wedge">
                                      <p:cBhvr>
                                        <p:cTn id="33" dur="2000"/>
                                        <p:tgtEl>
                                          <p:spTgt spid="91141"/>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91142"/>
                                        </p:tgtEl>
                                        <p:attrNameLst>
                                          <p:attrName>style.visibility</p:attrName>
                                        </p:attrNameLst>
                                      </p:cBhvr>
                                      <p:to>
                                        <p:strVal val="visible"/>
                                      </p:to>
                                    </p:set>
                                    <p:animEffect transition="in" filter="wedge">
                                      <p:cBhvr>
                                        <p:cTn id="38" dur="2000"/>
                                        <p:tgtEl>
                                          <p:spTgt spid="91142"/>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91143"/>
                                        </p:tgtEl>
                                        <p:attrNameLst>
                                          <p:attrName>style.visibility</p:attrName>
                                        </p:attrNameLst>
                                      </p:cBhvr>
                                      <p:to>
                                        <p:strVal val="visible"/>
                                      </p:to>
                                    </p:set>
                                    <p:animEffect transition="in" filter="wedge">
                                      <p:cBhvr>
                                        <p:cTn id="43" dur="2000"/>
                                        <p:tgtEl>
                                          <p:spTgt spid="91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P spid="91139" grpId="0"/>
      <p:bldP spid="91140" grpId="0"/>
      <p:bldP spid="91141" grpId="0"/>
      <p:bldP spid="91142" grpId="0"/>
      <p:bldP spid="9114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9457"/>
          <p:cNvSpPr>
            <a:spLocks noChangeArrowheads="1"/>
          </p:cNvSpPr>
          <p:nvPr/>
        </p:nvSpPr>
        <p:spPr bwMode="auto">
          <a:xfrm>
            <a:off x="2555875" y="1603375"/>
            <a:ext cx="6275388" cy="2860675"/>
          </a:xfrm>
          <a:prstGeom prst="rect">
            <a:avLst/>
          </a:prstGeom>
          <a:noFill/>
          <a:ln w="9525">
            <a:noFill/>
            <a:miter lim="800000"/>
            <a:headEnd/>
            <a:tailEnd/>
          </a:ln>
        </p:spPr>
        <p:txBody>
          <a:bodyPr>
            <a:spAutoFit/>
          </a:bodyPr>
          <a:lstStyle/>
          <a:p>
            <a:r>
              <a:rPr lang="zh-CN" altLang="en-US" sz="3600" b="1">
                <a:solidFill>
                  <a:srgbClr val="000000"/>
                </a:solidFill>
                <a:latin typeface="Arial" charset="0"/>
                <a:ea typeface="华文行楷"/>
                <a:cs typeface="华文行楷"/>
              </a:rPr>
              <a:t>孤山寺北贾亭西</a:t>
            </a:r>
          </a:p>
          <a:p>
            <a:r>
              <a:rPr lang="en-US" altLang="zh-CN" sz="3600" b="1">
                <a:solidFill>
                  <a:srgbClr val="FF0000"/>
                </a:solidFill>
                <a:latin typeface="宋体" charset="-122"/>
              </a:rPr>
              <a:t>(</a:t>
            </a:r>
            <a:r>
              <a:rPr lang="zh-CN" altLang="en-US" sz="3600" b="1">
                <a:solidFill>
                  <a:srgbClr val="FF0000"/>
                </a:solidFill>
                <a:latin typeface="宋体" charset="-122"/>
              </a:rPr>
              <a:t>点明诗人春游是从</a:t>
            </a:r>
            <a:r>
              <a:rPr lang="zh-CN" altLang="en-US" sz="3600" b="1">
                <a:solidFill>
                  <a:srgbClr val="FF0000"/>
                </a:solidFill>
              </a:rPr>
              <a:t>孤山寺、贾亭一带起程的</a:t>
            </a:r>
            <a:r>
              <a:rPr lang="en-US" altLang="zh-CN" sz="3600" b="1">
                <a:solidFill>
                  <a:srgbClr val="FF0000"/>
                </a:solidFill>
              </a:rPr>
              <a:t>)</a:t>
            </a:r>
            <a:endParaRPr lang="en-US" altLang="zh-CN" sz="3600" b="1">
              <a:solidFill>
                <a:srgbClr val="FF0000"/>
              </a:solidFill>
              <a:latin typeface="Arial" charset="0"/>
              <a:ea typeface="华文行楷"/>
              <a:cs typeface="华文行楷"/>
            </a:endParaRPr>
          </a:p>
          <a:p>
            <a:r>
              <a:rPr lang="zh-CN" altLang="en-US" sz="3600" b="1">
                <a:latin typeface="Arial" charset="0"/>
                <a:ea typeface="华文行楷"/>
                <a:cs typeface="华文行楷"/>
              </a:rPr>
              <a:t>水面初平云脚低</a:t>
            </a:r>
          </a:p>
          <a:p>
            <a:r>
              <a:rPr lang="en-US" altLang="zh-CN" sz="3600" b="1">
                <a:solidFill>
                  <a:srgbClr val="FF0000"/>
                </a:solidFill>
                <a:latin typeface="Arial" charset="0"/>
              </a:rPr>
              <a:t>(</a:t>
            </a:r>
            <a:r>
              <a:rPr lang="zh-CN" altLang="en-US" sz="3600" b="1">
                <a:solidFill>
                  <a:srgbClr val="FF0000"/>
                </a:solidFill>
                <a:latin typeface="Arial" charset="0"/>
              </a:rPr>
              <a:t>诗人了望湖面</a:t>
            </a:r>
            <a:r>
              <a:rPr lang="en-US" altLang="zh-CN" sz="3600" b="1">
                <a:solidFill>
                  <a:srgbClr val="FF0000"/>
                </a:solidFill>
                <a:latin typeface="Arial" charset="0"/>
              </a:rPr>
              <a:t>)</a:t>
            </a:r>
          </a:p>
        </p:txBody>
      </p:sp>
      <p:sp>
        <p:nvSpPr>
          <p:cNvPr id="19459" name="左大括号 19458"/>
          <p:cNvSpPr>
            <a:spLocks/>
          </p:cNvSpPr>
          <p:nvPr/>
        </p:nvSpPr>
        <p:spPr bwMode="auto">
          <a:xfrm>
            <a:off x="1908175" y="2035175"/>
            <a:ext cx="287338" cy="2232025"/>
          </a:xfrm>
          <a:prstGeom prst="leftBrace">
            <a:avLst>
              <a:gd name="adj1" fmla="val 64733"/>
              <a:gd name="adj2" fmla="val 50000"/>
            </a:avLst>
          </a:prstGeom>
          <a:noFill/>
          <a:ln w="9525">
            <a:solidFill>
              <a:srgbClr val="000080"/>
            </a:solidFill>
            <a:round/>
            <a:headEnd/>
            <a:tailEnd/>
          </a:ln>
        </p:spPr>
        <p:txBody>
          <a:bodyPr wrap="none" anchor="ctr"/>
          <a:lstStyle/>
          <a:p>
            <a:pPr algn="ctr"/>
            <a:endParaRPr lang="zh-CN" altLang="en-US" sz="2400">
              <a:solidFill>
                <a:schemeClr val="accent2"/>
              </a:solidFill>
            </a:endParaRPr>
          </a:p>
        </p:txBody>
      </p:sp>
      <p:sp>
        <p:nvSpPr>
          <p:cNvPr id="19460" name="文本框 19459"/>
          <p:cNvSpPr txBox="1">
            <a:spLocks noChangeArrowheads="1"/>
          </p:cNvSpPr>
          <p:nvPr/>
        </p:nvSpPr>
        <p:spPr bwMode="auto">
          <a:xfrm>
            <a:off x="966788" y="1963738"/>
            <a:ext cx="798512" cy="2262187"/>
          </a:xfrm>
          <a:prstGeom prst="rect">
            <a:avLst/>
          </a:prstGeom>
          <a:solidFill>
            <a:schemeClr val="bg2"/>
          </a:solidFill>
          <a:ln w="9525">
            <a:noFill/>
            <a:miter lim="800000"/>
            <a:headEnd/>
            <a:tailEnd/>
          </a:ln>
        </p:spPr>
        <p:txBody>
          <a:bodyPr vert="eaVert">
            <a:spAutoFit/>
          </a:bodyPr>
          <a:lstStyle/>
          <a:p>
            <a:pPr>
              <a:spcBef>
                <a:spcPct val="50000"/>
              </a:spcBef>
            </a:pPr>
            <a:r>
              <a:rPr lang="zh-CN" altLang="en-US" sz="4000" b="1">
                <a:solidFill>
                  <a:srgbClr val="FF0000"/>
                </a:solidFill>
                <a:ea typeface="黑体" pitchFamily="49" charset="-122"/>
              </a:rPr>
              <a:t>首     联</a:t>
            </a:r>
          </a:p>
        </p:txBody>
      </p:sp>
      <p:sp>
        <p:nvSpPr>
          <p:cNvPr id="107524" name="文本框 19460"/>
          <p:cNvSpPr txBox="1">
            <a:spLocks noChangeArrowheads="1"/>
          </p:cNvSpPr>
          <p:nvPr/>
        </p:nvSpPr>
        <p:spPr bwMode="auto">
          <a:xfrm>
            <a:off x="1042988" y="1373188"/>
            <a:ext cx="7345362" cy="368300"/>
          </a:xfrm>
          <a:prstGeom prst="rect">
            <a:avLst/>
          </a:prstGeom>
          <a:noFill/>
          <a:ln w="9525">
            <a:noFill/>
            <a:miter lim="800000"/>
            <a:headEnd/>
            <a:tailEnd/>
          </a:ln>
        </p:spPr>
        <p:txBody>
          <a:bodyPr>
            <a:spAutoFit/>
          </a:bodyPr>
          <a:lstStyle/>
          <a:p>
            <a:endParaRPr lang="zh-CN" altLang="en-US">
              <a:latin typeface="Arial" charset="0"/>
            </a:endParaRPr>
          </a:p>
        </p:txBody>
      </p:sp>
      <p:sp>
        <p:nvSpPr>
          <p:cNvPr id="107525" name="文本框 19461"/>
          <p:cNvSpPr txBox="1">
            <a:spLocks noChangeArrowheads="1"/>
          </p:cNvSpPr>
          <p:nvPr/>
        </p:nvSpPr>
        <p:spPr bwMode="auto">
          <a:xfrm>
            <a:off x="2627313" y="2454275"/>
            <a:ext cx="309562" cy="368300"/>
          </a:xfrm>
          <a:prstGeom prst="rect">
            <a:avLst/>
          </a:prstGeom>
          <a:noFill/>
          <a:ln w="9525">
            <a:noFill/>
            <a:miter lim="800000"/>
            <a:headEnd/>
            <a:tailEnd/>
          </a:ln>
        </p:spPr>
        <p:txBody>
          <a:bodyPr wrap="none">
            <a:spAutoFit/>
          </a:bodyPr>
          <a:lstStyle/>
          <a:p>
            <a:endParaRPr lang="zh-CN" altLang="en-US">
              <a:latin typeface="Arial" charset="0"/>
            </a:endParaRPr>
          </a:p>
        </p:txBody>
      </p:sp>
      <p:sp>
        <p:nvSpPr>
          <p:cNvPr id="107526" name="文本框 1"/>
          <p:cNvSpPr txBox="1">
            <a:spLocks noChangeArrowheads="1"/>
          </p:cNvSpPr>
          <p:nvPr/>
        </p:nvSpPr>
        <p:spPr bwMode="auto">
          <a:xfrm>
            <a:off x="873125" y="4745038"/>
            <a:ext cx="7686675" cy="1211262"/>
          </a:xfrm>
          <a:prstGeom prst="rect">
            <a:avLst/>
          </a:prstGeom>
          <a:noFill/>
          <a:ln w="9525">
            <a:noFill/>
            <a:miter lim="800000"/>
            <a:headEnd/>
            <a:tailEnd/>
          </a:ln>
        </p:spPr>
        <p:txBody>
          <a:bodyPr>
            <a:spAutoFit/>
          </a:bodyPr>
          <a:lstStyle/>
          <a:p>
            <a:pPr>
              <a:lnSpc>
                <a:spcPct val="130000"/>
              </a:lnSpc>
            </a:pPr>
            <a:r>
              <a:rPr lang="zh-CN" altLang="en-US" sz="2800" b="1">
                <a:solidFill>
                  <a:srgbClr val="000000"/>
                </a:solidFill>
                <a:latin typeface="宋体" charset="-122"/>
                <a:sym typeface="+mn-ea"/>
              </a:rPr>
              <a:t>从孤山寺的北面到贾亭的西面，湖面春水刚与堤平，白云重重叠叠，同湖面上的波</a:t>
            </a:r>
            <a:r>
              <a:rPr lang="zh-CN" altLang="en-US" sz="2400" b="1">
                <a:solidFill>
                  <a:srgbClr val="000000"/>
                </a:solidFill>
                <a:latin typeface="宋体" charset="-122"/>
                <a:sym typeface="+mn-ea"/>
              </a:rPr>
              <a:t>澜连成一片。</a:t>
            </a:r>
            <a:r>
              <a:rPr lang="zh-CN" altLang="en-US" sz="2400" b="1">
                <a:solidFill>
                  <a:schemeClr val="accent2"/>
                </a:solidFill>
                <a:latin typeface="Arial" charset="0"/>
                <a:sym typeface="+mn-ea"/>
              </a:rPr>
              <a:t>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Effect transition="in" filter="barn(inHorizontal)">
                                      <p:cBhvr>
                                        <p:cTn id="7" dur="500"/>
                                        <p:tgtEl>
                                          <p:spTgt spid="19458">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19458">
                                            <p:txEl>
                                              <p:pRg st="2" end="2"/>
                                            </p:txEl>
                                          </p:spTgt>
                                        </p:tgtEl>
                                        <p:attrNameLst>
                                          <p:attrName>style.visibility</p:attrName>
                                        </p:attrNameLst>
                                      </p:cBhvr>
                                      <p:to>
                                        <p:strVal val="visible"/>
                                      </p:to>
                                    </p:set>
                                    <p:animEffect transition="in" filter="barn(inHorizontal)">
                                      <p:cBhvr>
                                        <p:cTn id="12" dur="500"/>
                                        <p:tgtEl>
                                          <p:spTgt spid="19458">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19459"/>
                                        </p:tgtEl>
                                        <p:attrNameLst>
                                          <p:attrName>style.visibility</p:attrName>
                                        </p:attrNameLst>
                                      </p:cBhvr>
                                      <p:to>
                                        <p:strVal val="visible"/>
                                      </p:to>
                                    </p:set>
                                    <p:animEffect transition="in" filter="wheel(4)">
                                      <p:cBhvr>
                                        <p:cTn id="17" dur="2000"/>
                                        <p:tgtEl>
                                          <p:spTgt spid="1945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9460"/>
                                        </p:tgtEl>
                                        <p:attrNameLst>
                                          <p:attrName>style.visibility</p:attrName>
                                        </p:attrNameLst>
                                      </p:cBhvr>
                                      <p:to>
                                        <p:strVal val="visible"/>
                                      </p:to>
                                    </p:set>
                                    <p:animEffect transition="in" filter="box(in)">
                                      <p:cBhvr>
                                        <p:cTn id="22" dur="500"/>
                                        <p:tgtEl>
                                          <p:spTgt spid="1946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9458">
                                            <p:txEl>
                                              <p:pRg st="1" end="1"/>
                                            </p:txEl>
                                          </p:spTgt>
                                        </p:tgtEl>
                                        <p:attrNameLst>
                                          <p:attrName>style.visibility</p:attrName>
                                        </p:attrNameLst>
                                      </p:cBhvr>
                                      <p:to>
                                        <p:strVal val="visible"/>
                                      </p:to>
                                    </p:set>
                                    <p:anim calcmode="lin" valueType="num">
                                      <p:cBhvr additive="base">
                                        <p:cTn id="27" dur="500" fill="hold"/>
                                        <p:tgtEl>
                                          <p:spTgt spid="19458">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9458">
                                            <p:txEl>
                                              <p:pRg st="1" end="1"/>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type.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9458">
                                            <p:txEl>
                                              <p:pRg st="3" end="3"/>
                                            </p:txEl>
                                          </p:spTgt>
                                        </p:tgtEl>
                                        <p:attrNameLst>
                                          <p:attrName>style.visibility</p:attrName>
                                        </p:attrNameLst>
                                      </p:cBhvr>
                                      <p:to>
                                        <p:strVal val="visible"/>
                                      </p:to>
                                    </p:set>
                                    <p:anim calcmode="lin" valueType="num">
                                      <p:cBhvr additive="base">
                                        <p:cTn id="33" dur="500" fill="hold"/>
                                        <p:tgtEl>
                                          <p:spTgt spid="19458">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9458">
                                            <p:txEl>
                                              <p:pRg st="3" end="3"/>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ldLvl="0" animBg="1"/>
      <p:bldP spid="19460"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20481"/>
          <p:cNvSpPr/>
          <p:nvPr/>
        </p:nvSpPr>
        <p:spPr>
          <a:xfrm>
            <a:off x="1403350" y="1887538"/>
            <a:ext cx="5668963" cy="1752600"/>
          </a:xfrm>
          <a:prstGeom prst="rect">
            <a:avLst/>
          </a:prstGeom>
          <a:noFill/>
          <a:ln w="9525">
            <a:noFill/>
          </a:ln>
        </p:spPr>
        <p:txBody>
          <a:bodyPr wrap="none">
            <a:spAutoFit/>
          </a:bodyPr>
          <a:lstStyle/>
          <a:p>
            <a:pPr>
              <a:defRPr/>
            </a:pPr>
            <a:r>
              <a:rPr lang="zh-CN" altLang="en-US" sz="5400" b="1" i="1" dirty="0">
                <a:solidFill>
                  <a:srgbClr val="002060"/>
                </a:solidFill>
                <a:latin typeface="Times New Roman" panose="02020603050405020304" charset="0"/>
                <a:ea typeface="华文行楷" charset="-122"/>
              </a:rPr>
              <a:t>几处早莺</a:t>
            </a:r>
            <a:r>
              <a:rPr lang="zh-CN" altLang="en-US" sz="5400" b="1" i="1" dirty="0">
                <a:solidFill>
                  <a:srgbClr val="002060"/>
                </a:solidFill>
                <a:latin typeface="Times New Roman" panose="02020603050405020304" charset="0"/>
                <a:ea typeface="华文行楷" charset="-122"/>
                <a:cs typeface="+mn-ea"/>
              </a:rPr>
              <a:t>争暖树，</a:t>
            </a:r>
          </a:p>
          <a:p>
            <a:pPr>
              <a:defRPr/>
            </a:pPr>
            <a:r>
              <a:rPr lang="zh-CN" altLang="en-US" sz="5400" b="1" i="1" dirty="0">
                <a:solidFill>
                  <a:srgbClr val="002060"/>
                </a:solidFill>
                <a:latin typeface="Times New Roman" panose="02020603050405020304" charset="0"/>
                <a:ea typeface="华文行楷" charset="-122"/>
                <a:cs typeface="+mn-ea"/>
              </a:rPr>
              <a:t>谁家新燕啄春泥。</a:t>
            </a:r>
            <a:endParaRPr lang="zh-CN" altLang="en-US" sz="5400" b="1" i="1" dirty="0">
              <a:solidFill>
                <a:srgbClr val="00FF00"/>
              </a:solidFill>
              <a:latin typeface="Times New Roman" panose="02020603050405020304" charset="0"/>
              <a:ea typeface="华文行楷" charset="-122"/>
            </a:endParaRPr>
          </a:p>
        </p:txBody>
      </p:sp>
      <p:sp>
        <p:nvSpPr>
          <p:cNvPr id="20483" name="文本框 20482"/>
          <p:cNvSpPr txBox="1">
            <a:spLocks noChangeArrowheads="1"/>
          </p:cNvSpPr>
          <p:nvPr/>
        </p:nvSpPr>
        <p:spPr bwMode="auto">
          <a:xfrm>
            <a:off x="473075" y="2246313"/>
            <a:ext cx="860425" cy="1368425"/>
          </a:xfrm>
          <a:prstGeom prst="rect">
            <a:avLst/>
          </a:prstGeom>
          <a:solidFill>
            <a:schemeClr val="bg2"/>
          </a:solidFill>
          <a:ln w="9525">
            <a:noFill/>
            <a:miter lim="800000"/>
            <a:headEnd/>
            <a:tailEnd/>
          </a:ln>
        </p:spPr>
        <p:txBody>
          <a:bodyPr vert="eaVert">
            <a:spAutoFit/>
          </a:bodyPr>
          <a:lstStyle/>
          <a:p>
            <a:pPr>
              <a:spcBef>
                <a:spcPct val="50000"/>
              </a:spcBef>
            </a:pPr>
            <a:r>
              <a:rPr lang="zh-CN" altLang="en-US" sz="4400">
                <a:solidFill>
                  <a:srgbClr val="FF0000"/>
                </a:solidFill>
                <a:ea typeface="黑体" pitchFamily="49" charset="-122"/>
              </a:rPr>
              <a:t>颔联</a:t>
            </a:r>
          </a:p>
        </p:txBody>
      </p:sp>
      <p:sp>
        <p:nvSpPr>
          <p:cNvPr id="20484" name="文本框 20483"/>
          <p:cNvSpPr txBox="1">
            <a:spLocks noChangeArrowheads="1"/>
          </p:cNvSpPr>
          <p:nvPr/>
        </p:nvSpPr>
        <p:spPr bwMode="auto">
          <a:xfrm>
            <a:off x="6838950" y="1670050"/>
            <a:ext cx="2305050" cy="1938338"/>
          </a:xfrm>
          <a:prstGeom prst="rect">
            <a:avLst/>
          </a:prstGeom>
          <a:noFill/>
          <a:ln w="9525">
            <a:noFill/>
            <a:miter lim="800000"/>
            <a:headEnd/>
            <a:tailEnd/>
          </a:ln>
        </p:spPr>
        <p:txBody>
          <a:bodyPr>
            <a:spAutoFit/>
          </a:bodyPr>
          <a:lstStyle/>
          <a:p>
            <a:pPr>
              <a:spcBef>
                <a:spcPct val="50000"/>
              </a:spcBef>
            </a:pPr>
            <a:r>
              <a:rPr lang="zh-CN" altLang="en-US" sz="4000" b="1">
                <a:solidFill>
                  <a:srgbClr val="FF0000"/>
                </a:solidFill>
              </a:rPr>
              <a:t>从动物的变化写早春景象</a:t>
            </a:r>
          </a:p>
        </p:txBody>
      </p:sp>
      <p:pic>
        <p:nvPicPr>
          <p:cNvPr id="108548" name="图片 20484" descr="niao"/>
          <p:cNvPicPr>
            <a:picLocks noChangeAspect="1"/>
          </p:cNvPicPr>
          <p:nvPr/>
        </p:nvPicPr>
        <p:blipFill>
          <a:blip r:embed="rId4"/>
          <a:srcRect/>
          <a:stretch>
            <a:fillRect/>
          </a:stretch>
        </p:blipFill>
        <p:spPr bwMode="auto">
          <a:xfrm>
            <a:off x="6659563" y="3398838"/>
            <a:ext cx="1727200" cy="1279525"/>
          </a:xfrm>
          <a:prstGeom prst="rect">
            <a:avLst/>
          </a:prstGeom>
          <a:noFill/>
          <a:ln w="9525">
            <a:noFill/>
            <a:miter lim="800000"/>
            <a:headEnd/>
            <a:tailEnd/>
          </a:ln>
        </p:spPr>
      </p:pic>
      <p:sp>
        <p:nvSpPr>
          <p:cNvPr id="108549" name="文本框 20485"/>
          <p:cNvSpPr txBox="1">
            <a:spLocks noChangeArrowheads="1"/>
          </p:cNvSpPr>
          <p:nvPr/>
        </p:nvSpPr>
        <p:spPr bwMode="auto">
          <a:xfrm>
            <a:off x="539750" y="4662488"/>
            <a:ext cx="8280400" cy="1322387"/>
          </a:xfrm>
          <a:prstGeom prst="rect">
            <a:avLst/>
          </a:prstGeom>
          <a:noFill/>
          <a:ln w="9525">
            <a:noFill/>
            <a:miter lim="800000"/>
            <a:headEnd/>
            <a:tailEnd/>
          </a:ln>
        </p:spPr>
        <p:txBody>
          <a:bodyPr>
            <a:spAutoFit/>
          </a:bodyPr>
          <a:lstStyle/>
          <a:p>
            <a:r>
              <a:rPr lang="zh-CN" altLang="en-US" sz="4000" b="1">
                <a:solidFill>
                  <a:srgbClr val="000000"/>
                </a:solidFill>
                <a:latin typeface="宋体" charset="-122"/>
              </a:rPr>
              <a:t>几处早出的黄莺争着飞向向阳的树木，谁家新来的燕子衔着泥在筑巢。</a:t>
            </a:r>
            <a:r>
              <a:rPr lang="zh-CN" altLang="en-US" sz="3200" b="1">
                <a:solidFill>
                  <a:srgbClr val="FFFF00"/>
                </a:solidFill>
                <a:latin typeface="Arial" charset="0"/>
              </a:rPr>
              <a:t>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Scale>
                                      <p:cBhvr>
                                        <p:cTn id="7" dur="1000" decel="50000" fill="hold">
                                          <p:stCondLst>
                                            <p:cond delay="0"/>
                                          </p:stCondLst>
                                        </p:cTn>
                                        <p:tgtEl>
                                          <p:spTgt spid="2048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stCondLst>
                                            <p:cond delay="0"/>
                                          </p:stCondLst>
                                        </p:cTn>
                                        <p:tgtEl>
                                          <p:spTgt spid="20482">
                                            <p:txEl>
                                              <p:pRg st="0" end="0"/>
                                            </p:txEl>
                                          </p:spTgt>
                                        </p:tgtEl>
                                        <p:attrNameLst>
                                          <p:attrName>ppt_x</p:attrName>
                                          <p:attrName>ppt_y</p:attrName>
                                        </p:attrNameLst>
                                      </p:cBhvr>
                                    </p:animMotion>
                                    <p:animEffect transition="in" filter="fade">
                                      <p:cBhvr>
                                        <p:cTn id="9" dur="1000"/>
                                        <p:tgtEl>
                                          <p:spTgt spid="2048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par>
                                <p:cTn id="10" presetID="52" presetClass="entr" presetSubtype="0" fill="hold" nodeType="withEffect">
                                  <p:stCondLst>
                                    <p:cond delay="0"/>
                                  </p:stCondLst>
                                  <p:childTnLst>
                                    <p:set>
                                      <p:cBhvr>
                                        <p:cTn id="11" dur="1" fill="hold">
                                          <p:stCondLst>
                                            <p:cond delay="0"/>
                                          </p:stCondLst>
                                        </p:cTn>
                                        <p:tgtEl>
                                          <p:spTgt spid="20482">
                                            <p:txEl>
                                              <p:pRg st="1" end="1"/>
                                            </p:txEl>
                                          </p:spTgt>
                                        </p:tgtEl>
                                        <p:attrNameLst>
                                          <p:attrName>style.visibility</p:attrName>
                                        </p:attrNameLst>
                                      </p:cBhvr>
                                      <p:to>
                                        <p:strVal val="visible"/>
                                      </p:to>
                                    </p:set>
                                    <p:animScale>
                                      <p:cBhvr>
                                        <p:cTn id="12" dur="1000" decel="50000" fill="hold">
                                          <p:stCondLst>
                                            <p:cond delay="0"/>
                                          </p:stCondLst>
                                        </p:cTn>
                                        <p:tgtEl>
                                          <p:spTgt spid="20482">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13" dur="1000" decel="50000" fill="hold">
                                          <p:stCondLst>
                                            <p:cond delay="0"/>
                                          </p:stCondLst>
                                        </p:cTn>
                                        <p:tgtEl>
                                          <p:spTgt spid="20482">
                                            <p:txEl>
                                              <p:pRg st="1" end="1"/>
                                            </p:txEl>
                                          </p:spTgt>
                                        </p:tgtEl>
                                        <p:attrNameLst>
                                          <p:attrName>ppt_x</p:attrName>
                                          <p:attrName>ppt_y</p:attrName>
                                        </p:attrNameLst>
                                      </p:cBhvr>
                                    </p:animMotion>
                                    <p:animEffect transition="in" filter="fade">
                                      <p:cBhvr>
                                        <p:cTn id="14" dur="1000"/>
                                        <p:tgtEl>
                                          <p:spTgt spid="20482">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20483"/>
                                        </p:tgtEl>
                                        <p:attrNameLst>
                                          <p:attrName>style.visibility</p:attrName>
                                        </p:attrNameLst>
                                      </p:cBhvr>
                                      <p:to>
                                        <p:strVal val="visible"/>
                                      </p:to>
                                    </p:set>
                                    <p:anim from="(-#ppt_w/2)" to="(#ppt_x)" calcmode="lin" valueType="num">
                                      <p:cBhvr>
                                        <p:cTn id="19" dur="600" fill="hold">
                                          <p:stCondLst>
                                            <p:cond delay="0"/>
                                          </p:stCondLst>
                                        </p:cTn>
                                        <p:tgtEl>
                                          <p:spTgt spid="20483"/>
                                        </p:tgtEl>
                                        <p:attrNameLst>
                                          <p:attrName>ppt_x</p:attrName>
                                        </p:attrNameLst>
                                      </p:cBhvr>
                                    </p:anim>
                                    <p:anim from="0" to="-1.0" calcmode="lin" valueType="num">
                                      <p:cBhvr>
                                        <p:cTn id="20" dur="200" decel="50000" autoRev="1" fill="hold">
                                          <p:stCondLst>
                                            <p:cond delay="600"/>
                                          </p:stCondLst>
                                        </p:cTn>
                                        <p:tgtEl>
                                          <p:spTgt spid="20483"/>
                                        </p:tgtEl>
                                        <p:attrNameLst>
                                          <p:attrName>xshear</p:attrName>
                                        </p:attrNameLst>
                                      </p:cBhvr>
                                    </p:anim>
                                    <p:animScale>
                                      <p:cBhvr>
                                        <p:cTn id="21" dur="200" decel="100000" autoRev="1" fill="hold">
                                          <p:stCondLst>
                                            <p:cond delay="600"/>
                                          </p:stCondLst>
                                        </p:cTn>
                                        <p:tgtEl>
                                          <p:spTgt spid="20483"/>
                                        </p:tgtEl>
                                      </p:cBhvr>
                                      <p:from x="100000" y="100000"/>
                                      <p:to x="80000" y="100000"/>
                                    </p:animScale>
                                    <p:anim by="(#ppt_h/3+#ppt_w*0.1)" calcmode="lin" valueType="num">
                                      <p:cBhvr additive="sum">
                                        <p:cTn id="22" dur="200" decel="100000" autoRev="1" fill="hold">
                                          <p:stCondLst>
                                            <p:cond delay="600"/>
                                          </p:stCondLst>
                                        </p:cTn>
                                        <p:tgtEl>
                                          <p:spTgt spid="20483"/>
                                        </p:tgtEl>
                                        <p:attrNameLst>
                                          <p:attrName>ppt_x</p:attrName>
                                        </p:attrNameLst>
                                      </p:cBhvr>
                                    </p:anim>
                                  </p:childTnLst>
                                </p:cTn>
                              </p:par>
                            </p:childTnLst>
                          </p:cTn>
                        </p:par>
                      </p:childTnLst>
                    </p:cTn>
                  </p:par>
                  <p:par>
                    <p:cTn id="23" fill="hold">
                      <p:stCondLst>
                        <p:cond delay="indefinite"/>
                      </p:stCondLst>
                      <p:childTnLst>
                        <p:par>
                          <p:cTn id="24" fill="hold">
                            <p:stCondLst>
                              <p:cond delay="0"/>
                            </p:stCondLst>
                            <p:childTnLst>
                              <p:par>
                                <p:cTn id="25" presetID="48" presetClass="entr" presetSubtype="0" accel="50000" fill="hold" grpId="0" nodeType="clickEffect">
                                  <p:stCondLst>
                                    <p:cond delay="0"/>
                                  </p:stCondLst>
                                  <p:childTnLst>
                                    <p:set>
                                      <p:cBhvr>
                                        <p:cTn id="26" dur="1" fill="hold">
                                          <p:stCondLst>
                                            <p:cond delay="0"/>
                                          </p:stCondLst>
                                        </p:cTn>
                                        <p:tgtEl>
                                          <p:spTgt spid="20484"/>
                                        </p:tgtEl>
                                        <p:attrNameLst>
                                          <p:attrName>style.visibility</p:attrName>
                                        </p:attrNameLst>
                                      </p:cBhvr>
                                      <p:to>
                                        <p:strVal val="visible"/>
                                      </p:to>
                                    </p:set>
                                    <p:anim calcmode="lin" valueType="num">
                                      <p:cBhvr>
                                        <p:cTn id="27" dur="1000" fill="hold"/>
                                        <p:tgtEl>
                                          <p:spTgt spid="2048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20484"/>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20484"/>
                                        </p:tgtEl>
                                        <p:attrNameLst>
                                          <p:attrName>ppt_y</p:attrName>
                                        </p:attrNameLst>
                                      </p:cBhvr>
                                      <p:tavLst>
                                        <p:tav tm="0">
                                          <p:val>
                                            <p:strVal val="#ppt_y"/>
                                          </p:val>
                                        </p:tav>
                                        <p:tav tm="100000">
                                          <p:val>
                                            <p:strVal val="#ppt_y"/>
                                          </p:val>
                                        </p:tav>
                                      </p:tavLst>
                                    </p:anim>
                                    <p:animEffect transition="in" filter="fade">
                                      <p:cBhvr>
                                        <p:cTn id="30" dur="1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0" animBg="1"/>
      <p:bldP spid="2048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1505"/>
          <p:cNvSpPr/>
          <p:nvPr/>
        </p:nvSpPr>
        <p:spPr>
          <a:xfrm>
            <a:off x="1682750" y="1487488"/>
            <a:ext cx="5832475" cy="1752600"/>
          </a:xfrm>
          <a:prstGeom prst="rect">
            <a:avLst/>
          </a:prstGeom>
          <a:noFill/>
          <a:ln w="9525">
            <a:noFill/>
          </a:ln>
        </p:spPr>
        <p:txBody>
          <a:bodyPr>
            <a:spAutoFit/>
          </a:bodyPr>
          <a:lstStyle/>
          <a:p>
            <a:pPr>
              <a:defRPr/>
            </a:pPr>
            <a:r>
              <a:rPr lang="zh-CN" altLang="en-US" sz="5400" b="1" dirty="0">
                <a:solidFill>
                  <a:srgbClr val="002060"/>
                </a:solidFill>
                <a:latin typeface="宋体" panose="02010600030101010101" pitchFamily="2" charset="-122"/>
                <a:ea typeface="宋体" panose="02010600030101010101" pitchFamily="2" charset="-122"/>
              </a:rPr>
              <a:t>乱花渐欲迷人眼，</a:t>
            </a:r>
          </a:p>
          <a:p>
            <a:pPr>
              <a:defRPr/>
            </a:pPr>
            <a:r>
              <a:rPr lang="zh-CN" altLang="en-US" sz="5400" b="1" dirty="0">
                <a:solidFill>
                  <a:srgbClr val="002060"/>
                </a:solidFill>
                <a:latin typeface="宋体" panose="02010600030101010101" pitchFamily="2" charset="-122"/>
                <a:ea typeface="宋体" panose="02010600030101010101" pitchFamily="2" charset="-122"/>
              </a:rPr>
              <a:t>浅草才能没马蹄</a:t>
            </a:r>
            <a:r>
              <a:rPr lang="zh-CN" altLang="en-US" sz="5400" b="1" dirty="0">
                <a:solidFill>
                  <a:srgbClr val="002060"/>
                </a:solidFill>
                <a:latin typeface="宋体" panose="02010600030101010101" pitchFamily="2" charset="-122"/>
                <a:ea typeface="宋体" panose="02010600030101010101" pitchFamily="2" charset="-122"/>
                <a:cs typeface="+mn-ea"/>
              </a:rPr>
              <a:t>。</a:t>
            </a:r>
          </a:p>
        </p:txBody>
      </p:sp>
      <p:sp>
        <p:nvSpPr>
          <p:cNvPr id="21507" name="左大括号 21506"/>
          <p:cNvSpPr>
            <a:spLocks/>
          </p:cNvSpPr>
          <p:nvPr/>
        </p:nvSpPr>
        <p:spPr bwMode="auto">
          <a:xfrm>
            <a:off x="1611313" y="1847850"/>
            <a:ext cx="144462" cy="1079500"/>
          </a:xfrm>
          <a:prstGeom prst="leftBrace">
            <a:avLst>
              <a:gd name="adj1" fmla="val 62271"/>
              <a:gd name="adj2" fmla="val 50000"/>
            </a:avLst>
          </a:prstGeom>
          <a:noFill/>
          <a:ln w="9525">
            <a:solidFill>
              <a:schemeClr val="accent2"/>
            </a:solidFill>
            <a:round/>
            <a:headEnd/>
            <a:tailEnd/>
          </a:ln>
        </p:spPr>
        <p:txBody>
          <a:bodyPr/>
          <a:lstStyle/>
          <a:p>
            <a:endParaRPr lang="zh-CN" altLang="en-US">
              <a:ea typeface="幼圆"/>
            </a:endParaRPr>
          </a:p>
        </p:txBody>
      </p:sp>
      <p:sp>
        <p:nvSpPr>
          <p:cNvPr id="21508" name="文本框 21507"/>
          <p:cNvSpPr txBox="1">
            <a:spLocks noChangeArrowheads="1"/>
          </p:cNvSpPr>
          <p:nvPr/>
        </p:nvSpPr>
        <p:spPr bwMode="auto">
          <a:xfrm>
            <a:off x="619125" y="1776413"/>
            <a:ext cx="858838" cy="1296987"/>
          </a:xfrm>
          <a:prstGeom prst="rect">
            <a:avLst/>
          </a:prstGeom>
          <a:solidFill>
            <a:schemeClr val="bg2"/>
          </a:solidFill>
          <a:ln w="9525">
            <a:noFill/>
            <a:miter lim="800000"/>
            <a:headEnd/>
            <a:tailEnd/>
          </a:ln>
        </p:spPr>
        <p:txBody>
          <a:bodyPr vert="eaVert">
            <a:spAutoFit/>
          </a:bodyPr>
          <a:lstStyle/>
          <a:p>
            <a:pPr>
              <a:spcBef>
                <a:spcPct val="50000"/>
              </a:spcBef>
            </a:pPr>
            <a:r>
              <a:rPr lang="zh-CN" altLang="en-US" sz="4400">
                <a:solidFill>
                  <a:srgbClr val="990099"/>
                </a:solidFill>
                <a:ea typeface="黑体" pitchFamily="49" charset="-122"/>
              </a:rPr>
              <a:t>颈联</a:t>
            </a:r>
          </a:p>
        </p:txBody>
      </p:sp>
      <p:sp>
        <p:nvSpPr>
          <p:cNvPr id="21509" name="右大括号 21508"/>
          <p:cNvSpPr>
            <a:spLocks/>
          </p:cNvSpPr>
          <p:nvPr/>
        </p:nvSpPr>
        <p:spPr bwMode="auto">
          <a:xfrm>
            <a:off x="6867525" y="1776413"/>
            <a:ext cx="287338" cy="1150937"/>
          </a:xfrm>
          <a:prstGeom prst="rightBrace">
            <a:avLst>
              <a:gd name="adj1" fmla="val 33379"/>
              <a:gd name="adj2" fmla="val 50000"/>
            </a:avLst>
          </a:prstGeom>
          <a:noFill/>
          <a:ln w="9525">
            <a:solidFill>
              <a:schemeClr val="tx1"/>
            </a:solidFill>
            <a:round/>
            <a:headEnd/>
            <a:tailEnd/>
          </a:ln>
        </p:spPr>
        <p:txBody>
          <a:bodyPr/>
          <a:lstStyle/>
          <a:p>
            <a:endParaRPr lang="zh-CN" altLang="en-US">
              <a:ea typeface="幼圆"/>
            </a:endParaRPr>
          </a:p>
        </p:txBody>
      </p:sp>
      <p:sp>
        <p:nvSpPr>
          <p:cNvPr id="21510" name="文本框 21509"/>
          <p:cNvSpPr txBox="1">
            <a:spLocks noChangeArrowheads="1"/>
          </p:cNvSpPr>
          <p:nvPr/>
        </p:nvSpPr>
        <p:spPr bwMode="auto">
          <a:xfrm>
            <a:off x="7299325" y="1776413"/>
            <a:ext cx="1439863" cy="2060575"/>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rPr>
              <a:t>从植物的变化写早春景象</a:t>
            </a:r>
          </a:p>
        </p:txBody>
      </p:sp>
      <p:sp>
        <p:nvSpPr>
          <p:cNvPr id="109574" name="矩形 21510"/>
          <p:cNvSpPr>
            <a:spLocks noChangeArrowheads="1"/>
          </p:cNvSpPr>
          <p:nvPr/>
        </p:nvSpPr>
        <p:spPr bwMode="auto">
          <a:xfrm>
            <a:off x="963613" y="4070350"/>
            <a:ext cx="7272337" cy="1938338"/>
          </a:xfrm>
          <a:prstGeom prst="rect">
            <a:avLst/>
          </a:prstGeom>
          <a:noFill/>
          <a:ln w="9525">
            <a:noFill/>
            <a:miter lim="800000"/>
            <a:headEnd/>
            <a:tailEnd/>
          </a:ln>
        </p:spPr>
        <p:txBody>
          <a:bodyPr anchor="ctr">
            <a:spAutoFit/>
          </a:bodyPr>
          <a:lstStyle/>
          <a:p>
            <a:r>
              <a:rPr lang="zh-CN" altLang="en-US" sz="4000" b="1">
                <a:solidFill>
                  <a:srgbClr val="000000"/>
                </a:solidFill>
                <a:latin typeface="Arial" charset="0"/>
              </a:rPr>
              <a:t>繁多而多彩缤纷的春花渐渐要迷住人的眼睛，浅浅的春草刚刚能够遮没马蹄。</a:t>
            </a:r>
            <a:r>
              <a:rPr lang="zh-CN" altLang="en-US" sz="4000">
                <a:solidFill>
                  <a:srgbClr val="FF9966"/>
                </a:solidFill>
                <a:latin typeface="Arial" charset="0"/>
              </a:rPr>
              <a:t> </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1000" fill="hold"/>
                                        <p:tgtEl>
                                          <p:spTgt spid="21506"/>
                                        </p:tgtEl>
                                        <p:attrNameLst>
                                          <p:attrName>ppt_w</p:attrName>
                                        </p:attrNameLst>
                                      </p:cBhvr>
                                      <p:tavLst>
                                        <p:tav tm="0">
                                          <p:val>
                                            <p:fltVal val="0"/>
                                          </p:val>
                                        </p:tav>
                                        <p:tav tm="100000">
                                          <p:val>
                                            <p:strVal val="#ppt_w"/>
                                          </p:val>
                                        </p:tav>
                                      </p:tavLst>
                                    </p:anim>
                                    <p:anim calcmode="lin" valueType="num">
                                      <p:cBhvr>
                                        <p:cTn id="8" dur="1000" fill="hold"/>
                                        <p:tgtEl>
                                          <p:spTgt spid="21506"/>
                                        </p:tgtEl>
                                        <p:attrNameLst>
                                          <p:attrName>ppt_h</p:attrName>
                                        </p:attrNameLst>
                                      </p:cBhvr>
                                      <p:tavLst>
                                        <p:tav tm="0">
                                          <p:val>
                                            <p:fltVal val="0"/>
                                          </p:val>
                                        </p:tav>
                                        <p:tav tm="100000">
                                          <p:val>
                                            <p:strVal val="#ppt_h"/>
                                          </p:val>
                                        </p:tav>
                                      </p:tavLst>
                                    </p:anim>
                                    <p:anim calcmode="lin" valueType="num">
                                      <p:cBhvr>
                                        <p:cTn id="9" dur="1000" fill="hold"/>
                                        <p:tgtEl>
                                          <p:spTgt spid="2150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1506"/>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wind.wav"/>
                                        </p:tgtEl>
                                      </p:cMediaNode>
                                    </p:audio>
                                  </p:sub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21507"/>
                                        </p:tgtEl>
                                        <p:attrNameLst>
                                          <p:attrName>style.visibility</p:attrName>
                                        </p:attrNameLst>
                                      </p:cBhvr>
                                      <p:to>
                                        <p:strVal val="visible"/>
                                      </p:to>
                                    </p:set>
                                    <p:animEffect transition="in" filter="wipe(down)">
                                      <p:cBhvr>
                                        <p:cTn id="15" dur="580">
                                          <p:stCondLst>
                                            <p:cond delay="0"/>
                                          </p:stCondLst>
                                        </p:cTn>
                                        <p:tgtEl>
                                          <p:spTgt spid="21507"/>
                                        </p:tgtEl>
                                      </p:cBhvr>
                                    </p:animEffect>
                                    <p:anim calcmode="lin" valueType="num">
                                      <p:cBhvr>
                                        <p:cTn id="16" dur="1822" tmFilter="0,0; 0.14,0.36; 0.43,0.73; 0.71,0.91; 1.0,1.0">
                                          <p:stCondLst>
                                            <p:cond delay="0"/>
                                          </p:stCondLst>
                                        </p:cTn>
                                        <p:tgtEl>
                                          <p:spTgt spid="21507"/>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1507"/>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1507"/>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1507"/>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1507"/>
                                        </p:tgtEl>
                                        <p:attrNameLst>
                                          <p:attrName>ppt_y</p:attrName>
                                        </p:attrNameLst>
                                      </p:cBhvr>
                                      <p:tavLst>
                                        <p:tav tm="0" fmla="#ppt_y-sin(pi*$)/81">
                                          <p:val>
                                            <p:fltVal val="0"/>
                                          </p:val>
                                        </p:tav>
                                        <p:tav tm="100000">
                                          <p:val>
                                            <p:fltVal val="1"/>
                                          </p:val>
                                        </p:tav>
                                      </p:tavLst>
                                    </p:anim>
                                    <p:animScale>
                                      <p:cBhvr>
                                        <p:cTn id="21" dur="26">
                                          <p:stCondLst>
                                            <p:cond delay="650"/>
                                          </p:stCondLst>
                                        </p:cTn>
                                        <p:tgtEl>
                                          <p:spTgt spid="21507"/>
                                        </p:tgtEl>
                                      </p:cBhvr>
                                      <p:to x="100000" y="60000"/>
                                    </p:animScale>
                                    <p:animScale>
                                      <p:cBhvr>
                                        <p:cTn id="22" dur="166" decel="50000">
                                          <p:stCondLst>
                                            <p:cond delay="676"/>
                                          </p:stCondLst>
                                        </p:cTn>
                                        <p:tgtEl>
                                          <p:spTgt spid="21507"/>
                                        </p:tgtEl>
                                      </p:cBhvr>
                                      <p:to x="100000" y="100000"/>
                                    </p:animScale>
                                    <p:animScale>
                                      <p:cBhvr>
                                        <p:cTn id="23" dur="26">
                                          <p:stCondLst>
                                            <p:cond delay="1312"/>
                                          </p:stCondLst>
                                        </p:cTn>
                                        <p:tgtEl>
                                          <p:spTgt spid="21507"/>
                                        </p:tgtEl>
                                      </p:cBhvr>
                                      <p:to x="100000" y="80000"/>
                                    </p:animScale>
                                    <p:animScale>
                                      <p:cBhvr>
                                        <p:cTn id="24" dur="166" decel="50000">
                                          <p:stCondLst>
                                            <p:cond delay="1338"/>
                                          </p:stCondLst>
                                        </p:cTn>
                                        <p:tgtEl>
                                          <p:spTgt spid="21507"/>
                                        </p:tgtEl>
                                      </p:cBhvr>
                                      <p:to x="100000" y="100000"/>
                                    </p:animScale>
                                    <p:animScale>
                                      <p:cBhvr>
                                        <p:cTn id="25" dur="26">
                                          <p:stCondLst>
                                            <p:cond delay="1642"/>
                                          </p:stCondLst>
                                        </p:cTn>
                                        <p:tgtEl>
                                          <p:spTgt spid="21507"/>
                                        </p:tgtEl>
                                      </p:cBhvr>
                                      <p:to x="100000" y="90000"/>
                                    </p:animScale>
                                    <p:animScale>
                                      <p:cBhvr>
                                        <p:cTn id="26" dur="166" decel="50000">
                                          <p:stCondLst>
                                            <p:cond delay="1668"/>
                                          </p:stCondLst>
                                        </p:cTn>
                                        <p:tgtEl>
                                          <p:spTgt spid="21507"/>
                                        </p:tgtEl>
                                      </p:cBhvr>
                                      <p:to x="100000" y="100000"/>
                                    </p:animScale>
                                    <p:animScale>
                                      <p:cBhvr>
                                        <p:cTn id="27" dur="26">
                                          <p:stCondLst>
                                            <p:cond delay="1808"/>
                                          </p:stCondLst>
                                        </p:cTn>
                                        <p:tgtEl>
                                          <p:spTgt spid="21507"/>
                                        </p:tgtEl>
                                      </p:cBhvr>
                                      <p:to x="100000" y="95000"/>
                                    </p:animScale>
                                    <p:animScale>
                                      <p:cBhvr>
                                        <p:cTn id="28" dur="166" decel="50000">
                                          <p:stCondLst>
                                            <p:cond delay="1834"/>
                                          </p:stCondLst>
                                        </p:cTn>
                                        <p:tgtEl>
                                          <p:spTgt spid="21507"/>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iterate type="lt">
                                    <p:tmPct val="0"/>
                                  </p:iterate>
                                  <p:childTnLst>
                                    <p:set>
                                      <p:cBhvr>
                                        <p:cTn id="32" dur="1" fill="hold">
                                          <p:stCondLst>
                                            <p:cond delay="0"/>
                                          </p:stCondLst>
                                        </p:cTn>
                                        <p:tgtEl>
                                          <p:spTgt spid="21508"/>
                                        </p:tgtEl>
                                        <p:attrNameLst>
                                          <p:attrName>style.visibility</p:attrName>
                                        </p:attrNameLst>
                                      </p:cBhvr>
                                      <p:to>
                                        <p:strVal val="visible"/>
                                      </p:to>
                                    </p:set>
                                    <p:animEffect transition="in" filter="circle(in)">
                                      <p:cBhvr>
                                        <p:cTn id="33" dur="2000"/>
                                        <p:tgtEl>
                                          <p:spTgt spid="21508"/>
                                        </p:tgtEl>
                                      </p:cBhvr>
                                    </p:animEffect>
                                  </p:childTnLst>
                                </p:cTn>
                              </p:par>
                            </p:childTnLst>
                          </p:cTn>
                        </p:par>
                      </p:childTnLst>
                    </p:cTn>
                  </p:par>
                  <p:par>
                    <p:cTn id="34" fill="hold">
                      <p:stCondLst>
                        <p:cond delay="indefinite"/>
                      </p:stCondLst>
                      <p:childTnLst>
                        <p:par>
                          <p:cTn id="35" fill="hold">
                            <p:stCondLst>
                              <p:cond delay="0"/>
                            </p:stCondLst>
                            <p:childTnLst>
                              <p:par>
                                <p:cTn id="36" presetID="30" presetClass="entr" presetSubtype="0" fill="hold" nodeType="clickEffect">
                                  <p:stCondLst>
                                    <p:cond delay="0"/>
                                  </p:stCondLst>
                                  <p:childTnLst>
                                    <p:set>
                                      <p:cBhvr>
                                        <p:cTn id="37" dur="1" fill="hold">
                                          <p:stCondLst>
                                            <p:cond delay="0"/>
                                          </p:stCondLst>
                                        </p:cTn>
                                        <p:tgtEl>
                                          <p:spTgt spid="21509"/>
                                        </p:tgtEl>
                                        <p:attrNameLst>
                                          <p:attrName>style.visibility</p:attrName>
                                        </p:attrNameLst>
                                      </p:cBhvr>
                                      <p:to>
                                        <p:strVal val="visible"/>
                                      </p:to>
                                    </p:set>
                                    <p:animEffect transition="in" filter="fade">
                                      <p:cBhvr>
                                        <p:cTn id="38" dur="800" decel="100000"/>
                                        <p:tgtEl>
                                          <p:spTgt spid="21509"/>
                                        </p:tgtEl>
                                      </p:cBhvr>
                                    </p:animEffect>
                                    <p:anim calcmode="lin" valueType="num">
                                      <p:cBhvr>
                                        <p:cTn id="39" dur="800" decel="100000" fill="hold"/>
                                        <p:tgtEl>
                                          <p:spTgt spid="21509"/>
                                        </p:tgtEl>
                                        <p:attrNameLst>
                                          <p:attrName>style.rotation</p:attrName>
                                        </p:attrNameLst>
                                      </p:cBhvr>
                                      <p:tavLst>
                                        <p:tav tm="0">
                                          <p:val>
                                            <p:fltVal val="-90"/>
                                          </p:val>
                                        </p:tav>
                                        <p:tav tm="100000">
                                          <p:val>
                                            <p:fltVal val="0"/>
                                          </p:val>
                                        </p:tav>
                                      </p:tavLst>
                                    </p:anim>
                                    <p:anim calcmode="lin" valueType="num">
                                      <p:cBhvr>
                                        <p:cTn id="40" dur="800" decel="100000" fill="hold"/>
                                        <p:tgtEl>
                                          <p:spTgt spid="21509"/>
                                        </p:tgtEl>
                                        <p:attrNameLst>
                                          <p:attrName>ppt_x</p:attrName>
                                        </p:attrNameLst>
                                      </p:cBhvr>
                                      <p:tavLst>
                                        <p:tav tm="0">
                                          <p:val>
                                            <p:strVal val="#ppt_x+0.4"/>
                                          </p:val>
                                        </p:tav>
                                        <p:tav tm="100000">
                                          <p:val>
                                            <p:strVal val="#ppt_x-0.05"/>
                                          </p:val>
                                        </p:tav>
                                      </p:tavLst>
                                    </p:anim>
                                    <p:anim calcmode="lin" valueType="num">
                                      <p:cBhvr>
                                        <p:cTn id="41" dur="800" decel="100000" fill="hold"/>
                                        <p:tgtEl>
                                          <p:spTgt spid="21509"/>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21509"/>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21509"/>
                                        </p:tgtEl>
                                        <p:attrNameLst>
                                          <p:attrName>ppt_y</p:attrName>
                                        </p:attrNameLst>
                                      </p:cBhvr>
                                      <p:tavLst>
                                        <p:tav tm="0">
                                          <p:val>
                                            <p:strVal val="#ppt_y+0.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8" presetClass="entr" presetSubtype="0" accel="50000" fill="hold" grpId="0" nodeType="clickEffect">
                                  <p:stCondLst>
                                    <p:cond delay="0"/>
                                  </p:stCondLst>
                                  <p:childTnLst>
                                    <p:set>
                                      <p:cBhvr>
                                        <p:cTn id="47" dur="1" fill="hold">
                                          <p:stCondLst>
                                            <p:cond delay="0"/>
                                          </p:stCondLst>
                                        </p:cTn>
                                        <p:tgtEl>
                                          <p:spTgt spid="21510"/>
                                        </p:tgtEl>
                                        <p:attrNameLst>
                                          <p:attrName>style.visibility</p:attrName>
                                        </p:attrNameLst>
                                      </p:cBhvr>
                                      <p:to>
                                        <p:strVal val="visible"/>
                                      </p:to>
                                    </p:set>
                                    <p:anim calcmode="lin" valueType="num">
                                      <p:cBhvr>
                                        <p:cTn id="48" dur="1000" fill="hold"/>
                                        <p:tgtEl>
                                          <p:spTgt spid="215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9" dur="1000" fill="hold"/>
                                        <p:tgtEl>
                                          <p:spTgt spid="21510"/>
                                        </p:tgtEl>
                                        <p:attrNameLst>
                                          <p:attrName>ppt_x</p:attrName>
                                        </p:attrNameLst>
                                      </p:cBhvr>
                                      <p:tavLst>
                                        <p:tav tm="0">
                                          <p:val>
                                            <p:fltVal val="-1"/>
                                          </p:val>
                                        </p:tav>
                                        <p:tav tm="50000">
                                          <p:val>
                                            <p:fltVal val="0.95"/>
                                          </p:val>
                                        </p:tav>
                                        <p:tav tm="100000">
                                          <p:val>
                                            <p:strVal val="#ppt_x"/>
                                          </p:val>
                                        </p:tav>
                                      </p:tavLst>
                                    </p:anim>
                                    <p:anim calcmode="lin" valueType="num">
                                      <p:cBhvr>
                                        <p:cTn id="50" dur="1000" fill="hold"/>
                                        <p:tgtEl>
                                          <p:spTgt spid="21510"/>
                                        </p:tgtEl>
                                        <p:attrNameLst>
                                          <p:attrName>ppt_y</p:attrName>
                                        </p:attrNameLst>
                                      </p:cBhvr>
                                      <p:tavLst>
                                        <p:tav tm="0">
                                          <p:val>
                                            <p:strVal val="#ppt_y"/>
                                          </p:val>
                                        </p:tav>
                                        <p:tav tm="100000">
                                          <p:val>
                                            <p:strVal val="#ppt_y"/>
                                          </p:val>
                                        </p:tav>
                                      </p:tavLst>
                                    </p:anim>
                                    <p:animEffect transition="in" filter="fade">
                                      <p:cBhvr>
                                        <p:cTn id="51" dur="1000"/>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8" grpId="0" bldLvl="0" animBg="1"/>
      <p:bldP spid="215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1265"/>
          <p:cNvSpPr>
            <a:spLocks noGrp="1" noRot="1"/>
          </p:cNvSpPr>
          <p:nvPr>
            <p:ph type="title" idx="4294967295"/>
          </p:nvPr>
        </p:nvSpPr>
        <p:spPr>
          <a:xfrm>
            <a:off x="0" y="1545590"/>
            <a:ext cx="3508375" cy="997585"/>
          </a:xfrm>
          <a:solidFill>
            <a:schemeClr val="bg2"/>
          </a:solidFill>
          <a:ln/>
        </p:spPr>
        <p:txBody>
          <a:bodyPr rtlCol="0">
            <a:normAutofit/>
          </a:bodyPr>
          <a:lstStyle/>
          <a:p>
            <a:pPr algn="l" defTabSz="685800" fontAlgn="auto">
              <a:lnSpc>
                <a:spcPct val="90000"/>
              </a:lnSpc>
              <a:spcAft>
                <a:spcPts val="0"/>
              </a:spcAft>
              <a:defRPr/>
            </a:pPr>
            <a:r>
              <a:rPr lang="zh-CN" altLang="en-US" sz="5400" b="1" kern="1200" dirty="0">
                <a:ln>
                  <a:solidFill>
                    <a:schemeClr val="accent1">
                      <a:lumMod val="75000"/>
                    </a:schemeClr>
                  </a:solidFill>
                </a:ln>
                <a:solidFill>
                  <a:srgbClr val="002060"/>
                </a:solidFill>
                <a:latin typeface="Arial" panose="020B0604020202020204" pitchFamily="34" charset="0"/>
                <a:ea typeface="宋体" panose="02010600030101010101" pitchFamily="2" charset="-122"/>
                <a:cs typeface="+mn-ea"/>
              </a:rPr>
              <a:t>写作手法： </a:t>
            </a:r>
            <a:r>
              <a:rPr lang="zh-CN" altLang="en-US" sz="4800" b="1" kern="1200" dirty="0">
                <a:ln>
                  <a:solidFill>
                    <a:schemeClr val="accent1">
                      <a:lumMod val="75000"/>
                    </a:schemeClr>
                  </a:solidFill>
                </a:ln>
                <a:solidFill>
                  <a:schemeClr val="hlink"/>
                </a:solidFill>
                <a:latin typeface="+mj-ea"/>
                <a:ea typeface="+mj-ea"/>
                <a:cs typeface="+mj-cs"/>
              </a:rPr>
              <a:t> </a:t>
            </a:r>
          </a:p>
        </p:txBody>
      </p:sp>
      <p:sp>
        <p:nvSpPr>
          <p:cNvPr id="11277" name="文本框 11276"/>
          <p:cNvSpPr txBox="1"/>
          <p:nvPr/>
        </p:nvSpPr>
        <p:spPr>
          <a:xfrm>
            <a:off x="4813300" y="2386013"/>
            <a:ext cx="2632075" cy="830262"/>
          </a:xfrm>
          <a:prstGeom prst="rect">
            <a:avLst/>
          </a:prstGeom>
          <a:noFill/>
          <a:ln w="9525">
            <a:noFill/>
          </a:ln>
        </p:spPr>
        <p:txBody>
          <a:bodyPr wrap="none">
            <a:spAutoFit/>
          </a:bodyPr>
          <a:lstStyle/>
          <a:p>
            <a:pPr>
              <a:defRPr/>
            </a:pPr>
            <a:r>
              <a:rPr lang="zh-CN" altLang="en-US" sz="4800" b="1" dirty="0">
                <a:solidFill>
                  <a:srgbClr val="000000"/>
                </a:solidFill>
                <a:latin typeface="宋体" panose="02010600030101010101" pitchFamily="2" charset="-122"/>
                <a:ea typeface="宋体" panose="02010600030101010101" pitchFamily="2" charset="-122"/>
                <a:cs typeface="+mn-ea"/>
              </a:rPr>
              <a:t>借景抒情</a:t>
            </a:r>
          </a:p>
        </p:txBody>
      </p:sp>
      <p:sp>
        <p:nvSpPr>
          <p:cNvPr id="46083" name="文本框 11277"/>
          <p:cNvSpPr txBox="1">
            <a:spLocks noChangeArrowheads="1"/>
          </p:cNvSpPr>
          <p:nvPr/>
        </p:nvSpPr>
        <p:spPr bwMode="auto">
          <a:xfrm>
            <a:off x="811213" y="3330575"/>
            <a:ext cx="2249487" cy="922338"/>
          </a:xfrm>
          <a:prstGeom prst="rect">
            <a:avLst/>
          </a:prstGeom>
          <a:solidFill>
            <a:schemeClr val="bg2"/>
          </a:solidFill>
          <a:ln w="9525">
            <a:noFill/>
            <a:miter lim="800000"/>
            <a:headEnd/>
            <a:tailEnd/>
          </a:ln>
        </p:spPr>
        <p:txBody>
          <a:bodyPr wrap="none">
            <a:spAutoFit/>
          </a:bodyPr>
          <a:lstStyle/>
          <a:p>
            <a:r>
              <a:rPr lang="zh-CN" altLang="en-US" sz="5400" b="1">
                <a:solidFill>
                  <a:srgbClr val="002060"/>
                </a:solidFill>
                <a:latin typeface="Arial" charset="0"/>
              </a:rPr>
              <a:t>主旨：</a:t>
            </a:r>
          </a:p>
        </p:txBody>
      </p:sp>
      <p:sp>
        <p:nvSpPr>
          <p:cNvPr id="46084" name="文本框 3"/>
          <p:cNvSpPr txBox="1">
            <a:spLocks noChangeArrowheads="1"/>
          </p:cNvSpPr>
          <p:nvPr/>
        </p:nvSpPr>
        <p:spPr bwMode="auto">
          <a:xfrm>
            <a:off x="600075" y="4511675"/>
            <a:ext cx="7986713" cy="1531938"/>
          </a:xfrm>
          <a:prstGeom prst="rect">
            <a:avLst/>
          </a:prstGeom>
          <a:noFill/>
          <a:ln w="9525">
            <a:noFill/>
            <a:miter lim="800000"/>
            <a:headEnd/>
            <a:tailEnd/>
          </a:ln>
        </p:spPr>
        <p:txBody>
          <a:bodyPr wrap="none">
            <a:spAutoFit/>
          </a:bodyPr>
          <a:lstStyle/>
          <a:p>
            <a:pPr>
              <a:lnSpc>
                <a:spcPct val="130000"/>
              </a:lnSpc>
            </a:pPr>
            <a:r>
              <a:rPr lang="zh-CN" altLang="en-US" sz="3600" b="1">
                <a:solidFill>
                  <a:srgbClr val="000000"/>
                </a:solidFill>
                <a:latin typeface="宋体" charset="-122"/>
                <a:sym typeface="+mn-ea"/>
              </a:rPr>
              <a:t>本诗描绘了萧瑟恬静的秋天黄昏景色，</a:t>
            </a:r>
          </a:p>
          <a:p>
            <a:pPr>
              <a:lnSpc>
                <a:spcPct val="130000"/>
              </a:lnSpc>
            </a:pPr>
            <a:r>
              <a:rPr lang="zh-CN" altLang="en-US" sz="3600" b="1">
                <a:solidFill>
                  <a:srgbClr val="000000"/>
                </a:solidFill>
                <a:latin typeface="宋体" charset="-122"/>
                <a:sym typeface="+mn-ea"/>
              </a:rPr>
              <a:t>表现了诗人当时孤独、抑郁的心情。</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课堂·小结</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11266"/>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文本框 22529"/>
          <p:cNvSpPr txBox="1">
            <a:spLocks noChangeArrowheads="1"/>
          </p:cNvSpPr>
          <p:nvPr/>
        </p:nvSpPr>
        <p:spPr bwMode="auto">
          <a:xfrm>
            <a:off x="5532438" y="5300663"/>
            <a:ext cx="552450" cy="649287"/>
          </a:xfrm>
          <a:prstGeom prst="rect">
            <a:avLst/>
          </a:prstGeom>
          <a:noFill/>
          <a:ln w="9525">
            <a:noFill/>
            <a:miter lim="800000"/>
            <a:headEnd/>
            <a:tailEnd/>
          </a:ln>
        </p:spPr>
        <p:txBody>
          <a:bodyPr vert="eaVert">
            <a:spAutoFit/>
          </a:bodyPr>
          <a:lstStyle/>
          <a:p>
            <a:pPr>
              <a:spcBef>
                <a:spcPct val="50000"/>
              </a:spcBef>
            </a:pPr>
            <a:endParaRPr lang="zh-CN" altLang="en-US" sz="2400"/>
          </a:p>
        </p:txBody>
      </p:sp>
      <p:sp>
        <p:nvSpPr>
          <p:cNvPr id="22532" name="文本框 22531"/>
          <p:cNvSpPr txBox="1">
            <a:spLocks noChangeArrowheads="1"/>
          </p:cNvSpPr>
          <p:nvPr/>
        </p:nvSpPr>
        <p:spPr bwMode="auto">
          <a:xfrm rot="533739">
            <a:off x="1963738" y="836613"/>
            <a:ext cx="1844675" cy="5688012"/>
          </a:xfrm>
          <a:prstGeom prst="rect">
            <a:avLst/>
          </a:prstGeom>
          <a:noFill/>
          <a:ln w="9525">
            <a:noFill/>
            <a:miter lim="800000"/>
            <a:headEnd/>
            <a:tailEnd/>
          </a:ln>
        </p:spPr>
        <p:txBody>
          <a:bodyPr vert="eaVert">
            <a:spAutoFit/>
          </a:bodyPr>
          <a:lstStyle/>
          <a:p>
            <a:r>
              <a:rPr lang="zh-CN" altLang="en-US" sz="5400">
                <a:solidFill>
                  <a:srgbClr val="002060"/>
                </a:solidFill>
                <a:latin typeface="宋体" charset="-122"/>
              </a:rPr>
              <a:t>最爱湖东行不足，</a:t>
            </a:r>
          </a:p>
          <a:p>
            <a:r>
              <a:rPr lang="zh-CN" altLang="en-US" sz="5400">
                <a:solidFill>
                  <a:srgbClr val="002060"/>
                </a:solidFill>
                <a:latin typeface="宋体" charset="-122"/>
              </a:rPr>
              <a:t>绿杨阴里白沙堤。</a:t>
            </a:r>
            <a:endParaRPr lang="zh-CN" altLang="en-US" sz="5400" b="1">
              <a:solidFill>
                <a:srgbClr val="002060"/>
              </a:solidFill>
              <a:latin typeface="宋体" charset="-122"/>
            </a:endParaRPr>
          </a:p>
        </p:txBody>
      </p:sp>
      <p:sp>
        <p:nvSpPr>
          <p:cNvPr id="22533" name="文本框 22532"/>
          <p:cNvSpPr txBox="1"/>
          <p:nvPr/>
        </p:nvSpPr>
        <p:spPr>
          <a:xfrm rot="538600">
            <a:off x="4132263" y="1003300"/>
            <a:ext cx="1168400" cy="4679950"/>
          </a:xfrm>
          <a:prstGeom prst="rect">
            <a:avLst/>
          </a:prstGeom>
          <a:noFill/>
          <a:ln w="9525">
            <a:noFill/>
          </a:ln>
        </p:spPr>
        <p:txBody>
          <a:bodyPr vert="eaVert">
            <a:spAutoFit/>
          </a:bodyPr>
          <a:lstStyle/>
          <a:p>
            <a:pPr>
              <a:spcBef>
                <a:spcPct val="50000"/>
              </a:spcBef>
              <a:defRPr/>
            </a:pPr>
            <a:r>
              <a:rPr lang="zh-CN" altLang="en-US" sz="3200" b="1" dirty="0">
                <a:solidFill>
                  <a:srgbClr val="FF0000"/>
                </a:solidFill>
                <a:latin typeface="Times New Roman" panose="02020603050405020304" charset="0"/>
                <a:ea typeface="宋体" panose="02010600030101010101" pitchFamily="2" charset="-122"/>
                <a:cs typeface="+mn-ea"/>
              </a:rPr>
              <a:t>充分表达作者对西湖早春美景的迷恋</a:t>
            </a:r>
          </a:p>
        </p:txBody>
      </p:sp>
      <p:sp>
        <p:nvSpPr>
          <p:cNvPr id="110596" name="矩形 22534"/>
          <p:cNvSpPr>
            <a:spLocks noChangeArrowheads="1"/>
          </p:cNvSpPr>
          <p:nvPr/>
        </p:nvSpPr>
        <p:spPr bwMode="auto">
          <a:xfrm>
            <a:off x="5389563" y="4097338"/>
            <a:ext cx="3562350" cy="2062162"/>
          </a:xfrm>
          <a:prstGeom prst="rect">
            <a:avLst/>
          </a:prstGeom>
          <a:noFill/>
          <a:ln w="9525">
            <a:noFill/>
            <a:miter lim="800000"/>
            <a:headEnd/>
            <a:tailEnd/>
          </a:ln>
        </p:spPr>
        <p:txBody>
          <a:bodyPr wrap="none" anchor="ctr">
            <a:spAutoFit/>
          </a:bodyPr>
          <a:lstStyle/>
          <a:p>
            <a:r>
              <a:rPr lang="zh-CN" altLang="en-US" sz="3200" b="1">
                <a:solidFill>
                  <a:srgbClr val="000000"/>
                </a:solidFill>
                <a:latin typeface="Arial" charset="0"/>
              </a:rPr>
              <a:t>我最喜爱西湖东边</a:t>
            </a:r>
          </a:p>
          <a:p>
            <a:r>
              <a:rPr lang="zh-CN" altLang="en-US" sz="3200" b="1">
                <a:solidFill>
                  <a:srgbClr val="000000"/>
                </a:solidFill>
                <a:latin typeface="Arial" charset="0"/>
              </a:rPr>
              <a:t>的美景，游览不足</a:t>
            </a:r>
          </a:p>
          <a:p>
            <a:r>
              <a:rPr lang="zh-CN" altLang="en-US" sz="3200" b="1">
                <a:solidFill>
                  <a:srgbClr val="000000"/>
                </a:solidFill>
                <a:latin typeface="Arial" charset="0"/>
              </a:rPr>
              <a:t>够，尤其是绿色杨</a:t>
            </a:r>
          </a:p>
          <a:p>
            <a:r>
              <a:rPr lang="zh-CN" altLang="en-US" sz="3200" b="1">
                <a:solidFill>
                  <a:srgbClr val="000000"/>
                </a:solidFill>
                <a:latin typeface="Arial" charset="0"/>
              </a:rPr>
              <a:t>柳荫下的白沙堤。</a:t>
            </a:r>
            <a:r>
              <a:rPr lang="zh-CN" altLang="en-US" sz="3200">
                <a:latin typeface="Arial" charset="0"/>
              </a:rPr>
              <a:t> </a:t>
            </a:r>
          </a:p>
        </p:txBody>
      </p:sp>
      <p:sp>
        <p:nvSpPr>
          <p:cNvPr id="110597" name="文本框 1"/>
          <p:cNvSpPr txBox="1">
            <a:spLocks noChangeArrowheads="1"/>
          </p:cNvSpPr>
          <p:nvPr/>
        </p:nvSpPr>
        <p:spPr bwMode="auto">
          <a:xfrm>
            <a:off x="825500" y="1460500"/>
            <a:ext cx="1063625" cy="1778000"/>
          </a:xfrm>
          <a:prstGeom prst="rect">
            <a:avLst/>
          </a:prstGeom>
          <a:solidFill>
            <a:schemeClr val="bg2"/>
          </a:solidFill>
          <a:ln w="9525">
            <a:noFill/>
            <a:miter lim="800000"/>
            <a:headEnd/>
            <a:tailEnd/>
          </a:ln>
        </p:spPr>
        <p:txBody>
          <a:bodyPr vert="eaVert" wrap="none">
            <a:spAutoFit/>
          </a:bodyPr>
          <a:lstStyle/>
          <a:p>
            <a:pPr>
              <a:lnSpc>
                <a:spcPct val="130000"/>
              </a:lnSpc>
            </a:pPr>
            <a:r>
              <a:rPr lang="zh-CN" altLang="en-US" sz="4400" b="1">
                <a:solidFill>
                  <a:srgbClr val="002060"/>
                </a:solidFill>
                <a:latin typeface="宋体" charset="-122"/>
              </a:rPr>
              <a:t>尾  联</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新课·讲解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fade">
                                      <p:cBhvr>
                                        <p:cTn id="7" dur="1600" decel="100000"/>
                                        <p:tgtEl>
                                          <p:spTgt spid="22532"/>
                                        </p:tgtEl>
                                      </p:cBhvr>
                                    </p:animEffect>
                                    <p:anim calcmode="lin" valueType="num">
                                      <p:cBhvr>
                                        <p:cTn id="8" dur="1600" decel="100000" fill="hold"/>
                                        <p:tgtEl>
                                          <p:spTgt spid="22532"/>
                                        </p:tgtEl>
                                        <p:attrNameLst>
                                          <p:attrName>style.rotation</p:attrName>
                                        </p:attrNameLst>
                                      </p:cBhvr>
                                      <p:tavLst>
                                        <p:tav tm="0">
                                          <p:val>
                                            <p:fltVal val="-90"/>
                                          </p:val>
                                        </p:tav>
                                        <p:tav tm="100000">
                                          <p:val>
                                            <p:fltVal val="0"/>
                                          </p:val>
                                        </p:tav>
                                      </p:tavLst>
                                    </p:anim>
                                    <p:anim calcmode="lin" valueType="num">
                                      <p:cBhvr>
                                        <p:cTn id="9" dur="1600" decel="100000" fill="hold"/>
                                        <p:tgtEl>
                                          <p:spTgt spid="22532"/>
                                        </p:tgtEl>
                                        <p:attrNameLst>
                                          <p:attrName>ppt_x</p:attrName>
                                        </p:attrNameLst>
                                      </p:cBhvr>
                                      <p:tavLst>
                                        <p:tav tm="0">
                                          <p:val>
                                            <p:strVal val="#ppt_x+0.4"/>
                                          </p:val>
                                        </p:tav>
                                        <p:tav tm="100000">
                                          <p:val>
                                            <p:strVal val="#ppt_x-0.05"/>
                                          </p:val>
                                        </p:tav>
                                      </p:tavLst>
                                    </p:anim>
                                    <p:anim calcmode="lin" valueType="num">
                                      <p:cBhvr>
                                        <p:cTn id="10" dur="1600" decel="100000" fill="hold"/>
                                        <p:tgtEl>
                                          <p:spTgt spid="22532"/>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22532"/>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22532"/>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ashreg.wav"/>
                                        </p:tgtEl>
                                      </p:cMediaNode>
                                    </p:audio>
                                  </p:sub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2533"/>
                                        </p:tgtEl>
                                        <p:attrNameLst>
                                          <p:attrName>style.visibility</p:attrName>
                                        </p:attrNameLst>
                                      </p:cBhvr>
                                      <p:to>
                                        <p:strVal val="visible"/>
                                      </p:to>
                                    </p:set>
                                    <p:animEffect transition="in" filter="diamond(in)">
                                      <p:cBhvr>
                                        <p:cTn id="17" dur="2000"/>
                                        <p:tgtEl>
                                          <p:spTgt spid="22533"/>
                                        </p:tgtEl>
                                      </p:cBhvr>
                                    </p:animEffect>
                                  </p:childTnLst>
                                  <p:subTnLst>
                                    <p:audio>
                                      <p:cMediaNode>
                                        <p:cTn display="0" masterRel="sameClick">
                                          <p:stCondLst>
                                            <p:cond evt="begin" delay="0">
                                              <p:tn val="15"/>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60417"/>
          <p:cNvSpPr>
            <a:spLocks noGrp="1"/>
          </p:cNvSpPr>
          <p:nvPr>
            <p:ph type="title" idx="4294967295"/>
          </p:nvPr>
        </p:nvSpPr>
        <p:spPr>
          <a:xfrm>
            <a:off x="928370" y="1217295"/>
            <a:ext cx="8215630" cy="795020"/>
          </a:xfrm>
          <a:noFill/>
          <a:ln/>
        </p:spPr>
        <p:txBody>
          <a:bodyPr rtlCol="0">
            <a:normAutofit/>
          </a:bodyPr>
          <a:lstStyle/>
          <a:p>
            <a:pPr algn="l" defTabSz="685800" fontAlgn="auto">
              <a:lnSpc>
                <a:spcPct val="90000"/>
              </a:lnSpc>
              <a:spcAft>
                <a:spcPts val="0"/>
              </a:spcAft>
              <a:defRPr/>
            </a:pPr>
            <a:r>
              <a:rPr lang="zh-CN" altLang="en-US" sz="2700" kern="1200" dirty="0">
                <a:ln>
                  <a:solidFill>
                    <a:schemeClr val="accent1">
                      <a:lumMod val="75000"/>
                    </a:schemeClr>
                  </a:solidFill>
                </a:ln>
                <a:solidFill>
                  <a:srgbClr val="002060"/>
                </a:solidFill>
                <a:latin typeface="宋体" panose="02010600030101010101" pitchFamily="2" charset="-122"/>
                <a:ea typeface="宋体" panose="02010600030101010101" pitchFamily="2" charset="-122"/>
                <a:cs typeface="+mj-cs"/>
              </a:rPr>
              <a:t>诗的四联各写了什么内容？</a:t>
            </a:r>
          </a:p>
        </p:txBody>
      </p:sp>
      <p:sp>
        <p:nvSpPr>
          <p:cNvPr id="60419" name="文本占位符 60418"/>
          <p:cNvSpPr>
            <a:spLocks noGrp="1"/>
          </p:cNvSpPr>
          <p:nvPr>
            <p:ph type="body" idx="4294967295"/>
          </p:nvPr>
        </p:nvSpPr>
        <p:spPr>
          <a:xfrm>
            <a:off x="0" y="2127250"/>
            <a:ext cx="8424863" cy="5214938"/>
          </a:xfrm>
        </p:spPr>
        <p:txBody>
          <a:bodyPr>
            <a:normAutofit/>
          </a:bodyPr>
          <a:lstStyle/>
          <a:p>
            <a:pPr>
              <a:lnSpc>
                <a:spcPct val="90000"/>
              </a:lnSpc>
            </a:pPr>
            <a:r>
              <a:rPr lang="zh-CN" altLang="en-US" sz="4400" b="1">
                <a:solidFill>
                  <a:srgbClr val="000000"/>
                </a:solidFill>
                <a:latin typeface="宋体" charset="-122"/>
              </a:rPr>
              <a:t>首联：点出春游地点，并写了湖上风光。</a:t>
            </a:r>
          </a:p>
          <a:p>
            <a:pPr>
              <a:lnSpc>
                <a:spcPct val="90000"/>
              </a:lnSpc>
            </a:pPr>
            <a:r>
              <a:rPr lang="zh-CN" altLang="en-US" sz="4400" b="1">
                <a:solidFill>
                  <a:srgbClr val="000000"/>
                </a:solidFill>
                <a:latin typeface="宋体" charset="-122"/>
              </a:rPr>
              <a:t>颔联：描绘早春莺争暖树、燕啄春泥的一派生机。</a:t>
            </a:r>
          </a:p>
          <a:p>
            <a:pPr>
              <a:lnSpc>
                <a:spcPct val="90000"/>
              </a:lnSpc>
            </a:pPr>
            <a:r>
              <a:rPr lang="zh-CN" altLang="en-US" sz="4400" b="1">
                <a:solidFill>
                  <a:srgbClr val="000000"/>
                </a:solidFill>
                <a:latin typeface="宋体" charset="-122"/>
              </a:rPr>
              <a:t>颈联：写早春的花草，着重表现诗人的感受，突出早春的生机。</a:t>
            </a:r>
          </a:p>
          <a:p>
            <a:pPr>
              <a:lnSpc>
                <a:spcPct val="90000"/>
              </a:lnSpc>
            </a:pPr>
            <a:r>
              <a:rPr lang="zh-CN" altLang="en-US" sz="4400" b="1">
                <a:solidFill>
                  <a:srgbClr val="000000"/>
                </a:solidFill>
                <a:latin typeface="宋体" charset="-122"/>
              </a:rPr>
              <a:t>尾联：写湖东的白沙堤，使人流连忘返。</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问题·探究</a:t>
            </a: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文本占位符 61442"/>
          <p:cNvSpPr>
            <a:spLocks noGrp="1"/>
          </p:cNvSpPr>
          <p:nvPr>
            <p:ph type="body" idx="4294967295"/>
          </p:nvPr>
        </p:nvSpPr>
        <p:spPr>
          <a:xfrm>
            <a:off x="0" y="1752600"/>
            <a:ext cx="8215313" cy="5214938"/>
          </a:xfrm>
        </p:spPr>
        <p:txBody>
          <a:bodyPr/>
          <a:lstStyle/>
          <a:p>
            <a:pPr marL="0" indent="0">
              <a:buFontTx/>
              <a:buNone/>
            </a:pPr>
            <a:r>
              <a:rPr lang="zh-CN" altLang="en-US" sz="4800" b="1">
                <a:solidFill>
                  <a:srgbClr val="000000"/>
                </a:solidFill>
                <a:latin typeface="宋体" charset="-122"/>
              </a:rPr>
              <a:t>这首七言律诗通过对湖水、云脚、早莺、新燕、浅草、绿杨阴的描写，展现了一副景色明丽、春意盎然、充满生机的西湖早春图画，抒发了诗人的喜悦之情和对湖光山色的无比热爱之情。</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课堂·小结</a:t>
            </a: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0790" y="2762250"/>
            <a:ext cx="4754880" cy="1188720"/>
          </a:xfrm>
          <a:prstGeom prst="rect">
            <a:avLst/>
          </a:prstGeom>
          <a:noFill/>
          <a:ln>
            <a:noFill/>
          </a:ln>
        </p:spPr>
        <p:txBody>
          <a:bodyPr wrap="none">
            <a:prstTxWarp prst="textChevronInverted">
              <a:avLst/>
            </a:prstTxWarp>
            <a:spAutoFit/>
            <a:scene3d>
              <a:camera prst="perspectiveFront"/>
              <a:lightRig rig="threePt" dir="t"/>
            </a:scene3d>
          </a:bodyPr>
          <a:lstStyle/>
          <a:p>
            <a:pPr algn="ctr">
              <a:defRPr/>
            </a:pPr>
            <a:r>
              <a:rPr lang="zh-CN" altLang="en-US" sz="7200" noProof="1">
                <a:solidFill>
                  <a:srgbClr val="FF0000"/>
                </a:solidFill>
                <a:latin typeface="华文隶书" charset="0"/>
                <a:ea typeface="华文隶书" charset="0"/>
                <a:cs typeface="+mn-cs"/>
              </a:rPr>
              <a:t>谢谢观看！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1"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bldLvl="0"/>
      <p:bldP spid="2" grpId="1" build="allAtOnce"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4"/>
          <p:cNvSpPr>
            <a:spLocks noTextEdit="1"/>
          </p:cNvSpPr>
          <p:nvPr/>
        </p:nvSpPr>
        <p:spPr bwMode="auto">
          <a:xfrm>
            <a:off x="1316038" y="2111375"/>
            <a:ext cx="6192837" cy="1655763"/>
          </a:xfrm>
          <a:prstGeom prst="rect">
            <a:avLst/>
          </a:prstGeom>
        </p:spPr>
        <p:txBody>
          <a:bodyPr wrap="none" fromWordArt="1">
            <a:prstTxWarp prst="textPlain">
              <a:avLst>
                <a:gd name="adj" fmla="val 49806"/>
              </a:avLst>
            </a:prstTxWarp>
          </a:bodyPr>
          <a:lstStyle/>
          <a:p>
            <a:pPr algn="ctr"/>
            <a:r>
              <a:rPr lang="zh-CN" altLang="en-US" sz="3600" b="1" kern="10">
                <a:ln w="9525">
                  <a:noFill/>
                  <a:round/>
                  <a:headEnd/>
                  <a:tailEnd/>
                </a:ln>
                <a:solidFill>
                  <a:srgbClr val="002060"/>
                </a:solidFill>
                <a:effectLst>
                  <a:outerShdw dist="35921" dir="2700000" algn="ctr" rotWithShape="0">
                    <a:srgbClr val="C0C0C0">
                      <a:alpha val="79999"/>
                    </a:srgbClr>
                  </a:outerShdw>
                </a:effectLst>
                <a:latin typeface="宋体"/>
                <a:ea typeface="宋体"/>
              </a:rPr>
              <a:t>黄鹤楼</a:t>
            </a:r>
          </a:p>
        </p:txBody>
      </p:sp>
      <p:sp>
        <p:nvSpPr>
          <p:cNvPr id="7171" name="WordArt 5"/>
          <p:cNvSpPr>
            <a:spLocks noTextEdit="1"/>
          </p:cNvSpPr>
          <p:nvPr/>
        </p:nvSpPr>
        <p:spPr bwMode="auto">
          <a:xfrm>
            <a:off x="5308600" y="4614863"/>
            <a:ext cx="2286000" cy="457200"/>
          </a:xfrm>
          <a:prstGeom prst="rect">
            <a:avLst/>
          </a:prstGeom>
        </p:spPr>
        <p:txBody>
          <a:bodyPr wrap="none" fromWordArt="1">
            <a:prstTxWarp prst="textPlain">
              <a:avLst>
                <a:gd name="adj" fmla="val 50000"/>
              </a:avLst>
            </a:prstTxWarp>
          </a:bodyPr>
          <a:lstStyle/>
          <a:p>
            <a:pPr algn="ctr"/>
            <a:r>
              <a:rPr lang="zh-CN" altLang="en-US" sz="4000" kern="10">
                <a:ln w="9525">
                  <a:noFill/>
                  <a:round/>
                  <a:headEnd/>
                  <a:tailEnd/>
                </a:ln>
                <a:solidFill>
                  <a:srgbClr val="FF0000"/>
                </a:solidFill>
                <a:effectLst>
                  <a:outerShdw dist="35921" dir="2700000" algn="ctr" rotWithShape="0">
                    <a:srgbClr val="C0C0C0">
                      <a:alpha val="79999"/>
                    </a:srgbClr>
                  </a:outerShdw>
                </a:effectLst>
                <a:latin typeface="宋体"/>
                <a:ea typeface="宋体"/>
              </a:rPr>
              <a:t>崔颢</a:t>
            </a:r>
          </a:p>
        </p:txBody>
      </p:sp>
      <p:sp>
        <p:nvSpPr>
          <p:cNvPr id="7" name="矩形 6"/>
          <p:cNvSpPr/>
          <p:nvPr/>
        </p:nvSpPr>
        <p:spPr>
          <a:xfrm>
            <a:off x="371475" y="117475"/>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课堂·导入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3000"/>
                                        <p:tgtEl>
                                          <p:spTgt spid="7170"/>
                                        </p:tgtEl>
                                      </p:cBhvr>
                                    </p:animEffect>
                                    <p:anim calcmode="lin" valueType="num">
                                      <p:cBhvr>
                                        <p:cTn id="8" dur="3000" fill="hold"/>
                                        <p:tgtEl>
                                          <p:spTgt spid="7170"/>
                                        </p:tgtEl>
                                        <p:attrNameLst>
                                          <p:attrName>style.rotation</p:attrName>
                                        </p:attrNameLst>
                                      </p:cBhvr>
                                      <p:tavLst>
                                        <p:tav tm="0">
                                          <p:val>
                                            <p:fltVal val="720"/>
                                          </p:val>
                                        </p:tav>
                                        <p:tav tm="100000">
                                          <p:val>
                                            <p:fltVal val="0"/>
                                          </p:val>
                                        </p:tav>
                                      </p:tavLst>
                                    </p:anim>
                                    <p:anim calcmode="lin" valueType="num">
                                      <p:cBhvr>
                                        <p:cTn id="9" dur="3000" fill="hold"/>
                                        <p:tgtEl>
                                          <p:spTgt spid="7170"/>
                                        </p:tgtEl>
                                        <p:attrNameLst>
                                          <p:attrName>ppt_h</p:attrName>
                                        </p:attrNameLst>
                                      </p:cBhvr>
                                      <p:tavLst>
                                        <p:tav tm="0">
                                          <p:val>
                                            <p:fltVal val="0"/>
                                          </p:val>
                                        </p:tav>
                                        <p:tav tm="100000">
                                          <p:val>
                                            <p:strVal val="#ppt_h"/>
                                          </p:val>
                                        </p:tav>
                                      </p:tavLst>
                                    </p:anim>
                                    <p:anim calcmode="lin" valueType="num">
                                      <p:cBhvr>
                                        <p:cTn id="10" dur="3000" fill="hold"/>
                                        <p:tgtEl>
                                          <p:spTgt spid="7170"/>
                                        </p:tgtEl>
                                        <p:attrNameLst>
                                          <p:attrName>ppt_w</p:attrName>
                                        </p:attrNameLst>
                                      </p:cBhvr>
                                      <p:tavLst>
                                        <p:tav tm="0">
                                          <p:val>
                                            <p:fltVal val="0"/>
                                          </p:val>
                                        </p:tav>
                                        <p:tav tm="100000">
                                          <p:val>
                                            <p:strVal val="#ppt_w"/>
                                          </p:val>
                                        </p:tav>
                                      </p:tavLst>
                                    </p:anim>
                                  </p:childTnLst>
                                </p:cTn>
                              </p:par>
                            </p:childTnLst>
                          </p:cTn>
                        </p:par>
                        <p:par>
                          <p:cTn id="11" fill="hold">
                            <p:stCondLst>
                              <p:cond delay="3000"/>
                            </p:stCondLst>
                            <p:childTnLst>
                              <p:par>
                                <p:cTn id="12" presetID="6" presetClass="emph" presetSubtype="0" fill="hold" grpId="1" nodeType="afterEffect">
                                  <p:stCondLst>
                                    <p:cond delay="1000"/>
                                  </p:stCondLst>
                                  <p:childTnLst>
                                    <p:animScale>
                                      <p:cBhvr>
                                        <p:cTn id="13" dur="2000" fill="hold"/>
                                        <p:tgtEl>
                                          <p:spTgt spid="7170"/>
                                        </p:tgtEl>
                                      </p:cBhvr>
                                      <p:by x="400000" y="400000"/>
                                    </p:animScale>
                                  </p:childTnLst>
                                </p:cTn>
                              </p:par>
                            </p:childTnLst>
                          </p:cTn>
                        </p:par>
                        <p:par>
                          <p:cTn id="14" fill="hold">
                            <p:stCondLst>
                              <p:cond delay="6000"/>
                            </p:stCondLst>
                            <p:childTnLst>
                              <p:par>
                                <p:cTn id="15" presetID="6" presetClass="emph" presetSubtype="0" accel="50000" decel="50000" fill="hold" grpId="2" nodeType="afterEffect">
                                  <p:stCondLst>
                                    <p:cond delay="0"/>
                                  </p:stCondLst>
                                  <p:childTnLst>
                                    <p:animScale>
                                      <p:cBhvr>
                                        <p:cTn id="16" dur="2000" fill="hold"/>
                                        <p:tgtEl>
                                          <p:spTgt spid="7170"/>
                                        </p:tgtEl>
                                      </p:cBhvr>
                                      <p:by x="25000" y="25000"/>
                                    </p:animScale>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1000" fill="hold"/>
                                        <p:tgtEl>
                                          <p:spTgt spid="7171"/>
                                        </p:tgtEl>
                                        <p:attrNameLst>
                                          <p:attrName>ppt_w</p:attrName>
                                        </p:attrNameLst>
                                      </p:cBhvr>
                                      <p:tavLst>
                                        <p:tav tm="0">
                                          <p:val>
                                            <p:strVal val="#ppt_w*0.70"/>
                                          </p:val>
                                        </p:tav>
                                        <p:tav tm="100000">
                                          <p:val>
                                            <p:strVal val="#ppt_w"/>
                                          </p:val>
                                        </p:tav>
                                      </p:tavLst>
                                    </p:anim>
                                    <p:anim calcmode="lin" valueType="num">
                                      <p:cBhvr>
                                        <p:cTn id="22" dur="1000" fill="hold"/>
                                        <p:tgtEl>
                                          <p:spTgt spid="7171"/>
                                        </p:tgtEl>
                                        <p:attrNameLst>
                                          <p:attrName>ppt_h</p:attrName>
                                        </p:attrNameLst>
                                      </p:cBhvr>
                                      <p:tavLst>
                                        <p:tav tm="0">
                                          <p:val>
                                            <p:strVal val="#ppt_h"/>
                                          </p:val>
                                        </p:tav>
                                        <p:tav tm="100000">
                                          <p:val>
                                            <p:strVal val="#ppt_h"/>
                                          </p:val>
                                        </p:tav>
                                      </p:tavLst>
                                    </p:anim>
                                    <p:animEffect transition="in" filter="fade">
                                      <p:cBhvr>
                                        <p:cTn id="23" dur="1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0" grpId="1" animBg="1"/>
      <p:bldP spid="7170" grpId="2" animBg="1"/>
      <p:bldP spid="717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323850" y="765175"/>
            <a:ext cx="8496300" cy="5692775"/>
          </a:xfrm>
          <a:prstGeom prst="rect">
            <a:avLst/>
          </a:prstGeom>
          <a:noFill/>
          <a:ln w="9525">
            <a:noFill/>
            <a:miter lim="800000"/>
            <a:headEnd/>
            <a:tailEnd/>
          </a:ln>
        </p:spPr>
        <p:txBody>
          <a:bodyPr>
            <a:spAutoFit/>
          </a:bodyPr>
          <a:lstStyle/>
          <a:p>
            <a:r>
              <a:rPr lang="zh-CN" altLang="en-US" sz="2800">
                <a:latin typeface="华文新魏"/>
                <a:ea typeface="华文新魏"/>
                <a:cs typeface="华文新魏"/>
              </a:rPr>
              <a:t>　  </a:t>
            </a:r>
            <a:r>
              <a:rPr lang="zh-CN" altLang="en-US" sz="2800">
                <a:solidFill>
                  <a:srgbClr val="002060"/>
                </a:solidFill>
                <a:latin typeface="华文新魏"/>
                <a:ea typeface="华文新魏"/>
                <a:cs typeface="华文新魏"/>
              </a:rPr>
              <a:t> </a:t>
            </a:r>
            <a:r>
              <a:rPr lang="zh-CN" altLang="en-US" sz="2800">
                <a:solidFill>
                  <a:srgbClr val="002060"/>
                </a:solidFill>
                <a:latin typeface="黑体" pitchFamily="49" charset="-122"/>
                <a:ea typeface="黑体" pitchFamily="49" charset="-122"/>
              </a:rPr>
              <a:t>黄鹤楼，屹立在武汉市长江大桥武昌桥头</a:t>
            </a:r>
          </a:p>
          <a:p>
            <a:r>
              <a:rPr lang="zh-CN" altLang="en-US" sz="2800">
                <a:solidFill>
                  <a:srgbClr val="002060"/>
                </a:solidFill>
                <a:latin typeface="黑体" pitchFamily="49" charset="-122"/>
                <a:ea typeface="黑体" pitchFamily="49" charset="-122"/>
              </a:rPr>
              <a:t>的黄鹤矶上。始建于三国吴黄武二年（公元</a:t>
            </a:r>
            <a:r>
              <a:rPr lang="en-US" sz="2800">
                <a:solidFill>
                  <a:srgbClr val="002060"/>
                </a:solidFill>
                <a:latin typeface="黑体" pitchFamily="49" charset="-122"/>
                <a:ea typeface="黑体" pitchFamily="49" charset="-122"/>
              </a:rPr>
              <a:t>223</a:t>
            </a:r>
            <a:r>
              <a:rPr lang="zh-CN" altLang="en-US" sz="2800">
                <a:solidFill>
                  <a:srgbClr val="002060"/>
                </a:solidFill>
                <a:latin typeface="黑体" pitchFamily="49" charset="-122"/>
                <a:ea typeface="黑体" pitchFamily="49" charset="-122"/>
              </a:rPr>
              <a:t>年）。它背靠蛇山，俯瞰长江，奇姿雕甍，重檐翼舒，气势轩昂宏伟，耸天峭地。远远望去，峥嵘的楼影隐现于缥缈的烟霭之中，壮丽辉煌，宛如仙宫琼殿，自古就有</a:t>
            </a:r>
            <a:r>
              <a:rPr lang="zh-CN" altLang="en-US" sz="2800">
                <a:solidFill>
                  <a:srgbClr val="002060"/>
                </a:solidFill>
                <a:latin typeface="Arial" charset="0"/>
                <a:ea typeface="黑体" pitchFamily="49" charset="-122"/>
              </a:rPr>
              <a:t>“</a:t>
            </a:r>
            <a:r>
              <a:rPr lang="zh-CN" altLang="en-US" sz="2800">
                <a:solidFill>
                  <a:srgbClr val="FF0000"/>
                </a:solidFill>
                <a:latin typeface="黑体" pitchFamily="49" charset="-122"/>
                <a:ea typeface="黑体" pitchFamily="49" charset="-122"/>
              </a:rPr>
              <a:t>天下绝景</a:t>
            </a:r>
            <a:r>
              <a:rPr lang="zh-CN" altLang="en-US" sz="2800">
                <a:solidFill>
                  <a:srgbClr val="002060"/>
                </a:solidFill>
                <a:latin typeface="Arial" charset="0"/>
                <a:ea typeface="黑体" pitchFamily="49" charset="-122"/>
              </a:rPr>
              <a:t>”</a:t>
            </a:r>
            <a:r>
              <a:rPr lang="zh-CN" altLang="en-US" sz="2800">
                <a:solidFill>
                  <a:srgbClr val="002060"/>
                </a:solidFill>
                <a:latin typeface="黑体" pitchFamily="49" charset="-122"/>
                <a:ea typeface="黑体" pitchFamily="49" charset="-122"/>
              </a:rPr>
              <a:t>之誉，曾与</a:t>
            </a:r>
            <a:r>
              <a:rPr lang="zh-CN" altLang="en-US" sz="2800">
                <a:solidFill>
                  <a:srgbClr val="FF0000"/>
                </a:solidFill>
                <a:latin typeface="黑体" pitchFamily="49" charset="-122"/>
                <a:ea typeface="黑体" pitchFamily="49" charset="-122"/>
              </a:rPr>
              <a:t>湖南的岳阳楼</a:t>
            </a:r>
            <a:r>
              <a:rPr lang="zh-CN" altLang="en-US" sz="2800">
                <a:solidFill>
                  <a:srgbClr val="002060"/>
                </a:solidFill>
                <a:latin typeface="黑体" pitchFamily="49" charset="-122"/>
                <a:ea typeface="黑体" pitchFamily="49" charset="-122"/>
              </a:rPr>
              <a:t>、</a:t>
            </a:r>
            <a:r>
              <a:rPr lang="zh-CN" altLang="en-US" sz="2800">
                <a:solidFill>
                  <a:srgbClr val="FF0000"/>
                </a:solidFill>
                <a:latin typeface="黑体" pitchFamily="49" charset="-122"/>
                <a:ea typeface="黑体" pitchFamily="49" charset="-122"/>
              </a:rPr>
              <a:t>江西的滕王阁</a:t>
            </a:r>
            <a:r>
              <a:rPr lang="zh-CN" altLang="en-US" sz="2800">
                <a:solidFill>
                  <a:srgbClr val="002060"/>
                </a:solidFill>
                <a:latin typeface="黑体" pitchFamily="49" charset="-122"/>
                <a:ea typeface="黑体" pitchFamily="49" charset="-122"/>
              </a:rPr>
              <a:t>并称为我国</a:t>
            </a:r>
            <a:r>
              <a:rPr lang="zh-CN" altLang="en-US" sz="2800">
                <a:solidFill>
                  <a:srgbClr val="FF0000"/>
                </a:solidFill>
                <a:latin typeface="黑体" pitchFamily="49" charset="-122"/>
                <a:ea typeface="黑体" pitchFamily="49" charset="-122"/>
              </a:rPr>
              <a:t>江南三大名楼</a:t>
            </a:r>
            <a:r>
              <a:rPr lang="zh-CN" altLang="en-US" sz="2800">
                <a:solidFill>
                  <a:srgbClr val="002060"/>
                </a:solidFill>
                <a:latin typeface="黑体" pitchFamily="49" charset="-122"/>
                <a:ea typeface="黑体" pitchFamily="49" charset="-122"/>
              </a:rPr>
              <a:t>。历代文人墨客登楼吟诗作赋，畅抒情怀，留传至今的诗词逾千首，文赋过百篇，且有多如珠玑的神话传说散落民间。现今的</a:t>
            </a:r>
            <a:r>
              <a:rPr lang="zh-CN" altLang="en-US" sz="2800">
                <a:solidFill>
                  <a:srgbClr val="002060"/>
                </a:solidFill>
                <a:ea typeface="黑体" pitchFamily="49" charset="-122"/>
              </a:rPr>
              <a:t>“</a:t>
            </a:r>
            <a:r>
              <a:rPr lang="zh-CN" altLang="en-US" sz="2800">
                <a:solidFill>
                  <a:srgbClr val="002060"/>
                </a:solidFill>
                <a:latin typeface="黑体" pitchFamily="49" charset="-122"/>
                <a:ea typeface="黑体" pitchFamily="49" charset="-122"/>
              </a:rPr>
              <a:t>黄鹤楼</a:t>
            </a:r>
            <a:r>
              <a:rPr lang="zh-CN" altLang="en-US" sz="2800">
                <a:solidFill>
                  <a:srgbClr val="002060"/>
                </a:solidFill>
                <a:ea typeface="黑体" pitchFamily="49" charset="-122"/>
              </a:rPr>
              <a:t>”</a:t>
            </a:r>
            <a:r>
              <a:rPr lang="zh-CN" altLang="en-US" sz="2800">
                <a:solidFill>
                  <a:srgbClr val="002060"/>
                </a:solidFill>
                <a:latin typeface="黑体" pitchFamily="49" charset="-122"/>
                <a:ea typeface="黑体" pitchFamily="49" charset="-122"/>
              </a:rPr>
              <a:t>景区，时逢盛世，规制超前，是由主楼、白云阁、岳飞广场、千禧吉祥钟、古乐宫、诗碑廊、南楼等大小</a:t>
            </a:r>
            <a:r>
              <a:rPr lang="en-US" sz="2800">
                <a:solidFill>
                  <a:srgbClr val="002060"/>
                </a:solidFill>
                <a:latin typeface="黑体" pitchFamily="49" charset="-122"/>
                <a:ea typeface="黑体" pitchFamily="49" charset="-122"/>
              </a:rPr>
              <a:t>50</a:t>
            </a:r>
            <a:r>
              <a:rPr lang="zh-CN" altLang="en-US" sz="2800">
                <a:solidFill>
                  <a:srgbClr val="002060"/>
                </a:solidFill>
                <a:latin typeface="黑体" pitchFamily="49" charset="-122"/>
                <a:ea typeface="黑体" pitchFamily="49" charset="-122"/>
              </a:rPr>
              <a:t>余处景点组成的融人文与自然景观为一体的风景名胜区，为</a:t>
            </a:r>
            <a:r>
              <a:rPr lang="zh-CN" altLang="en-US" sz="2800">
                <a:solidFill>
                  <a:srgbClr val="002060"/>
                </a:solidFill>
                <a:ea typeface="黑体" pitchFamily="49" charset="-122"/>
              </a:rPr>
              <a:t>“</a:t>
            </a:r>
            <a:r>
              <a:rPr lang="zh-CN" altLang="en-US" sz="2800">
                <a:solidFill>
                  <a:srgbClr val="002060"/>
                </a:solidFill>
                <a:latin typeface="黑体" pitchFamily="49" charset="-122"/>
                <a:ea typeface="黑体" pitchFamily="49" charset="-122"/>
              </a:rPr>
              <a:t>全国旅游胜地四十佳</a:t>
            </a:r>
            <a:r>
              <a:rPr lang="zh-CN" altLang="en-US" sz="2800">
                <a:solidFill>
                  <a:srgbClr val="002060"/>
                </a:solidFill>
                <a:ea typeface="黑体" pitchFamily="49" charset="-122"/>
              </a:rPr>
              <a:t>”</a:t>
            </a:r>
            <a:r>
              <a:rPr lang="zh-CN" altLang="en-US" sz="2800">
                <a:solidFill>
                  <a:srgbClr val="002060"/>
                </a:solidFill>
                <a:latin typeface="黑体" pitchFamily="49" charset="-122"/>
                <a:ea typeface="黑体" pitchFamily="49" charset="-122"/>
              </a:rPr>
              <a:t>之一</a:t>
            </a:r>
            <a:r>
              <a:rPr lang="zh-CN" altLang="en-US" sz="2800">
                <a:solidFill>
                  <a:srgbClr val="002060"/>
                </a:solidFill>
                <a:latin typeface="华文新魏"/>
                <a:ea typeface="华文新魏"/>
                <a:cs typeface="华文新魏"/>
              </a:rPr>
              <a:t>。</a:t>
            </a:r>
          </a:p>
        </p:txBody>
      </p:sp>
      <p:sp>
        <p:nvSpPr>
          <p:cNvPr id="3" name="矩形 2"/>
          <p:cNvSpPr/>
          <p:nvPr/>
        </p:nvSpPr>
        <p:spPr>
          <a:xfrm>
            <a:off x="469900" y="146050"/>
            <a:ext cx="2749550" cy="503238"/>
          </a:xfrm>
          <a:prstGeom prst="rect">
            <a:avLst/>
          </a:prstGeom>
          <a:noFill/>
          <a:ln>
            <a:no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00B0F0"/>
                </a:solidFill>
                <a:latin typeface="微软雅黑" panose="020B0503020204020204" pitchFamily="34" charset="-122"/>
                <a:ea typeface="微软雅黑" panose="020B0503020204020204" pitchFamily="34" charset="-122"/>
              </a:rPr>
              <a:t>知识·链接</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122"/>
                                        </p:tgtEl>
                                        <p:attrNameLst>
                                          <p:attrName>style.visibility</p:attrName>
                                        </p:attrNameLst>
                                      </p:cBhvr>
                                      <p:to>
                                        <p:strVal val="visible"/>
                                      </p:to>
                                    </p:set>
                                    <p:anim calcmode="discrete" valueType="clr">
                                      <p:cBhvr override="childStyle">
                                        <p:cTn id="7" dur="80"/>
                                        <p:tgtEl>
                                          <p:spTgt spid="512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122"/>
                                        </p:tgtEl>
                                        <p:attrNameLst>
                                          <p:attrName>fillcolor</p:attrName>
                                        </p:attrNameLst>
                                      </p:cBhvr>
                                      <p:tavLst>
                                        <p:tav tm="0">
                                          <p:val>
                                            <p:clrVal>
                                              <a:schemeClr val="accent2"/>
                                            </p:clrVal>
                                          </p:val>
                                        </p:tav>
                                        <p:tav tm="50000">
                                          <p:val>
                                            <p:clrVal>
                                              <a:schemeClr val="hlink"/>
                                            </p:clrVal>
                                          </p:val>
                                        </p:tav>
                                      </p:tavLst>
                                    </p:anim>
                                    <p:set>
                                      <p:cBhvr>
                                        <p:cTn id="9" dur="80"/>
                                        <p:tgtEl>
                                          <p:spTgt spid="512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Lst>
</file>

<file path=ppt/theme/theme1.xml><?xml version="1.0" encoding="utf-8"?>
<a:theme xmlns:a="http://schemas.openxmlformats.org/drawingml/2006/main" name="1_自定义设计方案">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FF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0</TotalTime>
  <Words>6879</Words>
  <Application>WPS 演示</Application>
  <PresentationFormat>全屏显示(4:3)</PresentationFormat>
  <Paragraphs>324</Paragraphs>
  <Slides>73</Slides>
  <Notes>0</Notes>
  <HiddenSlides>0</HiddenSlides>
  <MMClips>0</MMClips>
  <ScaleCrop>false</ScaleCrop>
  <HeadingPairs>
    <vt:vector size="6" baseType="variant">
      <vt:variant>
        <vt:lpstr>已用的字体</vt:lpstr>
      </vt:variant>
      <vt:variant>
        <vt:i4>17</vt:i4>
      </vt:variant>
      <vt:variant>
        <vt:lpstr>演示文稿设计模板</vt:lpstr>
      </vt:variant>
      <vt:variant>
        <vt:i4>1</vt:i4>
      </vt:variant>
      <vt:variant>
        <vt:lpstr>幻灯片标题</vt:lpstr>
      </vt:variant>
      <vt:variant>
        <vt:i4>73</vt:i4>
      </vt:variant>
    </vt:vector>
  </HeadingPairs>
  <TitlesOfParts>
    <vt:vector size="91" baseType="lpstr">
      <vt:lpstr>Times New Roman</vt:lpstr>
      <vt:lpstr>幼圆</vt:lpstr>
      <vt:lpstr>Arial</vt:lpstr>
      <vt:lpstr>宋体</vt:lpstr>
      <vt:lpstr>Calibri</vt:lpstr>
      <vt:lpstr>微软雅黑</vt:lpstr>
      <vt:lpstr>黑体</vt:lpstr>
      <vt:lpstr>+mn-ea</vt:lpstr>
      <vt:lpstr>华文新魏</vt:lpstr>
      <vt:lpstr>隶书</vt:lpstr>
      <vt:lpstr>Wingdings</vt:lpstr>
      <vt:lpstr>楷体_GB2312</vt:lpstr>
      <vt:lpstr>华文行楷</vt:lpstr>
      <vt:lpstr>仿宋_GB2312</vt:lpstr>
      <vt:lpstr>华文中宋</vt:lpstr>
      <vt:lpstr>华文彩云</vt:lpstr>
      <vt:lpstr>华文隶书</vt: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宇恒编辑部</dc:creator>
  <cp:lastModifiedBy>Windows 用户</cp:lastModifiedBy>
  <cp:revision>37</cp:revision>
  <dcterms:created xsi:type="dcterms:W3CDTF">2015-11-16T01:00:00Z</dcterms:created>
  <dcterms:modified xsi:type="dcterms:W3CDTF">2018-07-20T06:42:36Z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