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798" r:id="rId4"/>
    <p:sldId id="782" r:id="rId5"/>
    <p:sldId id="783" r:id="rId6"/>
    <p:sldId id="816" r:id="rId7"/>
    <p:sldId id="784" r:id="rId8"/>
    <p:sldId id="785" r:id="rId9"/>
    <p:sldId id="817" r:id="rId10"/>
    <p:sldId id="818" r:id="rId11"/>
    <p:sldId id="821" r:id="rId12"/>
    <p:sldId id="819" r:id="rId13"/>
    <p:sldId id="820" r:id="rId14"/>
    <p:sldId id="822" r:id="rId15"/>
    <p:sldId id="823" r:id="rId16"/>
    <p:sldId id="824" r:id="rId17"/>
    <p:sldId id="831" r:id="rId18"/>
    <p:sldId id="825" r:id="rId19"/>
    <p:sldId id="826" r:id="rId20"/>
    <p:sldId id="827" r:id="rId21"/>
    <p:sldId id="794" r:id="rId22"/>
    <p:sldId id="815" r:id="rId23"/>
    <p:sldId id="832" r:id="rId24"/>
    <p:sldId id="833" r:id="rId25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1"/>
    <p:restoredTop sz="50000"/>
  </p:normalViewPr>
  <p:slideViewPr>
    <p:cSldViewPr showGuides="1">
      <p:cViewPr varScale="1">
        <p:scale>
          <a:sx n="99" d="100"/>
          <a:sy n="99" d="100"/>
        </p:scale>
        <p:origin x="72" y="144"/>
      </p:cViewPr>
      <p:guideLst>
        <p:guide orient="horz" pos="158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63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handoutMaster" Target="handoutMasters/handout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CF9AB1-3E66-4545-9DBF-2CF15A392CE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760791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47F948-4B8C-4D6D-90A6-3780D3923C8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467747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9144000" cy="5151438"/>
          </a:xfrm>
          <a:prstGeom prst="rect">
            <a:avLst/>
          </a:prstGeom>
          <a:solidFill>
            <a:srgbClr val="C8E4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307975"/>
            <a:ext cx="9144000" cy="457676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rnd">
            <a:solidFill>
              <a:srgbClr val="00A8AC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文本框 49"/>
          <p:cNvSpPr txBox="1">
            <a:spLocks noChangeArrowheads="1"/>
          </p:cNvSpPr>
          <p:nvPr/>
        </p:nvSpPr>
        <p:spPr bwMode="auto">
          <a:xfrm>
            <a:off x="1403350" y="555625"/>
            <a:ext cx="65833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200" b="1" i="0" u="none" strike="noStrike" kern="1200" cap="none" spc="0" normalizeH="0" baseline="0" noProof="0" smtClean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第四单元  </a:t>
            </a:r>
            <a:r>
              <a:rPr kumimoji="0" lang="zh-CN" altLang="en-US" sz="5200" b="1" i="0" u="none" strike="noStrike" kern="1200" cap="none" spc="0" normalizeH="0" baseline="0" noProof="0">
                <a:ln>
                  <a:noFill/>
                </a:ln>
                <a:solidFill>
                  <a:srgbClr val="271864"/>
                </a:solidFill>
                <a:effectLst/>
                <a:uLnTx/>
                <a:uFillTx/>
                <a:latin typeface="+mj-ea"/>
                <a:ea typeface="+mj-ea"/>
                <a:cs typeface="Kaiti SC"/>
              </a:rPr>
              <a:t>综合性学习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1403350" y="1492250"/>
            <a:ext cx="6337300" cy="0"/>
          </a:xfrm>
          <a:prstGeom prst="line">
            <a:avLst/>
          </a:prstGeom>
          <a:ln w="41275">
            <a:solidFill>
              <a:srgbClr val="00A8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2" name="Picture 16" descr="C:\Users\Administrator\Desktop\20130806221109_BjuMu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613" y="1347788"/>
            <a:ext cx="8288337" cy="329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1731963" y="2422525"/>
            <a:ext cx="4225925" cy="8302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rPr>
              <a:t>走进小说天地</a:t>
            </a:r>
            <a:endParaRPr kumimoji="0" lang="zh-CN" altLang="zh-CN" sz="6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99"/>
          <p:cNvSpPr txBox="1"/>
          <p:nvPr/>
        </p:nvSpPr>
        <p:spPr>
          <a:xfrm>
            <a:off x="827088" y="555625"/>
            <a:ext cx="7305675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6575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步骤二：将篇目分配到各小组，组内再分工，用卡片的形式（纸质卡片或电子卡片均可）为小说中的主要人物建立档案，内容包括姓名、出处、外貌衣着、典型语言、典型动作、相关事件等，还可以做一些简单的点评。</a:t>
            </a:r>
          </a:p>
          <a:p>
            <a:pPr indent="536575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步骤三：以制作好的卡片为基础，发挥创意，不限形式，在班上开展“小说人物大家猜”活动。</a:t>
            </a:r>
          </a:p>
          <a:p>
            <a:pPr indent="536575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步骤四：指定几位同学组成编委会，把大家的成果编写成一部小说人物小词典。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99"/>
          <p:cNvSpPr txBox="1"/>
          <p:nvPr/>
        </p:nvSpPr>
        <p:spPr>
          <a:xfrm>
            <a:off x="1074738" y="700088"/>
            <a:ext cx="6810375" cy="1050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None/>
            </a:pPr>
            <a:r>
              <a:rPr lang="zh-CN" altLang="en-US" sz="23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活动示例：</a:t>
            </a:r>
          </a:p>
          <a:p>
            <a:pPr algn="ctr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小说人物档案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00113" y="1924050"/>
          <a:ext cx="7272808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2808"/>
              </a:tblGrid>
              <a:tr h="360040">
                <a:tc>
                  <a:txBody>
                    <a:bodyPr vert="horz" wrap="square"/>
                    <a:lstStyle/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小说人物卡片</a:t>
                      </a:r>
                      <a:r>
                        <a:rPr lang="en-US" altLang="zh-CN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——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孔乙己 （</a:t>
                      </a:r>
                      <a:r>
                        <a:rPr lang="en-US" altLang="zh-CN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NO.1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）</a:t>
                      </a:r>
                    </a:p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出处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鲁迅的小说</a:t>
                      </a:r>
                      <a:r>
                        <a:rPr lang="en-US" altLang="zh-CN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《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孔乙己</a:t>
                      </a:r>
                      <a:r>
                        <a:rPr lang="en-US" altLang="zh-CN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》</a:t>
                      </a:r>
                    </a:p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姓名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姓孔名不详，绰号孔乙己</a:t>
                      </a:r>
                    </a:p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籍贯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鲁镇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blinds dir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16013" y="555625"/>
          <a:ext cx="684076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760"/>
              </a:tblGrid>
              <a:tr h="360040">
                <a:tc>
                  <a:txBody>
                    <a:bodyPr vert="horz" wrap="square"/>
                    <a:lstStyle/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外貌衣着 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身材很高大；青白脸色，皱纹间时常夹些伤痕；一部乱蓬蓬的花白的胡子。穿的虽然是长衫，可是又脏又破。被打断腿后，脸上黑而且瘦，穿一件破夹袄，盘着两腿，下面垫一个蒲包。</a:t>
                      </a:r>
                    </a:p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典型语言 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对人说话，总是满口之乎者也。“窃书不能算偷</a:t>
                      </a:r>
                      <a:r>
                        <a:rPr lang="en-US" altLang="zh-CN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……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窃书！</a:t>
                      </a:r>
                      <a:r>
                        <a:rPr lang="en-US" altLang="zh-CN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……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读书人的事，能算偷么？”“不多不多！多乎哉？不多也。”</a:t>
                      </a:r>
                    </a:p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典型动作 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排出九文大钱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blinds dir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00113" y="695325"/>
          <a:ext cx="7272808" cy="361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2808"/>
              </a:tblGrid>
              <a:tr h="360040">
                <a:tc>
                  <a:txBody>
                    <a:bodyPr vert="horz" wrap="square"/>
                    <a:lstStyle/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相关事件 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教小伙计识字；分茴香豆给孩子吃；用手走来喝酒，用手走着退场</a:t>
                      </a:r>
                    </a:p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主要优点 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不拖欠酒钱，善良而且热心</a:t>
                      </a:r>
                    </a:p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主要缺点 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好喝懒做、偷东西、迂腐、死要面子</a:t>
                      </a:r>
                    </a:p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最终命运 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大约的确死了</a:t>
                      </a:r>
                    </a:p>
                    <a:p>
                      <a:pPr lvl="0" algn="l" rtl="0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人物点评 </a:t>
                      </a:r>
                      <a:r>
                        <a:rPr lang="zh-CN" altLang="en-US" sz="2200" b="1" kern="120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孔乙己是个热衷功名、好喝懒做、死要面子、迂腐可笑而又诚实善良的读书人</a:t>
                      </a:r>
                      <a:endParaRPr lang="zh-CN" altLang="en-US" sz="2200" b="1" kern="120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blinds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99"/>
          <p:cNvSpPr txBox="1">
            <a:spLocks noChangeArrowheads="1"/>
          </p:cNvSpPr>
          <p:nvPr/>
        </p:nvSpPr>
        <p:spPr bwMode="auto">
          <a:xfrm>
            <a:off x="539750" y="627063"/>
            <a:ext cx="8064500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 </a:t>
            </a:r>
            <a:r>
              <a:rPr kumimoji="0" lang="zh-CN" altLang="en-US" sz="2400" b="1" kern="1200" cap="none" spc="0" normalizeH="0" baseline="0" noProof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展开想象的翅膀</a:t>
            </a:r>
          </a:p>
          <a:p>
            <a:pPr marL="355600"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300" b="1" kern="1200" cap="none" spc="0" normalizeH="0" baseline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活动要求：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从下列活动中任选其一完成。</a:t>
            </a:r>
          </a:p>
          <a:p>
            <a:pPr marL="355600" marR="0" indent="63373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重新设计人物命运。例如，假如闰土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生活在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现在，他的命运会发生怎样的变化？假如鲁滨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孙没有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获救，还待在荒岛上，后来还可能发生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什么事情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？</a:t>
            </a:r>
          </a:p>
          <a:p>
            <a:pPr marL="355600" marR="0" indent="63373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为小说续写故事。例如，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我的叔叔于勒</a:t>
            </a:r>
            <a:r>
              <a:rPr kumimoji="0" lang="en-US" altLang="zh-CN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的菲利普一家回到家里，会发生什么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？</a:t>
            </a:r>
            <a:endParaRPr kumimoji="0" lang="zh-CN" altLang="en-US" sz="2200" b="1" kern="1200" cap="none" spc="0" normalizeH="0" baseline="0" noProof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99"/>
          <p:cNvSpPr txBox="1"/>
          <p:nvPr/>
        </p:nvSpPr>
        <p:spPr>
          <a:xfrm>
            <a:off x="971550" y="1023938"/>
            <a:ext cx="6913563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33730" eaLnBrk="0" hangingPunct="0">
              <a:lnSpc>
                <a:spcPct val="150000"/>
              </a:lnSpc>
              <a:buNone/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穿越时空的对话。例如，闰土、于勒、杜小康等小说人物就站在你面前，你将会对他们说些什么？</a:t>
            </a:r>
          </a:p>
          <a:p>
            <a:pPr indent="633730" eaLnBrk="0" hangingPunct="0">
              <a:lnSpc>
                <a:spcPct val="150000"/>
              </a:lnSpc>
              <a:buNone/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4.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寻找你周围生活中的小说素材，进行虚构、演绎，编一个故事，或试着写一篇小小说。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99"/>
          <p:cNvSpPr txBox="1">
            <a:spLocks noChangeArrowheads="1"/>
          </p:cNvSpPr>
          <p:nvPr/>
        </p:nvSpPr>
        <p:spPr bwMode="auto">
          <a:xfrm>
            <a:off x="971550" y="544513"/>
            <a:ext cx="72009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300" b="1" kern="1200" cap="none" spc="0" normalizeH="0" baseline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活动示例：</a:t>
            </a:r>
          </a:p>
          <a:p>
            <a:pPr marR="0" algn="ctr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小土屋</a:t>
            </a:r>
          </a:p>
          <a:p>
            <a:pPr marR="0" indent="53848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小路旁边，那座小小的土屋，不知经过了多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少年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的风风雨雨，已经变得破烂不堪。如果不是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因为下雨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，路上的行人是从来不会注意到它的。</a:t>
            </a:r>
          </a:p>
          <a:p>
            <a:pPr marR="0" indent="53848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雨，下起来了，越下越大，行人们惊奇地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发现了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路边那座破烂的小土屋，便一窝蜂地钻了进去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。小小的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土屋里越来越吵，越来越挤，越来越闷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200" b="1" kern="1200" cap="none" spc="0" normalizeH="0" baseline="0" noProof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99"/>
          <p:cNvSpPr txBox="1"/>
          <p:nvPr/>
        </p:nvSpPr>
        <p:spPr>
          <a:xfrm>
            <a:off x="1011238" y="700088"/>
            <a:ext cx="7016750" cy="3138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“这座小土屋应该修一修了。”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“这座土屋再修大一点， 修得结实一些就好了。”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“对呀，大家可以在这儿避雨。我们改天来修修吧！”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雨，唰唰地下着，仿佛从天上垂下来一道道珠帘。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渐渐地，雨小了。</a:t>
            </a:r>
          </a:p>
          <a:p>
            <a:pPr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终于，雨停了。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99"/>
          <p:cNvSpPr txBox="1"/>
          <p:nvPr/>
        </p:nvSpPr>
        <p:spPr>
          <a:xfrm>
            <a:off x="1292225" y="700088"/>
            <a:ext cx="6375400" cy="364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8480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人们争先恐后地挤出了小土屋，说着，笑着，走了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538480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小土屋默默地站在路边，路上又渐渐地静了，静了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indent="538480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路边，那座小小的、不起眼的小土屋，不知又经历了多少风吹雨打，更加破烂不堪了。行人还是那样走过，一切，还是照旧</a:t>
            </a:r>
            <a:r>
              <a:rPr lang="en-US" altLang="zh-CN" sz="2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49313" y="725488"/>
            <a:ext cx="7323138" cy="36464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2200" kern="1200" cap="none" spc="0" normalizeH="0" baseline="0" noProof="1" smtClean="0">
                <a:solidFill>
                  <a:srgbClr val="C00000"/>
                </a:solidFill>
                <a:latin typeface="+mj-ea"/>
                <a:ea typeface="+mj-ea"/>
                <a:cs typeface="+mn-cs"/>
              </a:rPr>
              <a:t>中考</a:t>
            </a:r>
            <a:r>
              <a:rPr kumimoji="0" lang="en-US" altLang="zh-CN" sz="2200" kern="1200" cap="none" spc="0" normalizeH="0" baseline="0" noProof="1" smtClean="0">
                <a:solidFill>
                  <a:srgbClr val="C00000"/>
                </a:solidFill>
                <a:latin typeface="+mj-ea"/>
                <a:ea typeface="+mj-ea"/>
                <a:cs typeface="+mn-cs"/>
              </a:rPr>
              <a:t>·</a:t>
            </a:r>
            <a:r>
              <a:rPr kumimoji="0" lang="zh-CN" altLang="en-US" sz="2200" kern="1200" cap="none" spc="0" normalizeH="0" baseline="0" noProof="1" smtClean="0">
                <a:solidFill>
                  <a:srgbClr val="C00000"/>
                </a:solidFill>
                <a:latin typeface="+mj-ea"/>
                <a:ea typeface="+mj-ea"/>
                <a:cs typeface="+mn-cs"/>
              </a:rPr>
              <a:t>江西</a:t>
            </a:r>
            <a:r>
              <a:rPr kumimoji="0" lang="zh-CN" altLang="en-US" sz="2200" b="1" kern="1200" cap="none" spc="0" normalizeH="0" baseline="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）班级拟开展“读名著，谈感想”综合性学习活动，请从下面“专题探究”中选择一个专题</a:t>
            </a: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，写一篇发言稿，交流你的读书心得。</a:t>
            </a:r>
            <a:r>
              <a:rPr kumimoji="0" lang="zh-CN" altLang="en-US" sz="2200" b="1" kern="1200" cap="none" spc="0" normalizeH="0" baseline="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字数</a:t>
            </a:r>
            <a:r>
              <a:rPr kumimoji="0" lang="en-US" altLang="zh-CN" sz="2200" b="1" kern="1200" cap="none" spc="0" normalizeH="0" baseline="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200 </a:t>
            </a: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左右。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200" b="1" kern="1200" cap="none" spc="0" normalizeH="0" baseline="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200" b="1" kern="1200" cap="none" spc="0" normalizeH="0" baseline="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专题探究</a:t>
            </a:r>
            <a:r>
              <a:rPr kumimoji="0" lang="en-US" altLang="zh-CN" sz="2200" b="1" kern="1200" cap="none" spc="0" normalizeH="0" baseline="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】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专题一：</a:t>
            </a:r>
            <a:r>
              <a:rPr kumimoji="0" lang="en-US" altLang="zh-CN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红星照耀中国</a:t>
            </a:r>
            <a:r>
              <a:rPr kumimoji="0" lang="en-US" altLang="zh-CN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中的长征精神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专题二：</a:t>
            </a:r>
            <a:r>
              <a:rPr kumimoji="0" lang="en-US" altLang="zh-CN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水浒传</a:t>
            </a:r>
            <a:r>
              <a:rPr kumimoji="0" lang="en-US" altLang="zh-CN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中的人物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专题三：</a:t>
            </a:r>
            <a:r>
              <a:rPr kumimoji="0" lang="en-US" altLang="zh-CN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儒林外史</a:t>
            </a:r>
            <a:r>
              <a:rPr kumimoji="0" lang="en-US" altLang="zh-CN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kern="1200" cap="none" spc="0" normalizeH="0" baseline="0" noProof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的讽刺</a:t>
            </a:r>
            <a:r>
              <a:rPr kumimoji="0" lang="zh-CN" altLang="en-US" sz="2200" b="1" kern="1200" cap="none" spc="0" normalizeH="0" baseline="0" noProof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艺术</a:t>
            </a:r>
            <a:endParaRPr kumimoji="0" lang="en-US" altLang="zh-CN" sz="2200" b="1" kern="1200" cap="none" spc="0" normalizeH="0" baseline="0" noProof="1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活动引导</a:t>
            </a:r>
          </a:p>
        </p:txBody>
      </p:sp>
      <p:sp>
        <p:nvSpPr>
          <p:cNvPr id="12291" name="矩形 2"/>
          <p:cNvSpPr/>
          <p:nvPr/>
        </p:nvSpPr>
        <p:spPr>
          <a:xfrm>
            <a:off x="739775" y="1131888"/>
            <a:ext cx="7577138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30555" eaLnBrk="0" hangingPunct="0">
              <a:lnSpc>
                <a:spcPct val="150000"/>
              </a:lnSpc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小说是大家喜闻乐见的一种文学样式。那生动的故事，曲折的情节，鲜活的人物，多样的表现手法，一定给你留下过深刻的印象。它们就像一部部生活的教科书，引领人们了解丰富多彩的大千世界，陶冶性情，净化心灵。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1"/>
          <p:cNvSpPr txBox="1"/>
          <p:nvPr/>
        </p:nvSpPr>
        <p:spPr>
          <a:xfrm>
            <a:off x="481013" y="642938"/>
            <a:ext cx="8135937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200" b="1">
              <a:solidFill>
                <a:srgbClr val="00000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96900" y="590550"/>
            <a:ext cx="7850188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示例一：</a:t>
            </a:r>
          </a:p>
          <a:p>
            <a:pPr marL="0" marR="0" lvl="0" indent="5384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大家好！读完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红星照耀中国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我被书中所体现的长征精神深深地打动了。在书中，作者描述了中国工农红军长征的经过，向全世界报道了长征这一举世无双的军事壮举。长征途中，红军将士不畏艰险，巧渡金沙江，飞夺泸定桥，强渡大渡河，冒着严寒忍着饥饿，爬雪山过草地，展示了中国共产党为民族解放事业而牺牲奉献、艰苦奋斗的崇高精神以及革命的乐观主义精神。这就是长征精神。在今后的学习和生活中，我将以这一精神鞭策自己，让自己变得更加优秀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文本框 1"/>
          <p:cNvSpPr txBox="1"/>
          <p:nvPr/>
        </p:nvSpPr>
        <p:spPr>
          <a:xfrm>
            <a:off x="481013" y="642938"/>
            <a:ext cx="8135937" cy="4100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200" b="1">
              <a:solidFill>
                <a:srgbClr val="00000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96900" y="590550"/>
            <a:ext cx="7850188" cy="41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示例二：</a:t>
            </a:r>
          </a:p>
          <a:p>
            <a:pPr marL="0" marR="0" lvl="0" indent="53848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大家好！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水浒传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塑造了一大批栩栩如生的人物形象，其中梁山好汉就有一百零八个，再加上其他人物，有数百人之多。小说中宋江、吴用、林冲、鲁智深、武松、李逵等人最具风采。而在众多的人物中，武松给我的印象尤为深刻。景阳冈打虎，蜈蚣岭除恶，他武艺髙强、侠肝义胆；怒杀潘金莲，斗杀西门庆，他重视亲情，有仇必报；醉打蒋门神，大闹飞云浦，他嫉恶如仇、知恩图报。</a:t>
            </a:r>
          </a:p>
          <a:p>
            <a:pPr marL="0" marR="0" lvl="0" indent="53848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武松一步步走向反抗道路，他是下层英雄好汉中最富有血性和传奇色彩的人物。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1"/>
          <p:cNvSpPr txBox="1"/>
          <p:nvPr/>
        </p:nvSpPr>
        <p:spPr>
          <a:xfrm>
            <a:off x="481013" y="642938"/>
            <a:ext cx="8135937" cy="399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200" b="1">
              <a:solidFill>
                <a:srgbClr val="00000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96900" y="590550"/>
            <a:ext cx="7850188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示例三：</a:t>
            </a:r>
          </a:p>
          <a:p>
            <a:pPr marL="0" marR="0" lvl="0" indent="5384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大家好！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儒林外史</a:t>
            </a:r>
            <a:r>
              <a:rPr kumimoji="0" lang="en-US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被称为中国古代最优秀的讽刺小说。小说通过刻画奔走于科举道路上的众多士人形象，对封建科举制度和整个封建社会的“儒林”作出了深刻的批判。小说的讽刺艺术令人印象深刻。比如，作者用夸张手法写范进因中举喜极而疯的情节，鞭挞他丑恶的灵魂；用对比手法写胡屠户对范进前倨后恭的态度，刻画他嫌贫爱富、庸俗自私的市侩性格；用典型的细节写范进的疯态，揭示他内心和外在言行的矛盾。正是这些讽刺手法的运用使小说显得更加深刻感人。</a:t>
            </a:r>
          </a:p>
        </p:txBody>
      </p:sp>
      <p:pic>
        <p:nvPicPr>
          <p:cNvPr id="3277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49100" y="111887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1"/>
          <p:cNvSpPr/>
          <p:nvPr/>
        </p:nvSpPr>
        <p:spPr>
          <a:xfrm>
            <a:off x="1012825" y="987425"/>
            <a:ext cx="7231063" cy="306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2755" indent="-452755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激发同学们的阅读兴趣，扩大阅读视野，陶冶高尚的情操。</a:t>
            </a:r>
          </a:p>
          <a:p>
            <a:pPr marL="452755" indent="-452755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能用普通话复述小说情节，介绍小说人物，做到生动有趣，引人入胜。</a:t>
            </a:r>
          </a:p>
          <a:p>
            <a:pPr marL="452755" indent="-452755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充分发挥想象力和创造力，学习虚构故事，尝试进行小说创作。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学习目标</a:t>
            </a:r>
            <a:endParaRPr kumimoji="0" lang="zh-CN" altLang="en-US" sz="29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矩形 1"/>
          <p:cNvSpPr/>
          <p:nvPr/>
        </p:nvSpPr>
        <p:spPr>
          <a:xfrm>
            <a:off x="1012825" y="987425"/>
            <a:ext cx="7231063" cy="263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2755" indent="-452755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课后阅读一部自己喜欢的小说，仔细梳理小说的故事情节，得出新的体悟。</a:t>
            </a:r>
          </a:p>
          <a:p>
            <a:pPr marL="452755" indent="-452755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全班同学分成几个小组，用卡片的形式给小说中的人物建立档案，汇总全班材料后编一期手抄报。</a:t>
            </a:r>
          </a:p>
          <a:p>
            <a:pPr marL="452755" indent="-452755" eaLnBrk="0" hangingPunct="0">
              <a:lnSpc>
                <a:spcPct val="150000"/>
              </a:lnSpc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发挥想象力，自己编写一个故事或创作一篇小小说。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活动准备</a:t>
            </a:r>
            <a:endParaRPr kumimoji="0" lang="zh-CN" altLang="en-US" sz="29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539750" y="636588"/>
            <a:ext cx="7993063" cy="323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小说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故事会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5560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</a:t>
            </a:r>
            <a:r>
              <a: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以班级为单位，组织一次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“小说故事会”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  <a:p>
            <a:pPr marL="35560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活动步骤：</a:t>
            </a:r>
          </a:p>
          <a:p>
            <a:pPr marL="355600" marR="0" lvl="0" indent="5365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步骤一：回顾自己阅读小说的经历，想想哪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部（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篇）小说的情节最吸引你。选定一部（篇），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再读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几遍，以流程图的形式，梳理小说的情节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blinds dir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99"/>
          <p:cNvSpPr txBox="1"/>
          <p:nvPr/>
        </p:nvSpPr>
        <p:spPr>
          <a:xfrm>
            <a:off x="1074738" y="771525"/>
            <a:ext cx="681037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4205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步骤二：搜集相关资料，理清小说的结构。想一想，作者运用了哪些构思技巧使读者有兴趣读下去？</a:t>
            </a:r>
          </a:p>
          <a:p>
            <a:pPr indent="624205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步骤三：小组内试讲一次，请小组成员给你提一些意见。根据大家的建议，对自己的讲述做出调整。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624205" eaLnBrk="0" hangingPunct="0">
              <a:lnSpc>
                <a:spcPct val="150000"/>
              </a:lnSpc>
              <a:buNone/>
            </a:pP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步骤四：班级展示结束，请同学们点评，评选出班级“故事大王”。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blinds dir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99"/>
          <p:cNvSpPr txBox="1"/>
          <p:nvPr/>
        </p:nvSpPr>
        <p:spPr>
          <a:xfrm>
            <a:off x="1074738" y="339725"/>
            <a:ext cx="6810375" cy="113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55600" indent="-355600" eaLnBrk="0" hangingPunct="0">
              <a:lnSpc>
                <a:spcPct val="150000"/>
              </a:lnSpc>
              <a:buNone/>
            </a:pPr>
            <a:r>
              <a:rPr lang="zh-CN" altLang="en-US" sz="23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活动示例：</a:t>
            </a:r>
          </a:p>
          <a:p>
            <a:pPr marL="355600" indent="-355600" eaLnBrk="0" hangingPunct="0">
              <a:lnSpc>
                <a:spcPct val="150000"/>
              </a:lnSpc>
              <a:buNone/>
            </a:pP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1.《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我的叔叔于勒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小说情节梳理：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  <p:grpSp>
        <p:nvGrpSpPr>
          <p:cNvPr id="17412" name="组合 29"/>
          <p:cNvGrpSpPr/>
          <p:nvPr/>
        </p:nvGrpSpPr>
        <p:grpSpPr>
          <a:xfrm>
            <a:off x="1116013" y="1387475"/>
            <a:ext cx="6994525" cy="3416300"/>
            <a:chOff x="673723" y="771550"/>
            <a:chExt cx="6994623" cy="3416801"/>
          </a:xfrm>
        </p:grpSpPr>
        <p:sp>
          <p:nvSpPr>
            <p:cNvPr id="31" name="圆角矩形 30"/>
            <p:cNvSpPr/>
            <p:nvPr/>
          </p:nvSpPr>
          <p:spPr>
            <a:xfrm>
              <a:off x="1149896" y="771550"/>
              <a:ext cx="685800" cy="409575"/>
            </a:xfrm>
            <a:prstGeom prst="roundRect">
              <a:avLst/>
            </a:prstGeom>
            <a:noFill/>
            <a:ln w="1905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开端</a:t>
              </a: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2868906" y="772026"/>
              <a:ext cx="687228" cy="408623"/>
            </a:xfrm>
            <a:prstGeom prst="roundRect">
              <a:avLst/>
            </a:prstGeom>
            <a:noFill/>
            <a:ln w="1905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发展</a:t>
              </a: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597098" y="772026"/>
              <a:ext cx="687228" cy="408623"/>
            </a:xfrm>
            <a:prstGeom prst="roundRect">
              <a:avLst/>
            </a:prstGeom>
            <a:noFill/>
            <a:ln w="1905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高潮</a:t>
              </a: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6325290" y="771550"/>
              <a:ext cx="685800" cy="409575"/>
            </a:xfrm>
            <a:prstGeom prst="roundRect">
              <a:avLst/>
            </a:prstGeom>
            <a:noFill/>
            <a:ln w="1905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结局</a:t>
              </a: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888206" y="1410881"/>
              <a:ext cx="1179073" cy="715089"/>
            </a:xfrm>
            <a:prstGeom prst="roundRect">
              <a:avLst/>
            </a:prstGeom>
            <a:noFill/>
            <a:ln w="19050" cap="flat" cmpd="sng" algn="ctr">
              <a:solidFill>
                <a:srgbClr val="1F497D">
                  <a:lumMod val="5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铺垫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经济拮据</a:t>
              </a: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2571923" y="1410881"/>
              <a:ext cx="1385920" cy="408623"/>
            </a:xfrm>
            <a:prstGeom prst="roundRect">
              <a:avLst/>
            </a:prstGeom>
            <a:noFill/>
            <a:ln w="19050" cap="flat" cmpd="sng" algn="ctr">
              <a:solidFill>
                <a:srgbClr val="1F497D">
                  <a:lumMod val="5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于勒的来信</a:t>
              </a: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64562" y="1383567"/>
              <a:ext cx="1146741" cy="408623"/>
            </a:xfrm>
            <a:prstGeom prst="roundRect">
              <a:avLst/>
            </a:prstGeom>
            <a:noFill/>
            <a:ln w="19050" cap="flat" cmpd="sng" algn="ctr">
              <a:solidFill>
                <a:srgbClr val="1F497D">
                  <a:lumMod val="5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请吃牡蛎</a:t>
              </a: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6040349" y="1410881"/>
              <a:ext cx="1411971" cy="715089"/>
            </a:xfrm>
            <a:prstGeom prst="roundRect">
              <a:avLst/>
            </a:prstGeom>
            <a:noFill/>
            <a:ln w="19050" cap="flat" cmpd="sng" algn="ctr">
              <a:solidFill>
                <a:srgbClr val="1F497D">
                  <a:lumMod val="5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躲避于勒，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不敢相认</a:t>
              </a: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673723" y="2491001"/>
              <a:ext cx="1640372" cy="715089"/>
            </a:xfrm>
            <a:prstGeom prst="roundRect">
              <a:avLst/>
            </a:prstGeom>
            <a:noFill/>
            <a:ln w="19050" cap="flat" cmpd="sng" algn="ctr">
              <a:solidFill>
                <a:srgbClr val="1F497D">
                  <a:lumMod val="5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悬念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永不变更的话</a:t>
              </a: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557994" y="2163127"/>
              <a:ext cx="1385920" cy="408623"/>
            </a:xfrm>
            <a:prstGeom prst="roundRect">
              <a:avLst/>
            </a:prstGeom>
            <a:noFill/>
            <a:ln w="19050" cap="flat" cmpd="sng" algn="ctr">
              <a:solidFill>
                <a:srgbClr val="1F497D">
                  <a:lumMod val="5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二姐的婚事</a:t>
              </a: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4266200" y="2163127"/>
              <a:ext cx="1385920" cy="408623"/>
            </a:xfrm>
            <a:prstGeom prst="roundRect">
              <a:avLst/>
            </a:prstGeom>
            <a:noFill/>
            <a:ln w="19050" cap="flat" cmpd="sng" algn="ctr">
              <a:solidFill>
                <a:srgbClr val="1F497D">
                  <a:lumMod val="5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发现老水手</a:t>
              </a: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2539314" y="2941007"/>
              <a:ext cx="1385920" cy="408623"/>
            </a:xfrm>
            <a:prstGeom prst="roundRect">
              <a:avLst/>
            </a:prstGeom>
            <a:noFill/>
            <a:ln w="19050" cap="flat" cmpd="sng" algn="ctr">
              <a:solidFill>
                <a:srgbClr val="1F497D">
                  <a:lumMod val="5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哲尔赛旅行</a:t>
              </a: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4123490" y="2892207"/>
              <a:ext cx="1640372" cy="715089"/>
            </a:xfrm>
            <a:prstGeom prst="roundRect">
              <a:avLst/>
            </a:prstGeom>
            <a:noFill/>
            <a:ln w="19050" cap="flat" cmpd="sng" algn="ctr">
              <a:solidFill>
                <a:srgbClr val="1F497D">
                  <a:lumMod val="5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巧合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老水手是于勒</a:t>
              </a: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2473923" y="3779728"/>
              <a:ext cx="3237336" cy="408623"/>
            </a:xfrm>
            <a:prstGeom prst="roundRect">
              <a:avLst/>
            </a:prstGeom>
            <a:noFill/>
            <a:ln w="1905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主题：资本主义社会金钱至上</a:t>
              </a:r>
            </a:p>
          </p:txBody>
        </p:sp>
        <p:cxnSp>
          <p:nvCxnSpPr>
            <p:cNvPr id="17427" name="直接箭头连接符 44"/>
            <p:cNvCxnSpPr/>
            <p:nvPr/>
          </p:nvCxnSpPr>
          <p:spPr>
            <a:xfrm>
              <a:off x="1497260" y="1115329"/>
              <a:ext cx="11112" cy="241300"/>
            </a:xfrm>
            <a:prstGeom prst="straightConnector1">
              <a:avLst/>
            </a:prstGeom>
            <a:ln w="12700" cap="flat" cmpd="sng">
              <a:solidFill>
                <a:sysClr val="background" lastClr="000000">
                  <a:gamma/>
                  <a:invGamma/>
                </a:sysClr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17428" name="直接箭头连接符 45"/>
            <p:cNvCxnSpPr/>
            <p:nvPr/>
          </p:nvCxnSpPr>
          <p:spPr>
            <a:xfrm>
              <a:off x="3212520" y="1115329"/>
              <a:ext cx="11112" cy="241300"/>
            </a:xfrm>
            <a:prstGeom prst="straightConnector1">
              <a:avLst/>
            </a:prstGeom>
            <a:ln w="12700" cap="flat" cmpd="sng">
              <a:solidFill>
                <a:sysClr val="background" lastClr="000000">
                  <a:gamma/>
                  <a:invGamma/>
                </a:sysClr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17429" name="直接箭头连接符 46"/>
            <p:cNvCxnSpPr/>
            <p:nvPr/>
          </p:nvCxnSpPr>
          <p:spPr>
            <a:xfrm>
              <a:off x="4932040" y="1115329"/>
              <a:ext cx="11112" cy="241300"/>
            </a:xfrm>
            <a:prstGeom prst="straightConnector1">
              <a:avLst/>
            </a:prstGeom>
            <a:ln w="12700" cap="flat" cmpd="sng">
              <a:solidFill>
                <a:sysClr val="background" lastClr="000000">
                  <a:gamma/>
                  <a:invGamma/>
                </a:sysClr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17430" name="直接箭头连接符 47"/>
            <p:cNvCxnSpPr/>
            <p:nvPr/>
          </p:nvCxnSpPr>
          <p:spPr>
            <a:xfrm>
              <a:off x="6671246" y="1115329"/>
              <a:ext cx="11112" cy="241300"/>
            </a:xfrm>
            <a:prstGeom prst="straightConnector1">
              <a:avLst/>
            </a:prstGeom>
            <a:ln w="12700" cap="flat" cmpd="sng">
              <a:solidFill>
                <a:sysClr val="background" lastClr="000000">
                  <a:gamma/>
                  <a:invGamma/>
                </a:sysClr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17431" name="直接箭头连接符 48"/>
            <p:cNvCxnSpPr/>
            <p:nvPr/>
          </p:nvCxnSpPr>
          <p:spPr>
            <a:xfrm>
              <a:off x="1497260" y="2211710"/>
              <a:ext cx="11112" cy="241300"/>
            </a:xfrm>
            <a:prstGeom prst="straightConnector1">
              <a:avLst/>
            </a:prstGeom>
            <a:ln w="12700" cap="flat" cmpd="sng">
              <a:solidFill>
                <a:sysClr val="background" lastClr="000000">
                  <a:gamma/>
                  <a:invGamma/>
                </a:sysClr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17432" name="直接箭头连接符 49"/>
            <p:cNvCxnSpPr/>
            <p:nvPr/>
          </p:nvCxnSpPr>
          <p:spPr>
            <a:xfrm>
              <a:off x="3212520" y="1883836"/>
              <a:ext cx="11112" cy="241300"/>
            </a:xfrm>
            <a:prstGeom prst="straightConnector1">
              <a:avLst/>
            </a:prstGeom>
            <a:ln w="12700" cap="flat" cmpd="sng">
              <a:solidFill>
                <a:sysClr val="background" lastClr="000000">
                  <a:gamma/>
                  <a:invGamma/>
                </a:sysClr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17433" name="直接箭头连接符 50"/>
            <p:cNvCxnSpPr/>
            <p:nvPr/>
          </p:nvCxnSpPr>
          <p:spPr>
            <a:xfrm>
              <a:off x="4932040" y="1883836"/>
              <a:ext cx="11112" cy="241300"/>
            </a:xfrm>
            <a:prstGeom prst="straightConnector1">
              <a:avLst/>
            </a:prstGeom>
            <a:ln w="12700" cap="flat" cmpd="sng">
              <a:solidFill>
                <a:sysClr val="background" lastClr="000000">
                  <a:gamma/>
                  <a:invGamma/>
                </a:sysClr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17434" name="直接箭头连接符 51"/>
            <p:cNvCxnSpPr/>
            <p:nvPr/>
          </p:nvCxnSpPr>
          <p:spPr>
            <a:xfrm>
              <a:off x="3212520" y="2607245"/>
              <a:ext cx="11112" cy="241300"/>
            </a:xfrm>
            <a:prstGeom prst="straightConnector1">
              <a:avLst/>
            </a:prstGeom>
            <a:ln w="12700" cap="flat" cmpd="sng">
              <a:solidFill>
                <a:sysClr val="background" lastClr="000000">
                  <a:gamma/>
                  <a:invGamma/>
                </a:sysClr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17435" name="直接箭头连接符 52"/>
            <p:cNvCxnSpPr/>
            <p:nvPr/>
          </p:nvCxnSpPr>
          <p:spPr>
            <a:xfrm>
              <a:off x="4932040" y="2607245"/>
              <a:ext cx="11112" cy="241300"/>
            </a:xfrm>
            <a:prstGeom prst="straightConnector1">
              <a:avLst/>
            </a:prstGeom>
            <a:ln w="12700" cap="flat" cmpd="sng">
              <a:solidFill>
                <a:sysClr val="background" lastClr="000000">
                  <a:gamma/>
                  <a:invGamma/>
                </a:sysClr>
              </a:solidFill>
              <a:prstDash val="solid"/>
              <a:headEnd type="none" w="med" len="med"/>
              <a:tailEnd type="arrow" w="med" len="med"/>
            </a:ln>
          </p:spPr>
        </p:cxnSp>
        <p:sp>
          <p:nvSpPr>
            <p:cNvPr id="54" name="左大括号 53"/>
            <p:cNvSpPr/>
            <p:nvPr/>
          </p:nvSpPr>
          <p:spPr>
            <a:xfrm rot="16200000">
              <a:off x="4120703" y="259414"/>
              <a:ext cx="182516" cy="6912770"/>
            </a:xfrm>
            <a:prstGeom prst="leftBrac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blinds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99"/>
          <p:cNvSpPr txBox="1">
            <a:spLocks noChangeArrowheads="1"/>
          </p:cNvSpPr>
          <p:nvPr/>
        </p:nvSpPr>
        <p:spPr bwMode="auto">
          <a:xfrm>
            <a:off x="539750" y="555625"/>
            <a:ext cx="788035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构思技巧：</a:t>
            </a:r>
          </a:p>
          <a:p>
            <a:pPr marL="452755" marR="0" indent="536575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kern="1200" cap="none" spc="0" normalizeH="0" baseline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悬念：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如，地球上最后一个人独自坐在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屋子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里。这时，响起了敲门声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</a:p>
          <a:p>
            <a:pPr marL="452755" marR="0" indent="536575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kern="1200" cap="none" spc="0" normalizeH="0" baseline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巧合：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奇妙的循环不等式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，车上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只有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一个空位，售票员不让老太太坐，却让“首长”坐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。司机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上车后赶走“首长”请经理坐，而经理的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丈母娘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正是老太太。</a:t>
            </a:r>
          </a:p>
          <a:p>
            <a:pPr marL="452755" marR="0" indent="536575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200" b="1" kern="1200" cap="none" spc="0" normalizeH="0" baseline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对比：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范进中举</a:t>
            </a:r>
            <a:r>
              <a:rPr kumimoji="0" lang="en-US" altLang="zh-CN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中胡屠户在范进</a:t>
            </a:r>
            <a:r>
              <a:rPr kumimoji="0" lang="zh-CN" altLang="en-US" sz="2200" b="1" kern="1200" cap="none" spc="0" normalizeH="0" baseline="0" noProof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中举</a:t>
            </a:r>
            <a:r>
              <a:rPr kumimoji="0" lang="zh-CN" altLang="en-US" sz="2200" b="1" kern="1200" cap="none" spc="0" normalizeH="0" baseline="0" noProof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前后判若两人的表现。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</p:spTree>
  </p:cSld>
  <p:clrMapOvr>
    <a:masterClrMapping/>
  </p:clrMapOvr>
  <p:transition spd="slow">
    <p:blinds dir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66750" y="-50800"/>
            <a:ext cx="16732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活动实施</a:t>
            </a:r>
          </a:p>
        </p:txBody>
      </p:sp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755650" y="708025"/>
            <a:ext cx="7704138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小说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人物大家谈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97050" marR="0" lvl="0" indent="-14414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活动要求：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请同学们进入缤纷的小说人物画廊，开展一个“小说人物大家谈”活动。</a:t>
            </a:r>
          </a:p>
          <a:p>
            <a:pPr marL="35560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</a:t>
            </a:r>
            <a:r>
              <a: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步骤：</a:t>
            </a:r>
          </a:p>
          <a:p>
            <a:pPr marL="355600" marR="0" lvl="0" indent="5365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步骤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一：每人先各自梳理读过的小说篇目，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然后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指定几位同学汇总，整理出一份小说篇目表</a:t>
            </a:r>
            <a:r>
              <a:rPr kumimoji="0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2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奥斯汀">
    <a:dk1>
      <a:sysClr val="windowText" lastClr="000000"/>
    </a:dk1>
    <a:lt1>
      <a:sysClr val="window" lastClr="FFFFFF"/>
    </a:lt1>
    <a:dk2>
      <a:srgbClr val="3E3D2D"/>
    </a:dk2>
    <a:lt2>
      <a:srgbClr val="CAF278"/>
    </a:lt2>
    <a:accent1>
      <a:srgbClr val="94C600"/>
    </a:accent1>
    <a:accent2>
      <a:srgbClr val="71685A"/>
    </a:accent2>
    <a:accent3>
      <a:srgbClr val="FF6700"/>
    </a:accent3>
    <a:accent4>
      <a:srgbClr val="909465"/>
    </a:accent4>
    <a:accent5>
      <a:srgbClr val="956B43"/>
    </a:accent5>
    <a:accent6>
      <a:srgbClr val="FEA022"/>
    </a:accent6>
    <a:hlink>
      <a:srgbClr val="E68200"/>
    </a:hlink>
    <a:folHlink>
      <a:srgbClr val="FFA94A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奥斯汀">
    <a:dk1>
      <a:sysClr val="windowText" lastClr="000000"/>
    </a:dk1>
    <a:lt1>
      <a:sysClr val="window" lastClr="FFFFFF"/>
    </a:lt1>
    <a:dk2>
      <a:srgbClr val="3E3D2D"/>
    </a:dk2>
    <a:lt2>
      <a:srgbClr val="CAF278"/>
    </a:lt2>
    <a:accent1>
      <a:srgbClr val="94C600"/>
    </a:accent1>
    <a:accent2>
      <a:srgbClr val="71685A"/>
    </a:accent2>
    <a:accent3>
      <a:srgbClr val="FF6700"/>
    </a:accent3>
    <a:accent4>
      <a:srgbClr val="909465"/>
    </a:accent4>
    <a:accent5>
      <a:srgbClr val="956B43"/>
    </a:accent5>
    <a:accent6>
      <a:srgbClr val="FEA022"/>
    </a:accent6>
    <a:hlink>
      <a:srgbClr val="E68200"/>
    </a:hlink>
    <a:folHlink>
      <a:srgbClr val="FFA94A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104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2">
      <vt:lpstr>Arial</vt:lpstr>
      <vt:lpstr>微软雅黑</vt:lpstr>
      <vt:lpstr>Wingdings</vt:lpstr>
      <vt:lpstr>宋体</vt:lpstr>
      <vt:lpstr>Calibri</vt:lpstr>
      <vt:lpstr>Kaiti SC</vt:lpstr>
      <vt:lpstr>华文行楷</vt:lpstr>
      <vt:lpstr>黑体</vt:lpstr>
      <vt:lpstr>楷体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2021-06-12T17:36:29.688</cp:lastPrinted>
  <dcterms:created xsi:type="dcterms:W3CDTF">2021-06-12T17:36:29Z</dcterms:created>
  <dcterms:modified xsi:type="dcterms:W3CDTF">2021-06-12T09:36:30Z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