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11"/>
  </p:handoutMasterIdLst>
  <p:sldIdLst>
    <p:sldId id="265" r:id="rId3"/>
    <p:sldId id="409" r:id="rId4"/>
    <p:sldId id="410" r:id="rId5"/>
    <p:sldId id="662" r:id="rId6"/>
    <p:sldId id="665" r:id="rId7"/>
    <p:sldId id="668" r:id="rId8"/>
    <p:sldId id="667" r:id="rId9"/>
    <p:sldId id="669" r:id="rId10"/>
    <p:sldId id="666" r:id="rId11"/>
    <p:sldId id="670" r:id="rId12"/>
    <p:sldId id="671" r:id="rId13"/>
    <p:sldId id="664" r:id="rId14"/>
    <p:sldId id="411" r:id="rId15"/>
    <p:sldId id="412" r:id="rId16"/>
    <p:sldId id="630" r:id="rId17"/>
    <p:sldId id="417" r:id="rId18"/>
    <p:sldId id="525" r:id="rId20"/>
    <p:sldId id="530" r:id="rId21"/>
    <p:sldId id="447" r:id="rId22"/>
    <p:sldId id="448" r:id="rId23"/>
    <p:sldId id="449" r:id="rId24"/>
    <p:sldId id="450" r:id="rId25"/>
    <p:sldId id="451" r:id="rId26"/>
    <p:sldId id="534" r:id="rId27"/>
    <p:sldId id="535" r:id="rId28"/>
    <p:sldId id="551" r:id="rId29"/>
    <p:sldId id="454" r:id="rId30"/>
    <p:sldId id="455" r:id="rId31"/>
    <p:sldId id="456" r:id="rId32"/>
    <p:sldId id="655" r:id="rId33"/>
    <p:sldId id="458" r:id="rId34"/>
    <p:sldId id="459" r:id="rId35"/>
    <p:sldId id="536" r:id="rId36"/>
    <p:sldId id="656" r:id="rId37"/>
    <p:sldId id="657" r:id="rId38"/>
    <p:sldId id="537" r:id="rId39"/>
    <p:sldId id="658" r:id="rId40"/>
    <p:sldId id="538" r:id="rId41"/>
    <p:sldId id="463" r:id="rId42"/>
    <p:sldId id="464" r:id="rId43"/>
    <p:sldId id="465" r:id="rId44"/>
    <p:sldId id="466" r:id="rId45"/>
    <p:sldId id="539" r:id="rId46"/>
    <p:sldId id="505" r:id="rId47"/>
    <p:sldId id="540" r:id="rId48"/>
    <p:sldId id="541" r:id="rId49"/>
    <p:sldId id="542" r:id="rId50"/>
    <p:sldId id="543" r:id="rId51"/>
    <p:sldId id="544" r:id="rId52"/>
    <p:sldId id="545" r:id="rId53"/>
    <p:sldId id="546" r:id="rId54"/>
    <p:sldId id="659" r:id="rId55"/>
    <p:sldId id="548" r:id="rId56"/>
    <p:sldId id="549" r:id="rId57"/>
    <p:sldId id="660" r:id="rId58"/>
    <p:sldId id="420" r:id="rId59"/>
    <p:sldId id="421" r:id="rId60"/>
    <p:sldId id="422" r:id="rId61"/>
    <p:sldId id="423" r:id="rId62"/>
    <p:sldId id="424" r:id="rId63"/>
    <p:sldId id="425" r:id="rId64"/>
    <p:sldId id="426" r:id="rId65"/>
    <p:sldId id="427" r:id="rId66"/>
    <p:sldId id="634" r:id="rId67"/>
    <p:sldId id="635" r:id="rId68"/>
    <p:sldId id="428" r:id="rId69"/>
    <p:sldId id="636" r:id="rId70"/>
    <p:sldId id="429" r:id="rId71"/>
    <p:sldId id="430" r:id="rId72"/>
    <p:sldId id="637" r:id="rId73"/>
    <p:sldId id="431" r:id="rId74"/>
    <p:sldId id="432" r:id="rId75"/>
    <p:sldId id="433" r:id="rId76"/>
    <p:sldId id="434" r:id="rId77"/>
    <p:sldId id="435" r:id="rId78"/>
    <p:sldId id="638" r:id="rId79"/>
    <p:sldId id="436" r:id="rId80"/>
    <p:sldId id="639" r:id="rId81"/>
    <p:sldId id="526" r:id="rId82"/>
    <p:sldId id="643" r:id="rId83"/>
    <p:sldId id="527" r:id="rId84"/>
    <p:sldId id="661" r:id="rId85"/>
    <p:sldId id="640" r:id="rId86"/>
    <p:sldId id="641" r:id="rId87"/>
    <p:sldId id="648" r:id="rId88"/>
    <p:sldId id="642" r:id="rId89"/>
    <p:sldId id="650" r:id="rId90"/>
    <p:sldId id="654" r:id="rId91"/>
    <p:sldId id="467" r:id="rId92"/>
    <p:sldId id="408" r:id="rId93"/>
    <p:sldId id="267" r:id="rId94"/>
    <p:sldId id="582" r:id="rId95"/>
    <p:sldId id="552" r:id="rId96"/>
    <p:sldId id="583" r:id="rId97"/>
    <p:sldId id="553" r:id="rId98"/>
    <p:sldId id="584" r:id="rId99"/>
    <p:sldId id="554" r:id="rId100"/>
    <p:sldId id="555" r:id="rId101"/>
    <p:sldId id="268" r:id="rId102"/>
    <p:sldId id="585" r:id="rId103"/>
    <p:sldId id="269" r:id="rId104"/>
    <p:sldId id="270" r:id="rId105"/>
    <p:sldId id="271" r:id="rId106"/>
    <p:sldId id="586" r:id="rId107"/>
    <p:sldId id="506" r:id="rId108"/>
    <p:sldId id="507" r:id="rId109"/>
    <p:sldId id="587" r:id="rId110"/>
    <p:sldId id="508" r:id="rId111"/>
    <p:sldId id="588" r:id="rId112"/>
    <p:sldId id="511" r:id="rId113"/>
    <p:sldId id="589" r:id="rId114"/>
    <p:sldId id="556" r:id="rId115"/>
    <p:sldId id="590" r:id="rId116"/>
    <p:sldId id="557" r:id="rId117"/>
    <p:sldId id="558" r:id="rId118"/>
    <p:sldId id="559" r:id="rId119"/>
    <p:sldId id="591" r:id="rId120"/>
    <p:sldId id="560" r:id="rId121"/>
    <p:sldId id="561" r:id="rId122"/>
    <p:sldId id="562" r:id="rId123"/>
    <p:sldId id="563" r:id="rId124"/>
    <p:sldId id="564" r:id="rId125"/>
    <p:sldId id="565" r:id="rId126"/>
    <p:sldId id="566" r:id="rId127"/>
    <p:sldId id="592" r:id="rId128"/>
    <p:sldId id="567" r:id="rId129"/>
    <p:sldId id="593" r:id="rId130"/>
    <p:sldId id="568" r:id="rId131"/>
    <p:sldId id="594" r:id="rId132"/>
    <p:sldId id="596" r:id="rId133"/>
    <p:sldId id="569" r:id="rId134"/>
    <p:sldId id="597" r:id="rId135"/>
    <p:sldId id="570" r:id="rId136"/>
    <p:sldId id="571" r:id="rId137"/>
    <p:sldId id="572" r:id="rId138"/>
    <p:sldId id="598" r:id="rId139"/>
    <p:sldId id="599" r:id="rId140"/>
    <p:sldId id="600" r:id="rId141"/>
    <p:sldId id="602" r:id="rId142"/>
    <p:sldId id="601" r:id="rId143"/>
    <p:sldId id="603" r:id="rId144"/>
    <p:sldId id="605" r:id="rId145"/>
    <p:sldId id="576" r:id="rId146"/>
    <p:sldId id="577" r:id="rId147"/>
    <p:sldId id="578" r:id="rId148"/>
    <p:sldId id="579" r:id="rId149"/>
    <p:sldId id="606" r:id="rId150"/>
    <p:sldId id="581" r:id="rId151"/>
    <p:sldId id="280" r:id="rId152"/>
    <p:sldId id="607" r:id="rId153"/>
    <p:sldId id="282" r:id="rId154"/>
    <p:sldId id="608" r:id="rId155"/>
    <p:sldId id="283" r:id="rId156"/>
    <p:sldId id="284" r:id="rId157"/>
    <p:sldId id="285" r:id="rId158"/>
    <p:sldId id="289" r:id="rId159"/>
    <p:sldId id="609" r:id="rId160"/>
    <p:sldId id="291" r:id="rId161"/>
    <p:sldId id="292" r:id="rId162"/>
    <p:sldId id="610" r:id="rId163"/>
    <p:sldId id="293" r:id="rId164"/>
    <p:sldId id="611" r:id="rId165"/>
    <p:sldId id="299" r:id="rId166"/>
    <p:sldId id="612" r:id="rId167"/>
    <p:sldId id="301" r:id="rId168"/>
    <p:sldId id="302" r:id="rId169"/>
    <p:sldId id="613" r:id="rId170"/>
    <p:sldId id="303" r:id="rId171"/>
    <p:sldId id="614" r:id="rId172"/>
    <p:sldId id="615" r:id="rId173"/>
    <p:sldId id="616" r:id="rId174"/>
    <p:sldId id="310" r:id="rId175"/>
    <p:sldId id="617" r:id="rId176"/>
    <p:sldId id="311" r:id="rId177"/>
    <p:sldId id="312" r:id="rId178"/>
    <p:sldId id="618" r:id="rId179"/>
    <p:sldId id="317" r:id="rId180"/>
    <p:sldId id="619" r:id="rId181"/>
    <p:sldId id="319" r:id="rId182"/>
    <p:sldId id="620" r:id="rId183"/>
    <p:sldId id="621" r:id="rId184"/>
    <p:sldId id="321" r:id="rId185"/>
    <p:sldId id="622" r:id="rId186"/>
    <p:sldId id="326" r:id="rId187"/>
    <p:sldId id="623" r:id="rId188"/>
    <p:sldId id="327" r:id="rId189"/>
    <p:sldId id="328" r:id="rId190"/>
    <p:sldId id="624" r:id="rId191"/>
    <p:sldId id="329" r:id="rId192"/>
    <p:sldId id="625" r:id="rId193"/>
    <p:sldId id="334" r:id="rId194"/>
    <p:sldId id="335" r:id="rId195"/>
    <p:sldId id="336" r:id="rId196"/>
    <p:sldId id="337" r:id="rId197"/>
    <p:sldId id="626" r:id="rId198"/>
    <p:sldId id="339" r:id="rId199"/>
    <p:sldId id="627" r:id="rId200"/>
    <p:sldId id="515" r:id="rId201"/>
    <p:sldId id="513" r:id="rId202"/>
    <p:sldId id="516" r:id="rId203"/>
    <p:sldId id="514" r:id="rId204"/>
    <p:sldId id="519" r:id="rId205"/>
    <p:sldId id="628" r:id="rId206"/>
    <p:sldId id="520" r:id="rId207"/>
    <p:sldId id="517" r:id="rId208"/>
    <p:sldId id="629" r:id="rId209"/>
    <p:sldId id="391" r:id="rId210"/>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82" autoAdjust="0"/>
    <p:restoredTop sz="94660"/>
  </p:normalViewPr>
  <p:slideViewPr>
    <p:cSldViewPr>
      <p:cViewPr varScale="1">
        <p:scale>
          <a:sx n="44" d="100"/>
          <a:sy n="44" d="100"/>
        </p:scale>
        <p:origin x="216" y="78"/>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4" Type="http://schemas.openxmlformats.org/officeDocument/2006/relationships/tableStyles" Target="tableStyles.xml"/><Relationship Id="rId213" Type="http://schemas.openxmlformats.org/officeDocument/2006/relationships/viewProps" Target="viewProps.xml"/><Relationship Id="rId212" Type="http://schemas.openxmlformats.org/officeDocument/2006/relationships/presProps" Target="presProps.xml"/><Relationship Id="rId211" Type="http://schemas.openxmlformats.org/officeDocument/2006/relationships/handoutMaster" Target="handoutMasters/handoutMaster1.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notesMaster" Target="notesMasters/notesMaster1.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6.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5.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336536" y="1776307"/>
            <a:ext cx="19099253" cy="4993240"/>
          </a:xfrm>
        </p:spPr>
        <p:txBody>
          <a:bodyPr lIns="90000" tIns="46800" rIns="90000" bIns="46800" anchor="b" anchorCtr="0">
            <a:normAutofit/>
          </a:bodyPr>
          <a:lstStyle>
            <a:lvl1pPr algn="ctr">
              <a:defRPr sz="11655"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336536" y="6916407"/>
            <a:ext cx="19099253" cy="2860273"/>
          </a:xfrm>
        </p:spPr>
        <p:txBody>
          <a:bodyPr lIns="90000" tIns="46800" rIns="90000" bIns="46800">
            <a:normAutofit/>
          </a:bodyPr>
          <a:lstStyle>
            <a:lvl1pPr marL="0" indent="0" algn="ctr" eaLnBrk="1" fontAlgn="auto" latinLnBrk="0" hangingPunct="1">
              <a:lnSpc>
                <a:spcPct val="110000"/>
              </a:lnSpc>
              <a:buNone/>
              <a:defRPr sz="4660" u="none" strike="noStrike" kern="1200" cap="none" spc="200" normalizeH="0" baseline="0">
                <a:solidFill>
                  <a:schemeClr val="tx1">
                    <a:lumMod val="65000"/>
                    <a:lumOff val="35000"/>
                  </a:schemeClr>
                </a:solidFill>
                <a:uFillTx/>
              </a:defRPr>
            </a:lvl1pPr>
            <a:lvl2pPr marL="888365" indent="0" algn="ctr">
              <a:buNone/>
              <a:defRPr sz="3885"/>
            </a:lvl2pPr>
            <a:lvl3pPr marL="1776095" indent="0" algn="ctr">
              <a:buNone/>
              <a:defRPr sz="3495"/>
            </a:lvl3pPr>
            <a:lvl4pPr marL="2664460" indent="0" algn="ctr">
              <a:buNone/>
              <a:defRPr sz="3110"/>
            </a:lvl4pPr>
            <a:lvl5pPr marL="3552825" indent="0" algn="ctr">
              <a:buNone/>
              <a:defRPr sz="3110"/>
            </a:lvl5pPr>
            <a:lvl6pPr marL="4440555" indent="0" algn="ctr">
              <a:buNone/>
              <a:defRPr sz="3110"/>
            </a:lvl6pPr>
            <a:lvl7pPr marL="5328920" indent="0" algn="ctr">
              <a:buNone/>
              <a:defRPr sz="3110"/>
            </a:lvl7pPr>
            <a:lvl8pPr marL="6217285" indent="0" algn="ctr">
              <a:buNone/>
              <a:defRPr sz="3110"/>
            </a:lvl8pPr>
            <a:lvl9pPr marL="7105015" indent="0" algn="ctr">
              <a:buNone/>
              <a:defRPr sz="311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1185810" y="1503567"/>
            <a:ext cx="21386673" cy="10650847"/>
          </a:xfrm>
        </p:spPr>
        <p:txBody>
          <a:bodyPr/>
          <a:lstStyle>
            <a:lvl1pPr marL="443865" indent="-443865">
              <a:lnSpc>
                <a:spcPct val="130000"/>
              </a:lnSpc>
              <a:buFont typeface="Wingdings" panose="05000000000000000000" pitchFamily="2" charset="2"/>
              <a:buChar char="l"/>
              <a:defRPr spc="150" baseline="0">
                <a:solidFill>
                  <a:schemeClr val="tx1">
                    <a:lumMod val="65000"/>
                    <a:lumOff val="35000"/>
                  </a:schemeClr>
                </a:solidFill>
              </a:defRPr>
            </a:lvl1pPr>
            <a:lvl2pPr marL="1332230" indent="-443865">
              <a:lnSpc>
                <a:spcPct val="130000"/>
              </a:lnSpc>
              <a:buFont typeface="Wingdings" panose="05000000000000000000" pitchFamily="2" charset="2"/>
              <a:buChar char="l"/>
              <a:defRPr spc="150" baseline="0">
                <a:solidFill>
                  <a:schemeClr val="tx1">
                    <a:lumMod val="65000"/>
                    <a:lumOff val="35000"/>
                  </a:schemeClr>
                </a:solidFill>
              </a:defRPr>
            </a:lvl2pPr>
            <a:lvl3pPr marL="2220595" indent="-443865">
              <a:lnSpc>
                <a:spcPct val="130000"/>
              </a:lnSpc>
              <a:buFont typeface="Wingdings" panose="05000000000000000000" pitchFamily="2" charset="2"/>
              <a:buChar char="l"/>
              <a:defRPr spc="150" baseline="0">
                <a:solidFill>
                  <a:schemeClr val="tx1">
                    <a:lumMod val="65000"/>
                    <a:lumOff val="35000"/>
                  </a:schemeClr>
                </a:solidFill>
              </a:defRPr>
            </a:lvl3pPr>
            <a:lvl4pPr marL="3108325" indent="-443865">
              <a:lnSpc>
                <a:spcPct val="130000"/>
              </a:lnSpc>
              <a:buFont typeface="Wingdings" panose="05000000000000000000" pitchFamily="2" charset="2"/>
              <a:buChar char="l"/>
              <a:defRPr spc="150" baseline="0">
                <a:solidFill>
                  <a:schemeClr val="tx1">
                    <a:lumMod val="65000"/>
                    <a:lumOff val="35000"/>
                  </a:schemeClr>
                </a:solidFill>
              </a:defRPr>
            </a:lvl4pPr>
            <a:lvl5pPr marL="3996690" indent="-443865">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8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8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9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9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9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9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9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9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9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9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2336536" y="4825400"/>
            <a:ext cx="19099253" cy="1979113"/>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11655"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2336536" y="6916407"/>
            <a:ext cx="19099253" cy="916127"/>
          </a:xfrm>
        </p:spPr>
        <p:txBody>
          <a:bodyPr lIns="90000" tIns="46800" rIns="90000" bIns="46800">
            <a:normAutofit/>
          </a:bodyPr>
          <a:lstStyle>
            <a:lvl1pPr marL="0" indent="0" algn="ctr">
              <a:lnSpc>
                <a:spcPct val="110000"/>
              </a:lnSpc>
              <a:buNone/>
              <a:defRPr sz="466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9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9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0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0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0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0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0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0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0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0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0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0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1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1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1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1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8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8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8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8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8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1185810" y="2895240"/>
            <a:ext cx="21379656" cy="924518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marR="0" lvl="1" indent="0" algn="l" defTabSz="914400" rtl="0" eaLnBrk="1" fontAlgn="auto" latinLnBrk="0" hangingPunct="1">
              <a:lnSpc>
                <a:spcPct val="130000"/>
              </a:lnSpc>
              <a:spcBef>
                <a:spcPct val="1000"/>
              </a:spcBef>
              <a:spcAft>
                <a:spcPts val="1000"/>
              </a:spcAft>
              <a:buFont typeface="Arial" panose="020B0604020202020204" pitchFamily="34" charset="0"/>
              <a:buNone/>
              <a:tabLst>
                <a:tab pos="1609725" algn="l"/>
              </a:tabLst>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776095" marR="0" lvl="2"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2664460" marR="0" lvl="3"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3552825" marR="0" lvl="4"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8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8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9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9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9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19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19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9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9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9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19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19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20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0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20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20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0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0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20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20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20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880194" y="7475873"/>
            <a:ext cx="15141877" cy="1489580"/>
          </a:xfrm>
        </p:spPr>
        <p:txBody>
          <a:bodyPr lIns="90000" tIns="46800" rIns="90000" bIns="46800" anchor="b" anchorCtr="0">
            <a:normAutofit/>
          </a:bodyPr>
          <a:lstStyle>
            <a:lvl1pPr>
              <a:defRPr sz="8545"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3880194" y="8965453"/>
            <a:ext cx="15141877" cy="1685393"/>
          </a:xfrm>
        </p:spPr>
        <p:txBody>
          <a:bodyPr lIns="90000" tIns="46800" rIns="90000" bIns="46800">
            <a:normAutofit/>
          </a:bodyPr>
          <a:lstStyle>
            <a:lvl1pPr marL="0" indent="0" eaLnBrk="1" fontAlgn="auto" latinLnBrk="0" hangingPunct="1">
              <a:lnSpc>
                <a:spcPct val="130000"/>
              </a:lnSpc>
              <a:buNone/>
              <a:defRPr kumimoji="0" lang="zh-CN" altLang="en-US" sz="349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a:solidFill>
                  <a:schemeClr val="tx1">
                    <a:tint val="75000"/>
                  </a:schemeClr>
                </a:solidFill>
              </a:defRPr>
            </a:lvl2pPr>
            <a:lvl3pPr marL="1776095" indent="0">
              <a:buNone/>
              <a:defRPr sz="3495">
                <a:solidFill>
                  <a:schemeClr val="tx1">
                    <a:tint val="75000"/>
                  </a:schemeClr>
                </a:solidFill>
              </a:defRPr>
            </a:lvl3pPr>
            <a:lvl4pPr marL="2664460" indent="0">
              <a:buNone/>
              <a:defRPr sz="3110">
                <a:solidFill>
                  <a:schemeClr val="tx1">
                    <a:tint val="75000"/>
                  </a:schemeClr>
                </a:solidFill>
              </a:defRPr>
            </a:lvl4pPr>
            <a:lvl5pPr marL="3552825" indent="0">
              <a:buNone/>
              <a:defRPr sz="3110">
                <a:solidFill>
                  <a:schemeClr val="tx1">
                    <a:tint val="75000"/>
                  </a:schemeClr>
                </a:solidFill>
              </a:defRPr>
            </a:lvl5pPr>
            <a:lvl6pPr marL="4440555" indent="0">
              <a:buNone/>
              <a:defRPr sz="3110">
                <a:solidFill>
                  <a:schemeClr val="tx1">
                    <a:tint val="75000"/>
                  </a:schemeClr>
                </a:solidFill>
              </a:defRPr>
            </a:lvl6pPr>
            <a:lvl7pPr marL="5328920" indent="0">
              <a:buNone/>
              <a:defRPr sz="3110">
                <a:solidFill>
                  <a:schemeClr val="tx1">
                    <a:tint val="75000"/>
                  </a:schemeClr>
                </a:solidFill>
              </a:defRPr>
            </a:lvl7pPr>
            <a:lvl8pPr marL="6217285" indent="0">
              <a:buNone/>
              <a:defRPr sz="3110">
                <a:solidFill>
                  <a:schemeClr val="tx1">
                    <a:tint val="75000"/>
                  </a:schemeClr>
                </a:solidFill>
              </a:defRPr>
            </a:lvl8pPr>
            <a:lvl9pPr marL="7105015" indent="0">
              <a:buNone/>
              <a:defRPr sz="311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1185810" y="2916220"/>
            <a:ext cx="10089907" cy="9224207"/>
          </a:xfrm>
        </p:spPr>
        <p:txBody>
          <a:bodyPr vert="horz" lIns="90000" tIns="46800" rIns="90000" bIns="4680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12496609" y="2916220"/>
            <a:ext cx="10089907" cy="9224207"/>
          </a:xfrm>
        </p:spPr>
        <p:txBody>
          <a:bodyPr lIns="90000" tIns="46800" rIns="90000" bIns="46800">
            <a:normAutofit/>
          </a:bodyPr>
          <a:lstStyle>
            <a:lvl1pPr marL="44386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1332230"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222059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3108325" indent="-443865">
              <a:lnSpc>
                <a:spcPct val="130000"/>
              </a:lnSpc>
              <a:buFont typeface="Wingdings" panose="05000000000000000000" pitchFamily="2" charset="2"/>
              <a:buChar char="l"/>
              <a:defRPr sz="311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311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1185810" y="2776353"/>
            <a:ext cx="10412672" cy="741293"/>
          </a:xfrm>
        </p:spPr>
        <p:txBody>
          <a:bodyPr lIns="101600" tIns="38100" rIns="76200" bIns="38100" anchor="t" anchorCtr="0">
            <a:normAutofit/>
          </a:bodyPr>
          <a:lstStyle>
            <a:lvl1pPr marL="0" indent="0" eaLnBrk="1" fontAlgn="auto" latinLnBrk="0" hangingPunct="1">
              <a:lnSpc>
                <a:spcPct val="100000"/>
              </a:lnSpc>
              <a:spcAft>
                <a:spcPts val="0"/>
              </a:spcAft>
              <a:buNone/>
              <a:defRPr sz="3885"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1185810"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12153866" y="2761840"/>
            <a:ext cx="10412672" cy="74129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1000"/>
              </a:spcBef>
              <a:spcAft>
                <a:spcPts val="0"/>
              </a:spcAft>
              <a:buFont typeface="Arial" panose="020B0604020202020204" pitchFamily="34" charset="0"/>
              <a:buNone/>
              <a:defRPr kumimoji="0" lang="zh-CN" altLang="en-US" sz="3885"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888365" indent="0">
              <a:buNone/>
              <a:defRPr sz="3885" b="1"/>
            </a:lvl2pPr>
            <a:lvl3pPr marL="1776095" indent="0">
              <a:buNone/>
              <a:defRPr sz="3495" b="1"/>
            </a:lvl3pPr>
            <a:lvl4pPr marL="2664460" indent="0">
              <a:buNone/>
              <a:defRPr sz="3110" b="1"/>
            </a:lvl4pPr>
            <a:lvl5pPr marL="3552825" indent="0">
              <a:buNone/>
              <a:defRPr sz="3110" b="1"/>
            </a:lvl5pPr>
            <a:lvl6pPr marL="4440555" indent="0">
              <a:buNone/>
              <a:defRPr sz="3110" b="1"/>
            </a:lvl6pPr>
            <a:lvl7pPr marL="5328920" indent="0">
              <a:buNone/>
              <a:defRPr sz="3110" b="1"/>
            </a:lvl7pPr>
            <a:lvl8pPr marL="6217285" indent="0">
              <a:buNone/>
              <a:defRPr sz="3110" b="1"/>
            </a:lvl8pPr>
            <a:lvl9pPr marL="7105015" indent="0">
              <a:buNone/>
              <a:defRPr sz="311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12153866" y="3601567"/>
            <a:ext cx="10412672" cy="8538860"/>
          </a:xfrm>
        </p:spPr>
        <p:txBody>
          <a:bodyPr vert="horz" lIns="101600" tIns="0" rIns="82550" bIns="0" rtlCol="0">
            <a:normAutofit/>
          </a:bodyPr>
          <a:lstStyle>
            <a:lvl1pPr marL="443865" marR="0" lvl="0"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Wingdings" panose="05000000000000000000" pitchFamily="2" charset="2"/>
              <a:buChar char="l"/>
              <a:tabLst>
                <a:tab pos="1609725" algn="l"/>
              </a:tabLst>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185810" y="1181873"/>
            <a:ext cx="21379656" cy="1370693"/>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6995"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1185810" y="3021120"/>
            <a:ext cx="9991674" cy="8951467"/>
          </a:xfrm>
        </p:spPr>
        <p:txBody>
          <a:bodyPr vert="horz" lIns="90000" tIns="46800" rIns="90000" bIns="46800" rtlCol="0">
            <a:normAutofit/>
          </a:bodyPr>
          <a:lstStyle>
            <a:lvl1pPr marL="0" marR="0" lvl="0" indent="0" algn="l" defTabSz="914400" rtl="0" eaLnBrk="1" fontAlgn="auto" latinLnBrk="0" hangingPunct="1">
              <a:lnSpc>
                <a:spcPct val="130000"/>
              </a:lnSpc>
              <a:spcBef>
                <a:spcPct val="1000"/>
              </a:spcBef>
              <a:spcAft>
                <a:spcPts val="1000"/>
              </a:spcAft>
              <a:buFont typeface="Arial" panose="020B0604020202020204" pitchFamily="34" charset="0"/>
              <a:buNone/>
              <a:defRPr kumimoji="0" lang="zh-CN" altLang="en-US" sz="311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1332230" marR="0" lvl="1" indent="-443865" algn="l" defTabSz="914400" rtl="0" eaLnBrk="1" fontAlgn="auto" latinLnBrk="0" hangingPunct="1">
              <a:lnSpc>
                <a:spcPct val="130000"/>
              </a:lnSpc>
              <a:spcBef>
                <a:spcPct val="1000"/>
              </a:spcBef>
              <a:spcAft>
                <a:spcPts val="1000"/>
              </a:spcAft>
              <a:buFont typeface="Arial" panose="020B0604020202020204" pitchFamily="34" charset="0"/>
              <a:buChar char="•"/>
              <a:tabLst>
                <a:tab pos="1609725" algn="l"/>
              </a:tabLst>
              <a:defRPr kumimoji="0" lang="zh-CN" altLang="en-US" sz="3110" b="0" i="0" u="none" strike="noStrike" kern="1200" cap="none" spc="150" normalizeH="0" baseline="0" noProof="1" dirty="0">
                <a:solidFill>
                  <a:schemeClr val="tx1"/>
                </a:solidFill>
                <a:uFillTx/>
                <a:latin typeface="+mn-lt"/>
                <a:ea typeface="+mn-ea"/>
                <a:cs typeface="+mn-cs"/>
                <a:sym typeface="+mn-ea"/>
              </a:defRPr>
            </a:lvl2pPr>
            <a:lvl3pPr marL="2220595" marR="0" lvl="2"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3pPr>
            <a:lvl4pPr marL="3108325" marR="0" lvl="3"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4pPr>
            <a:lvl5pPr marL="3996690" marR="0" lvl="4" indent="-443865" algn="l" defTabSz="914400" rtl="0" eaLnBrk="1" fontAlgn="auto" latinLnBrk="0" hangingPunct="1">
              <a:lnSpc>
                <a:spcPct val="130000"/>
              </a:lnSpc>
              <a:spcBef>
                <a:spcPct val="1000"/>
              </a:spcBef>
              <a:spcAft>
                <a:spcPts val="1000"/>
              </a:spcAft>
              <a:buFont typeface="Arial" panose="020B0604020202020204" pitchFamily="34" charset="0"/>
              <a:buChar char="•"/>
              <a:defRPr kumimoji="0" lang="zh-CN" altLang="en-US" sz="311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12377327" y="3021120"/>
            <a:ext cx="10188140" cy="8951467"/>
          </a:xfrm>
        </p:spPr>
        <p:txBody>
          <a:bodyPr vert="horz" lIns="90000" tIns="46800" rIns="90000" bIns="46800" rtlCol="0">
            <a:normAutofit/>
          </a:bodyPr>
          <a:lstStyle>
            <a:lvl1pPr marL="0" marR="0" lvl="0" indent="0" algn="l" defTabSz="914400" rtl="0" eaLnBrk="1" fontAlgn="auto" latinLnBrk="0" hangingPunct="1">
              <a:lnSpc>
                <a:spcPct val="140000"/>
              </a:lnSpc>
              <a:spcBef>
                <a:spcPct val="1000"/>
              </a:spcBef>
              <a:spcAft>
                <a:spcPts val="1000"/>
              </a:spcAft>
              <a:buFont typeface="Wingdings" panose="05000000000000000000" pitchFamily="2" charset="2"/>
              <a:buChar char="l"/>
              <a:defRPr kumimoji="0" lang="zh-CN" altLang="en-US" sz="311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7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9948265" y="1776307"/>
            <a:ext cx="2034821" cy="976968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544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1782223" y="1776307"/>
            <a:ext cx="17871344" cy="9769687"/>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8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8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8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slideLayout" Target="../slideLayouts/slideLayout99.xml"/><Relationship Id="rId98" Type="http://schemas.openxmlformats.org/officeDocument/2006/relationships/slideLayout" Target="../slideLayouts/slideLayout98.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7" Type="http://schemas.openxmlformats.org/officeDocument/2006/relationships/theme" Target="../theme/theme1.xml"/><Relationship Id="rId226" Type="http://schemas.openxmlformats.org/officeDocument/2006/relationships/tags" Target="../tags/tag62.xml"/><Relationship Id="rId225" Type="http://schemas.openxmlformats.org/officeDocument/2006/relationships/tags" Target="../tags/tag61.xml"/><Relationship Id="rId224" Type="http://schemas.openxmlformats.org/officeDocument/2006/relationships/tags" Target="../tags/tag60.xml"/><Relationship Id="rId223" Type="http://schemas.openxmlformats.org/officeDocument/2006/relationships/tags" Target="../tags/tag59.xml"/><Relationship Id="rId222" Type="http://schemas.openxmlformats.org/officeDocument/2006/relationships/tags" Target="../tags/tag58.xml"/><Relationship Id="rId221" Type="http://schemas.openxmlformats.org/officeDocument/2006/relationships/tags" Target="../tags/tag57.xml"/><Relationship Id="rId220" Type="http://schemas.openxmlformats.org/officeDocument/2006/relationships/slideLayout" Target="../slideLayouts/slideLayout220.xml"/><Relationship Id="rId22" Type="http://schemas.openxmlformats.org/officeDocument/2006/relationships/slideLayout" Target="../slideLayouts/slideLayout22.xml"/><Relationship Id="rId219" Type="http://schemas.openxmlformats.org/officeDocument/2006/relationships/slideLayout" Target="../slideLayouts/slideLayout219.xml"/><Relationship Id="rId218" Type="http://schemas.openxmlformats.org/officeDocument/2006/relationships/slideLayout" Target="../slideLayouts/slideLayout218.xml"/><Relationship Id="rId217" Type="http://schemas.openxmlformats.org/officeDocument/2006/relationships/slideLayout" Target="../slideLayouts/slideLayout217.xml"/><Relationship Id="rId216" Type="http://schemas.openxmlformats.org/officeDocument/2006/relationships/slideLayout" Target="../slideLayouts/slideLayout216.xml"/><Relationship Id="rId215" Type="http://schemas.openxmlformats.org/officeDocument/2006/relationships/slideLayout" Target="../slideLayouts/slideLayout215.xml"/><Relationship Id="rId214" Type="http://schemas.openxmlformats.org/officeDocument/2006/relationships/slideLayout" Target="../slideLayouts/slideLayout214.xml"/><Relationship Id="rId213" Type="http://schemas.openxmlformats.org/officeDocument/2006/relationships/slideLayout" Target="../slideLayouts/slideLayout213.xml"/><Relationship Id="rId212" Type="http://schemas.openxmlformats.org/officeDocument/2006/relationships/slideLayout" Target="../slideLayouts/slideLayout212.xml"/><Relationship Id="rId211" Type="http://schemas.openxmlformats.org/officeDocument/2006/relationships/slideLayout" Target="../slideLayouts/slideLayout211.xml"/><Relationship Id="rId210" Type="http://schemas.openxmlformats.org/officeDocument/2006/relationships/slideLayout" Target="../slideLayouts/slideLayout210.xml"/><Relationship Id="rId21" Type="http://schemas.openxmlformats.org/officeDocument/2006/relationships/slideLayout" Target="../slideLayouts/slideLayout21.xml"/><Relationship Id="rId209" Type="http://schemas.openxmlformats.org/officeDocument/2006/relationships/slideLayout" Target="../slideLayouts/slideLayout209.xml"/><Relationship Id="rId208" Type="http://schemas.openxmlformats.org/officeDocument/2006/relationships/slideLayout" Target="../slideLayouts/slideLayout208.xml"/><Relationship Id="rId207" Type="http://schemas.openxmlformats.org/officeDocument/2006/relationships/slideLayout" Target="../slideLayouts/slideLayout207.xml"/><Relationship Id="rId206" Type="http://schemas.openxmlformats.org/officeDocument/2006/relationships/slideLayout" Target="../slideLayouts/slideLayout206.xml"/><Relationship Id="rId205" Type="http://schemas.openxmlformats.org/officeDocument/2006/relationships/slideLayout" Target="../slideLayouts/slideLayout205.xml"/><Relationship Id="rId204" Type="http://schemas.openxmlformats.org/officeDocument/2006/relationships/slideLayout" Target="../slideLayouts/slideLayout204.xml"/><Relationship Id="rId203" Type="http://schemas.openxmlformats.org/officeDocument/2006/relationships/slideLayout" Target="../slideLayouts/slideLayout203.xml"/><Relationship Id="rId202" Type="http://schemas.openxmlformats.org/officeDocument/2006/relationships/slideLayout" Target="../slideLayouts/slideLayout202.xml"/><Relationship Id="rId201" Type="http://schemas.openxmlformats.org/officeDocument/2006/relationships/slideLayout" Target="../slideLayouts/slideLayout201.xml"/><Relationship Id="rId200" Type="http://schemas.openxmlformats.org/officeDocument/2006/relationships/slideLayout" Target="../slideLayouts/slideLayout200.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9" Type="http://schemas.openxmlformats.org/officeDocument/2006/relationships/slideLayout" Target="../slideLayouts/slideLayout199.xml"/><Relationship Id="rId198" Type="http://schemas.openxmlformats.org/officeDocument/2006/relationships/slideLayout" Target="../slideLayouts/slideLayout198.xml"/><Relationship Id="rId197" Type="http://schemas.openxmlformats.org/officeDocument/2006/relationships/slideLayout" Target="../slideLayouts/slideLayout197.xml"/><Relationship Id="rId196" Type="http://schemas.openxmlformats.org/officeDocument/2006/relationships/slideLayout" Target="../slideLayouts/slideLayout196.xml"/><Relationship Id="rId195" Type="http://schemas.openxmlformats.org/officeDocument/2006/relationships/slideLayout" Target="../slideLayouts/slideLayout195.xml"/><Relationship Id="rId194" Type="http://schemas.openxmlformats.org/officeDocument/2006/relationships/slideLayout" Target="../slideLayouts/slideLayout194.xml"/><Relationship Id="rId193" Type="http://schemas.openxmlformats.org/officeDocument/2006/relationships/slideLayout" Target="../slideLayouts/slideLayout193.xml"/><Relationship Id="rId192" Type="http://schemas.openxmlformats.org/officeDocument/2006/relationships/slideLayout" Target="../slideLayouts/slideLayout192.xml"/><Relationship Id="rId191" Type="http://schemas.openxmlformats.org/officeDocument/2006/relationships/slideLayout" Target="../slideLayouts/slideLayout191.xml"/><Relationship Id="rId190" Type="http://schemas.openxmlformats.org/officeDocument/2006/relationships/slideLayout" Target="../slideLayouts/slideLayout190.xml"/><Relationship Id="rId19" Type="http://schemas.openxmlformats.org/officeDocument/2006/relationships/slideLayout" Target="../slideLayouts/slideLayout19.xml"/><Relationship Id="rId189" Type="http://schemas.openxmlformats.org/officeDocument/2006/relationships/slideLayout" Target="../slideLayouts/slideLayout189.xml"/><Relationship Id="rId188" Type="http://schemas.openxmlformats.org/officeDocument/2006/relationships/slideLayout" Target="../slideLayouts/slideLayout188.xml"/><Relationship Id="rId187" Type="http://schemas.openxmlformats.org/officeDocument/2006/relationships/slideLayout" Target="../slideLayouts/slideLayout187.xml"/><Relationship Id="rId186" Type="http://schemas.openxmlformats.org/officeDocument/2006/relationships/slideLayout" Target="../slideLayouts/slideLayout186.xml"/><Relationship Id="rId185" Type="http://schemas.openxmlformats.org/officeDocument/2006/relationships/slideLayout" Target="../slideLayouts/slideLayout185.xml"/><Relationship Id="rId184" Type="http://schemas.openxmlformats.org/officeDocument/2006/relationships/slideLayout" Target="../slideLayouts/slideLayout184.xml"/><Relationship Id="rId183" Type="http://schemas.openxmlformats.org/officeDocument/2006/relationships/slideLayout" Target="../slideLayouts/slideLayout183.xml"/><Relationship Id="rId182" Type="http://schemas.openxmlformats.org/officeDocument/2006/relationships/slideLayout" Target="../slideLayouts/slideLayout182.xml"/><Relationship Id="rId181" Type="http://schemas.openxmlformats.org/officeDocument/2006/relationships/slideLayout" Target="../slideLayouts/slideLayout181.xml"/><Relationship Id="rId180" Type="http://schemas.openxmlformats.org/officeDocument/2006/relationships/slideLayout" Target="../slideLayouts/slideLayout180.xml"/><Relationship Id="rId18" Type="http://schemas.openxmlformats.org/officeDocument/2006/relationships/slideLayout" Target="../slideLayouts/slideLayout18.xml"/><Relationship Id="rId179" Type="http://schemas.openxmlformats.org/officeDocument/2006/relationships/slideLayout" Target="../slideLayouts/slideLayout179.xml"/><Relationship Id="rId178" Type="http://schemas.openxmlformats.org/officeDocument/2006/relationships/slideLayout" Target="../slideLayouts/slideLayout178.xml"/><Relationship Id="rId177" Type="http://schemas.openxmlformats.org/officeDocument/2006/relationships/slideLayout" Target="../slideLayouts/slideLayout177.xml"/><Relationship Id="rId176" Type="http://schemas.openxmlformats.org/officeDocument/2006/relationships/slideLayout" Target="../slideLayouts/slideLayout176.xml"/><Relationship Id="rId175" Type="http://schemas.openxmlformats.org/officeDocument/2006/relationships/slideLayout" Target="../slideLayouts/slideLayout175.xml"/><Relationship Id="rId174" Type="http://schemas.openxmlformats.org/officeDocument/2006/relationships/slideLayout" Target="../slideLayouts/slideLayout174.xml"/><Relationship Id="rId173" Type="http://schemas.openxmlformats.org/officeDocument/2006/relationships/slideLayout" Target="../slideLayouts/slideLayout173.xml"/><Relationship Id="rId172" Type="http://schemas.openxmlformats.org/officeDocument/2006/relationships/slideLayout" Target="../slideLayouts/slideLayout172.xml"/><Relationship Id="rId171" Type="http://schemas.openxmlformats.org/officeDocument/2006/relationships/slideLayout" Target="../slideLayouts/slideLayout171.xml"/><Relationship Id="rId170" Type="http://schemas.openxmlformats.org/officeDocument/2006/relationships/slideLayout" Target="../slideLayouts/slideLayout170.xml"/><Relationship Id="rId17" Type="http://schemas.openxmlformats.org/officeDocument/2006/relationships/slideLayout" Target="../slideLayouts/slideLayout17.xml"/><Relationship Id="rId169" Type="http://schemas.openxmlformats.org/officeDocument/2006/relationships/slideLayout" Target="../slideLayouts/slideLayout169.xml"/><Relationship Id="rId168" Type="http://schemas.openxmlformats.org/officeDocument/2006/relationships/slideLayout" Target="../slideLayouts/slideLayout168.xml"/><Relationship Id="rId167" Type="http://schemas.openxmlformats.org/officeDocument/2006/relationships/slideLayout" Target="../slideLayouts/slideLayout167.xml"/><Relationship Id="rId166" Type="http://schemas.openxmlformats.org/officeDocument/2006/relationships/slideLayout" Target="../slideLayouts/slideLayout166.xml"/><Relationship Id="rId165" Type="http://schemas.openxmlformats.org/officeDocument/2006/relationships/slideLayout" Target="../slideLayouts/slideLayout165.xml"/><Relationship Id="rId164" Type="http://schemas.openxmlformats.org/officeDocument/2006/relationships/slideLayout" Target="../slideLayouts/slideLayout164.xml"/><Relationship Id="rId163" Type="http://schemas.openxmlformats.org/officeDocument/2006/relationships/slideLayout" Target="../slideLayouts/slideLayout163.xml"/><Relationship Id="rId162" Type="http://schemas.openxmlformats.org/officeDocument/2006/relationships/slideLayout" Target="../slideLayouts/slideLayout162.xml"/><Relationship Id="rId161" Type="http://schemas.openxmlformats.org/officeDocument/2006/relationships/slideLayout" Target="../slideLayouts/slideLayout161.xml"/><Relationship Id="rId160" Type="http://schemas.openxmlformats.org/officeDocument/2006/relationships/slideLayout" Target="../slideLayouts/slideLayout160.xml"/><Relationship Id="rId16" Type="http://schemas.openxmlformats.org/officeDocument/2006/relationships/slideLayout" Target="../slideLayouts/slideLayout16.xml"/><Relationship Id="rId159" Type="http://schemas.openxmlformats.org/officeDocument/2006/relationships/slideLayout" Target="../slideLayouts/slideLayout159.xml"/><Relationship Id="rId158" Type="http://schemas.openxmlformats.org/officeDocument/2006/relationships/slideLayout" Target="../slideLayouts/slideLayout158.xml"/><Relationship Id="rId157" Type="http://schemas.openxmlformats.org/officeDocument/2006/relationships/slideLayout" Target="../slideLayouts/slideLayout157.xml"/><Relationship Id="rId156" Type="http://schemas.openxmlformats.org/officeDocument/2006/relationships/slideLayout" Target="../slideLayouts/slideLayout156.xml"/><Relationship Id="rId155" Type="http://schemas.openxmlformats.org/officeDocument/2006/relationships/slideLayout" Target="../slideLayouts/slideLayout155.xml"/><Relationship Id="rId154" Type="http://schemas.openxmlformats.org/officeDocument/2006/relationships/slideLayout" Target="../slideLayouts/slideLayout154.xml"/><Relationship Id="rId153" Type="http://schemas.openxmlformats.org/officeDocument/2006/relationships/slideLayout" Target="../slideLayouts/slideLayout153.xml"/><Relationship Id="rId152" Type="http://schemas.openxmlformats.org/officeDocument/2006/relationships/slideLayout" Target="../slideLayouts/slideLayout152.xml"/><Relationship Id="rId151" Type="http://schemas.openxmlformats.org/officeDocument/2006/relationships/slideLayout" Target="../slideLayouts/slideLayout151.xml"/><Relationship Id="rId150" Type="http://schemas.openxmlformats.org/officeDocument/2006/relationships/slideLayout" Target="../slideLayouts/slideLayout150.xml"/><Relationship Id="rId15" Type="http://schemas.openxmlformats.org/officeDocument/2006/relationships/slideLayout" Target="../slideLayouts/slideLayout15.xml"/><Relationship Id="rId149" Type="http://schemas.openxmlformats.org/officeDocument/2006/relationships/slideLayout" Target="../slideLayouts/slideLayout149.xml"/><Relationship Id="rId148" Type="http://schemas.openxmlformats.org/officeDocument/2006/relationships/slideLayout" Target="../slideLayouts/slideLayout148.xml"/><Relationship Id="rId147" Type="http://schemas.openxmlformats.org/officeDocument/2006/relationships/slideLayout" Target="../slideLayouts/slideLayout147.xml"/><Relationship Id="rId146" Type="http://schemas.openxmlformats.org/officeDocument/2006/relationships/slideLayout" Target="../slideLayouts/slideLayout146.xml"/><Relationship Id="rId145" Type="http://schemas.openxmlformats.org/officeDocument/2006/relationships/slideLayout" Target="../slideLayouts/slideLayout145.xml"/><Relationship Id="rId144" Type="http://schemas.openxmlformats.org/officeDocument/2006/relationships/slideLayout" Target="../slideLayouts/slideLayout144.xml"/><Relationship Id="rId143" Type="http://schemas.openxmlformats.org/officeDocument/2006/relationships/slideLayout" Target="../slideLayouts/slideLayout143.xml"/><Relationship Id="rId142" Type="http://schemas.openxmlformats.org/officeDocument/2006/relationships/slideLayout" Target="../slideLayouts/slideLayout142.xml"/><Relationship Id="rId141" Type="http://schemas.openxmlformats.org/officeDocument/2006/relationships/slideLayout" Target="../slideLayouts/slideLayout141.xml"/><Relationship Id="rId140" Type="http://schemas.openxmlformats.org/officeDocument/2006/relationships/slideLayout" Target="../slideLayouts/slideLayout140.xml"/><Relationship Id="rId14" Type="http://schemas.openxmlformats.org/officeDocument/2006/relationships/slideLayout" Target="../slideLayouts/slideLayout14.xml"/><Relationship Id="rId139" Type="http://schemas.openxmlformats.org/officeDocument/2006/relationships/slideLayout" Target="../slideLayouts/slideLayout139.xml"/><Relationship Id="rId138" Type="http://schemas.openxmlformats.org/officeDocument/2006/relationships/slideLayout" Target="../slideLayouts/slideLayout138.xml"/><Relationship Id="rId137" Type="http://schemas.openxmlformats.org/officeDocument/2006/relationships/slideLayout" Target="../slideLayouts/slideLayout137.xml"/><Relationship Id="rId136" Type="http://schemas.openxmlformats.org/officeDocument/2006/relationships/slideLayout" Target="../slideLayouts/slideLayout136.xml"/><Relationship Id="rId135" Type="http://schemas.openxmlformats.org/officeDocument/2006/relationships/slideLayout" Target="../slideLayouts/slideLayout135.xml"/><Relationship Id="rId134" Type="http://schemas.openxmlformats.org/officeDocument/2006/relationships/slideLayout" Target="../slideLayouts/slideLayout134.xml"/><Relationship Id="rId133" Type="http://schemas.openxmlformats.org/officeDocument/2006/relationships/slideLayout" Target="../slideLayouts/slideLayout133.xml"/><Relationship Id="rId132" Type="http://schemas.openxmlformats.org/officeDocument/2006/relationships/slideLayout" Target="../slideLayouts/slideLayout132.xml"/><Relationship Id="rId131" Type="http://schemas.openxmlformats.org/officeDocument/2006/relationships/slideLayout" Target="../slideLayouts/slideLayout131.xml"/><Relationship Id="rId130" Type="http://schemas.openxmlformats.org/officeDocument/2006/relationships/slideLayout" Target="../slideLayouts/slideLayout130.xml"/><Relationship Id="rId13" Type="http://schemas.openxmlformats.org/officeDocument/2006/relationships/slideLayout" Target="../slideLayouts/slideLayout13.xml"/><Relationship Id="rId129" Type="http://schemas.openxmlformats.org/officeDocument/2006/relationships/slideLayout" Target="../slideLayouts/slideLayout129.xml"/><Relationship Id="rId128" Type="http://schemas.openxmlformats.org/officeDocument/2006/relationships/slideLayout" Target="../slideLayouts/slideLayout128.xml"/><Relationship Id="rId127" Type="http://schemas.openxmlformats.org/officeDocument/2006/relationships/slideLayout" Target="../slideLayouts/slideLayout127.xml"/><Relationship Id="rId126" Type="http://schemas.openxmlformats.org/officeDocument/2006/relationships/slideLayout" Target="../slideLayouts/slideLayout126.xml"/><Relationship Id="rId125" Type="http://schemas.openxmlformats.org/officeDocument/2006/relationships/slideLayout" Target="../slideLayouts/slideLayout125.xml"/><Relationship Id="rId124" Type="http://schemas.openxmlformats.org/officeDocument/2006/relationships/slideLayout" Target="../slideLayouts/slideLayout124.xml"/><Relationship Id="rId123" Type="http://schemas.openxmlformats.org/officeDocument/2006/relationships/slideLayout" Target="../slideLayouts/slideLayout123.xml"/><Relationship Id="rId122" Type="http://schemas.openxmlformats.org/officeDocument/2006/relationships/slideLayout" Target="../slideLayouts/slideLayout122.xml"/><Relationship Id="rId121" Type="http://schemas.openxmlformats.org/officeDocument/2006/relationships/slideLayout" Target="../slideLayouts/slideLayout121.xml"/><Relationship Id="rId120" Type="http://schemas.openxmlformats.org/officeDocument/2006/relationships/slideLayout" Target="../slideLayouts/slideLayout120.xml"/><Relationship Id="rId12" Type="http://schemas.openxmlformats.org/officeDocument/2006/relationships/slideLayout" Target="../slideLayouts/slideLayout12.xml"/><Relationship Id="rId119" Type="http://schemas.openxmlformats.org/officeDocument/2006/relationships/slideLayout" Target="../slideLayouts/slideLayout119.xml"/><Relationship Id="rId118" Type="http://schemas.openxmlformats.org/officeDocument/2006/relationships/slideLayout" Target="../slideLayouts/slideLayout118.xml"/><Relationship Id="rId117" Type="http://schemas.openxmlformats.org/officeDocument/2006/relationships/slideLayout" Target="../slideLayouts/slideLayout117.xml"/><Relationship Id="rId116" Type="http://schemas.openxmlformats.org/officeDocument/2006/relationships/slideLayout" Target="../slideLayouts/slideLayout116.xml"/><Relationship Id="rId115" Type="http://schemas.openxmlformats.org/officeDocument/2006/relationships/slideLayout" Target="../slideLayouts/slideLayout115.xml"/><Relationship Id="rId114" Type="http://schemas.openxmlformats.org/officeDocument/2006/relationships/slideLayout" Target="../slideLayouts/slideLayout114.xml"/><Relationship Id="rId113" Type="http://schemas.openxmlformats.org/officeDocument/2006/relationships/slideLayout" Target="../slideLayouts/slideLayout113.xml"/><Relationship Id="rId112" Type="http://schemas.openxmlformats.org/officeDocument/2006/relationships/slideLayout" Target="../slideLayouts/slideLayout112.xml"/><Relationship Id="rId111" Type="http://schemas.openxmlformats.org/officeDocument/2006/relationships/slideLayout" Target="../slideLayouts/slideLayout111.xml"/><Relationship Id="rId110" Type="http://schemas.openxmlformats.org/officeDocument/2006/relationships/slideLayout" Target="../slideLayouts/slideLayout110.xml"/><Relationship Id="rId11" Type="http://schemas.openxmlformats.org/officeDocument/2006/relationships/slideLayout" Target="../slideLayouts/slideLayout11.xml"/><Relationship Id="rId109" Type="http://schemas.openxmlformats.org/officeDocument/2006/relationships/slideLayout" Target="../slideLayouts/slideLayout109.xml"/><Relationship Id="rId108" Type="http://schemas.openxmlformats.org/officeDocument/2006/relationships/slideLayout" Target="../slideLayouts/slideLayout108.xml"/><Relationship Id="rId107" Type="http://schemas.openxmlformats.org/officeDocument/2006/relationships/slideLayout" Target="../slideLayouts/slideLayout107.xml"/><Relationship Id="rId106" Type="http://schemas.openxmlformats.org/officeDocument/2006/relationships/slideLayout" Target="../slideLayouts/slideLayout106.xml"/><Relationship Id="rId105" Type="http://schemas.openxmlformats.org/officeDocument/2006/relationships/slideLayout" Target="../slideLayouts/slideLayout105.xml"/><Relationship Id="rId104" Type="http://schemas.openxmlformats.org/officeDocument/2006/relationships/slideLayout" Target="../slideLayouts/slideLayout104.xml"/><Relationship Id="rId103" Type="http://schemas.openxmlformats.org/officeDocument/2006/relationships/slideLayout" Target="../slideLayouts/slideLayout103.xml"/><Relationship Id="rId102" Type="http://schemas.openxmlformats.org/officeDocument/2006/relationships/slideLayout" Target="../slideLayouts/slideLayout102.xml"/><Relationship Id="rId101" Type="http://schemas.openxmlformats.org/officeDocument/2006/relationships/slideLayout" Target="../slideLayouts/slideLayout101.xml"/><Relationship Id="rId100" Type="http://schemas.openxmlformats.org/officeDocument/2006/relationships/slideLayout" Target="../slideLayouts/slideLayout100.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21"/>
            </p:custDataLst>
          </p:nvPr>
        </p:nvSpPr>
        <p:spPr>
          <a:xfrm>
            <a:off x="1185810" y="1181873"/>
            <a:ext cx="21379656" cy="12588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2"/>
            </p:custDataLst>
          </p:nvPr>
        </p:nvSpPr>
        <p:spPr>
          <a:xfrm>
            <a:off x="1185810" y="2944193"/>
            <a:ext cx="21379656" cy="9201828"/>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3"/>
            </p:custDataLst>
          </p:nvPr>
        </p:nvSpPr>
        <p:spPr>
          <a:xfrm>
            <a:off x="1192826" y="12266307"/>
            <a:ext cx="5262469" cy="615413"/>
          </a:xfrm>
          <a:prstGeom prst="rect">
            <a:avLst/>
          </a:prstGeom>
        </p:spPr>
        <p:txBody>
          <a:bodyPr vert="horz" lIns="91440" tIns="45720" rIns="91440" bIns="45720" rtlCol="0" anchor="ctr">
            <a:normAutofit/>
          </a:bodyPr>
          <a:lstStyle>
            <a:lvl1pPr algn="l">
              <a:defRPr sz="194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4"/>
            </p:custDataLst>
          </p:nvPr>
        </p:nvSpPr>
        <p:spPr>
          <a:xfrm>
            <a:off x="8022341" y="12266307"/>
            <a:ext cx="7718288" cy="615413"/>
          </a:xfrm>
          <a:prstGeom prst="rect">
            <a:avLst/>
          </a:prstGeom>
        </p:spPr>
        <p:txBody>
          <a:bodyPr vert="horz" lIns="91440" tIns="45720" rIns="91440" bIns="45720" rtlCol="0" anchor="ctr">
            <a:normAutofit/>
          </a:bodyPr>
          <a:lstStyle>
            <a:lvl1pPr algn="ctr">
              <a:defRPr sz="194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25"/>
            </p:custDataLst>
          </p:nvPr>
        </p:nvSpPr>
        <p:spPr>
          <a:xfrm>
            <a:off x="17302997" y="12266307"/>
            <a:ext cx="5262469" cy="615413"/>
          </a:xfrm>
          <a:prstGeom prst="rect">
            <a:avLst/>
          </a:prstGeom>
        </p:spPr>
        <p:txBody>
          <a:bodyPr vert="horz" lIns="91440" tIns="45720" rIns="91440" bIns="45720" rtlCol="0" anchor="ctr">
            <a:normAutofit/>
          </a:bodyPr>
          <a:lstStyle>
            <a:lvl1pPr algn="r">
              <a:defRPr sz="194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16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 id="2147483780" r:id="rId132"/>
    <p:sldLayoutId id="2147483781" r:id="rId133"/>
    <p:sldLayoutId id="2147483782" r:id="rId134"/>
    <p:sldLayoutId id="2147483783" r:id="rId135"/>
    <p:sldLayoutId id="2147483784" r:id="rId136"/>
    <p:sldLayoutId id="2147483785" r:id="rId137"/>
    <p:sldLayoutId id="2147483786" r:id="rId138"/>
    <p:sldLayoutId id="2147483787" r:id="rId139"/>
    <p:sldLayoutId id="2147483788" r:id="rId140"/>
    <p:sldLayoutId id="2147483789" r:id="rId141"/>
    <p:sldLayoutId id="2147483790" r:id="rId142"/>
    <p:sldLayoutId id="2147483791" r:id="rId143"/>
    <p:sldLayoutId id="2147483792" r:id="rId144"/>
    <p:sldLayoutId id="2147483793" r:id="rId145"/>
    <p:sldLayoutId id="2147483794" r:id="rId146"/>
    <p:sldLayoutId id="2147483795" r:id="rId147"/>
    <p:sldLayoutId id="2147483796" r:id="rId148"/>
    <p:sldLayoutId id="2147483797" r:id="rId149"/>
    <p:sldLayoutId id="2147483798" r:id="rId150"/>
    <p:sldLayoutId id="2147483799" r:id="rId151"/>
    <p:sldLayoutId id="2147483800" r:id="rId152"/>
    <p:sldLayoutId id="2147483801" r:id="rId153"/>
    <p:sldLayoutId id="2147483802" r:id="rId154"/>
    <p:sldLayoutId id="2147483803" r:id="rId155"/>
    <p:sldLayoutId id="2147483804" r:id="rId156"/>
    <p:sldLayoutId id="2147483805" r:id="rId157"/>
    <p:sldLayoutId id="2147483806" r:id="rId158"/>
    <p:sldLayoutId id="2147483807" r:id="rId159"/>
    <p:sldLayoutId id="2147483808" r:id="rId160"/>
    <p:sldLayoutId id="2147483809" r:id="rId161"/>
    <p:sldLayoutId id="2147483810" r:id="rId162"/>
    <p:sldLayoutId id="2147483811" r:id="rId163"/>
    <p:sldLayoutId id="2147483812" r:id="rId164"/>
    <p:sldLayoutId id="2147483813" r:id="rId165"/>
    <p:sldLayoutId id="2147483814" r:id="rId166"/>
    <p:sldLayoutId id="2147483815" r:id="rId167"/>
    <p:sldLayoutId id="2147483816" r:id="rId168"/>
    <p:sldLayoutId id="2147483817" r:id="rId169"/>
    <p:sldLayoutId id="2147483818" r:id="rId170"/>
    <p:sldLayoutId id="2147483819" r:id="rId171"/>
    <p:sldLayoutId id="2147483820" r:id="rId172"/>
    <p:sldLayoutId id="2147483821" r:id="rId173"/>
    <p:sldLayoutId id="2147483822" r:id="rId174"/>
    <p:sldLayoutId id="2147483823" r:id="rId175"/>
    <p:sldLayoutId id="2147483824" r:id="rId176"/>
    <p:sldLayoutId id="2147483825" r:id="rId177"/>
    <p:sldLayoutId id="2147483826" r:id="rId178"/>
    <p:sldLayoutId id="2147483827" r:id="rId179"/>
    <p:sldLayoutId id="2147483828" r:id="rId180"/>
    <p:sldLayoutId id="2147483829" r:id="rId181"/>
    <p:sldLayoutId id="2147483830" r:id="rId182"/>
    <p:sldLayoutId id="2147483831" r:id="rId183"/>
    <p:sldLayoutId id="2147483832" r:id="rId184"/>
    <p:sldLayoutId id="2147483833" r:id="rId185"/>
    <p:sldLayoutId id="2147483834" r:id="rId186"/>
    <p:sldLayoutId id="2147483835" r:id="rId187"/>
    <p:sldLayoutId id="2147483836" r:id="rId188"/>
    <p:sldLayoutId id="2147483837" r:id="rId189"/>
    <p:sldLayoutId id="2147483838" r:id="rId190"/>
    <p:sldLayoutId id="2147483839" r:id="rId191"/>
    <p:sldLayoutId id="2147483840" r:id="rId192"/>
    <p:sldLayoutId id="2147483841" r:id="rId193"/>
    <p:sldLayoutId id="2147483842" r:id="rId194"/>
    <p:sldLayoutId id="2147483843" r:id="rId195"/>
    <p:sldLayoutId id="2147483844" r:id="rId196"/>
    <p:sldLayoutId id="2147483845" r:id="rId197"/>
    <p:sldLayoutId id="2147483846" r:id="rId198"/>
    <p:sldLayoutId id="2147483847" r:id="rId199"/>
    <p:sldLayoutId id="2147483848" r:id="rId200"/>
    <p:sldLayoutId id="2147483849" r:id="rId201"/>
    <p:sldLayoutId id="2147483850" r:id="rId202"/>
    <p:sldLayoutId id="2147483851" r:id="rId203"/>
    <p:sldLayoutId id="2147483852" r:id="rId204"/>
    <p:sldLayoutId id="2147483853" r:id="rId205"/>
    <p:sldLayoutId id="2147483854" r:id="rId206"/>
    <p:sldLayoutId id="2147483855" r:id="rId207"/>
    <p:sldLayoutId id="2147483856" r:id="rId208"/>
    <p:sldLayoutId id="2147483857" r:id="rId209"/>
    <p:sldLayoutId id="2147483858" r:id="rId210"/>
    <p:sldLayoutId id="2147483859" r:id="rId211"/>
    <p:sldLayoutId id="2147483860" r:id="rId212"/>
    <p:sldLayoutId id="2147483861" r:id="rId213"/>
    <p:sldLayoutId id="2147483862" r:id="rId214"/>
    <p:sldLayoutId id="2147483863" r:id="rId215"/>
    <p:sldLayoutId id="2147483864" r:id="rId216"/>
    <p:sldLayoutId id="2147483865" r:id="rId217"/>
    <p:sldLayoutId id="2147483866" r:id="rId218"/>
    <p:sldLayoutId id="2147483867" r:id="rId219"/>
    <p:sldLayoutId id="2147483868" r:id="rId220"/>
  </p:sldLayoutIdLst>
  <p:txStyles>
    <p:titleStyle>
      <a:lvl1pPr algn="l" defTabSz="1776095" rtl="0" eaLnBrk="1" fontAlgn="auto" latinLnBrk="0" hangingPunct="1">
        <a:lnSpc>
          <a:spcPct val="100000"/>
        </a:lnSpc>
        <a:spcBef>
          <a:spcPct val="0"/>
        </a:spcBef>
        <a:buNone/>
        <a:defRPr sz="699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44386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1332230" indent="-443865" algn="l" defTabSz="1776095" rtl="0" eaLnBrk="1" fontAlgn="auto" latinLnBrk="0" hangingPunct="1">
        <a:lnSpc>
          <a:spcPct val="130000"/>
        </a:lnSpc>
        <a:spcBef>
          <a:spcPct val="1000"/>
        </a:spcBef>
        <a:spcAft>
          <a:spcPts val="1000"/>
        </a:spcAft>
        <a:buFont typeface="Arial" panose="020B0604020202020204" pitchFamily="34" charset="0"/>
        <a:buChar char="•"/>
        <a:tabLst>
          <a:tab pos="3126740" algn="l"/>
        </a:tabLst>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222059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3108325"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3996690" indent="-443865" algn="l" defTabSz="1776095" rtl="0" eaLnBrk="1" fontAlgn="auto" latinLnBrk="0" hangingPunct="1">
        <a:lnSpc>
          <a:spcPct val="130000"/>
        </a:lnSpc>
        <a:spcBef>
          <a:spcPct val="1000"/>
        </a:spcBef>
        <a:spcAft>
          <a:spcPts val="1000"/>
        </a:spcAft>
        <a:buFont typeface="Arial" panose="020B0604020202020204" pitchFamily="34" charset="0"/>
        <a:buChar char="•"/>
        <a:defRPr sz="311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488505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6pPr>
      <a:lvl7pPr marL="577278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7pPr>
      <a:lvl8pPr marL="6661150"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8pPr>
      <a:lvl9pPr marL="7549515" indent="-443865" algn="l" defTabSz="1776095" rtl="0" eaLnBrk="1" latinLnBrk="0" hangingPunct="1">
        <a:lnSpc>
          <a:spcPct val="90000"/>
        </a:lnSpc>
        <a:spcBef>
          <a:spcPct val="195000"/>
        </a:spcBef>
        <a:buFont typeface="Arial" panose="020B0604020202020204" pitchFamily="34" charset="0"/>
        <a:buChar char="•"/>
        <a:defRPr sz="3495" kern="1200">
          <a:solidFill>
            <a:schemeClr val="tx1"/>
          </a:solidFill>
          <a:latin typeface="+mn-lt"/>
          <a:ea typeface="+mn-ea"/>
          <a:cs typeface="+mn-cs"/>
        </a:defRPr>
      </a:lvl9pPr>
    </p:bodyStyle>
    <p:otherStyle>
      <a:defPPr>
        <a:defRPr lang="zh-CN"/>
      </a:defPPr>
      <a:lvl1pPr marL="0" algn="l" defTabSz="1776095" rtl="0" eaLnBrk="1" latinLnBrk="0" hangingPunct="1">
        <a:defRPr sz="3495" kern="1200">
          <a:solidFill>
            <a:schemeClr val="tx1"/>
          </a:solidFill>
          <a:latin typeface="+mn-lt"/>
          <a:ea typeface="+mn-ea"/>
          <a:cs typeface="+mn-cs"/>
        </a:defRPr>
      </a:lvl1pPr>
      <a:lvl2pPr marL="888365" algn="l" defTabSz="1776095" rtl="0" eaLnBrk="1" latinLnBrk="0" hangingPunct="1">
        <a:defRPr sz="3495" kern="1200">
          <a:solidFill>
            <a:schemeClr val="tx1"/>
          </a:solidFill>
          <a:latin typeface="+mn-lt"/>
          <a:ea typeface="+mn-ea"/>
          <a:cs typeface="+mn-cs"/>
        </a:defRPr>
      </a:lvl2pPr>
      <a:lvl3pPr marL="1776095" algn="l" defTabSz="1776095" rtl="0" eaLnBrk="1" latinLnBrk="0" hangingPunct="1">
        <a:defRPr sz="3495" kern="1200">
          <a:solidFill>
            <a:schemeClr val="tx1"/>
          </a:solidFill>
          <a:latin typeface="+mn-lt"/>
          <a:ea typeface="+mn-ea"/>
          <a:cs typeface="+mn-cs"/>
        </a:defRPr>
      </a:lvl3pPr>
      <a:lvl4pPr marL="2664460" algn="l" defTabSz="1776095" rtl="0" eaLnBrk="1" latinLnBrk="0" hangingPunct="1">
        <a:defRPr sz="3495" kern="1200">
          <a:solidFill>
            <a:schemeClr val="tx1"/>
          </a:solidFill>
          <a:latin typeface="+mn-lt"/>
          <a:ea typeface="+mn-ea"/>
          <a:cs typeface="+mn-cs"/>
        </a:defRPr>
      </a:lvl4pPr>
      <a:lvl5pPr marL="3552825" algn="l" defTabSz="1776095" rtl="0" eaLnBrk="1" latinLnBrk="0" hangingPunct="1">
        <a:defRPr sz="3495" kern="1200">
          <a:solidFill>
            <a:schemeClr val="tx1"/>
          </a:solidFill>
          <a:latin typeface="+mn-lt"/>
          <a:ea typeface="+mn-ea"/>
          <a:cs typeface="+mn-cs"/>
        </a:defRPr>
      </a:lvl5pPr>
      <a:lvl6pPr marL="4440555" algn="l" defTabSz="1776095" rtl="0" eaLnBrk="1" latinLnBrk="0" hangingPunct="1">
        <a:defRPr sz="3495" kern="1200">
          <a:solidFill>
            <a:schemeClr val="tx1"/>
          </a:solidFill>
          <a:latin typeface="+mn-lt"/>
          <a:ea typeface="+mn-ea"/>
          <a:cs typeface="+mn-cs"/>
        </a:defRPr>
      </a:lvl6pPr>
      <a:lvl7pPr marL="5328920" algn="l" defTabSz="1776095" rtl="0" eaLnBrk="1" latinLnBrk="0" hangingPunct="1">
        <a:defRPr sz="3495" kern="1200">
          <a:solidFill>
            <a:schemeClr val="tx1"/>
          </a:solidFill>
          <a:latin typeface="+mn-lt"/>
          <a:ea typeface="+mn-ea"/>
          <a:cs typeface="+mn-cs"/>
        </a:defRPr>
      </a:lvl7pPr>
      <a:lvl8pPr marL="6217285" algn="l" defTabSz="1776095" rtl="0" eaLnBrk="1" latinLnBrk="0" hangingPunct="1">
        <a:defRPr sz="3495" kern="1200">
          <a:solidFill>
            <a:schemeClr val="tx1"/>
          </a:solidFill>
          <a:latin typeface="+mn-lt"/>
          <a:ea typeface="+mn-ea"/>
          <a:cs typeface="+mn-cs"/>
        </a:defRPr>
      </a:lvl8pPr>
      <a:lvl9pPr marL="7105015" algn="l" defTabSz="1776095" rtl="0" eaLnBrk="1" latinLnBrk="0" hangingPunct="1">
        <a:defRPr sz="34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 Target="slide90.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1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25.xml"/><Relationship Id="rId1" Type="http://schemas.openxmlformats.org/officeDocument/2006/relationships/image" Target="../media/image1.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49.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5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5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5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156.xml"/><Relationship Id="rId1" Type="http://schemas.openxmlformats.org/officeDocument/2006/relationships/image" Target="../media/image1.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158.xml"/><Relationship Id="rId1" Type="http://schemas.openxmlformats.org/officeDocument/2006/relationships/image" Target="../media/image3.jpe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59.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60.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61.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16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163.xml"/><Relationship Id="rId1" Type="http://schemas.openxmlformats.org/officeDocument/2006/relationships/image" Target="../media/image4.jpe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6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6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6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68.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69.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170.xml"/><Relationship Id="rId1" Type="http://schemas.openxmlformats.org/officeDocument/2006/relationships/image" Target="../media/image5.jpe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7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7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7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76.xml"/></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177.xml"/><Relationship Id="rId1" Type="http://schemas.openxmlformats.org/officeDocument/2006/relationships/image" Target="../media/image6.jpe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80.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8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184.xml"/><Relationship Id="rId1" Type="http://schemas.openxmlformats.org/officeDocument/2006/relationships/image" Target="../media/image7.jpe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8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88.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191.xml"/><Relationship Id="rId1" Type="http://schemas.openxmlformats.org/officeDocument/2006/relationships/image" Target="../media/image8.jpe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9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93.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94.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9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98.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99.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00.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0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0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05.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206.xml"/><Relationship Id="rId1" Type="http://schemas.openxmlformats.org/officeDocument/2006/relationships/image" Target="../media/image9.jpe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0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08.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09.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10.xml"/></Relationships>
</file>

<file path=ppt/slides/_rels/slide198.xml.rels><?xml version="1.0" encoding="UTF-8" standalone="yes"?>
<Relationships xmlns="http://schemas.openxmlformats.org/package/2006/relationships"><Relationship Id="rId3" Type="http://schemas.openxmlformats.org/officeDocument/2006/relationships/slideLayout" Target="../slideLayouts/slideLayout211.xml"/><Relationship Id="rId2" Type="http://schemas.openxmlformats.org/officeDocument/2006/relationships/image" Target="../media/image10.jpeg"/><Relationship Id="rId1" Type="http://schemas.openxmlformats.org/officeDocument/2006/relationships/image" Target="../media/image1.png"/></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 Target="slide18.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1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1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1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1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18.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19.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9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103.xml"/><Relationship Id="rId3" Type="http://schemas.openxmlformats.org/officeDocument/2006/relationships/slide" Target="slide112.xml"/><Relationship Id="rId2" Type="http://schemas.openxmlformats.org/officeDocument/2006/relationships/slide" Target="slide93.xml"/><Relationship Id="rId1" Type="http://schemas.openxmlformats.org/officeDocument/2006/relationships/image" Target="../media/image2.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anose="020B0503020204020204" pitchFamily="34" charset="-122"/>
                  <a:ea typeface="微软雅黑" panose="020B0503020204020204" pitchFamily="34" charset="-122"/>
                </a:rPr>
                <a:t>专题一    </a:t>
              </a:r>
              <a:r>
                <a:rPr lang="en-US" altLang="zh-CN" sz="5500" b="1" dirty="0">
                  <a:solidFill>
                    <a:srgbClr val="EF8340"/>
                  </a:solidFill>
                  <a:latin typeface="微软雅黑" panose="020B0503020204020204" pitchFamily="34" charset="-122"/>
                  <a:ea typeface="微软雅黑" panose="020B0503020204020204" pitchFamily="34" charset="-122"/>
                </a:rPr>
                <a:t>PART 01 </a:t>
              </a:r>
              <a:r>
                <a:rPr lang="zh-CN" altLang="en-US" sz="5500" b="1" dirty="0">
                  <a:solidFill>
                    <a:srgbClr val="EF8340"/>
                  </a:solidFill>
                  <a:latin typeface="微软雅黑" panose="020B0503020204020204" pitchFamily="34" charset="-122"/>
                  <a:ea typeface="微软雅黑" panose="020B0503020204020204" pitchFamily="34" charset="-122"/>
                </a:rPr>
                <a:t>　</a:t>
              </a:r>
              <a:endParaRPr lang="zh-CN" altLang="en-US" sz="55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latin typeface="微软雅黑" panose="020B0503020204020204" pitchFamily="34" charset="-122"/>
                  <a:ea typeface="微软雅黑" panose="020B0503020204020204" pitchFamily="34" charset="-122"/>
                </a:rPr>
                <a:t>正确使用词语</a:t>
              </a:r>
              <a:r>
                <a:rPr lang="en-US" altLang="zh-CN" sz="7500" b="1" dirty="0">
                  <a:latin typeface="微软雅黑" panose="020B0503020204020204" pitchFamily="34" charset="-122"/>
                  <a:ea typeface="微软雅黑" panose="020B0503020204020204" pitchFamily="34" charset="-122"/>
                </a:rPr>
                <a:t>(</a:t>
              </a:r>
              <a:r>
                <a:rPr lang="zh-CN" altLang="en-US" sz="7500" b="1" dirty="0">
                  <a:latin typeface="微软雅黑" panose="020B0503020204020204" pitchFamily="34" charset="-122"/>
                  <a:ea typeface="微软雅黑" panose="020B0503020204020204" pitchFamily="34" charset="-122"/>
                </a:rPr>
                <a:t>包括熟语</a:t>
              </a:r>
              <a:r>
                <a:rPr lang="en-US" altLang="zh-CN" sz="7500" b="1" dirty="0">
                  <a:latin typeface="微软雅黑" panose="020B0503020204020204" pitchFamily="34" charset="-122"/>
                  <a:ea typeface="微软雅黑" panose="020B0503020204020204" pitchFamily="34" charset="-122"/>
                </a:rPr>
                <a:t>)</a:t>
              </a:r>
              <a:endParaRPr lang="zh-CN" altLang="en-US" sz="7500" b="1" dirty="0">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89039" y="8848973"/>
            <a:ext cx="3857652" cy="692497"/>
          </a:xfrm>
          <a:prstGeom prst="rect">
            <a:avLst/>
          </a:prstGeom>
          <a:noFill/>
        </p:spPr>
        <p:txBody>
          <a:bodyPr wrap="square" rtlCol="0">
            <a:spAutoFit/>
          </a:bodyPr>
          <a:lstStyle/>
          <a:p>
            <a:r>
              <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rPr>
              <a:t>第</a:t>
            </a:r>
            <a:r>
              <a:rPr lang="en-US" altLang="zh-CN" sz="3900" dirty="0">
                <a:solidFill>
                  <a:srgbClr val="EF8340"/>
                </a:solidFill>
                <a:latin typeface="微软雅黑" panose="020B0503020204020204" pitchFamily="34" charset="-122"/>
                <a:ea typeface="微软雅黑" panose="020B0503020204020204" pitchFamily="34" charset="-122"/>
                <a:hlinkClick r:id="rId1" action="ppaction://hlinksldjump"/>
              </a:rPr>
              <a:t>1</a:t>
            </a:r>
            <a:r>
              <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rPr>
              <a:t>讲</a:t>
            </a:r>
            <a:r>
              <a:rPr lang="zh-CN" altLang="en-US" sz="3900" dirty="0">
                <a:solidFill>
                  <a:schemeClr val="bg1">
                    <a:lumMod val="50000"/>
                  </a:schemeClr>
                </a:solidFill>
                <a:latin typeface="微软雅黑" panose="020B0503020204020204" pitchFamily="34" charset="-122"/>
                <a:ea typeface="微软雅黑" panose="020B0503020204020204" pitchFamily="34" charset="-122"/>
              </a:rPr>
              <a:t>│</a:t>
            </a:r>
            <a:r>
              <a:rPr lang="zh-CN" altLang="en-US" sz="3900" dirty="0">
                <a:solidFill>
                  <a:schemeClr val="bg1">
                    <a:lumMod val="50000"/>
                  </a:schemeClr>
                </a:solidFill>
                <a:latin typeface="微软雅黑" panose="020B0503020204020204" pitchFamily="34" charset="-122"/>
                <a:ea typeface="微软雅黑" panose="020B0503020204020204" pitchFamily="34" charset="-122"/>
                <a:hlinkClick r:id="rId2" action="ppaction://hlinksldjump"/>
              </a:rPr>
              <a:t>第</a:t>
            </a:r>
            <a:r>
              <a:rPr lang="en-US" altLang="zh-CN" sz="3900" dirty="0">
                <a:solidFill>
                  <a:schemeClr val="bg1">
                    <a:lumMod val="50000"/>
                  </a:schemeClr>
                </a:solidFill>
                <a:latin typeface="微软雅黑" panose="020B0503020204020204" pitchFamily="34" charset="-122"/>
                <a:ea typeface="微软雅黑" panose="020B0503020204020204" pitchFamily="34" charset="-122"/>
                <a:hlinkClick r:id="rId2" action="ppaction://hlinksldjump"/>
              </a:rPr>
              <a:t>2</a:t>
            </a:r>
            <a:r>
              <a:rPr lang="zh-CN" altLang="en-US" sz="3900" dirty="0">
                <a:solidFill>
                  <a:schemeClr val="bg1">
                    <a:lumMod val="50000"/>
                  </a:schemeClr>
                </a:solidFill>
                <a:latin typeface="微软雅黑" panose="020B0503020204020204" pitchFamily="34" charset="-122"/>
                <a:ea typeface="微软雅黑" panose="020B0503020204020204" pitchFamily="34" charset="-122"/>
                <a:hlinkClick r:id="rId2" action="ppaction://hlinksldjump"/>
              </a:rPr>
              <a:t>讲</a:t>
            </a:r>
            <a:r>
              <a:rPr lang="zh-CN" altLang="en-US" sz="3900" dirty="0">
                <a:solidFill>
                  <a:srgbClr val="EF8340"/>
                </a:solidFill>
                <a:latin typeface="微软雅黑" panose="020B0503020204020204" pitchFamily="34" charset="-122"/>
                <a:ea typeface="微软雅黑" panose="020B0503020204020204" pitchFamily="34" charset="-122"/>
                <a:hlinkClick r:id="rId1" action="ppaction://hlinksldjump"/>
              </a:rPr>
              <a:t> </a:t>
            </a:r>
            <a:endParaRPr lang="zh-CN" altLang="en-US" sz="39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64302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20046577"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b="1"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b="1"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b="1"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b="1"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本题考查辨析并修改病句的能力。因为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两项使用了关联词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所以导致后半句缺主语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项“使得”和“是”不能搭配使用。</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方法指津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解答此类题目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首先梳理出句子的主干和枝叶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看成分是否残缺或者赘余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其次看句子的主要成分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主、谓、宾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之间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句子的枝叶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定、状、补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与中心语之间是否搭配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然后看是否有不同的句式混用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语序是否恰当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最后综合思考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看是否符合逻辑思维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表意是否明确。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2023200" y="3232126"/>
            <a:ext cx="19788326" cy="4407745"/>
            <a:chOff x="2023200" y="3803630"/>
            <a:chExt cx="19788326" cy="4407745"/>
          </a:xfrm>
        </p:grpSpPr>
        <p:sp>
          <p:nvSpPr>
            <p:cNvPr id="69" name="TextBox 68"/>
            <p:cNvSpPr txBox="1"/>
            <p:nvPr/>
          </p:nvSpPr>
          <p:spPr>
            <a:xfrm>
              <a:off x="2023200" y="3803630"/>
              <a:ext cx="19788326" cy="4407745"/>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⑤国家“一带一路”倡议的实施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给古丝绸之路的沿线城市带来了活力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很多城市对未来踌躇满志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跃跃欲试。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⑥目前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快递业已经成为一个不可忽视的行业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快递服务虽不能说万无一失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但的确为百姓生活提供了极大的便利。</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①③⑥</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B. ①④⑤</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C. ②③⑤</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D. ②④⑥</a:t>
              </a:r>
              <a:endParaRPr lang="zh-CN" altLang="en-US" sz="4400" dirty="0">
                <a:latin typeface="微软雅黑" panose="020B0503020204020204" pitchFamily="34" charset="-122"/>
                <a:ea typeface="微软雅黑" panose="020B0503020204020204" pitchFamily="34" charset="-122"/>
              </a:endParaRPr>
            </a:p>
          </p:txBody>
        </p:sp>
        <p:sp>
          <p:nvSpPr>
            <p:cNvPr id="73" name="TextBox 72"/>
            <p:cNvSpPr txBox="1"/>
            <p:nvPr/>
          </p:nvSpPr>
          <p:spPr>
            <a:xfrm>
              <a:off x="16562164" y="6022414"/>
              <a:ext cx="407196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3600724" y="508417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34874" y="3597295"/>
            <a:ext cx="20002640" cy="68802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14533" y="3916445"/>
            <a:ext cx="19788326" cy="4407745"/>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本题考查正确使用成语的能力。①重整旗鼓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指失败之后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重新集合力量再干。第①句有“再接再厉”之意。②意味深长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指含意深刻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耐人寻味。③层出不穷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指接连不断地出现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没有穷尽。④守正不阿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坚守正道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不偏私。第④句有“坚定不移”之意。⑤踌躇满志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形容对自己的现状或取得的成就非常得意。第⑤句有“信心满满”之意。⑥万无一失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指非常有把握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绝对不会出差错。</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808886" y="2874936"/>
            <a:ext cx="20145516" cy="8469014"/>
            <a:chOff x="1808886" y="2874936"/>
            <a:chExt cx="20145516" cy="8469014"/>
          </a:xfrm>
        </p:grpSpPr>
        <p:sp>
          <p:nvSpPr>
            <p:cNvPr id="69" name="TextBox 68"/>
            <p:cNvSpPr txBox="1"/>
            <p:nvPr/>
          </p:nvSpPr>
          <p:spPr>
            <a:xfrm>
              <a:off x="1951762" y="2874936"/>
              <a:ext cx="20002640"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全都不正确的一项是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这是一条经典的旅游路线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既能让你饱览大自然巧夺天工般的美景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又能让你领略多姿多彩的异国风情。</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②近年来农民收入稳步增长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生活条件大大改善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对商场里琳琅满目的高档电器也不再望尘莫及了。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③他在学习上坚持博学审问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对待工作更是兢兢业业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经过长时间的努力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终于取得了突出的成就。</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④由于过于相信自己的能力和判断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不肯认真调查研究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他对于群众的意见总是</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充耳不闻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所以常常受到大家的批评。</a:t>
              </a:r>
              <a:endParaRPr lang="zh-CN" altLang="en-US" sz="4400" dirty="0">
                <a:latin typeface="微软雅黑" panose="020B0503020204020204" pitchFamily="34" charset="-122"/>
                <a:ea typeface="微软雅黑" panose="020B0503020204020204" pitchFamily="34" charset="-122"/>
              </a:endParaRPr>
            </a:p>
          </p:txBody>
        </p:sp>
        <p:sp>
          <p:nvSpPr>
            <p:cNvPr id="10" name="TextBox 55"/>
            <p:cNvSpPr txBox="1"/>
            <p:nvPr/>
          </p:nvSpPr>
          <p:spPr>
            <a:xfrm>
              <a:off x="13609836" y="4356894"/>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55"/>
            <p:cNvSpPr txBox="1"/>
            <p:nvPr/>
          </p:nvSpPr>
          <p:spPr>
            <a:xfrm>
              <a:off x="6337028" y="7762620"/>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55"/>
            <p:cNvSpPr txBox="1"/>
            <p:nvPr/>
          </p:nvSpPr>
          <p:spPr>
            <a:xfrm>
              <a:off x="1808886" y="10420620"/>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5" name="TextBox 55"/>
            <p:cNvSpPr txBox="1"/>
            <p:nvPr/>
          </p:nvSpPr>
          <p:spPr>
            <a:xfrm>
              <a:off x="2952652" y="6839290"/>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951762" y="2874936"/>
            <a:ext cx="20002640" cy="5215787"/>
            <a:chOff x="1951762" y="2874936"/>
            <a:chExt cx="20002640" cy="5215787"/>
          </a:xfrm>
        </p:grpSpPr>
        <p:grpSp>
          <p:nvGrpSpPr>
            <p:cNvPr id="13" name="组合 12"/>
            <p:cNvGrpSpPr/>
            <p:nvPr/>
          </p:nvGrpSpPr>
          <p:grpSpPr>
            <a:xfrm>
              <a:off x="1951762" y="2874936"/>
              <a:ext cx="20002640" cy="5215787"/>
              <a:chOff x="1951762" y="2874936"/>
              <a:chExt cx="20002640" cy="5215787"/>
            </a:xfrm>
          </p:grpSpPr>
          <p:sp>
            <p:nvSpPr>
              <p:cNvPr id="69" name="TextBox 68"/>
              <p:cNvSpPr txBox="1"/>
              <p:nvPr/>
            </p:nvSpPr>
            <p:spPr>
              <a:xfrm>
                <a:off x="1951762" y="2874936"/>
                <a:ext cx="20002640" cy="5215787"/>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⑤有的同学过去对语文学习不重视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到了高中才发现既要补欠账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又要学新知识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被弄得左支右绌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狼狈得很。</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⑥央视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中国诗词大会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这个温文尔雅的节目走红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引起社会广泛关注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节目中一举夺冠的小姑娘更是成为谈论的焦点。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①②⑥	B. ①③⑤	C. ②③④	D. ④⑤⑥</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TextBox 55"/>
              <p:cNvSpPr txBox="1"/>
              <p:nvPr/>
            </p:nvSpPr>
            <p:spPr>
              <a:xfrm>
                <a:off x="8353252" y="5076974"/>
                <a:ext cx="4202493" cy="1754326"/>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a:p>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1" name="TextBox 55"/>
            <p:cNvSpPr txBox="1"/>
            <p:nvPr/>
          </p:nvSpPr>
          <p:spPr>
            <a:xfrm>
              <a:off x="2952652" y="4199811"/>
              <a:ext cx="2571768" cy="1754326"/>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a:p>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08886" y="3637383"/>
            <a:ext cx="19931202" cy="66241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3708822"/>
            <a:ext cx="19788326"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①巧夺天工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指精巧的人工胜过天然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形容技艺极其精巧。这里用错了对象。②望尘莫及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指只望见走在前面的人带起的尘土而追赶不上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形容远远落后。多用于表示对人钦佩的自谦语。用在此处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不合语境。③博学审问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广泛地学习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详细地询问。指求学时的态度和应循的途径。④充耳不闻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形容不愿听取别人的意见。⑤左支右绌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指力量不足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应付了这一方面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那一方面又有了问题。⑥温文尔雅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态度温和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举止文雅。不能用来形容节目。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51762" y="2874936"/>
            <a:ext cx="20002640" cy="8390374"/>
            <a:chOff x="1951762" y="2874936"/>
            <a:chExt cx="20002640" cy="8390374"/>
          </a:xfrm>
        </p:grpSpPr>
        <p:sp>
          <p:nvSpPr>
            <p:cNvPr id="69" name="TextBox 68"/>
            <p:cNvSpPr txBox="1"/>
            <p:nvPr/>
          </p:nvSpPr>
          <p:spPr>
            <a:xfrm>
              <a:off x="1951762" y="2874936"/>
              <a:ext cx="20002640" cy="7928709"/>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全都正确的一项是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第二展厅的文物如同一部浓缩的史书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举重若轻地展示了先民们在恶劣的自然条件下顽强抗争、繁衍生息的漫长历史。</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②这部翻译小说虽然是以家庭生活为题材的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却多侧面、多视角地展现出那个时代光怪陆离的社会生活画卷。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③毕业后他的同学大都顺理成章地走上了音乐创作之路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而他却改换门庭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另有所爱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一头扎进中国古代文化研究中。</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④就对后世的影响来说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我们一致认为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封神演义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虽然比不上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西游记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聊斋志异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是可以并行不悖的。</a:t>
              </a:r>
              <a:endParaRPr lang="zh-CN" altLang="en-US" sz="4400" dirty="0">
                <a:latin typeface="微软雅黑" panose="020B0503020204020204" pitchFamily="34" charset="-122"/>
                <a:ea typeface="微软雅黑" panose="020B0503020204020204" pitchFamily="34" charset="-122"/>
              </a:endParaRPr>
            </a:p>
          </p:txBody>
        </p:sp>
        <p:sp>
          <p:nvSpPr>
            <p:cNvPr id="10" name="TextBox 55"/>
            <p:cNvSpPr txBox="1"/>
            <p:nvPr/>
          </p:nvSpPr>
          <p:spPr>
            <a:xfrm>
              <a:off x="11449596" y="4284886"/>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55"/>
            <p:cNvSpPr txBox="1"/>
            <p:nvPr/>
          </p:nvSpPr>
          <p:spPr>
            <a:xfrm>
              <a:off x="16850196" y="7740320"/>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6" name="TextBox 55"/>
            <p:cNvSpPr txBox="1"/>
            <p:nvPr/>
          </p:nvSpPr>
          <p:spPr>
            <a:xfrm>
              <a:off x="1951762" y="6838248"/>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55"/>
            <p:cNvSpPr txBox="1"/>
            <p:nvPr/>
          </p:nvSpPr>
          <p:spPr>
            <a:xfrm>
              <a:off x="6913092" y="10341980"/>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1594572" y="1692598"/>
            <a:ext cx="20228628" cy="895733"/>
            <a:chOff x="1594572" y="1803366"/>
            <a:chExt cx="20228628" cy="895733"/>
          </a:xfrm>
        </p:grpSpPr>
        <p:grpSp>
          <p:nvGrpSpPr>
            <p:cNvPr id="4"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008436" y="2874936"/>
            <a:ext cx="20964955" cy="5215787"/>
            <a:chOff x="1008436" y="2874936"/>
            <a:chExt cx="20964955" cy="5215787"/>
          </a:xfrm>
        </p:grpSpPr>
        <p:grpSp>
          <p:nvGrpSpPr>
            <p:cNvPr id="2" name="组合 12"/>
            <p:cNvGrpSpPr/>
            <p:nvPr/>
          </p:nvGrpSpPr>
          <p:grpSpPr>
            <a:xfrm>
              <a:off x="1951762" y="2874936"/>
              <a:ext cx="20002640" cy="5215787"/>
              <a:chOff x="1951762" y="2874936"/>
              <a:chExt cx="20002640" cy="5215787"/>
            </a:xfrm>
          </p:grpSpPr>
          <p:sp>
            <p:nvSpPr>
              <p:cNvPr id="69" name="TextBox 68"/>
              <p:cNvSpPr txBox="1"/>
              <p:nvPr/>
            </p:nvSpPr>
            <p:spPr>
              <a:xfrm>
                <a:off x="1951762" y="2874936"/>
                <a:ext cx="20002640" cy="5215787"/>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⑤在那几年的工作学习中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杨老师给了我很大的帮助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他的教导在我听来如同空谷足音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给我启示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带我走出困惑。</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⑥我国绘画史上有一个时期把王石谷等四人奉为圭臬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凡是学画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都以他们为宗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有的甚至照摹照搬。</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A.①②④	B.①③⑤	C.②⑤⑥	D.③④⑥</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TextBox 55"/>
              <p:cNvSpPr txBox="1"/>
              <p:nvPr/>
            </p:nvSpPr>
            <p:spPr>
              <a:xfrm>
                <a:off x="11737628" y="5064243"/>
                <a:ext cx="4202493" cy="1754326"/>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a:p>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1" name="TextBox 55"/>
            <p:cNvSpPr txBox="1"/>
            <p:nvPr/>
          </p:nvSpPr>
          <p:spPr>
            <a:xfrm>
              <a:off x="1008436" y="4272112"/>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55"/>
            <p:cNvSpPr txBox="1"/>
            <p:nvPr/>
          </p:nvSpPr>
          <p:spPr>
            <a:xfrm>
              <a:off x="19401623" y="3348782"/>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08886" y="3637383"/>
            <a:ext cx="19931202" cy="66241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3708822"/>
            <a:ext cx="19788326"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举重若轻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比喻能力强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能够轻松地胜任繁重的工作或处理棘手的问题。使用错误。②光怪陆离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形容现象奇异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色彩繁杂。③改换门庭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比喻另择新主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另找依靠。或指改变门第出身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提高社会地位。不合语境。④并行不悖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同时进行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不相冲突。不合语境。⑤空谷足音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比喻极其难得的音信、言论和事物。⑥奉为圭臬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把某些言论或事物当成自己的准则。</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10497233"/>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a:t>
            </a:r>
            <a:r>
              <a:rPr lang="en-US" altLang="zh-CN" sz="4400" b="1"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Ⅱ] </a:t>
            </a:r>
            <a:r>
              <a:rPr lang="zh-CN" altLang="en-US"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他是一个心地善良的人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但性格懦弱、谨小慎微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做起事来总是</a:t>
            </a:r>
            <a:r>
              <a:rPr lang="en-US" altLang="zh-CN" sz="4400" dirty="0">
                <a:latin typeface="微软雅黑" panose="020B0503020204020204" pitchFamily="34" charset="-122"/>
                <a:ea typeface="微软雅黑" panose="020B0503020204020204" pitchFamily="34" charset="-122"/>
              </a:rPr>
              <a:t>_________,</a:t>
            </a:r>
            <a:r>
              <a:rPr lang="zh-CN" altLang="en-US" sz="4400" dirty="0">
                <a:latin typeface="微软雅黑" panose="020B0503020204020204" pitchFamily="34" charset="-122"/>
                <a:ea typeface="微软雅黑" panose="020B0503020204020204" pitchFamily="34" charset="-122"/>
              </a:rPr>
              <a:t>从来不敢越雷池一步。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②当今世界科技突飞猛进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我们更要勇于开拓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不断进取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a:t>
            </a:r>
            <a:r>
              <a:rPr lang="en-US" altLang="zh-CN" sz="4400" dirty="0">
                <a:latin typeface="微软雅黑" panose="020B0503020204020204" pitchFamily="34" charset="-122"/>
                <a:ea typeface="微软雅黑" panose="020B0503020204020204" pitchFamily="34" charset="-122"/>
              </a:rPr>
              <a:t>_________,</a:t>
            </a:r>
            <a:r>
              <a:rPr lang="zh-CN" altLang="en-US" sz="4400" dirty="0">
                <a:latin typeface="微软雅黑" panose="020B0503020204020204" pitchFamily="34" charset="-122"/>
                <a:ea typeface="微软雅黑" panose="020B0503020204020204" pitchFamily="34" charset="-122"/>
              </a:rPr>
              <a:t>就会落后甚至被时代潮流淘汰。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③要想让中国传统戏曲焕发出新的生命力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决不能满足于现状</a:t>
            </a:r>
            <a:r>
              <a:rPr lang="en-US" altLang="zh-CN" sz="4400" dirty="0">
                <a:latin typeface="微软雅黑" panose="020B0503020204020204" pitchFamily="34" charset="-122"/>
                <a:ea typeface="微软雅黑" panose="020B0503020204020204" pitchFamily="34" charset="-122"/>
              </a:rPr>
              <a:t>, _________,</a:t>
            </a:r>
            <a:r>
              <a:rPr lang="zh-CN" altLang="en-US" sz="4400" dirty="0">
                <a:latin typeface="微软雅黑" panose="020B0503020204020204" pitchFamily="34" charset="-122"/>
                <a:ea typeface="微软雅黑" panose="020B0503020204020204" pitchFamily="34" charset="-122"/>
              </a:rPr>
              <a:t>唯有创新才是弘扬戏曲文化的康庄大道。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故步自封　　   墨守成规　　     抱残守缺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墨守成规	故步自封	抱残守缺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抱残守缺	故步自封	墨守成规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墨守成规	抱残守缺	故步自封</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08886" y="3637383"/>
            <a:ext cx="19931202" cy="66241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3708822"/>
            <a:ext cx="19788326"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墨守成规”的意思是因循守旧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不肯改进。第①句根据“不敢越雷池一步”可知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侧重点是“规”。 “故步自封”比喻安于现状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不求进步。第②句根据前面“要勇于开拓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不断进取”可知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侧重点是不能“封”。 “抱残守缺”形容思想保守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不知改进。第③句根据“决不能满足于现状”可知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侧重点应是不能守“残缺”。</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1125" y="2988742"/>
            <a:ext cx="20084150" cy="7082323"/>
          </a:xfrm>
          <a:prstGeom prst="rect">
            <a:avLst/>
          </a:prstGeom>
          <a:noFill/>
        </p:spPr>
        <p:txBody>
          <a:bodyPr wrap="square" rtlCol="0">
            <a:spAutoFit/>
          </a:bodyPr>
          <a:lstStyle/>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江苏卷</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在下面一段话的空缺处依次填入词语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zh-CN" altLang="en-US" sz="4400" dirty="0">
                <a:latin typeface="微软雅黑" panose="020B0503020204020204" pitchFamily="34" charset="-122"/>
                <a:ea typeface="微软雅黑" panose="020B0503020204020204" pitchFamily="34" charset="-122"/>
              </a:rPr>
              <a:t>　　提到桃花源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许多人会联想到瓦尔登湖。真实的瓦尔登湖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早已成为</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的观光胜地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梭罗的小木屋前也经常聚集着</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的游客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不复有隐居之地的气息。然而虚构的桃花源一直就在我们的心中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哪怕</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在人潮汹涌的现代都市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也可以获得心灵的宁静。 </a:t>
            </a:r>
            <a:endParaRPr lang="zh-CN" altLang="en-US"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名闻遐迩　闻风而至　杂居         </a:t>
            </a: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名噪一时　闻风而至　栖居</a:t>
            </a:r>
            <a:endParaRPr lang="zh-CN" altLang="en-US"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名噪一时　纷至沓来　杂居         </a:t>
            </a: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名闻遐迩　纷至沓来　栖居</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51762" y="2874936"/>
            <a:ext cx="20002640" cy="8736751"/>
            <a:chOff x="1951762" y="2874936"/>
            <a:chExt cx="20002640" cy="8736751"/>
          </a:xfrm>
        </p:grpSpPr>
        <p:sp>
          <p:nvSpPr>
            <p:cNvPr id="69" name="TextBox 68"/>
            <p:cNvSpPr txBox="1"/>
            <p:nvPr/>
          </p:nvSpPr>
          <p:spPr>
            <a:xfrm>
              <a:off x="1951762" y="2874936"/>
              <a:ext cx="20002640" cy="873675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en-US" altLang="zh-CN" sz="4400" dirty="0">
                  <a:latin typeface="微软雅黑" panose="020B0503020204020204" pitchFamily="34" charset="-122"/>
                  <a:ea typeface="微软雅黑" panose="020B0503020204020204" pitchFamily="34" charset="-122"/>
                </a:rPr>
                <a:t>[2013·</a:t>
              </a:r>
              <a:r>
                <a:rPr lang="zh-CN" altLang="en-US" sz="4400" dirty="0">
                  <a:latin typeface="微软雅黑" panose="020B0503020204020204" pitchFamily="34" charset="-122"/>
                  <a:ea typeface="微软雅黑" panose="020B0503020204020204" pitchFamily="34" charset="-122"/>
                </a:rPr>
                <a:t>新课标全国卷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他性格比较内向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平时沉默寡言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但是一到课堂上就变得振振有词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滔滔不绝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所以他的课很受学生欢迎。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泰山几千年来都是文人墨客们向往的圣地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在浩如烟海的中华典籍中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留下了众多颂扬泰山的诗词文章。</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张经理语重心长的一席话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如电光石火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让小余心头郁积的阴霾顿时消散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再次燃起争创销售佳绩的激情。</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迅速崛起的快递行业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经过几年的激烈竞争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大部分企业都已经转行或倒闭了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市场上只剩他们几家平分秋色。</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TextBox 55"/>
            <p:cNvSpPr txBox="1"/>
            <p:nvPr/>
          </p:nvSpPr>
          <p:spPr>
            <a:xfrm>
              <a:off x="17786300" y="4330618"/>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55"/>
            <p:cNvSpPr txBox="1"/>
            <p:nvPr/>
          </p:nvSpPr>
          <p:spPr>
            <a:xfrm>
              <a:off x="9001324" y="7885286"/>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55"/>
            <p:cNvSpPr txBox="1"/>
            <p:nvPr/>
          </p:nvSpPr>
          <p:spPr>
            <a:xfrm>
              <a:off x="13177788" y="5941070"/>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55"/>
            <p:cNvSpPr txBox="1"/>
            <p:nvPr/>
          </p:nvSpPr>
          <p:spPr>
            <a:xfrm>
              <a:off x="6265020" y="10447364"/>
              <a:ext cx="2571768"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08886" y="3637383"/>
            <a:ext cx="19931202" cy="66241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23200" y="3708822"/>
            <a:ext cx="19788326" cy="4407745"/>
          </a:xfrm>
          <a:prstGeom prst="rect">
            <a:avLst/>
          </a:prstGeom>
        </p:spPr>
        <p:txBody>
          <a:bodyPr wrap="square">
            <a:spAutoFit/>
          </a:bodyPr>
          <a:lstStyle/>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B.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浩如烟海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形容文献、资料等非常丰富。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振振有词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形容理由似乎很充分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说个不休。含贬义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电光石火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闪电和燧石的火光。比喻事物瞬息即逝。也形容速度极快。用错对象。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平分秋色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指双方各占一半。不合语境。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3052488"/>
            <a:ext cx="3340971" cy="1136694"/>
            <a:chOff x="2074961" y="4329310"/>
            <a:chExt cx="2677891"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29782" y="4357736"/>
              <a:ext cx="2368247" cy="469134"/>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21880" y="4243264"/>
            <a:ext cx="20002640" cy="2071529"/>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考向一　近义成语辨析式</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角度一　意义侧重点</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56192" y="6661150"/>
          <a:ext cx="19640934" cy="4250064"/>
        </p:xfrm>
        <a:graphic>
          <a:graphicData uri="http://schemas.openxmlformats.org/drawingml/2006/table">
            <a:tbl>
              <a:tblPr firstRow="1" firstCol="1" bandRow="1">
                <a:tableStyleId>{5940675A-B579-460E-94D1-54222C63F5DA}</a:tableStyleId>
              </a:tblPr>
              <a:tblGrid>
                <a:gridCol w="1996030"/>
                <a:gridCol w="17644904"/>
              </a:tblGrid>
              <a:tr h="2125032">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释义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不同的成语有不同的意义侧重点</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近义成语可根据意义侧重点的不同进行辨析</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125032">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“半途而废”和“浅尝辄止”都有没有完成之意。异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前者侧重于中途停止</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有惋惜之意</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后者侧重于“浅”</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没有深入</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6" name="Rectangle 1"/>
          <p:cNvSpPr>
            <a:spLocks noChangeArrowheads="1"/>
          </p:cNvSpPr>
          <p:nvPr/>
        </p:nvSpPr>
        <p:spPr bwMode="auto">
          <a:xfrm>
            <a:off x="7064375" y="7302500"/>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wipe(down)">
                                      <p:cBhvr>
                                        <p:cTn id="14" dur="500"/>
                                        <p:tgtEl>
                                          <p:spTgt spid="6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592612" y="3529931"/>
            <a:ext cx="19086814" cy="886781"/>
          </a:xfrm>
          <a:prstGeom prst="rect">
            <a:avLst/>
          </a:prstGeom>
          <a:noFill/>
        </p:spPr>
        <p:txBody>
          <a:bodyPr wrap="square" rtlCol="0">
            <a:spAutoFit/>
          </a:bodyPr>
          <a:lstStyle/>
          <a:p>
            <a:pPr algn="r">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144738" y="4799917"/>
          <a:ext cx="19556923" cy="5005166"/>
        </p:xfrm>
        <a:graphic>
          <a:graphicData uri="http://schemas.openxmlformats.org/drawingml/2006/table">
            <a:tbl>
              <a:tblPr firstRow="1" firstCol="1" bandRow="1">
                <a:tableStyleId>{5940675A-B579-460E-94D1-54222C63F5DA}</a:tableStyleId>
              </a:tblPr>
              <a:tblGrid>
                <a:gridCol w="1987492"/>
                <a:gridCol w="17569431"/>
              </a:tblGrid>
              <a:tr h="2502583">
                <a:tc rowSpan="2">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示例</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en-US" altLang="zh-CN" sz="4400" kern="100" dirty="0">
                          <a:effectLst/>
                          <a:latin typeface="微软雅黑" panose="020B0503020204020204" pitchFamily="34" charset="-122"/>
                          <a:ea typeface="微软雅黑" panose="020B0503020204020204" pitchFamily="34" charset="-122"/>
                        </a:rPr>
                        <a:t>   </a:t>
                      </a:r>
                      <a:r>
                        <a:rPr lang="zh-CN" sz="4400" kern="100" dirty="0">
                          <a:effectLst/>
                          <a:latin typeface="微软雅黑" panose="020B0503020204020204" pitchFamily="34" charset="-122"/>
                          <a:ea typeface="微软雅黑" panose="020B0503020204020204" pitchFamily="34" charset="-122"/>
                        </a:rPr>
                        <a:t>“不由自主”和“情不自禁”都有控制不住自己的意思。异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前者侧重于下意识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以及受到环境的影响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后者侧重于心情无比兴奋和激动</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502583">
                <a:tc vMerge="1">
                  <a:tcP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“八面玲珑”“面面俱到”都有对各方面应付得很周到的意思</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有时可通用。异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前者侧重于处世圆滑</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后者是中性词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侧重于应付得十分周到 </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6" name="Rectangle 1"/>
          <p:cNvSpPr>
            <a:spLocks noChangeArrowheads="1"/>
          </p:cNvSpPr>
          <p:nvPr/>
        </p:nvSpPr>
        <p:spPr bwMode="auto">
          <a:xfrm>
            <a:off x="7064375" y="7302500"/>
            <a:ext cx="2376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962564"/>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zh-CN" sz="4400" dirty="0">
                <a:latin typeface="微软雅黑" panose="020B0503020204020204" pitchFamily="34" charset="-122"/>
                <a:ea typeface="微软雅黑" panose="020B0503020204020204" pitchFamily="34" charset="-122"/>
              </a:rPr>
              <a:t>依次填入下面一段文字空缺处的词语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最恰当的一项是</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作为</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 的“黑马”球队</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克罗地亚从小组赛头名杀到世界杯决赛</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同样也是实力大于运气的写照。克罗地亚队的真正优势是中场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布罗佐维奇统领全局的调度</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莫德里奇对于节奏的掌控</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拉基蒂奇精细的串联进攻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三人</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且默契十足</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引领着克罗地亚队在攻守转换之间维持平衡。</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 </a:t>
            </a:r>
            <a:r>
              <a:rPr lang="zh-CN" altLang="zh-CN" sz="4400" dirty="0">
                <a:latin typeface="微软雅黑" panose="020B0503020204020204" pitchFamily="34" charset="-122"/>
                <a:ea typeface="微软雅黑" panose="020B0503020204020204" pitchFamily="34" charset="-122"/>
              </a:rPr>
              <a:t>当之无愧　各司其职　　　</a:t>
            </a:r>
            <a:r>
              <a:rPr lang="en-US" altLang="zh-CN" sz="4400" dirty="0">
                <a:latin typeface="微软雅黑" panose="020B0503020204020204" pitchFamily="34" charset="-122"/>
                <a:ea typeface="微软雅黑" panose="020B0503020204020204" pitchFamily="34" charset="-122"/>
              </a:rPr>
              <a:t>B. </a:t>
            </a:r>
            <a:r>
              <a:rPr lang="zh-CN" altLang="zh-CN" sz="4400" dirty="0">
                <a:latin typeface="微软雅黑" panose="020B0503020204020204" pitchFamily="34" charset="-122"/>
                <a:ea typeface="微软雅黑" panose="020B0503020204020204" pitchFamily="34" charset="-122"/>
              </a:rPr>
              <a:t>当之无愧　各行其是</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 </a:t>
            </a:r>
            <a:r>
              <a:rPr lang="zh-CN" altLang="zh-CN" sz="4400" dirty="0">
                <a:latin typeface="微软雅黑" panose="020B0503020204020204" pitchFamily="34" charset="-122"/>
                <a:ea typeface="微软雅黑" panose="020B0503020204020204" pitchFamily="34" charset="-122"/>
              </a:rPr>
              <a:t>名不虚传　各行其是</a:t>
            </a:r>
            <a:r>
              <a:rPr lang="en-US" altLang="zh-CN" sz="4400" dirty="0">
                <a:latin typeface="微软雅黑" panose="020B0503020204020204" pitchFamily="34" charset="-122"/>
                <a:ea typeface="微软雅黑" panose="020B0503020204020204" pitchFamily="34" charset="-122"/>
              </a:rPr>
              <a:t>	      D. </a:t>
            </a:r>
            <a:r>
              <a:rPr lang="zh-CN" altLang="zh-CN" sz="4400" dirty="0">
                <a:latin typeface="微软雅黑" panose="020B0503020204020204" pitchFamily="34" charset="-122"/>
                <a:ea typeface="微软雅黑" panose="020B0503020204020204" pitchFamily="34" charset="-122"/>
              </a:rPr>
              <a:t>名不虚传　各司其职</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80"/>
            <a:ext cx="20145516" cy="7250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3527504"/>
          </a:xfrm>
          <a:prstGeom prst="rect">
            <a:avLst/>
          </a:prstGeom>
        </p:spPr>
        <p:txBody>
          <a:bodyPr wrap="square">
            <a:spAutoFit/>
          </a:bodyPr>
          <a:lstStyle/>
          <a:p>
            <a:pPr eaLnBrk="1" hangingPunct="1">
              <a:lnSpc>
                <a:spcPct val="130000"/>
              </a:lnSpc>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当之无愧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当得起某种称号或荣誉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无须感到惭愧。名不虚传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确实很好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不是空有虚名。二者都有“名声与实际相符合”的意思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但前者侧重于内心不必感到愧疚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后者侧重于名声是真实的。各司其职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各自管好、做好自己的本职工作。各行其是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各自按照自己认为对的去做。</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928709"/>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保守并非不好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但保守到</a:t>
            </a:r>
            <a:r>
              <a:rPr lang="en-US" altLang="zh-CN" sz="4400" dirty="0">
                <a:latin typeface="微软雅黑" panose="020B0503020204020204" pitchFamily="34" charset="-122"/>
                <a:ea typeface="微软雅黑" panose="020B0503020204020204" pitchFamily="34" charset="-122"/>
              </a:rPr>
              <a:t>___________</a:t>
            </a:r>
            <a:r>
              <a:rPr lang="zh-CN" altLang="en-US" sz="4400" dirty="0">
                <a:latin typeface="微软雅黑" panose="020B0503020204020204" pitchFamily="34" charset="-122"/>
                <a:ea typeface="微软雅黑" panose="020B0503020204020204" pitchFamily="34" charset="-122"/>
              </a:rPr>
              <a:t>的程度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就容易被淘汰。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②改革任何旧制度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总不免要受到</a:t>
            </a:r>
            <a:r>
              <a:rPr lang="en-US" altLang="zh-CN" sz="4400" dirty="0">
                <a:latin typeface="微软雅黑" panose="020B0503020204020204" pitchFamily="34" charset="-122"/>
                <a:ea typeface="微软雅黑" panose="020B0503020204020204" pitchFamily="34" charset="-122"/>
              </a:rPr>
              <a:t>___________</a:t>
            </a:r>
            <a:r>
              <a:rPr lang="zh-CN" altLang="en-US" sz="4400" dirty="0">
                <a:latin typeface="微软雅黑" panose="020B0503020204020204" pitchFamily="34" charset="-122"/>
                <a:ea typeface="微软雅黑" panose="020B0503020204020204" pitchFamily="34" charset="-122"/>
              </a:rPr>
              <a:t>的人的阻挠。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③在音乐创作上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他一直勇于创新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绝不</a:t>
            </a:r>
            <a:r>
              <a:rPr lang="en-US" altLang="zh-CN" sz="4400" dirty="0">
                <a:latin typeface="微软雅黑" panose="020B0503020204020204" pitchFamily="34" charset="-122"/>
                <a:ea typeface="微软雅黑" panose="020B0503020204020204" pitchFamily="34" charset="-122"/>
              </a:rPr>
              <a:t>___________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抱残守缺　　 故步自封　　      墨守成规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故步自封	墨守成规	抱残守缺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故步自封	抱残守缺	墨守成规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墨守成规	抱残守缺	故步自封</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44605" y="3483379"/>
            <a:ext cx="20288392" cy="7250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4407745"/>
          </a:xfrm>
          <a:prstGeom prst="rect">
            <a:avLst/>
          </a:prstGeom>
        </p:spPr>
        <p:txBody>
          <a:bodyPr wrap="square">
            <a:spAutoFit/>
          </a:bodyPr>
          <a:lstStyle/>
          <a:p>
            <a:pPr eaLnBrk="1" hangingPunct="1">
              <a:lnSpc>
                <a:spcPct val="130000"/>
              </a:lnSpc>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三个成语都有“因循守旧”的意思。“抱残守缺”侧重于不肯接受新事物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故步自封”侧重于不求进取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墨守成规”侧重于按老规矩办事。①句主要说的是“安于现状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不求进步”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故应填“故步自封”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句主要说的是“思想保守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不肯接受新事物”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所以应该填“抱残守缺”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句主要强调的是“创新”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因此应填与之意思相反的“墨守成规”。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角度二　感情色彩</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23200" y="4232258"/>
          <a:ext cx="19716888" cy="7144052"/>
        </p:xfrm>
        <a:graphic>
          <a:graphicData uri="http://schemas.openxmlformats.org/drawingml/2006/table">
            <a:tbl>
              <a:tblPr>
                <a:tableStyleId>{5940675A-B579-460E-94D1-54222C63F5DA}</a:tableStyleId>
              </a:tblPr>
              <a:tblGrid>
                <a:gridCol w="1571829"/>
                <a:gridCol w="18145059"/>
              </a:tblGrid>
              <a:tr h="1634022">
                <a:tc>
                  <a:txBody>
                    <a:bodyPr/>
                    <a:lstStyle/>
                    <a:p>
                      <a:pPr algn="ct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释义</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有些成语有鲜明的感情色彩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可谓褒贬分明</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近义成语可根据成语的感情色彩不同进行辨析</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2492899">
                <a:tc rowSpan="2">
                  <a:txBody>
                    <a:bodyPr/>
                    <a:lstStyle/>
                    <a:p>
                      <a:pPr algn="ctr">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示例</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“煞费苦心”和“挖空心思”都有“用尽心思”的意思。异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煞费苦心”是中性词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可以指在坏事上用尽心思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也可以指在好事上用尽心思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挖空心思”多含贬义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多指在坏事上用尽心思 </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2351834">
                <a:tc vMerge="1">
                  <a:tcP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“无微不至”和“无所不至”都有“没有一处不到”之意。异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前者形容待人细致周到</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体贴入微</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含褒义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后者多指什么事都干得出来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含贬义</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728928"/>
          </a:xfrm>
          <a:prstGeom prst="rect">
            <a:avLst/>
          </a:prstGeom>
          <a:noFill/>
        </p:spPr>
        <p:txBody>
          <a:bodyPr wrap="square" rtlCol="0">
            <a:spAutoFit/>
          </a:bodyPr>
          <a:lstStyle/>
          <a:p>
            <a:pPr>
              <a:lnSpc>
                <a:spcPts val="68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ts val="68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①</a:t>
            </a:r>
            <a:r>
              <a:rPr lang="zh-CN" altLang="zh-CN" sz="4400" dirty="0">
                <a:latin typeface="微软雅黑" panose="020B0503020204020204" pitchFamily="34" charset="-122"/>
                <a:ea typeface="微软雅黑" panose="020B0503020204020204" pitchFamily="34" charset="-122"/>
              </a:rPr>
              <a:t>在这一段慷慨激昂的演讲过后</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所有人的眼光齐齐落向了</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的陈玉元</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有的佩服</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有的嫉妒。</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②</a:t>
            </a:r>
            <a:r>
              <a:rPr lang="zh-CN" altLang="zh-CN" sz="4400" dirty="0">
                <a:latin typeface="微软雅黑" panose="020B0503020204020204" pitchFamily="34" charset="-122"/>
                <a:ea typeface="微软雅黑" panose="020B0503020204020204" pitchFamily="34" charset="-122"/>
              </a:rPr>
              <a:t>在新年茶话会上</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政协委员们</a:t>
            </a:r>
            <a:r>
              <a:rPr lang="zh-CN" altLang="zh-CN"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对国家在过去一年中取得的新成就赞不绝口。</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③</a:t>
            </a:r>
            <a:r>
              <a:rPr lang="zh-CN" altLang="zh-CN" sz="4400" dirty="0">
                <a:latin typeface="微软雅黑" panose="020B0503020204020204" pitchFamily="34" charset="-122"/>
                <a:ea typeface="微软雅黑" panose="020B0503020204020204" pitchFamily="34" charset="-122"/>
              </a:rPr>
              <a:t>弘扬社会主义核心价值观不需要</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。于实处用力</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从“知行合一”上下功夫</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核心价值观才能内化为人们的精神追求</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外化为人们的自觉行动。</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A. </a:t>
            </a:r>
            <a:r>
              <a:rPr lang="zh-CN" altLang="zh-CN" sz="4400" dirty="0">
                <a:latin typeface="微软雅黑" panose="020B0503020204020204" pitchFamily="34" charset="-122"/>
                <a:ea typeface="微软雅黑" panose="020B0503020204020204" pitchFamily="34" charset="-122"/>
              </a:rPr>
              <a:t>侃侃而谈　</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畅所欲言　</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夸夸其谈</a:t>
            </a:r>
            <a:r>
              <a:rPr lang="en-US" altLang="zh-CN" sz="4400" dirty="0">
                <a:latin typeface="微软雅黑" panose="020B0503020204020204" pitchFamily="34" charset="-122"/>
                <a:ea typeface="微软雅黑" panose="020B0503020204020204" pitchFamily="34" charset="-122"/>
              </a:rPr>
              <a:t>   B. </a:t>
            </a:r>
            <a:r>
              <a:rPr lang="zh-CN" altLang="zh-CN" sz="4400" dirty="0">
                <a:latin typeface="微软雅黑" panose="020B0503020204020204" pitchFamily="34" charset="-122"/>
                <a:ea typeface="微软雅黑" panose="020B0503020204020204" pitchFamily="34" charset="-122"/>
              </a:rPr>
              <a:t>侃侃而谈</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夸夸其谈</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畅所欲言</a:t>
            </a:r>
            <a:endParaRPr lang="zh-CN" altLang="zh-CN"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C. </a:t>
            </a:r>
            <a:r>
              <a:rPr lang="zh-CN" altLang="zh-CN" sz="4400" dirty="0">
                <a:latin typeface="微软雅黑" panose="020B0503020204020204" pitchFamily="34" charset="-122"/>
                <a:ea typeface="微软雅黑" panose="020B0503020204020204" pitchFamily="34" charset="-122"/>
              </a:rPr>
              <a:t>夸夸其谈</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侃侃而谈</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畅所欲言</a:t>
            </a:r>
            <a:r>
              <a:rPr lang="en-US" altLang="zh-CN" sz="4400" dirty="0">
                <a:latin typeface="微软雅黑" panose="020B0503020204020204" pitchFamily="34" charset="-122"/>
                <a:ea typeface="微软雅黑" panose="020B0503020204020204" pitchFamily="34" charset="-122"/>
              </a:rPr>
              <a:t>    D. </a:t>
            </a:r>
            <a:r>
              <a:rPr lang="zh-CN" altLang="zh-CN" sz="4400" dirty="0">
                <a:latin typeface="微软雅黑" panose="020B0503020204020204" pitchFamily="34" charset="-122"/>
                <a:ea typeface="微软雅黑" panose="020B0503020204020204" pitchFamily="34" charset="-122"/>
              </a:rPr>
              <a:t>畅所欲言</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侃侃而谈</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夸夸其谈</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6070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20046577"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包括熟语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的能力。名噪一时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一时名声很大。指名声传扬于一个时期。名闻遐迩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名声传扬到各地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形容名声很大。根据语境“早已成为”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第一空应选用“名闻遐迩”。闻风而至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一听到消息就立即到来。形容行动迅速。纷至沓来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纷纷到来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连续不断地到来。由横线前“聚集”一词可知强调游客多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故第二空应选用“纷至沓来”。杂居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指两个或两个以上的民族在一个地区居住。栖居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栖息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居住。语境强调的是“居住”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故第三空应选用“栖居”。</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77737" y="3561720"/>
            <a:ext cx="20145516" cy="69158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880324" y="3589316"/>
            <a:ext cx="19931202"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本题重点辨析成语的感情色彩。“侃侃而谈”和“夸夸其谈”都可以用来形容说话很多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前者是褒义词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指从容不迫地谈论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后者是贬义词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指说话或写文章浮夸</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不切实际。“畅所欲言”指尽情地说出想说的话。①句是说陈玉元的演讲</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故应该用形容说话从容不迫的“侃侃而谈”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句说的是政协委员们对国家取得的新成就赞不绝口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暗指大家说出了心里话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所以应该用“畅所欲言”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句主要强调的是需要“知行合一”的实干精神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那么不需要的应是华而不实的空话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应填“夸夸其谈”。</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角度三　范围大小</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58053" y="4305501"/>
          <a:ext cx="19788326" cy="7558111"/>
        </p:xfrm>
        <a:graphic>
          <a:graphicData uri="http://schemas.openxmlformats.org/drawingml/2006/table">
            <a:tbl>
              <a:tblPr>
                <a:tableStyleId>{5940675A-B579-460E-94D1-54222C63F5DA}</a:tableStyleId>
              </a:tblPr>
              <a:tblGrid>
                <a:gridCol w="1289492"/>
                <a:gridCol w="18498834"/>
              </a:tblGrid>
              <a:tr h="3016734">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cs typeface="+mn-cs"/>
                        </a:rPr>
                        <a:t>释义</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成语有一定的使用范围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有些成语的误用正是由不明范围的大小所致。命题者故意把成语设置成与语境不相符合的情况</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不讲范围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制造迷局。近义成语可根据成语的使用范围进行辨析</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2011156">
                <a:tc rowSpan="2">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cs typeface="+mn-cs"/>
                        </a:rPr>
                        <a:t>示例</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“汗牛充栋”和“数不胜数”都可以形容事物多。异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前者只能形容书籍很多</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范围小</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后者可以指任何事物的数量多</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范围大 </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1913123">
                <a:tc vMerge="1">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“食古不化”和“食而不化”都指没有很好地消化已经学过的知识。异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前者指学习古代的知识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范围小</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后者既可以指学习古代的知识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也可以指学习现代的知识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范围大</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依次依次填入下列各句横线处的成语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英拉是泰国第一位女总理。她净身高超过</a:t>
            </a:r>
            <a:r>
              <a:rPr lang="en-US" altLang="zh-CN" sz="4400" dirty="0">
                <a:latin typeface="微软雅黑" panose="020B0503020204020204" pitchFamily="34" charset="-122"/>
                <a:ea typeface="微软雅黑" panose="020B0503020204020204" pitchFamily="34" charset="-122"/>
              </a:rPr>
              <a:t>1.70</a:t>
            </a:r>
            <a:r>
              <a:rPr lang="zh-CN" altLang="en-US" sz="4400" dirty="0">
                <a:latin typeface="微软雅黑" panose="020B0503020204020204" pitchFamily="34" charset="-122"/>
                <a:ea typeface="微软雅黑" panose="020B0503020204020204" pitchFamily="34" charset="-122"/>
              </a:rPr>
              <a:t>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穿上高跟鞋后显得身材高挑儿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在泰国女性中称得上</a:t>
            </a:r>
            <a:r>
              <a:rPr lang="en-US" altLang="zh-CN" sz="4400" dirty="0">
                <a:latin typeface="微软雅黑" panose="020B0503020204020204" pitchFamily="34" charset="-122"/>
                <a:ea typeface="微软雅黑" panose="020B0503020204020204" pitchFamily="34" charset="-122"/>
              </a:rPr>
              <a:t>________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②元明清书法家的书法都很有法度和功力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技法娴熟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流利美观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但就是缺少一种力量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缺少一种书法家自身应有的</a:t>
            </a:r>
            <a:r>
              <a:rPr lang="en-US" altLang="zh-CN" sz="4400" dirty="0">
                <a:latin typeface="微软雅黑" panose="020B0503020204020204" pitchFamily="34" charset="-122"/>
                <a:ea typeface="微软雅黑" panose="020B0503020204020204" pitchFamily="34" charset="-122"/>
              </a:rPr>
              <a:t>________</a:t>
            </a:r>
            <a:r>
              <a:rPr lang="zh-CN" altLang="en-US" sz="4400" dirty="0">
                <a:latin typeface="微软雅黑" panose="020B0503020204020204" pitchFamily="34" charset="-122"/>
                <a:ea typeface="微软雅黑" panose="020B0503020204020204" pitchFamily="34" charset="-122"/>
              </a:rPr>
              <a:t>的精神气象。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③英国国家博物馆收藏有数量极丰的各类中国文物精品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其中有上千件中国古代青铜器</a:t>
            </a:r>
            <a:r>
              <a:rPr lang="en-US" altLang="zh-CN" sz="4400" dirty="0">
                <a:latin typeface="微软雅黑" panose="020B0503020204020204" pitchFamily="34" charset="-122"/>
                <a:ea typeface="微软雅黑" panose="020B0503020204020204" pitchFamily="34" charset="-122"/>
              </a:rPr>
              <a:t>, ________</a:t>
            </a:r>
            <a:r>
              <a:rPr lang="zh-CN" altLang="en-US" sz="4400" dirty="0">
                <a:latin typeface="微软雅黑" panose="020B0503020204020204" pitchFamily="34" charset="-122"/>
                <a:ea typeface="微软雅黑" panose="020B0503020204020204" pitchFamily="34" charset="-122"/>
              </a:rPr>
              <a:t>之作至少百件。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卓尔不群　鹤立鸡群　出类拔萃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出类拔萃	鹤立鸡群    卓尔不群</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鹤立鸡群   卓尔不群	出类拔萃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鹤立鸡群	出类拔萃     卓尔不群</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57873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51762" y="3636814"/>
            <a:ext cx="19931202"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三个词语都形容不凡。但“鹤立鸡群”多指人的才能或仪表。“卓尔不群”指优秀卓越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超出常人。侧重指人的才德。“出类拔萃”形容超出同类。适用范围比“卓尔不群”大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既可指人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也可指物。</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角度四　适用对象</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94638" y="4276382"/>
          <a:ext cx="19931202" cy="6917525"/>
        </p:xfrm>
        <a:graphic>
          <a:graphicData uri="http://schemas.openxmlformats.org/drawingml/2006/table">
            <a:tbl>
              <a:tblPr>
                <a:tableStyleId>{5940675A-B579-460E-94D1-54222C63F5DA}</a:tableStyleId>
              </a:tblPr>
              <a:tblGrid>
                <a:gridCol w="1002030"/>
                <a:gridCol w="18929172"/>
              </a:tblGrid>
              <a:tr h="2070284">
                <a:tc>
                  <a:txBody>
                    <a:bodyPr/>
                    <a:lstStyle/>
                    <a:p>
                      <a:pPr algn="ctr">
                        <a:lnSpc>
                          <a:spcPct val="130000"/>
                        </a:lnSpc>
                        <a:spcAft>
                          <a:spcPts val="0"/>
                        </a:spcAft>
                      </a:pPr>
                      <a:r>
                        <a:rPr lang="zh-CN" altLang="en-US" sz="4400" kern="100" baseline="0" dirty="0">
                          <a:solidFill>
                            <a:schemeClr val="tx1"/>
                          </a:solidFill>
                          <a:latin typeface="微软雅黑" panose="020B0503020204020204" pitchFamily="34" charset="-122"/>
                          <a:ea typeface="微软雅黑" panose="020B0503020204020204" pitchFamily="34" charset="-122"/>
                        </a:rPr>
                        <a:t>释义</a:t>
                      </a:r>
                      <a:endParaRPr lang="zh-CN" altLang="en-US" sz="4400" kern="100" baseline="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baseline="0" dirty="0">
                          <a:solidFill>
                            <a:schemeClr val="tx1"/>
                          </a:solidFill>
                          <a:latin typeface="微软雅黑" panose="020B0503020204020204" pitchFamily="34" charset="-122"/>
                          <a:ea typeface="微软雅黑" panose="020B0503020204020204" pitchFamily="34" charset="-122"/>
                        </a:rPr>
                        <a:t>　一部分成语有特定的适用对象。主要看成语是适用于自己还是适用于他人</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是表谦称还是表敬称</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是适用于一般对象还是适用于特定对象</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等等。近义成语可根据成语适用对象的不同进行辨析</a:t>
                      </a:r>
                      <a:endParaRPr lang="zh-CN" altLang="en-US" sz="4400" kern="100" baseline="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4387304">
                <a:tc>
                  <a:txBody>
                    <a:bodyPr/>
                    <a:lstStyle/>
                    <a:p>
                      <a:pPr algn="ctr">
                        <a:lnSpc>
                          <a:spcPct val="130000"/>
                        </a:lnSpc>
                        <a:spcAft>
                          <a:spcPts val="0"/>
                        </a:spcAft>
                      </a:pPr>
                      <a:r>
                        <a:rPr lang="zh-CN" altLang="en-US" sz="4400" kern="100" baseline="0" dirty="0">
                          <a:solidFill>
                            <a:schemeClr val="tx1"/>
                          </a:solidFill>
                          <a:latin typeface="微软雅黑" panose="020B0503020204020204" pitchFamily="34" charset="-122"/>
                          <a:ea typeface="微软雅黑" panose="020B0503020204020204" pitchFamily="34" charset="-122"/>
                        </a:rPr>
                        <a:t>示例</a:t>
                      </a:r>
                      <a:endParaRPr lang="zh-CN" altLang="en-US" sz="4400" kern="100" baseline="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baseline="0" dirty="0">
                          <a:solidFill>
                            <a:schemeClr val="tx1"/>
                          </a:solidFill>
                          <a:latin typeface="微软雅黑" panose="020B0503020204020204" pitchFamily="34" charset="-122"/>
                          <a:ea typeface="微软雅黑" panose="020B0503020204020204" pitchFamily="34" charset="-122"/>
                        </a:rPr>
                        <a:t>　</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和蔼可亲”“和颜悦色”“平易近人”都可形容态度温和。异</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和蔼可亲”和“平易近人”都有“使人容易接近或亲近”的意思</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并多用于领导或长辈</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和颜悦色”没有使人容易接近的意思</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也不限于长辈。形容温和时</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和颜悦色”侧重于脸部表情</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和蔼可亲”和“平易近人”侧重于态度、作风或人的性格特点   </a:t>
                      </a:r>
                      <a:endParaRPr lang="zh-CN" altLang="en-US" sz="4400" kern="100" baseline="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2025826" y="4644926"/>
          <a:ext cx="19931202" cy="4689025"/>
        </p:xfrm>
        <a:graphic>
          <a:graphicData uri="http://schemas.openxmlformats.org/drawingml/2006/table">
            <a:tbl>
              <a:tblPr>
                <a:tableStyleId>{5940675A-B579-460E-94D1-54222C63F5DA}</a:tableStyleId>
              </a:tblPr>
              <a:tblGrid>
                <a:gridCol w="1002030"/>
                <a:gridCol w="18929172"/>
              </a:tblGrid>
              <a:tr h="4689025">
                <a:tc>
                  <a:txBody>
                    <a:bodyPr/>
                    <a:lstStyle/>
                    <a:p>
                      <a:pPr marL="0" marR="0" lvl="0" indent="0" algn="ctr" defTabSz="2118995" rtl="0" eaLnBrk="1" fontAlgn="auto" latinLnBrk="0" hangingPunct="1">
                        <a:lnSpc>
                          <a:spcPct val="130000"/>
                        </a:lnSpc>
                        <a:spcBef>
                          <a:spcPts val="0"/>
                        </a:spcBef>
                        <a:spcAft>
                          <a:spcPts val="0"/>
                        </a:spcAft>
                        <a:buClrTx/>
                        <a:buSzTx/>
                        <a:buFontTx/>
                        <a:buNone/>
                        <a:defRPr/>
                      </a:pPr>
                      <a:endParaRPr lang="zh-CN" altLang="en-US" sz="4400" kern="100" baseline="0" dirty="0">
                        <a:solidFill>
                          <a:schemeClr val="tx1"/>
                        </a:solidFill>
                        <a:latin typeface="微软雅黑" panose="020B0503020204020204" pitchFamily="34" charset="-122"/>
                        <a:ea typeface="微软雅黑" panose="020B0503020204020204" pitchFamily="34" charset="-122"/>
                        <a:cs typeface="Times New Roman" panose="02020603050405020304"/>
                      </a:endParaRPr>
                    </a:p>
                    <a:p>
                      <a:pPr algn="ctr">
                        <a:lnSpc>
                          <a:spcPct val="130000"/>
                        </a:lnSpc>
                        <a:spcAft>
                          <a:spcPts val="0"/>
                        </a:spcAft>
                      </a:pPr>
                      <a:r>
                        <a:rPr lang="zh-CN" altLang="en-US" sz="4400" kern="100" baseline="0" dirty="0">
                          <a:solidFill>
                            <a:schemeClr val="tx1"/>
                          </a:solidFill>
                          <a:latin typeface="微软雅黑" panose="020B0503020204020204" pitchFamily="34" charset="-122"/>
                          <a:ea typeface="微软雅黑" panose="020B0503020204020204" pitchFamily="34" charset="-122"/>
                        </a:rPr>
                        <a:t>示例</a:t>
                      </a:r>
                      <a:endParaRPr lang="zh-CN" altLang="en-US" sz="4400" kern="100" baseline="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30000"/>
                        </a:lnSpc>
                        <a:spcAft>
                          <a:spcPts val="0"/>
                        </a:spcAft>
                      </a:pPr>
                      <a:r>
                        <a:rPr lang="zh-CN" altLang="en-US" sz="4400" kern="100" baseline="0" dirty="0">
                          <a:solidFill>
                            <a:schemeClr val="tx1"/>
                          </a:solidFill>
                          <a:latin typeface="微软雅黑" panose="020B0503020204020204" pitchFamily="34" charset="-122"/>
                          <a:ea typeface="微软雅黑" panose="020B0503020204020204" pitchFamily="34" charset="-122"/>
                        </a:rPr>
                        <a:t>  “记忆犹新”“念念不忘”“历历在目”都有“记得清楚</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没有忘记”的意思。异</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记忆犹新”重在记得清楚</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它所记忆的</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都是过去的事情</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念念不忘”所“不忘”的可以是过去的事</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也可以是目标、理想等</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它既能以事为对象</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也能以人为对象</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历历在目”侧重指情景清晰地重现</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它所“在目”的</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都是过去的事</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既能以事为对象</a:t>
                      </a:r>
                      <a:r>
                        <a:rPr lang="en-US" altLang="zh-CN" sz="4400" kern="100" baseline="0" dirty="0">
                          <a:solidFill>
                            <a:schemeClr val="tx1"/>
                          </a:solidFill>
                          <a:latin typeface="微软雅黑" panose="020B0503020204020204" pitchFamily="34" charset="-122"/>
                          <a:ea typeface="微软雅黑" panose="020B0503020204020204" pitchFamily="34" charset="-122"/>
                        </a:rPr>
                        <a:t>,</a:t>
                      </a:r>
                      <a:r>
                        <a:rPr lang="zh-CN" altLang="en-US" sz="4400" kern="100" baseline="0" dirty="0">
                          <a:solidFill>
                            <a:schemeClr val="tx1"/>
                          </a:solidFill>
                          <a:latin typeface="微软雅黑" panose="020B0503020204020204" pitchFamily="34" charset="-122"/>
                          <a:ea typeface="微软雅黑" panose="020B0503020204020204" pitchFamily="34" charset="-122"/>
                        </a:rPr>
                        <a:t>也能以人为对象</a:t>
                      </a:r>
                      <a:endParaRPr lang="zh-CN" altLang="en-US" sz="4400" kern="100" baseline="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
        <p:nvSpPr>
          <p:cNvPr id="9" name="TextBox 68"/>
          <p:cNvSpPr txBox="1"/>
          <p:nvPr/>
        </p:nvSpPr>
        <p:spPr>
          <a:xfrm>
            <a:off x="2736386" y="3352244"/>
            <a:ext cx="19086814" cy="886781"/>
          </a:xfrm>
          <a:prstGeom prst="rect">
            <a:avLst/>
          </a:prstGeom>
          <a:noFill/>
        </p:spPr>
        <p:txBody>
          <a:bodyPr wrap="square" rtlCol="0">
            <a:spAutoFit/>
          </a:bodyPr>
          <a:lstStyle/>
          <a:p>
            <a:pPr algn="r">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续表</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依次填入文中横线上的成语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在</a:t>
            </a:r>
            <a:r>
              <a:rPr lang="en-US" altLang="zh-CN" sz="4400" dirty="0">
                <a:latin typeface="微软雅黑" panose="020B0503020204020204" pitchFamily="34" charset="-122"/>
                <a:ea typeface="微软雅黑" panose="020B0503020204020204" pitchFamily="34" charset="-122"/>
              </a:rPr>
              <a:t>_______</a:t>
            </a:r>
            <a:r>
              <a:rPr lang="zh-CN" altLang="en-US" sz="4400" dirty="0">
                <a:latin typeface="微软雅黑" panose="020B0503020204020204" pitchFamily="34" charset="-122"/>
                <a:ea typeface="微软雅黑" panose="020B0503020204020204" pitchFamily="34" charset="-122"/>
              </a:rPr>
              <a:t>的中国传统文化中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园林艺术历史悠久</a:t>
            </a:r>
            <a:r>
              <a:rPr lang="en-US" altLang="zh-CN" sz="4400" dirty="0">
                <a:latin typeface="微软雅黑" panose="020B0503020204020204" pitchFamily="34" charset="-122"/>
                <a:ea typeface="微软雅黑" panose="020B0503020204020204" pitchFamily="34" charset="-122"/>
              </a:rPr>
              <a:t>, _______,</a:t>
            </a:r>
            <a:r>
              <a:rPr lang="zh-CN" altLang="en-US" sz="4400" dirty="0">
                <a:latin typeface="微软雅黑" panose="020B0503020204020204" pitchFamily="34" charset="-122"/>
                <a:ea typeface="微软雅黑" panose="020B0503020204020204" pitchFamily="34" charset="-122"/>
              </a:rPr>
              <a:t>有着丰富的主题思想和含蓄的意境。江南园林是中国古典园林的杰出代表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它蕴含了儒释道等哲学、宗教思想</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它</a:t>
            </a:r>
            <a:r>
              <a:rPr lang="en-US" altLang="zh-CN" sz="4400" dirty="0">
                <a:latin typeface="微软雅黑" panose="020B0503020204020204" pitchFamily="34" charset="-122"/>
                <a:ea typeface="微软雅黑" panose="020B0503020204020204" pitchFamily="34" charset="-122"/>
              </a:rPr>
              <a:t>_______</a:t>
            </a:r>
            <a:r>
              <a:rPr lang="zh-CN" altLang="en-US" sz="4400" dirty="0">
                <a:latin typeface="微软雅黑" panose="020B0503020204020204" pitchFamily="34" charset="-122"/>
                <a:ea typeface="微软雅黑" panose="020B0503020204020204" pitchFamily="34" charset="-122"/>
              </a:rPr>
              <a:t>地渗透到人们的生活中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特色鲜明地折射出中国人的自然观和人生观。游赏西方园林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你是“客”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游赏江南园林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你是“主”。到江南园林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你要以一种“到家”的心情去游玩。你可以随意地在任何一个地方驻足观赏。甚至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你可以想象自己在园子里住下来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随时欣赏那里的朝暾夕月、凝碧流霞、春兰秋菊、亭台轩榭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清风朗月不用买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一切都属于你。这时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你才会发现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这些园子是多么美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令人</a:t>
            </a:r>
            <a:r>
              <a:rPr lang="en-US" altLang="zh-CN" sz="4400" dirty="0">
                <a:latin typeface="微软雅黑" panose="020B0503020204020204" pitchFamily="34" charset="-122"/>
                <a:ea typeface="微软雅黑" panose="020B0503020204020204" pitchFamily="34" charset="-122"/>
              </a:rPr>
              <a:t>_______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527504"/>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浩如烟海　源源不断　耳濡目染　心心相印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博大精深　源远流长　潜移默化　心旷神怡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博大精深　源源不断　潜移默化　心心相印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浩如烟海　源远流长　耳濡目染　心旷神怡</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16339"/>
            <a:ext cx="19895483" cy="654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87481" y="2988742"/>
            <a:ext cx="19931202"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博大精深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思想、学说等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广博高深。多用于形容理论、学识、思想、作品等广博丰富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深奥精微。浩如烟海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形容文献、资料等非常丰富。对象运用错误。源远流长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源头很远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流程很长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形容历史悠久。此处用的是第二个义项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和横线前的“历史悠久”相呼应。源源不断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形容接连不断、连绵不绝。多用于事物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而少用于人。潜移默化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指人的思想或性格不知不觉受到感染、影响而发生了变化。耳濡目染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形容听得多了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见得多了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自然而然受到影响。用在句中不恰当。心旷神怡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心情舒畅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精神愉快。心心相印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形容彼此心意一致。用在句中不符合情境。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1449673"/>
          </a:xfrm>
          <a:prstGeom prst="rect">
            <a:avLst/>
          </a:prstGeom>
          <a:noFill/>
        </p:spPr>
        <p:txBody>
          <a:bodyPr wrap="square" rtlCol="0">
            <a:spAutoFit/>
          </a:bodyPr>
          <a:lstStyle/>
          <a:p>
            <a:pPr>
              <a:lnSpc>
                <a:spcPts val="68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ts val="68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在当前国际局势复杂多变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我国处在经济转轨、社会转型的特殊时期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各种社会矛盾和危机多发的情况下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各种思想和言论难免</a:t>
            </a:r>
            <a:r>
              <a:rPr lang="en-US" altLang="zh-CN" sz="4400" dirty="0">
                <a:latin typeface="微软雅黑" panose="020B0503020204020204" pitchFamily="34" charset="-122"/>
                <a:ea typeface="微软雅黑" panose="020B0503020204020204" pitchFamily="34" charset="-122"/>
              </a:rPr>
              <a:t>_______,</a:t>
            </a:r>
            <a:r>
              <a:rPr lang="zh-CN" altLang="en-US" sz="4400" dirty="0">
                <a:latin typeface="微软雅黑" panose="020B0503020204020204" pitchFamily="34" charset="-122"/>
                <a:ea typeface="微软雅黑" panose="020B0503020204020204" pitchFamily="34" charset="-122"/>
              </a:rPr>
              <a:t>我们一定要擦亮双眼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仔细辨析。 </a:t>
            </a:r>
            <a:endParaRPr lang="zh-CN" altLang="en-US" sz="4400" dirty="0">
              <a:latin typeface="微软雅黑" panose="020B0503020204020204" pitchFamily="34" charset="-122"/>
              <a:ea typeface="微软雅黑" panose="020B0503020204020204" pitchFamily="34" charset="-122"/>
            </a:endParaRPr>
          </a:p>
          <a:p>
            <a:pPr>
              <a:lnSpc>
                <a:spcPts val="6800"/>
              </a:lnSpc>
            </a:pPr>
            <a:r>
              <a:rPr lang="zh-CN" altLang="en-US" sz="4400" dirty="0">
                <a:latin typeface="微软雅黑" panose="020B0503020204020204" pitchFamily="34" charset="-122"/>
                <a:ea typeface="微软雅黑" panose="020B0503020204020204" pitchFamily="34" charset="-122"/>
              </a:rPr>
              <a:t>②大量人员进入可能</a:t>
            </a:r>
            <a:r>
              <a:rPr lang="en-US" altLang="zh-CN" sz="4400" dirty="0">
                <a:latin typeface="微软雅黑" panose="020B0503020204020204" pitchFamily="34" charset="-122"/>
                <a:ea typeface="微软雅黑" panose="020B0503020204020204" pitchFamily="34" charset="-122"/>
              </a:rPr>
              <a:t>_______,</a:t>
            </a:r>
            <a:r>
              <a:rPr lang="zh-CN" altLang="en-US" sz="4400" dirty="0">
                <a:latin typeface="微软雅黑" panose="020B0503020204020204" pitchFamily="34" charset="-122"/>
                <a:ea typeface="微软雅黑" panose="020B0503020204020204" pitchFamily="34" charset="-122"/>
              </a:rPr>
              <a:t>专家表示安全局势令人担忧。 </a:t>
            </a:r>
            <a:endParaRPr lang="zh-CN" altLang="en-US" sz="4400" dirty="0">
              <a:latin typeface="微软雅黑" panose="020B0503020204020204" pitchFamily="34" charset="-122"/>
              <a:ea typeface="微软雅黑" panose="020B0503020204020204" pitchFamily="34" charset="-122"/>
            </a:endParaRPr>
          </a:p>
          <a:p>
            <a:pPr>
              <a:lnSpc>
                <a:spcPts val="6800"/>
              </a:lnSpc>
            </a:pPr>
            <a:r>
              <a:rPr lang="zh-CN" altLang="en-US" sz="4400" dirty="0">
                <a:latin typeface="微软雅黑" panose="020B0503020204020204" pitchFamily="34" charset="-122"/>
                <a:ea typeface="微软雅黑" panose="020B0503020204020204" pitchFamily="34" charset="-122"/>
              </a:rPr>
              <a:t>③中国人强大的购买力震惊国外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常被当地媒体冠以“疯狂购物游客团”的称号。如今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旅游纪念品往往</a:t>
            </a:r>
            <a:r>
              <a:rPr lang="en-US" altLang="zh-CN" sz="4400" dirty="0">
                <a:latin typeface="微软雅黑" panose="020B0503020204020204" pitchFamily="34" charset="-122"/>
                <a:ea typeface="微软雅黑" panose="020B0503020204020204" pitchFamily="34" charset="-122"/>
              </a:rPr>
              <a:t>_______,</a:t>
            </a:r>
            <a:r>
              <a:rPr lang="zh-CN" altLang="en-US" sz="4400" dirty="0">
                <a:latin typeface="微软雅黑" panose="020B0503020204020204" pitchFamily="34" charset="-122"/>
                <a:ea typeface="微软雅黑" panose="020B0503020204020204" pitchFamily="34" charset="-122"/>
              </a:rPr>
              <a:t>使中国消费者的旅游行为和旅游模式悄然发生了很大改变。 </a:t>
            </a:r>
            <a:endParaRPr lang="zh-CN" altLang="en-US"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鱼目混珠    泥沙俱下	鱼龙混杂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泥沙俱下    鱼目混珠     鱼龙混杂</a:t>
            </a:r>
            <a:endParaRPr lang="zh-CN" altLang="en-US" sz="4400" dirty="0">
              <a:latin typeface="微软雅黑" panose="020B0503020204020204" pitchFamily="34" charset="-122"/>
              <a:ea typeface="微软雅黑" panose="020B0503020204020204" pitchFamily="34" charset="-122"/>
            </a:endParaRPr>
          </a:p>
          <a:p>
            <a:pPr>
              <a:lnSpc>
                <a:spcPts val="68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鱼龙混杂    泥沙俱下	鱼目混珠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泥沙俱下	鱼龙混杂     鱼目混珠</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3017812"/>
            <a:ext cx="19788326" cy="5050998"/>
          </a:xfrm>
          <a:prstGeom prst="rect">
            <a:avLst/>
          </a:prstGeom>
          <a:noFill/>
        </p:spPr>
        <p:txBody>
          <a:bodyPr wrap="square" rtlCol="0">
            <a:spAutoFit/>
          </a:bodyPr>
          <a:lstStyle/>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填入下面文段空白处的词语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50000"/>
              </a:lnSpc>
            </a:pPr>
            <a:r>
              <a:rPr lang="zh-CN" altLang="en-US" sz="4400" dirty="0">
                <a:latin typeface="微软雅黑" panose="020B0503020204020204" pitchFamily="34" charset="-122"/>
                <a:ea typeface="微软雅黑" panose="020B0503020204020204" pitchFamily="34" charset="-122"/>
              </a:rPr>
              <a:t>        我们曾说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中学生初学文言文时</a:t>
            </a:r>
            <a:r>
              <a:rPr lang="zh-CN" altLang="en-US" sz="4400" u="sng" dirty="0">
                <a:latin typeface="微软雅黑" panose="020B0503020204020204" pitchFamily="34" charset="-122"/>
                <a:ea typeface="微软雅黑" panose="020B0503020204020204" pitchFamily="34" charset="-122"/>
              </a:rPr>
              <a:t> 　①　</a:t>
            </a:r>
            <a:r>
              <a:rPr lang="zh-CN" altLang="en-US" sz="4400" dirty="0">
                <a:latin typeface="微软雅黑" panose="020B0503020204020204" pitchFamily="34" charset="-122"/>
                <a:ea typeface="微软雅黑" panose="020B0503020204020204" pitchFamily="34" charset="-122"/>
              </a:rPr>
              <a:t>不要依赖译文。</a:t>
            </a:r>
            <a:r>
              <a:rPr lang="zh-CN" altLang="en-US" sz="4400" u="sng" dirty="0">
                <a:latin typeface="微软雅黑" panose="020B0503020204020204" pitchFamily="34" charset="-122"/>
                <a:ea typeface="微软雅黑" panose="020B0503020204020204" pitchFamily="34" charset="-122"/>
              </a:rPr>
              <a:t>　②　</a:t>
            </a:r>
            <a:r>
              <a:rPr lang="zh-CN" altLang="en-US" sz="4400" dirty="0">
                <a:latin typeface="微软雅黑" panose="020B0503020204020204" pitchFamily="34" charset="-122"/>
                <a:ea typeface="微软雅黑" panose="020B0503020204020204" pitchFamily="34" charset="-122"/>
              </a:rPr>
              <a:t>并不是说在整个学习过程中绝对不去参看译文。其实</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③　</a:t>
            </a:r>
            <a:r>
              <a:rPr lang="zh-CN" altLang="en-US" sz="4400" dirty="0">
                <a:latin typeface="微软雅黑" panose="020B0503020204020204" pitchFamily="34" charset="-122"/>
                <a:ea typeface="微软雅黑" panose="020B0503020204020204" pitchFamily="34" charset="-122"/>
              </a:rPr>
              <a:t>肯动脑筋</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④　</a:t>
            </a:r>
            <a:r>
              <a:rPr lang="zh-CN" altLang="en-US" sz="4400" dirty="0">
                <a:latin typeface="微软雅黑" panose="020B0503020204020204" pitchFamily="34" charset="-122"/>
                <a:ea typeface="微软雅黑" panose="020B0503020204020204" pitchFamily="34" charset="-122"/>
              </a:rPr>
              <a:t>不盲目机械地看待译文</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⑤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只要译文不是太差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看看译文也无妨。有时候把译文跟注释对照起来揣摩学习</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⑥　</a:t>
            </a:r>
            <a:r>
              <a:rPr lang="zh-CN" altLang="en-US" sz="4400" dirty="0">
                <a:latin typeface="微软雅黑" panose="020B0503020204020204" pitchFamily="34" charset="-122"/>
                <a:ea typeface="微软雅黑" panose="020B0503020204020204" pitchFamily="34" charset="-122"/>
              </a:rPr>
              <a:t>不失为一种可行的方法。</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16339"/>
            <a:ext cx="19895483" cy="6541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87481" y="2988742"/>
            <a:ext cx="19931202"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所给的三个成语意思相近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都有“好的和坏的混在一起”的意思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但又有所不同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鱼龙混杂”适用的对象是人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指好人和坏人混在一起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鱼目混珠”适用的对象是物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指用假的事物冒充真的事物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泥沙俱下”适用的对象可以是人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也可以是物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比喻好坏不同的人或者事物混杂在一起。①句是说各种思想和言论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不能用形容人的“鱼龙混杂”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句是指人员复杂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不能用形容物的“鱼目混珠”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句中说的是旅游纪念品有好的也有以次充好的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故应该用“鱼目混珠”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角度五　意义轻重</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94638" y="4305501"/>
          <a:ext cx="19788326" cy="6462163"/>
        </p:xfrm>
        <a:graphic>
          <a:graphicData uri="http://schemas.openxmlformats.org/drawingml/2006/table">
            <a:tbl>
              <a:tblPr>
                <a:tableStyleId>{5940675A-B579-460E-94D1-54222C63F5DA}</a:tableStyleId>
              </a:tblPr>
              <a:tblGrid>
                <a:gridCol w="1289492"/>
                <a:gridCol w="18498834"/>
              </a:tblGrid>
              <a:tr h="2188486">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释义</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有的成语的意义表示的程度深</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有的表示的程度浅。近义成语可根据成语的意义轻重不同进行辨析</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4050624">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示例</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“目空一切”“旁若无人”“不可一世”都形容态度傲慢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狂妄自大。但它们的语义轻重不同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不可一世”程度最重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目空一切”次之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旁若无人”又次之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使用对象不同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目空一切”“旁若无人”一般用于人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不可一世”则不限于人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感情色彩不同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不可一世”“目空一切”是贬义词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旁若无人”是中性词</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出国绕一圈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山寨’变大牌。”从事海外代购</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年的徐晓对某些代购店这种“以假充真”的行为</a:t>
            </a:r>
            <a:r>
              <a:rPr lang="en-US" altLang="zh-CN" sz="4400" dirty="0">
                <a:latin typeface="微软雅黑" panose="020B0503020204020204" pitchFamily="34" charset="-122"/>
                <a:ea typeface="微软雅黑" panose="020B0503020204020204" pitchFamily="34" charset="-122"/>
              </a:rPr>
              <a:t>_______,</a:t>
            </a:r>
            <a:r>
              <a:rPr lang="zh-CN" altLang="en-US" sz="4400" dirty="0">
                <a:latin typeface="微软雅黑" panose="020B0503020204020204" pitchFamily="34" charset="-122"/>
                <a:ea typeface="微软雅黑" panose="020B0503020204020204" pitchFamily="34" charset="-122"/>
              </a:rPr>
              <a:t>但又无可奈何。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②记者在云南地震灾区采访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碰到巧家县安监局职工刘诗明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他脚裹纱布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正为灾民分发救援物资。休息时他向记者说道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与灾民的利益相比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这点儿伤病</a:t>
            </a:r>
            <a:r>
              <a:rPr lang="en-US" altLang="zh-CN" sz="4400" dirty="0">
                <a:latin typeface="微软雅黑" panose="020B0503020204020204" pitchFamily="34" charset="-122"/>
                <a:ea typeface="微软雅黑" panose="020B0503020204020204" pitchFamily="34" charset="-122"/>
              </a:rPr>
              <a:t>_______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③有网友说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你再优秀也会有人对你</a:t>
            </a:r>
            <a:r>
              <a:rPr lang="en-US" altLang="zh-CN" sz="4400" dirty="0">
                <a:latin typeface="微软雅黑" panose="020B0503020204020204" pitchFamily="34" charset="-122"/>
                <a:ea typeface="微软雅黑" panose="020B0503020204020204" pitchFamily="34" charset="-122"/>
              </a:rPr>
              <a:t>_______,</a:t>
            </a:r>
            <a:r>
              <a:rPr lang="zh-CN" altLang="en-US" sz="4400" dirty="0">
                <a:latin typeface="微软雅黑" panose="020B0503020204020204" pitchFamily="34" charset="-122"/>
                <a:ea typeface="微软雅黑" panose="020B0503020204020204" pitchFamily="34" charset="-122"/>
              </a:rPr>
              <a:t>你再不堪也会有人对你青睐有加”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所以不妨抛却世间的纷纷议论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做好自己。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不屑一顾    不足挂齿	嗤之以鼻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嗤之以鼻     不足挂齿	不屑一顾</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不足挂齿    不屑一顾	嗤之以鼻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嗤之以鼻      不屑一顾	不足挂齿</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132759"/>
            <a:ext cx="20145516" cy="3885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01945" y="3166031"/>
            <a:ext cx="19931202"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三个成语都含有“轻蔑”之意。“嗤之以鼻”语意重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有时可以表示“讥笑”之意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不屑一顾”指不值得一看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含有“极端轻视”的意思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不足挂齿”指不值得提起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多用于自谦。</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角度六　语体色彩</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94220" y="4429777"/>
          <a:ext cx="19788326" cy="7229046"/>
        </p:xfrm>
        <a:graphic>
          <a:graphicData uri="http://schemas.openxmlformats.org/drawingml/2006/table">
            <a:tbl>
              <a:tblPr>
                <a:tableStyleId>{5940675A-B579-460E-94D1-54222C63F5DA}</a:tableStyleId>
              </a:tblPr>
              <a:tblGrid>
                <a:gridCol w="857444"/>
                <a:gridCol w="18930882"/>
              </a:tblGrid>
              <a:tr h="2803940">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释义</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语体指为适应不同的交际需要而形成的表达形式</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一般分为口语语体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较通俗</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和书面语体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较庄重文雅</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两大类。书面语体又可分为公文语体、科技语体、文艺语体、政论语体等。近义成语可根据成语的语体色彩不同进行辨析</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2212553">
                <a:tc rowSpan="2">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示例</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“博闻强识”和“见多识广”都有“见识广”之意。异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前者侧重于见闻广博</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记忆力强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用于书面语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后者侧重于阅历多</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多用于口语</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2212553">
                <a:tc vMerge="1">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“风平浪静”和“平安无事”都有“安宁无事”的意思。异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前者是形象的比喻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后者则是浅显的陈说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是通俗的口语</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928709"/>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8.  </a:t>
            </a:r>
            <a:r>
              <a:rPr lang="zh-CN" altLang="en-US"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开始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斑羚们发现自己陷入了</a:t>
            </a:r>
            <a:r>
              <a:rPr lang="en-US" altLang="zh-CN" sz="4400" dirty="0">
                <a:latin typeface="微软雅黑" panose="020B0503020204020204" pitchFamily="34" charset="-122"/>
                <a:ea typeface="微软雅黑" panose="020B0503020204020204" pitchFamily="34" charset="-122"/>
              </a:rPr>
              <a:t>_________</a:t>
            </a:r>
            <a:r>
              <a:rPr lang="zh-CN" altLang="en-US" sz="4400" dirty="0">
                <a:latin typeface="微软雅黑" panose="020B0503020204020204" pitchFamily="34" charset="-122"/>
                <a:ea typeface="微软雅黑" panose="020B0503020204020204" pitchFamily="34" charset="-122"/>
              </a:rPr>
              <a:t>的绝境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一片惊慌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胡乱蹿跳。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②不断增加的教学内容让现代社会的老师</a:t>
            </a:r>
            <a:r>
              <a:rPr lang="en-US" altLang="zh-CN" sz="4400" dirty="0">
                <a:latin typeface="微软雅黑" panose="020B0503020204020204" pitchFamily="34" charset="-122"/>
                <a:ea typeface="微软雅黑" panose="020B0503020204020204" pitchFamily="34" charset="-122"/>
              </a:rPr>
              <a:t>_________ :</a:t>
            </a:r>
            <a:r>
              <a:rPr lang="zh-CN" altLang="en-US" sz="4400" dirty="0">
                <a:latin typeface="微软雅黑" panose="020B0503020204020204" pitchFamily="34" charset="-122"/>
                <a:ea typeface="微软雅黑" panose="020B0503020204020204" pitchFamily="34" charset="-122"/>
              </a:rPr>
              <a:t>如何在有限的课堂时间里做到面面俱到呢</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③</a:t>
            </a:r>
            <a:r>
              <a:rPr lang="zh-CN" altLang="en-US" sz="4400" dirty="0">
                <a:latin typeface="微软雅黑" panose="020B0503020204020204" pitchFamily="34" charset="-122"/>
                <a:ea typeface="微软雅黑" panose="020B0503020204020204" pitchFamily="34" charset="-122"/>
              </a:rPr>
              <a:t>天色渐渐晚了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李华站在楼下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看着标着鲜红的</a:t>
            </a:r>
            <a:r>
              <a:rPr lang="en-US" altLang="zh-CN" sz="4400" dirty="0">
                <a:latin typeface="微软雅黑" panose="020B0503020204020204" pitchFamily="34" charset="-122"/>
                <a:ea typeface="微软雅黑" panose="020B0503020204020204" pitchFamily="34" charset="-122"/>
              </a:rPr>
              <a:t>59</a:t>
            </a:r>
            <a:r>
              <a:rPr lang="zh-CN" altLang="en-US" sz="4400" dirty="0">
                <a:latin typeface="微软雅黑" panose="020B0503020204020204" pitchFamily="34" charset="-122"/>
                <a:ea typeface="微软雅黑" panose="020B0503020204020204" pitchFamily="34" charset="-122"/>
              </a:rPr>
              <a:t>分的语文试卷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内心产生了强烈的</a:t>
            </a:r>
            <a:r>
              <a:rPr lang="en-US" altLang="zh-CN" sz="4400" dirty="0">
                <a:latin typeface="微软雅黑" panose="020B0503020204020204" pitchFamily="34" charset="-122"/>
                <a:ea typeface="微软雅黑" panose="020B0503020204020204" pitchFamily="34" charset="-122"/>
              </a:rPr>
              <a:t>_________</a:t>
            </a:r>
            <a:r>
              <a:rPr lang="zh-CN" altLang="en-US" sz="4400" dirty="0">
                <a:latin typeface="微软雅黑" panose="020B0503020204020204" pitchFamily="34" charset="-122"/>
                <a:ea typeface="微软雅黑" panose="020B0503020204020204" pitchFamily="34" charset="-122"/>
              </a:rPr>
              <a:t>的感觉。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进退无门    进退维谷	进退两难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进退两难	进退维谷   进退无门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进退维谷    进退两难	进退无门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进退维谷	进退无门   进退两难</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132759"/>
            <a:ext cx="20145516" cy="3885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01945" y="3166031"/>
            <a:ext cx="19931202"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进退维谷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进退都处于困难境地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形容进退两难。书面用语。进退两难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进也不好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退也不好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形容处境困难。口头用语。进退无门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前进后退均无路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形容处境困难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无处容身。</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角度七　语法结构</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23200" y="4261958"/>
          <a:ext cx="19788326" cy="6824298"/>
        </p:xfrm>
        <a:graphic>
          <a:graphicData uri="http://schemas.openxmlformats.org/drawingml/2006/table">
            <a:tbl>
              <a:tblPr>
                <a:tableStyleId>{5940675A-B579-460E-94D1-54222C63F5DA}</a:tableStyleId>
              </a:tblPr>
              <a:tblGrid>
                <a:gridCol w="857444"/>
                <a:gridCol w="18930882"/>
              </a:tblGrid>
              <a:tr h="2399192">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释义</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根据成语在句子中充当的成分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确定成语的语法功能</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从而准确辨析词义。近义成语可根据成语的语法结构不同进行辨析</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4425106">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示例</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“痴心妄想”和“胡思乱想”都有“想”的意思。异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前者有“痴心、狂妄”的意思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所指的思想活动往往是连续性的、顽固的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它可以有专注的目标</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可以带宾语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其贬义色彩浓于“胡思乱想”</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后者有“随意、胡乱想”的意思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所指的思想活动往往是间歇性的、短暂的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而且没有专注的目标</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一般不带宾语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其贬义色彩不如“痴心妄想”浓烈</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056943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依次填入文中横线上的成语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道德勇气是人类道徳修养的一个重要内容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是衡量人类是否具有“意德”的一个重要指标。“意德”是人类基于他们的坚强道德意志力而形成的一种德性。拥有意德的人善恶分明</a:t>
            </a:r>
            <a:r>
              <a:rPr lang="en-US" altLang="zh-CN" sz="4400" dirty="0">
                <a:latin typeface="微软雅黑" panose="020B0503020204020204" pitchFamily="34" charset="-122"/>
                <a:ea typeface="微软雅黑" panose="020B0503020204020204" pitchFamily="34" charset="-122"/>
              </a:rPr>
              <a:t>,____________,</a:t>
            </a:r>
            <a:r>
              <a:rPr lang="zh-CN" altLang="en-US" sz="4400" dirty="0">
                <a:latin typeface="微软雅黑" panose="020B0503020204020204" pitchFamily="34" charset="-122"/>
                <a:ea typeface="微软雅黑" panose="020B0503020204020204" pitchFamily="34" charset="-122"/>
              </a:rPr>
              <a:t>勇于捍卫善的尊严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敢于贬抑恶的存在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他们身上有一股</a:t>
            </a:r>
            <a:r>
              <a:rPr lang="en-US" altLang="zh-CN" sz="4400" dirty="0">
                <a:latin typeface="微软雅黑" panose="020B0503020204020204" pitchFamily="34" charset="-122"/>
                <a:ea typeface="微软雅黑" panose="020B0503020204020204" pitchFamily="34" charset="-122"/>
              </a:rPr>
              <a:t>____________</a:t>
            </a:r>
            <a:r>
              <a:rPr lang="zh-CN" altLang="en-US" sz="4400" dirty="0">
                <a:latin typeface="微软雅黑" panose="020B0503020204020204" pitchFamily="34" charset="-122"/>
                <a:ea typeface="微软雅黑" panose="020B0503020204020204" pitchFamily="34" charset="-122"/>
              </a:rPr>
              <a:t>。纵然是在善恶进行激烈博弈或尖锐斗争的语境下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他们依然能够</a:t>
            </a:r>
            <a:r>
              <a:rPr lang="en-US" altLang="zh-CN" sz="4400" dirty="0">
                <a:latin typeface="微软雅黑" panose="020B0503020204020204" pitchFamily="34" charset="-122"/>
                <a:ea typeface="微软雅黑" panose="020B0503020204020204" pitchFamily="34" charset="-122"/>
              </a:rPr>
              <a:t>____________,</a:t>
            </a:r>
            <a:r>
              <a:rPr lang="zh-CN" altLang="en-US" sz="4400" dirty="0">
                <a:latin typeface="微软雅黑" panose="020B0503020204020204" pitchFamily="34" charset="-122"/>
                <a:ea typeface="微软雅黑" panose="020B0503020204020204" pitchFamily="34" charset="-122"/>
              </a:rPr>
              <a:t>大义凛然地挺善抑恶。如果全社会的人普遍缺乏道德勇气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挺善抑恶就难以</a:t>
            </a:r>
            <a:r>
              <a:rPr lang="en-US" altLang="zh-CN" sz="4400" dirty="0">
                <a:latin typeface="微软雅黑" panose="020B0503020204020204" pitchFamily="34" charset="-122"/>
                <a:ea typeface="微软雅黑" panose="020B0503020204020204" pitchFamily="34" charset="-122"/>
              </a:rPr>
              <a:t>____________,</a:t>
            </a:r>
            <a:r>
              <a:rPr lang="zh-CN" altLang="en-US" sz="4400" dirty="0">
                <a:latin typeface="微软雅黑" panose="020B0503020204020204" pitchFamily="34" charset="-122"/>
                <a:ea typeface="微软雅黑" panose="020B0503020204020204" pitchFamily="34" charset="-122"/>
              </a:rPr>
              <a:t>善恶不分则必然成为一种常态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社会道德风尚也不可能令人满意。道德勇气不足是一些人在面对善恶选择问题上不愿意或不敢发表意见的根源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也是他们患道德失语症的根源。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义无反顾　无私无畏　毛遂自荐　蔚然成风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疾恶如仇　浩然正气　挺身而出　蔚然成风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疾恶如仇　无私无畏　挺身而出　风靡一时</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义无反顾　浩然正气　毛遂自荐　风靡一时</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5832972" y="4068861"/>
          <a:ext cx="11593288" cy="4896540"/>
        </p:xfrm>
        <a:graphic>
          <a:graphicData uri="http://schemas.openxmlformats.org/drawingml/2006/table">
            <a:tbl>
              <a:tblPr firstRow="1" firstCol="1" bandRow="1">
                <a:tableStyleId>{5940675A-B579-460E-94D1-54222C63F5DA}</a:tableStyleId>
              </a:tblPr>
              <a:tblGrid>
                <a:gridCol w="1656184"/>
                <a:gridCol w="1656184"/>
                <a:gridCol w="1656184"/>
                <a:gridCol w="1656184"/>
                <a:gridCol w="1656184"/>
                <a:gridCol w="1656184"/>
                <a:gridCol w="1656184"/>
              </a:tblGrid>
              <a:tr h="979308">
                <a:tc>
                  <a:txBody>
                    <a:bodyPr/>
                    <a:lstStyle/>
                    <a:p>
                      <a:pPr algn="ctr">
                        <a:lnSpc>
                          <a:spcPct val="150000"/>
                        </a:lnSpc>
                        <a:spcAft>
                          <a:spcPts val="0"/>
                        </a:spcAft>
                      </a:pPr>
                      <a:r>
                        <a:rPr lang="en-US" sz="4400" kern="100" dirty="0">
                          <a:effectLst/>
                        </a:rPr>
                        <a:t> </a:t>
                      </a:r>
                      <a:endParaRPr lang="zh-CN" sz="4400" kern="1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gn="ctr" defTabSz="2117725" rtl="0" fontAlgn="base">
                        <a:lnSpc>
                          <a:spcPct val="150000"/>
                        </a:lnSpc>
                        <a:spcBef>
                          <a:spcPct val="0"/>
                        </a:spcBef>
                        <a:spcAft>
                          <a:spcPct val="0"/>
                        </a:spcAft>
                      </a:pPr>
                      <a:r>
                        <a:rPr lang="en-US" sz="4400" kern="1200" dirty="0">
                          <a:solidFill>
                            <a:schemeClr val="tx1"/>
                          </a:solidFill>
                          <a:latin typeface="微软雅黑" panose="020B0503020204020204" pitchFamily="34" charset="-122"/>
                          <a:ea typeface="微软雅黑" panose="020B0503020204020204" pitchFamily="34" charset="-122"/>
                          <a:cs typeface="+mn-cs"/>
                        </a:rPr>
                        <a:t>①</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dirty="0">
                          <a:solidFill>
                            <a:schemeClr val="tx1"/>
                          </a:solidFill>
                          <a:latin typeface="微软雅黑" panose="020B0503020204020204" pitchFamily="34" charset="-122"/>
                          <a:ea typeface="微软雅黑" panose="020B0503020204020204" pitchFamily="34" charset="-122"/>
                          <a:cs typeface="+mn-cs"/>
                        </a:rPr>
                        <a:t>②</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a:solidFill>
                            <a:schemeClr val="tx1"/>
                          </a:solidFill>
                          <a:latin typeface="微软雅黑" panose="020B0503020204020204" pitchFamily="34" charset="-122"/>
                          <a:ea typeface="微软雅黑" panose="020B0503020204020204" pitchFamily="34" charset="-122"/>
                          <a:cs typeface="+mn-cs"/>
                        </a:rPr>
                        <a:t>③</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a:solidFill>
                            <a:schemeClr val="tx1"/>
                          </a:solidFill>
                          <a:latin typeface="微软雅黑" panose="020B0503020204020204" pitchFamily="34" charset="-122"/>
                          <a:ea typeface="微软雅黑" panose="020B0503020204020204" pitchFamily="34" charset="-122"/>
                          <a:cs typeface="+mn-cs"/>
                        </a:rPr>
                        <a:t>④</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a:solidFill>
                            <a:schemeClr val="tx1"/>
                          </a:solidFill>
                          <a:latin typeface="微软雅黑" panose="020B0503020204020204" pitchFamily="34" charset="-122"/>
                          <a:ea typeface="微软雅黑" panose="020B0503020204020204" pitchFamily="34" charset="-122"/>
                          <a:cs typeface="+mn-cs"/>
                        </a:rPr>
                        <a:t>⑤</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a:solidFill>
                            <a:schemeClr val="tx1"/>
                          </a:solidFill>
                          <a:latin typeface="微软雅黑" panose="020B0503020204020204" pitchFamily="34" charset="-122"/>
                          <a:ea typeface="微软雅黑" panose="020B0503020204020204" pitchFamily="34" charset="-122"/>
                          <a:cs typeface="+mn-cs"/>
                        </a:rPr>
                        <a:t>⑥</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r>
              <a:tr h="979308">
                <a:tc>
                  <a:txBody>
                    <a:bodyPr/>
                    <a:lstStyle/>
                    <a:p>
                      <a:pPr algn="ctr">
                        <a:lnSpc>
                          <a:spcPct val="150000"/>
                        </a:lnSpc>
                        <a:spcAft>
                          <a:spcPts val="0"/>
                        </a:spcAft>
                      </a:pPr>
                      <a:r>
                        <a:rPr lang="en-US" sz="4400" kern="100">
                          <a:effectLst/>
                        </a:rPr>
                        <a:t>A</a:t>
                      </a:r>
                      <a:endParaRPr lang="zh-CN" sz="4400"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gn="ctr" defTabSz="2117725" rtl="0" fontAlgn="base">
                        <a:lnSpc>
                          <a:spcPct val="150000"/>
                        </a:lnSpc>
                        <a:spcBef>
                          <a:spcPct val="0"/>
                        </a:spcBef>
                        <a:spcAft>
                          <a:spcPct val="0"/>
                        </a:spcAft>
                      </a:pPr>
                      <a:r>
                        <a:rPr lang="en-US" sz="4400" kern="1200">
                          <a:solidFill>
                            <a:schemeClr val="tx1"/>
                          </a:solidFill>
                          <a:latin typeface="微软雅黑" panose="020B0503020204020204" pitchFamily="34" charset="-122"/>
                          <a:ea typeface="微软雅黑" panose="020B0503020204020204" pitchFamily="34" charset="-122"/>
                          <a:cs typeface="+mn-cs"/>
                        </a:rPr>
                        <a:t>/</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这</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如果</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而且</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那么</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也</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r>
              <a:tr h="979308">
                <a:tc>
                  <a:txBody>
                    <a:bodyPr/>
                    <a:lstStyle/>
                    <a:p>
                      <a:pPr algn="ctr">
                        <a:lnSpc>
                          <a:spcPct val="150000"/>
                        </a:lnSpc>
                        <a:spcAft>
                          <a:spcPts val="0"/>
                        </a:spcAft>
                      </a:pPr>
                      <a:r>
                        <a:rPr lang="en-US" sz="4400" kern="100">
                          <a:effectLst/>
                        </a:rPr>
                        <a:t>B</a:t>
                      </a:r>
                      <a:endParaRPr lang="zh-CN" sz="4400"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最好</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当然</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一旦</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dirty="0">
                          <a:solidFill>
                            <a:schemeClr val="tx1"/>
                          </a:solidFill>
                          <a:latin typeface="微软雅黑" panose="020B0503020204020204" pitchFamily="34" charset="-122"/>
                          <a:ea typeface="微软雅黑" panose="020B0503020204020204" pitchFamily="34" charset="-122"/>
                          <a:cs typeface="+mn-cs"/>
                        </a:rPr>
                        <a:t>/</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而且</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就</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r>
              <a:tr h="979308">
                <a:tc>
                  <a:txBody>
                    <a:bodyPr/>
                    <a:lstStyle/>
                    <a:p>
                      <a:pPr algn="ctr">
                        <a:lnSpc>
                          <a:spcPct val="150000"/>
                        </a:lnSpc>
                        <a:spcAft>
                          <a:spcPts val="0"/>
                        </a:spcAft>
                      </a:pPr>
                      <a:r>
                        <a:rPr lang="en-US" sz="4400" kern="100">
                          <a:effectLst/>
                        </a:rPr>
                        <a:t>C</a:t>
                      </a:r>
                      <a:endParaRPr lang="zh-CN" sz="4400"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一定</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也</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如果</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并且</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因此</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a:solidFill>
                            <a:schemeClr val="tx1"/>
                          </a:solidFill>
                          <a:latin typeface="微软雅黑" panose="020B0503020204020204" pitchFamily="34" charset="-122"/>
                          <a:ea typeface="微软雅黑" panose="020B0503020204020204" pitchFamily="34" charset="-122"/>
                          <a:cs typeface="+mn-cs"/>
                        </a:rPr>
                        <a:t>/</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r>
              <a:tr h="979308">
                <a:tc>
                  <a:txBody>
                    <a:bodyPr/>
                    <a:lstStyle/>
                    <a:p>
                      <a:pPr algn="ctr">
                        <a:lnSpc>
                          <a:spcPct val="150000"/>
                        </a:lnSpc>
                        <a:spcAft>
                          <a:spcPts val="0"/>
                        </a:spcAft>
                      </a:pPr>
                      <a:r>
                        <a:rPr lang="en-US" sz="4400" kern="100">
                          <a:effectLst/>
                        </a:rPr>
                        <a:t>D</a:t>
                      </a:r>
                      <a:endParaRPr lang="zh-CN" sz="4400" kern="1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尽量</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en-US" sz="4400" kern="1200">
                          <a:solidFill>
                            <a:schemeClr val="tx1"/>
                          </a:solidFill>
                          <a:latin typeface="微软雅黑" panose="020B0503020204020204" pitchFamily="34" charset="-122"/>
                          <a:ea typeface="微软雅黑" panose="020B0503020204020204" pitchFamily="34" charset="-122"/>
                          <a:cs typeface="+mn-cs"/>
                        </a:rPr>
                        <a:t>/</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因为</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a:solidFill>
                            <a:schemeClr val="tx1"/>
                          </a:solidFill>
                          <a:latin typeface="微软雅黑" panose="020B0503020204020204" pitchFamily="34" charset="-122"/>
                          <a:ea typeface="微软雅黑" panose="020B0503020204020204" pitchFamily="34" charset="-122"/>
                          <a:cs typeface="+mn-cs"/>
                        </a:rPr>
                        <a:t>进而</a:t>
                      </a:r>
                      <a:endParaRPr lang="zh-CN" altLang="en-US" sz="4400" kern="120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所以</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c>
                  <a:txBody>
                    <a:bodyPr/>
                    <a:lstStyle/>
                    <a:p>
                      <a:pPr algn="ctr" defTabSz="2117725" rtl="0" fontAlgn="base">
                        <a:lnSpc>
                          <a:spcPct val="150000"/>
                        </a:lnSpc>
                        <a:spcBef>
                          <a:spcPct val="0"/>
                        </a:spcBef>
                        <a:spcAft>
                          <a:spcPct val="0"/>
                        </a:spcAft>
                      </a:pPr>
                      <a:r>
                        <a:rPr lang="zh-CN" altLang="en-US" sz="4400" kern="1200" dirty="0">
                          <a:solidFill>
                            <a:schemeClr val="tx1"/>
                          </a:solidFill>
                          <a:latin typeface="微软雅黑" panose="020B0503020204020204" pitchFamily="34" charset="-122"/>
                          <a:ea typeface="微软雅黑" panose="020B0503020204020204" pitchFamily="34" charset="-122"/>
                          <a:cs typeface="+mn-cs"/>
                        </a:rPr>
                        <a:t>仍</a:t>
                      </a:r>
                      <a:endParaRPr lang="zh-CN" altLang="en-US" sz="4400" kern="1200" dirty="0">
                        <a:solidFill>
                          <a:schemeClr val="tx1"/>
                        </a:solidFill>
                        <a:latin typeface="微软雅黑" panose="020B0503020204020204" pitchFamily="34" charset="-122"/>
                        <a:ea typeface="微软雅黑" panose="020B0503020204020204" pitchFamily="34" charset="-122"/>
                        <a:cs typeface="+mn-cs"/>
                      </a:endParaRPr>
                    </a:p>
                  </a:txBody>
                  <a:tcPr marL="0" marR="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132759"/>
            <a:ext cx="20145516" cy="7200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01945" y="3166031"/>
            <a:ext cx="19931202" cy="7048468"/>
          </a:xfrm>
          <a:prstGeom prst="rect">
            <a:avLst/>
          </a:prstGeom>
        </p:spPr>
        <p:txBody>
          <a:bodyPr wrap="square">
            <a:spAutoFit/>
          </a:bodyPr>
          <a:lstStyle/>
          <a:p>
            <a:pPr eaLnBrk="1" hangingPunct="1">
              <a:lnSpc>
                <a:spcPct val="130000"/>
              </a:lnSpc>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疾恶如仇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指恨坏人坏事如同痛恨仇敌一样。义无反顾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在道义上勇往直前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绝不犹豫退缩。根据“善恶分明”“勇于捍卫善的尊严”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选“疾恶如仇”。浩然正气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正大刚直的精神。无私无畏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只有在无私的情况下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才能够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放开一切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勇往直前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无所畏惧。只能充当谓语、定语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不能充当宾语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所以这里不能选“无私无畏”。毛遂自荐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比喻自告奋勇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自己推荐自己担任某项工作。挺身而出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挺直身体站出来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形容面对艰难或危险的事情勇敢地站出来。蔚然成风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形容一种事物逐渐发展、盛行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形成一种风气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多指好的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。风靡一时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形容一种事物在一个时期内非常风行。</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10.  </a:t>
            </a:r>
            <a:r>
              <a:rPr lang="zh-CN" altLang="en-US"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一部分人</a:t>
            </a:r>
            <a:r>
              <a:rPr lang="en-US" altLang="zh-CN" sz="4400" dirty="0">
                <a:latin typeface="微软雅黑" panose="020B0503020204020204" pitchFamily="34" charset="-122"/>
                <a:ea typeface="微软雅黑" panose="020B0503020204020204" pitchFamily="34" charset="-122"/>
              </a:rPr>
              <a:t>____________,</a:t>
            </a:r>
            <a:r>
              <a:rPr lang="zh-CN" altLang="en-US" sz="4400" dirty="0">
                <a:latin typeface="微软雅黑" panose="020B0503020204020204" pitchFamily="34" charset="-122"/>
                <a:ea typeface="微软雅黑" panose="020B0503020204020204" pitchFamily="34" charset="-122"/>
              </a:rPr>
              <a:t>另一些人可能心生怨气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面对“众口难调”的情况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要实现整体利益最大限度的增进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需要高超的改革智慧。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②今天人们已经不仅仅满足于能够在商场里购买到</a:t>
            </a:r>
            <a:r>
              <a:rPr lang="en-US" altLang="zh-CN" sz="4400" dirty="0">
                <a:latin typeface="微软雅黑" panose="020B0503020204020204" pitchFamily="34" charset="-122"/>
                <a:ea typeface="微软雅黑" panose="020B0503020204020204" pitchFamily="34" charset="-122"/>
              </a:rPr>
              <a:t>____________</a:t>
            </a:r>
            <a:r>
              <a:rPr lang="zh-CN" altLang="en-US" sz="4400" dirty="0">
                <a:latin typeface="微软雅黑" panose="020B0503020204020204" pitchFamily="34" charset="-122"/>
                <a:ea typeface="微软雅黑" panose="020B0503020204020204" pitchFamily="34" charset="-122"/>
              </a:rPr>
              <a:t>的商品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还希望在购物的同时获得精神享受。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③爸爸是个钓鱼迷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闲来无事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恰好有人相约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对于他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可谓</a:t>
            </a:r>
            <a:r>
              <a:rPr lang="en-US" altLang="zh-CN" sz="4400" dirty="0">
                <a:latin typeface="微软雅黑" panose="020B0503020204020204" pitchFamily="34" charset="-122"/>
                <a:ea typeface="微软雅黑" panose="020B0503020204020204" pitchFamily="34" charset="-122"/>
              </a:rPr>
              <a:t>____________</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正中下怀   心满意足	称心如意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称心如意	心满意足     正中下怀</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心满意足   正中下怀	称心如意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心满意足	称心如意     正中下怀</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132759"/>
            <a:ext cx="20145516" cy="72007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01945" y="3166031"/>
            <a:ext cx="1993120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称心如意”“心满意足”都有“十分满意”的意思。前者侧重在“称心”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它可以直接用作“人”和“事”的定语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后者不能直接用作“人”或“事”的定语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如“称心如意的郎君”不能说成“心满意足的郎君”。 “正中下怀”指正合自己的心愿。</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45093" y="3050205"/>
            <a:ext cx="3196955" cy="1245777"/>
            <a:chOff x="2078878" y="4249496"/>
            <a:chExt cx="2677891" cy="597458"/>
          </a:xfrm>
        </p:grpSpPr>
        <p:pic>
          <p:nvPicPr>
            <p:cNvPr id="40" name="Picture 2"/>
            <p:cNvPicPr>
              <a:picLocks noChangeAspect="1" noChangeArrowheads="1"/>
            </p:cNvPicPr>
            <p:nvPr/>
          </p:nvPicPr>
          <p:blipFill>
            <a:blip r:embed="rId1" cstate="print"/>
            <a:srcRect/>
            <a:stretch>
              <a:fillRect/>
            </a:stretch>
          </p:blipFill>
          <p:spPr bwMode="auto">
            <a:xfrm>
              <a:off x="2078878" y="4249496"/>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474931" cy="428056"/>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技法点拨</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296468" y="4764220"/>
            <a:ext cx="20526732" cy="5075620"/>
          </a:xfrm>
          <a:prstGeom prst="rect">
            <a:avLst/>
          </a:prstGeom>
          <a:noFill/>
        </p:spPr>
        <p:txBody>
          <a:bodyPr wrap="square" rtlCol="0">
            <a:spAutoFit/>
          </a:bodyPr>
          <a:lstStyle/>
          <a:p>
            <a:pPr algn="just">
              <a:lnSpc>
                <a:spcPct val="130000"/>
              </a:lnSpc>
              <a:spcAft>
                <a:spcPts val="0"/>
              </a:spcAft>
            </a:pP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     技法</a:t>
            </a:r>
            <a:r>
              <a:rPr lang="en-US" altLang="zh-CN" sz="52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　近义成语辨析妙点睛</a:t>
            </a:r>
            <a:endPar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endParaRPr>
          </a:p>
          <a:p>
            <a:pPr marL="630555" algn="just">
              <a:lnSpc>
                <a:spcPct val="150000"/>
              </a:lnSpc>
              <a:spcAft>
                <a:spcPts val="0"/>
              </a:spcAft>
            </a:pPr>
            <a:r>
              <a:rPr lang="zh-CN" altLang="en-US" sz="4400" dirty="0">
                <a:latin typeface="微软雅黑" panose="020B0503020204020204" pitchFamily="34" charset="-122"/>
                <a:ea typeface="微软雅黑" panose="020B0503020204020204" pitchFamily="34" charset="-122"/>
              </a:rPr>
              <a:t>        在考查近义成语辨析时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每个句子的语境为了确保选词具有唯一性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往往会特意强调与某个成语的契合点。因此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解答近义成语选词辨析题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应当遵循以下两步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第一步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通读句子知大意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找出句子强调点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第二步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分析成语求差异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找出其与句子的契合点。</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152452" y="2874936"/>
            <a:ext cx="20730512" cy="8808950"/>
          </a:xfrm>
          <a:prstGeom prst="rect">
            <a:avLst/>
          </a:prstGeom>
          <a:noFill/>
        </p:spPr>
        <p:txBody>
          <a:bodyPr wrap="square" rtlCol="0">
            <a:spAutoFit/>
          </a:bodyPr>
          <a:lstStyle/>
          <a:p>
            <a:pPr marL="630555"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a:t>
            </a:r>
            <a:r>
              <a:rPr lang="en-US" altLang="zh-CN" sz="4400" b="1" dirty="0">
                <a:solidFill>
                  <a:srgbClr val="EF8340"/>
                </a:solidFill>
                <a:latin typeface="微软雅黑" panose="020B0503020204020204" pitchFamily="34" charset="-122"/>
                <a:ea typeface="微软雅黑" panose="020B0503020204020204" pitchFamily="34" charset="-122"/>
              </a:rPr>
              <a:t>  </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依次填入下列各句横线处的成语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marL="630555"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平凡的世界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这部小说以陕北黄土高原为背景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反映了从“文革”后期到改革开放初期广阔的社会面貌。时至今日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很多“</a:t>
            </a:r>
            <a:r>
              <a:rPr lang="en-US" altLang="zh-CN" sz="4400" dirty="0">
                <a:latin typeface="微软雅黑" panose="020B0503020204020204" pitchFamily="34" charset="-122"/>
                <a:ea typeface="微软雅黑" panose="020B0503020204020204" pitchFamily="34" charset="-122"/>
              </a:rPr>
              <a:t>60</a:t>
            </a:r>
            <a:r>
              <a:rPr lang="zh-CN" altLang="en-US" sz="4400" dirty="0">
                <a:latin typeface="微软雅黑" panose="020B0503020204020204" pitchFamily="34" charset="-122"/>
                <a:ea typeface="微软雅黑" panose="020B0503020204020204" pitchFamily="34" charset="-122"/>
              </a:rPr>
              <a:t>后”对那段不平凡的岁月还</a:t>
            </a:r>
            <a:r>
              <a:rPr lang="en-US" altLang="zh-CN" sz="4400" dirty="0">
                <a:latin typeface="微软雅黑" panose="020B0503020204020204" pitchFamily="34" charset="-122"/>
                <a:ea typeface="微软雅黑" panose="020B0503020204020204" pitchFamily="34" charset="-122"/>
              </a:rPr>
              <a:t>__________</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marL="630555"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②一首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锦瑟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实为义山一生的写照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他的一生如镜花水月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映入历史。他的深情、执着、聪慧以及给后人留下的宝贵精神财富始终令人</a:t>
            </a:r>
            <a:r>
              <a:rPr lang="en-US" altLang="zh-CN" sz="4400" dirty="0">
                <a:latin typeface="微软雅黑" panose="020B0503020204020204" pitchFamily="34" charset="-122"/>
                <a:ea typeface="微软雅黑" panose="020B0503020204020204" pitchFamily="34" charset="-122"/>
              </a:rPr>
              <a:t>__________,</a:t>
            </a:r>
            <a:r>
              <a:rPr lang="zh-CN" altLang="en-US" sz="4400" dirty="0">
                <a:latin typeface="微软雅黑" panose="020B0503020204020204" pitchFamily="34" charset="-122"/>
                <a:ea typeface="微软雅黑" panose="020B0503020204020204" pitchFamily="34" charset="-122"/>
              </a:rPr>
              <a:t>回味绵长。 </a:t>
            </a:r>
            <a:endParaRPr lang="zh-CN" altLang="en-US" sz="4400" dirty="0">
              <a:latin typeface="微软雅黑" panose="020B0503020204020204" pitchFamily="34" charset="-122"/>
              <a:ea typeface="微软雅黑" panose="020B0503020204020204" pitchFamily="34" charset="-122"/>
            </a:endParaRPr>
          </a:p>
          <a:p>
            <a:pPr marL="630555"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③每一个返校的清晨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母亲总是为我收拾行李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为我准备早餐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送我到车站。现在想来还</a:t>
            </a:r>
            <a:r>
              <a:rPr lang="en-US" altLang="zh-CN" sz="4400" dirty="0">
                <a:latin typeface="微软雅黑" panose="020B0503020204020204" pitchFamily="34" charset="-122"/>
                <a:ea typeface="微软雅黑" panose="020B0503020204020204" pitchFamily="34" charset="-122"/>
              </a:rPr>
              <a:t>__________,</a:t>
            </a:r>
            <a:r>
              <a:rPr lang="zh-CN" altLang="en-US" sz="4400" dirty="0">
                <a:latin typeface="微软雅黑" panose="020B0503020204020204" pitchFamily="34" charset="-122"/>
                <a:ea typeface="微软雅黑" panose="020B0503020204020204" pitchFamily="34" charset="-122"/>
              </a:rPr>
              <a:t>眼睛总是不自觉地湿湿的。 </a:t>
            </a:r>
            <a:endParaRPr lang="zh-CN" altLang="en-US" sz="4400" dirty="0">
              <a:latin typeface="微软雅黑" panose="020B0503020204020204" pitchFamily="34" charset="-122"/>
              <a:ea typeface="微软雅黑" panose="020B0503020204020204" pitchFamily="34" charset="-122"/>
            </a:endParaRPr>
          </a:p>
          <a:p>
            <a:pPr marL="630555"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历历在目　念念不忘　记忆犹新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念念不忘	   记忆犹新    历历在目</a:t>
            </a:r>
            <a:endParaRPr lang="zh-CN" altLang="en-US" sz="4400" dirty="0">
              <a:latin typeface="微软雅黑" panose="020B0503020204020204" pitchFamily="34" charset="-122"/>
              <a:ea typeface="微软雅黑" panose="020B0503020204020204" pitchFamily="34" charset="-122"/>
            </a:endParaRPr>
          </a:p>
          <a:p>
            <a:pPr marL="630555"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记忆犹新	念念不忘   历历在目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记忆犹新    历历在目    念念不忘</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880324" y="2874936"/>
            <a:ext cx="20145516" cy="9475860"/>
            <a:chOff x="1880324" y="2874936"/>
            <a:chExt cx="20145516" cy="9475860"/>
          </a:xfrm>
        </p:grpSpPr>
        <p:sp>
          <p:nvSpPr>
            <p:cNvPr id="69" name="TextBox 68"/>
            <p:cNvSpPr txBox="1"/>
            <p:nvPr/>
          </p:nvSpPr>
          <p:spPr>
            <a:xfrm>
              <a:off x="1880324" y="2874936"/>
              <a:ext cx="20002640" cy="169277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技法演示</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023200" y="6656930"/>
              <a:ext cx="20002640" cy="5693866"/>
            </a:xfrm>
            <a:prstGeom prst="rect">
              <a:avLst/>
            </a:prstGeom>
            <a:noFill/>
          </p:spPr>
          <p:txBody>
            <a:bodyPr wrap="square" rtlCol="0">
              <a:spAutoFit/>
            </a:bodyPr>
            <a:lstStyle/>
            <a:p>
              <a:pPr marL="630555" indent="-630555" algn="just">
                <a:lnSpc>
                  <a:spcPct val="130000"/>
                </a:lnSpc>
                <a:spcAft>
                  <a:spcPts val="0"/>
                </a:spcAft>
              </a:pPr>
              <a:endParaRPr lang="en-US" altLang="zh-CN" sz="4000" b="1" dirty="0">
                <a:solidFill>
                  <a:srgbClr val="EF8340"/>
                </a:solidFill>
                <a:latin typeface="微软雅黑" panose="020B0503020204020204" pitchFamily="34" charset="-122"/>
                <a:ea typeface="微软雅黑" panose="020B0503020204020204" pitchFamily="34" charset="-122"/>
              </a:endParaRPr>
            </a:p>
            <a:p>
              <a:pPr marL="630555" indent="-630555" algn="just">
                <a:lnSpc>
                  <a:spcPct val="130000"/>
                </a:lnSpc>
                <a:spcAft>
                  <a:spcPts val="0"/>
                </a:spcAft>
              </a:pPr>
              <a:endParaRPr lang="en-US" altLang="zh-CN" sz="4000" b="1" dirty="0">
                <a:solidFill>
                  <a:srgbClr val="EF8340"/>
                </a:solidFill>
                <a:latin typeface="微软雅黑" panose="020B0503020204020204" pitchFamily="34" charset="-122"/>
                <a:ea typeface="微软雅黑" panose="020B0503020204020204" pitchFamily="34" charset="-122"/>
              </a:endParaRPr>
            </a:p>
            <a:p>
              <a:pPr marL="630555" indent="-630555" algn="just">
                <a:lnSpc>
                  <a:spcPct val="130000"/>
                </a:lnSpc>
                <a:spcAft>
                  <a:spcPts val="0"/>
                </a:spcAft>
              </a:pPr>
              <a:endParaRPr lang="en-US" altLang="zh-CN" sz="4000" b="1" dirty="0">
                <a:solidFill>
                  <a:srgbClr val="EF8340"/>
                </a:solidFill>
                <a:latin typeface="微软雅黑" panose="020B0503020204020204" pitchFamily="34" charset="-122"/>
                <a:ea typeface="微软雅黑" panose="020B0503020204020204" pitchFamily="34" charset="-122"/>
              </a:endParaRPr>
            </a:p>
            <a:p>
              <a:pPr marL="630555" indent="-630555" algn="just">
                <a:lnSpc>
                  <a:spcPct val="130000"/>
                </a:lnSpc>
                <a:spcAft>
                  <a:spcPts val="0"/>
                </a:spcAft>
              </a:pPr>
              <a:endParaRPr lang="en-US" altLang="zh-CN" sz="4000" b="1" dirty="0">
                <a:solidFill>
                  <a:srgbClr val="EF8340"/>
                </a:solidFill>
                <a:latin typeface="微软雅黑" panose="020B0503020204020204" pitchFamily="34" charset="-122"/>
                <a:ea typeface="微软雅黑" panose="020B0503020204020204" pitchFamily="34" charset="-122"/>
              </a:endParaRPr>
            </a:p>
            <a:p>
              <a:pPr marL="630555" indent="-630555" algn="just">
                <a:lnSpc>
                  <a:spcPct val="130000"/>
                </a:lnSpc>
                <a:spcAft>
                  <a:spcPts val="0"/>
                </a:spcAft>
              </a:pPr>
              <a:endParaRPr lang="en-US" altLang="zh-CN" sz="4000" b="1" dirty="0">
                <a:solidFill>
                  <a:srgbClr val="EF8340"/>
                </a:solidFill>
                <a:latin typeface="微软雅黑" panose="020B0503020204020204" pitchFamily="34" charset="-122"/>
                <a:ea typeface="微软雅黑" panose="020B0503020204020204" pitchFamily="34" charset="-122"/>
              </a:endParaRPr>
            </a:p>
            <a:p>
              <a:pPr marL="630555" indent="-630555" algn="just">
                <a:lnSpc>
                  <a:spcPct val="130000"/>
                </a:lnSpc>
                <a:spcAft>
                  <a:spcPts val="0"/>
                </a:spcAft>
              </a:pPr>
              <a:endParaRPr lang="en-US" altLang="zh-CN" sz="4000" b="1" dirty="0">
                <a:solidFill>
                  <a:srgbClr val="EF8340"/>
                </a:solidFill>
                <a:latin typeface="微软雅黑" panose="020B0503020204020204" pitchFamily="34" charset="-122"/>
                <a:ea typeface="微软雅黑" panose="020B0503020204020204" pitchFamily="34" charset="-122"/>
              </a:endParaRPr>
            </a:p>
            <a:p>
              <a:pPr marL="630555" indent="-630555"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最后确定答案为</a:t>
              </a: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项。</a:t>
              </a:r>
              <a:endParaRPr lang="zh-CN" altLang="en-US" sz="4400" dirty="0">
                <a:latin typeface="微软雅黑" panose="020B0503020204020204" pitchFamily="34" charset="-122"/>
                <a:ea typeface="微软雅黑" panose="020B0503020204020204" pitchFamily="34" charset="-122"/>
              </a:endParaRPr>
            </a:p>
          </p:txBody>
        </p:sp>
        <p:pic>
          <p:nvPicPr>
            <p:cNvPr id="10" name="t1.jpg" descr="id:2147499497;FounderCES"/>
            <p:cNvPicPr/>
            <p:nvPr/>
          </p:nvPicPr>
          <p:blipFill>
            <a:blip r:embed="rId1" cstate="print"/>
            <a:stretch>
              <a:fillRect/>
            </a:stretch>
          </p:blipFill>
          <p:spPr>
            <a:xfrm>
              <a:off x="2592612" y="3924846"/>
              <a:ext cx="11737304" cy="7272808"/>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743351"/>
            <a:ext cx="20145516" cy="8808950"/>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技法小练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依次填入文中横线上的成语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同属唐人古体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五言和七言又有所差别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这个问题比较微妙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须细心体察。我们看五言七言的区别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虽只在每句相差两个字上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但造成的节奏感和韵调感却</a:t>
            </a:r>
            <a:r>
              <a:rPr lang="en-US" altLang="zh-CN" sz="4400" dirty="0">
                <a:latin typeface="微软雅黑" panose="020B0503020204020204" pitchFamily="34" charset="-122"/>
                <a:ea typeface="微软雅黑" panose="020B0503020204020204" pitchFamily="34" charset="-122"/>
              </a:rPr>
              <a:t>______</a:t>
            </a:r>
            <a:r>
              <a:rPr lang="zh-CN" altLang="en-US" sz="4400" dirty="0">
                <a:latin typeface="微软雅黑" panose="020B0503020204020204" pitchFamily="34" charset="-122"/>
                <a:ea typeface="微软雅黑" panose="020B0503020204020204" pitchFamily="34" charset="-122"/>
              </a:rPr>
              <a:t>。五言字少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念起来有一种安详舒缓的气度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近乎平时的语调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七言音促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上口时会给人以</a:t>
            </a:r>
            <a:r>
              <a:rPr lang="en-US" altLang="zh-CN" sz="4400" dirty="0">
                <a:latin typeface="微软雅黑" panose="020B0503020204020204" pitchFamily="34" charset="-122"/>
                <a:ea typeface="微软雅黑" panose="020B0503020204020204" pitchFamily="34" charset="-122"/>
              </a:rPr>
              <a:t>______</a:t>
            </a:r>
            <a:r>
              <a:rPr lang="zh-CN" altLang="en-US" sz="4400" dirty="0">
                <a:latin typeface="微软雅黑" panose="020B0503020204020204" pitchFamily="34" charset="-122"/>
                <a:ea typeface="微软雅黑" panose="020B0503020204020204" pitchFamily="34" charset="-122"/>
              </a:rPr>
              <a:t>的感觉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类似于朗诵或歌唱表演的声腔。试读“暮投石壕村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有吏夜捉人。老翁逾墙走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老妇出门看”这样的句子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口气何等自然平实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不带任何拖腔。但如“少陵野老吞声哭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春日潜行曲江曲。江头宫殿锁千门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细柳新蒲为谁绿”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念起来则有一种异乎寻常说话的调门</a:t>
            </a:r>
            <a:r>
              <a:rPr lang="en-US" altLang="zh-CN" sz="4400" dirty="0">
                <a:latin typeface="微软雅黑" panose="020B0503020204020204" pitchFamily="34" charset="-122"/>
                <a:ea typeface="微软雅黑" panose="020B0503020204020204" pitchFamily="34" charset="-122"/>
              </a:rPr>
              <a:t>, ______,</a:t>
            </a:r>
            <a:r>
              <a:rPr lang="zh-CN" altLang="en-US" sz="4400" dirty="0">
                <a:latin typeface="微软雅黑" panose="020B0503020204020204" pitchFamily="34" charset="-122"/>
                <a:ea typeface="微软雅黑" panose="020B0503020204020204" pitchFamily="34" charset="-122"/>
              </a:rPr>
              <a:t>铿锵成韵。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743351"/>
            <a:ext cx="20145516" cy="3527504"/>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泾渭分明	发扬踔厉	轻重缓急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大相径庭	秣马厉兵	抑扬顿挫</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泾渭分明	秣马厉兵	轻重缓急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大相径庭	发扬踔厉	抑扬顿挫</a:t>
            </a:r>
            <a:endParaRPr lang="zh-CN" altLang="en-US" sz="44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793458" y="7051446"/>
            <a:ext cx="19800000" cy="4578256"/>
            <a:chOff x="1793458" y="7051446"/>
            <a:chExt cx="19800000" cy="4578256"/>
          </a:xfrm>
        </p:grpSpPr>
        <p:sp>
          <p:nvSpPr>
            <p:cNvPr id="8" name="矩形 7"/>
            <p:cNvSpPr/>
            <p:nvPr/>
          </p:nvSpPr>
          <p:spPr>
            <a:xfrm>
              <a:off x="1793458" y="7051446"/>
              <a:ext cx="19800000" cy="4578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64896" y="7194322"/>
              <a:ext cx="1957401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大相径庭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彼此相差很远或矛盾很大。泾渭分明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比喻界限清楚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是非、好坏分明。发扬踔厉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指意气昂扬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精神奋发。秣马厉兵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指准备战斗。抑扬顿挫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声调时高时低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时停时折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和谐而有节奏。轻重缓急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指各种事情中有主要的和次要的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有急于要办的和可以慢一点办的。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429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9"/>
          <p:cNvSpPr txBox="1"/>
          <p:nvPr/>
        </p:nvSpPr>
        <p:spPr>
          <a:xfrm>
            <a:off x="2094638" y="3803630"/>
            <a:ext cx="19800000" cy="3527504"/>
          </a:xfrm>
          <a:prstGeom prst="rect">
            <a:avLst/>
          </a:prstGeom>
          <a:noFill/>
        </p:spPr>
        <p:txBody>
          <a:bodyPr wrap="square" rtlCol="0">
            <a:spAutoFit/>
          </a:bodyPr>
          <a:lstStyle/>
          <a:p>
            <a:pPr>
              <a:lnSpc>
                <a:spcPct val="130000"/>
              </a:lnSpc>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温馨提示</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一字之差、用法有异的近义成语辨析</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请见速查速记</a:t>
            </a:r>
            <a:r>
              <a:rPr lang="en-US" altLang="zh-CN" sz="4400" dirty="0">
                <a:latin typeface="微软雅黑" panose="020B0503020204020204" pitchFamily="34" charset="-122"/>
                <a:ea typeface="微软雅黑" panose="020B0503020204020204" pitchFamily="34" charset="-122"/>
              </a:rPr>
              <a:t>P054</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常见易混近义成语辨析</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请见速查速记</a:t>
            </a:r>
            <a:r>
              <a:rPr lang="en-US" altLang="zh-CN" sz="4400" dirty="0">
                <a:latin typeface="微软雅黑" panose="020B0503020204020204" pitchFamily="34" charset="-122"/>
                <a:ea typeface="微软雅黑" panose="020B0503020204020204" pitchFamily="34" charset="-122"/>
              </a:rPr>
              <a:t>P055</a:t>
            </a:r>
            <a:r>
              <a:rPr lang="zh-CN" altLang="en-US"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23200" y="2844219"/>
            <a:ext cx="3992641" cy="1782310"/>
            <a:chOff x="2074961" y="4329310"/>
            <a:chExt cx="3147502" cy="93943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7808" y="4376196"/>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51762" y="3732192"/>
            <a:ext cx="20002640" cy="2071529"/>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考向二　情境运用正误式</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角度一　望文生义</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701729" y="6472082"/>
          <a:ext cx="20002640" cy="5157619"/>
        </p:xfrm>
        <a:graphic>
          <a:graphicData uri="http://schemas.openxmlformats.org/drawingml/2006/table">
            <a:tbl>
              <a:tblPr firstRow="1" firstCol="1" bandRow="1">
                <a:tableStyleId>{5940675A-B579-460E-94D1-54222C63F5DA}</a:tableStyleId>
              </a:tblPr>
              <a:tblGrid>
                <a:gridCol w="999447"/>
                <a:gridCol w="19003193"/>
              </a:tblGrid>
              <a:tr h="2037542">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成语意义具有整体性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而且意思是约定俗成的。如果仅仅从字面上去牵强附会</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就会导致理解不确切</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由此而造成的运用错误</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就属于望文生义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120077">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把“万人空巷”理解成“人们都离开街巷回到家里”就是望文生义</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它正确的意思是家家户户的人都从巷子里出来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观看或参加某些大的活动等</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多用来形容庆祝、欢迎等盛况</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54058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20046577" cy="2647263"/>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要分析句间的关系和前后关联词的搭配。第二处是针对前一处而言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故使用指示代词“这”。第三处表示假设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第四处和第三处构成递进关系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第五处填与第三处的“如果”搭配使用的关联词“那么”。依据这样的方法分析即可。</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3732192"/>
            <a:ext cx="20002640"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600915" y="4860950"/>
          <a:ext cx="20222285" cy="6984776"/>
        </p:xfrm>
        <a:graphic>
          <a:graphicData uri="http://schemas.openxmlformats.org/drawingml/2006/table">
            <a:tbl>
              <a:tblPr firstRow="1" firstCol="1" bandRow="1">
                <a:tableStyleId>{5940675A-B579-460E-94D1-54222C63F5DA}</a:tableStyleId>
              </a:tblPr>
              <a:tblGrid>
                <a:gridCol w="1404717"/>
                <a:gridCol w="18817568"/>
              </a:tblGrid>
              <a:tr h="6984776">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如何</a:t>
                      </a:r>
                      <a:endParaRPr lang="zh-CN" altLang="en-US"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避免</a:t>
                      </a:r>
                      <a:endParaRPr lang="zh-CN" altLang="en-US"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望文</a:t>
                      </a:r>
                      <a:endParaRPr lang="zh-CN" altLang="en-US"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生义</a:t>
                      </a:r>
                      <a:endParaRPr lang="zh-CN" altLang="en-US" sz="4400" kern="100"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just">
                        <a:lnSpc>
                          <a:spcPct val="150000"/>
                        </a:lnSpc>
                        <a:spcAft>
                          <a:spcPts val="0"/>
                        </a:spcAft>
                      </a:pP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pic>
        <p:nvPicPr>
          <p:cNvPr id="12" name="a1.jpg"/>
          <p:cNvPicPr/>
          <p:nvPr/>
        </p:nvPicPr>
        <p:blipFill>
          <a:blip r:embed="rId1" cstate="print"/>
          <a:stretch>
            <a:fillRect/>
          </a:stretch>
        </p:blipFill>
        <p:spPr>
          <a:xfrm>
            <a:off x="3744740" y="5253436"/>
            <a:ext cx="11665296" cy="601622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723276" y="5854501"/>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4" name="组合 3"/>
          <p:cNvGrpSpPr/>
          <p:nvPr/>
        </p:nvGrpSpPr>
        <p:grpSpPr>
          <a:xfrm>
            <a:off x="1880324" y="2874936"/>
            <a:ext cx="20002640" cy="7048468"/>
            <a:chOff x="1880324" y="2874936"/>
            <a:chExt cx="20002640" cy="7048468"/>
          </a:xfrm>
        </p:grpSpPr>
        <p:sp>
          <p:nvSpPr>
            <p:cNvPr id="69" name="TextBox 68"/>
            <p:cNvSpPr txBox="1"/>
            <p:nvPr/>
          </p:nvSpPr>
          <p:spPr>
            <a:xfrm>
              <a:off x="1880324" y="2874936"/>
              <a:ext cx="20002640" cy="7048468"/>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伴着落日的余晖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诗人缓步登上江边的这座历史名楼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极目远眺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晚霞尽染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鸿雁南飞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江河日下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诗意油然而生。</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②这位专家的回答让我有一种醍醐灌顶的感觉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实在没想到这个困扰我两年的问题他却理解得那么透彻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解释得那么清楚。</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③这位姑娘天生就眼睛深凹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鼻梁挺直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头发卷曲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身材苗条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好似芝兰玉树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在黄皮肤黑眼睛的国度里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很容易被人认出。</a:t>
              </a:r>
              <a:endParaRPr lang="zh-CN" altLang="en-US" sz="4400" dirty="0">
                <a:latin typeface="微软雅黑" panose="020B0503020204020204" pitchFamily="34" charset="-122"/>
                <a:ea typeface="微软雅黑" panose="020B0503020204020204" pitchFamily="34" charset="-122"/>
              </a:endParaRPr>
            </a:p>
          </p:txBody>
        </p:sp>
        <p:sp>
          <p:nvSpPr>
            <p:cNvPr id="74" name="TextBox 73"/>
            <p:cNvSpPr txBox="1"/>
            <p:nvPr/>
          </p:nvSpPr>
          <p:spPr>
            <a:xfrm>
              <a:off x="2223342" y="5937505"/>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16634172" y="8801597"/>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8" name="TextBox 73"/>
            <p:cNvSpPr txBox="1"/>
            <p:nvPr/>
          </p:nvSpPr>
          <p:spPr>
            <a:xfrm>
              <a:off x="8945600" y="6812137"/>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737448" y="3089250"/>
            <a:ext cx="19859764" cy="6168227"/>
            <a:chOff x="1737448" y="3089250"/>
            <a:chExt cx="19859764" cy="6168227"/>
          </a:xfrm>
        </p:grpSpPr>
        <p:sp>
          <p:nvSpPr>
            <p:cNvPr id="54" name="TextBox 53"/>
            <p:cNvSpPr txBox="1"/>
            <p:nvPr/>
          </p:nvSpPr>
          <p:spPr>
            <a:xfrm>
              <a:off x="1737448" y="3089250"/>
              <a:ext cx="19859764" cy="6168227"/>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④陶渊明早年曾经几度出仕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后来因为不满当时黑暗腐败的政治而走上归隐之路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过起了瓜田李下的田园生活。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⑤面对失控的中国楼市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如果我们瞻前顾后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不能及时通过有力的政策调控来促进房地产市场的理性回归</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消除房地产市场的投机行为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那将是很危险的。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⑥学习是个永无止境的过程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要善于向别人学习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跟大家一起进步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不可故步自封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骄傲自大。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①②③</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B. ①③④</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C. ②⑤⑥</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D. ①④⑥</a:t>
              </a:r>
              <a:endParaRPr lang="en-US" altLang="zh-CN" sz="4400" dirty="0">
                <a:latin typeface="微软雅黑" panose="020B0503020204020204" pitchFamily="34" charset="-122"/>
                <a:ea typeface="微软雅黑" panose="020B0503020204020204" pitchFamily="34" charset="-122"/>
              </a:endParaRPr>
            </a:p>
          </p:txBody>
        </p:sp>
        <p:sp>
          <p:nvSpPr>
            <p:cNvPr id="56" name="TextBox 55"/>
            <p:cNvSpPr txBox="1"/>
            <p:nvPr/>
          </p:nvSpPr>
          <p:spPr>
            <a:xfrm>
              <a:off x="9470611" y="535223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3059051" y="442890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55"/>
            <p:cNvSpPr txBox="1"/>
            <p:nvPr/>
          </p:nvSpPr>
          <p:spPr>
            <a:xfrm>
              <a:off x="18074332" y="7093198"/>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3484065"/>
            <a:ext cx="20002640" cy="7901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4017157"/>
            <a:ext cx="19931202"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江河日下”指江河的水天天向下游流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比喻情况一天天坏下去。望文生义。②“醍醐灌顶”比喻灌输智慧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使人彻底醒悟。成语运用正确。③“芝兰玉树”本比喻佳子弟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后用作对别人子弟的美称。望文生义。④“瓜田李下”比喻容易引起嫌疑的地方。望文生义。⑤“瞻前顾后”形容做事以前考虑周密谨慎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也形容顾虑过多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犹豫不决。⑥“故步自封”比喻安于现状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不求进步。故步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走老步子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限制住。</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805627" y="2908226"/>
            <a:ext cx="20002640" cy="8808950"/>
            <a:chOff x="1805627" y="2908226"/>
            <a:chExt cx="20002640" cy="8808950"/>
          </a:xfrm>
        </p:grpSpPr>
        <p:sp>
          <p:nvSpPr>
            <p:cNvPr id="69" name="TextBox 68"/>
            <p:cNvSpPr txBox="1"/>
            <p:nvPr/>
          </p:nvSpPr>
          <p:spPr>
            <a:xfrm>
              <a:off x="1805627" y="290822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抗洪救灾形势严峻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各级领导都坚守岗位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没有擅离职守、久假不归的现象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确保了人民群众生命财产的安全。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南方已经春意甚浓了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但北方还是刮着风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下着雨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可谓五风十雨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春寒料峭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不过在她心里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这雨是一场沁人心脾的冷雨。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我攀过陡峭的崖壁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历尽艰辛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登上绝顶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放眼望去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天无涯际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登高自卑之感油然而生。</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他潜心于文字学研究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身居书斋十多年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焚膏继晷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颇下了一番“头悬梁、锥刺股”的功夫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终于取得了令人瞩目的成就。</a:t>
              </a:r>
              <a:endParaRPr lang="zh-CN" altLang="en-US" sz="4400" dirty="0">
                <a:latin typeface="微软雅黑" panose="020B0503020204020204" pitchFamily="34" charset="-122"/>
                <a:ea typeface="微软雅黑" panose="020B0503020204020204" pitchFamily="34" charset="-122"/>
              </a:endParaRPr>
            </a:p>
          </p:txBody>
        </p:sp>
        <p:sp>
          <p:nvSpPr>
            <p:cNvPr id="74" name="TextBox 73"/>
            <p:cNvSpPr txBox="1"/>
            <p:nvPr/>
          </p:nvSpPr>
          <p:spPr>
            <a:xfrm>
              <a:off x="14905980" y="7028178"/>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11449596" y="10414074"/>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6130116" y="5076974"/>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16"/>
            <p:cNvSpPr txBox="1"/>
            <p:nvPr/>
          </p:nvSpPr>
          <p:spPr>
            <a:xfrm>
              <a:off x="16385116" y="8684419"/>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66422" y="3150465"/>
            <a:ext cx="19931202" cy="6168227"/>
          </a:xfrm>
          <a:prstGeom prst="rect">
            <a:avLst/>
          </a:prstGeom>
        </p:spPr>
        <p:txBody>
          <a:bodyPr wrap="square">
            <a:spAutoFit/>
          </a:bodyPr>
          <a:lstStyle/>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本题重点辨析错用熟语类型中的望文生义。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久假不归”指久借不还。望文生义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误以为词义是“长期请假不回来”。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五风十雨”指五天刮一次风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十天下一场雨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形容风调雨顺。望文生义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误以为词义是“刮大风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下大雨”。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登高自卑”是说登高山要从底下开始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比喻事情循序渐进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由浅入深。望文生义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误以为词义是“看见高山觉得自己很渺小”。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焚膏继晷”指点燃灯烛来接替日光照明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形容夜以继日地用功读书或努力工作。“膏”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灯油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日影。成语使用正确。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20560" y="2619341"/>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角度二　褒贬误用</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1921880" y="3852838"/>
          <a:ext cx="19800000" cy="7993198"/>
        </p:xfrm>
        <a:graphic>
          <a:graphicData uri="http://schemas.openxmlformats.org/drawingml/2006/table">
            <a:tbl>
              <a:tblPr firstRow="1" firstCol="1" bandRow="1">
                <a:tableStyleId>{5940675A-B579-460E-94D1-54222C63F5DA}</a:tableStyleId>
              </a:tblPr>
              <a:tblGrid>
                <a:gridCol w="1335443"/>
                <a:gridCol w="18464557"/>
              </a:tblGrid>
              <a:tr h="219514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有些成语在长期的使用过程中</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已经附带上一定的感情色彩</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或褒义</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或中性</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或贬义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680703">
                <a:tc rowSpan="2">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示例</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具有褒义色彩的成语通常表达肯定、赞扬的情感态度</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如“蔚为大观”</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形容事物美好繁多</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汇聚成为一种盛大的景象</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、“凤毛麟角”</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比喻珍贵而稀少的人或物</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1680703">
                <a:tc vMerge="1">
                  <a:tcPr marL="0" marR="0" marT="0" marB="0" anchor="ctr"/>
                </a:tc>
                <a:tc>
                  <a:txBody>
                    <a:bodyPr/>
                    <a:lstStyle/>
                    <a:p>
                      <a:pPr algn="just">
                        <a:lnSpc>
                          <a:spcPct val="150000"/>
                        </a:lnSpc>
                        <a:spcAft>
                          <a:spcPts val="0"/>
                        </a:spcAft>
                      </a:pP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具有贬义色彩的成语则表达否定或批判的情感态度</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如“处心积虑”</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形容千方百计地盘算</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、“始作俑者”</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泛指恶劣风气的创始者</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、“弹冠相庆”</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指一人当了官或升了官</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同伙就互相庆贺将有官可做</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21880" y="2804860"/>
            <a:ext cx="20002640"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594572" y="3691641"/>
          <a:ext cx="20222285" cy="8298593"/>
        </p:xfrm>
        <a:graphic>
          <a:graphicData uri="http://schemas.openxmlformats.org/drawingml/2006/table">
            <a:tbl>
              <a:tblPr firstRow="1" firstCol="1" bandRow="1">
                <a:tableStyleId>{5940675A-B579-460E-94D1-54222C63F5DA}</a:tableStyleId>
              </a:tblPr>
              <a:tblGrid>
                <a:gridCol w="1790128"/>
                <a:gridCol w="18432157"/>
              </a:tblGrid>
              <a:tr h="4766201">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示</a:t>
                      </a:r>
                      <a:endParaRPr lang="en-US" altLang="zh-CN" sz="4400" kern="100" dirty="0">
                        <a:effectLst/>
                        <a:latin typeface="微软雅黑" panose="020B0503020204020204" pitchFamily="34" charset="-122"/>
                        <a:ea typeface="微软雅黑" panose="020B0503020204020204" pitchFamily="34" charset="-122"/>
                      </a:endParaRPr>
                    </a:p>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例</a:t>
                      </a:r>
                      <a:endParaRPr lang="zh-CN" altLang="en-US" sz="4400" kern="100"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just">
                        <a:lnSpc>
                          <a:spcPct val="150000"/>
                        </a:lnSpc>
                        <a:spcAft>
                          <a:spcPts val="0"/>
                        </a:spcAft>
                      </a:pP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具有中性色彩的成语则不表达褒义或贬义的感情态度</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如“四通八达”</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形容交通极便利</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等。还有一些成语</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既能用在褒义方面</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又能用在贬义方面</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如“按图索骥”</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既比喻办事机械死板</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也指按照线索寻找目标</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、“暗送秋波”</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本指有情人暗中眉目传情</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现也引申为献媚取宠</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暗中勾搭</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、“绵里藏针”</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既比喻外貌柔和</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内心刻毒</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也比喻柔中有刚</a:t>
                      </a:r>
                      <a:r>
                        <a:rPr lang="en-US" alt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387884">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如何避免褒贬误用</a:t>
                      </a:r>
                      <a:endParaRPr lang="zh-CN" altLang="en-US" sz="4400" kern="100"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just">
                        <a:lnSpc>
                          <a:spcPct val="150000"/>
                        </a:lnSpc>
                        <a:spcAft>
                          <a:spcPts val="0"/>
                        </a:spcAft>
                      </a:pP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pic>
        <p:nvPicPr>
          <p:cNvPr id="10" name="tp1.EPS"/>
          <p:cNvPicPr/>
          <p:nvPr/>
        </p:nvPicPr>
        <p:blipFill>
          <a:blip r:embed="rId1" cstate="print"/>
          <a:stretch>
            <a:fillRect/>
          </a:stretch>
        </p:blipFill>
        <p:spPr>
          <a:xfrm>
            <a:off x="3816748" y="8893398"/>
            <a:ext cx="9001000" cy="273630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880324" y="2874936"/>
            <a:ext cx="20002640" cy="8736751"/>
            <a:chOff x="1880324" y="2874936"/>
            <a:chExt cx="20002640" cy="8736751"/>
          </a:xfrm>
        </p:grpSpPr>
        <p:grpSp>
          <p:nvGrpSpPr>
            <p:cNvPr id="11" name="组合 10"/>
            <p:cNvGrpSpPr/>
            <p:nvPr/>
          </p:nvGrpSpPr>
          <p:grpSpPr>
            <a:xfrm>
              <a:off x="1880324" y="2874936"/>
              <a:ext cx="20002640" cy="8736751"/>
              <a:chOff x="3166208" y="3017812"/>
              <a:chExt cx="20002640" cy="8736751"/>
            </a:xfrm>
          </p:grpSpPr>
          <p:sp>
            <p:nvSpPr>
              <p:cNvPr id="69" name="TextBox 68"/>
              <p:cNvSpPr txBox="1"/>
              <p:nvPr/>
            </p:nvSpPr>
            <p:spPr>
              <a:xfrm>
                <a:off x="3166208" y="3017812"/>
                <a:ext cx="20002640" cy="873675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在这次演讲比赛中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来自基层单位的选手个个表现出色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他们口若悬河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巧舌如簧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给大家留下了深刻的印象。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②为化解部分旅客的不满情绪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他们设立了“旅客投诉中心”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此举说明他们不光有良好的服务意识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还有闻过则喜的雅量。</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③做事情要有周密的计划和勇往直前的精神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何必瞻前顾后、畏首畏尾呢</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④</a:t>
                </a:r>
                <a:r>
                  <a:rPr lang="zh-CN" altLang="en-US" sz="4400" dirty="0">
                    <a:latin typeface="微软雅黑" panose="020B0503020204020204" pitchFamily="34" charset="-122"/>
                    <a:ea typeface="微软雅黑" panose="020B0503020204020204" pitchFamily="34" charset="-122"/>
                  </a:rPr>
                  <a:t>一名惯偷在车站行窃后正要逃跑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两位守候多时的反扒队员突然拦住他的去路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二人上下其手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将他摁倒</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结果人赃俱获。</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7817899" y="8735468"/>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7782074" y="5317409"/>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74" name="TextBox 73"/>
            <p:cNvSpPr txBox="1"/>
            <p:nvPr/>
          </p:nvSpPr>
          <p:spPr>
            <a:xfrm>
              <a:off x="7417148" y="766926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74"/>
            <p:cNvSpPr txBox="1"/>
            <p:nvPr/>
          </p:nvSpPr>
          <p:spPr>
            <a:xfrm>
              <a:off x="2808636" y="10309613"/>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701729" y="2893161"/>
            <a:ext cx="19859764" cy="4407745"/>
            <a:chOff x="1701729" y="2893161"/>
            <a:chExt cx="19859764" cy="4407745"/>
          </a:xfrm>
        </p:grpSpPr>
        <p:grpSp>
          <p:nvGrpSpPr>
            <p:cNvPr id="12" name="组合 11"/>
            <p:cNvGrpSpPr/>
            <p:nvPr/>
          </p:nvGrpSpPr>
          <p:grpSpPr>
            <a:xfrm>
              <a:off x="1701729" y="2893161"/>
              <a:ext cx="19859764" cy="4407745"/>
              <a:chOff x="1737448" y="2874936"/>
              <a:chExt cx="19859764" cy="4407745"/>
            </a:xfrm>
          </p:grpSpPr>
          <p:sp>
            <p:nvSpPr>
              <p:cNvPr id="54" name="TextBox 53"/>
              <p:cNvSpPr txBox="1"/>
              <p:nvPr/>
            </p:nvSpPr>
            <p:spPr>
              <a:xfrm>
                <a:off x="1737448" y="2874936"/>
                <a:ext cx="19859764" cy="4407745"/>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⑤自几年前围棋推出围甲联赛后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中国象棋界有关人士就希望能够步人后尘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举办职业化的象甲联赛。</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⑥最新科学研究表明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当人们目不交睫地盯着电脑时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每分钟只眨眼</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而眨眼次数减少很容易导致眼睛疲劳、干涩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视力下降。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①③④</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B. ②③⑤         C. ②⑤⑥	          D. ①④⑥</a:t>
                </a:r>
                <a:endParaRPr lang="en-US" altLang="zh-CN" sz="4400" dirty="0">
                  <a:latin typeface="微软雅黑" panose="020B0503020204020204" pitchFamily="34" charset="-122"/>
                  <a:ea typeface="微软雅黑" panose="020B0503020204020204" pitchFamily="34" charset="-122"/>
                </a:endParaRPr>
              </a:p>
            </p:txBody>
          </p:sp>
          <p:sp>
            <p:nvSpPr>
              <p:cNvPr id="56" name="TextBox 55"/>
              <p:cNvSpPr txBox="1"/>
              <p:nvPr/>
            </p:nvSpPr>
            <p:spPr>
              <a:xfrm>
                <a:off x="17317963" y="346584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3" name="TextBox 13"/>
            <p:cNvSpPr txBox="1"/>
            <p:nvPr/>
          </p:nvSpPr>
          <p:spPr>
            <a:xfrm>
              <a:off x="8353252" y="5131767"/>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736751"/>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山东卷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在下面语段横线处填上恰当的关联词语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使整段文字语意连贯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合乎逻辑。</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网络围观中貌似人人都有维护道德的责任感</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①　</a:t>
            </a:r>
            <a:r>
              <a:rPr lang="zh-CN" altLang="en-US" sz="4400" dirty="0">
                <a:latin typeface="微软雅黑" panose="020B0503020204020204" pitchFamily="34" charset="-122"/>
                <a:ea typeface="微软雅黑" panose="020B0503020204020204" pitchFamily="34" charset="-122"/>
              </a:rPr>
              <a:t>这种责任感大多只局限于对他人行为的评判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而缺乏对自身行为的省察</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②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网络上有再多的道德言论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也往往难以转化为现实行动。有道德热情的义愤填膺</a:t>
            </a:r>
            <a:r>
              <a:rPr lang="zh-CN" altLang="en-US" sz="4400" u="sng" dirty="0">
                <a:latin typeface="微软雅黑" panose="020B0503020204020204" pitchFamily="34" charset="-122"/>
                <a:ea typeface="微软雅黑" panose="020B0503020204020204" pitchFamily="34" charset="-122"/>
              </a:rPr>
              <a:t>　③　</a:t>
            </a:r>
            <a:r>
              <a:rPr lang="zh-CN" altLang="en-US" sz="4400" dirty="0">
                <a:latin typeface="微软雅黑" panose="020B0503020204020204" pitchFamily="34" charset="-122"/>
                <a:ea typeface="微软雅黑" panose="020B0503020204020204" pitchFamily="34" charset="-122"/>
              </a:rPr>
              <a:t>重要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但我们更应该以切实的责任意识为出发点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以敢于担当的实际行动为落脚点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④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网络围观也只能是纸上谈兵。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①</a:t>
            </a:r>
            <a:r>
              <a:rPr lang="en-US" altLang="zh-CN" sz="4400" u="sng" dirty="0">
                <a:latin typeface="微软雅黑" panose="020B0503020204020204" pitchFamily="34" charset="-122"/>
                <a:ea typeface="微软雅黑" panose="020B0503020204020204" pitchFamily="34" charset="-122"/>
              </a:rPr>
              <a:t>___________  _</a:t>
            </a:r>
            <a:r>
              <a:rPr lang="zh-CN" altLang="en-US" sz="4400" dirty="0">
                <a:latin typeface="微软雅黑" panose="020B0503020204020204" pitchFamily="34" charset="-122"/>
                <a:ea typeface="微软雅黑" panose="020B0503020204020204" pitchFamily="34" charset="-122"/>
              </a:rPr>
              <a:t>　　②</a:t>
            </a:r>
            <a:r>
              <a:rPr lang="en-US" altLang="zh-CN" sz="4400" u="sng" dirty="0">
                <a:latin typeface="微软雅黑" panose="020B0503020204020204" pitchFamily="34" charset="-122"/>
                <a:ea typeface="微软雅黑" panose="020B0503020204020204" pitchFamily="34" charset="-122"/>
              </a:rPr>
              <a:t> ____________ </a:t>
            </a:r>
            <a:r>
              <a:rPr lang="zh-CN" altLang="en-US"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a:t>
            </a:r>
            <a:r>
              <a:rPr lang="en-US" altLang="zh-CN" sz="4400" u="sng" dirty="0">
                <a:latin typeface="微软雅黑" panose="020B0503020204020204" pitchFamily="34" charset="-122"/>
                <a:ea typeface="微软雅黑" panose="020B0503020204020204" pitchFamily="34" charset="-122"/>
              </a:rPr>
              <a:t> ____________ </a:t>
            </a:r>
            <a:r>
              <a:rPr lang="zh-CN" altLang="en-US" sz="4400" dirty="0">
                <a:latin typeface="微软雅黑" panose="020B0503020204020204" pitchFamily="34" charset="-122"/>
                <a:ea typeface="微软雅黑" panose="020B0503020204020204" pitchFamily="34" charset="-122"/>
              </a:rPr>
              <a:t>　   ④</a:t>
            </a:r>
            <a:r>
              <a:rPr lang="en-US" altLang="zh-CN" sz="4400" u="sng" dirty="0">
                <a:latin typeface="微软雅黑" panose="020B0503020204020204" pitchFamily="34" charset="-122"/>
                <a:ea typeface="微软雅黑" panose="020B0503020204020204" pitchFamily="34" charset="-122"/>
              </a:rPr>
              <a:t> ____________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66422" y="3150465"/>
            <a:ext cx="19931202" cy="5287986"/>
          </a:xfrm>
          <a:prstGeom prst="rect">
            <a:avLst/>
          </a:prstGeom>
        </p:spPr>
        <p:txBody>
          <a:bodyPr wrap="square">
            <a:spAutoFit/>
          </a:bodyPr>
          <a:lstStyle/>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巧舌如簧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形容能说会道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善于狡辩。贬义词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用在句中感情色彩不当。②闻过则喜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听到别人指出自己的缺点或错误就感到高兴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形容虚心、对自己要求严格。成语运用正确。③畏首畏尾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指怕这怕那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形容疑虑过多。成语运用正确。④上下其手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比喻玩弄手法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暗中作弊。贬义词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用在句中不合语境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也可以说是望文生义。⑤步人后尘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跟在别人的后面走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比喻追随、模仿别人。此处属于褒贬不当。⑥目不交睫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指夜间不睡觉或睡不着。这里应该用“目不转睛”。</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80324" y="2874936"/>
            <a:ext cx="20002640" cy="9270615"/>
            <a:chOff x="1880324" y="2874936"/>
            <a:chExt cx="20002640" cy="9270615"/>
          </a:xfrm>
        </p:grpSpPr>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碳排放过量会给地球生态环境带来严重的危害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如果不设法加以遏制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必然会威胁人类的生存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全球性大灾难指日可待。</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近日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记者在无极县见到了神奇的“景观”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红色碱性皮革污水汇成了千岛湖一样的大水塘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十余个水塘连成一片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水塘中满是红色污水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场面蔚为大观。</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即使在今天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非洲一些部落的妇女还把树枝、泥土编入发辫中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以示土地膏腴与大地母亲息息相关。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新课程标准要求我们在高中语文教学中努力贯彻新的教育教学理念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坚决摒弃那种不尊重学生的耳提面命式的教学方法。</a:t>
              </a:r>
              <a:endParaRPr lang="zh-CN" altLang="en-US" sz="4400" dirty="0">
                <a:latin typeface="微软雅黑" panose="020B0503020204020204" pitchFamily="34" charset="-122"/>
                <a:ea typeface="微软雅黑" panose="020B0503020204020204" pitchFamily="34" charset="-122"/>
              </a:endParaRPr>
            </a:p>
          </p:txBody>
        </p:sp>
        <p:sp>
          <p:nvSpPr>
            <p:cNvPr id="74" name="TextBox 73"/>
            <p:cNvSpPr txBox="1"/>
            <p:nvPr/>
          </p:nvSpPr>
          <p:spPr>
            <a:xfrm>
              <a:off x="6121004" y="11222221"/>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3816748" y="939745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8497268" y="6013078"/>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16"/>
            <p:cNvSpPr txBox="1"/>
            <p:nvPr/>
          </p:nvSpPr>
          <p:spPr>
            <a:xfrm>
              <a:off x="17282244" y="766926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66422" y="3150465"/>
            <a:ext cx="19931202" cy="6168227"/>
          </a:xfrm>
          <a:prstGeom prst="rect">
            <a:avLst/>
          </a:prstGeom>
        </p:spPr>
        <p:txBody>
          <a:bodyPr wrap="square">
            <a:spAutoFit/>
          </a:bodyPr>
          <a:lstStyle/>
          <a:p>
            <a:pPr>
              <a:lnSpc>
                <a:spcPct val="130000"/>
              </a:lnSpc>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本题重点辨析错用熟语类型中的褒贬误用。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指日可待”指为期不远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不久就可以实现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多指事情、希望等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。一般指好的事情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是褒义词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此处用于“全球性大灾难”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感情色彩不当。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蔚为大观”形容丰富多彩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形成盛大壮丽的景象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多指文物等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。褒义词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此处用来形容“污水形成的水塘”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感情色彩不当。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息息相关”形容关系密切。使用正确。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耳提面命”指不仅当面告诉他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而且贴近耳朵提醒、叮嘱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形容恳切地教导。褒义词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这里用来形容不尊重学生的教学方法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属于感情色彩不当。</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7787" y="2942653"/>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角度三　用错对象</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1899920" y="4363427"/>
          <a:ext cx="19800000" cy="7266275"/>
        </p:xfrm>
        <a:graphic>
          <a:graphicData uri="http://schemas.openxmlformats.org/drawingml/2006/table">
            <a:tbl>
              <a:tblPr firstRow="1" firstCol="1" bandRow="1">
                <a:tableStyleId>{5940675A-B579-460E-94D1-54222C63F5DA}</a:tableStyleId>
              </a:tblPr>
              <a:tblGrid>
                <a:gridCol w="989321"/>
                <a:gridCol w="18810679"/>
              </a:tblGrid>
              <a:tr h="219514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有些熟语因词义有所侧重</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其使用的对象也有限制。词义不同</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其特定的适用对象也有差别</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比如</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有的只适用于人</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有的只适用于物</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有的只能用于群体</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有的只能用于个体</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有的专用于特定的关系</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如只能用于男女或夫妻之间</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有的专用于特定的范围</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如只能用于写文章或文学艺术</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等等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361406">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示例</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“两小无猜”</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用于男女小时候</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、“鬼斧神工”</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用于建筑、雕塑等</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、石破天惊</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用于事情、文章、议论</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、雨后春笋</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用于新生事物</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、悬壶济世</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用于行医</a:t>
                      </a:r>
                      <a:r>
                        <a:rPr lang="en-US" altLang="zh-CN" sz="4400" kern="100" dirty="0">
                          <a:effectLst/>
                          <a:latin typeface="微软雅黑" panose="020B0503020204020204" pitchFamily="34" charset="-122"/>
                          <a:ea typeface="微软雅黑" panose="020B0503020204020204" pitchFamily="34" charset="-122"/>
                        </a:rPr>
                        <a:t>) </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083417"/>
            <a:ext cx="20002640"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580012" y="4212877"/>
          <a:ext cx="20222285" cy="6521091"/>
        </p:xfrm>
        <a:graphic>
          <a:graphicData uri="http://schemas.openxmlformats.org/drawingml/2006/table">
            <a:tbl>
              <a:tblPr firstRow="1" firstCol="1" bandRow="1">
                <a:tableStyleId>{5940675A-B579-460E-94D1-54222C63F5DA}</a:tableStyleId>
              </a:tblPr>
              <a:tblGrid>
                <a:gridCol w="1404717"/>
                <a:gridCol w="18817568"/>
              </a:tblGrid>
              <a:tr h="6521091">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如何避免用错对象</a:t>
                      </a:r>
                      <a:endParaRPr lang="zh-CN" altLang="en-US" sz="4400" kern="100"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just">
                        <a:lnSpc>
                          <a:spcPct val="150000"/>
                        </a:lnSpc>
                        <a:spcAft>
                          <a:spcPts val="0"/>
                        </a:spcAft>
                      </a:pP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pic>
        <p:nvPicPr>
          <p:cNvPr id="11" name="TP2.EPS"/>
          <p:cNvPicPr/>
          <p:nvPr/>
        </p:nvPicPr>
        <p:blipFill>
          <a:blip r:embed="rId1" cstate="print"/>
          <a:stretch>
            <a:fillRect/>
          </a:stretch>
        </p:blipFill>
        <p:spPr>
          <a:xfrm>
            <a:off x="3960764" y="4716934"/>
            <a:ext cx="9315265" cy="490335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701729" y="2874936"/>
            <a:ext cx="20181235" cy="9270615"/>
            <a:chOff x="1701729" y="2874936"/>
            <a:chExt cx="20181235" cy="9270615"/>
          </a:xfrm>
        </p:grpSpPr>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Ⅲ]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促进科研成果转移转化是实施创新驱动发展战略的重要任务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我们应该制订一套行之有效的激励机制和创新协同机制。</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②小庄从小就对机器人玩具特别感兴趣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上学后喜欢收集机器人模型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通过各种途径得到的模型已经汗牛充栋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整整一间屋都摆满了。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③约翰逊的学术方法虽比较新颖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但其学术成果得到学术界公认的却不是很多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再加上其追随者大都等而下之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以致他的学术地位一直不高。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④张家界独特的自然景观被列入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世界自然遗产名录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徜徉其间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峰峦叠嶂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峪壑幽深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溪流澄碧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让人乐不思蜀。</a:t>
              </a:r>
              <a:endParaRPr lang="zh-CN" altLang="en-US" sz="4400" dirty="0">
                <a:latin typeface="微软雅黑" panose="020B0503020204020204" pitchFamily="34" charset="-122"/>
                <a:ea typeface="微软雅黑" panose="020B0503020204020204" pitchFamily="34" charset="-122"/>
              </a:endParaRPr>
            </a:p>
          </p:txBody>
        </p:sp>
        <p:sp>
          <p:nvSpPr>
            <p:cNvPr id="74" name="TextBox 73"/>
            <p:cNvSpPr txBox="1"/>
            <p:nvPr/>
          </p:nvSpPr>
          <p:spPr>
            <a:xfrm>
              <a:off x="6193012" y="9409737"/>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1701729" y="59410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6481044" y="11222221"/>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3"/>
            <p:cNvSpPr txBox="1"/>
            <p:nvPr/>
          </p:nvSpPr>
          <p:spPr>
            <a:xfrm>
              <a:off x="6193012" y="759725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594572" y="3350087"/>
            <a:ext cx="19859764" cy="5215787"/>
            <a:chOff x="1737448" y="2874936"/>
            <a:chExt cx="19859764" cy="5215787"/>
          </a:xfrm>
        </p:grpSpPr>
        <p:sp>
          <p:nvSpPr>
            <p:cNvPr id="54" name="TextBox 53"/>
            <p:cNvSpPr txBox="1"/>
            <p:nvPr/>
          </p:nvSpPr>
          <p:spPr>
            <a:xfrm>
              <a:off x="1737448" y="2874936"/>
              <a:ext cx="19859764" cy="5215787"/>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⑤近年来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有关部门采取了一系列措施强化虚假广告的监管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使得滥竽充数的广告得到了一定程度的遏制。</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罗斯嘉德发明的“雾霾塔”是一种利用静电吸附尘粒原理的环保装置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脏空气滔滔不绝地从塔顶进入后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能在塔中间得到净化。</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①③⑤</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B. ①④⑥</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C. ②③④</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D. ②⑤⑥</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6849056" y="3449695"/>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167618" y="5969975"/>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66422" y="3150465"/>
            <a:ext cx="19931202" cy="4407745"/>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行之有效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实行起来有成效。多指已经实施过的方法或措施。汗牛充栋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形容书籍很多。用错对象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不能用来形容“模型”。等而下之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由这一等再往下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指比这一等差。乐不思蜀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泛指乐而忘返。滥竽充数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借指没有真正的才干而混在行家里面充数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或拿不好的东西混在好的里面充数。用错对象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不能修饰“广告”。 滔滔不绝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形容话一句接着一句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说个不停。与句中“脏空气”不符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使用对象错误。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92412" y="2874936"/>
            <a:ext cx="21507592" cy="9392344"/>
            <a:chOff x="792412" y="2874936"/>
            <a:chExt cx="21507592" cy="9392344"/>
          </a:xfrm>
        </p:grpSpPr>
        <p:grpSp>
          <p:nvGrpSpPr>
            <p:cNvPr id="13" name="组合 12"/>
            <p:cNvGrpSpPr/>
            <p:nvPr/>
          </p:nvGrpSpPr>
          <p:grpSpPr>
            <a:xfrm>
              <a:off x="1880324" y="2874936"/>
              <a:ext cx="20419680" cy="8808950"/>
              <a:chOff x="1880324" y="2874936"/>
              <a:chExt cx="20419680" cy="8808950"/>
            </a:xfrm>
          </p:grpSpPr>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下列各各句中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奚羽先生指导弟子写论文时强调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学术论文要有的放矢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论证严密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语言准确而简洁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不能模棱两可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也不能有那些繁文缛节。</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虽然已经是晚上了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但候车大厅里依然人来人往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热闹非凡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大喇叭的广播声、商贩的叫卖声、孩子的哭泣声不绝如缕。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由于有关部门的严肃查处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摩托车非法运营现象暂时消失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但要避免其东山再起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必须有制度化的举措。</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爸爸工资不高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妈妈没有稳定的工作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生活拮据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但他们兄弟二人都很懂事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让枣推梨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关系融洽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很受邻居们喜爱。</a:t>
                </a:r>
                <a:endParaRPr lang="zh-CN" altLang="en-US" sz="4400" dirty="0">
                  <a:latin typeface="微软雅黑" panose="020B0503020204020204" pitchFamily="34" charset="-122"/>
                  <a:ea typeface="微软雅黑" panose="020B0503020204020204" pitchFamily="34" charset="-122"/>
                </a:endParaRPr>
              </a:p>
            </p:txBody>
          </p:sp>
          <p:sp>
            <p:nvSpPr>
              <p:cNvPr id="74" name="TextBox 73"/>
              <p:cNvSpPr txBox="1"/>
              <p:nvPr/>
            </p:nvSpPr>
            <p:spPr>
              <a:xfrm>
                <a:off x="8353252" y="766926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19442484" y="1027230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9065680" y="586906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16"/>
              <p:cNvSpPr txBox="1"/>
              <p:nvPr/>
            </p:nvSpPr>
            <p:spPr>
              <a:xfrm>
                <a:off x="18722404" y="862823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4" name="TextBox 74"/>
            <p:cNvSpPr txBox="1"/>
            <p:nvPr/>
          </p:nvSpPr>
          <p:spPr>
            <a:xfrm>
              <a:off x="792412" y="1134395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66422" y="3150465"/>
            <a:ext cx="19931202"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本题重点辨析错用熟语类型中的用错对象。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繁文缛节”指烦琐而不必要的礼节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也泛指烦琐多余的事项。此处用于说明撰写学术论文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用错对象。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不绝如缕”指像细线一样连着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差点儿就要断了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多形容局势危急或声音细微悠长。选项中的声音是嘈杂的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显然不具有细微悠长的特点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故“不绝如缕”用在此处不恰当。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东山再起”指失势之后又重新恢复地位。对象应该是人。此处用于“摩托车非法运营现象”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属用错对象。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让枣推梨”指小儿推让食物的典故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形容兄弟友爱。符合语境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使用正确。</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594572" y="2979334"/>
            <a:ext cx="20288392" cy="86824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07609" y="2916097"/>
            <a:ext cx="20027711" cy="8808950"/>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但是　②所以　③固然　④否则</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本题属于语言文字应用中的语意连贯类题型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类似题型曾出现在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2016</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年山东高考语文卷中。解答本题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关键在于明确语意以及前后逻辑关系。填关联词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主要考查考生对逻辑的掌握能力。①处前“貌似人人都有”与①处后面的“只局限于”在语意上发生了转折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故①处应填表示转折的“但是”“然而”等词。②处前面说网络围观缺乏对自身行为的省察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处后面说网络道德言论难以转化为现实行动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前后存在因果关系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故②处应填“因此”“所以”等词。③处后面的“但”表示前后有语意上的转折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故③处应填与“但”连用的“虽然”或表示确定的“固然”“确实”等词。④处后面是不“以敢于担当的实际行动为落脚点”的后果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所以应填“否则”。</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57787" y="2942653"/>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角度四　重复矛盾</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1899920" y="4363427"/>
          <a:ext cx="19800000" cy="6260435"/>
        </p:xfrm>
        <a:graphic>
          <a:graphicData uri="http://schemas.openxmlformats.org/drawingml/2006/table">
            <a:tbl>
              <a:tblPr firstRow="1" firstCol="1" bandRow="1">
                <a:tableStyleId>{5940675A-B579-460E-94D1-54222C63F5DA}</a:tableStyleId>
              </a:tblPr>
              <a:tblGrid>
                <a:gridCol w="989321"/>
                <a:gridCol w="18810679"/>
              </a:tblGrid>
              <a:tr h="219514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释义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在语言表达的过程中使用某个熟语时</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熟语的语义可能与句子语境中的某些词语意义重复</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造成语言表达中的重复或赘余</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还有一些熟语</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由于我们没有准确而全面地掌握其意义</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在使用过程中造成熟语的意义与其他部分语义相矛盾</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3361406">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示例</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a:t>
                      </a:r>
                      <a:r>
                        <a:rPr lang="zh-CN" altLang="en-US" sz="4400" kern="100" dirty="0">
                          <a:effectLst/>
                          <a:latin typeface="微软雅黑" panose="020B0503020204020204" pitchFamily="34" charset="-122"/>
                          <a:ea typeface="微软雅黑" panose="020B0503020204020204" pitchFamily="34" charset="-122"/>
                        </a:rPr>
                        <a:t>“看到他这种滑稽的表演</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坐在身旁的一名外国记者忍俊不禁扑哧一声笑起来。”“忍俊不禁”是忍不住笑的意思</a:t>
                      </a:r>
                      <a:r>
                        <a:rPr lang="en-US" altLang="zh-CN" sz="4400" kern="100" dirty="0">
                          <a:effectLst/>
                          <a:latin typeface="微软雅黑" panose="020B0503020204020204" pitchFamily="34" charset="-122"/>
                          <a:ea typeface="微软雅黑" panose="020B0503020204020204" pitchFamily="34" charset="-122"/>
                        </a:rPr>
                        <a:t>,</a:t>
                      </a:r>
                      <a:r>
                        <a:rPr lang="zh-CN" altLang="en-US" sz="4400" kern="100" dirty="0">
                          <a:effectLst/>
                          <a:latin typeface="微软雅黑" panose="020B0503020204020204" pitchFamily="34" charset="-122"/>
                          <a:ea typeface="微软雅黑" panose="020B0503020204020204" pitchFamily="34" charset="-122"/>
                        </a:rPr>
                        <a:t>与句中“扑哧一声笑起来”语义重复</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083417"/>
            <a:ext cx="20002640"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944540" y="4212877"/>
          <a:ext cx="19857757" cy="6521091"/>
        </p:xfrm>
        <a:graphic>
          <a:graphicData uri="http://schemas.openxmlformats.org/drawingml/2006/table">
            <a:tbl>
              <a:tblPr firstRow="1" firstCol="1" bandRow="1">
                <a:tableStyleId>{5940675A-B579-460E-94D1-54222C63F5DA}</a:tableStyleId>
              </a:tblPr>
              <a:tblGrid>
                <a:gridCol w="1440160"/>
                <a:gridCol w="18417597"/>
              </a:tblGrid>
              <a:tr h="6521091">
                <a:tc>
                  <a:txBody>
                    <a:bodyPr/>
                    <a:lstStyle/>
                    <a:p>
                      <a:pPr algn="ctr">
                        <a:lnSpc>
                          <a:spcPct val="150000"/>
                        </a:lnSpc>
                        <a:spcAft>
                          <a:spcPts val="0"/>
                        </a:spcAft>
                      </a:pPr>
                      <a:r>
                        <a:rPr lang="zh-CN" altLang="en-US" sz="4400" kern="100" dirty="0">
                          <a:effectLst/>
                          <a:latin typeface="微软雅黑" panose="020B0503020204020204" pitchFamily="34" charset="-122"/>
                          <a:ea typeface="微软雅黑" panose="020B0503020204020204" pitchFamily="34" charset="-122"/>
                        </a:rPr>
                        <a:t>如何避免重复矛盾</a:t>
                      </a:r>
                      <a:endParaRPr lang="zh-CN" altLang="en-US" sz="4400" kern="100" dirty="0">
                        <a:effectLst/>
                        <a:latin typeface="微软雅黑" panose="020B0503020204020204" pitchFamily="34" charset="-122"/>
                        <a:ea typeface="微软雅黑" panose="020B0503020204020204" pitchFamily="34" charset="-122"/>
                      </a:endParaRPr>
                    </a:p>
                  </a:txBody>
                  <a:tcPr marL="0" marR="0" marT="0" marB="0" anchor="ctr"/>
                </a:tc>
                <a:tc>
                  <a:txBody>
                    <a:bodyPr/>
                    <a:lstStyle/>
                    <a:p>
                      <a:pPr algn="just">
                        <a:lnSpc>
                          <a:spcPct val="150000"/>
                        </a:lnSpc>
                        <a:spcAft>
                          <a:spcPts val="0"/>
                        </a:spcAft>
                      </a:pP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pic>
        <p:nvPicPr>
          <p:cNvPr id="10" name="JTCS1.EPS"/>
          <p:cNvPicPr/>
          <p:nvPr/>
        </p:nvPicPr>
        <p:blipFill>
          <a:blip r:embed="rId1" cstate="print"/>
          <a:stretch>
            <a:fillRect/>
          </a:stretch>
        </p:blipFill>
        <p:spPr>
          <a:xfrm>
            <a:off x="4487810" y="4860950"/>
            <a:ext cx="10418169" cy="482453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880324" y="2874936"/>
            <a:ext cx="20002640" cy="7618209"/>
            <a:chOff x="1880324" y="2874936"/>
            <a:chExt cx="20002640" cy="7618209"/>
          </a:xfrm>
        </p:grpSpPr>
        <p:sp>
          <p:nvSpPr>
            <p:cNvPr id="69" name="TextBox 68"/>
            <p:cNvSpPr txBox="1"/>
            <p:nvPr/>
          </p:nvSpPr>
          <p:spPr>
            <a:xfrm>
              <a:off x="1880324" y="2874936"/>
              <a:ext cx="20002640" cy="7048468"/>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下列各句中加点词语的使用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小李考虑问题总是出于公心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勇担责任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从不患得患失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所以在这个有着十年奋斗历程的团队中威望很高。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②当改革进入必须触及一些集团既得利益的阶段时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什么困难都可能遇到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这时候需要的是勇往直前、敢打敢拼的精神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决不能优柔寡断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犹豫彷徨。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③要解决愈演愈烈的医患矛盾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既需要运用法律武器制止违法行为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更需要从根本上釜底抽薪</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进一步推进医药卫生体制改革。</a:t>
              </a:r>
              <a:endParaRPr lang="zh-CN" altLang="en-US" sz="4400" dirty="0">
                <a:latin typeface="微软雅黑" panose="020B0503020204020204" pitchFamily="34" charset="-122"/>
                <a:ea typeface="微软雅黑" panose="020B0503020204020204" pitchFamily="34" charset="-122"/>
              </a:endParaRPr>
            </a:p>
          </p:txBody>
        </p:sp>
        <p:sp>
          <p:nvSpPr>
            <p:cNvPr id="75" name="TextBox 74"/>
            <p:cNvSpPr txBox="1"/>
            <p:nvPr/>
          </p:nvSpPr>
          <p:spPr>
            <a:xfrm>
              <a:off x="2232572" y="9569815"/>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2410462" y="77412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3"/>
            <p:cNvSpPr txBox="1"/>
            <p:nvPr/>
          </p:nvSpPr>
          <p:spPr>
            <a:xfrm>
              <a:off x="12457708" y="516912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880324" y="2874936"/>
            <a:ext cx="20002640" cy="4407745"/>
            <a:chOff x="1880324" y="2874936"/>
            <a:chExt cx="20002640" cy="4407745"/>
          </a:xfrm>
        </p:grpSpPr>
        <p:sp>
          <p:nvSpPr>
            <p:cNvPr id="69" name="TextBox 68"/>
            <p:cNvSpPr txBox="1"/>
            <p:nvPr/>
          </p:nvSpPr>
          <p:spPr>
            <a:xfrm>
              <a:off x="1880324" y="2874936"/>
              <a:ext cx="20002640" cy="4407745"/>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④在中华大地的沃土之上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众志成城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因人成事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中国人民靠自己的力量建立了新的国家。</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⑤也许正是囿于非裔总统的身份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奥巴马无法对美国种族、司法等问题畅所欲言。</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⑥在飞驰的高速列车上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人们津津乐道地谈论着高铁给出行带来的快捷与方便。</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①②⑤</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B. ③④⑥</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C. ②④⑥</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D. ①③⑤</a:t>
              </a:r>
              <a:endParaRPr lang="en-US" altLang="zh-CN" sz="4400" dirty="0">
                <a:latin typeface="微软雅黑" panose="020B0503020204020204" pitchFamily="34" charset="-122"/>
                <a:ea typeface="微软雅黑" panose="020B0503020204020204" pitchFamily="34" charset="-122"/>
              </a:endParaRPr>
            </a:p>
          </p:txBody>
        </p:sp>
        <p:sp>
          <p:nvSpPr>
            <p:cNvPr id="75" name="TextBox 74"/>
            <p:cNvSpPr txBox="1"/>
            <p:nvPr/>
          </p:nvSpPr>
          <p:spPr>
            <a:xfrm>
              <a:off x="8425260" y="60150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8434372" y="5057691"/>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3"/>
            <p:cNvSpPr txBox="1"/>
            <p:nvPr/>
          </p:nvSpPr>
          <p:spPr>
            <a:xfrm>
              <a:off x="10271060" y="338596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7048468"/>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患得患失”指未得时担心得不到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得到了又担心失去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形容对于个人的利害得失斤斤计较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看得很重。成语运用正确。②“优柔寡断”指办事迟疑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没有决断。成语运用正确。 ③“釜底抽薪”比喻从根本上解决问题。而句中该成语的前面已有“从根本上”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语义重复。④“因人成事”意思是依赖别人的力量办成事情。与句中“中国人民靠自己的力量建立了新的国家”矛盾。⑤“畅所欲言”指尽情地说出想说的话。重在说话尽情。句中奥巴马受限于非裔总统的身份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无法尽情言说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用“畅所欲言”合适。⑥“津津乐道”指很感兴趣地说个不停。而句子里该成语的后面有“谈论”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语义重复。且“津津乐道”不做状语。 </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368476" y="2874936"/>
            <a:ext cx="20514488" cy="9270615"/>
            <a:chOff x="1368476" y="2874936"/>
            <a:chExt cx="20514488" cy="9270615"/>
          </a:xfrm>
        </p:grpSpPr>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8.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为了在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百家讲坛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讲述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清十二帝疑案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阎崇年翻阅了大量历史资料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精心研究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可谓沙里淘金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最终赢得了观众的认可。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将名人故居纳入文物保护序列需要综合考虑建筑本身和名人影响等因素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眼下的当务之急是制定名人故居保护办法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合理确定名人故居标准。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又是一年三月三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虽然今年温度偏低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但丝毫没有影响人们出游的兴致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大家从城市、乡村赶来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庙会上人们熙熙攘攘地走来走去。</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近两三年来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某市大型商场新增营业面积相当于过去十年所增营业面积的三倍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但前往购物的消费者却寥寥无几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出现了僧多粥少的局面。</a:t>
              </a:r>
              <a:endParaRPr lang="zh-CN" altLang="en-US" sz="4400" dirty="0">
                <a:latin typeface="微软雅黑" panose="020B0503020204020204" pitchFamily="34" charset="-122"/>
                <a:ea typeface="微软雅黑" panose="020B0503020204020204" pitchFamily="34" charset="-122"/>
              </a:endParaRPr>
            </a:p>
          </p:txBody>
        </p:sp>
        <p:sp>
          <p:nvSpPr>
            <p:cNvPr id="75" name="TextBox 74"/>
            <p:cNvSpPr txBox="1"/>
            <p:nvPr/>
          </p:nvSpPr>
          <p:spPr>
            <a:xfrm>
              <a:off x="11449596" y="11222221"/>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4032772" y="59410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16"/>
            <p:cNvSpPr txBox="1"/>
            <p:nvPr/>
          </p:nvSpPr>
          <p:spPr>
            <a:xfrm>
              <a:off x="1368476" y="7741270"/>
              <a:ext cx="2857520" cy="1754326"/>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a:p>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74"/>
            <p:cNvSpPr txBox="1"/>
            <p:nvPr/>
          </p:nvSpPr>
          <p:spPr>
            <a:xfrm>
              <a:off x="7993212" y="9453161"/>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本题重点辨析错用熟语类型中的重复矛盾。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沙里淘金”指从沙子里淘出黄金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比喻费力大而所得微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也比喻从大量的材料中选取精华。该句中为第二个意思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成语运用正确。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当务之急”指当前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目前、眼下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最急切要办的事。而句子里该成语的前面已有“眼下”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语义重复。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熙熙攘攘”形容人来人往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非常热闹。用在此处与成语后面的“走来走去”重复。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僧多粥少”比喻人多东西少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不够分配。成语意思与语境要表达的意思相反。</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角度五　谦敬错位</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633538" y="4572139"/>
          <a:ext cx="20189662" cy="6958187"/>
        </p:xfrm>
        <a:graphic>
          <a:graphicData uri="http://schemas.openxmlformats.org/drawingml/2006/table">
            <a:tbl>
              <a:tblPr firstRow="1" firstCol="1" bandRow="1">
                <a:tableStyleId>{5940675A-B579-460E-94D1-54222C63F5DA}</a:tableStyleId>
              </a:tblPr>
              <a:tblGrid>
                <a:gridCol w="1008791"/>
                <a:gridCol w="19180871"/>
              </a:tblGrid>
              <a:tr h="3993418">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释义</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谦辞</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就是表示谦虚的言辞</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中国人喜欢谦逊</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所以谦辞在人们日常交际和书信往来中是不可或缺的</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敬辞</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就是对他人表示敬意的言辞。由于熟语约定俗成</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某些熟语的使用有一定的场合要求</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有的还需要区别尊卑、长幼、主客、男女等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这就要求我们在使用时注意场合</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做到自谦或者敬人</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得体适度</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不能错位</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964769">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示例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en-US" sz="4400" kern="100" dirty="0">
                          <a:solidFill>
                            <a:schemeClr val="tx1"/>
                          </a:solidFill>
                          <a:effectLst/>
                          <a:latin typeface="微软雅黑" panose="020B0503020204020204" pitchFamily="34" charset="-122"/>
                          <a:ea typeface="微软雅黑" panose="020B0503020204020204" pitchFamily="34" charset="-122"/>
                        </a:rPr>
                        <a:t> </a:t>
                      </a:r>
                      <a:r>
                        <a:rPr lang="zh-CN" sz="4400" kern="100" dirty="0">
                          <a:solidFill>
                            <a:schemeClr val="tx1"/>
                          </a:solidFill>
                          <a:effectLst/>
                          <a:latin typeface="微软雅黑" panose="020B0503020204020204" pitchFamily="34" charset="-122"/>
                          <a:ea typeface="微软雅黑" panose="020B0503020204020204" pitchFamily="34" charset="-122"/>
                        </a:rPr>
                        <a:t>　“我总结自己的成功经验</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最重要的一条就是做到了海纳百川、虚怀若谷。”</a:t>
                      </a:r>
                      <a:endParaRPr lang="zh-CN" sz="4400" kern="100" dirty="0">
                        <a:solidFill>
                          <a:schemeClr val="tx1"/>
                        </a:solidFill>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句中的“虚怀若谷”是敬辞</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形容非常谦虚</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表示对别人的敬意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不能用于自己</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故这里运用错误</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
        <p:nvSpPr>
          <p:cNvPr id="5" name="Rectangle 2"/>
          <p:cNvSpPr>
            <a:spLocks noChangeArrowheads="1"/>
          </p:cNvSpPr>
          <p:nvPr/>
        </p:nvSpPr>
        <p:spPr bwMode="auto">
          <a:xfrm>
            <a:off x="1633538" y="7244632"/>
            <a:ext cx="184731" cy="98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nSpc>
                <a:spcPct val="150000"/>
              </a:lnSpc>
            </a:pPr>
            <a:endParaRPr lang="zh-CN" altLang="en-US" sz="44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1880324" y="5292197"/>
          <a:ext cx="19942876" cy="3904869"/>
        </p:xfrm>
        <a:graphic>
          <a:graphicData uri="http://schemas.openxmlformats.org/drawingml/2006/table">
            <a:tbl>
              <a:tblPr firstRow="1" firstCol="1" bandRow="1">
                <a:tableStyleId>{5940675A-B579-460E-94D1-54222C63F5DA}</a:tableStyleId>
              </a:tblPr>
              <a:tblGrid>
                <a:gridCol w="1353566"/>
                <a:gridCol w="18589310"/>
              </a:tblGrid>
              <a:tr h="0">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如何避免谦敬错位</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endParaRPr lang="en-US"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pic>
        <p:nvPicPr>
          <p:cNvPr id="5121" name="TP3.EP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16748" y="5860009"/>
            <a:ext cx="13497712" cy="236713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1633538" y="7244632"/>
            <a:ext cx="184731" cy="98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nSpc>
                <a:spcPct val="150000"/>
              </a:lnSpc>
            </a:pPr>
            <a:endParaRPr lang="zh-CN" altLang="en-US" sz="4400"/>
          </a:p>
        </p:txBody>
      </p:sp>
      <p:sp>
        <p:nvSpPr>
          <p:cNvPr id="11" name="TextBox 68"/>
          <p:cNvSpPr txBox="1"/>
          <p:nvPr/>
        </p:nvSpPr>
        <p:spPr>
          <a:xfrm>
            <a:off x="2094638" y="3832989"/>
            <a:ext cx="20002640"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1"/>
                                        </p:tgtEl>
                                        <p:attrNameLst>
                                          <p:attrName>style.visibility</p:attrName>
                                        </p:attrNameLst>
                                      </p:cBhvr>
                                      <p:to>
                                        <p:strVal val="visible"/>
                                      </p:to>
                                    </p:set>
                                    <p:anim calcmode="lin" valueType="num">
                                      <p:cBhvr additive="base">
                                        <p:cTn id="11" dur="500" fill="hold"/>
                                        <p:tgtEl>
                                          <p:spTgt spid="5121"/>
                                        </p:tgtEl>
                                        <p:attrNameLst>
                                          <p:attrName>ppt_x</p:attrName>
                                        </p:attrNameLst>
                                      </p:cBhvr>
                                      <p:tavLst>
                                        <p:tav tm="0">
                                          <p:val>
                                            <p:strVal val="#ppt_x"/>
                                          </p:val>
                                        </p:tav>
                                        <p:tav tm="100000">
                                          <p:val>
                                            <p:strVal val="#ppt_x"/>
                                          </p:val>
                                        </p:tav>
                                      </p:tavLst>
                                    </p:anim>
                                    <p:anim calcmode="lin" valueType="num">
                                      <p:cBhvr additive="base">
                                        <p:cTn id="12" dur="500" fill="hold"/>
                                        <p:tgtEl>
                                          <p:spTgt spid="5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880324" y="2874936"/>
            <a:ext cx="20002640" cy="9270615"/>
            <a:chOff x="1880324" y="2874936"/>
            <a:chExt cx="20002640" cy="9270615"/>
          </a:xfrm>
        </p:grpSpPr>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下列各句中加点词语的使用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该企业职工不了解相关的政策法规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在经济补偿、养老保险、医疗保险等方面要求过高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拒绝了许多不情之请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导致企业的破产清算工作进展缓慢。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②在座的各位都是本领域的顶尖专家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我们请大家来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就是想听听各位的高见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大家不必客气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就姑妄言之吧。</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③新视招聘火热进行中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待遇高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工作环境好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条件优越</a:t>
              </a:r>
              <a:r>
                <a:rPr lang="en-US" altLang="zh-CN" sz="4400" dirty="0">
                  <a:latin typeface="微软雅黑" panose="020B0503020204020204" pitchFamily="34" charset="-122"/>
                  <a:ea typeface="微软雅黑" panose="020B0503020204020204" pitchFamily="34" charset="-122"/>
                </a:rPr>
                <a:t>,16</a:t>
              </a:r>
              <a:r>
                <a:rPr lang="zh-CN" altLang="en-US" sz="4400" dirty="0">
                  <a:latin typeface="微软雅黑" panose="020B0503020204020204" pitchFamily="34" charset="-122"/>
                  <a:ea typeface="微软雅黑" panose="020B0503020204020204" pitchFamily="34" charset="-122"/>
                </a:rPr>
                <a:t>个职位虚左以待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新视传媒期待你的加入</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④</a:t>
              </a:r>
              <a:r>
                <a:rPr lang="zh-CN" altLang="en-US" sz="4400" dirty="0">
                  <a:latin typeface="微软雅黑" panose="020B0503020204020204" pitchFamily="34" charset="-122"/>
                  <a:ea typeface="微软雅黑" panose="020B0503020204020204" pitchFamily="34" charset="-122"/>
                </a:rPr>
                <a:t>习近平总书记在巡视工作时曾明确表态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反腐巡视不能看人看地方下“菜碟”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对领导同志工作过的地方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不能投鼠忌器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要全部扫描。</a:t>
              </a:r>
              <a:endParaRPr lang="zh-CN" altLang="en-US" sz="4400" dirty="0">
                <a:latin typeface="微软雅黑" panose="020B0503020204020204" pitchFamily="34" charset="-122"/>
                <a:ea typeface="微软雅黑" panose="020B0503020204020204" pitchFamily="34" charset="-122"/>
              </a:endParaRPr>
            </a:p>
          </p:txBody>
        </p:sp>
        <p:sp>
          <p:nvSpPr>
            <p:cNvPr id="75" name="TextBox 74"/>
            <p:cNvSpPr txBox="1"/>
            <p:nvPr/>
          </p:nvSpPr>
          <p:spPr>
            <a:xfrm>
              <a:off x="6409036" y="59410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4666406" y="7699683"/>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3"/>
            <p:cNvSpPr txBox="1"/>
            <p:nvPr/>
          </p:nvSpPr>
          <p:spPr>
            <a:xfrm>
              <a:off x="16706180" y="8760843"/>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55"/>
            <p:cNvSpPr txBox="1"/>
            <p:nvPr/>
          </p:nvSpPr>
          <p:spPr>
            <a:xfrm>
              <a:off x="9077364" y="11222221"/>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2" y="3035234"/>
            <a:ext cx="3924983" cy="1404019"/>
            <a:chOff x="2074961" y="4329310"/>
            <a:chExt cx="3151047" cy="892552"/>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71353" y="4329310"/>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51762" y="3803630"/>
            <a:ext cx="20002640" cy="4495590"/>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考向一　实词</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一、正确使用实词</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实词是有实在意义的词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可以独立充当句子成分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一般可以单独回答问题。每一个实词都可以详细解说其词义。现代汉语中的实词一般分为六类。</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705"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880324" y="2874936"/>
            <a:ext cx="20002640" cy="5287986"/>
            <a:chOff x="1880324" y="2874936"/>
            <a:chExt cx="20002640" cy="5287986"/>
          </a:xfrm>
        </p:grpSpPr>
        <p:sp>
          <p:nvSpPr>
            <p:cNvPr id="69" name="TextBox 68"/>
            <p:cNvSpPr txBox="1"/>
            <p:nvPr/>
          </p:nvSpPr>
          <p:spPr>
            <a:xfrm>
              <a:off x="1880324" y="2874936"/>
              <a:ext cx="20002640" cy="5287986"/>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⑤装修工小王见到一位电影明星后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激动地说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你今天能到这里来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我非常高兴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改日我到你家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也会蓬荜生辉的。”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礼记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里说的芦管儿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也许是我们乐器的老祖宗了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到了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诗经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时代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有了琴瑟钟鼓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已是洋洋大观了。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①⑤⑥	B. ②③④</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①②⑤	D. ③④⑥</a:t>
              </a:r>
              <a:endParaRPr lang="en-US" altLang="zh-CN" sz="4400" dirty="0">
                <a:latin typeface="微软雅黑" panose="020B0503020204020204" pitchFamily="34" charset="-122"/>
                <a:ea typeface="微软雅黑" panose="020B0503020204020204" pitchFamily="34" charset="-122"/>
              </a:endParaRPr>
            </a:p>
          </p:txBody>
        </p:sp>
        <p:sp>
          <p:nvSpPr>
            <p:cNvPr id="75" name="TextBox 74"/>
            <p:cNvSpPr txBox="1"/>
            <p:nvPr/>
          </p:nvSpPr>
          <p:spPr>
            <a:xfrm>
              <a:off x="4487811" y="5868469"/>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5666538" y="41408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7928709"/>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不情之请”是客套话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指不合情理的请求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多用于向人求助时称自己的请求。谦辞与敬辞使用错位。②“姑妄言之”指姑且随便说说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对于自己不能深信不疑的事情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说给别人时常用此语以示保留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。多用于自谦</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句中用于“大家”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谦辞与敬辞使用错位。③“虚左以待”指空着左边的尊位等候宾客、贵人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也泛指特意留待他人。成语运用正确。④“投鼠忌器”指想用东西打老鼠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又怕打坏了近旁的器物。比喻做事有顾忌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不敢放手干。成语运用正确。⑤“蓬荜生辉”指由于宾客来到自己家里或张挂别人赠送的字画等而使自己非常光荣。谦辞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只能用于自己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句中用于“你家”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谦辞与敬辞使用错位。⑥“洋洋大观”形容事物繁多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丰富多彩。成语运用正确。</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880324" y="2874936"/>
            <a:ext cx="20002640" cy="8808950"/>
            <a:chOff x="1880324" y="2874936"/>
            <a:chExt cx="20002640" cy="8808950"/>
          </a:xfrm>
        </p:grpSpPr>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10.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你尽管放心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你的问题就是我的问题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无论在工作中遇到什么阻力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生活中遇到什么困难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我一定鼎力相助。</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两会成为思想碰撞的平台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既有领导干部们高屋建瓴的深谋远虑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也有来自最基层的代表、委员的心声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既有专家学者的权威观点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也有平头百姓的一得之愚。</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假设我们要拿着“一个主义”的尺度来衡量人才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那我只能敬谢不敏了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实在连一打也找不到。</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王厂长的话起到了抛砖引玉的作用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我们广大职工代表受到了启发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于是想出了很多好点子来缓解经济亏损的状况。</a:t>
              </a:r>
              <a:endParaRPr lang="zh-CN" altLang="en-US" sz="4400" dirty="0">
                <a:latin typeface="微软雅黑" panose="020B0503020204020204" pitchFamily="34" charset="-122"/>
                <a:ea typeface="微软雅黑" panose="020B0503020204020204" pitchFamily="34" charset="-122"/>
              </a:endParaRPr>
            </a:p>
          </p:txBody>
        </p:sp>
        <p:sp>
          <p:nvSpPr>
            <p:cNvPr id="74" name="TextBox 73"/>
            <p:cNvSpPr txBox="1"/>
            <p:nvPr/>
          </p:nvSpPr>
          <p:spPr>
            <a:xfrm>
              <a:off x="16346140" y="867737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6697068" y="1027230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5040884" y="5999409"/>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74"/>
            <p:cNvSpPr txBox="1"/>
            <p:nvPr/>
          </p:nvSpPr>
          <p:spPr>
            <a:xfrm>
              <a:off x="12385700" y="681774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6168227"/>
          </a:xfrm>
          <a:prstGeom prst="rect">
            <a:avLst/>
          </a:prstGeom>
        </p:spPr>
        <p:txBody>
          <a:bodyPr wrap="square">
            <a:spAutoFit/>
          </a:bodyPr>
          <a:lstStyle/>
          <a:p>
            <a:pPr eaLnBrk="1" hangingPunct="1">
              <a:lnSpc>
                <a:spcPct val="130000"/>
              </a:lnSpc>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本题重点辨析错用熟语类型中的谦敬错位。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鼎力相助”是大力相助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指别人对自己的大力帮助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是敬辞。句中用在自己身上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谦敬错位。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一得之愚”是谦虚的说法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指自己对某个问题的一点浅薄的见解。句中是说“平头百姓”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谦敬错位。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敬谢不敏”指恭敬地表示能力不够或不能接受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多用作推辞做某事的婉辞。成语使用正确。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抛砖引玉”的意思是抛出砖去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引回玉来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比喻以粗浅的、不成熟的见解引出别人的高明的、成熟的意见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是谦辞。不宜用于对方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而句中说的却是“王厂长”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谦敬错位。</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角度六　不合语境</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23200" y="4283730"/>
          <a:ext cx="19788326" cy="6885205"/>
        </p:xfrm>
        <a:graphic>
          <a:graphicData uri="http://schemas.openxmlformats.org/drawingml/2006/table">
            <a:tbl>
              <a:tblPr>
                <a:tableStyleId>{5940675A-B579-460E-94D1-54222C63F5DA}</a:tableStyleId>
              </a:tblPr>
              <a:tblGrid>
                <a:gridCol w="642942"/>
                <a:gridCol w="19145384"/>
              </a:tblGrid>
              <a:tr h="1739800">
                <a:tc>
                  <a:txBody>
                    <a:bodyPr/>
                    <a:lstStyle/>
                    <a:p>
                      <a:pPr algn="ctr">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释义</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latin typeface="微软雅黑" panose="020B0503020204020204" pitchFamily="34" charset="-122"/>
                          <a:ea typeface="微软雅黑" panose="020B0503020204020204" pitchFamily="34" charset="-122"/>
                        </a:rPr>
                        <a:t>　　熟语运用是否正确</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主要看它是否符合语境。熟语和整个句子的氛围吻合</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和人称相应</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和句意一致</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使用就是正确的。忽视语境</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会导致用词不当</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4710440">
                <a:tc>
                  <a:txBody>
                    <a:bodyPr/>
                    <a:lstStyle/>
                    <a:p>
                      <a:pPr algn="ctr">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示例</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　“只要你设身处地</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到抗洪抢险第一线去</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你就不能不被我们子弟兵那种舍己为人的精神所感动。”</a:t>
                      </a:r>
                      <a:endParaRPr lang="zh-CN" altLang="en-US" sz="4400" kern="100" dirty="0">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　句中“设身处地”的意思是设想自己处在别人的地位或境遇中</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而句子的语境是“到抗洪抢险第一线去”</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不是设想</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因此此处“设身处地”用得不合语境</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应该用“身临其境”</a:t>
                      </a:r>
                      <a:endParaRPr lang="zh-CN" altLang="en-US" sz="4400" kern="100" dirty="0">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  </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23200" y="4283729"/>
          <a:ext cx="19788326" cy="3401949"/>
        </p:xfrm>
        <a:graphic>
          <a:graphicData uri="http://schemas.openxmlformats.org/drawingml/2006/table">
            <a:tbl>
              <a:tblPr>
                <a:tableStyleId>{5940675A-B579-460E-94D1-54222C63F5DA}</a:tableStyleId>
              </a:tblPr>
              <a:tblGrid>
                <a:gridCol w="642942"/>
                <a:gridCol w="19145384"/>
              </a:tblGrid>
              <a:tr h="3267080">
                <a:tc>
                  <a:txBody>
                    <a:bodyPr/>
                    <a:lstStyle/>
                    <a:p>
                      <a:pPr algn="ctr">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示例</a:t>
                      </a:r>
                      <a:endParaRPr lang="zh-CN" altLang="en-US" sz="44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  “在足球赛中</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传球技术再高</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控球能力再强</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若缺乏精湛的射门技术</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也会功败垂成。”</a:t>
                      </a:r>
                      <a:endParaRPr lang="zh-CN" altLang="en-US" sz="4400" kern="100" dirty="0">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4400" kern="100" dirty="0">
                          <a:latin typeface="微软雅黑" panose="020B0503020204020204" pitchFamily="34" charset="-122"/>
                          <a:ea typeface="微软雅黑" panose="020B0503020204020204" pitchFamily="34" charset="-122"/>
                        </a:rPr>
                        <a:t>　句中“功败垂成”是指事情在将要成功的时候遭到了失败</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而语境中并没有“事情在将要成功的时候”的意思</a:t>
                      </a:r>
                      <a:r>
                        <a:rPr lang="en-US" altLang="zh-CN" sz="4400" kern="100" dirty="0">
                          <a:latin typeface="微软雅黑" panose="020B0503020204020204" pitchFamily="34" charset="-122"/>
                          <a:ea typeface="微软雅黑" panose="020B0503020204020204" pitchFamily="34" charset="-122"/>
                        </a:rPr>
                        <a:t>,</a:t>
                      </a:r>
                      <a:r>
                        <a:rPr lang="zh-CN" altLang="en-US" sz="4400" kern="100" dirty="0">
                          <a:latin typeface="微软雅黑" panose="020B0503020204020204" pitchFamily="34" charset="-122"/>
                          <a:ea typeface="微软雅黑" panose="020B0503020204020204" pitchFamily="34" charset="-122"/>
                        </a:rPr>
                        <a:t>成语意义与语境不一致</a:t>
                      </a:r>
                      <a:endParaRPr lang="zh-CN" altLang="en-US" sz="4400" kern="100" dirty="0">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80324" y="2874936"/>
            <a:ext cx="20002640" cy="7856510"/>
            <a:chOff x="1880324" y="2874936"/>
            <a:chExt cx="20002640" cy="7856510"/>
          </a:xfrm>
        </p:grpSpPr>
        <p:sp>
          <p:nvSpPr>
            <p:cNvPr id="69" name="TextBox 68"/>
            <p:cNvSpPr txBox="1"/>
            <p:nvPr/>
          </p:nvSpPr>
          <p:spPr>
            <a:xfrm>
              <a:off x="1880324" y="2874936"/>
              <a:ext cx="20002640" cy="785651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11. </a:t>
              </a:r>
              <a:r>
                <a:rPr lang="zh-CN" altLang="en-US" sz="4400" dirty="0">
                  <a:latin typeface="微软雅黑" panose="020B0503020204020204" pitchFamily="34" charset="-122"/>
                  <a:ea typeface="微软雅黑" panose="020B0503020204020204" pitchFamily="34" charset="-122"/>
                </a:rPr>
                <a:t>下列各句中加点词语的使用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该产品的试用效果非常好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相信它大量投产后将不孚众望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公司一定会凭借产品的优异品质在激烈的市场竞争中取得骄人业绩。</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②有人认为天才之作总是合天地之灵气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妙手偶得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据说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蓝色多瑙河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就是其作者在用餐时灵感一来随手写在袖口上的。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③面对突如其来的全球经济危机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我们只有以冷静的心态沉着应付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等闲视之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才能开拓创新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化危机为机遇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找到一条新的发展之路。</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3537828" y="514898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1233572" y="678832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3"/>
            <p:cNvSpPr txBox="1"/>
            <p:nvPr/>
          </p:nvSpPr>
          <p:spPr>
            <a:xfrm>
              <a:off x="17642284" y="867737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594572" y="3160688"/>
            <a:ext cx="19859764" cy="5287986"/>
            <a:chOff x="1594572" y="3160688"/>
            <a:chExt cx="19859764" cy="5287986"/>
          </a:xfrm>
        </p:grpSpPr>
        <p:grpSp>
          <p:nvGrpSpPr>
            <p:cNvPr id="13" name="组合 12"/>
            <p:cNvGrpSpPr/>
            <p:nvPr/>
          </p:nvGrpSpPr>
          <p:grpSpPr>
            <a:xfrm>
              <a:off x="1594572" y="3160688"/>
              <a:ext cx="19859764" cy="5287986"/>
              <a:chOff x="1737448" y="2874936"/>
              <a:chExt cx="19859764" cy="5287986"/>
            </a:xfrm>
          </p:grpSpPr>
          <p:sp>
            <p:nvSpPr>
              <p:cNvPr id="54" name="TextBox 53"/>
              <p:cNvSpPr txBox="1"/>
              <p:nvPr/>
            </p:nvSpPr>
            <p:spPr>
              <a:xfrm>
                <a:off x="1737448" y="2874936"/>
                <a:ext cx="19859764" cy="5287986"/>
              </a:xfrm>
              <a:prstGeom prst="rect">
                <a:avLst/>
              </a:prstGeom>
              <a:noFill/>
            </p:spPr>
            <p:txBody>
              <a:bodyPr wrap="square" rtlCol="0">
                <a:spAutoFit/>
              </a:bodyPr>
              <a:lstStyle/>
              <a:p>
                <a:pPr>
                  <a:lnSpc>
                    <a:spcPct val="130000"/>
                  </a:lnSpc>
                </a:pPr>
                <a:r>
                  <a:rPr lang="zh-CN" altLang="en-US" sz="4400" dirty="0">
                    <a:latin typeface="微软雅黑" panose="020B0503020204020204" pitchFamily="34" charset="-122"/>
                    <a:ea typeface="微软雅黑" panose="020B0503020204020204" pitchFamily="34" charset="-122"/>
                  </a:rPr>
                  <a:t>④我们在技术革新时遇到了一个大难题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大家提出了种种解决方案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可屡试不爽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多亏陈总指点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才渡过了难关。</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⑤小张被提拔为部门领导三个月以来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凡事身体力行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消瘦了不少。</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⑥我家的花虽多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但与公园里的花相比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不过是九牛一毛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不值一提。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①②⑤	B. ①③⑤</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②⑤⑥	D. ③④⑥</a:t>
                </a:r>
                <a:endParaRPr lang="en-US" altLang="zh-CN" sz="4400" dirty="0">
                  <a:latin typeface="微软雅黑" panose="020B0503020204020204" pitchFamily="34" charset="-122"/>
                  <a:ea typeface="微软雅黑" panose="020B0503020204020204" pitchFamily="34" charset="-122"/>
                </a:endParaRPr>
              </a:p>
            </p:txBody>
          </p:sp>
          <p:sp>
            <p:nvSpPr>
              <p:cNvPr id="14" name="TextBox 13"/>
              <p:cNvSpPr txBox="1"/>
              <p:nvPr/>
            </p:nvSpPr>
            <p:spPr>
              <a:xfrm>
                <a:off x="11667330" y="505726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55"/>
              <p:cNvSpPr txBox="1"/>
              <p:nvPr/>
            </p:nvSpPr>
            <p:spPr>
              <a:xfrm>
                <a:off x="12384560" y="6063689"/>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5" name="TextBox 13"/>
            <p:cNvSpPr txBox="1"/>
            <p:nvPr/>
          </p:nvSpPr>
          <p:spPr>
            <a:xfrm>
              <a:off x="17858308" y="358411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6168227"/>
          </a:xfrm>
          <a:prstGeom prst="rect">
            <a:avLst/>
          </a:prstGeom>
        </p:spPr>
        <p:txBody>
          <a:bodyPr wrap="square">
            <a:spAutoFit/>
          </a:bodyPr>
          <a:lstStyle/>
          <a:p>
            <a:pPr eaLnBrk="1" hangingPunct="1">
              <a:lnSpc>
                <a:spcPct val="130000"/>
              </a:lnSpc>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不孚众望”指不能使大家信服。不合语境。应改为“不负众望”。②“妙手偶得”指技术高超的人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偶然间即可得到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也用来形容文学素养很高的人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出于灵感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即可偶然间得到妙语佳作。成语运用正确。③“等闲视之”指当作平常的人或事物看待。用在此处不合语境。④“屡试不爽”指屡次试验都没有差错。爽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差错。该句中误解为“没有成功”。⑤“身体力行”指亲自体验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努力去做。成语运用正确。⑥“九牛一毛”比喻极大的数量中微不足道的一部分。一般用于数量的比较。成语运用正确。</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96468" y="2874936"/>
            <a:ext cx="21852347" cy="8736751"/>
            <a:chOff x="1296468" y="2874936"/>
            <a:chExt cx="21852347" cy="8736751"/>
          </a:xfrm>
        </p:grpSpPr>
        <p:grpSp>
          <p:nvGrpSpPr>
            <p:cNvPr id="13" name="组合 12"/>
            <p:cNvGrpSpPr/>
            <p:nvPr/>
          </p:nvGrpSpPr>
          <p:grpSpPr>
            <a:xfrm>
              <a:off x="1296468" y="2874936"/>
              <a:ext cx="20983554" cy="8736751"/>
              <a:chOff x="1307832" y="2874936"/>
              <a:chExt cx="20575132" cy="8736751"/>
            </a:xfrm>
          </p:grpSpPr>
          <p:sp>
            <p:nvSpPr>
              <p:cNvPr id="69" name="TextBox 68"/>
              <p:cNvSpPr txBox="1"/>
              <p:nvPr/>
            </p:nvSpPr>
            <p:spPr>
              <a:xfrm>
                <a:off x="1880324" y="2874936"/>
                <a:ext cx="20002640" cy="873675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12.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在演讲比赛中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他口若悬河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滔滔不绝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但所讲内容与事先定下的主题并不相关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显得小题大做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榜上无名也就理所当然了。</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某集团高层领导因涉嫌严重违纪被调查。关于其被调查的原因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人们议论纷纷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莫衷一是。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我们虽然缺乏管理经验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但可以向先进企业学习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起初可能是邯郸学步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但终究会走出自己的路来。</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同学之间应团结互助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绝不能因一点儿小事就耿耿于怀。</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12887289" y="1039994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16187091" y="871328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307832" y="770497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16"/>
              <p:cNvSpPr txBox="1"/>
              <p:nvPr/>
            </p:nvSpPr>
            <p:spPr>
              <a:xfrm>
                <a:off x="8580295" y="507697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4" name="TextBox 13"/>
            <p:cNvSpPr txBox="1"/>
            <p:nvPr/>
          </p:nvSpPr>
          <p:spPr>
            <a:xfrm>
              <a:off x="20234572" y="6893201"/>
              <a:ext cx="2914243"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2705"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582456" y="3101967"/>
          <a:ext cx="20812355" cy="8023675"/>
        </p:xfrm>
        <a:graphic>
          <a:graphicData uri="http://schemas.openxmlformats.org/drawingml/2006/table">
            <a:tbl>
              <a:tblPr firstRow="1" firstCol="1" bandRow="1">
                <a:tableStyleId>{5940675A-B579-460E-94D1-54222C63F5DA}</a:tableStyleId>
              </a:tblPr>
              <a:tblGrid>
                <a:gridCol w="1976279"/>
                <a:gridCol w="10967803"/>
                <a:gridCol w="7868273"/>
              </a:tblGrid>
              <a:tr h="9864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类型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定义、特点</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举例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64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名词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表示人或事物名称的词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书本、桌子、儿童等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64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动词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表示人或事物的动作、存在、变化的词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走、思考、克服等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104717">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形容词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表示人或事物的性质、状态的词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可以修饰名词、动词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也可以修饰代词</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好、漂亮、纯洁等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64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数词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表示数目的词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一、八、十六七等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64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量词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表示人或事物及动作的单位的词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个、件、幢等</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6493">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代词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用来指代人、事物、状态、过程等的词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你、他们、彼此等</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本题重点辨析错用熟语类型中的不合语境。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小题大做”比喻把小事当作大事来办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有不值得这样做或有意扩大事态的意思。与句中“所讲内容与事先定下的主题并不相关”语境不合。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莫衷一是”指不能得出一致的结论。与句中“因涉嫌严重违纪被调查”语境不合。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邯郸学步”比喻模仿别人不成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反而丧失了原有的技能。此处不合语境。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耿耿于怀”指事情在心里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难以排解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多指不愉快的事或令人牵挂的事。</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1031244"/>
          </a:xfrm>
          <a:prstGeom prst="rect">
            <a:avLst/>
          </a:prstGeom>
          <a:noFill/>
        </p:spPr>
        <p:txBody>
          <a:bodyPr wrap="square" rtlCol="0">
            <a:spAutoFit/>
          </a:bodyPr>
          <a:lstStyle/>
          <a:p>
            <a:pPr algn="just">
              <a:lnSpc>
                <a:spcPct val="130000"/>
              </a:lnSpc>
              <a:spcAft>
                <a:spcPts val="0"/>
              </a:spcAft>
            </a:pPr>
            <a:r>
              <a:rPr lang="zh-CN" altLang="en-US" sz="5200" b="1" dirty="0">
                <a:latin typeface="微软雅黑" panose="020B0503020204020204" pitchFamily="34" charset="-122"/>
                <a:ea typeface="微软雅黑" panose="020B0503020204020204" pitchFamily="34" charset="-122"/>
              </a:rPr>
              <a:t>角度七　功能紊乱</a:t>
            </a:r>
            <a:endParaRPr lang="zh-CN" altLang="en-US" sz="5200"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2023200" y="4788942"/>
          <a:ext cx="19788326" cy="4273677"/>
        </p:xfrm>
        <a:graphic>
          <a:graphicData uri="http://schemas.openxmlformats.org/drawingml/2006/table">
            <a:tbl>
              <a:tblPr>
                <a:tableStyleId>{5940675A-B579-460E-94D1-54222C63F5DA}</a:tableStyleId>
              </a:tblPr>
              <a:tblGrid>
                <a:gridCol w="857444"/>
                <a:gridCol w="18930882"/>
              </a:tblGrid>
              <a:tr h="3700654">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释义</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熟语除了有较为固定的词义外</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也有较为固定的词性。辨析熟语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除了必须清楚它在语境中形成的语义关系外</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还必须关注和推敲它构成的语法关系。有些成语在实际的运用中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会有约定俗成的种种特殊搭配关系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如只能构成主谓关系、动宾关系、修饰语与中心词的搭配关系等。如果脱离了固定语法功能的搭配关系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就会造成搭配失当或功能紊乱</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19728562"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701729" y="3816198"/>
          <a:ext cx="20002640" cy="8632317"/>
        </p:xfrm>
        <a:graphic>
          <a:graphicData uri="http://schemas.openxmlformats.org/drawingml/2006/table">
            <a:tbl>
              <a:tblPr>
                <a:tableStyleId>{5940675A-B579-460E-94D1-54222C63F5DA}</a:tableStyleId>
              </a:tblPr>
              <a:tblGrid>
                <a:gridCol w="866730"/>
                <a:gridCol w="19135910"/>
              </a:tblGrid>
              <a:tr h="7229046">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示例</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“著名的雕刻家张民辉栩栩如生地创作了猛犸牙雕</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吉星高照</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、骨雕</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福如东海</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、象牙雕</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福寿双全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三件珍贵的作品。” </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algn="l">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“栩栩如生”从其语法功能来看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一般可以做谓语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如“叶子和葫芦上刻画的各种昆虫栩栩如生”</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也可以做定语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如“窗棂、门板上栩栩如生的雕花历经百年未曾变更”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还可以做补语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如“衣袖线条及莲花座的云字花边雕刻得栩栩如生”。但很少用来做状语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即使有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也要求整个句子的主语必须是事物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而不是人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例如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文件夹是孩子学习中常用的工具</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用文件夹反复开合的动作</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加之芭蕾这一载体</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栩栩如生地表现蝴蝶的飞舞</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体现了孩子对未来的向往。”上一段的那个句子</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其主语是人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著名的雕刻家张民辉”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而“栩栩如生”用在状语的位置上</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就违反了“栩栩如生”一词的语法功能</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19728562"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1800524" y="3968608"/>
          <a:ext cx="20011002" cy="7229046"/>
        </p:xfrm>
        <a:graphic>
          <a:graphicData uri="http://schemas.openxmlformats.org/drawingml/2006/table">
            <a:tbl>
              <a:tblPr>
                <a:tableStyleId>{5940675A-B579-460E-94D1-54222C63F5DA}</a:tableStyleId>
              </a:tblPr>
              <a:tblGrid>
                <a:gridCol w="1080120"/>
                <a:gridCol w="18930882"/>
              </a:tblGrid>
              <a:tr h="7229046">
                <a:tc>
                  <a:txBody>
                    <a:bodyPr/>
                    <a:lstStyle/>
                    <a:p>
                      <a:pPr algn="ctr">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如何避免功能紊乱</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　</a:t>
                      </a:r>
                      <a:endParaRPr lang="zh-CN" altLang="en-US"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pic>
        <p:nvPicPr>
          <p:cNvPr id="11" name="TP4.EPS"/>
          <p:cNvPicPr/>
          <p:nvPr/>
        </p:nvPicPr>
        <p:blipFill>
          <a:blip r:embed="rId1" cstate="print"/>
          <a:stretch>
            <a:fillRect/>
          </a:stretch>
        </p:blipFill>
        <p:spPr>
          <a:xfrm>
            <a:off x="4032772" y="4624356"/>
            <a:ext cx="12097344" cy="578121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561380" y="2874936"/>
            <a:ext cx="21352203" cy="8808950"/>
            <a:chOff x="561380" y="2874936"/>
            <a:chExt cx="21352203" cy="8808950"/>
          </a:xfrm>
        </p:grpSpPr>
        <p:grpSp>
          <p:nvGrpSpPr>
            <p:cNvPr id="12" name="组合 11"/>
            <p:cNvGrpSpPr/>
            <p:nvPr/>
          </p:nvGrpSpPr>
          <p:grpSpPr>
            <a:xfrm>
              <a:off x="1880324" y="2874936"/>
              <a:ext cx="20033259" cy="8808950"/>
              <a:chOff x="1880324" y="2874936"/>
              <a:chExt cx="20033259" cy="8808950"/>
            </a:xfrm>
          </p:grpSpPr>
          <p:sp>
            <p:nvSpPr>
              <p:cNvPr id="69" name="TextBox 68"/>
              <p:cNvSpPr txBox="1"/>
              <p:nvPr/>
            </p:nvSpPr>
            <p:spPr>
              <a:xfrm>
                <a:off x="1880324" y="2874936"/>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13.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他往四周一看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发现漫山遍野都是这种怪石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这时他心中就有了出奇制胜日军的妙计。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在我父亲的记忆里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那是一段极为特殊、不堪回首的岁月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人世的变迁如白云苍狗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谁也无法预料。</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由人们早就耳濡目染的传统剧目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天仙配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女驸马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到让人耳目一新的现代佳作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徽州女人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雷雨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这一发展历程表现出黄梅戏艺术旺盛的生命力。</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每天早晨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他都要一个人跑到公园里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指手画脚地练动作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抑扬顿挫地背台词。</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19056063" y="691303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1017548" y="1044736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3"/>
              <p:cNvSpPr txBox="1"/>
              <p:nvPr/>
            </p:nvSpPr>
            <p:spPr>
              <a:xfrm>
                <a:off x="17486868" y="851341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74"/>
              <p:cNvSpPr txBox="1"/>
              <p:nvPr/>
            </p:nvSpPr>
            <p:spPr>
              <a:xfrm>
                <a:off x="17210236" y="5312661"/>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4" name="TextBox 74"/>
            <p:cNvSpPr txBox="1"/>
            <p:nvPr/>
          </p:nvSpPr>
          <p:spPr>
            <a:xfrm>
              <a:off x="561380" y="6868586"/>
              <a:ext cx="2857520" cy="1754326"/>
            </a:xfrm>
            <a:prstGeom prst="rect">
              <a:avLst/>
            </a:prstGeom>
            <a:noFill/>
          </p:spPr>
          <p:txBody>
            <a:bodyPr wrap="square" rtlCol="0" anchor="ctr" anchorCtr="1">
              <a:spAutoFit/>
            </a:bodyPr>
            <a:lstStyle/>
            <a:p>
              <a:endPar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endParaRPr>
            </a:p>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6168227"/>
          </a:xfrm>
          <a:prstGeom prst="rect">
            <a:avLst/>
          </a:prstGeom>
        </p:spPr>
        <p:txBody>
          <a:bodyPr wrap="square">
            <a:spAutoFit/>
          </a:bodyPr>
          <a:lstStyle/>
          <a:p>
            <a:pPr eaLnBrk="1" hangingPunct="1">
              <a:lnSpc>
                <a:spcPct val="130000"/>
              </a:lnSpc>
              <a:buNone/>
            </a:pP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本题重点辨析错用熟语类型中的功能紊乱。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出奇制胜”指出奇兵或用奇计战胜敌人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指用对方意料不到的方法取得胜利。可做谓语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其后不能带宾语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但句中却说“出奇制胜日军”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属于语法功能错误。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白云苍狗”比喻世事变幻无常。成语运用正确。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耳濡目染”形容见得多了听得多了之后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无形之中受到影响。不能充当定语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不能修饰“传统剧目”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属于语法功能错误。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指手画脚”形容说话时兼用手势示意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也形容轻率地指点、批评。不能做“练动作”的状语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属于修饰语与中心语搭配不当。</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80324" y="2874936"/>
            <a:ext cx="20002640" cy="9616992"/>
            <a:chOff x="1880324" y="2874936"/>
            <a:chExt cx="20002640" cy="9616992"/>
          </a:xfrm>
        </p:grpSpPr>
        <p:sp>
          <p:nvSpPr>
            <p:cNvPr id="69" name="TextBox 68"/>
            <p:cNvSpPr txBox="1"/>
            <p:nvPr/>
          </p:nvSpPr>
          <p:spPr>
            <a:xfrm>
              <a:off x="1880324" y="2874936"/>
              <a:ext cx="20002640" cy="961699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14.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加点的成语使用恰当的一项是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邻里之间的是非大多是由日常生活中的一些琐碎事情引起的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不必寻根究底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你们还是大事化小、小事化了吧。</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接到群众的举报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武警战士与公安干警组成的包围圈越来越小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这几个罪大恶极的歹徒已成了瓮中捉鳖。</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每年全世界范围内会发生多起地震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以致有许多人在地震中失去亲人、失去家园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面对他们撕心裂肺的痛苦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我们不能无动于衷。</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杂文报杯”优秀杂文评选活动落下帷幕。此次活动评选的几篇杂文不仅有文学趣味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对社会时弊的议论更是惟妙惟肖。</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5112892" y="768343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5" name="TextBox 74"/>
            <p:cNvSpPr txBox="1"/>
            <p:nvPr/>
          </p:nvSpPr>
          <p:spPr>
            <a:xfrm>
              <a:off x="9065680" y="1126966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18146340" y="514898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74"/>
            <p:cNvSpPr txBox="1"/>
            <p:nvPr/>
          </p:nvSpPr>
          <p:spPr>
            <a:xfrm>
              <a:off x="10225460" y="939745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19931202" cy="7048468"/>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本题重点辨析错用熟语类型中的功能紊乱。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寻根究底”是指寻找根源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追究底细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弄清一件事的来龙去脉。使用正确。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瓮中捉鳖”比喻要捕捉的对象无处逃遁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探手可得。这是一个动词性成语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而在该句中误把它当作名词性成语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充当“成了”的宾语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属于动宾搭配不当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如改成名词性成语“瓮中之鳖”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比喻已在掌握之中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指逃跑不了的人或东西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搭配就恰当了。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撕心裂肺”形容极度伤心。“撕心裂肺”不能和“痛苦”搭配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多与“哭声”搭配。此处属于修饰语与中心词搭配不当。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惟妙惟肖”形容刻画或描摹得非常逼真。句中的主语是“议论”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不能与“惟妙惟肖”搭配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属于主谓搭配不当。</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23200" y="2804811"/>
            <a:ext cx="4232365" cy="2089757"/>
            <a:chOff x="2074961" y="4329310"/>
            <a:chExt cx="3165079" cy="976867"/>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85385" y="4413625"/>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技法点拨</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55698" y="4159711"/>
            <a:ext cx="20002640" cy="1031244"/>
          </a:xfrm>
          <a:prstGeom prst="rect">
            <a:avLst/>
          </a:prstGeom>
          <a:noFill/>
        </p:spPr>
        <p:txBody>
          <a:bodyPr wrap="square" rtlCol="0">
            <a:spAutoFit/>
          </a:bodyPr>
          <a:lstStyle/>
          <a:p>
            <a:pPr algn="just">
              <a:lnSpc>
                <a:spcPct val="130000"/>
              </a:lnSpc>
              <a:spcAft>
                <a:spcPts val="0"/>
              </a:spcAft>
            </a:pP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技法</a:t>
            </a:r>
            <a:r>
              <a:rPr lang="en-US" altLang="zh-CN" sz="5200" b="1" kern="100" dirty="0">
                <a:latin typeface="微软雅黑" panose="020B0503020204020204" pitchFamily="34" charset="-122"/>
                <a:ea typeface="微软雅黑" panose="020B0503020204020204" pitchFamily="34" charset="-122"/>
                <a:cs typeface="Courier New" panose="02070309020205020404" pitchFamily="49" charset="0"/>
              </a:rPr>
              <a:t>4</a:t>
            </a: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　情境运用正误式成语答题两步骤</a:t>
            </a:r>
            <a:endPar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2" name="1.jpg" descr="id:2147499637;FounderCES"/>
          <p:cNvPicPr/>
          <p:nvPr/>
        </p:nvPicPr>
        <p:blipFill>
          <a:blip r:embed="rId2" cstate="print"/>
          <a:stretch>
            <a:fillRect/>
          </a:stretch>
        </p:blipFill>
        <p:spPr>
          <a:xfrm>
            <a:off x="4752852" y="5410791"/>
            <a:ext cx="9490007" cy="7235603"/>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500"/>
                                        <p:tgtEl>
                                          <p:spTgt spid="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2023200" y="3132758"/>
            <a:ext cx="20002640" cy="8736751"/>
            <a:chOff x="1951762" y="3803630"/>
            <a:chExt cx="20002640" cy="8736751"/>
          </a:xfrm>
        </p:grpSpPr>
        <p:sp>
          <p:nvSpPr>
            <p:cNvPr id="69" name="TextBox 68"/>
            <p:cNvSpPr txBox="1"/>
            <p:nvPr/>
          </p:nvSpPr>
          <p:spPr>
            <a:xfrm>
              <a:off x="1951762" y="3803630"/>
              <a:ext cx="20002640" cy="8736751"/>
            </a:xfrm>
            <a:prstGeom prst="rect">
              <a:avLst/>
            </a:prstGeom>
            <a:noFill/>
          </p:spPr>
          <p:txBody>
            <a:bodyPr wrap="square" rtlCol="0">
              <a:spAutoFit/>
            </a:bodyPr>
            <a:lstStyle/>
            <a:p>
              <a:pPr algn="just">
                <a:lnSpc>
                  <a:spcPct val="130000"/>
                </a:lnSpc>
                <a:spcAft>
                  <a:spcPts val="0"/>
                </a:spcAft>
              </a:pPr>
              <a:r>
                <a:rPr lang="zh-CN" altLang="en-US" sz="4400" b="1" dirty="0">
                  <a:solidFill>
                    <a:srgbClr val="EF8340"/>
                  </a:solidFill>
                  <a:latin typeface="微软雅黑" panose="020B0503020204020204" pitchFamily="34" charset="-122"/>
                  <a:ea typeface="微软雅黑" panose="020B0503020204020204" pitchFamily="34" charset="-122"/>
                </a:rPr>
                <a:t>例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这次修志工程前后历时十载</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六更篇目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四易其稿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众手共襄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玉成其事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凝聚了社会各方人士的心血和关爱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渗透着编修人员的艰辛和智慧。</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②眼下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报刊发行大战硝烟渐起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有些报纸为了招徕读者而故意编造一些骇人听闻的消息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其结果却往往弄巧成拙。</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③邪教往往具有伪装性和隐蔽性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依靠一套冠冕堂皇的说辞和种种神秘力量的渲染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实施危害社会的行为。</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④船儿随波逐流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江面上时而惊涛拍岸</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时而风平浪静。当清凉的水花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出其不意地扑面而来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清凉舒爽的感觉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令人呼之欲出。</a:t>
              </a:r>
              <a:endParaRPr lang="zh-CN" altLang="en-US" sz="4400" dirty="0">
                <a:latin typeface="微软雅黑" panose="020B0503020204020204" pitchFamily="34" charset="-122"/>
                <a:ea typeface="微软雅黑" panose="020B0503020204020204" pitchFamily="34" charset="-122"/>
              </a:endParaRPr>
            </a:p>
            <a:p>
              <a:pPr marL="630555" indent="-630555" algn="just">
                <a:lnSpc>
                  <a:spcPct val="130000"/>
                </a:lnSpc>
                <a:spcAft>
                  <a:spcPts val="0"/>
                </a:spcAft>
              </a:pPr>
              <a:r>
                <a:rPr lang="en-US" altLang="zh-CN" sz="4000" dirty="0">
                  <a:latin typeface="微软雅黑" panose="020B0503020204020204" pitchFamily="34" charset="-122"/>
                  <a:ea typeface="微软雅黑" panose="020B0503020204020204" pitchFamily="34" charset="-122"/>
                </a:rPr>
                <a:t> </a:t>
              </a:r>
              <a:endParaRPr lang="en-US" altLang="zh-CN" sz="40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11952125" y="86336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9121911" y="1125698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12"/>
            <p:cNvSpPr txBox="1"/>
            <p:nvPr/>
          </p:nvSpPr>
          <p:spPr>
            <a:xfrm>
              <a:off x="6967635" y="771034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13970446" y="5171782"/>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anose="020B0503020204020204" pitchFamily="34" charset="-122"/>
                <a:ea typeface="微软雅黑" panose="020B0503020204020204" pitchFamily="34" charset="-122"/>
              </a:rPr>
              <a:t>第</a:t>
            </a:r>
            <a:r>
              <a:rPr lang="en-US" altLang="zh-CN" sz="6000" b="1" dirty="0">
                <a:solidFill>
                  <a:srgbClr val="EF8340"/>
                </a:solidFill>
                <a:latin typeface="微软雅黑" panose="020B0503020204020204" pitchFamily="34" charset="-122"/>
                <a:ea typeface="微软雅黑" panose="020B0503020204020204" pitchFamily="34" charset="-122"/>
              </a:rPr>
              <a:t>1</a:t>
            </a:r>
            <a:r>
              <a:rPr lang="zh-CN" altLang="en-US" sz="6000" b="1" dirty="0">
                <a:solidFill>
                  <a:srgbClr val="EF8340"/>
                </a:solidFill>
                <a:latin typeface="微软雅黑" panose="020B0503020204020204" pitchFamily="34" charset="-122"/>
                <a:ea typeface="微软雅黑" panose="020B0503020204020204" pitchFamily="34" charset="-122"/>
              </a:rPr>
              <a:t>讲　</a:t>
            </a:r>
            <a:endParaRPr lang="zh-CN" altLang="en-US" sz="6000" b="1" dirty="0">
              <a:solidFill>
                <a:srgbClr val="EF834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7993212" y="7624837"/>
            <a:ext cx="10144196" cy="692497"/>
          </a:xfrm>
          <a:prstGeom prst="rect">
            <a:avLst/>
          </a:prstGeom>
          <a:noFill/>
        </p:spPr>
        <p:txBody>
          <a:bodyPr wrap="square" rtlCol="0">
            <a:spAutoFit/>
          </a:bodyPr>
          <a:lstStyle/>
          <a:p>
            <a:pPr algn="ctr"/>
            <a:r>
              <a:rPr lang="zh-CN" altLang="en-US" sz="3900" dirty="0">
                <a:latin typeface="微软雅黑" panose="020B0503020204020204" pitchFamily="34" charset="-122"/>
                <a:ea typeface="微软雅黑" panose="020B0503020204020204" pitchFamily="34" charset="-122"/>
                <a:hlinkClick r:id="rId1" action="ppaction://hlinksldjump"/>
              </a:rPr>
              <a:t>高考真题体验</a:t>
            </a:r>
            <a:r>
              <a:rPr lang="zh-CN" altLang="en-US" sz="3900" dirty="0">
                <a:latin typeface="微软雅黑" panose="020B0503020204020204" pitchFamily="34" charset="-122"/>
                <a:ea typeface="微软雅黑" panose="020B0503020204020204" pitchFamily="34" charset="-122"/>
              </a:rPr>
              <a:t>│</a:t>
            </a:r>
            <a:r>
              <a:rPr lang="zh-CN" altLang="en-US" sz="3900" dirty="0">
                <a:latin typeface="微软雅黑" panose="020B0503020204020204" pitchFamily="34" charset="-122"/>
                <a:ea typeface="微软雅黑" panose="020B0503020204020204" pitchFamily="34" charset="-122"/>
                <a:hlinkClick r:id="rId2" action="ppaction://hlinksldjump"/>
              </a:rPr>
              <a:t>考点技法精讲</a:t>
            </a:r>
            <a:endParaRPr lang="zh-CN" altLang="en-US" sz="3900" dirty="0">
              <a:latin typeface="微软雅黑" panose="020B0503020204020204" pitchFamily="34" charset="-122"/>
              <a:ea typeface="微软雅黑" panose="020B0503020204020204"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latin typeface="微软雅黑" panose="020B0503020204020204" pitchFamily="34" charset="-122"/>
                <a:ea typeface="微软雅黑" panose="020B0503020204020204" pitchFamily="34" charset="-122"/>
              </a:rPr>
              <a:t>正确使用实词、虚词</a:t>
            </a:r>
            <a:endParaRPr lang="zh-CN" altLang="en-US" sz="10000" b="1"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148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594572" y="2874936"/>
            <a:ext cx="20440200" cy="8808950"/>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正确使用实词的基础是能够根据语境辨析词语的意义。语境就是词语所处的语言环境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也就是上下文。对于一段文字来说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它所处的那篇文章是它的语境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对于一句话来说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它所处的那个语段是它的语境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对于一个词来说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它所处的那句话是它的语境。要确定词语的意思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必须把它放在语境中考虑。汉语词语有许多是多义的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但是到了一个语境中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每个词语都只能有一个固定的意义</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特定的双关修辞例外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。比如“深”在“夜深人静”中是“距离开始的时间很久”的意思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在“深深的海洋”中是“与地平面距离大”的意思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在“深红色的外衣”中是“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颜色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浓”的意思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在“情深谊长”中是“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感情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厚”的意思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在“内容深奥”中是“不易懂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难度大”的意思。可见语境对词义的确定是至关重要的。</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高考对实词的考查主要集中在名词、动词、形容词上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以辨析近义词为考查重点。</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296468" y="3446440"/>
            <a:ext cx="20657934" cy="5287986"/>
            <a:chOff x="1296468" y="3446440"/>
            <a:chExt cx="20657934" cy="5287986"/>
          </a:xfrm>
        </p:grpSpPr>
        <p:sp>
          <p:nvSpPr>
            <p:cNvPr id="69" name="TextBox 68"/>
            <p:cNvSpPr txBox="1"/>
            <p:nvPr/>
          </p:nvSpPr>
          <p:spPr>
            <a:xfrm>
              <a:off x="1296468" y="3446440"/>
              <a:ext cx="20657934" cy="5287986"/>
            </a:xfrm>
            <a:prstGeom prst="rect">
              <a:avLst/>
            </a:prstGeom>
            <a:noFill/>
          </p:spPr>
          <p:txBody>
            <a:bodyPr wrap="square" rtlCol="0">
              <a:spAutoFit/>
            </a:bodyPr>
            <a:lstStyle/>
            <a:p>
              <a:pPr marL="630555">
                <a:lnSpc>
                  <a:spcPct val="130000"/>
                </a:lnSpc>
                <a:spcAft>
                  <a:spcPts val="0"/>
                </a:spcAft>
              </a:pPr>
              <a:r>
                <a:rPr lang="zh-CN" altLang="en-US" sz="4400" dirty="0">
                  <a:latin typeface="微软雅黑" panose="020B0503020204020204" pitchFamily="34" charset="-122"/>
                  <a:ea typeface="微软雅黑" panose="020B0503020204020204" pitchFamily="34" charset="-122"/>
                </a:rPr>
                <a:t>⑤黛玉嗤的一声笑了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一面揉着眼睛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一面笑道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一般也唬的这个调儿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还只管胡说。呸</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原来是苗而不秀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是个银样镴枪头。”</a:t>
              </a:r>
              <a:endParaRPr lang="zh-CN" altLang="en-US" sz="4400" dirty="0">
                <a:latin typeface="微软雅黑" panose="020B0503020204020204" pitchFamily="34" charset="-122"/>
                <a:ea typeface="微软雅黑" panose="020B0503020204020204" pitchFamily="34" charset="-122"/>
              </a:endParaRPr>
            </a:p>
            <a:p>
              <a:pPr marL="630555">
                <a:lnSpc>
                  <a:spcPct val="130000"/>
                </a:lnSpc>
                <a:spcAft>
                  <a:spcPts val="0"/>
                </a:spcAft>
              </a:pPr>
              <a:r>
                <a:rPr lang="zh-CN" altLang="en-US" sz="4400" dirty="0">
                  <a:latin typeface="微软雅黑" panose="020B0503020204020204" pitchFamily="34" charset="-122"/>
                  <a:ea typeface="微软雅黑" panose="020B0503020204020204" pitchFamily="34" charset="-122"/>
                </a:rPr>
                <a:t>⑥高考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是我们人生中的一个转折点。再有一个多月就进考场了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我们要做好充分的准备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避免届时心有余悸。</a:t>
              </a:r>
              <a:endParaRPr lang="zh-CN" altLang="en-US" sz="4400" dirty="0">
                <a:latin typeface="微软雅黑" panose="020B0503020204020204" pitchFamily="34" charset="-122"/>
                <a:ea typeface="微软雅黑" panose="020B0503020204020204" pitchFamily="34" charset="-122"/>
              </a:endParaRPr>
            </a:p>
            <a:p>
              <a:pPr marL="630555">
                <a:lnSpc>
                  <a:spcPct val="130000"/>
                </a:lnSpc>
                <a:spcAft>
                  <a:spcPts val="0"/>
                </a:spcAft>
              </a:pPr>
              <a:r>
                <a:rPr lang="en-US" altLang="zh-CN" sz="4400" dirty="0">
                  <a:latin typeface="微软雅黑" panose="020B0503020204020204" pitchFamily="34" charset="-122"/>
                  <a:ea typeface="微软雅黑" panose="020B0503020204020204" pitchFamily="34" charset="-122"/>
                </a:rPr>
                <a:t>A.①②③	B.①③⑤</a:t>
              </a:r>
              <a:endParaRPr lang="en-US" altLang="zh-CN" sz="4400" dirty="0">
                <a:latin typeface="微软雅黑" panose="020B0503020204020204" pitchFamily="34" charset="-122"/>
                <a:ea typeface="微软雅黑" panose="020B0503020204020204" pitchFamily="34" charset="-122"/>
              </a:endParaRPr>
            </a:p>
            <a:p>
              <a:pPr marL="630555">
                <a:lnSpc>
                  <a:spcPct val="130000"/>
                </a:lnSpc>
                <a:spcAft>
                  <a:spcPts val="0"/>
                </a:spcAft>
              </a:pPr>
              <a:r>
                <a:rPr lang="en-US" altLang="zh-CN" sz="4400" dirty="0">
                  <a:latin typeface="微软雅黑" panose="020B0503020204020204" pitchFamily="34" charset="-122"/>
                  <a:ea typeface="微软雅黑" panose="020B0503020204020204" pitchFamily="34" charset="-122"/>
                </a:rPr>
                <a:t>C.②④⑥	D.④⑤⑥</a:t>
              </a:r>
              <a:endParaRPr lang="en-US" altLang="zh-CN" sz="44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7705180" y="4788942"/>
              <a:ext cx="319818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5184900" y="6504383"/>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3219519"/>
            <a:ext cx="20002640" cy="886781"/>
          </a:xfrm>
          <a:prstGeom prst="rect">
            <a:avLst/>
          </a:prstGeom>
          <a:noFill/>
        </p:spPr>
        <p:txBody>
          <a:bodyPr wrap="square" rtlCol="0">
            <a:spAutoFit/>
          </a:bodyPr>
          <a:lstStyle/>
          <a:p>
            <a:pPr algn="just">
              <a:lnSpc>
                <a:spcPct val="130000"/>
              </a:lnSpc>
              <a:spcAft>
                <a:spcPts val="0"/>
              </a:spcAft>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技法演示</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4400" dirty="0">
              <a:latin typeface="微软雅黑" panose="020B0503020204020204" pitchFamily="34" charset="-122"/>
              <a:ea typeface="微软雅黑" panose="020B0503020204020204" pitchFamily="34" charset="-122"/>
            </a:endParaRPr>
          </a:p>
        </p:txBody>
      </p:sp>
      <p:sp>
        <p:nvSpPr>
          <p:cNvPr id="307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800" b="0" i="0" u="none" strike="noStrike" cap="none" normalizeH="0" baseline="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800" b="0" i="0" u="none" strike="noStrike" cap="none" normalizeH="0" baseline="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续表</a:t>
            </a:r>
            <a:r>
              <a:rPr kumimoji="0" lang="en-US" altLang="zh-CN" sz="800" b="0" i="0" u="none" strike="noStrike" cap="none" normalizeH="0" baseline="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20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991476" y="4356894"/>
          <a:ext cx="20691367" cy="6912766"/>
        </p:xfrm>
        <a:graphic>
          <a:graphicData uri="http://schemas.openxmlformats.org/drawingml/2006/table">
            <a:tbl>
              <a:tblPr firstRow="1" firstCol="1" bandRow="1">
                <a:tableStyleId>{5940675A-B579-460E-94D1-54222C63F5DA}</a:tableStyleId>
              </a:tblPr>
              <a:tblGrid>
                <a:gridCol w="2642281"/>
                <a:gridCol w="1237523"/>
                <a:gridCol w="16811563"/>
              </a:tblGrid>
              <a:tr h="987538">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步骤</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2">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示例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hMerge="1">
                  <a:tcPr/>
                </a:tc>
              </a:tr>
              <a:tr h="987538">
                <a:tc rowSpan="6">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第一步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通读句子知大意</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确定表达倾向</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50000"/>
                        </a:lnSpc>
                        <a:spcAft>
                          <a:spcPts val="0"/>
                        </a:spcAft>
                      </a:pPr>
                      <a:r>
                        <a:rPr lang="en-US" sz="4400" kern="100">
                          <a:solidFill>
                            <a:schemeClr val="tx1"/>
                          </a:solidFill>
                          <a:effectLst/>
                          <a:latin typeface="微软雅黑" panose="020B0503020204020204" pitchFamily="34" charset="-122"/>
                          <a:ea typeface="微软雅黑" panose="020B0503020204020204" pitchFamily="34" charset="-122"/>
                        </a:rPr>
                        <a:t>①</a:t>
                      </a:r>
                      <a:r>
                        <a:rPr lang="zh-CN" sz="4400" kern="100">
                          <a:solidFill>
                            <a:schemeClr val="tx1"/>
                          </a:solidFill>
                          <a:effectLst/>
                          <a:latin typeface="微软雅黑" panose="020B0503020204020204" pitchFamily="34" charset="-122"/>
                          <a:ea typeface="微软雅黑" panose="020B0503020204020204" pitchFamily="34" charset="-122"/>
                        </a:rPr>
                        <a:t>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社会各方人士和编修人员共同努力</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成全了修志工程这件好事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7538">
                <a:tc vMerge="1">
                  <a:tcPr/>
                </a:tc>
                <a:tc>
                  <a:txBody>
                    <a:bodyPr/>
                    <a:lstStyle/>
                    <a:p>
                      <a:pPr algn="ctr">
                        <a:lnSpc>
                          <a:spcPct val="150000"/>
                        </a:lnSpc>
                        <a:spcAft>
                          <a:spcPts val="0"/>
                        </a:spcAft>
                      </a:pPr>
                      <a:r>
                        <a:rPr lang="en-US" sz="4400" kern="100">
                          <a:solidFill>
                            <a:schemeClr val="tx1"/>
                          </a:solidFill>
                          <a:effectLst/>
                          <a:latin typeface="微软雅黑" panose="020B0503020204020204" pitchFamily="34" charset="-122"/>
                          <a:ea typeface="微软雅黑" panose="020B0503020204020204" pitchFamily="34" charset="-122"/>
                        </a:rPr>
                        <a:t>②</a:t>
                      </a:r>
                      <a:r>
                        <a:rPr lang="zh-CN" sz="4400" kern="100">
                          <a:solidFill>
                            <a:schemeClr val="tx1"/>
                          </a:solidFill>
                          <a:effectLst/>
                          <a:latin typeface="微软雅黑" panose="020B0503020204020204" pitchFamily="34" charset="-122"/>
                          <a:ea typeface="微软雅黑" panose="020B0503020204020204" pitchFamily="34" charset="-122"/>
                        </a:rPr>
                        <a:t>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有些报纸故意编造让人震惊的消息</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7538">
                <a:tc vMerge="1">
                  <a:tcPr/>
                </a:tc>
                <a:tc>
                  <a:txBody>
                    <a:bodyPr/>
                    <a:lstStyle/>
                    <a:p>
                      <a:pPr algn="ctr">
                        <a:lnSpc>
                          <a:spcPct val="150000"/>
                        </a:lnSpc>
                        <a:spcAft>
                          <a:spcPts val="0"/>
                        </a:spcAft>
                      </a:pPr>
                      <a:r>
                        <a:rPr lang="en-US" sz="4400" kern="100">
                          <a:solidFill>
                            <a:schemeClr val="tx1"/>
                          </a:solidFill>
                          <a:effectLst/>
                          <a:latin typeface="微软雅黑" panose="020B0503020204020204" pitchFamily="34" charset="-122"/>
                          <a:ea typeface="微软雅黑" panose="020B0503020204020204" pitchFamily="34" charset="-122"/>
                        </a:rPr>
                        <a:t>③</a:t>
                      </a:r>
                      <a:r>
                        <a:rPr lang="zh-CN" sz="4400" kern="100">
                          <a:solidFill>
                            <a:schemeClr val="tx1"/>
                          </a:solidFill>
                          <a:effectLst/>
                          <a:latin typeface="微软雅黑" panose="020B0503020204020204" pitchFamily="34" charset="-122"/>
                          <a:ea typeface="微软雅黑" panose="020B0503020204020204" pitchFamily="34" charset="-122"/>
                        </a:rPr>
                        <a:t>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邪教依靠一套表面上庄严或正大的说辞等来危害社会</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7538">
                <a:tc vMerge="1">
                  <a:tcPr/>
                </a:tc>
                <a:tc>
                  <a:txBody>
                    <a:bodyPr/>
                    <a:lstStyle/>
                    <a:p>
                      <a:pPr algn="ctr">
                        <a:lnSpc>
                          <a:spcPct val="150000"/>
                        </a:lnSpc>
                        <a:spcAft>
                          <a:spcPts val="0"/>
                        </a:spcAft>
                      </a:pPr>
                      <a:r>
                        <a:rPr lang="en-US" sz="4400" kern="100">
                          <a:solidFill>
                            <a:schemeClr val="tx1"/>
                          </a:solidFill>
                          <a:effectLst/>
                          <a:latin typeface="微软雅黑" panose="020B0503020204020204" pitchFamily="34" charset="-122"/>
                          <a:ea typeface="微软雅黑" panose="020B0503020204020204" pitchFamily="34" charset="-122"/>
                        </a:rPr>
                        <a:t>④</a:t>
                      </a:r>
                      <a:r>
                        <a:rPr lang="zh-CN" sz="4400" kern="100">
                          <a:solidFill>
                            <a:schemeClr val="tx1"/>
                          </a:solidFill>
                          <a:effectLst/>
                          <a:latin typeface="微软雅黑" panose="020B0503020204020204" pitchFamily="34" charset="-122"/>
                          <a:ea typeface="微软雅黑" panose="020B0503020204020204" pitchFamily="34" charset="-122"/>
                        </a:rPr>
                        <a:t>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美好的景物让人感到心旷神怡</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7538">
                <a:tc vMerge="1">
                  <a:tcPr/>
                </a:tc>
                <a:tc>
                  <a:txBody>
                    <a:bodyPr/>
                    <a:lstStyle/>
                    <a:p>
                      <a:pPr algn="ctr">
                        <a:lnSpc>
                          <a:spcPct val="150000"/>
                        </a:lnSpc>
                        <a:spcAft>
                          <a:spcPts val="0"/>
                        </a:spcAft>
                      </a:pPr>
                      <a:r>
                        <a:rPr lang="en-US" sz="4400" kern="100">
                          <a:solidFill>
                            <a:schemeClr val="tx1"/>
                          </a:solidFill>
                          <a:effectLst/>
                          <a:latin typeface="微软雅黑" panose="020B0503020204020204" pitchFamily="34" charset="-122"/>
                          <a:ea typeface="微软雅黑" panose="020B0503020204020204" pitchFamily="34" charset="-122"/>
                        </a:rPr>
                        <a:t>⑤</a:t>
                      </a:r>
                      <a:r>
                        <a:rPr lang="zh-CN" sz="4400" kern="100">
                          <a:solidFill>
                            <a:schemeClr val="tx1"/>
                          </a:solidFill>
                          <a:effectLst/>
                          <a:latin typeface="微软雅黑" panose="020B0503020204020204" pitchFamily="34" charset="-122"/>
                          <a:ea typeface="微软雅黑" panose="020B0503020204020204" pitchFamily="34" charset="-122"/>
                        </a:rPr>
                        <a:t>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林黛玉说宝玉是一个虚有其表的人</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87538">
                <a:tc vMerge="1">
                  <a:tcPr/>
                </a:tc>
                <a:tc>
                  <a:txBody>
                    <a:bodyPr/>
                    <a:lstStyle/>
                    <a:p>
                      <a:pPr algn="ctr">
                        <a:lnSpc>
                          <a:spcPct val="150000"/>
                        </a:lnSpc>
                        <a:spcAft>
                          <a:spcPts val="0"/>
                        </a:spcAft>
                      </a:pPr>
                      <a:r>
                        <a:rPr lang="en-US" sz="4400" kern="100">
                          <a:solidFill>
                            <a:schemeClr val="tx1"/>
                          </a:solidFill>
                          <a:effectLst/>
                          <a:latin typeface="微软雅黑" panose="020B0503020204020204" pitchFamily="34" charset="-122"/>
                          <a:ea typeface="微软雅黑" panose="020B0503020204020204" pitchFamily="34" charset="-122"/>
                        </a:rPr>
                        <a:t>⑥</a:t>
                      </a:r>
                      <a:r>
                        <a:rPr lang="zh-CN" sz="4400" kern="100">
                          <a:solidFill>
                            <a:schemeClr val="tx1"/>
                          </a:solidFill>
                          <a:effectLst/>
                          <a:latin typeface="微软雅黑" panose="020B0503020204020204" pitchFamily="34" charset="-122"/>
                          <a:ea typeface="微软雅黑" panose="020B0503020204020204" pitchFamily="34" charset="-122"/>
                        </a:rPr>
                        <a:t>句</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我们要做好充分的准备</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避免考场上紧张、害怕</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1425"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573871" y="3594924"/>
          <a:ext cx="20496212" cy="9211720"/>
        </p:xfrm>
        <a:graphic>
          <a:graphicData uri="http://schemas.openxmlformats.org/drawingml/2006/table">
            <a:tbl>
              <a:tblPr firstRow="1" firstCol="1" bandRow="1">
                <a:tableStyleId>{5940675A-B579-460E-94D1-54222C63F5DA}</a:tableStyleId>
              </a:tblPr>
              <a:tblGrid>
                <a:gridCol w="2006152"/>
                <a:gridCol w="1584176"/>
                <a:gridCol w="8784976"/>
                <a:gridCol w="8120908"/>
              </a:tblGrid>
              <a:tr h="809535">
                <a:tc rowSpan="5">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第二步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双重分析知特点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联系语境巧判断</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成语</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释义</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联系语境巧判断</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17271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玉成其事</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成全某件好事。多用于男婚女嫁</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也可用于其他好事</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第二个意义合乎语境</a:t>
                      </a:r>
                      <a:r>
                        <a:rPr lang="en-US" sz="4400" kern="100">
                          <a:solidFill>
                            <a:schemeClr val="tx1"/>
                          </a:solidFill>
                          <a:effectLst/>
                          <a:latin typeface="微软雅黑" panose="020B0503020204020204" pitchFamily="34" charset="-122"/>
                          <a:ea typeface="微软雅黑" panose="020B0503020204020204" pitchFamily="34" charset="-122"/>
                        </a:rPr>
                        <a:t>,</a:t>
                      </a:r>
                      <a:r>
                        <a:rPr lang="zh-CN" sz="4400" kern="100">
                          <a:solidFill>
                            <a:schemeClr val="tx1"/>
                          </a:solidFill>
                          <a:effectLst/>
                          <a:latin typeface="微软雅黑" panose="020B0503020204020204" pitchFamily="34" charset="-122"/>
                          <a:ea typeface="微软雅黑" panose="020B0503020204020204" pitchFamily="34" charset="-122"/>
                        </a:rPr>
                        <a:t>充当句子成分陈述修志情况恰当</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17271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骇人听闻</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使人听了非常吃惊</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多指社会上发生的坏事</a:t>
                      </a:r>
                      <a:r>
                        <a:rPr lang="en-US" sz="4400" kern="100" dirty="0">
                          <a:solidFill>
                            <a:schemeClr val="tx1"/>
                          </a:solidFill>
                          <a:effectLst/>
                          <a:latin typeface="微软雅黑" panose="020B0503020204020204" pitchFamily="34" charset="-122"/>
                          <a:ea typeface="微软雅黑" panose="020B0503020204020204" pitchFamily="34" charset="-122"/>
                        </a:rPr>
                        <a:t>)</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不合乎语境</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修饰中心词“消息”不当</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可改为“耸人听闻”</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172717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冠冕堂皇</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　形容表面上庄严或正大的样子</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意义合乎语境</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修饰中心词“说辞”恰当</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2644804">
                <a:tc vMerge="1">
                  <a:tcPr/>
                </a:tc>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呼之欲出</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形容人像等画得逼真</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似乎叫他一声他就会从画里走出来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泛指文学作品中人物的描写十分生动</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此处望文生义</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不合语境</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充当陈述性的成分不恰当</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
        <p:nvSpPr>
          <p:cNvPr id="9" name="TextBox 68"/>
          <p:cNvSpPr txBox="1"/>
          <p:nvPr/>
        </p:nvSpPr>
        <p:spPr>
          <a:xfrm>
            <a:off x="2114234" y="2708143"/>
            <a:ext cx="19728562"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1425"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594572" y="4106300"/>
          <a:ext cx="20496212" cy="6566916"/>
        </p:xfrm>
        <a:graphic>
          <a:graphicData uri="http://schemas.openxmlformats.org/drawingml/2006/table">
            <a:tbl>
              <a:tblPr firstRow="1" firstCol="1" bandRow="1">
                <a:tableStyleId>{5940675A-B579-460E-94D1-54222C63F5DA}</a:tableStyleId>
              </a:tblPr>
              <a:tblGrid>
                <a:gridCol w="2438200"/>
                <a:gridCol w="1368152"/>
                <a:gridCol w="6912768"/>
                <a:gridCol w="9777092"/>
              </a:tblGrid>
              <a:tr h="0">
                <a:tc rowSpan="3">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第二步</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双重分析知特点</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联系语境巧判断</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成语</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释义</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联系语境巧判断</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r>
              <a:tr h="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苗而不秀</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比喻资质虽好</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但是没有成就</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也比喻虚有其表</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第二个意义符合“黛玉调侃宝玉虚有其表”这一语境</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vMerge="1">
                  <a:tcPr/>
                </a:tc>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心有余悸</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危险的事情虽然过去了</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回想起来还感到害怕</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成语意思中的“回想起来”与句子“再有一个多月就进考场了”的语境矛盾</a:t>
                      </a:r>
                      <a:r>
                        <a:rPr lang="en-US" sz="4400" kern="100" dirty="0">
                          <a:solidFill>
                            <a:schemeClr val="tx1"/>
                          </a:solidFill>
                          <a:effectLst/>
                          <a:latin typeface="微软雅黑" panose="020B0503020204020204" pitchFamily="34" charset="-122"/>
                          <a:ea typeface="微软雅黑" panose="020B0503020204020204" pitchFamily="34" charset="-122"/>
                        </a:rPr>
                        <a:t>,</a:t>
                      </a:r>
                      <a:r>
                        <a:rPr lang="zh-CN" sz="4400" kern="100" dirty="0">
                          <a:solidFill>
                            <a:schemeClr val="tx1"/>
                          </a:solidFill>
                          <a:effectLst/>
                          <a:latin typeface="微软雅黑" panose="020B0503020204020204" pitchFamily="34" charset="-122"/>
                          <a:ea typeface="微软雅黑" panose="020B0503020204020204" pitchFamily="34" charset="-122"/>
                        </a:rPr>
                        <a:t>充当句子成分来说明“届时”不当</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ctr">
                        <a:lnSpc>
                          <a:spcPct val="150000"/>
                        </a:lnSpc>
                        <a:spcAft>
                          <a:spcPts val="0"/>
                        </a:spcAft>
                      </a:pPr>
                      <a:r>
                        <a:rPr lang="zh-CN" sz="4400" kern="100">
                          <a:solidFill>
                            <a:schemeClr val="tx1"/>
                          </a:solidFill>
                          <a:effectLst/>
                          <a:latin typeface="微软雅黑" panose="020B0503020204020204" pitchFamily="34" charset="-122"/>
                          <a:ea typeface="微软雅黑" panose="020B0503020204020204" pitchFamily="34" charset="-122"/>
                        </a:rPr>
                        <a:t>确定答案</a:t>
                      </a:r>
                      <a:endParaRPr lang="zh-CN" sz="44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gridSpan="3">
                  <a:txBody>
                    <a:bodyPr/>
                    <a:lstStyle/>
                    <a:p>
                      <a:pPr algn="just">
                        <a:lnSpc>
                          <a:spcPct val="150000"/>
                        </a:lnSpc>
                        <a:spcAft>
                          <a:spcPts val="0"/>
                        </a:spcAft>
                      </a:pPr>
                      <a:r>
                        <a:rPr lang="zh-CN" sz="4400" kern="100" dirty="0">
                          <a:solidFill>
                            <a:schemeClr val="tx1"/>
                          </a:solidFill>
                          <a:effectLst/>
                          <a:latin typeface="微软雅黑" panose="020B0503020204020204" pitchFamily="34" charset="-122"/>
                          <a:ea typeface="微软雅黑" panose="020B0503020204020204" pitchFamily="34" charset="-122"/>
                        </a:rPr>
                        <a:t>　</a:t>
                      </a:r>
                      <a:r>
                        <a:rPr lang="en-US" sz="4400" kern="100" dirty="0">
                          <a:solidFill>
                            <a:schemeClr val="tx1"/>
                          </a:solidFill>
                          <a:effectLst/>
                          <a:latin typeface="微软雅黑" panose="020B0503020204020204" pitchFamily="34" charset="-122"/>
                          <a:ea typeface="微软雅黑" panose="020B0503020204020204" pitchFamily="34" charset="-122"/>
                        </a:rPr>
                        <a:t>C</a:t>
                      </a:r>
                      <a:endParaRPr lang="zh-CN" sz="44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hMerge="1">
                  <a:tcPr/>
                </a:tc>
                <a:tc hMerge="1">
                  <a:tcPr/>
                </a:tc>
              </a:tr>
            </a:tbl>
          </a:graphicData>
        </a:graphic>
      </p:graphicFrame>
      <p:sp>
        <p:nvSpPr>
          <p:cNvPr id="9" name="TextBox 68"/>
          <p:cNvSpPr txBox="1"/>
          <p:nvPr/>
        </p:nvSpPr>
        <p:spPr>
          <a:xfrm>
            <a:off x="2094638" y="2916734"/>
            <a:ext cx="19728562" cy="886781"/>
          </a:xfrm>
          <a:prstGeom prst="rect">
            <a:avLst/>
          </a:prstGeom>
          <a:noFill/>
        </p:spPr>
        <p:txBody>
          <a:bodyPr wrap="square" rtlCol="0">
            <a:spAutoFit/>
          </a:bodyPr>
          <a:lstStyle/>
          <a:p>
            <a:pPr algn="r">
              <a:lnSpc>
                <a:spcPct val="130000"/>
              </a:lnSpc>
              <a:spcAft>
                <a:spcPts val="0"/>
              </a:spcAft>
            </a:pP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951762" y="3089250"/>
            <a:ext cx="20002640" cy="7677015"/>
            <a:chOff x="1951762" y="3446440"/>
            <a:chExt cx="20002640" cy="7677015"/>
          </a:xfrm>
        </p:grpSpPr>
        <p:sp>
          <p:nvSpPr>
            <p:cNvPr id="69" name="TextBox 68"/>
            <p:cNvSpPr txBox="1"/>
            <p:nvPr/>
          </p:nvSpPr>
          <p:spPr>
            <a:xfrm>
              <a:off x="1951762" y="3446440"/>
              <a:ext cx="20002640" cy="7048468"/>
            </a:xfrm>
            <a:prstGeom prst="rect">
              <a:avLst/>
            </a:prstGeom>
            <a:noFill/>
          </p:spPr>
          <p:txBody>
            <a:bodyPr wrap="square" rtlCol="0">
              <a:spAutoFit/>
            </a:bodyPr>
            <a:lstStyle/>
            <a:p>
              <a:pPr algn="just">
                <a:lnSpc>
                  <a:spcPct val="130000"/>
                </a:lnSpc>
                <a:spcAft>
                  <a:spcPts val="0"/>
                </a:spcAft>
              </a:pPr>
              <a:r>
                <a:rPr lang="zh-CN" altLang="en-US" sz="4400" b="1" dirty="0">
                  <a:latin typeface="微软雅黑" panose="020B0503020204020204" pitchFamily="34" charset="-122"/>
                  <a:ea typeface="微软雅黑" panose="020B0503020204020204" pitchFamily="34" charset="-122"/>
                </a:rPr>
                <a:t>技法小练</a:t>
              </a:r>
              <a:endParaRPr lang="en-US" altLang="zh-CN"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Ⅲ]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全都正确的一项是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这块神奇的土地上</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既有浩如烟海的传统文化典籍</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也有丰富多彩的民俗文化和各种流派的现代艺术</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这些都深深吸引着前来参观的外国友人。</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②今年的元宵晚会上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著名豫剧演员小香玉将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谁说女子不如男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唱得字正腔圆、声情并茂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令观众刮目相看、赞叹不已。</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③最近出版的长篇小说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雪莲花开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通过对藏族姑娘卓玛的人生历程的叙述</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表现了她鲜明的民族性格和一言九鼎的诚信精神。</a:t>
              </a:r>
              <a:endParaRPr lang="zh-CN" altLang="en-US" sz="44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5495732" y="831448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7921204" y="10200125"/>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9"/>
            <p:cNvSpPr txBox="1"/>
            <p:nvPr/>
          </p:nvSpPr>
          <p:spPr>
            <a:xfrm>
              <a:off x="8353252" y="572219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701729" y="3446440"/>
            <a:ext cx="20252673" cy="7928709"/>
            <a:chOff x="1701729" y="3446440"/>
            <a:chExt cx="20252673" cy="7928709"/>
          </a:xfrm>
        </p:grpSpPr>
        <p:sp>
          <p:nvSpPr>
            <p:cNvPr id="69" name="TextBox 68"/>
            <p:cNvSpPr txBox="1"/>
            <p:nvPr/>
          </p:nvSpPr>
          <p:spPr>
            <a:xfrm>
              <a:off x="1951762" y="3446440"/>
              <a:ext cx="20002640" cy="7928709"/>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④经过周密的调查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公安人员终于掌握了在逃人员的行踪</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然后兵分三路按图索骥</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一举将他们全都缉拿归案。</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⑤这几幅书法作品笔走龙蛇、 流畅飘逸</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在本次春季拍卖会上甫一亮相</a:t>
              </a:r>
              <a:r>
                <a:rPr lang="en-US" altLang="zh-CN" sz="4400"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就引起了国内外藏家的极大兴趣。</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⑥天寒地冻、滴水成冰的季节终于过去，春天在大家的盼望中姗姗而来。到处都涣然冰释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生机勃勃。</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A.①②④	B.①④⑤</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C.②③⑥	D.③⑤⑥</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en-US" altLang="zh-CN" sz="44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1701729" y="824532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11"/>
            <p:cNvSpPr txBox="1"/>
            <p:nvPr/>
          </p:nvSpPr>
          <p:spPr>
            <a:xfrm>
              <a:off x="6121004" y="573782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12"/>
            <p:cNvSpPr txBox="1"/>
            <p:nvPr/>
          </p:nvSpPr>
          <p:spPr>
            <a:xfrm>
              <a:off x="19096882" y="41408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7985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20046577" cy="7928709"/>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浩如烟海”形容资料、文献等非常丰富。字面意思指广大、繁多如茫茫烟海。④“按图索骥”指按照图上画的样子去寻找好马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比喻按照线索寻找目标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也比喻办事机械、死板。⑤“笔走龙蛇”指笔一挥动就呈现出龙蛇舞动的神态。形容书法生动而有气势、风格洒脱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也指书法速度很快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笔势雄健活泼。以上成语使用符合语境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正确。②“刮目相看”指别人已有进步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要用新眼光去看他。用来说观众赞叹演员歌唱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望文生义。③“一言九鼎”形容说的话分量重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作用大。鼎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古代烹煮东西用的器物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一般是三足两耳。九鼎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古代国家的宝器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象征九州。该词不能表示守信用。⑥“涣然冰释”指像冰遇热消融一般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形容疑虑、误会、隔阂等完全消除。涣然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消散的样子。释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消散。该词不能表示冰雪消融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此处属望文生义。</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6429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9"/>
          <p:cNvSpPr txBox="1"/>
          <p:nvPr/>
        </p:nvSpPr>
        <p:spPr>
          <a:xfrm>
            <a:off x="2094638" y="3803630"/>
            <a:ext cx="19800000" cy="2647263"/>
          </a:xfrm>
          <a:prstGeom prst="rect">
            <a:avLst/>
          </a:prstGeom>
          <a:noFill/>
        </p:spPr>
        <p:txBody>
          <a:bodyPr wrap="square" rtlCol="0">
            <a:spAutoFit/>
          </a:bodyPr>
          <a:lstStyle/>
          <a:p>
            <a:pPr>
              <a:lnSpc>
                <a:spcPct val="130000"/>
              </a:lnSpc>
            </a:pP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跟踪训练验收</a:t>
            </a:r>
            <a:endPar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zh-CN" altLang="en-US" sz="4400" dirty="0">
                <a:latin typeface="微软雅黑" panose="020B0503020204020204" pitchFamily="34" charset="-122"/>
                <a:ea typeface="微软雅黑" panose="020B0503020204020204" pitchFamily="34" charset="-122"/>
              </a:rPr>
              <a:t>请完成专项对点练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888721" y="2820752"/>
            <a:ext cx="20002640" cy="8808950"/>
            <a:chOff x="1888721" y="2820752"/>
            <a:chExt cx="20002640" cy="8808950"/>
          </a:xfrm>
        </p:grpSpPr>
        <p:sp>
          <p:nvSpPr>
            <p:cNvPr id="69" name="TextBox 68"/>
            <p:cNvSpPr txBox="1"/>
            <p:nvPr/>
          </p:nvSpPr>
          <p:spPr>
            <a:xfrm>
              <a:off x="1888721" y="2820752"/>
              <a:ext cx="20002640" cy="8808950"/>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下列各句中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加点的词语运用不正确的一项是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在席卷全球的金融危机中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连那些科班出身的经济学博士都被赶出华尔街</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到地铁卖热狗去了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何况他这个半路出家的</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在外打拼数十年后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他回到了家乡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用省吃俭用的结余捐建了一所希望小学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为发展当地的教育事业奉献了拳拳爱心。</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长期以来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杀虫剂、除草剂、增效剂等各种农药所导致的污染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严重侵害着与农业、农村、农民息息相关的环境和生活。</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在热心公益蔚然成风的今天</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百名青年在某市首届成人礼活动中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以无偿献血作为自己成长的见证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体现了当代青年的责任感。</a:t>
              </a:r>
              <a:endParaRPr lang="zh-CN" altLang="en-US" sz="4400" dirty="0">
                <a:latin typeface="微软雅黑" panose="020B0503020204020204" pitchFamily="34" charset="-122"/>
                <a:ea typeface="微软雅黑" panose="020B0503020204020204" pitchFamily="34" charset="-122"/>
              </a:endParaRPr>
            </a:p>
          </p:txBody>
        </p:sp>
        <p:sp>
          <p:nvSpPr>
            <p:cNvPr id="8" name="TextBox 75"/>
            <p:cNvSpPr txBox="1"/>
            <p:nvPr/>
          </p:nvSpPr>
          <p:spPr>
            <a:xfrm>
              <a:off x="4680844" y="5941070"/>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75"/>
            <p:cNvSpPr txBox="1"/>
            <p:nvPr/>
          </p:nvSpPr>
          <p:spPr>
            <a:xfrm>
              <a:off x="13238233" y="6884829"/>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5"/>
            <p:cNvSpPr txBox="1"/>
            <p:nvPr/>
          </p:nvSpPr>
          <p:spPr>
            <a:xfrm>
              <a:off x="4472248" y="9325446"/>
              <a:ext cx="500980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75"/>
            <p:cNvSpPr txBox="1"/>
            <p:nvPr/>
          </p:nvSpPr>
          <p:spPr>
            <a:xfrm>
              <a:off x="4104780" y="10272304"/>
              <a:ext cx="500980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592800" y="3506587"/>
            <a:ext cx="20441971"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701729" y="4140870"/>
            <a:ext cx="20009800"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何况”是连词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用反问的语气表示更进一层的意思。符合语境。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结余”是结算后余下的钱、物等。用在这里不合语境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应用“节余”</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节余”指因节约而剩下的钱或东西。与语境中“省吃俭用”呼应。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息息相关”形容关系密切。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蔚然成风”形容一种事物逐渐发展、盛行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形成风气。</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3517878"/>
            <a:ext cx="19716888" cy="2647263"/>
          </a:xfrm>
          <a:prstGeom prst="rect">
            <a:avLst/>
          </a:prstGeom>
          <a:noFill/>
        </p:spPr>
        <p:txBody>
          <a:bodyPr wrap="square" rtlCol="0">
            <a:spAutoFit/>
          </a:bodyPr>
          <a:lstStyle/>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二、正确辨析近义词</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       实词中的近义词辨析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要善于同中求异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找出它们之间的细微差别。</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从词义入手</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656508" y="3303563"/>
          <a:ext cx="20522280" cy="8326129"/>
        </p:xfrm>
        <a:graphic>
          <a:graphicData uri="http://schemas.openxmlformats.org/drawingml/2006/table">
            <a:tbl>
              <a:tblPr>
                <a:tableStyleId>{5940675A-B579-460E-94D1-54222C63F5DA}</a:tableStyleId>
              </a:tblPr>
              <a:tblGrid>
                <a:gridCol w="3384376"/>
                <a:gridCol w="17137904"/>
              </a:tblGrid>
              <a:tr h="923035">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角度</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0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示例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701547">
                <a:tc>
                  <a:txBody>
                    <a:bodyPr/>
                    <a:lstStyle/>
                    <a:p>
                      <a:pPr marL="0" algn="ctr" defTabSz="2118995" rtl="0" eaLnBrk="1" latinLnBrk="0" hangingPunct="1">
                        <a:lnSpc>
                          <a:spcPct val="13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辨析词义的轻重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或程度高低</a:t>
                      </a:r>
                      <a:r>
                        <a:rPr lang="en-US" altLang="zh-CN" sz="4400" kern="100" dirty="0">
                          <a:solidFill>
                            <a:schemeClr val="tx1"/>
                          </a:solidFill>
                          <a:latin typeface="微软雅黑" panose="020B0503020204020204" pitchFamily="34" charset="-122"/>
                          <a:ea typeface="微软雅黑" panose="020B0503020204020204" pitchFamily="34" charset="-122"/>
                        </a:rPr>
                        <a:t>)</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3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“敬佩”与“敬仰”都表示敬重之意。但“敬仰”有仰慕意</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程度更重。“诬蔑”和“诬陷”这两个词都有“捏造事实陷害别人”之意。但“诬蔑”指捏造事实</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败坏别人的名誉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程度较轻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诬陷”指妄加罪名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进行人身陷害</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程度较重</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701547">
                <a:tc>
                  <a:txBody>
                    <a:bodyPr/>
                    <a:lstStyle/>
                    <a:p>
                      <a:pPr marL="0" algn="ctr" defTabSz="2118995" rtl="0" eaLnBrk="1" latinLnBrk="0" hangingPunct="1">
                        <a:lnSpc>
                          <a:spcPct val="130000"/>
                        </a:lnSpc>
                        <a:spcAft>
                          <a:spcPts val="0"/>
                        </a:spcAft>
                      </a:pPr>
                      <a:r>
                        <a:rPr lang="zh-CN" altLang="zh-CN" sz="4400" kern="100" dirty="0">
                          <a:solidFill>
                            <a:schemeClr val="tx1"/>
                          </a:solidFill>
                          <a:latin typeface="微软雅黑" panose="020B0503020204020204" pitchFamily="34" charset="-122"/>
                          <a:ea typeface="微软雅黑" panose="020B0503020204020204" pitchFamily="34" charset="-122"/>
                        </a:rPr>
                        <a:t>辨析词义范围大小</a:t>
                      </a:r>
                      <a:endParaRPr lang="zh-CN" alt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3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“年龄”与“年纪”。“年龄”指人或动物、植物已生存的年数。词义范围大。如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寺院里有两棵银杏树</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据说它们的年龄足有上千年。“年纪”专指人的年龄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词义范围小。如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您这把年纪了还带头干活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我们这帮小青年哪敢怠慢</a:t>
                      </a:r>
                      <a:r>
                        <a:rPr lang="en-US" altLang="zh-CN" sz="4400" kern="100" dirty="0">
                          <a:solidFill>
                            <a:schemeClr val="tx1"/>
                          </a:solidFill>
                          <a:latin typeface="微软雅黑" panose="020B0503020204020204" pitchFamily="34" charset="-122"/>
                          <a:ea typeface="微软雅黑" panose="020B0503020204020204" pitchFamily="34" charset="-122"/>
                        </a:rPr>
                        <a:t>?</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594572" y="3374745"/>
          <a:ext cx="20440199" cy="7809738"/>
        </p:xfrm>
        <a:graphic>
          <a:graphicData uri="http://schemas.openxmlformats.org/drawingml/2006/table">
            <a:tbl>
              <a:tblPr>
                <a:tableStyleId>{5940675A-B579-460E-94D1-54222C63F5DA}</a:tableStyleId>
              </a:tblPr>
              <a:tblGrid>
                <a:gridCol w="1611240"/>
                <a:gridCol w="18828959"/>
              </a:tblGrid>
              <a:tr h="576607">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角度</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示例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5766067">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辨析词义的侧重点</a:t>
                      </a:r>
                      <a:endParaRPr lang="zh-CN" altLang="en-US" sz="4400" kern="100" dirty="0">
                        <a:solidFill>
                          <a:schemeClr val="tx1"/>
                        </a:solidFill>
                        <a:latin typeface="微软雅黑" panose="020B0503020204020204" pitchFamily="34" charset="-122"/>
                        <a:ea typeface="微软雅黑" panose="020B0503020204020204" pitchFamily="34" charset="-122"/>
                      </a:endParaRPr>
                    </a:p>
                  </a:txBody>
                  <a:tcPr marL="53975" marR="53975" marT="0" marB="0" anchor="ctr"/>
                </a:tc>
                <a:tc>
                  <a:txBody>
                    <a:bodyPr/>
                    <a:lstStyle/>
                    <a:p>
                      <a:pPr marL="0" algn="l"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“景点”与“景色”。“景点”侧重指景物的地点</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景色”侧重指景象。名词近义词的区别往往在所指事物的现象的特点方面。如“场面”与“局面”都指“在一定环境中呈现出来的情况”</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但“场面”重在指“一定场合下的情况”</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而“局面”重在指“一个时期内事情发展变化所呈现出的形势”。动词近义词的区别往往在所指动作的方式、方法或动作的结果方面。如“沉思”“深思”“寻思”这一组词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都有“注意力集中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仔细思考”的意思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但“沉思”重在思考的“全神贯注”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深思”重在思考的“深入”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寻思”重</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9" name="TextBox 8"/>
          <p:cNvSpPr txBox="1"/>
          <p:nvPr/>
        </p:nvSpPr>
        <p:spPr>
          <a:xfrm>
            <a:off x="18938428" y="2592621"/>
            <a:ext cx="2571768" cy="769441"/>
          </a:xfrm>
          <a:prstGeom prst="rect">
            <a:avLst/>
          </a:prstGeom>
          <a:noFill/>
        </p:spPr>
        <p:txBody>
          <a:bodyPr wrap="square" rtlCol="0">
            <a:spAutoFit/>
          </a:bodyPr>
          <a:lstStyle/>
          <a:p>
            <a:pPr algn="r"/>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1594572" y="3589316"/>
          <a:ext cx="20288392" cy="8697087"/>
        </p:xfrm>
        <a:graphic>
          <a:graphicData uri="http://schemas.openxmlformats.org/drawingml/2006/table">
            <a:tbl>
              <a:tblPr>
                <a:tableStyleId>{5940675A-B579-460E-94D1-54222C63F5DA}</a:tableStyleId>
              </a:tblPr>
              <a:tblGrid>
                <a:gridCol w="2484796"/>
                <a:gridCol w="17803596"/>
              </a:tblGrid>
              <a:tr h="576607">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角度</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示例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3184978">
                <a:tc>
                  <a:txBody>
                    <a:bodyPr/>
                    <a:lstStyle/>
                    <a:p>
                      <a:pPr marL="0" algn="l"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辨析词义的侧重点</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在思考的“反复”。再如“扩大”与“扩充”都有“向外发展”的意思</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但“扩大”重在“由小到大”</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扩充”重在“增长充实”。形容词近义词的区别往往在所指状态和性质方面。如“陡峭”与“峻峭”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前者重在“陡直”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后者重在“高峻”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冷僻”和“冷落”</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前者重在“偏僻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不熟悉”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后者重在“不热闹</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不热情”</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1729820">
                <a:tc>
                  <a:txBody>
                    <a:bodyPr/>
                    <a:lstStyle/>
                    <a:p>
                      <a:pPr marL="0" algn="l" defTabSz="2118995" rtl="0" eaLnBrk="1" latinLnBrk="0" hangingPunct="1">
                        <a:lnSpc>
                          <a:spcPct val="15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弄清具体与概括的不同</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“船”和“船只”都指水上的主要运输工具。但“船”是具体的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船只”是概括的。如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他在湖面上划船。</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来往船只很多</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53975" marR="53975" marT="0" marB="0" anchor="ctr"/>
                </a:tc>
              </a:tr>
            </a:tbl>
          </a:graphicData>
        </a:graphic>
      </p:graphicFrame>
      <p:sp>
        <p:nvSpPr>
          <p:cNvPr id="9" name="TextBox 8"/>
          <p:cNvSpPr txBox="1"/>
          <p:nvPr/>
        </p:nvSpPr>
        <p:spPr>
          <a:xfrm>
            <a:off x="18954006" y="2874936"/>
            <a:ext cx="2571768" cy="584775"/>
          </a:xfrm>
          <a:prstGeom prst="rect">
            <a:avLst/>
          </a:prstGeom>
          <a:noFill/>
        </p:spPr>
        <p:txBody>
          <a:bodyPr wrap="square" rtlCol="0">
            <a:spAutoFit/>
          </a:bodyPr>
          <a:lstStyle/>
          <a:p>
            <a:pPr algn="r"/>
            <a:r>
              <a:rPr lang="zh-CN" altLang="en-US" sz="3200" dirty="0">
                <a:latin typeface="微软雅黑" panose="020B0503020204020204" pitchFamily="34" charset="-122"/>
                <a:ea typeface="微软雅黑" panose="020B0503020204020204" pitchFamily="34" charset="-122"/>
              </a:rPr>
              <a:t>（续表）</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依次填入下列各句横线处的词语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逐步推广使用清洁的可再生能源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减少使用污染环境的能源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环境恶化的正确选择。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②随着人们自律程度的不断提高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过去有些需要用铁栏杆来维持</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的地方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现在只要拉绳或画线就行了。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③具有世界影响力的中国画大师张大千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对人物、花鸟、鱼虫、走兽无一不精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尤其</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画山水。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遏制　次序　善于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遏制　秩序　擅长</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遏止　秩序　擅长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遏止　次序　善于</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2848348"/>
            <a:ext cx="20145516" cy="88089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891998" y="2820752"/>
            <a:ext cx="19931202" cy="8808950"/>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做此类题要注意三点。一要弄清语境。要综合考虑语句中包括所指对象、使用范围在内的各种情境因素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以便选择正确的词语。二要辨别词义。近义词大多具有相同语素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辨析两词的相异语素就成了关键。做题时要了解词义的细微差别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然后结合句意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进行选择。三要迁移应用。有些近义词没有相同的语素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而词语本身的意义、功用又辨析不清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那就把所辨析的词语放入日常习惯用语中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通过另造句子的方法来进行比照、辨别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区分出异同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据此选出正确项。“遏制”意为“制止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控制”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侧重指在一定范围和程度上控制使其不再发展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遏止”意为“阻止”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侧重指控制住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制止住。“次序”意为“事物在空间或时间上排列的先后”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秩序”意为“有条理、不混乱的情况”。“善于”“擅长”皆意为“在某方面有特长”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擅长”多用于人的兴趣、爱好方面。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94823"/>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．从色彩入手</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594572" y="3996854"/>
          <a:ext cx="20496212" cy="5798058"/>
        </p:xfrm>
        <a:graphic>
          <a:graphicData uri="http://schemas.openxmlformats.org/drawingml/2006/table">
            <a:tbl>
              <a:tblPr firstRow="1" firstCol="1" bandRow="1">
                <a:tableStyleId>{5940675A-B579-460E-94D1-54222C63F5DA}</a:tableStyleId>
              </a:tblPr>
              <a:tblGrid>
                <a:gridCol w="1934144"/>
                <a:gridCol w="18562068"/>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角度</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辨析词语的感情色彩</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感情色彩分褒、贬、中三种。熟悉词语的感情色彩</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便于我们准确地使用词语。如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“成果、结果、后果”都有结局之意</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但“成果”指取得的成绩、成就</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为褒义词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带有肯定、赞许、喜悦的感情</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“后果”往往指不好的结果、坏的结局</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为贬义词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带有否定、贬斥、憎恶的感情</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“结果”无褒贬的意义</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为中性词。再如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发动</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中性词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、煽动</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贬义词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称赞</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褒义词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、奉承</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贬义词</a:t>
                      </a:r>
                      <a:r>
                        <a:rPr lang="en-US" sz="4400" kern="100" dirty="0">
                          <a:effectLst/>
                          <a:latin typeface="微软雅黑" panose="020B0503020204020204" pitchFamily="34" charset="-122"/>
                          <a:ea typeface="微软雅黑" panose="020B0503020204020204" pitchFamily="34" charset="-122"/>
                        </a:rPr>
                        <a:t>)</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166076" y="2937518"/>
            <a:ext cx="19657124" cy="8568884"/>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考纲解读  </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考试说明</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对该考点提出的要求是“正确使用词语</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包括熟语</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能力层级为</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E</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级</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表达应用</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。要求能正确、熟练、有效地使用语言文字</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主要考查方式是根据语境选用恰当的词语</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考情透析   </a:t>
            </a:r>
            <a:r>
              <a:rPr lang="zh-CN" altLang="en-US" sz="4400" dirty="0">
                <a:latin typeface="微软雅黑" panose="020B0503020204020204" pitchFamily="34" charset="-122"/>
                <a:ea typeface="微软雅黑" panose="020B0503020204020204" pitchFamily="34" charset="-122"/>
              </a:rPr>
              <a:t>考查形式稳定。重点考查对实词、虚词运用正误的辨析。题型可以为选择题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包括辨析式选择题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还可以是填空题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可以实词、虚词、成语综合考查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也可以单独考查实词、虚词。题干表述多为“填入下面文段空白处的词语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少量是“下列语句中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加点词语使用正确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不正确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的一项是”。分值或</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分或</a:t>
            </a:r>
            <a:r>
              <a:rPr lang="en-US" altLang="zh-CN" sz="4400" dirty="0">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年全国卷单独考查了虚词选择题</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年全国卷</a:t>
            </a:r>
            <a:r>
              <a:rPr lang="en-US" altLang="zh-CN" sz="4400" dirty="0">
                <a:latin typeface="微软雅黑" panose="020B0503020204020204" pitchFamily="34" charset="-122"/>
                <a:ea typeface="微软雅黑" panose="020B0503020204020204" pitchFamily="34" charset="-122"/>
              </a:rPr>
              <a:t>Ⅰ</a:t>
            </a:r>
            <a:r>
              <a:rPr lang="zh-CN" altLang="en-US" sz="4400" dirty="0">
                <a:latin typeface="微软雅黑" panose="020B0503020204020204" pitchFamily="34" charset="-122"/>
                <a:ea typeface="微软雅黑" panose="020B0503020204020204" pitchFamily="34" charset="-122"/>
              </a:rPr>
              <a:t>、卷</a:t>
            </a:r>
            <a:r>
              <a:rPr lang="en-US" altLang="zh-CN" sz="4400" dirty="0">
                <a:latin typeface="微软雅黑" panose="020B0503020204020204" pitchFamily="34" charset="-122"/>
                <a:ea typeface="微软雅黑" panose="020B0503020204020204" pitchFamily="34" charset="-122"/>
              </a:rPr>
              <a:t>Ⅲ</a:t>
            </a:r>
            <a:r>
              <a:rPr lang="zh-CN" altLang="en-US" sz="4400" dirty="0">
                <a:latin typeface="微软雅黑" panose="020B0503020204020204" pitchFamily="34" charset="-122"/>
                <a:ea typeface="微软雅黑" panose="020B0503020204020204" pitchFamily="34" charset="-122"/>
              </a:rPr>
              <a:t>将实词与成语综合考查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分值为</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14582"/>
          </a:xfrm>
          <a:prstGeom prst="rect">
            <a:avLst/>
          </a:prstGeom>
          <a:noFill/>
        </p:spPr>
        <p:txBody>
          <a:bodyPr wrap="square" rtlCol="0">
            <a:spAutoFit/>
          </a:bodyPr>
          <a:lstStyle/>
          <a:p>
            <a:pPr algn="r">
              <a:lnSpc>
                <a:spcPct val="130000"/>
              </a:lnSpc>
              <a:spcAft>
                <a:spcPts val="0"/>
              </a:spcAft>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（续表）</a:t>
            </a:r>
            <a:r>
              <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1594572" y="3996854"/>
          <a:ext cx="20496212" cy="6803898"/>
        </p:xfrm>
        <a:graphic>
          <a:graphicData uri="http://schemas.openxmlformats.org/drawingml/2006/table">
            <a:tbl>
              <a:tblPr firstRow="1" firstCol="1" bandRow="1">
                <a:tableStyleId>{5940675A-B579-460E-94D1-54222C63F5DA}</a:tableStyleId>
              </a:tblPr>
              <a:tblGrid>
                <a:gridCol w="1934144"/>
                <a:gridCol w="18562068"/>
              </a:tblGrid>
              <a:tr h="0">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角度</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5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辨析词语的语体色彩</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语体指为适应不同交际需要而形成的表达形式</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一般分为口语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通俗</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和书面语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较庄重文雅</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两大类。书面语又可分为公文语体、科技语体、文艺语体、政论语体等。如</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“见面”用于口语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“会见”用于书面语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普通话叫“玉米”</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不同地方分别叫“棒子、苞米、苞谷”等</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生活中说的“土豆”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在植物学中被称为“马铃薯”。这些词语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或庄或谐</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或文或白</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或雅或俗</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在不同场合有着不同的作用</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7986"/>
          </a:xfrm>
          <a:prstGeom prst="rect">
            <a:avLst/>
          </a:prstGeom>
          <a:noFill/>
        </p:spPr>
        <p:txBody>
          <a:bodyPr wrap="square" rtlCol="0">
            <a:spAutoFit/>
          </a:bodyPr>
          <a:lstStyle/>
          <a:p>
            <a:pPr>
              <a:lnSpc>
                <a:spcPct val="15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依次填入下列各句横线处的词语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改革开放</a:t>
            </a:r>
            <a:r>
              <a:rPr lang="en-US" altLang="zh-CN" sz="4400" dirty="0">
                <a:latin typeface="微软雅黑" panose="020B0503020204020204" pitchFamily="34" charset="-122"/>
                <a:ea typeface="微软雅黑" panose="020B0503020204020204" pitchFamily="34" charset="-122"/>
              </a:rPr>
              <a:t>40</a:t>
            </a:r>
            <a:r>
              <a:rPr lang="zh-CN" altLang="en-US" sz="4400" dirty="0">
                <a:latin typeface="微软雅黑" panose="020B0503020204020204" pitchFamily="34" charset="-122"/>
                <a:ea typeface="微软雅黑" panose="020B0503020204020204" pitchFamily="34" charset="-122"/>
              </a:rPr>
              <a:t>年后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干部队伍</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化建设已经有了制度保障。 </a:t>
            </a:r>
            <a:endParaRPr lang="zh-CN" altLang="en-US" sz="4400" dirty="0">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4400" dirty="0">
                <a:latin typeface="微软雅黑" panose="020B0503020204020204" pitchFamily="34" charset="-122"/>
                <a:ea typeface="微软雅黑" panose="020B0503020204020204" pitchFamily="34" charset="-122"/>
              </a:rPr>
              <a:t>②现代科技的发展日新月异</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从前的幻想今天都有可能成为现实。 </a:t>
            </a:r>
            <a:endParaRPr lang="zh-CN" altLang="en-US" sz="4400" dirty="0">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4400" dirty="0">
                <a:latin typeface="微软雅黑" panose="020B0503020204020204" pitchFamily="34" charset="-122"/>
                <a:ea typeface="微软雅黑" panose="020B0503020204020204" pitchFamily="34" charset="-122"/>
              </a:rPr>
              <a:t>③到了半夜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小说终于脱稿了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地摸着胡子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长长地舒了口气。 </a:t>
            </a:r>
            <a:endParaRPr lang="zh-CN" altLang="en-US" sz="4400" dirty="0">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年轻　以至　踌躇满志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年青　以致　踌躇满志</a:t>
            </a:r>
            <a:endParaRPr lang="zh-CN" altLang="en-US" sz="4400" dirty="0">
              <a:latin typeface="微软雅黑" panose="020B0503020204020204" pitchFamily="34" charset="-122"/>
              <a:ea typeface="微软雅黑" panose="020B0503020204020204" pitchFamily="34" charset="-122"/>
            </a:endParaRPr>
          </a:p>
          <a:p>
            <a:pPr algn="just">
              <a:lnSpc>
                <a:spcPct val="150000"/>
              </a:lnSpc>
              <a:spcAft>
                <a:spcPts val="0"/>
              </a:spcAft>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年轻　以致　自鸣得意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年青　以至　自鸣得意</a:t>
            </a:r>
            <a:endParaRPr lang="zh-CN" altLang="en-US" sz="4400" dirty="0">
              <a:latin typeface="微软雅黑" panose="020B0503020204020204" pitchFamily="34" charset="-122"/>
              <a:ea typeface="微软雅黑" panose="020B0503020204020204" pitchFamily="34" charset="-122"/>
            </a:endParaRPr>
          </a:p>
          <a:p>
            <a:pPr algn="just">
              <a:lnSpc>
                <a:spcPct val="150000"/>
              </a:lnSpc>
              <a:spcAft>
                <a:spcPts val="0"/>
              </a:spcAft>
            </a:pPr>
            <a:endParaRPr lang="zh-CN" altLang="en-US" sz="4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7048468"/>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中应选“年轻”。“年轻”指人的岁数不大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年轻”可以指青年人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也可以指年龄比相比较的对象小的人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有相比较而言之义。如他很年轻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我比他年轻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领导班子年轻化。而“年青”则指处于青少年时期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年青”只指青年人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不合语境。②中应选“以至”。“以至”用在下半句话的开头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表示由于上文所说的动作、情况的程度很深而形成的结果。而“以致”是“因而导致”的意思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用在下半句话的开头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表示下文是上述原因所形成的结果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后面接的往往是不好的结果。③中应选“踌躇满志”。“踌躇满志”是中性词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形容对自己的现状或取得的成就非常得意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而“自鸣得意”是贬义词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意思是自己表示很得意。所以应选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767022"/>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．从词语的用法入手</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
        <p:nvSpPr>
          <p:cNvPr id="5939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701728" y="3824265"/>
          <a:ext cx="20909107" cy="7675626"/>
        </p:xfrm>
        <a:graphic>
          <a:graphicData uri="http://schemas.openxmlformats.org/drawingml/2006/table">
            <a:tbl>
              <a:tblPr firstRow="1" firstCol="1" bandRow="1">
                <a:tableStyleId>{5940675A-B579-460E-94D1-54222C63F5DA}</a:tableStyleId>
              </a:tblPr>
              <a:tblGrid>
                <a:gridCol w="1423040"/>
                <a:gridCol w="19486067"/>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角度</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辨析词语的习惯搭配对象</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有些近义词表示的意义基本相同</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但一般都有较固定的搭配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不能混用。如“表现”多与“思想、感情、性格、精神”等搭配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而“体现”多与“路线、方针、政策、特点、特性”等搭配。再如“交换”与“交流”</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“交换”的一般是一些具体的、范围较小的事物</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诸如“礼物、意见、资料、产品”等</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“交流”的则常是一些抽象的、范围较大的事物</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诸如“思想、文化、经验、物资”等。再如“充足、充分、充沛”都有“满”和“够”之意</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但常常说“阳光充足”“水源充足”“理由充分”“条件充分”“精力充沛”。又如“爱戴”与“爱护”</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“爱戴”的对象是上级、长辈</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“爱护”的对象则只能是下级、晚辈</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
        <p:nvSpPr>
          <p:cNvPr id="5" name="Rectangle 1"/>
          <p:cNvSpPr>
            <a:spLocks noChangeArrowheads="1"/>
          </p:cNvSpPr>
          <p:nvPr/>
        </p:nvSpPr>
        <p:spPr bwMode="auto">
          <a:xfrm>
            <a:off x="1633538" y="71628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6781"/>
          </a:xfrm>
          <a:prstGeom prst="rect">
            <a:avLst/>
          </a:prstGeom>
          <a:noFill/>
        </p:spPr>
        <p:txBody>
          <a:bodyPr wrap="square" rtlCol="0">
            <a:spAutoFit/>
          </a:bodyPr>
          <a:lstStyle/>
          <a:p>
            <a:pPr algn="r">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sp>
        <p:nvSpPr>
          <p:cNvPr id="5939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822118" y="3929375"/>
          <a:ext cx="20496212" cy="5932170"/>
        </p:xfrm>
        <a:graphic>
          <a:graphicData uri="http://schemas.openxmlformats.org/drawingml/2006/table">
            <a:tbl>
              <a:tblPr firstRow="1" firstCol="1" bandRow="1">
                <a:tableStyleId>{5940675A-B579-460E-94D1-54222C63F5DA}</a:tableStyleId>
              </a:tblPr>
              <a:tblGrid>
                <a:gridCol w="2907107"/>
                <a:gridCol w="17589105"/>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角度</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辨析词性的语法功能</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如“阻碍”是动词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“障碍”是名词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“节约”是动词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“节俭”是形容词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“突然”是形容词</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“忽然”是副词。根据词性可以判断某词在句子中充当的成分</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确定词语的语法功能</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有利于辨析近义词。例如“代表”与“代替”。“代表”既有名词词性又有动词词性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由于有名词词性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它可以充当主语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又可以充当宾语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由于有动词词性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它又可以充当谓语。而“代替”仅有动词词性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因此它只可以充当谓语</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不可以做主语和宾语</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
        <p:nvSpPr>
          <p:cNvPr id="5" name="Rectangle 1"/>
          <p:cNvSpPr>
            <a:spLocks noChangeArrowheads="1"/>
          </p:cNvSpPr>
          <p:nvPr/>
        </p:nvSpPr>
        <p:spPr bwMode="auto">
          <a:xfrm>
            <a:off x="1633538" y="71628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6781"/>
          </a:xfrm>
          <a:prstGeom prst="rect">
            <a:avLst/>
          </a:prstGeom>
          <a:noFill/>
        </p:spPr>
        <p:txBody>
          <a:bodyPr wrap="square" rtlCol="0">
            <a:spAutoFit/>
          </a:bodyPr>
          <a:lstStyle/>
          <a:p>
            <a:pPr algn="r">
              <a:lnSpc>
                <a:spcPct val="130000"/>
              </a:lnSpc>
              <a:spcAft>
                <a:spcPts val="0"/>
              </a:spcAft>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续表</a:t>
            </a:r>
            <a:r>
              <a:rPr lang="en-US" altLang="zh-CN" sz="4400" dirty="0">
                <a:latin typeface="微软雅黑" panose="020B0503020204020204" pitchFamily="34" charset="-122"/>
                <a:ea typeface="微软雅黑" panose="020B0503020204020204" pitchFamily="34" charset="-122"/>
              </a:rPr>
              <a:t>)</a:t>
            </a:r>
            <a:endParaRPr lang="zh-CN" altLang="en-US" sz="4400" dirty="0">
              <a:latin typeface="微软雅黑" panose="020B0503020204020204" pitchFamily="34" charset="-122"/>
              <a:ea typeface="微软雅黑" panose="020B0503020204020204" pitchFamily="34" charset="-122"/>
            </a:endParaRPr>
          </a:p>
        </p:txBody>
      </p:sp>
      <p:sp>
        <p:nvSpPr>
          <p:cNvPr id="5939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4" name="表格 3"/>
          <p:cNvGraphicFramePr>
            <a:graphicFrameLocks noGrp="1"/>
          </p:cNvGraphicFramePr>
          <p:nvPr/>
        </p:nvGraphicFramePr>
        <p:xfrm>
          <a:off x="1656508" y="3824265"/>
          <a:ext cx="20541433" cy="3316986"/>
        </p:xfrm>
        <a:graphic>
          <a:graphicData uri="http://schemas.openxmlformats.org/drawingml/2006/table">
            <a:tbl>
              <a:tblPr firstRow="1" firstCol="1" bandRow="1">
                <a:tableStyleId>{5940675A-B579-460E-94D1-54222C63F5DA}</a:tableStyleId>
              </a:tblPr>
              <a:tblGrid>
                <a:gridCol w="3456384"/>
                <a:gridCol w="17085049"/>
              </a:tblGrid>
              <a:tr h="0">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角度</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ctr">
                        <a:lnSpc>
                          <a:spcPct val="130000"/>
                        </a:lnSpc>
                        <a:spcAft>
                          <a:spcPts val="0"/>
                        </a:spcAft>
                      </a:pPr>
                      <a:r>
                        <a:rPr lang="zh-CN" sz="4400" kern="100">
                          <a:effectLst/>
                          <a:latin typeface="微软雅黑" panose="020B0503020204020204" pitchFamily="34" charset="-122"/>
                          <a:ea typeface="微软雅黑" panose="020B0503020204020204" pitchFamily="34" charset="-122"/>
                        </a:rPr>
                        <a:t>示例</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r h="0">
                <a:tc>
                  <a:txBody>
                    <a:bodyPr/>
                    <a:lstStyle/>
                    <a:p>
                      <a:pPr algn="ctr">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辨析词语的主动性和被动性</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c>
                  <a:txBody>
                    <a:bodyPr/>
                    <a:lstStyle/>
                    <a:p>
                      <a:pPr algn="just">
                        <a:lnSpc>
                          <a:spcPct val="130000"/>
                        </a:lnSpc>
                        <a:spcAft>
                          <a:spcPts val="0"/>
                        </a:spcAft>
                      </a:pPr>
                      <a:r>
                        <a:rPr lang="zh-CN" sz="4400" kern="100" dirty="0">
                          <a:effectLst/>
                          <a:latin typeface="微软雅黑" panose="020B0503020204020204" pitchFamily="34" charset="-122"/>
                          <a:ea typeface="微软雅黑" panose="020B0503020204020204" pitchFamily="34" charset="-122"/>
                        </a:rPr>
                        <a:t>　如“目不暇接”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主动性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与“应接不暇”</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被动性</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“接受”</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收下来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被动</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与“接收”</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收过来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主动</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。“承载”和“装载”之间的差别</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就是施受对象不同</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“承载”与“装载”比较起来</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更多地强调了被动性</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3975" marR="53975" marT="0" marB="0" anchor="ctr"/>
                </a:tc>
              </a:tr>
            </a:tbl>
          </a:graphicData>
        </a:graphic>
      </p:graphicFrame>
      <p:sp>
        <p:nvSpPr>
          <p:cNvPr id="5" name="Rectangle 1"/>
          <p:cNvSpPr>
            <a:spLocks noChangeArrowheads="1"/>
          </p:cNvSpPr>
          <p:nvPr/>
        </p:nvSpPr>
        <p:spPr bwMode="auto">
          <a:xfrm>
            <a:off x="1633538" y="7162800"/>
            <a:ext cx="2376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依次填入下列横线处的词语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再全面的维生素补充剂对健康的弥补作用也不能</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膳食结构不合理带来的损害。想要保持健康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更重要的是维持饮食的平衡以及适度运动。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②在自然环境中怎样才能</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病虫害的侵袭呢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与松树共生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就是杨树通过长期自然演化选择的一种自我保护方式。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③有些人严重缺乏安全感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他们把说谎作为一种自我</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手段</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总是下意识地保护自己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不愿自己的任何行为和心思被人知道。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④现实生活中没有法外之地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互联网上同样没有。查处淫秽网站</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网络暴力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是净化网络环境的需要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更是建立法治社会的需要。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527504"/>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抵制    抵消　 防御　  抵御</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抵消	  抵御	防御	抵制</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抵制	  防御	抵御	抵消</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抵消	  抵制	抵御	防御</a:t>
            </a:r>
            <a:endParaRPr lang="zh-CN" altLang="en-US" sz="44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677684" y="6708285"/>
            <a:ext cx="20216954" cy="4429155"/>
            <a:chOff x="1677684" y="6708285"/>
            <a:chExt cx="20216954" cy="4429155"/>
          </a:xfrm>
        </p:grpSpPr>
        <p:sp>
          <p:nvSpPr>
            <p:cNvPr id="8" name="矩形 7"/>
            <p:cNvSpPr/>
            <p:nvPr/>
          </p:nvSpPr>
          <p:spPr>
            <a:xfrm>
              <a:off x="1677684" y="6708285"/>
              <a:ext cx="20145516" cy="44291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77684" y="7136912"/>
              <a:ext cx="20216954"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抵制”指阻止某些事物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使不能侵入或发生作用。与“网络暴力”可搭配。“抵消”指两种事物的作用因相反而互相消除。与“损害”可搭配。“抵御”指抵挡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抵抗。与“侵袭”可搭配。“防御”指抗击敌人的进攻。与自我保护的“手段”可搭配。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94823"/>
          </a:xfrm>
          <a:prstGeom prst="rect">
            <a:avLst/>
          </a:prstGeom>
          <a:noFill/>
        </p:spPr>
        <p:txBody>
          <a:bodyPr wrap="square" rtlCol="0">
            <a:spAutoFit/>
          </a:bodyPr>
          <a:lstStyle/>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从词语的特定方向入手</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1800524" y="3780830"/>
          <a:ext cx="20666296" cy="8938768"/>
        </p:xfrm>
        <a:graphic>
          <a:graphicData uri="http://schemas.openxmlformats.org/drawingml/2006/table">
            <a:tbl>
              <a:tblPr>
                <a:tableStyleId>{5940675A-B579-460E-94D1-54222C63F5DA}</a:tableStyleId>
              </a:tblPr>
              <a:tblGrid>
                <a:gridCol w="3384376"/>
                <a:gridCol w="17281920"/>
              </a:tblGrid>
              <a:tr h="733652">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角度</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示例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r h="6338709">
                <a:tc>
                  <a:txBody>
                    <a:bodyPr/>
                    <a:lstStyle/>
                    <a:p>
                      <a:pPr marL="0" algn="ctr" defTabSz="2118995" rtl="0" eaLnBrk="1" latinLnBrk="0" hangingPunct="1">
                        <a:lnSpc>
                          <a:spcPct val="100000"/>
                        </a:lnSpc>
                        <a:spcAft>
                          <a:spcPts val="0"/>
                        </a:spcAft>
                      </a:pPr>
                      <a:r>
                        <a:rPr lang="zh-CN" altLang="en-US" sz="4400" kern="100" dirty="0">
                          <a:solidFill>
                            <a:schemeClr val="tx1"/>
                          </a:solidFill>
                          <a:latin typeface="微软雅黑" panose="020B0503020204020204" pitchFamily="34" charset="-122"/>
                          <a:ea typeface="微软雅黑" panose="020B0503020204020204" pitchFamily="34" charset="-122"/>
                        </a:rPr>
                        <a:t>有些词语有特定的“方向性”</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如果在选择时忽视这一点</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就会出现错误</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c>
                  <a:txBody>
                    <a:bodyPr/>
                    <a:lstStyle/>
                    <a:p>
                      <a:pPr marL="0" algn="l" defTabSz="2118995" rtl="0" eaLnBrk="1" latinLnBrk="0" hangingPunct="1">
                        <a:lnSpc>
                          <a:spcPts val="58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如“斧正”</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请别人改自己的文章</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而不是“我”改。如“可能是一时疏忽</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你的文章中有几处不通的语句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我斗胆加以斧正”中的“斧正”就用错了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垂询”</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别人对自己的询问</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而不是自己问别人。如“你寄来的使用说明书</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我有几个地方不明白</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特写信垂询”中的“垂询”就用错了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雅正”</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把自己的诗文书画等送给人时</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表示请对方指教的敬辞。如“我的一首小诗在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诗刊</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上发表了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现抄寄给你</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请雅正”中的“雅正”就用对了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惠临”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请对方到自己这里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如“日前惠临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失迎为歉”</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惠顾”</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请别人光临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多用于商店对顾客。如“家具展销</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敬请惠顾”</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惠允”</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指对方允许自己做某事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光临”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称宾客来到</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如“敬请光临”</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等等。可见</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这些词语所表示的行动都不是“我”或“我们”发出的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而是“对方”发出的</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53975" marR="53975" marT="0" marB="0" anchor="ctr"/>
                </a:tc>
              </a:tr>
            </a:tbl>
          </a:graphicData>
        </a:graphic>
      </p:graphicFrame>
      <p:sp>
        <p:nvSpPr>
          <p:cNvPr id="59393" name="Rectangle 1"/>
          <p:cNvSpPr>
            <a:spLocks noChangeArrowheads="1"/>
          </p:cNvSpPr>
          <p:nvPr/>
        </p:nvSpPr>
        <p:spPr bwMode="auto">
          <a:xfrm>
            <a:off x="0" y="0"/>
            <a:ext cx="23763288"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18930312" cy="7928709"/>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依次依次填入下列各句横线处的词语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最恰当的一组是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每年三月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全国人大代表和政协委员都聚集在北京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共商</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②临别在即</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没有什么礼物可以相赠的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这支笔我敝帚自珍多年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现</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于你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希望你不要嫌弃。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zh-CN" altLang="en-US" sz="4400" dirty="0">
                <a:latin typeface="微软雅黑" panose="020B0503020204020204" pitchFamily="34" charset="-122"/>
                <a:ea typeface="微软雅黑" panose="020B0503020204020204" pitchFamily="34" charset="-122"/>
              </a:rPr>
              <a:t>③这种偷梁换柱的行为给国人的诚信造成了负面影响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国人也因此觉得　　 　　</a:t>
            </a:r>
            <a:r>
              <a:rPr lang="zh-CN" altLang="en-US" sz="4400" u="sng" dirty="0">
                <a:latin typeface="微软雅黑" panose="020B0503020204020204" pitchFamily="34" charset="-122"/>
                <a:ea typeface="微软雅黑" panose="020B0503020204020204" pitchFamily="34" charset="-122"/>
              </a:rPr>
              <a:t>　　　　　　　　</a:t>
            </a:r>
            <a:r>
              <a:rPr lang="en-US" altLang="zh-CN" sz="4400" u="sng" dirty="0">
                <a:latin typeface="微软雅黑" panose="020B0503020204020204" pitchFamily="34" charset="-122"/>
                <a:ea typeface="微软雅黑" panose="020B0503020204020204" pitchFamily="34" charset="-122"/>
              </a:rPr>
              <a:t>__________</a:t>
            </a:r>
            <a:r>
              <a:rPr lang="zh-CN" altLang="en-US" sz="4400" dirty="0">
                <a:latin typeface="微软雅黑" panose="020B0503020204020204" pitchFamily="34" charset="-122"/>
                <a:ea typeface="微软雅黑" panose="020B0503020204020204" pitchFamily="34" charset="-122"/>
              </a:rPr>
              <a:t>受损。 </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国是　馈赠　荣誉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国事　馈赠　名誉</a:t>
            </a:r>
            <a:endParaRPr lang="zh-CN" altLang="en-US" sz="4400" dirty="0">
              <a:latin typeface="微软雅黑" panose="020B0503020204020204" pitchFamily="34" charset="-122"/>
              <a:ea typeface="微软雅黑" panose="020B0503020204020204" pitchFamily="34" charset="-122"/>
            </a:endParaRPr>
          </a:p>
          <a:p>
            <a:pPr algn="just">
              <a:lnSpc>
                <a:spcPct val="130000"/>
              </a:lnSpc>
              <a:spcAft>
                <a:spcPts val="0"/>
              </a:spcAft>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国是　赠送　名誉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国事　赠送　荣誉</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097986"/>
          </a:xfrm>
          <a:prstGeom prst="rect">
            <a:avLst/>
          </a:prstGeom>
          <a:noFill/>
        </p:spPr>
        <p:txBody>
          <a:bodyPr wrap="square" rtlCol="0">
            <a:spAutoFit/>
          </a:bodyPr>
          <a:lstStyle/>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sz="4400" dirty="0">
                <a:latin typeface="微软雅黑" panose="020B0503020204020204" pitchFamily="34" charset="-122"/>
                <a:ea typeface="微软雅黑" panose="020B0503020204020204" pitchFamily="34" charset="-122"/>
              </a:rPr>
              <a:t>[2019</a:t>
            </a:r>
            <a:r>
              <a:rPr lang="zh-CN" altLang="zh-CN"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a:t>
            </a:r>
            <a:r>
              <a:rPr lang="en-US" altLang="zh-CN" sz="4400" b="1"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完成</a:t>
            </a:r>
            <a:r>
              <a:rPr lang="en-US" altLang="zh-CN" sz="4400" dirty="0">
                <a:latin typeface="微软雅黑" panose="020B0503020204020204" pitchFamily="34" charset="-122"/>
                <a:ea typeface="微软雅黑" panose="020B0503020204020204" pitchFamily="34" charset="-122"/>
              </a:rPr>
              <a:t>(1)~(3)</a:t>
            </a:r>
            <a:r>
              <a:rPr lang="zh-CN" altLang="zh-CN" sz="4400" dirty="0">
                <a:latin typeface="微软雅黑" panose="020B0503020204020204" pitchFamily="34" charset="-122"/>
                <a:ea typeface="微软雅黑" panose="020B0503020204020204" pitchFamily="34" charset="-122"/>
              </a:rPr>
              <a:t>题。</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中国传统音乐包括民间音乐、宗教音乐、文人音乐、宫廷音乐等类别</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其中文人音乐的代表主要就是古琴艺术。但随着传统文人阶层在中国的消失</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古琴艺术逐渐</a:t>
            </a:r>
            <a:r>
              <a:rPr lang="zh-CN" altLang="zh-CN"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甚至被社会遗忘</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直到</a:t>
            </a:r>
            <a:r>
              <a:rPr lang="en-US" altLang="zh-CN" sz="4400" dirty="0">
                <a:latin typeface="微软雅黑" panose="020B0503020204020204" pitchFamily="34" charset="-122"/>
                <a:ea typeface="微软雅黑" panose="020B0503020204020204" pitchFamily="34" charset="-122"/>
              </a:rPr>
              <a:t>2003</a:t>
            </a:r>
            <a:r>
              <a:rPr lang="zh-CN" altLang="zh-CN"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中国的古琴艺术被联合国教科文组织列入“人类口头和非物质遗产代表作名录”</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这种过去对文化有着深刻影响的艺术形式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才重新</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了生机。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但我认为这恰恰是它的一个特点。</a:t>
            </a:r>
            <a:r>
              <a:rPr lang="zh-CN" altLang="zh-CN" sz="4400" u="sng" dirty="0">
                <a:latin typeface="微软雅黑" panose="020B0503020204020204" pitchFamily="34" charset="-122"/>
                <a:ea typeface="微软雅黑" panose="020B0503020204020204" pitchFamily="34" charset="-122"/>
              </a:rPr>
              <a:t>正因为古琴音量小</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使得它是直接和你的心进行交流的乐器</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是最个人化的乐器。</a:t>
            </a:r>
            <a:r>
              <a:rPr lang="zh-CN" altLang="zh-CN" sz="4400" dirty="0">
                <a:latin typeface="微软雅黑" panose="020B0503020204020204" pitchFamily="34" charset="-122"/>
                <a:ea typeface="微软雅黑" panose="020B0503020204020204" pitchFamily="34" charset="-122"/>
              </a:rPr>
              <a:t>我国古代就有“琴者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心也”“琴者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禁也”的说法。“琴者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心也”即弹琴是为了和自己的心</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5287986"/>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近义词的辨析要特别注意搭配关系及词义的范围大小、轻重程度等方面的不同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本题词语的辨析要特别注意对句子语气的把握。国是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国家大计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书面语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。国事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国家大事。由句①语意看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全国人大代表和政协委员商量的应是“大计”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故用“国是”。“馈赠”是敬语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多用于别人送给自己东西。而“赠送”是中性词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可以用于送东西给别人。荣誉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光荣的名誉。名誉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名声。句③“荣誉”与“受损”不搭配。</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1880324" y="2916734"/>
            <a:ext cx="3785318" cy="1774601"/>
            <a:chOff x="2074961" y="4329310"/>
            <a:chExt cx="3095833" cy="897886"/>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16139" y="4334644"/>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技法点拨</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808886" y="4427986"/>
            <a:ext cx="20014314" cy="4567789"/>
          </a:xfrm>
          <a:prstGeom prst="rect">
            <a:avLst/>
          </a:prstGeom>
          <a:noFill/>
        </p:spPr>
        <p:txBody>
          <a:bodyPr wrap="square" rtlCol="0">
            <a:spAutoFit/>
          </a:bodyPr>
          <a:lstStyle/>
          <a:p>
            <a:pPr>
              <a:lnSpc>
                <a:spcPct val="130000"/>
              </a:lnSpc>
              <a:spcAft>
                <a:spcPts val="0"/>
              </a:spcAft>
            </a:pPr>
            <a:r>
              <a:rPr lang="zh-CN" altLang="en-US" sz="4000" b="1"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技法</a:t>
            </a:r>
            <a:r>
              <a:rPr lang="en-US" altLang="zh-CN" sz="52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　近义词辨析五法</a:t>
            </a:r>
            <a:r>
              <a:rPr lang="zh-CN" altLang="en-US" sz="4000" b="1"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000" b="1" kern="100" dirty="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400" dirty="0">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语素分析法</a:t>
            </a:r>
            <a:endParaRPr lang="zh-CN" altLang="en-US" sz="44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sz="4400" dirty="0">
                <a:latin typeface="微软雅黑" panose="020B0503020204020204" pitchFamily="34" charset="-122"/>
                <a:ea typeface="微软雅黑" panose="020B0503020204020204" pitchFamily="34" charset="-122"/>
              </a:rPr>
              <a:t>　      现代汉语中有相当一部分的近义词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它们都有共同语素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如“收集”和“搜集”的“集”。“语素分析法”是指对另外两个相异语素进行辨析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区分出两者的不同点。如上面的语素“收”和“搜”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收”不用主动寻找</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搜”要积极主动寻找。</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056943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技法小练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zh-CN" altLang="en-US" sz="4400" dirty="0">
                <a:latin typeface="微软雅黑" panose="020B0503020204020204" pitchFamily="34" charset="-122"/>
                <a:ea typeface="微软雅黑" panose="020B0503020204020204" pitchFamily="34" charset="-122"/>
              </a:rPr>
              <a:t>填入下列句子中横线处的词语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最恰当的一项是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研究报告认为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目前</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发展中国家食品出口的市场壁垒主要有这几种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产品注册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出口文件问题及海关规范</a:t>
            </a:r>
            <a:r>
              <a:rPr lang="en-US" altLang="zh-CN" sz="4400" dirty="0">
                <a:latin typeface="微软雅黑" panose="020B0503020204020204" pitchFamily="34" charset="-122"/>
                <a:ea typeface="微软雅黑" panose="020B0503020204020204" pitchFamily="34" charset="-122"/>
              </a:rPr>
              <a:t>;SPS</a:t>
            </a:r>
            <a:r>
              <a:rPr lang="zh-CN" altLang="en-US" sz="4400" dirty="0">
                <a:latin typeface="微软雅黑" panose="020B0503020204020204" pitchFamily="34" charset="-122"/>
                <a:ea typeface="微软雅黑" panose="020B0503020204020204" pitchFamily="34" charset="-122"/>
              </a:rPr>
              <a:t>协议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技术壁垒</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运输及搬运规范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投资与融资问题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等等。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②从学校毕业走上工作岗位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并不意味着学习的</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而是要在新的条件下继续深入地学习。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③尽管这只是一次</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但民警与保安迅速出击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表明本市第一个进入校园的电子安保系统已经成功地开通了。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妨碍　终止　演练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妨碍　终止　演示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妨害　中止　演示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妨害　中止　演练</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4177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681169"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妨碍”侧重于“碍”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阻碍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干扰</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妨害”侧重于“害”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损害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有害。结合语境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应选“妨碍”。“中止”侧重于“中”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中途停止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终止”侧重于“终”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结束。结合语境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应选“终止”。“演练”侧重于“练”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即训练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练习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演示”侧重于“示”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示范。结合语境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应选“演练”。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527504"/>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想象搭配法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有些词语和短语的搭配有一定的限度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不能任意组合。做题时要联系生活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运用想象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组合搭配词语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进行比较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会得出一些包含这个词和短语的不同用法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可以辨析出与原文内容更接近的正确词语。</a:t>
            </a:r>
            <a:r>
              <a:rPr lang="zh-CN" altLang="en-US" sz="4400" b="1" dirty="0">
                <a:latin typeface="微软雅黑" panose="020B0503020204020204" pitchFamily="34" charset="-122"/>
                <a:ea typeface="微软雅黑" panose="020B0503020204020204" pitchFamily="34" charset="-122"/>
              </a:rPr>
              <a:t> </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928709"/>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技法小练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依次填入下列各句中横线处的词语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我们需要储备</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的粮食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以度过这一非常时期。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②我们要始终保持和</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自己的独特风格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并使之更成熟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更完美。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③必须提高公安机关人民警察队伍的素质</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公安队伍的知识结构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提高公安队伍的战斗力。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充足　发扬　改善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充分　发扬　改进</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充分　发挥　改进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充足　发挥　改善</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7142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481" y="3483379"/>
            <a:ext cx="19681169" cy="7048468"/>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运用想象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组成词语。充足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阳光充足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充足的水分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充分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理由充分</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条件充分。原文中的“粮食”与“阳光”“水分”更接近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充足”更适合该语境。“发扬”是指发展和提倡。“发扬”经常与“作风”“精神”“传统”“民主”“优点”等搭配。“发挥”指把内在的性质或能力表现出来。与“发挥”搭配的词有“作用”“威力”“智慧”“力量”“干劲”“创造性”等。“风格”和“作风”更接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故选“发扬”。与“改进”搭配的词有“工作”“方法”“技术”等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与“改善”搭配的词有“生活”“关系”“条件”等。结合语境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应选“改善”。</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筛选排除法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难以确定对错的选项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尤其是那些同义词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根本无法从词义上加以辨析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这时可以采用筛选排除法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将最容易辨析的选项先排除</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逐步减少干扰选项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直至选出正确答案。</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技法小练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依次填入下列各句横线处的词语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衔接最恰当的一项是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针对众多作家指责百度文库侵权的问题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百度提出了解决的办法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将百度文库中文学作品附带的大部分</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回报给版权方。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②对学生的教育</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如果在生活上“怀里抱着走”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在课业上“鞭子赶着走”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那么将　　　　</a:t>
            </a:r>
            <a:r>
              <a:rPr lang="en-US" altLang="zh-CN" sz="4400" dirty="0">
                <a:latin typeface="微软雅黑" panose="020B0503020204020204" pitchFamily="34" charset="-122"/>
                <a:ea typeface="微软雅黑" panose="020B0503020204020204" pitchFamily="34" charset="-122"/>
              </a:rPr>
              <a:t>_________</a:t>
            </a:r>
            <a:r>
              <a:rPr lang="zh-CN" altLang="en-US" sz="4400" dirty="0">
                <a:latin typeface="微软雅黑" panose="020B0503020204020204" pitchFamily="34" charset="-122"/>
                <a:ea typeface="微软雅黑" panose="020B0503020204020204" pitchFamily="34" charset="-122"/>
              </a:rPr>
              <a:t>无穷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很难培养出国家需要的人才。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③每次会议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闫书记都鼓励大家发表自己的见解</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他常说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人民的事业需要我们讲真话</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而不负责任的</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是事业的绊脚石。”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效益　祸害　附和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收益　祸害　附会</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收益　贻害　附和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效益　贻害　附会</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6130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481" y="3483379"/>
            <a:ext cx="19681169"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这道题可采用筛选排除法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先确定第③句选“附和”。附和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言语、行动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追随别人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多含贬义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。附会</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把没有关系的事物说成有关系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把没有某种意义的事物说成有某种意义。排除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两项。再比较“祸害”和“贻害”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祸害”的动词词性意思为损害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贻害”则是留下祸害的意思。此处用“贻害”较好。排除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项。效益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效果和利益。收益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生产上或商业上的收入。此处应是“文学作品附带的收入”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选“收益”较好。</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097986"/>
          </a:xfrm>
          <a:prstGeom prst="rect">
            <a:avLst/>
          </a:prstGeom>
          <a:noFill/>
        </p:spPr>
        <p:txBody>
          <a:bodyPr wrap="square" rtlCol="0">
            <a:spAutoFit/>
          </a:bodyPr>
          <a:lstStyle/>
          <a:p>
            <a:pPr>
              <a:lnSpc>
                <a:spcPct val="150000"/>
              </a:lnSpc>
            </a:pPr>
            <a:r>
              <a:rPr lang="zh-CN" altLang="zh-CN" sz="4400" dirty="0">
                <a:latin typeface="微软雅黑" panose="020B0503020204020204" pitchFamily="34" charset="-122"/>
                <a:ea typeface="微软雅黑" panose="020B0503020204020204" pitchFamily="34" charset="-122"/>
              </a:rPr>
              <a:t>灵对话</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与大自然交流</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与三五“知音”互相欣赏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“琴者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禁也”即弹琴是为了</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自己</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也说明在古人心目中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琴不仅是一件乐器</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也是</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的工具。</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(1)</a:t>
            </a:r>
            <a:r>
              <a:rPr lang="zh-CN" altLang="zh-CN" sz="4400" dirty="0">
                <a:latin typeface="微软雅黑" panose="020B0503020204020204" pitchFamily="34" charset="-122"/>
                <a:ea typeface="微软雅黑" panose="020B0503020204020204" pitchFamily="34" charset="-122"/>
              </a:rPr>
              <a:t>依次填入文中横线上的词语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全都恰当的一项是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边缘化　获得　制约　放松身心</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私人化　获得　制约　修身养性</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私人化　焕发　约束　放松身心</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边缘化　焕发　约束　修身养性</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287986"/>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反义组词法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当一组近义词从正面难以区分的时候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可以逆向思考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找出它们的反义词来加以区别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尤其是句子中有成对出现的词语暗示时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这种方法就更有效。将两个词的反义词找出来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比较两个反义词的区别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代入原文</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看哪个反义词更符合语境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从而得出答案。</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b="1" dirty="0">
                <a:latin typeface="微软雅黑" panose="020B0503020204020204" pitchFamily="34" charset="-122"/>
                <a:ea typeface="微软雅黑" panose="020B0503020204020204" pitchFamily="34" charset="-122"/>
              </a:rPr>
              <a:t> </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056943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技法小练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依次填入下列各句横线处的词语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衔接最恰当的一项是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中国政府在果断实施积极财政政策的同时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配之以</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的货币政策</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并灵活运用价格、汇率、税率等经济杠杆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对拉动投资、刺激消费起到了重要的作用。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②由于某种原因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原定的演出</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了。俗话说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好事多磨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相信不久后我们将会看到更精彩的演出。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③这次世界金融危机如海啸一般席卷了全球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牵涉各个领域。它再次提醒我们</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必须加大对金融机构的监管力度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增强对金融风险的</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意识。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稳健　延迟　防范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稳定　延缓　防备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稳健　延缓　防范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稳定　延迟　防备</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6130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481" y="3483379"/>
            <a:ext cx="19681169" cy="6168227"/>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稳健”强调踏实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稳而有力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反义词为“毛躁”“浮躁”“草率”“鲁莽”等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稳定”强调不常变动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反义词为“动乱”“动荡”“骚动”“骚乱”等。显然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稳定”一词不适合填入①句中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应该填“稳健”。“延迟”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推迟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将事情往后放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反义词是“提早”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显然在这里很符合语境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延缓”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使正在进行的事情慢下来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反义词是“加快”</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所以填“延缓”不恰当。“防范”指非常警觉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随时准备应付突发事件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并且这种小心程度是逐步加深的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而“防备”强调为应付攻击或避免受害而事先做好准备。故“防范”更符合③句语境。</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287986"/>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语境造句法</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有些词采用反义组词法区分不出时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可以采用语境造句法。高考题中的语境对学生来讲是生疏的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同学们可以化繁为简设语境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新设熟悉的语境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新设的语境力求和原语境相似</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通过仔细比较得出答案。在新语境中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利用新句子来比较两个近义词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如可以从使用范围、感情色彩、语法搭配等方面辨析。</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b="1" dirty="0">
                <a:latin typeface="微软雅黑" panose="020B0503020204020204" pitchFamily="34" charset="-122"/>
                <a:ea typeface="微软雅黑" panose="020B0503020204020204" pitchFamily="34" charset="-122"/>
              </a:rPr>
              <a:t> </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89191"/>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技法小练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依次填入下列各句横线处的词语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衔接最恰当的一项是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竖起大拇指”这个手势在北美以及许多别的国家里非常</a:t>
            </a:r>
            <a:r>
              <a:rPr lang="zh-CN" altLang="en-US" sz="4400" u="sng"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常被用来表示无声的支持和赞同。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②如果父母能用多元</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的眼光来看待孩子的学习能力和成果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就会发现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其实每个小孩都有他的闪光点。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③中国领导人在气候变化大会上发言表示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中国自主减排行动不附加任何条件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不以任何理由</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发展中国家的责任。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普通　价值　推托 	</a:t>
            </a: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普遍　价值　推脱</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普通　价格　推脱 	</a:t>
            </a: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普遍　价格　推托</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8"/>
            <a:ext cx="20145516" cy="81463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481" y="3483379"/>
            <a:ext cx="19681169" cy="7928709"/>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用“普遍”造句有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物体遇热膨胀是一种普遍现象”“这是普遍存在的问题”。而用“普通”造句有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我是一名普通老百姓”“这种款式很普通”。“普通”多指人或物平常、一般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普遍”应用范围广些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而且“普遍”与后文的“常”相呼应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故选“普遍”。用“价值”造句有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人有价值观念”“这个珠宝价值连城”。而用“价格”造句有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物品价格上涨”“市场价格改革”等。“孩子的学习能力和成果”应用“价值”来衡量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整个句子说的也是一种价值观念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故选“价值”。“推脱”指推卸。“推托”指找借口拒绝。句中有与“推脱”相搭配的“责任”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另句中有“不以任何理由”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选“推托”会造成语意重复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应选“推脱”。</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2" y="3027188"/>
            <a:ext cx="3717661" cy="1404021"/>
            <a:chOff x="2074961" y="4324195"/>
            <a:chExt cx="3098527" cy="892552"/>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18833" y="4324195"/>
              <a:ext cx="2954655" cy="892552"/>
            </a:xfrm>
            <a:prstGeom prst="rect">
              <a:avLst/>
            </a:prstGeom>
          </p:spPr>
          <p:txBody>
            <a:bodyPr wrap="non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考点精讲</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594572" y="3803630"/>
            <a:ext cx="20359830" cy="6256072"/>
          </a:xfrm>
          <a:prstGeom prst="rect">
            <a:avLst/>
          </a:prstGeom>
          <a:noFill/>
        </p:spPr>
        <p:txBody>
          <a:bodyPr wrap="square" rtlCol="0">
            <a:spAutoFit/>
          </a:bodyPr>
          <a:lstStyle/>
          <a:p>
            <a:pPr algn="ctr">
              <a:lnSpc>
                <a:spcPct val="130000"/>
              </a:lnSpc>
              <a:spcAft>
                <a:spcPts val="0"/>
              </a:spcAft>
            </a:pPr>
            <a:r>
              <a:rPr lang="zh-CN" altLang="en-US"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rPr>
              <a:t>考向二　虚词</a:t>
            </a:r>
            <a:endParaRPr lang="en-US" altLang="zh-CN" sz="5200" b="1" kern="100" dirty="0">
              <a:solidFill>
                <a:srgbClr val="EF834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虚词是指汉语中一般不能单独成句</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意义比较抽象</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但有帮助造句功能的词</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包括介词、连词、副词、助词、叹词和拟声词六类。高考对虚词的考查主要涉及介词、连词、副词和助词。正确使用虚词可看以下几个方面</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看词性</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     词性不同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虚词的语法功能就不同</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我们只有把握了词性</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才能做到准确使用虚词。</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indent="1071880" algn="just">
              <a:lnSpc>
                <a:spcPct val="130000"/>
              </a:lnSpc>
              <a:spcAft>
                <a:spcPts val="0"/>
              </a:spcAft>
            </a:pPr>
            <a:endParaRPr lang="zh-CN" altLang="en-US" sz="4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38886" y="2844726"/>
            <a:ext cx="20002640" cy="3527504"/>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marL="742950" indent="-742950" algn="just">
              <a:lnSpc>
                <a:spcPct val="130000"/>
              </a:lnSpc>
              <a:spcAft>
                <a:spcPts val="0"/>
              </a:spcAft>
            </a:pPr>
            <a:r>
              <a:rPr lang="en-US" altLang="zh-CN" sz="4400" b="1" kern="100" dirty="0">
                <a:solidFill>
                  <a:schemeClr val="accent6">
                    <a:lumMod val="7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请给下面的句子选用恰当的词语。</a:t>
            </a:r>
            <a:endPar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走在大街上</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天色微暗</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行人稀少</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u="sng"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几片雪花飘落</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更平添了几分寒意。</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偶尔　偶然</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矩形 11"/>
          <p:cNvSpPr/>
          <p:nvPr/>
        </p:nvSpPr>
        <p:spPr>
          <a:xfrm>
            <a:off x="1880324" y="6968364"/>
            <a:ext cx="19788326" cy="44168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38886" y="6968364"/>
            <a:ext cx="19984314"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偶尔</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偶然”和“偶尔”都含有“有时候、不经常”的意思。但“偶尔”常做副词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修饰动词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偶然”常做形容词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修饰名词。句中用于修饰“飘落”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所以应选“偶尔”。</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168227"/>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看搭配</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关联词语在使用时有着固定的搭配关系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一般不能换用。在辨析虚词时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要结合句中出现的词语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看清是不是成套出现</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是否构成了固定搭配关系。一些虚词如有多种搭配关系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就要结合语境来选择。如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不但”和“而且”“反而”都能搭配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如果前后分句意思相反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不但”则只能与“反而”搭配。“无论”只能和表选择的词语“或”“还是”搭配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不能和表并列的词语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搭配。常用成套关联词语有</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1808886" y="3708822"/>
          <a:ext cx="20014314" cy="7635118"/>
        </p:xfrm>
        <a:graphic>
          <a:graphicData uri="http://schemas.openxmlformats.org/drawingml/2006/table">
            <a:tbl>
              <a:tblPr firstRow="1" firstCol="1" bandRow="1">
                <a:tableStyleId>{5940675A-B579-460E-94D1-54222C63F5DA}</a:tableStyleId>
              </a:tblPr>
              <a:tblGrid>
                <a:gridCol w="2523174"/>
                <a:gridCol w="17491140"/>
              </a:tblGrid>
              <a:tr h="938721">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表并列的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一方面……</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另一方面……　有时……</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有时……　既</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又</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又……</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2002792">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表选择的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不是……</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就是……　是……</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还是……</a:t>
                      </a:r>
                      <a:endParaRPr lang="zh-CN" sz="4400" kern="10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与其……</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不如……　宁可……</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也不……</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38721">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表递进的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不但……</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而且……　尚且……</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何况……</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38721">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表转折的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虽然……</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但是……　尽管……</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可是……</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38721">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表条件的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只要……</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就……　只有……</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才……　除非……</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才……　无论……</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都……</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38721">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表假设的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a:effectLst/>
                          <a:latin typeface="微软雅黑" panose="020B0503020204020204" pitchFamily="34" charset="-122"/>
                          <a:ea typeface="微软雅黑" panose="020B0503020204020204" pitchFamily="34" charset="-122"/>
                        </a:rPr>
                        <a:t>　如果……</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那么……　即使……</a:t>
                      </a:r>
                      <a:r>
                        <a:rPr lang="en-US" sz="4400" kern="100">
                          <a:effectLst/>
                          <a:latin typeface="微软雅黑" panose="020B0503020204020204" pitchFamily="34" charset="-122"/>
                          <a:ea typeface="微软雅黑" panose="020B0503020204020204" pitchFamily="34" charset="-122"/>
                        </a:rPr>
                        <a:t>,</a:t>
                      </a:r>
                      <a:r>
                        <a:rPr lang="zh-CN" sz="4400" kern="100">
                          <a:effectLst/>
                          <a:latin typeface="微软雅黑" panose="020B0503020204020204" pitchFamily="34" charset="-122"/>
                          <a:ea typeface="微软雅黑" panose="020B0503020204020204" pitchFamily="34" charset="-122"/>
                        </a:rPr>
                        <a:t>也……</a:t>
                      </a:r>
                      <a:endParaRPr lang="zh-CN" sz="4400" kern="1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r h="938721">
                <a:tc>
                  <a:txBody>
                    <a:bodyPr/>
                    <a:lstStyle/>
                    <a:p>
                      <a:pPr algn="ctr">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表因果的</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4400" kern="100" dirty="0">
                          <a:effectLst/>
                          <a:latin typeface="微软雅黑" panose="020B0503020204020204" pitchFamily="34" charset="-122"/>
                          <a:ea typeface="微软雅黑" panose="020B0503020204020204" pitchFamily="34" charset="-122"/>
                        </a:rPr>
                        <a:t>　因为……</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所以……　既然……</a:t>
                      </a:r>
                      <a:r>
                        <a:rPr lang="en-US" sz="4400" kern="100" dirty="0">
                          <a:effectLst/>
                          <a:latin typeface="微软雅黑" panose="020B0503020204020204" pitchFamily="34" charset="-122"/>
                          <a:ea typeface="微软雅黑" panose="020B0503020204020204" pitchFamily="34" charset="-122"/>
                        </a:rPr>
                        <a:t>,</a:t>
                      </a:r>
                      <a:r>
                        <a:rPr lang="zh-CN" sz="4400" kern="100" dirty="0">
                          <a:effectLst/>
                          <a:latin typeface="微软雅黑" panose="020B0503020204020204" pitchFamily="34" charset="-122"/>
                          <a:ea typeface="微软雅黑" panose="020B0503020204020204" pitchFamily="34" charset="-122"/>
                        </a:rPr>
                        <a:t>就……</a:t>
                      </a:r>
                      <a:endParaRPr lang="zh-CN" sz="4400" kern="100" dirty="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6675" marR="666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594573" y="3399227"/>
            <a:ext cx="20431268" cy="85185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20046577" cy="7928709"/>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包括熟语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的能力。由第一空后面的句子“甚至被社会遗忘”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可排除“私人化”一词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两项。第二空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与“生机”搭配的词应为“焕发”</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可推知应选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项。“制约”比“约束”语气更重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不符合语境。“修身养性”指通过自我反省体察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使身心达到完美的境界。“放松身心”更强调身心放松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没有反省体察之意。</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方法指津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解答此类题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整体把握文字大意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第二</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注意词语潜在的感情色彩和语体色彩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要注意词语使用范围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搭配的对象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弄清所用词语的前后语境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尽可能找出句中相关联的信息</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第五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从修饰与被修饰关系上分析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看修饰成分跟中心词之间是否存在前后语意矛盾或重复的现象。</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928709"/>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zh-CN" altLang="en-US" sz="4400" dirty="0">
                <a:latin typeface="微软雅黑" panose="020B0503020204020204" pitchFamily="34" charset="-122"/>
                <a:ea typeface="微软雅黑" panose="020B0503020204020204" pitchFamily="34" charset="-122"/>
              </a:rPr>
              <a:t>依次填入下面一段文字横线处的关联词语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衔接最恰当的一组是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当你还是一棵幼苗的时候</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别人不容易在远处看到你。</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他们从你身边走过</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站在你身边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也可能对你视而不见</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你还不引人注目。而</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你长成一株大树</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哪怕在很远的地方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别人也会看到你</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并且欣赏你。 </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虽然　 甚至　  因为　　如果</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虽然　 或者	  除非	  只有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即使　 或者	  除非	  只有</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即使　 甚至	  因为	  如果</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594572" y="3088347"/>
            <a:ext cx="20431268"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737448" y="3060750"/>
            <a:ext cx="20190229" cy="8148769"/>
          </a:xfrm>
          <a:prstGeom prst="rect">
            <a:avLst/>
          </a:prstGeom>
        </p:spPr>
        <p:txBody>
          <a:bodyPr wrap="square">
            <a:spAutoFit/>
          </a:bodyPr>
          <a:lstStyle/>
          <a:p>
            <a:pPr>
              <a:lnSpc>
                <a:spcPct val="12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解答本题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主要看搭配情况。第一处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虽然”表转折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多用“但是”“可是”“却”等与它呼应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即使”表让步假设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常用“也”呼应。句中“他们从你身边走过”只是一种假设的情况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且后面有“也”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应选“即使”。第二处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甚至”表递进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或者”表选择。结合前后语境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站在你身边”比“从你身边走过”更能强调后面的“视而不见”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所以应选“甚至”。第三处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因为”通常与“所以”构成最常用的关联词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也可以先阐述结果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再表述原因。“除非”通常表示唯一的条件。句中“还不引人注目”只是阐明一种原因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应选“因为”。第四处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如果”表示假设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只有”表示条件。句中“哪怕</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表示具有递进意味的让步假设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它的前一句只有表示假设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才能与这个让步假设在意思和语气上都协调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如果前面表示条件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则与后面的让步假设在意思和语气上都不协调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所以第四空选“如果”。</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92870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看语气</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主要是指表示语气的副词和助词。所有这些都要结合具体的语境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多加体会揣摩。有些虚词必须用在表疑问的句子中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用在陈述句中就不合语法规定。有些虚词用来表达委婉的语气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有些用来表达强调的语气。</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3. </a:t>
            </a:r>
            <a:r>
              <a:rPr lang="zh-CN" altLang="en-US" sz="4400" dirty="0">
                <a:latin typeface="微软雅黑" panose="020B0503020204020204" pitchFamily="34" charset="-122"/>
                <a:ea typeface="微软雅黑" panose="020B0503020204020204" pitchFamily="34" charset="-122"/>
              </a:rPr>
              <a:t>请给下列句子选用恰当的词语。</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他是刚进车间的新工人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做起活来</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慢一些。</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未免　不免</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23685"/>
            <a:ext cx="20145516" cy="70749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57599" y="3289169"/>
            <a:ext cx="19931202" cy="514352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不免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未免”表示前面所说的情况不合适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或对前面所说的情况不以为然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含有委婉批评的意味</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不免”表示由于前面所说的原因而不能避免某种消极的结果。“他是刚进车间的新工人”正是“做起活来慢一些”的原因</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此处是对“他”的客观评价</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没有批评的语气。因此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结合语气判断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应选“不免”。</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111828" y="2874936"/>
            <a:ext cx="19485383" cy="1767022"/>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连学好母语都需要花大力气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下苦功夫</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学习外语呢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何况　况且</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874487" y="4932958"/>
            <a:ext cx="20294229" cy="6192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57599" y="5098442"/>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何况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况且”多用来补充说明理由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何况”可用反问的语气表示更进一层</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况且”则不能。因此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应选“何况”。</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1767022"/>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去图书馆</a:t>
            </a:r>
            <a:r>
              <a:rPr lang="en-US" altLang="zh-CN" sz="4400" dirty="0">
                <a:latin typeface="微软雅黑" panose="020B0503020204020204" pitchFamily="34" charset="-122"/>
                <a:ea typeface="微软雅黑" panose="020B0503020204020204" pitchFamily="34" charset="-122"/>
              </a:rPr>
              <a:t>,</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去电影院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他一时拿不定主意。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或者　还是</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808886" y="4932958"/>
            <a:ext cx="19931202" cy="40141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57599" y="5098442"/>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还是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或者”表示选择关系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只能用于陈述语气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此处应用“还是”。</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096028"/>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4. </a:t>
            </a:r>
            <a:r>
              <a:rPr lang="zh-CN" altLang="en-US" sz="4400" dirty="0">
                <a:latin typeface="微软雅黑" panose="020B0503020204020204" pitchFamily="34" charset="-122"/>
                <a:ea typeface="微软雅黑" panose="020B0503020204020204" pitchFamily="34" charset="-122"/>
              </a:rPr>
              <a:t>看假设与事实</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这种方法其实是“看语气辨析”的延伸。关联词语中有些表示的是假设语气</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如“即使”“不管”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有些表示的是既成事实</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如“虽然”“尽管”。</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针对训练</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4.</a:t>
            </a:r>
            <a:r>
              <a:rPr lang="zh-CN" altLang="en-US" sz="4400" dirty="0">
                <a:latin typeface="微软雅黑" panose="020B0503020204020204" pitchFamily="34" charset="-122"/>
                <a:ea typeface="微软雅黑" panose="020B0503020204020204" pitchFamily="34" charset="-122"/>
              </a:rPr>
              <a:t>请给下列句子选用恰当的词语。</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路途遥远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他还是坚持要去。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不管　尽管</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916043" y="8440272"/>
            <a:ext cx="19931202" cy="2757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64756" y="8605756"/>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尽管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路途遥远”是事实</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根据句意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应选“尽管”。</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6781"/>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u="sng" dirty="0">
                <a:latin typeface="微软雅黑" panose="020B0503020204020204" pitchFamily="34" charset="-122"/>
                <a:ea typeface="微软雅黑" panose="020B0503020204020204" pitchFamily="34" charset="-122"/>
              </a:rPr>
              <a:t>　　　　</a:t>
            </a:r>
            <a:r>
              <a:rPr lang="zh-CN" altLang="en-US" sz="4400" dirty="0">
                <a:latin typeface="微软雅黑" panose="020B0503020204020204" pitchFamily="34" charset="-122"/>
                <a:ea typeface="微软雅黑" panose="020B0503020204020204" pitchFamily="34" charset="-122"/>
              </a:rPr>
              <a:t>路途有多远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我都要去。</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尽管　不管</a:t>
            </a: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
        <p:nvSpPr>
          <p:cNvPr id="10" name="矩形 9"/>
          <p:cNvSpPr/>
          <p:nvPr/>
        </p:nvSpPr>
        <p:spPr>
          <a:xfrm>
            <a:off x="1808886" y="4932958"/>
            <a:ext cx="19931202" cy="40141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57599" y="5098442"/>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不管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路途有多远”是假设</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根据句意</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应选“不管”。</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97626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看标点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有些关联词语在使用时可以用标点符号与分句隔开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如“因此”“其实”“确实”“相反”。借助这一点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对辨析虚词也有帮助。</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5. </a:t>
            </a:r>
            <a:r>
              <a:rPr lang="zh-CN" altLang="en-US" sz="4400" dirty="0">
                <a:latin typeface="微软雅黑" panose="020B0503020204020204" pitchFamily="34" charset="-122"/>
                <a:ea typeface="微软雅黑" panose="020B0503020204020204" pitchFamily="34" charset="-122"/>
              </a:rPr>
              <a:t>请给下面的句子选用恰当的词语。</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知识的海洋是无穷无尽的</a:t>
            </a:r>
            <a:r>
              <a:rPr lang="en-US" altLang="zh-CN" sz="4400" dirty="0">
                <a:latin typeface="微软雅黑" panose="020B0503020204020204" pitchFamily="34" charset="-122"/>
                <a:ea typeface="微软雅黑" panose="020B0503020204020204" pitchFamily="34" charset="-122"/>
              </a:rPr>
              <a:t>, ___________,</a:t>
            </a:r>
            <a:r>
              <a:rPr lang="zh-CN" altLang="en-US" sz="4400" dirty="0">
                <a:latin typeface="微软雅黑" panose="020B0503020204020204" pitchFamily="34" charset="-122"/>
                <a:ea typeface="微软雅黑" panose="020B0503020204020204" pitchFamily="34" charset="-122"/>
              </a:rPr>
              <a:t>学习是无止境的。</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因而　因此</a:t>
            </a:r>
            <a:r>
              <a:rPr lang="en-US" altLang="zh-CN" sz="4400" dirty="0">
                <a:latin typeface="微软雅黑" panose="020B0503020204020204" pitchFamily="34" charset="-122"/>
                <a:ea typeface="微软雅黑" panose="020B0503020204020204" pitchFamily="34" charset="-122"/>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 </a:t>
            </a:r>
            <a:endParaRPr lang="en-US" altLang="zh-CN"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2018862" y="8440279"/>
            <a:ext cx="19931202" cy="31894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03408" y="8605756"/>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因此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因而”一般不能用标点将其与分句隔开</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应选“因此”。</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096028"/>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看位置</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虚词的位置必须根据句子的语法需要和虚词自身的表意特点来确定。关联词语有固定的位置</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有的只能用于前一分句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比如“由于”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有的只能用于后一分句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比如“却”“然而”“至于”“以致”。在句中的位置不对</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就是误用。复句中出现成对关联词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如果前后分句主语相同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虚词用在主语后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前后分句主语不同</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虚词用在主语前。</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6066661"/>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(2)</a:t>
            </a:r>
            <a:r>
              <a:rPr lang="zh-CN" altLang="zh-CN" sz="4400" dirty="0">
                <a:latin typeface="微软雅黑" panose="020B0503020204020204" pitchFamily="34" charset="-122"/>
                <a:ea typeface="微软雅黑" panose="020B0503020204020204" pitchFamily="34" charset="-122"/>
              </a:rPr>
              <a:t>下列填入文中括号内的语句</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衔接最恰当的一项是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古琴的缺点是音量小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这是很多人的看法</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音量小作为古琴的一个缺点</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被很多人所批评</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音量小是古琴的一个缺点</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很多人都是这么认为的</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古琴音量小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很多人认为这是它的一个缺点</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916629" y="7419902"/>
            <a:ext cx="19542079" cy="14836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48810" y="7524545"/>
            <a:ext cx="1993120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“至于”表示另提一事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用在后一分句开头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应该放在“哪所”前。</a:t>
            </a:r>
            <a:endParaRPr lang="zh-CN" altLang="en-US" sz="36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 name="组合 10"/>
          <p:cNvGrpSpPr/>
          <p:nvPr/>
        </p:nvGrpSpPr>
        <p:grpSpPr>
          <a:xfrm>
            <a:off x="1080444" y="2893290"/>
            <a:ext cx="20930390" cy="3455305"/>
            <a:chOff x="666822" y="2874936"/>
            <a:chExt cx="20930390" cy="3455305"/>
          </a:xfrm>
        </p:grpSpPr>
        <p:sp>
          <p:nvSpPr>
            <p:cNvPr id="54" name="TextBox 53"/>
            <p:cNvSpPr txBox="1"/>
            <p:nvPr/>
          </p:nvSpPr>
          <p:spPr>
            <a:xfrm>
              <a:off x="1554318" y="2874936"/>
              <a:ext cx="20042894" cy="3455305"/>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6. </a:t>
              </a:r>
              <a:r>
                <a:rPr lang="zh-CN" altLang="en-US" sz="4400" dirty="0">
                  <a:latin typeface="微软雅黑" panose="020B0503020204020204" pitchFamily="34" charset="-122"/>
                  <a:ea typeface="微软雅黑" panose="020B0503020204020204" pitchFamily="34" charset="-122"/>
                </a:rPr>
                <a:t>指出下面句子中加点虚词的使用是否恰当。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至于我报考师范类院校</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是既定方针</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哪所学校放在第一志愿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还没做最后决定。</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75"/>
            <p:cNvSpPr txBox="1"/>
            <p:nvPr/>
          </p:nvSpPr>
          <p:spPr>
            <a:xfrm>
              <a:off x="666822" y="4978333"/>
              <a:ext cx="2857520" cy="923330"/>
            </a:xfrm>
            <a:prstGeom prst="rect">
              <a:avLst/>
            </a:prstGeom>
            <a:noFill/>
          </p:spPr>
          <p:txBody>
            <a:bodyPr wrap="square" rtlCol="0" anchor="ctr" anchorCtr="1">
              <a:spAutoFit/>
            </a:bodyPr>
            <a:lstStyle/>
            <a:p>
              <a:r>
                <a:rPr lang="en-US" altLang="zh-CN"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50442" y="9341822"/>
            <a:ext cx="19800000" cy="20161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44605" y="9396617"/>
            <a:ext cx="19895483" cy="886781"/>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“或者”书面语色彩过浓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应改为适用于口语的“要么”。</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 name="组合 10"/>
          <p:cNvGrpSpPr/>
          <p:nvPr/>
        </p:nvGrpSpPr>
        <p:grpSpPr>
          <a:xfrm>
            <a:off x="2023200" y="2874936"/>
            <a:ext cx="19574012" cy="6976269"/>
            <a:chOff x="2023200" y="2874936"/>
            <a:chExt cx="19574012" cy="6976269"/>
          </a:xfrm>
        </p:grpSpPr>
        <p:sp>
          <p:nvSpPr>
            <p:cNvPr id="54" name="TextBox 53"/>
            <p:cNvSpPr txBox="1"/>
            <p:nvPr/>
          </p:nvSpPr>
          <p:spPr>
            <a:xfrm>
              <a:off x="2023200" y="2874936"/>
              <a:ext cx="19574012" cy="6976269"/>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看语体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有些虚词使用随意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属日常口语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不能用于书面语色彩浓重的句子中。用于口语中的虚词有“要是”、“要不”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一般用在祈使句中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、“别说”、“就是”等。值得强调的是</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一些文言虚词只适用于书面语中。</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7. </a:t>
              </a:r>
              <a:r>
                <a:rPr lang="zh-CN" altLang="en-US" sz="4400" dirty="0">
                  <a:latin typeface="微软雅黑" panose="020B0503020204020204" pitchFamily="34" charset="-122"/>
                  <a:ea typeface="微软雅黑" panose="020B0503020204020204" pitchFamily="34" charset="-122"/>
                </a:rPr>
                <a:t>指出下面句子中加点的虚词使用是否恰当。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咱们去散散步吧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或者去看电影</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别总这么闲坐着。</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75"/>
            <p:cNvSpPr txBox="1"/>
            <p:nvPr/>
          </p:nvSpPr>
          <p:spPr>
            <a:xfrm>
              <a:off x="5328916" y="8593553"/>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45530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8. </a:t>
            </a:r>
            <a:r>
              <a:rPr lang="zh-CN" altLang="en-US" sz="4400" dirty="0">
                <a:latin typeface="微软雅黑" panose="020B0503020204020204" pitchFamily="34" charset="-122"/>
                <a:ea typeface="微软雅黑" panose="020B0503020204020204" pitchFamily="34" charset="-122"/>
              </a:rPr>
              <a:t>看主客体</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如果不能正确辨别介词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如“对”和“对于”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引出的对象是主体还是客体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就容易导致主客体颠倒</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误用虚词。</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9616992"/>
          </a:xfrm>
          <a:prstGeom prst="rect">
            <a:avLst/>
          </a:prstGeom>
          <a:noFill/>
        </p:spPr>
        <p:txBody>
          <a:bodyPr wrap="square" rtlCol="0">
            <a:spAutoFit/>
          </a:bodyPr>
          <a:lstStyle/>
          <a:p>
            <a:pPr>
              <a:lnSpc>
                <a:spcPct val="130000"/>
              </a:lnSpc>
            </a:pP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b="1" kern="100" dirty="0">
                <a:latin typeface="微软雅黑" panose="020B0503020204020204" pitchFamily="34" charset="-122"/>
                <a:ea typeface="微软雅黑" panose="020B0503020204020204" pitchFamily="34" charset="-122"/>
                <a:cs typeface="Courier New" panose="02070309020205020404" pitchFamily="49" charset="0"/>
              </a:rPr>
              <a:t>针对训练</a:t>
            </a:r>
            <a:r>
              <a:rPr lang="en-US" altLang="zh-CN" sz="4400" b="1"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8. </a:t>
            </a:r>
            <a:r>
              <a:rPr lang="zh-CN" altLang="en-US" sz="4400" dirty="0">
                <a:latin typeface="微软雅黑" panose="020B0503020204020204" pitchFamily="34" charset="-122"/>
                <a:ea typeface="微软雅黑" panose="020B0503020204020204" pitchFamily="34" charset="-122"/>
              </a:rPr>
              <a:t>下列语句中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加点的词语使用恰当的一项是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 </a:t>
            </a:r>
            <a:r>
              <a:rPr lang="zh-CN" altLang="en-US" sz="4400" dirty="0">
                <a:latin typeface="微软雅黑" panose="020B0503020204020204" pitchFamily="34" charset="-122"/>
                <a:ea typeface="微软雅黑" panose="020B0503020204020204" pitchFamily="34" charset="-122"/>
              </a:rPr>
              <a:t>在“两会”上</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总理对于一些地方房价还没有回到合理价位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调控不能放松的表态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让市场对楼市调控政策放松的预期落了空。</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 </a:t>
            </a:r>
            <a:r>
              <a:rPr lang="zh-CN" altLang="en-US" sz="4400" dirty="0">
                <a:latin typeface="微软雅黑" panose="020B0503020204020204" pitchFamily="34" charset="-122"/>
                <a:ea typeface="微软雅黑" panose="020B0503020204020204" pitchFamily="34" charset="-122"/>
              </a:rPr>
              <a:t>在岗位技术培训之后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小李成为生产明星</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年他完成的全年工作量超过规定指标的百分之四十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获得了所在企业的嘉奖。</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 </a:t>
            </a:r>
            <a:r>
              <a:rPr lang="zh-CN" altLang="en-US" sz="4400" dirty="0">
                <a:latin typeface="微软雅黑" panose="020B0503020204020204" pitchFamily="34" charset="-122"/>
                <a:ea typeface="微软雅黑" panose="020B0503020204020204" pitchFamily="34" charset="-122"/>
              </a:rPr>
              <a:t>一项对大学毕业生发展状况的调查表明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无论他们在校成绩多么优秀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走上工作岗位后都将面临各种挑战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需要用勤奋、智慧与坚忍去应对。</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 </a:t>
            </a:r>
            <a:r>
              <a:rPr lang="zh-CN" altLang="en-US" sz="4400" dirty="0">
                <a:latin typeface="微软雅黑" panose="020B0503020204020204" pitchFamily="34" charset="-122"/>
                <a:ea typeface="微软雅黑" panose="020B0503020204020204" pitchFamily="34" charset="-122"/>
              </a:rPr>
              <a:t>公司生产的手机产品质量提高了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功能齐全了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款式新颖了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况且包装也精美了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因而受到广大用户的热烈欢迎。</a:t>
            </a:r>
            <a:endParaRPr lang="zh-CN" altLang="en-US" sz="4400" dirty="0">
              <a:latin typeface="微软雅黑" panose="020B0503020204020204" pitchFamily="34" charset="-122"/>
              <a:ea typeface="微软雅黑" panose="020B0503020204020204" pitchFamily="34" charset="-122"/>
            </a:endParaRPr>
          </a:p>
          <a:p>
            <a:pPr>
              <a:lnSpc>
                <a:spcPct val="130000"/>
              </a:lnSpc>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75"/>
          <p:cNvSpPr txBox="1"/>
          <p:nvPr/>
        </p:nvSpPr>
        <p:spPr>
          <a:xfrm>
            <a:off x="2664620" y="770048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1" name="TextBox 75"/>
          <p:cNvSpPr txBox="1"/>
          <p:nvPr/>
        </p:nvSpPr>
        <p:spPr>
          <a:xfrm>
            <a:off x="6481044" y="507697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2" name="TextBox 75"/>
          <p:cNvSpPr txBox="1"/>
          <p:nvPr/>
        </p:nvSpPr>
        <p:spPr>
          <a:xfrm>
            <a:off x="11596944" y="861926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75"/>
          <p:cNvSpPr txBox="1"/>
          <p:nvPr/>
        </p:nvSpPr>
        <p:spPr>
          <a:xfrm>
            <a:off x="15770076" y="1027230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P spid="11" grpId="0"/>
      <p:bldP spid="12" grpId="0"/>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484066"/>
            <a:ext cx="20145516" cy="74975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481" y="3484065"/>
            <a:ext cx="19931202" cy="5287986"/>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要分清主客体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应该用“对”。表示人与人之间或人与事物之间的对待关系时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只能用“对”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不能用“对于”。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的”使用不当</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加“的”表意不清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令人费解。</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无论”是“不管、不论”的意思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是表条件关系的连词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表示条件不同而结果不变。词语使用符合语境。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况且”表示更进一步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递进语气强烈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程度重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改为“而且”更好</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虽然也有进一步的意思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但是程度轻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改为“并且”也可以。</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2647263"/>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看前后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有些虚词用来连接词语或短语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有些虚词用来连接句子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了解了这种用法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辨析时就不容易出错。</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880324" y="7245297"/>
            <a:ext cx="20145516" cy="41398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78351" y="7570733"/>
            <a:ext cx="19931202" cy="3527504"/>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通常用来连接并列的词语或短语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一般连接并列的句子。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应改为“既</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应改为“又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。其他类似的虚词有“或”与“或者”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乃至”与“以至、以致”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前者均用来连接词语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后者均用来连接句子。</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 name="组合 3"/>
          <p:cNvGrpSpPr/>
          <p:nvPr/>
        </p:nvGrpSpPr>
        <p:grpSpPr>
          <a:xfrm>
            <a:off x="1724975" y="2874936"/>
            <a:ext cx="19872237" cy="4125398"/>
            <a:chOff x="1724975" y="2874936"/>
            <a:chExt cx="19872237" cy="4125398"/>
          </a:xfrm>
        </p:grpSpPr>
        <p:grpSp>
          <p:nvGrpSpPr>
            <p:cNvPr id="13" name="组合 12"/>
            <p:cNvGrpSpPr/>
            <p:nvPr/>
          </p:nvGrpSpPr>
          <p:grpSpPr>
            <a:xfrm>
              <a:off x="1724975" y="2874936"/>
              <a:ext cx="19872237" cy="4125398"/>
              <a:chOff x="1724975" y="2874936"/>
              <a:chExt cx="19872237" cy="4125398"/>
            </a:xfrm>
          </p:grpSpPr>
          <p:sp>
            <p:nvSpPr>
              <p:cNvPr id="54" name="TextBox 53"/>
              <p:cNvSpPr txBox="1"/>
              <p:nvPr/>
            </p:nvSpPr>
            <p:spPr>
              <a:xfrm>
                <a:off x="2023200" y="2874936"/>
                <a:ext cx="19574012" cy="3527504"/>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marL="742950" indent="-742950">
                  <a:lnSpc>
                    <a:spcPct val="130000"/>
                  </a:lnSpc>
                </a:pPr>
                <a:r>
                  <a:rPr lang="en-US" altLang="zh-CN" sz="4400" b="1" dirty="0">
                    <a:solidFill>
                      <a:schemeClr val="accent6">
                        <a:lumMod val="75000"/>
                      </a:schemeClr>
                    </a:solidFill>
                    <a:latin typeface="微软雅黑" panose="020B0503020204020204" pitchFamily="34" charset="-122"/>
                    <a:ea typeface="微软雅黑" panose="020B0503020204020204" pitchFamily="34" charset="-122"/>
                  </a:rPr>
                  <a:t>9. </a:t>
                </a:r>
                <a:r>
                  <a:rPr lang="zh-CN" altLang="en-US" sz="4400" dirty="0">
                    <a:latin typeface="微软雅黑" panose="020B0503020204020204" pitchFamily="34" charset="-122"/>
                    <a:ea typeface="微软雅黑" panose="020B0503020204020204" pitchFamily="34" charset="-122"/>
                  </a:rPr>
                  <a:t>指出下列句子中加点的虚词使用是否恰当。</a:t>
                </a:r>
                <a:endParaRPr lang="zh-CN" altLang="en-US" sz="4400" dirty="0">
                  <a:latin typeface="微软雅黑" panose="020B0503020204020204" pitchFamily="34" charset="-122"/>
                  <a:ea typeface="微软雅黑" panose="020B0503020204020204" pitchFamily="34" charset="-122"/>
                </a:endParaRPr>
              </a:p>
              <a:p>
                <a:pPr marL="742950" indent="-742950">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又要有周密的计划</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又要有切实的措施。</a:t>
                </a:r>
                <a:endParaRPr lang="zh-CN" altLang="en-US" sz="4400" dirty="0">
                  <a:latin typeface="微软雅黑" panose="020B0503020204020204" pitchFamily="34" charset="-122"/>
                  <a:ea typeface="微软雅黑" panose="020B0503020204020204" pitchFamily="34" charset="-122"/>
                </a:endParaRPr>
              </a:p>
              <a:p>
                <a:pPr marL="742950" indent="-742950">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一个受过高等护理教育的护士</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应该既有理论经验又有实践经验。</a:t>
                </a:r>
                <a:endParaRPr lang="zh-CN" altLang="en-US" sz="4400" dirty="0">
                  <a:latin typeface="微软雅黑" panose="020B0503020204020204" pitchFamily="34" charset="-122"/>
                  <a:ea typeface="微软雅黑" panose="020B0503020204020204" pitchFamily="34" charset="-122"/>
                </a:endParaRPr>
              </a:p>
            </p:txBody>
          </p:sp>
          <p:sp>
            <p:nvSpPr>
              <p:cNvPr id="8" name="TextBox 75"/>
              <p:cNvSpPr txBox="1"/>
              <p:nvPr/>
            </p:nvSpPr>
            <p:spPr>
              <a:xfrm>
                <a:off x="1724975" y="515367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9" name="TextBox 75"/>
              <p:cNvSpPr txBox="1"/>
              <p:nvPr/>
            </p:nvSpPr>
            <p:spPr>
              <a:xfrm>
                <a:off x="10232333" y="6061719"/>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TextBox 75"/>
              <p:cNvSpPr txBox="1"/>
              <p:nvPr/>
            </p:nvSpPr>
            <p:spPr>
              <a:xfrm>
                <a:off x="13537828" y="6077004"/>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
          <p:nvSpPr>
            <p:cNvPr id="14" name="TextBox 75"/>
            <p:cNvSpPr txBox="1"/>
            <p:nvPr/>
          </p:nvSpPr>
          <p:spPr>
            <a:xfrm>
              <a:off x="6337028" y="5138389"/>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3454962"/>
            <a:ext cx="19574012" cy="2647263"/>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10. </a:t>
            </a:r>
            <a:r>
              <a:rPr lang="zh-CN" altLang="en-US" sz="4400" dirty="0">
                <a:latin typeface="微软雅黑" panose="020B0503020204020204" pitchFamily="34" charset="-122"/>
                <a:ea typeface="微软雅黑" panose="020B0503020204020204" pitchFamily="34" charset="-122"/>
              </a:rPr>
              <a:t>看结构</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       虚词的使用应切合语境的需求</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如果滥用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往往会造成语意的累赘、重复</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甚至破坏句子的结构。</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407745"/>
          </a:xfrm>
          <a:prstGeom prst="rect">
            <a:avLst/>
          </a:prstGeom>
          <a:noFill/>
        </p:spPr>
        <p:txBody>
          <a:bodyPr wrap="square" rtlCol="0">
            <a:spAutoFit/>
          </a:bodyPr>
          <a:lstStyle/>
          <a:p>
            <a:pPr>
              <a:lnSpc>
                <a:spcPct val="130000"/>
              </a:lnSpc>
            </a:pPr>
            <a:r>
              <a:rPr lang="en-US" altLang="zh-CN" sz="4400" b="1" dirty="0">
                <a:latin typeface="微软雅黑" panose="020B0503020204020204" pitchFamily="34" charset="-122"/>
                <a:ea typeface="微软雅黑" panose="020B0503020204020204" pitchFamily="34" charset="-122"/>
              </a:rPr>
              <a:t>【</a:t>
            </a:r>
            <a:r>
              <a:rPr lang="zh-CN" altLang="en-US" sz="4400" b="1" dirty="0">
                <a:latin typeface="微软雅黑" panose="020B0503020204020204" pitchFamily="34" charset="-122"/>
                <a:ea typeface="微软雅黑" panose="020B0503020204020204" pitchFamily="34" charset="-122"/>
              </a:rPr>
              <a:t>针对训练</a:t>
            </a:r>
            <a:r>
              <a:rPr lang="en-US" altLang="zh-CN" sz="4400" b="1" dirty="0">
                <a:latin typeface="微软雅黑" panose="020B0503020204020204" pitchFamily="34" charset="-122"/>
                <a:ea typeface="微软雅黑" panose="020B0503020204020204" pitchFamily="34" charset="-122"/>
              </a:rPr>
              <a:t>】</a:t>
            </a:r>
            <a:endParaRPr lang="en-US" altLang="zh-CN" sz="4400" b="1"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10 .  </a:t>
            </a:r>
            <a:r>
              <a:rPr lang="zh-CN" altLang="en-US" sz="4400" dirty="0">
                <a:latin typeface="微软雅黑" panose="020B0503020204020204" pitchFamily="34" charset="-122"/>
                <a:ea typeface="微软雅黑" panose="020B0503020204020204" pitchFamily="34" charset="-122"/>
              </a:rPr>
              <a:t>指出下列句子在虚词使用方面是否存在问题。</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(1)《</a:t>
            </a:r>
            <a:r>
              <a:rPr lang="zh-CN" altLang="en-US" sz="4400" dirty="0">
                <a:latin typeface="微软雅黑" panose="020B0503020204020204" pitchFamily="34" charset="-122"/>
                <a:ea typeface="微软雅黑" panose="020B0503020204020204" pitchFamily="34" charset="-122"/>
              </a:rPr>
              <a:t>物权法</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深受广大群众所欢迎。</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科学工作者需要有开阔的心胸</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就是对自己学术观点不一样的同行也应坦诚相待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精诚合作。</a:t>
            </a:r>
            <a:endParaRPr lang="zh-CN" altLang="en-US" sz="4400" dirty="0">
              <a:latin typeface="微软雅黑" panose="020B0503020204020204" pitchFamily="34" charset="-122"/>
              <a:ea typeface="微软雅黑" panose="020B0503020204020204" pitchFamily="34" charset="-122"/>
            </a:endParaRPr>
          </a:p>
        </p:txBody>
      </p:sp>
      <p:sp>
        <p:nvSpPr>
          <p:cNvPr id="11" name="矩形 10"/>
          <p:cNvSpPr/>
          <p:nvPr/>
        </p:nvSpPr>
        <p:spPr>
          <a:xfrm>
            <a:off x="1880324" y="8029317"/>
            <a:ext cx="20145516" cy="3355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08886" y="8056913"/>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句中“深受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欢迎”是一个完整的表意结构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再用“所”就显得累赘。</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虚词的脱漏会直接导致成分的残缺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甚至影响语意的表达。句中“自己”前脱漏了介词“与”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造成语意不连贯。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23200" y="2818791"/>
            <a:ext cx="3924983" cy="988021"/>
            <a:chOff x="2074961" y="4329310"/>
            <a:chExt cx="3151047"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71353" y="4358175"/>
              <a:ext cx="2954655" cy="539728"/>
            </a:xfrm>
            <a:prstGeom prst="rect">
              <a:avLst/>
            </a:prstGeom>
          </p:spPr>
          <p:txBody>
            <a:bodyPr wrap="square">
              <a:spAutoFit/>
            </a:bodyPr>
            <a:lstStyle/>
            <a:p>
              <a:r>
                <a:rPr lang="zh-CN" altLang="en-US" sz="5200" b="1" spc="200" dirty="0">
                  <a:solidFill>
                    <a:schemeClr val="bg1"/>
                  </a:solidFill>
                  <a:latin typeface="微软雅黑" panose="020B0503020204020204" pitchFamily="34" charset="-122"/>
                  <a:ea typeface="微软雅黑" panose="020B0503020204020204" pitchFamily="34" charset="-122"/>
                </a:rPr>
                <a:t>技法点拨</a:t>
              </a:r>
              <a:endParaRPr lang="zh-CN" altLang="en-US" sz="5200" b="1" spc="200"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1951762" y="3803630"/>
            <a:ext cx="20002640" cy="3775393"/>
          </a:xfrm>
          <a:prstGeom prst="rect">
            <a:avLst/>
          </a:prstGeom>
          <a:noFill/>
        </p:spPr>
        <p:txBody>
          <a:bodyPr wrap="square" rtlCol="0">
            <a:spAutoFit/>
          </a:bodyPr>
          <a:lstStyle/>
          <a:p>
            <a:pPr algn="just">
              <a:lnSpc>
                <a:spcPct val="130000"/>
              </a:lnSpc>
              <a:spcAft>
                <a:spcPts val="0"/>
              </a:spcAft>
            </a:pP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技法</a:t>
            </a:r>
            <a:r>
              <a:rPr lang="en-US" altLang="zh-CN" sz="52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　虚词虚词使用“九注意”</a:t>
            </a:r>
            <a:endPar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30000"/>
              </a:lnSpc>
              <a:spcAft>
                <a:spcPts val="0"/>
              </a:spcAft>
            </a:pPr>
            <a:r>
              <a:rPr lang="zh-CN" altLang="en-US" sz="5200" b="1" kern="100" dirty="0">
                <a:latin typeface="微软雅黑" panose="020B0503020204020204" pitchFamily="34" charset="-122"/>
                <a:ea typeface="微软雅黑" panose="020B0503020204020204" pitchFamily="34" charset="-122"/>
                <a:cs typeface="Courier New" panose="02070309020205020404" pitchFamily="49" charset="0"/>
              </a:rPr>
              <a:t>　  </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由于虚词种类繁多</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用法灵活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考生掌握起来有较大的难度。下面通过对近年来高考题的整理归类</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r>
              <a:rPr lang="zh-CN" altLang="en-US" sz="4400" kern="100" dirty="0">
                <a:latin typeface="微软雅黑" panose="020B0503020204020204" pitchFamily="34" charset="-122"/>
                <a:ea typeface="微软雅黑" panose="020B0503020204020204" pitchFamily="34" charset="-122"/>
                <a:cs typeface="Courier New" panose="02070309020205020404" pitchFamily="49" charset="0"/>
              </a:rPr>
              <a:t>总结出虚词使用中的常见注意点</a:t>
            </a:r>
            <a:r>
              <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400" kern="100" dirty="0">
              <a:latin typeface="微软雅黑" panose="020B0503020204020204" pitchFamily="34" charset="-122"/>
              <a:ea typeface="微软雅黑" panose="020B0503020204020204" pitchFamily="34" charset="-122"/>
              <a:cs typeface="Courier New" panose="02070309020205020404" pitchFamily="49" charset="0"/>
            </a:endParaRPr>
          </a:p>
          <a:p>
            <a:pPr marL="630555" indent="-630555" algn="just">
              <a:lnSpc>
                <a:spcPct val="130000"/>
              </a:lnSpc>
              <a:spcAft>
                <a:spcPts val="0"/>
              </a:spcAft>
            </a:pP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1921880" y="7056311"/>
          <a:ext cx="20002640" cy="4918355"/>
        </p:xfrm>
        <a:graphic>
          <a:graphicData uri="http://schemas.openxmlformats.org/drawingml/2006/table">
            <a:tbl>
              <a:tblPr>
                <a:tableStyleId>{5940675A-B579-460E-94D1-54222C63F5DA}</a:tableStyleId>
              </a:tblPr>
              <a:tblGrid>
                <a:gridCol w="7643866"/>
                <a:gridCol w="12358774"/>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4031006">
                <a:tc>
                  <a:txBody>
                    <a:bodyPr/>
                    <a:lstStyle/>
                    <a:p>
                      <a:pPr marL="0" algn="l"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　注意吃透规定。有些虚词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在使用过程中有范围、语法等方面的特殊规定</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只有吃透规定要求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才能做到准确运用</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360045" indent="0">
                        <a:lnSpc>
                          <a:spcPct val="150000"/>
                        </a:lnSpc>
                        <a:spcAft>
                          <a:spcPts val="0"/>
                        </a:spcAft>
                        <a:buAutoNum type="arabicPeriod"/>
                      </a:pPr>
                      <a:r>
                        <a:rPr lang="zh-CN" altLang="en-US" sz="4400" kern="100" dirty="0">
                          <a:solidFill>
                            <a:schemeClr val="tx1"/>
                          </a:solidFill>
                          <a:latin typeface="微软雅黑" panose="020B0503020204020204" pitchFamily="34" charset="-122"/>
                          <a:ea typeface="微软雅黑" panose="020B0503020204020204" pitchFamily="34" charset="-122"/>
                        </a:rPr>
                        <a:t> 老将军戎马一生</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为中华人民共和国的建立立下了卓越的功勋</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但终于被“四人帮”以“莫须有”的罪名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害死在牛棚里。</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indent="0">
                        <a:lnSpc>
                          <a:spcPct val="150000"/>
                        </a:lnSpc>
                        <a:spcAft>
                          <a:spcPts val="0"/>
                        </a:spcAft>
                        <a:buNone/>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a:t>
                      </a:r>
                      <a:r>
                        <a:rPr lang="en-US" sz="4400" u="sng" kern="100" dirty="0">
                          <a:solidFill>
                            <a:schemeClr val="tx1"/>
                          </a:solidFill>
                          <a:uFill>
                            <a:solidFill>
                              <a:srgbClr val="666666"/>
                            </a:solidFill>
                          </a:uFill>
                          <a:latin typeface="微软雅黑" panose="020B0503020204020204" pitchFamily="34" charset="-122"/>
                          <a:ea typeface="微软雅黑" panose="020B0503020204020204" pitchFamily="34" charset="-122"/>
                        </a:rPr>
                        <a:t> 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
        <p:nvSpPr>
          <p:cNvPr id="12" name="TextBox 75"/>
          <p:cNvSpPr txBox="1"/>
          <p:nvPr/>
        </p:nvSpPr>
        <p:spPr>
          <a:xfrm>
            <a:off x="13465820" y="9613478"/>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776623" y="3399227"/>
            <a:ext cx="20249217" cy="69343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623" y="3426814"/>
            <a:ext cx="20046577" cy="6168227"/>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本题考查语言表达简明、连贯、得体、准确、鲜明、生动的能力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重点考查语言表达连贯的能力。结合语境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从后文可以看出本句叙述的主体为“古琴”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可以确定括号内语句应以“古琴”为主语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两项。由后文“但我认为这恰恰是它的一个特点”可推知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括号内句意应与其相反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且从句式的协调性上来看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应选择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方法指津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解答此类题目</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最重要的方法就是注意前文的提示与后文的照应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根据语境进行推断。</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484066"/>
            <a:ext cx="20145516" cy="45871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481" y="3484065"/>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“终于”表示经过较长过程最后出现某种情况</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多用于希望达到的结果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而被“害死在牛棚里”显然不是老将军想努力达到的结果。应该改为“最终”。</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1701729" y="3794536"/>
          <a:ext cx="20002640" cy="4792218"/>
        </p:xfrm>
        <a:graphic>
          <a:graphicData uri="http://schemas.openxmlformats.org/drawingml/2006/table">
            <a:tbl>
              <a:tblPr>
                <a:tableStyleId>{5940675A-B579-460E-94D1-54222C63F5DA}</a:tableStyleId>
              </a:tblPr>
              <a:tblGrid>
                <a:gridCol w="7643866"/>
                <a:gridCol w="12358774"/>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2015503">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注意看准词性。虚词的词性不同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其语法特点和语法功能也不同</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我们只有把准了词性</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才能做到准确使用</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2. </a:t>
                      </a:r>
                      <a:r>
                        <a:rPr lang="zh-CN" altLang="en-US" sz="4400" kern="100" dirty="0">
                          <a:solidFill>
                            <a:schemeClr val="tx1"/>
                          </a:solidFill>
                          <a:latin typeface="微软雅黑" panose="020B0503020204020204" pitchFamily="34" charset="-122"/>
                          <a:ea typeface="微软雅黑" panose="020B0503020204020204" pitchFamily="34" charset="-122"/>
                        </a:rPr>
                        <a:t>一场胜利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让恒大刷新了中国足坛的诸多纪录</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但相较于恒大的野心</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这一切才刚才开始。</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a:t>
                      </a:r>
                      <a:r>
                        <a:rPr lang="en-US" sz="4400" u="sng" kern="100" dirty="0">
                          <a:solidFill>
                            <a:schemeClr val="tx1"/>
                          </a:solidFill>
                          <a:uFill>
                            <a:solidFill>
                              <a:srgbClr val="666666"/>
                            </a:solidFill>
                          </a:uFill>
                          <a:latin typeface="微软雅黑" panose="020B0503020204020204" pitchFamily="34" charset="-122"/>
                          <a:ea typeface="微软雅黑" panose="020B0503020204020204" pitchFamily="34" charset="-122"/>
                        </a:rPr>
                        <a:t> _____________________________________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
        <p:nvSpPr>
          <p:cNvPr id="12" name="TextBox 11"/>
          <p:cNvSpPr txBox="1"/>
          <p:nvPr/>
        </p:nvSpPr>
        <p:spPr>
          <a:xfrm>
            <a:off x="19703142" y="2772718"/>
            <a:ext cx="1883621"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9" name="TextBox 75"/>
          <p:cNvSpPr txBox="1"/>
          <p:nvPr/>
        </p:nvSpPr>
        <p:spPr>
          <a:xfrm>
            <a:off x="15122004" y="6661150"/>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矩形 12"/>
          <p:cNvSpPr/>
          <p:nvPr/>
        </p:nvSpPr>
        <p:spPr>
          <a:xfrm>
            <a:off x="1541600" y="8997460"/>
            <a:ext cx="20145516" cy="28482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21788" y="9376986"/>
            <a:ext cx="1993120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刚才”是时间名词</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它不能充当“开始”的状语。应该用时间副词“刚刚”。</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1701729" y="3794536"/>
          <a:ext cx="20002640" cy="4792218"/>
        </p:xfrm>
        <a:graphic>
          <a:graphicData uri="http://schemas.openxmlformats.org/drawingml/2006/table">
            <a:tbl>
              <a:tblPr>
                <a:tableStyleId>{5940675A-B579-460E-94D1-54222C63F5DA}</a:tableStyleId>
              </a:tblPr>
              <a:tblGrid>
                <a:gridCol w="7643866"/>
                <a:gridCol w="12358774"/>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1905000">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cs typeface="+mn-cs"/>
                        </a:rPr>
                        <a:t>     注意摆正位置。虚词的摆放位置必须根据句子的语法需要和虚词自身的表意特点来确定</a:t>
                      </a:r>
                      <a:r>
                        <a:rPr lang="en-US" altLang="zh-CN" sz="4400" kern="100" dirty="0">
                          <a:solidFill>
                            <a:schemeClr val="tx1"/>
                          </a:solidFill>
                          <a:latin typeface="微软雅黑" panose="020B0503020204020204" pitchFamily="34" charset="-122"/>
                          <a:ea typeface="微软雅黑" panose="020B0503020204020204" pitchFamily="34" charset="-122"/>
                          <a:cs typeface="+mn-cs"/>
                        </a:rPr>
                        <a:t>,</a:t>
                      </a:r>
                      <a:r>
                        <a:rPr lang="zh-CN" altLang="en-US" sz="4400" kern="100" dirty="0">
                          <a:solidFill>
                            <a:schemeClr val="tx1"/>
                          </a:solidFill>
                          <a:latin typeface="微软雅黑" panose="020B0503020204020204" pitchFamily="34" charset="-122"/>
                          <a:ea typeface="微软雅黑" panose="020B0503020204020204" pitchFamily="34" charset="-122"/>
                          <a:cs typeface="+mn-cs"/>
                        </a:rPr>
                        <a:t>而不能错位   </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3. </a:t>
                      </a:r>
                      <a:r>
                        <a:rPr lang="zh-CN" altLang="en-US" sz="4400" kern="100" dirty="0">
                          <a:solidFill>
                            <a:schemeClr val="tx1"/>
                          </a:solidFill>
                          <a:latin typeface="微软雅黑" panose="020B0503020204020204" pitchFamily="34" charset="-122"/>
                          <a:ea typeface="微软雅黑" panose="020B0503020204020204" pitchFamily="34" charset="-122"/>
                        </a:rPr>
                        <a:t>他因为名字中有个“海”字</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年纪又比大伙儿长两三岁</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所以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大家都叫他“海哥”。</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50000"/>
                        </a:lnSpc>
                        <a:spcAft>
                          <a:spcPts val="0"/>
                        </a:spcAft>
                      </a:pPr>
                      <a:r>
                        <a:rPr lang="en-US"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 _____________________________________</a:t>
                      </a:r>
                      <a:endParaRPr lang="zh-CN" altLang="en-US"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50000"/>
                        </a:lnSpc>
                        <a:spcAft>
                          <a:spcPts val="0"/>
                        </a:spcAft>
                      </a:pP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bl>
          </a:graphicData>
        </a:graphic>
      </p:graphicFrame>
      <p:sp>
        <p:nvSpPr>
          <p:cNvPr id="12" name="TextBox 11"/>
          <p:cNvSpPr txBox="1"/>
          <p:nvPr/>
        </p:nvSpPr>
        <p:spPr>
          <a:xfrm>
            <a:off x="19703142" y="2772718"/>
            <a:ext cx="1883621"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9" name="TextBox 75"/>
          <p:cNvSpPr txBox="1"/>
          <p:nvPr/>
        </p:nvSpPr>
        <p:spPr>
          <a:xfrm>
            <a:off x="9444179" y="5267315"/>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矩形 12"/>
          <p:cNvSpPr/>
          <p:nvPr/>
        </p:nvSpPr>
        <p:spPr>
          <a:xfrm>
            <a:off x="1701729" y="8970218"/>
            <a:ext cx="20145516" cy="31770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08886" y="8970217"/>
            <a:ext cx="19931202" cy="3527504"/>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复句中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前后分句的主语如果一致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关联词语应该放在主语后</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反之则放在主语前。该句中前面分句的主语是“他”</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后面分句的主语是“大家”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二者不一致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所以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因为”应调到第一个“他”前面。</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1706315" y="3542159"/>
          <a:ext cx="20002640" cy="4792218"/>
        </p:xfrm>
        <a:graphic>
          <a:graphicData uri="http://schemas.openxmlformats.org/drawingml/2006/table">
            <a:tbl>
              <a:tblPr>
                <a:tableStyleId>{5940675A-B579-460E-94D1-54222C63F5DA}</a:tableStyleId>
              </a:tblPr>
              <a:tblGrid>
                <a:gridCol w="9887297"/>
                <a:gridCol w="10115343"/>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2015503">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注意辨析异同。近年考查近义虚词运用的试题屡见不鲜</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要准确地运用虚词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就必须辨析出它们的异同点</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然后依据具体的语境做出选择</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4. </a:t>
                      </a:r>
                      <a:r>
                        <a:rPr lang="zh-CN" altLang="en-US" sz="4400" kern="100" dirty="0">
                          <a:solidFill>
                            <a:schemeClr val="tx1"/>
                          </a:solidFill>
                          <a:latin typeface="微软雅黑" panose="020B0503020204020204" pitchFamily="34" charset="-122"/>
                          <a:ea typeface="微软雅黑" panose="020B0503020204020204" pitchFamily="34" charset="-122"/>
                        </a:rPr>
                        <a:t>其实</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就是在封建时代</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有识之士关于官民关系也曾做过有着进步意义的阐述</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有的还付诸了行动。</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a:t>
                      </a:r>
                      <a:r>
                        <a:rPr lang="en-US" sz="4400" u="sng" kern="100" dirty="0">
                          <a:solidFill>
                            <a:schemeClr val="tx1"/>
                          </a:solidFill>
                          <a:uFill>
                            <a:solidFill>
                              <a:srgbClr val="666666"/>
                            </a:solidFill>
                          </a:uFill>
                          <a:latin typeface="微软雅黑" panose="020B0503020204020204" pitchFamily="34" charset="-122"/>
                          <a:ea typeface="微软雅黑" panose="020B0503020204020204" pitchFamily="34" charset="-122"/>
                        </a:rPr>
                        <a:t> __________________________  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
        <p:nvSpPr>
          <p:cNvPr id="12" name="TextBox 11"/>
          <p:cNvSpPr txBox="1"/>
          <p:nvPr/>
        </p:nvSpPr>
        <p:spPr>
          <a:xfrm>
            <a:off x="19586500" y="2772718"/>
            <a:ext cx="2000264"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9" name="TextBox 75"/>
          <p:cNvSpPr txBox="1"/>
          <p:nvPr/>
        </p:nvSpPr>
        <p:spPr>
          <a:xfrm>
            <a:off x="18747177" y="4990637"/>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1701729" y="9103819"/>
            <a:ext cx="20145516" cy="2647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08886" y="9103818"/>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“关于”“对于”都可用来引进涉及的事物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但“关于”表示关联、涉及的事物</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对于”用于指出对象。该句旨在指出对象“官民关系”</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故应选用“对于”。</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1707938" y="3556156"/>
          <a:ext cx="20002640" cy="3786378"/>
        </p:xfrm>
        <a:graphic>
          <a:graphicData uri="http://schemas.openxmlformats.org/drawingml/2006/table">
            <a:tbl>
              <a:tblPr>
                <a:tableStyleId>{5940675A-B579-460E-94D1-54222C63F5DA}</a:tableStyleId>
              </a:tblPr>
              <a:tblGrid>
                <a:gridCol w="8928992"/>
                <a:gridCol w="11073648"/>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2015503">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注意对应搭配。有些虚词需要与实词或者其他虚词搭配使用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在搭配过程中</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一定要注意搭配的对应</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5. </a:t>
                      </a:r>
                      <a:r>
                        <a:rPr lang="zh-CN" altLang="en-US" sz="4400" kern="100" dirty="0">
                          <a:solidFill>
                            <a:schemeClr val="tx1"/>
                          </a:solidFill>
                          <a:latin typeface="微软雅黑" panose="020B0503020204020204" pitchFamily="34" charset="-122"/>
                          <a:ea typeface="微软雅黑" panose="020B0503020204020204" pitchFamily="34" charset="-122"/>
                        </a:rPr>
                        <a:t>一个人的性格不是生来就有的</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而是由于他的家庭和社会条件决定的。</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a:t>
                      </a:r>
                      <a:r>
                        <a:rPr lang="en-US" sz="4400" u="sng" kern="100" dirty="0">
                          <a:solidFill>
                            <a:schemeClr val="tx1"/>
                          </a:solidFill>
                          <a:uFill>
                            <a:solidFill>
                              <a:srgbClr val="666666"/>
                            </a:solidFill>
                          </a:uFill>
                          <a:latin typeface="微软雅黑" panose="020B0503020204020204" pitchFamily="34" charset="-122"/>
                          <a:ea typeface="微软雅黑" panose="020B0503020204020204" pitchFamily="34" charset="-122"/>
                        </a:rPr>
                        <a:t> _________________________  ______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
        <p:nvSpPr>
          <p:cNvPr id="12" name="TextBox 11"/>
          <p:cNvSpPr txBox="1"/>
          <p:nvPr/>
        </p:nvSpPr>
        <p:spPr>
          <a:xfrm>
            <a:off x="19586500" y="2772718"/>
            <a:ext cx="2000264"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9" name="矩形 8"/>
          <p:cNvSpPr/>
          <p:nvPr/>
        </p:nvSpPr>
        <p:spPr>
          <a:xfrm>
            <a:off x="1773107" y="8435294"/>
            <a:ext cx="20145516" cy="21387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80264" y="8791515"/>
            <a:ext cx="1993120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句中介词“由于”不能与动词“决定”搭配。应把“由于”改为“由”。</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75"/>
          <p:cNvSpPr txBox="1"/>
          <p:nvPr/>
        </p:nvSpPr>
        <p:spPr>
          <a:xfrm>
            <a:off x="18699158" y="5030648"/>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2002701" y="3726545"/>
          <a:ext cx="20002640" cy="4792218"/>
        </p:xfrm>
        <a:graphic>
          <a:graphicData uri="http://schemas.openxmlformats.org/drawingml/2006/table">
            <a:tbl>
              <a:tblPr>
                <a:tableStyleId>{5940675A-B579-460E-94D1-54222C63F5DA}</a:tableStyleId>
              </a:tblPr>
              <a:tblGrid>
                <a:gridCol w="11471932"/>
                <a:gridCol w="8530708"/>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671834">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cs typeface="+mn-cs"/>
                        </a:rPr>
                        <a:t>　注意辨明关系。为了表明或强化词语之间、短语之间和句子之间的关系</a:t>
                      </a:r>
                      <a:r>
                        <a:rPr lang="en-US" altLang="zh-CN" sz="4400" kern="100" dirty="0">
                          <a:solidFill>
                            <a:schemeClr val="tx1"/>
                          </a:solidFill>
                          <a:latin typeface="微软雅黑" panose="020B0503020204020204" pitchFamily="34" charset="-122"/>
                          <a:ea typeface="微软雅黑" panose="020B0503020204020204" pitchFamily="34" charset="-122"/>
                          <a:cs typeface="+mn-cs"/>
                        </a:rPr>
                        <a:t>,</a:t>
                      </a:r>
                      <a:r>
                        <a:rPr lang="zh-CN" altLang="en-US" sz="4400" kern="100" dirty="0">
                          <a:solidFill>
                            <a:schemeClr val="tx1"/>
                          </a:solidFill>
                          <a:latin typeface="微软雅黑" panose="020B0503020204020204" pitchFamily="34" charset="-122"/>
                          <a:ea typeface="微软雅黑" panose="020B0503020204020204" pitchFamily="34" charset="-122"/>
                          <a:cs typeface="+mn-cs"/>
                        </a:rPr>
                        <a:t>常常需要使用虚词</a:t>
                      </a:r>
                      <a:r>
                        <a:rPr lang="en-US" altLang="zh-CN" sz="4400" kern="100" dirty="0">
                          <a:solidFill>
                            <a:schemeClr val="tx1"/>
                          </a:solidFill>
                          <a:latin typeface="微软雅黑" panose="020B0503020204020204" pitchFamily="34" charset="-122"/>
                          <a:ea typeface="微软雅黑" panose="020B0503020204020204" pitchFamily="34" charset="-122"/>
                          <a:cs typeface="+mn-cs"/>
                        </a:rPr>
                        <a:t>,</a:t>
                      </a:r>
                      <a:r>
                        <a:rPr lang="zh-CN" altLang="en-US" sz="4400" kern="100" dirty="0">
                          <a:solidFill>
                            <a:schemeClr val="tx1"/>
                          </a:solidFill>
                          <a:latin typeface="微软雅黑" panose="020B0503020204020204" pitchFamily="34" charset="-122"/>
                          <a:ea typeface="微软雅黑" panose="020B0503020204020204" pitchFamily="34" charset="-122"/>
                          <a:cs typeface="+mn-cs"/>
                        </a:rPr>
                        <a:t>在使用之前</a:t>
                      </a:r>
                      <a:r>
                        <a:rPr lang="en-US" altLang="zh-CN" sz="4400" kern="100" dirty="0">
                          <a:solidFill>
                            <a:schemeClr val="tx1"/>
                          </a:solidFill>
                          <a:latin typeface="微软雅黑" panose="020B0503020204020204" pitchFamily="34" charset="-122"/>
                          <a:ea typeface="微软雅黑" panose="020B0503020204020204" pitchFamily="34" charset="-122"/>
                          <a:cs typeface="+mn-cs"/>
                        </a:rPr>
                        <a:t>,</a:t>
                      </a:r>
                      <a:r>
                        <a:rPr lang="zh-CN" altLang="en-US" sz="4400" kern="100" dirty="0">
                          <a:solidFill>
                            <a:schemeClr val="tx1"/>
                          </a:solidFill>
                          <a:latin typeface="微软雅黑" panose="020B0503020204020204" pitchFamily="34" charset="-122"/>
                          <a:ea typeface="微软雅黑" panose="020B0503020204020204" pitchFamily="34" charset="-122"/>
                          <a:cs typeface="+mn-cs"/>
                        </a:rPr>
                        <a:t>我们首先必须辨明关系</a:t>
                      </a:r>
                      <a:r>
                        <a:rPr lang="en-US" altLang="zh-CN" sz="4400" kern="100" dirty="0">
                          <a:solidFill>
                            <a:schemeClr val="tx1"/>
                          </a:solidFill>
                          <a:latin typeface="微软雅黑" panose="020B0503020204020204" pitchFamily="34" charset="-122"/>
                          <a:ea typeface="微软雅黑" panose="020B0503020204020204" pitchFamily="34" charset="-122"/>
                          <a:cs typeface="+mn-cs"/>
                        </a:rPr>
                        <a:t>,</a:t>
                      </a:r>
                      <a:r>
                        <a:rPr lang="zh-CN" altLang="en-US" sz="4400" kern="100" dirty="0">
                          <a:solidFill>
                            <a:schemeClr val="tx1"/>
                          </a:solidFill>
                          <a:latin typeface="微软雅黑" panose="020B0503020204020204" pitchFamily="34" charset="-122"/>
                          <a:ea typeface="微软雅黑" panose="020B0503020204020204" pitchFamily="34" charset="-122"/>
                          <a:cs typeface="+mn-cs"/>
                        </a:rPr>
                        <a:t>否则就会产生关系混淆、关系颠倒或强加关系等错误</a:t>
                      </a:r>
                      <a:endParaRPr lang="zh-CN" altLang="en-US"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l" defTabSz="2118995" rtl="0" eaLnBrk="1" latinLnBrk="0" hangingPunct="1">
                        <a:lnSpc>
                          <a:spcPct val="150000"/>
                        </a:lnSpc>
                        <a:spcAft>
                          <a:spcPts val="0"/>
                        </a:spcAft>
                      </a:pPr>
                      <a:r>
                        <a:rPr lang="en-US" altLang="zh-CN" sz="4400" kern="100" dirty="0">
                          <a:solidFill>
                            <a:schemeClr val="tx1"/>
                          </a:solidFill>
                          <a:latin typeface="微软雅黑" panose="020B0503020204020204" pitchFamily="34" charset="-122"/>
                          <a:ea typeface="微软雅黑" panose="020B0503020204020204" pitchFamily="34" charset="-122"/>
                        </a:rPr>
                        <a:t>6.</a:t>
                      </a:r>
                      <a:r>
                        <a:rPr lang="zh-CN" altLang="en-US" sz="4400" kern="100" dirty="0">
                          <a:solidFill>
                            <a:schemeClr val="tx1"/>
                          </a:solidFill>
                          <a:latin typeface="微软雅黑" panose="020B0503020204020204" pitchFamily="34" charset="-122"/>
                          <a:ea typeface="微软雅黑" panose="020B0503020204020204" pitchFamily="34" charset="-122"/>
                        </a:rPr>
                        <a:t>水库建成后</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即使遇上十天半月不下雨和多年不遇的大旱</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庄稼也能保收。</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algn="l" defTabSz="2118995" rtl="0" eaLnBrk="1" latinLnBrk="0" hangingPunct="1">
                        <a:lnSpc>
                          <a:spcPct val="150000"/>
                        </a:lnSpc>
                        <a:spcAft>
                          <a:spcPts val="0"/>
                        </a:spcAft>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 ______________________</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bl>
          </a:graphicData>
        </a:graphic>
      </p:graphicFrame>
      <p:sp>
        <p:nvSpPr>
          <p:cNvPr id="12" name="TextBox 11"/>
          <p:cNvSpPr txBox="1"/>
          <p:nvPr/>
        </p:nvSpPr>
        <p:spPr>
          <a:xfrm>
            <a:off x="19586500" y="2772718"/>
            <a:ext cx="2000264"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9" name="TextBox 75"/>
          <p:cNvSpPr txBox="1"/>
          <p:nvPr/>
        </p:nvSpPr>
        <p:spPr>
          <a:xfrm>
            <a:off x="13825860" y="6199485"/>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1701729" y="9253200"/>
            <a:ext cx="20145516" cy="2090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41937" y="9411794"/>
            <a:ext cx="19931202" cy="886781"/>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该句犯了“关系混淆”的错误。应把“和”改为“或”。</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1728516" y="3420790"/>
          <a:ext cx="20002640" cy="4792218"/>
        </p:xfrm>
        <a:graphic>
          <a:graphicData uri="http://schemas.openxmlformats.org/drawingml/2006/table">
            <a:tbl>
              <a:tblPr>
                <a:tableStyleId>{5940675A-B579-460E-94D1-54222C63F5DA}</a:tableStyleId>
              </a:tblPr>
              <a:tblGrid>
                <a:gridCol w="8424936"/>
                <a:gridCol w="11577704"/>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2015503">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注意有机衔接。虚词作为语句表意的纽带</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必须准确地显现出句意之间的逻辑联系</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以做到有机衔接</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而不能与语意逻辑相悖</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7. </a:t>
                      </a:r>
                      <a:r>
                        <a:rPr lang="zh-CN" altLang="en-US" sz="4400" kern="100" dirty="0">
                          <a:solidFill>
                            <a:schemeClr val="tx1"/>
                          </a:solidFill>
                          <a:latin typeface="微软雅黑" panose="020B0503020204020204" pitchFamily="34" charset="-122"/>
                          <a:ea typeface="微软雅黑" panose="020B0503020204020204" pitchFamily="34" charset="-122"/>
                        </a:rPr>
                        <a:t>因为作者没有很好地把握住主题</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单凭主观想象加入了许多不必要的情节和人物</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反而大大削弱了作品的思想性和艺术性。</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a:t>
                      </a:r>
                      <a:r>
                        <a:rPr lang="en-US" sz="4400" u="sng" kern="100" dirty="0">
                          <a:solidFill>
                            <a:schemeClr val="tx1"/>
                          </a:solidFill>
                          <a:uFill>
                            <a:solidFill>
                              <a:srgbClr val="666666"/>
                            </a:solidFill>
                          </a:uFill>
                          <a:latin typeface="微软雅黑" panose="020B0503020204020204" pitchFamily="34" charset="-122"/>
                          <a:ea typeface="微软雅黑" panose="020B0503020204020204" pitchFamily="34" charset="-122"/>
                        </a:rPr>
                        <a:t> _________________________________   </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
        <p:nvSpPr>
          <p:cNvPr id="12" name="TextBox 11"/>
          <p:cNvSpPr txBox="1"/>
          <p:nvPr/>
        </p:nvSpPr>
        <p:spPr>
          <a:xfrm>
            <a:off x="19586500" y="2772718"/>
            <a:ext cx="2000264"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0" name="TextBox 75"/>
          <p:cNvSpPr txBox="1"/>
          <p:nvPr/>
        </p:nvSpPr>
        <p:spPr>
          <a:xfrm>
            <a:off x="17642284" y="5845770"/>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矩形 12"/>
          <p:cNvSpPr/>
          <p:nvPr/>
        </p:nvSpPr>
        <p:spPr>
          <a:xfrm>
            <a:off x="1594572" y="8696688"/>
            <a:ext cx="20145516" cy="2718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01729" y="8696687"/>
            <a:ext cx="19931202"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句中“没有很好地把握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单凭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导致的必然结果是“大大削弱</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前后语意之间的逻辑关系应该是“顺接”</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用了“反而”就变成了“反接”。应将“反而”改为“因而”。</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1728516" y="3420790"/>
          <a:ext cx="20002640" cy="3786378"/>
        </p:xfrm>
        <a:graphic>
          <a:graphicData uri="http://schemas.openxmlformats.org/drawingml/2006/table">
            <a:tbl>
              <a:tblPr>
                <a:tableStyleId>{5940675A-B579-460E-94D1-54222C63F5DA}</a:tableStyleId>
              </a:tblPr>
              <a:tblGrid>
                <a:gridCol w="7643866"/>
                <a:gridCol w="12358774"/>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2015503">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4400" kern="100" dirty="0">
                          <a:solidFill>
                            <a:schemeClr val="tx1"/>
                          </a:solidFill>
                          <a:latin typeface="微软雅黑" panose="020B0503020204020204" pitchFamily="34" charset="-122"/>
                          <a:ea typeface="微软雅黑" panose="020B0503020204020204" pitchFamily="34" charset="-122"/>
                        </a:rPr>
                        <a:t>　</a:t>
                      </a:r>
                      <a:r>
                        <a:rPr lang="zh-CN" altLang="en-US" sz="4400" kern="100" dirty="0">
                          <a:solidFill>
                            <a:schemeClr val="tx1"/>
                          </a:solidFill>
                          <a:latin typeface="微软雅黑" panose="020B0503020204020204" pitchFamily="34" charset="-122"/>
                          <a:ea typeface="微软雅黑" panose="020B0503020204020204" pitchFamily="34" charset="-122"/>
                        </a:rPr>
                        <a:t>注意防止脱漏。虚词的脱漏会直接导致成分的残缺</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甚至影响到语意的表达</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必须谨防</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8. </a:t>
                      </a:r>
                      <a:r>
                        <a:rPr lang="zh-CN" altLang="en-US" sz="4400" kern="100" dirty="0">
                          <a:solidFill>
                            <a:schemeClr val="tx1"/>
                          </a:solidFill>
                          <a:latin typeface="微软雅黑" panose="020B0503020204020204" pitchFamily="34" charset="-122"/>
                          <a:ea typeface="微软雅黑" panose="020B0503020204020204" pitchFamily="34" charset="-122"/>
                        </a:rPr>
                        <a:t>电视连续剧</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大明宫词</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在塑造一代女皇武则天的形象有重大突破。</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a:t>
                      </a:r>
                      <a:r>
                        <a:rPr lang="en-US" sz="4400" u="sng" kern="100" dirty="0">
                          <a:solidFill>
                            <a:schemeClr val="tx1"/>
                          </a:solidFill>
                          <a:uFill>
                            <a:solidFill>
                              <a:srgbClr val="666666"/>
                            </a:solidFill>
                          </a:uFill>
                          <a:latin typeface="微软雅黑" panose="020B0503020204020204" pitchFamily="34" charset="-122"/>
                          <a:ea typeface="微软雅黑" panose="020B0503020204020204" pitchFamily="34" charset="-122"/>
                        </a:rPr>
                        <a:t> _________________________________   __</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
        <p:nvSpPr>
          <p:cNvPr id="12" name="TextBox 11"/>
          <p:cNvSpPr txBox="1"/>
          <p:nvPr/>
        </p:nvSpPr>
        <p:spPr>
          <a:xfrm>
            <a:off x="19586500" y="2772718"/>
            <a:ext cx="2000264"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0" name="TextBox 75"/>
          <p:cNvSpPr txBox="1"/>
          <p:nvPr/>
        </p:nvSpPr>
        <p:spPr>
          <a:xfrm>
            <a:off x="14833972" y="4852314"/>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矩形 12"/>
          <p:cNvSpPr/>
          <p:nvPr/>
        </p:nvSpPr>
        <p:spPr>
          <a:xfrm>
            <a:off x="1618691" y="7814374"/>
            <a:ext cx="20145516" cy="30401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25848" y="7814373"/>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句中“在”后面缺少搭配的词语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导致了成分的残缺。应在“形象”后面补上“上”</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构成介宾短语</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充当“有”的状语。</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a:graphicFrameLocks noGrp="1"/>
          </p:cNvGraphicFramePr>
          <p:nvPr/>
        </p:nvGraphicFramePr>
        <p:xfrm>
          <a:off x="1728516" y="3420790"/>
          <a:ext cx="20002640" cy="4792218"/>
        </p:xfrm>
        <a:graphic>
          <a:graphicData uri="http://schemas.openxmlformats.org/drawingml/2006/table">
            <a:tbl>
              <a:tblPr>
                <a:tableStyleId>{5940675A-B579-460E-94D1-54222C63F5DA}</a:tableStyleId>
              </a:tblPr>
              <a:tblGrid>
                <a:gridCol w="8640960"/>
                <a:gridCol w="11361680"/>
              </a:tblGrid>
              <a:tr h="541026">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类型</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algn="ctr" defTabSz="2118995" rtl="0" eaLnBrk="1" latinLnBrk="0" hangingPunct="1">
                        <a:lnSpc>
                          <a:spcPct val="150000"/>
                        </a:lnSpc>
                        <a:spcAft>
                          <a:spcPts val="0"/>
                        </a:spcAft>
                      </a:pPr>
                      <a:r>
                        <a:rPr lang="zh-CN" sz="4400" kern="100" dirty="0">
                          <a:solidFill>
                            <a:schemeClr val="tx1"/>
                          </a:solidFill>
                          <a:latin typeface="微软雅黑" panose="020B0503020204020204" pitchFamily="34" charset="-122"/>
                          <a:ea typeface="微软雅黑" panose="020B0503020204020204" pitchFamily="34" charset="-122"/>
                        </a:rPr>
                        <a:t>技法小练</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r>
              <a:tr h="2015503">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4400" kern="100" dirty="0">
                          <a:solidFill>
                            <a:schemeClr val="tx1"/>
                          </a:solidFill>
                          <a:latin typeface="微软雅黑" panose="020B0503020204020204" pitchFamily="34" charset="-122"/>
                          <a:ea typeface="微软雅黑" panose="020B0503020204020204" pitchFamily="34" charset="-122"/>
                        </a:rPr>
                        <a:t>      注意词语赘余。虚词在使用时应切合语境的需求</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不能随意使用</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否则</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会出现语意的累赘、重复等错误</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甚至破坏句子的结构</a:t>
                      </a:r>
                      <a:endParaRPr lang="zh-CN" sz="4400" kern="100" dirty="0">
                        <a:solidFill>
                          <a:schemeClr val="tx1"/>
                        </a:solidFill>
                        <a:latin typeface="微软雅黑" panose="020B0503020204020204" pitchFamily="34" charset="-122"/>
                        <a:ea typeface="微软雅黑" panose="020B0503020204020204" pitchFamily="34" charset="-122"/>
                        <a:cs typeface="+mn-cs"/>
                      </a:endParaRPr>
                    </a:p>
                  </a:txBody>
                  <a:tcPr marL="66675" marR="66675"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4400" kern="100" dirty="0">
                          <a:solidFill>
                            <a:schemeClr val="tx1"/>
                          </a:solidFill>
                          <a:latin typeface="微软雅黑" panose="020B0503020204020204" pitchFamily="34" charset="-122"/>
                          <a:ea typeface="微软雅黑" panose="020B0503020204020204" pitchFamily="34" charset="-122"/>
                        </a:rPr>
                        <a:t>9. 《</a:t>
                      </a:r>
                      <a:r>
                        <a:rPr lang="zh-CN" altLang="en-US" sz="4400" kern="100" dirty="0">
                          <a:solidFill>
                            <a:schemeClr val="tx1"/>
                          </a:solidFill>
                          <a:latin typeface="微软雅黑" panose="020B0503020204020204" pitchFamily="34" charset="-122"/>
                          <a:ea typeface="微软雅黑" panose="020B0503020204020204" pitchFamily="34" charset="-122"/>
                        </a:rPr>
                        <a:t>消费者权益保护法</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深受广大消费者所欢迎</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因为它强化了人们的自我保护意识</a:t>
                      </a:r>
                      <a:r>
                        <a:rPr lang="en-US" altLang="zh-CN" sz="4400" kern="100" dirty="0">
                          <a:solidFill>
                            <a:schemeClr val="tx1"/>
                          </a:solidFill>
                          <a:latin typeface="微软雅黑" panose="020B0503020204020204" pitchFamily="34" charset="-122"/>
                          <a:ea typeface="微软雅黑" panose="020B0503020204020204" pitchFamily="34" charset="-122"/>
                        </a:rPr>
                        <a:t>,</a:t>
                      </a:r>
                      <a:r>
                        <a:rPr lang="zh-CN" altLang="en-US" sz="4400" kern="100" dirty="0">
                          <a:solidFill>
                            <a:schemeClr val="tx1"/>
                          </a:solidFill>
                          <a:latin typeface="微软雅黑" panose="020B0503020204020204" pitchFamily="34" charset="-122"/>
                          <a:ea typeface="微软雅黑" panose="020B0503020204020204" pitchFamily="34" charset="-122"/>
                        </a:rPr>
                        <a:t>使消费者的权益得到最大限度的保护。</a:t>
                      </a:r>
                      <a:endParaRPr lang="en-US" altLang="zh-CN" sz="4400" kern="100" dirty="0">
                        <a:solidFill>
                          <a:schemeClr val="tx1"/>
                        </a:solidFill>
                        <a:latin typeface="微软雅黑" panose="020B0503020204020204" pitchFamily="34" charset="-122"/>
                        <a:ea typeface="微软雅黑" panose="020B0503020204020204" pitchFamily="3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en-US" sz="4400" kern="100" dirty="0">
                          <a:solidFill>
                            <a:schemeClr val="tx1"/>
                          </a:solidFill>
                          <a:latin typeface="微软雅黑" panose="020B0503020204020204" pitchFamily="34" charset="-122"/>
                          <a:ea typeface="微软雅黑" panose="020B0503020204020204" pitchFamily="34" charset="-122"/>
                        </a:rPr>
                        <a:t>[</a:t>
                      </a:r>
                      <a:r>
                        <a:rPr lang="zh-CN" sz="4400" kern="100" dirty="0">
                          <a:solidFill>
                            <a:schemeClr val="tx1"/>
                          </a:solidFill>
                          <a:latin typeface="微软雅黑" panose="020B0503020204020204" pitchFamily="34" charset="-122"/>
                          <a:ea typeface="微软雅黑" panose="020B0503020204020204" pitchFamily="34" charset="-122"/>
                        </a:rPr>
                        <a:t>我来改正</a:t>
                      </a:r>
                      <a:r>
                        <a:rPr lang="en-US" sz="4400" kern="100" dirty="0">
                          <a:solidFill>
                            <a:schemeClr val="tx1"/>
                          </a:solidFill>
                          <a:latin typeface="微软雅黑" panose="020B0503020204020204" pitchFamily="34" charset="-122"/>
                          <a:ea typeface="微软雅黑" panose="020B0503020204020204" pitchFamily="34" charset="-122"/>
                        </a:rPr>
                        <a:t>]</a:t>
                      </a:r>
                      <a:r>
                        <a:rPr lang="en-US" sz="4400" u="sng" kern="100" dirty="0">
                          <a:solidFill>
                            <a:schemeClr val="tx1"/>
                          </a:solidFill>
                          <a:uFill>
                            <a:solidFill>
                              <a:srgbClr val="666666"/>
                            </a:solidFill>
                          </a:uFill>
                          <a:latin typeface="微软雅黑" panose="020B0503020204020204" pitchFamily="34" charset="-122"/>
                          <a:ea typeface="微软雅黑" panose="020B0503020204020204" pitchFamily="34" charset="-122"/>
                        </a:rPr>
                        <a:t> _________________________________   </a:t>
                      </a:r>
                      <a:endParaRPr lang="zh-CN" sz="440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tc>
              </a:tr>
            </a:tbl>
          </a:graphicData>
        </a:graphic>
      </p:graphicFrame>
      <p:sp>
        <p:nvSpPr>
          <p:cNvPr id="12" name="TextBox 11"/>
          <p:cNvSpPr txBox="1"/>
          <p:nvPr/>
        </p:nvSpPr>
        <p:spPr>
          <a:xfrm>
            <a:off x="19586500" y="2772718"/>
            <a:ext cx="2000264" cy="769441"/>
          </a:xfrm>
          <a:prstGeom prst="rect">
            <a:avLst/>
          </a:prstGeom>
          <a:noFill/>
        </p:spPr>
        <p:txBody>
          <a:bodyPr wrap="square" rtlCol="0">
            <a:spAutoFit/>
          </a:bodyPr>
          <a:lstStyle/>
          <a:p>
            <a:r>
              <a:rPr lang="zh-CN" altLang="en-US" sz="4400" dirty="0">
                <a:latin typeface="微软雅黑" panose="020B0503020204020204" pitchFamily="34" charset="-122"/>
                <a:ea typeface="微软雅黑" panose="020B0503020204020204" pitchFamily="34" charset="-122"/>
              </a:rPr>
              <a:t>（续表）</a:t>
            </a:r>
            <a:endParaRPr lang="zh-CN" altLang="en-US" sz="4400" dirty="0">
              <a:latin typeface="微软雅黑" panose="020B0503020204020204" pitchFamily="34" charset="-122"/>
              <a:ea typeface="微软雅黑" panose="020B0503020204020204" pitchFamily="34" charset="-122"/>
            </a:endParaRPr>
          </a:p>
        </p:txBody>
      </p:sp>
      <p:sp>
        <p:nvSpPr>
          <p:cNvPr id="10" name="TextBox 75"/>
          <p:cNvSpPr txBox="1"/>
          <p:nvPr/>
        </p:nvSpPr>
        <p:spPr>
          <a:xfrm>
            <a:off x="19226460" y="4893569"/>
            <a:ext cx="3335614"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5" name="矩形 14"/>
          <p:cNvSpPr/>
          <p:nvPr/>
        </p:nvSpPr>
        <p:spPr>
          <a:xfrm>
            <a:off x="1582898" y="8680907"/>
            <a:ext cx="20145516" cy="1837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94572" y="8680907"/>
            <a:ext cx="19931202" cy="1767022"/>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句中“深受</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欢迎”是一个完整的表意结构</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再用“所”就显得累赘。应删去“所”。</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737448" y="4089382"/>
            <a:ext cx="20014314" cy="45173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考点技法精讲</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5018076"/>
            <a:ext cx="19645450" cy="1767022"/>
          </a:xfrm>
          <a:prstGeom prst="rect">
            <a:avLst/>
          </a:prstGeom>
          <a:noFill/>
        </p:spPr>
        <p:txBody>
          <a:bodyPr wrap="square" rtlCol="0">
            <a:spAutoFit/>
          </a:bodyPr>
          <a:lstStyle/>
          <a:p>
            <a:pPr>
              <a:lnSpc>
                <a:spcPct val="130000"/>
              </a:lnSpc>
            </a:pPr>
            <a:r>
              <a:rPr lang="zh-CN" altLang="en-US" sz="4400" b="1" dirty="0">
                <a:latin typeface="微软雅黑" panose="020B0503020204020204" pitchFamily="34" charset="-122"/>
                <a:ea typeface="微软雅黑" panose="020B0503020204020204" pitchFamily="34" charset="-122"/>
              </a:rPr>
              <a:t>跟踪训练验收</a:t>
            </a:r>
            <a:endParaRPr lang="zh-CN" altLang="en-US" sz="4400" b="1"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请完成专项对点练</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050998"/>
          </a:xfrm>
          <a:prstGeom prst="rect">
            <a:avLst/>
          </a:prstGeom>
          <a:noFill/>
        </p:spPr>
        <p:txBody>
          <a:bodyPr wrap="square" rtlCol="0">
            <a:spAutoFit/>
          </a:bodyPr>
          <a:lstStyle/>
          <a:p>
            <a:pPr>
              <a:lnSpc>
                <a:spcPct val="150000"/>
              </a:lnSpc>
            </a:pP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下列修改最恰当的一项是</a:t>
            </a:r>
            <a:r>
              <a:rPr lang="en-US" altLang="zh-CN" sz="4400" dirty="0">
                <a:latin typeface="微软雅黑" panose="020B0503020204020204" pitchFamily="34" charset="-122"/>
                <a:ea typeface="微软雅黑" panose="020B0503020204020204" pitchFamily="34" charset="-122"/>
              </a:rPr>
              <a:t>(3</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A.</a:t>
            </a:r>
            <a:r>
              <a:rPr lang="zh-CN" altLang="zh-CN" sz="4400" dirty="0">
                <a:latin typeface="微软雅黑" panose="020B0503020204020204" pitchFamily="34" charset="-122"/>
                <a:ea typeface="微软雅黑" panose="020B0503020204020204" pitchFamily="34" charset="-122"/>
              </a:rPr>
              <a:t>正因为古琴音量小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所以使得它是直接和你的心进行交流的最个人化的乐器。</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B.</a:t>
            </a:r>
            <a:r>
              <a:rPr lang="zh-CN" altLang="zh-CN" sz="4400" dirty="0">
                <a:latin typeface="微软雅黑" panose="020B0503020204020204" pitchFamily="34" charset="-122"/>
                <a:ea typeface="微软雅黑" panose="020B0503020204020204" pitchFamily="34" charset="-122"/>
              </a:rPr>
              <a:t>正是古琴音量小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使得它是直接和你的心进行交流的乐器</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是最个人化的乐器。</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C.</a:t>
            </a:r>
            <a:r>
              <a:rPr lang="zh-CN" altLang="zh-CN" sz="4400" dirty="0">
                <a:latin typeface="微软雅黑" panose="020B0503020204020204" pitchFamily="34" charset="-122"/>
                <a:ea typeface="微软雅黑" panose="020B0503020204020204" pitchFamily="34" charset="-122"/>
              </a:rPr>
              <a:t>正是音量小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使得古琴成为直接和你的心进行交流的乐器</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是最个人化的乐器。</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en-US" altLang="zh-CN" sz="4400" dirty="0">
                <a:latin typeface="微软雅黑" panose="020B0503020204020204" pitchFamily="34" charset="-122"/>
                <a:ea typeface="微软雅黑" panose="020B0503020204020204" pitchFamily="34" charset="-122"/>
              </a:rPr>
              <a:t>D.</a:t>
            </a:r>
            <a:r>
              <a:rPr lang="zh-CN" altLang="zh-CN" sz="4400" dirty="0">
                <a:latin typeface="微软雅黑" panose="020B0503020204020204" pitchFamily="34" charset="-122"/>
                <a:ea typeface="微软雅黑" panose="020B0503020204020204" pitchFamily="34" charset="-122"/>
              </a:rPr>
              <a:t>正因为音量小</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使得古琴成为直接和你的心进行交流的最个人化的乐器。</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anose="020B0503020204020204" pitchFamily="34" charset="-122"/>
                <a:ea typeface="微软雅黑" panose="020B0503020204020204" pitchFamily="34" charset="-122"/>
              </a:rPr>
              <a:t>第</a:t>
            </a:r>
            <a:r>
              <a:rPr lang="en-US" altLang="zh-CN" sz="6000" b="1" dirty="0">
                <a:solidFill>
                  <a:srgbClr val="EF8340"/>
                </a:solidFill>
                <a:latin typeface="微软雅黑" panose="020B0503020204020204" pitchFamily="34" charset="-122"/>
                <a:ea typeface="微软雅黑" panose="020B0503020204020204" pitchFamily="34" charset="-122"/>
              </a:rPr>
              <a:t>2</a:t>
            </a:r>
            <a:r>
              <a:rPr lang="zh-CN" altLang="en-US" sz="6000" b="1" dirty="0">
                <a:solidFill>
                  <a:srgbClr val="EF8340"/>
                </a:solidFill>
                <a:latin typeface="微软雅黑" panose="020B0503020204020204" pitchFamily="34" charset="-122"/>
                <a:ea typeface="微软雅黑" panose="020B0503020204020204" pitchFamily="34" charset="-122"/>
              </a:rPr>
              <a:t>讲　</a:t>
            </a:r>
            <a:endParaRPr lang="zh-CN" altLang="en-US" sz="6000" b="1" dirty="0">
              <a:solidFill>
                <a:srgbClr val="EF834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7993212" y="7624837"/>
            <a:ext cx="10144196" cy="692497"/>
          </a:xfrm>
          <a:prstGeom prst="rect">
            <a:avLst/>
          </a:prstGeom>
          <a:noFill/>
        </p:spPr>
        <p:txBody>
          <a:bodyPr wrap="square" rtlCol="0">
            <a:spAutoFit/>
          </a:bodyPr>
          <a:lstStyle/>
          <a:p>
            <a:pPr algn="ctr"/>
            <a:r>
              <a:rPr lang="zh-CN" altLang="en-US" sz="3900" dirty="0">
                <a:latin typeface="微软雅黑" panose="020B0503020204020204" pitchFamily="34" charset="-122"/>
                <a:ea typeface="微软雅黑" panose="020B0503020204020204" pitchFamily="34" charset="-122"/>
                <a:hlinkClick r:id="rId2" action="ppaction://hlinksldjump"/>
              </a:rPr>
              <a:t>高考真题体验</a:t>
            </a:r>
            <a:r>
              <a:rPr lang="zh-CN" altLang="en-US" sz="3900" dirty="0">
                <a:latin typeface="微软雅黑" panose="020B0503020204020204" pitchFamily="34" charset="-122"/>
                <a:ea typeface="微软雅黑" panose="020B0503020204020204" pitchFamily="34" charset="-122"/>
              </a:rPr>
              <a:t>│</a:t>
            </a:r>
            <a:r>
              <a:rPr lang="zh-CN" altLang="en-US" sz="3900" dirty="0">
                <a:latin typeface="微软雅黑" panose="020B0503020204020204" pitchFamily="34" charset="-122"/>
                <a:ea typeface="微软雅黑" panose="020B0503020204020204" pitchFamily="34" charset="-122"/>
                <a:hlinkClick r:id="rId3" action="ppaction://hlinksldjump"/>
              </a:rPr>
              <a:t>考点技法精讲</a:t>
            </a:r>
            <a:endParaRPr lang="zh-CN" altLang="en-US" sz="3900" dirty="0">
              <a:latin typeface="微软雅黑" panose="020B0503020204020204" pitchFamily="34" charset="-122"/>
              <a:ea typeface="微软雅黑" panose="020B0503020204020204"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latin typeface="微软雅黑" panose="020B0503020204020204" pitchFamily="34" charset="-122"/>
                <a:ea typeface="微软雅黑" panose="020B0503020204020204" pitchFamily="34" charset="-122"/>
              </a:rPr>
              <a:t>正确使用熟语</a:t>
            </a:r>
            <a:endParaRPr lang="zh-CN" altLang="en-US" sz="10000" b="1"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56508" y="2628702"/>
            <a:ext cx="20166692" cy="88902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4567789"/>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考纲解读     </a:t>
            </a:r>
            <a:r>
              <a:rPr lang="zh-CN" altLang="zh-CN" sz="4400" dirty="0">
                <a:latin typeface="微软雅黑" panose="020B0503020204020204" pitchFamily="34" charset="-122"/>
                <a:ea typeface="微软雅黑" panose="020B0503020204020204" pitchFamily="34" charset="-122"/>
              </a:rPr>
              <a:t>全国卷《考试说明》对该考点提出的要求是“正确使用词语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包括熟语</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能力层级为</a:t>
            </a:r>
            <a:r>
              <a:rPr lang="en-US" altLang="zh-CN" sz="4400" dirty="0">
                <a:latin typeface="微软雅黑" panose="020B0503020204020204" pitchFamily="34" charset="-122"/>
                <a:ea typeface="微软雅黑" panose="020B0503020204020204" pitchFamily="34" charset="-122"/>
              </a:rPr>
              <a:t>E</a:t>
            </a:r>
            <a:r>
              <a:rPr lang="zh-CN" altLang="zh-CN" sz="4400" dirty="0">
                <a:latin typeface="微软雅黑" panose="020B0503020204020204" pitchFamily="34" charset="-122"/>
                <a:ea typeface="微软雅黑" panose="020B0503020204020204" pitchFamily="34" charset="-122"/>
              </a:rPr>
              <a:t>级</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表达应用</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。“正确使用熟语”指能正确理解熟语在具体的语言环境中的意义</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能根据语言环境准确恰当地使用熟语。熟语的考查以成语为主</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 </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12492" y="1836614"/>
            <a:ext cx="20310708" cy="9682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728516" y="2124646"/>
            <a:ext cx="20094684" cy="8088753"/>
          </a:xfrm>
          <a:prstGeom prst="rect">
            <a:avLst/>
          </a:prstGeom>
          <a:noFill/>
        </p:spPr>
        <p:txBody>
          <a:bodyPr wrap="square" rtlCol="0">
            <a:spAutoFit/>
          </a:bodyPr>
          <a:lstStyle/>
          <a:p>
            <a:pPr>
              <a:lnSpc>
                <a:spcPct val="130000"/>
              </a:lnSpc>
            </a:pPr>
            <a:r>
              <a:rPr lang="zh-CN" altLang="en-US" sz="5200" b="1" dirty="0">
                <a:solidFill>
                  <a:srgbClr val="EF8340"/>
                </a:solidFill>
                <a:latin typeface="微软雅黑" panose="020B0503020204020204" pitchFamily="34" charset="-122"/>
                <a:ea typeface="微软雅黑" panose="020B0503020204020204" pitchFamily="34" charset="-122"/>
              </a:rPr>
              <a:t>考情透析  </a:t>
            </a:r>
            <a:r>
              <a:rPr lang="zh-CN" altLang="en-US" sz="4400" dirty="0">
                <a:latin typeface="微软雅黑" panose="020B0503020204020204" pitchFamily="34" charset="-122"/>
                <a:ea typeface="微软雅黑" panose="020B0503020204020204" pitchFamily="34" charset="-122"/>
              </a:rPr>
              <a:t>考查形式稳定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重点考查对成语运用正误的辨析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题型为选择题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主要有三种常见类型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一是判断成语的使用是否恰当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二是辨析近义成语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三是根据语境选择相应的熟语。就全国卷而言</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若干年来都是以第一种类型设题</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a:t>
            </a:r>
            <a:r>
              <a:rPr lang="en-US" altLang="zh-CN" sz="4400" dirty="0">
                <a:latin typeface="微软雅黑" panose="020B0503020204020204" pitchFamily="34" charset="-122"/>
                <a:ea typeface="微软雅黑" panose="020B0503020204020204" pitchFamily="34" charset="-122"/>
              </a:rPr>
              <a:t>2014</a:t>
            </a:r>
            <a:r>
              <a:rPr lang="zh-CN" altLang="en-US" sz="4400" dirty="0">
                <a:latin typeface="微软雅黑" panose="020B0503020204020204" pitchFamily="34" charset="-122"/>
                <a:ea typeface="微软雅黑" panose="020B0503020204020204" pitchFamily="34" charset="-122"/>
              </a:rPr>
              <a:t>年、</a:t>
            </a:r>
            <a:r>
              <a:rPr lang="en-US" altLang="zh-CN" sz="4400" dirty="0">
                <a:latin typeface="微软雅黑" panose="020B0503020204020204" pitchFamily="34" charset="-122"/>
                <a:ea typeface="微软雅黑" panose="020B0503020204020204" pitchFamily="34" charset="-122"/>
              </a:rPr>
              <a:t>2015</a:t>
            </a:r>
            <a:r>
              <a:rPr lang="zh-CN" altLang="en-US" sz="4400" dirty="0">
                <a:latin typeface="微软雅黑" panose="020B0503020204020204" pitchFamily="34" charset="-122"/>
                <a:ea typeface="微软雅黑" panose="020B0503020204020204" pitchFamily="34" charset="-122"/>
              </a:rPr>
              <a:t>年高考则是将三个近义成语放入具体语境中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要求考生辨析并选择正确答案。</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年高考虽然是判断成语的使用是否正确的题型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但变成了六个句子</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扩大了考查的词汇量</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这一考点又有了些小变化。</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年延续了</a:t>
            </a:r>
            <a:r>
              <a:rPr lang="en-US" altLang="zh-CN" sz="4400" dirty="0">
                <a:latin typeface="微软雅黑" panose="020B0503020204020204" pitchFamily="34" charset="-122"/>
                <a:ea typeface="微软雅黑" panose="020B0503020204020204" pitchFamily="34" charset="-122"/>
              </a:rPr>
              <a:t>2016</a:t>
            </a:r>
            <a:r>
              <a:rPr lang="zh-CN" altLang="en-US" sz="4400" dirty="0">
                <a:latin typeface="微软雅黑" panose="020B0503020204020204" pitchFamily="34" charset="-122"/>
                <a:ea typeface="微软雅黑" panose="020B0503020204020204" pitchFamily="34" charset="-122"/>
              </a:rPr>
              <a:t>年的题型</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但题干变成了“全都不正确的一项”。</a:t>
            </a:r>
            <a:r>
              <a:rPr lang="en-US" altLang="zh-CN" sz="4400" dirty="0">
                <a:latin typeface="微软雅黑" panose="020B0503020204020204" pitchFamily="34" charset="-122"/>
                <a:ea typeface="微软雅黑" panose="020B0503020204020204" pitchFamily="34" charset="-122"/>
              </a:rPr>
              <a:t>2018</a:t>
            </a:r>
            <a:r>
              <a:rPr lang="zh-CN" altLang="en-US" sz="4400" dirty="0">
                <a:latin typeface="微软雅黑" panose="020B0503020204020204" pitchFamily="34" charset="-122"/>
                <a:ea typeface="微软雅黑" panose="020B0503020204020204" pitchFamily="34" charset="-122"/>
              </a:rPr>
              <a:t>年高考成语题变成了语境式辨析近义成语题</a:t>
            </a:r>
            <a:r>
              <a:rPr lang="en-US" altLang="zh-CN" sz="4400" dirty="0">
                <a:latin typeface="微软雅黑" panose="020B0503020204020204" pitchFamily="34" charset="-122"/>
                <a:ea typeface="微软雅黑" panose="020B0503020204020204" pitchFamily="34" charset="-122"/>
              </a:rPr>
              <a:t>,2019</a:t>
            </a:r>
            <a:r>
              <a:rPr lang="zh-CN" altLang="en-US" sz="4400" dirty="0">
                <a:latin typeface="微软雅黑" panose="020B0503020204020204" pitchFamily="34" charset="-122"/>
                <a:ea typeface="微软雅黑" panose="020B0503020204020204" pitchFamily="34" charset="-122"/>
              </a:rPr>
              <a:t>年高考题将成语和实词放在一起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考查词语辨析。无论以哪种题型考查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都是考查成语在语境中的运用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所以在高考复习时要全面</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注意积累成语</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学会在语境中辨析成语</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232126"/>
            <a:ext cx="19788326" cy="7082323"/>
          </a:xfrm>
          <a:prstGeom prst="rect">
            <a:avLst/>
          </a:prstGeom>
          <a:noFill/>
        </p:spPr>
        <p:txBody>
          <a:bodyPr wrap="square" rtlCol="0">
            <a:spAutoFit/>
          </a:bodyPr>
          <a:lstStyle/>
          <a:p>
            <a:pPr>
              <a:lnSpc>
                <a:spcPct val="150000"/>
              </a:lnSpc>
            </a:pPr>
            <a:r>
              <a:rPr lang="en-US" altLang="zh-CN" sz="4400" b="1" dirty="0">
                <a:solidFill>
                  <a:srgbClr val="EF8340"/>
                </a:solidFill>
                <a:latin typeface="微软雅黑" panose="020B0503020204020204" pitchFamily="34" charset="-122"/>
                <a:ea typeface="微软雅黑" panose="020B0503020204020204" pitchFamily="34" charset="-122"/>
              </a:rPr>
              <a:t>1. </a:t>
            </a:r>
            <a:r>
              <a:rPr lang="en-US" altLang="zh-CN" dirty="0">
                <a:latin typeface="微软雅黑" panose="020B0503020204020204" pitchFamily="34" charset="-122"/>
                <a:ea typeface="微软雅黑" panose="020B0503020204020204" pitchFamily="34" charset="-122"/>
              </a:rPr>
              <a:t> </a:t>
            </a:r>
            <a:r>
              <a:rPr lang="en-US" altLang="zh-CN" sz="4400" b="1"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2018</a:t>
            </a:r>
            <a:r>
              <a:rPr lang="zh-CN" altLang="zh-CN"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Ⅲ</a:t>
            </a:r>
            <a:r>
              <a:rPr lang="en-US" altLang="zh-CN" sz="4400" b="1" dirty="0">
                <a:latin typeface="微软雅黑" panose="020B0503020204020204" pitchFamily="34" charset="-122"/>
                <a:ea typeface="微软雅黑" panose="020B0503020204020204" pitchFamily="34" charset="-122"/>
              </a:rPr>
              <a:t>]</a:t>
            </a:r>
            <a:r>
              <a:rPr lang="en-US" altLang="zh-CN" sz="4400"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阅读下面的文字</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完成</a:t>
            </a:r>
            <a:r>
              <a:rPr lang="en-US" altLang="zh-CN" sz="4400" dirty="0">
                <a:latin typeface="微软雅黑" panose="020B0503020204020204" pitchFamily="34" charset="-122"/>
                <a:ea typeface="微软雅黑" panose="020B0503020204020204" pitchFamily="34" charset="-122"/>
              </a:rPr>
              <a:t>(1)~(3)</a:t>
            </a:r>
            <a:r>
              <a:rPr lang="zh-CN" altLang="zh-CN" sz="4400" dirty="0">
                <a:latin typeface="微软雅黑" panose="020B0503020204020204" pitchFamily="34" charset="-122"/>
                <a:ea typeface="微软雅黑" panose="020B0503020204020204" pitchFamily="34" charset="-122"/>
              </a:rPr>
              <a:t>题。</a:t>
            </a:r>
            <a:r>
              <a:rPr lang="en-US" altLang="zh-CN" sz="4400" dirty="0">
                <a:latin typeface="微软雅黑" panose="020B0503020204020204" pitchFamily="34" charset="-122"/>
                <a:ea typeface="微软雅黑" panose="020B0503020204020204" pitchFamily="34" charset="-122"/>
              </a:rPr>
              <a:t>(9</a:t>
            </a:r>
            <a:r>
              <a:rPr lang="zh-CN" altLang="zh-CN"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endParaRPr lang="zh-CN" altLang="zh-CN" sz="4400" dirty="0">
              <a:latin typeface="微软雅黑" panose="020B0503020204020204" pitchFamily="34" charset="-122"/>
              <a:ea typeface="微软雅黑" panose="020B0503020204020204" pitchFamily="34" charset="-122"/>
            </a:endParaRPr>
          </a:p>
          <a:p>
            <a:pPr>
              <a:lnSpc>
                <a:spcPct val="150000"/>
              </a:lnSpc>
            </a:pPr>
            <a:r>
              <a:rPr lang="zh-CN" altLang="zh-CN" sz="4400" dirty="0">
                <a:latin typeface="微软雅黑" panose="020B0503020204020204" pitchFamily="34" charset="-122"/>
                <a:ea typeface="微软雅黑" panose="020B0503020204020204" pitchFamily="34" charset="-122"/>
              </a:rPr>
              <a:t>　　除了人会为了理想奔波迁徙以外</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很多动物也有着自己</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的迁徙盛举。冬季来临</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天气寒冷</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食物短缺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很多动物选择集体逃离</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待到春暖花开、万物复苏再一起回来。动物迁徙是有确定路线的。它们对驻地有着自己的坚守和执着</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而不是</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。对于动物究竟如何确定自己的迁徙路线</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科学家一直都充满好奇。有科学家认为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迁徙动物都有独特的“助航设施”</a:t>
            </a:r>
            <a:r>
              <a:rPr lang="en-US" altLang="zh-CN" sz="4400"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它们通过海岸线等作为参照</a:t>
            </a:r>
            <a:r>
              <a:rPr lang="en-US" altLang="zh-CN" sz="4400" u="sng" dirty="0">
                <a:latin typeface="微软雅黑" panose="020B0503020204020204" pitchFamily="34" charset="-122"/>
                <a:ea typeface="微软雅黑" panose="020B0503020204020204" pitchFamily="34" charset="-122"/>
              </a:rPr>
              <a:t>,</a:t>
            </a:r>
            <a:r>
              <a:rPr lang="zh-CN" altLang="zh-CN" sz="4400" u="sng" dirty="0">
                <a:latin typeface="微软雅黑" panose="020B0503020204020204" pitchFamily="34" charset="-122"/>
                <a:ea typeface="微软雅黑" panose="020B0503020204020204" pitchFamily="34" charset="-122"/>
              </a:rPr>
              <a:t>利用特殊的嗅觉和听觉等获得方向。</a:t>
            </a:r>
            <a:r>
              <a:rPr lang="zh-CN" altLang="zh-CN" sz="4400" dirty="0">
                <a:latin typeface="微软雅黑" panose="020B0503020204020204" pitchFamily="34" charset="-122"/>
                <a:ea typeface="微软雅黑" panose="020B0503020204020204" pitchFamily="34" charset="-122"/>
              </a:rPr>
              <a:t>也有科学家认为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迁徙动物身体中存在磁受体</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可</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3232126"/>
            <a:ext cx="19788326" cy="5050998"/>
          </a:xfrm>
          <a:prstGeom prst="rect">
            <a:avLst/>
          </a:prstGeom>
          <a:noFill/>
        </p:spPr>
        <p:txBody>
          <a:bodyPr wrap="square" rtlCol="0">
            <a:spAutoFit/>
          </a:bodyPr>
          <a:lstStyle/>
          <a:p>
            <a:pPr>
              <a:lnSpc>
                <a:spcPct val="150000"/>
              </a:lnSpc>
            </a:pPr>
            <a:r>
              <a:rPr lang="zh-CN" altLang="zh-CN" sz="4400" dirty="0">
                <a:latin typeface="微软雅黑" panose="020B0503020204020204" pitchFamily="34" charset="-122"/>
                <a:ea typeface="微软雅黑" panose="020B0503020204020204" pitchFamily="34" charset="-122"/>
              </a:rPr>
              <a:t>以感应地球磁场</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它们有</a:t>
            </a:r>
            <a:r>
              <a:rPr lang="zh-CN" altLang="en-US" sz="4400" dirty="0">
                <a:latin typeface="微软雅黑" panose="020B0503020204020204" pitchFamily="34" charset="-122"/>
                <a:ea typeface="微软雅黑" panose="020B0503020204020204" pitchFamily="34" charset="-122"/>
              </a:rPr>
              <a:t>自</a:t>
            </a:r>
            <a:r>
              <a:rPr lang="zh-CN" altLang="zh-CN" sz="4400" dirty="0">
                <a:latin typeface="微软雅黑" panose="020B0503020204020204" pitchFamily="34" charset="-122"/>
                <a:ea typeface="微软雅黑" panose="020B0503020204020204" pitchFamily="34" charset="-122"/>
              </a:rPr>
              <a:t>的生物指南针。更有趣的是</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又有科学家发现即使是室内饲养的、从未接触过其他同伴的年轻乌鸦</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也会沿着祖辈飞过的路线进行迁徙</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也就是说</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它们天生就知道去哪里寻找温暖的地方过冬。到目前为止</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关于动物迁徙路线确定的问题</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科学家仍在</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地进行探究</a:t>
            </a:r>
            <a:r>
              <a:rPr lang="en-US" altLang="zh-CN" sz="4400" dirty="0">
                <a:latin typeface="微软雅黑" panose="020B0503020204020204" pitchFamily="34" charset="-122"/>
                <a:ea typeface="微软雅黑" panose="020B0503020204020204" pitchFamily="34" charset="-122"/>
              </a:rPr>
              <a:t>,</a:t>
            </a:r>
            <a:r>
              <a:rPr lang="zh-CN" altLang="zh-CN" sz="4400" dirty="0">
                <a:latin typeface="微软雅黑" panose="020B0503020204020204" pitchFamily="34" charset="-122"/>
                <a:ea typeface="微软雅黑" panose="020B0503020204020204" pitchFamily="34" charset="-122"/>
              </a:rPr>
              <a:t>我们期待着更加</a:t>
            </a:r>
            <a:r>
              <a:rPr lang="zh-CN" altLang="zh-CN" sz="4400" u="sng" dirty="0">
                <a:latin typeface="微软雅黑" panose="020B0503020204020204" pitchFamily="34" charset="-122"/>
                <a:ea typeface="微软雅黑" panose="020B0503020204020204" pitchFamily="34" charset="-122"/>
              </a:rPr>
              <a:t>　　　　　</a:t>
            </a:r>
            <a:r>
              <a:rPr lang="zh-CN" altLang="zh-CN" sz="4400" dirty="0">
                <a:latin typeface="微软雅黑" panose="020B0503020204020204" pitchFamily="34" charset="-122"/>
                <a:ea typeface="微软雅黑" panose="020B0503020204020204" pitchFamily="34" charset="-122"/>
              </a:rPr>
              <a:t>的故事出现。</a:t>
            </a:r>
            <a:r>
              <a:rPr lang="en-US" altLang="zh-CN" sz="4400" dirty="0">
                <a:latin typeface="微软雅黑" panose="020B0503020204020204" pitchFamily="34" charset="-122"/>
                <a:ea typeface="微软雅黑" panose="020B0503020204020204" pitchFamily="34" charset="-122"/>
              </a:rPr>
              <a:t> </a:t>
            </a:r>
            <a:endParaRPr lang="zh-CN" altLang="zh-CN"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3400336"/>
            <a:ext cx="19859764" cy="5051832"/>
          </a:xfrm>
          <a:prstGeom prst="rect">
            <a:avLst/>
          </a:prstGeom>
          <a:noFill/>
        </p:spPr>
        <p:txBody>
          <a:bodyPr wrap="square" rtlCol="0">
            <a:spAutoFit/>
          </a:bodyPr>
          <a:lstStyle/>
          <a:p>
            <a:pPr>
              <a:lnSpc>
                <a:spcPct val="150000"/>
              </a:lnSpc>
              <a:spcAft>
                <a:spcPts val="0"/>
              </a:spcAft>
            </a:pPr>
            <a:r>
              <a:rPr lang="en-US" altLang="zh-CN" sz="4400" dirty="0">
                <a:solidFill>
                  <a:srgbClr val="000000"/>
                </a:solidFill>
                <a:latin typeface="方正书宋_GBK"/>
                <a:ea typeface="NEU-BZ-S92" panose="02020503000000020003" pitchFamily="18" charset="-122"/>
                <a:cs typeface="Times New Roman" panose="02020603050405020304" pitchFamily="18" charset="0"/>
              </a:rPr>
              <a:t>(</a:t>
            </a:r>
            <a:r>
              <a:rPr lang="en-US"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rPr>
              <a:t>1</a:t>
            </a:r>
            <a:r>
              <a:rPr lang="en-US" altLang="zh-CN" sz="4400" dirty="0">
                <a:solidFill>
                  <a:srgbClr val="000000"/>
                </a:solidFill>
                <a:latin typeface="方正书宋_GBK"/>
                <a:ea typeface="NEU-BZ-S92" panose="02020503000000020003" pitchFamily="18" charset="-122"/>
                <a:cs typeface="Times New Roman" panose="02020603050405020304" pitchFamily="18" charset="0"/>
              </a:rPr>
              <a:t>)</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依次填入文中横线上的成语</a:t>
            </a:r>
            <a:r>
              <a:rPr lang="en-US" altLang="zh-CN" sz="4400" dirty="0">
                <a:solidFill>
                  <a:srgbClr val="000000"/>
                </a:solidFill>
                <a:latin typeface="方正书宋_GBK"/>
                <a:ea typeface="NEU-BZ-S92" panose="02020503000000020003" pitchFamily="18" charset="-122"/>
                <a:cs typeface="Times New Roman" panose="02020603050405020304" pitchFamily="18" charset="0"/>
              </a:rPr>
              <a:t>,</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全都恰当的一项是</a:t>
            </a:r>
            <a:r>
              <a:rPr lang="en-US" altLang="zh-CN" sz="4400" dirty="0">
                <a:solidFill>
                  <a:srgbClr val="000000"/>
                </a:solidFill>
                <a:latin typeface="方正仿宋_GBK"/>
                <a:ea typeface="方正书宋_GBK"/>
                <a:cs typeface="Times New Roman" panose="02020603050405020304" pitchFamily="18" charset="0"/>
              </a:rPr>
              <a:t>(</a:t>
            </a:r>
            <a:r>
              <a:rPr lang="en-US"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rPr>
              <a:t>3</a:t>
            </a:r>
            <a:r>
              <a:rPr lang="zh-CN" altLang="zh-CN" sz="4400" dirty="0">
                <a:solidFill>
                  <a:srgbClr val="000000"/>
                </a:solidFill>
                <a:latin typeface="NEU-BZ-S92" panose="02020503000000020003" pitchFamily="18" charset="-122"/>
                <a:ea typeface="方正仿宋_GBK"/>
                <a:cs typeface="Times New Roman" panose="02020603050405020304" pitchFamily="18" charset="0"/>
              </a:rPr>
              <a:t>分</a:t>
            </a:r>
            <a:r>
              <a:rPr lang="en-US" altLang="zh-CN" sz="4400" dirty="0">
                <a:solidFill>
                  <a:srgbClr val="000000"/>
                </a:solidFill>
                <a:latin typeface="方正仿宋_GBK"/>
                <a:ea typeface="方正书宋_GBK"/>
                <a:cs typeface="Times New Roman" panose="02020603050405020304" pitchFamily="18" charset="0"/>
              </a:rPr>
              <a:t>)</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　</a:t>
            </a:r>
            <a:r>
              <a:rPr lang="en-US" altLang="zh-CN" sz="4400" dirty="0">
                <a:solidFill>
                  <a:srgbClr val="000000"/>
                </a:solidFill>
                <a:latin typeface="方正书宋_GBK"/>
                <a:ea typeface="NEU-BZ-S92" panose="02020503000000020003" pitchFamily="18" charset="-122"/>
                <a:cs typeface="Times New Roman" panose="02020603050405020304" pitchFamily="18" charset="0"/>
              </a:rPr>
              <a:t>(</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　　</a:t>
            </a:r>
            <a:r>
              <a:rPr lang="en-US" altLang="zh-CN" sz="4400" dirty="0">
                <a:solidFill>
                  <a:srgbClr val="000000"/>
                </a:solidFill>
                <a:latin typeface="方正书宋_GBK"/>
                <a:ea typeface="NEU-BZ-S92" panose="02020503000000020003" pitchFamily="18" charset="-122"/>
                <a:cs typeface="Times New Roman" panose="02020603050405020304" pitchFamily="18" charset="0"/>
              </a:rPr>
              <a:t>)</a:t>
            </a:r>
            <a:endParaRPr lang="zh-CN"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pPr>
            <a:r>
              <a:rPr lang="en-US"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rPr>
              <a:t>A.</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波澜壮阔　随波逐流　宵衣旰食　引人入胜</a:t>
            </a:r>
            <a:endParaRPr lang="zh-CN"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pPr>
            <a:r>
              <a:rPr lang="en-US"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rPr>
              <a:t>B.</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波澜壮阔　随遇而安　全力以赴　引人入胜</a:t>
            </a:r>
            <a:endParaRPr lang="zh-CN"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pPr>
            <a:r>
              <a:rPr lang="en-US"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rPr>
              <a:t>C.</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声势浩大　随遇而安　宵衣旰食　娓娓动听</a:t>
            </a:r>
            <a:endParaRPr lang="zh-CN"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50000"/>
              </a:lnSpc>
              <a:spcAft>
                <a:spcPts val="0"/>
              </a:spcAft>
            </a:pPr>
            <a:r>
              <a:rPr lang="en-US"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rPr>
              <a:t>D.</a:t>
            </a:r>
            <a:r>
              <a:rPr lang="zh-CN" altLang="zh-CN" sz="4400" dirty="0">
                <a:solidFill>
                  <a:srgbClr val="000000"/>
                </a:solidFill>
                <a:latin typeface="NEU-BZ-S92" panose="02020503000000020003" pitchFamily="18" charset="-122"/>
                <a:ea typeface="方正书宋_GBK"/>
                <a:cs typeface="Times New Roman" panose="02020603050405020304" pitchFamily="18" charset="0"/>
              </a:rPr>
              <a:t>声势浩大　随波逐流　全力以赴　娓娓动听</a:t>
            </a:r>
            <a:endParaRPr lang="zh-CN" altLang="zh-CN" sz="44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28885"/>
            <a:ext cx="19867556" cy="79847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4065"/>
            <a:ext cx="19788326" cy="7928709"/>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本题考查正确使用和辨析成语的能力。波澜壮阔</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比喻声势雄壮浩大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多用于诗文、群众运动等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。声势浩大</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声威和气势非常壮大。随波逐流</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比喻没有坚定的立场</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缺乏判断是非的能力</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只能随着潮流走。根据语境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很多动物的迁徙不是随别的动物而改变路线</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成语使用有误。随遇而安</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能适应各种环境</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在任何环境中都能满足。符合语境。宵衣旰食</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形容勤于政务。语境说的是科学家</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对象误用。全力以赴</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把全部力量投入进去。引人入胜</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引人进入佳境。现多用来指风景或文艺作品特别吸引人。娓娓动听</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话说得婉转生动</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使人喜欢听。此处修饰的是“故事”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不是“说话”</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不能用“娓娓动听”。 </a:t>
            </a:r>
            <a:endPar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a:p>
            <a:pPr eaLnBrk="1" hangingPunct="1">
              <a:lnSpc>
                <a:spcPct val="130000"/>
              </a:lnSpc>
              <a:buNone/>
            </a:pPr>
            <a:endParaRPr lang="zh-CN" altLang="en-US" sz="4400" dirty="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12768" y="2986980"/>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(2)</a:t>
            </a:r>
            <a:r>
              <a:rPr lang="zh-CN" altLang="en-US" sz="4400" dirty="0">
                <a:latin typeface="微软雅黑" panose="020B0503020204020204" pitchFamily="34" charset="-122"/>
                <a:ea typeface="微软雅黑" panose="020B0503020204020204" pitchFamily="34" charset="-122"/>
              </a:rPr>
              <a:t>文中画横线的句子有语病</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下列修改最恰当的一项是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它们通过海岸线等作为参照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利用特殊的嗅觉和听觉等辨明方向。</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它们以海岸线等作为参照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利用特殊的嗅觉和听觉等辨别方向。</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它们以海岸线等作为参照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利用特殊的嗅觉和听觉等辨析方向。</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它们通过海岸线等作为参照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利用特殊的嗅觉和听觉等辨识方向。</a:t>
            </a:r>
            <a:endParaRPr lang="zh-CN" altLang="en-US" sz="44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609232" y="8408568"/>
            <a:ext cx="20002640" cy="2789085"/>
            <a:chOff x="1609232" y="8408568"/>
            <a:chExt cx="20002640" cy="2789085"/>
          </a:xfrm>
        </p:grpSpPr>
        <p:sp>
          <p:nvSpPr>
            <p:cNvPr id="15" name="矩形 14"/>
            <p:cNvSpPr/>
            <p:nvPr/>
          </p:nvSpPr>
          <p:spPr>
            <a:xfrm>
              <a:off x="1609232" y="8408568"/>
              <a:ext cx="19931202" cy="27890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23546" y="8618893"/>
              <a:ext cx="19788326" cy="1767022"/>
            </a:xfrm>
            <a:prstGeom prst="rect">
              <a:avLst/>
            </a:prstGeom>
          </p:spPr>
          <p:txBody>
            <a:bodyPr wrap="square">
              <a:spAutoFit/>
            </a:bodyPr>
            <a:lstStyle/>
            <a:p>
              <a:pPr eaLnBrk="1" hangingPunct="1">
                <a:lnSpc>
                  <a:spcPct val="130000"/>
                </a:lnSpc>
                <a:buNone/>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本题考查考生辨析并修改病句的能力。“通过</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作为参照”属句式杂糅</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再看</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和“方向”搭配得当的是“辨别”。</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91998" y="7861229"/>
            <a:ext cx="19931202" cy="376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880324" y="8418367"/>
            <a:ext cx="19788326" cy="2647263"/>
          </a:xfrm>
          <a:prstGeom prst="rect">
            <a:avLst/>
          </a:prstGeom>
        </p:spPr>
        <p:txBody>
          <a:bodyPr wrap="square">
            <a:spAutoFit/>
          </a:bodyPr>
          <a:lstStyle/>
          <a:p>
            <a:pPr>
              <a:lnSpc>
                <a:spcPct val="130000"/>
              </a:lnSpc>
            </a:pP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本题重点考查考生语言表达简明、连贯、得体的能力。解答本题要从语法、语境、逻辑、连贯等方面进行思考。“迁徙的方向感”是这段话的陈述对象</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可排除</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两项</a:t>
            </a:r>
            <a:r>
              <a:rPr lang="en-US" altLang="zh-CN"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项介词“被”使用有误。</a:t>
            </a:r>
            <a:endParaRPr lang="zh-CN" altLang="en-US" sz="4400" dirty="0">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9" name="TextBox 68"/>
          <p:cNvSpPr txBox="1"/>
          <p:nvPr/>
        </p:nvSpPr>
        <p:spPr>
          <a:xfrm>
            <a:off x="1951762" y="2874936"/>
            <a:ext cx="20002640" cy="4407745"/>
          </a:xfrm>
          <a:prstGeom prst="rect">
            <a:avLst/>
          </a:prstGeom>
          <a:noFill/>
        </p:spPr>
        <p:txBody>
          <a:bodyPr wrap="square" rtlCol="0">
            <a:spAutoFit/>
          </a:bodyPr>
          <a:lstStyle/>
          <a:p>
            <a:pPr>
              <a:lnSpc>
                <a:spcPct val="130000"/>
              </a:lnSpc>
            </a:pP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下列在文中括号内补写的语句</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最恰当的一项是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A.</a:t>
            </a:r>
            <a:r>
              <a:rPr lang="zh-CN" altLang="en-US" sz="4400" dirty="0">
                <a:latin typeface="微软雅黑" panose="020B0503020204020204" pitchFamily="34" charset="-122"/>
                <a:ea typeface="微软雅黑" panose="020B0503020204020204" pitchFamily="34" charset="-122"/>
              </a:rPr>
              <a:t>迁徙的方向感已经被上一代遗传给它们</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B.</a:t>
            </a:r>
            <a:r>
              <a:rPr lang="zh-CN" altLang="en-US" sz="4400" dirty="0">
                <a:latin typeface="微软雅黑" panose="020B0503020204020204" pitchFamily="34" charset="-122"/>
                <a:ea typeface="微软雅黑" panose="020B0503020204020204" pitchFamily="34" charset="-122"/>
              </a:rPr>
              <a:t>它们已经从上一代遗传了迁徙的方向感</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C.</a:t>
            </a:r>
            <a:r>
              <a:rPr lang="zh-CN" altLang="en-US" sz="4400" dirty="0">
                <a:latin typeface="微软雅黑" panose="020B0503020204020204" pitchFamily="34" charset="-122"/>
                <a:ea typeface="微软雅黑" panose="020B0503020204020204" pitchFamily="34" charset="-122"/>
              </a:rPr>
              <a:t>迁徙的方向感已经由上一代遗传给它们</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D.</a:t>
            </a:r>
            <a:r>
              <a:rPr lang="zh-CN" altLang="en-US" sz="4400" dirty="0">
                <a:latin typeface="微软雅黑" panose="020B0503020204020204" pitchFamily="34" charset="-122"/>
                <a:ea typeface="微软雅黑" panose="020B0503020204020204" pitchFamily="34" charset="-122"/>
              </a:rPr>
              <a:t>上一代已经遗传给了它们迁徙的方向感</a:t>
            </a:r>
            <a:endParaRPr lang="zh-CN" altLang="en-US" sz="4400" dirty="0">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anose="020B0503020204020204" pitchFamily="34" charset="-122"/>
                    <a:ea typeface="微软雅黑" panose="020B0503020204020204" pitchFamily="34" charset="-122"/>
                  </a:rPr>
                  <a:t>高考真题体验</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987481" y="3132758"/>
            <a:ext cx="19788326" cy="8808950"/>
            <a:chOff x="1987481" y="3132758"/>
            <a:chExt cx="19788326" cy="8808950"/>
          </a:xfrm>
        </p:grpSpPr>
        <p:sp>
          <p:nvSpPr>
            <p:cNvPr id="69" name="TextBox 68"/>
            <p:cNvSpPr txBox="1"/>
            <p:nvPr/>
          </p:nvSpPr>
          <p:spPr>
            <a:xfrm>
              <a:off x="1987481" y="3132758"/>
              <a:ext cx="19788326" cy="8808950"/>
            </a:xfrm>
            <a:prstGeom prst="rect">
              <a:avLst/>
            </a:prstGeom>
            <a:noFill/>
          </p:spPr>
          <p:txBody>
            <a:bodyPr wrap="square" rtlCol="0">
              <a:spAutoFit/>
            </a:bodyPr>
            <a:lstStyle/>
            <a:p>
              <a:pPr>
                <a:lnSpc>
                  <a:spcPct val="130000"/>
                </a:lnSpc>
              </a:pPr>
              <a:r>
                <a:rPr lang="en-US" altLang="zh-CN" sz="4400" b="1" dirty="0">
                  <a:solidFill>
                    <a:srgbClr val="EF8340"/>
                  </a:solidFill>
                  <a:latin typeface="微软雅黑" panose="020B0503020204020204" pitchFamily="34" charset="-122"/>
                  <a:ea typeface="微软雅黑" panose="020B0503020204020204" pitchFamily="34" charset="-122"/>
                </a:rPr>
                <a:t>2. </a:t>
              </a:r>
              <a:r>
                <a:rPr lang="en-US" altLang="zh-CN" sz="4400" dirty="0">
                  <a:latin typeface="微软雅黑" panose="020B0503020204020204" pitchFamily="34" charset="-122"/>
                  <a:ea typeface="微软雅黑" panose="020B0503020204020204" pitchFamily="34" charset="-122"/>
                </a:rPr>
                <a:t>[2017·</a:t>
              </a:r>
              <a:r>
                <a:rPr lang="zh-CN" altLang="en-US" sz="4400" dirty="0">
                  <a:latin typeface="微软雅黑" panose="020B0503020204020204" pitchFamily="34" charset="-122"/>
                  <a:ea typeface="微软雅黑" panose="020B0503020204020204" pitchFamily="34" charset="-122"/>
                </a:rPr>
                <a:t>全国卷</a:t>
              </a:r>
              <a:r>
                <a:rPr lang="en-US" altLang="zh-CN" sz="4400" dirty="0">
                  <a:latin typeface="微软雅黑" panose="020B0503020204020204" pitchFamily="34" charset="-122"/>
                  <a:ea typeface="微软雅黑" panose="020B0503020204020204" pitchFamily="34" charset="-122"/>
                </a:rPr>
                <a:t>Ⅰ] </a:t>
              </a:r>
              <a:r>
                <a:rPr lang="zh-CN" altLang="en-US" sz="4400" dirty="0">
                  <a:latin typeface="微软雅黑" panose="020B0503020204020204" pitchFamily="34" charset="-122"/>
                  <a:ea typeface="微软雅黑" panose="020B0503020204020204" pitchFamily="34" charset="-122"/>
                </a:rPr>
                <a:t>下列各句中加点成语的使用</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全都不正确的一项是</a:t>
              </a:r>
              <a:r>
                <a:rPr lang="en-US" altLang="zh-CN" sz="4400" dirty="0">
                  <a:latin typeface="微软雅黑" panose="020B0503020204020204" pitchFamily="34" charset="-122"/>
                  <a:ea typeface="微软雅黑" panose="020B0503020204020204" pitchFamily="34" charset="-122"/>
                </a:rPr>
                <a:t>(3</a:t>
              </a:r>
              <a:r>
                <a:rPr lang="zh-CN" altLang="en-US" sz="4400" dirty="0">
                  <a:latin typeface="微软雅黑" panose="020B0503020204020204" pitchFamily="34" charset="-122"/>
                  <a:ea typeface="微软雅黑" panose="020B0503020204020204" pitchFamily="34" charset="-122"/>
                </a:rPr>
                <a:t>分</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　　</a:t>
              </a:r>
              <a:r>
                <a:rPr lang="en-US" altLang="zh-CN" sz="4400" dirty="0">
                  <a:latin typeface="微软雅黑" panose="020B0503020204020204" pitchFamily="34" charset="-122"/>
                  <a:ea typeface="微软雅黑" panose="020B0503020204020204" pitchFamily="34" charset="-122"/>
                </a:rPr>
                <a:t>)</a:t>
              </a:r>
              <a:endParaRPr lang="en-US" altLang="zh-CN"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①</a:t>
              </a:r>
              <a:r>
                <a:rPr lang="zh-CN" altLang="en-US" sz="4400" dirty="0">
                  <a:latin typeface="微软雅黑" panose="020B0503020204020204" pitchFamily="34" charset="-122"/>
                  <a:ea typeface="微软雅黑" panose="020B0503020204020204" pitchFamily="34" charset="-122"/>
                </a:rPr>
                <a:t>比赛过后</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教练希望大家重整旗鼓</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继续以高昂的士气、振奋的精神、最佳的竞技状态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在下一届赛事中再创佳绩。</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②今年</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公司加大公益广告创新力度</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制作出一批画面清新、意味深长的精品</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有效发挥了公益广告引领社会风尚的积极作用。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③世界各国正大力研制实用的智能机器人</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技术不断升级</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创新产品层出不穷</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未来有望在多领域、多行业发挥更大的作用。</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zh-CN" altLang="en-US" sz="4400" dirty="0">
                  <a:latin typeface="微软雅黑" panose="020B0503020204020204" pitchFamily="34" charset="-122"/>
                  <a:ea typeface="微软雅黑" panose="020B0503020204020204" pitchFamily="34" charset="-122"/>
                </a:rPr>
                <a:t>④赵老师学的是冷门专业</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当年毕业时</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不少同学离开了该领域</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而他守正不阿</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坚持致力于该专业的教研工作</a:t>
              </a:r>
              <a:r>
                <a:rPr lang="en-US" altLang="zh-CN" sz="4400" dirty="0">
                  <a:latin typeface="微软雅黑" panose="020B0503020204020204" pitchFamily="34" charset="-122"/>
                  <a:ea typeface="微软雅黑" panose="020B0503020204020204" pitchFamily="34" charset="-122"/>
                </a:rPr>
                <a:t>,</a:t>
              </a:r>
              <a:r>
                <a:rPr lang="zh-CN" altLang="en-US" sz="4400" dirty="0">
                  <a:latin typeface="微软雅黑" panose="020B0503020204020204" pitchFamily="34" charset="-122"/>
                  <a:ea typeface="微软雅黑" panose="020B0503020204020204" pitchFamily="34" charset="-122"/>
                </a:rPr>
                <a:t>最后硕果累累。</a:t>
              </a:r>
              <a:endParaRPr lang="zh-CN" altLang="en-US" sz="4400" dirty="0">
                <a:latin typeface="微软雅黑" panose="020B0503020204020204" pitchFamily="34" charset="-122"/>
                <a:ea typeface="微软雅黑" panose="020B0503020204020204" pitchFamily="34" charset="-122"/>
              </a:endParaRPr>
            </a:p>
            <a:p>
              <a:pPr>
                <a:lnSpc>
                  <a:spcPct val="130000"/>
                </a:lnSpc>
              </a:pPr>
              <a:r>
                <a:rPr lang="en-US" altLang="zh-CN" sz="4400" dirty="0">
                  <a:latin typeface="微软雅黑" panose="020B0503020204020204" pitchFamily="34" charset="-122"/>
                  <a:ea typeface="微软雅黑" panose="020B0503020204020204" pitchFamily="34" charset="-122"/>
                </a:rPr>
                <a:t> </a:t>
              </a:r>
              <a:endParaRPr lang="zh-CN" altLang="en-US" sz="4400" dirty="0">
                <a:latin typeface="微软雅黑" panose="020B0503020204020204" pitchFamily="34" charset="-122"/>
                <a:ea typeface="微软雅黑" panose="020B0503020204020204" pitchFamily="34" charset="-122"/>
              </a:endParaRPr>
            </a:p>
          </p:txBody>
        </p:sp>
        <p:sp>
          <p:nvSpPr>
            <p:cNvPr id="73" name="TextBox 72"/>
            <p:cNvSpPr txBox="1"/>
            <p:nvPr/>
          </p:nvSpPr>
          <p:spPr>
            <a:xfrm>
              <a:off x="15266020" y="6199485"/>
              <a:ext cx="407196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6" name="TextBox 75"/>
            <p:cNvSpPr txBox="1"/>
            <p:nvPr/>
          </p:nvSpPr>
          <p:spPr>
            <a:xfrm>
              <a:off x="7921204" y="4504986"/>
              <a:ext cx="2857520"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a:t>
              </a:r>
              <a:r>
                <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6" name="TextBox 15"/>
            <p:cNvSpPr txBox="1"/>
            <p:nvPr/>
          </p:nvSpPr>
          <p:spPr>
            <a:xfrm>
              <a:off x="16994212" y="9810639"/>
              <a:ext cx="407196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7" name="TextBox 16"/>
            <p:cNvSpPr txBox="1"/>
            <p:nvPr/>
          </p:nvSpPr>
          <p:spPr>
            <a:xfrm>
              <a:off x="16994212" y="7957294"/>
              <a:ext cx="4071966" cy="923330"/>
            </a:xfrm>
            <a:prstGeom prst="rect">
              <a:avLst/>
            </a:prstGeom>
            <a:noFill/>
          </p:spPr>
          <p:txBody>
            <a:bodyPr wrap="square" rtlCol="0" anchor="ctr" anchorCtr="1">
              <a:spAutoFit/>
            </a:bodyPr>
            <a:lstStyle/>
            <a:p>
              <a:r>
                <a:rPr lang="en-US" altLang="zh-CN" sz="5400" kern="100" dirty="0">
                  <a:latin typeface="微软雅黑" panose="020B0503020204020204" pitchFamily="34" charset="-122"/>
                  <a:ea typeface="微软雅黑" panose="020B0503020204020204" pitchFamily="34" charset="-122"/>
                  <a:cs typeface="Courier New" panose="02070309020205020404" pitchFamily="49" charset="0"/>
                </a:rPr>
                <a:t> ·  ·  ·  ·</a:t>
              </a:r>
              <a:endParaRPr lang="zh-CN" altLang="en-US" sz="5400" kern="100" dirty="0">
                <a:latin typeface="微软雅黑" panose="020B0503020204020204" pitchFamily="34" charset="-122"/>
                <a:ea typeface="微软雅黑" panose="020B0503020204020204" pitchFamily="3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42788</Words>
  <Application>WPS 演示</Application>
  <PresentationFormat>自定义</PresentationFormat>
  <Paragraphs>2176</Paragraphs>
  <Slides>207</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207</vt:i4>
      </vt:variant>
    </vt:vector>
  </HeadingPairs>
  <TitlesOfParts>
    <vt:vector size="220" baseType="lpstr">
      <vt:lpstr>Arial</vt:lpstr>
      <vt:lpstr>宋体</vt:lpstr>
      <vt:lpstr>Wingdings</vt:lpstr>
      <vt:lpstr>微软雅黑</vt:lpstr>
      <vt:lpstr>Calibri</vt:lpstr>
      <vt:lpstr>Times New Roman</vt:lpstr>
      <vt:lpstr>Arial Unicode MS</vt:lpstr>
      <vt:lpstr>NEU-BZ-S92</vt:lpstr>
      <vt:lpstr>Courier New</vt:lpstr>
      <vt:lpstr>Times New Roman</vt:lpstr>
      <vt:lpstr>方正书宋_GBK</vt:lpstr>
      <vt:lpstr>方正仿宋_GBK</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海鸥子</cp:lastModifiedBy>
  <cp:revision>637</cp:revision>
  <dcterms:created xsi:type="dcterms:W3CDTF">2016-01-31T01:38:00Z</dcterms:created>
  <dcterms:modified xsi:type="dcterms:W3CDTF">2020-05-21T05:46:45Z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