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683" r:id="rId3"/>
    <p:sldId id="527" r:id="rId4"/>
    <p:sldId id="525" r:id="rId5"/>
    <p:sldId id="428" r:id="rId6"/>
    <p:sldId id="475" r:id="rId7"/>
    <p:sldId id="665" r:id="rId8"/>
    <p:sldId id="666" r:id="rId9"/>
    <p:sldId id="667" r:id="rId10"/>
    <p:sldId id="668" r:id="rId11"/>
    <p:sldId id="670" r:id="rId12"/>
    <p:sldId id="672" r:id="rId13"/>
    <p:sldId id="673" r:id="rId14"/>
    <p:sldId id="674" r:id="rId15"/>
    <p:sldId id="675" r:id="rId16"/>
    <p:sldId id="442" r:id="rId17"/>
    <p:sldId id="476" r:id="rId18"/>
    <p:sldId id="600" r:id="rId19"/>
    <p:sldId id="599" r:id="rId20"/>
    <p:sldId id="609" r:id="rId21"/>
    <p:sldId id="597" r:id="rId22"/>
    <p:sldId id="677" r:id="rId23"/>
    <p:sldId id="678" r:id="rId24"/>
    <p:sldId id="679" r:id="rId25"/>
    <p:sldId id="605" r:id="rId26"/>
    <p:sldId id="603" r:id="rId27"/>
    <p:sldId id="602" r:id="rId28"/>
    <p:sldId id="615" r:id="rId29"/>
    <p:sldId id="608" r:id="rId30"/>
    <p:sldId id="607" r:id="rId31"/>
    <p:sldId id="606" r:id="rId32"/>
    <p:sldId id="682" r:id="rId33"/>
    <p:sldId id="680" r:id="rId34"/>
    <p:sldId id="410" r:id="rId35"/>
    <p:sldId id="503" r:id="rId36"/>
    <p:sldId id="681" r:id="rId37"/>
    <p:sldId id="618" r:id="rId38"/>
    <p:sldId id="617" r:id="rId39"/>
    <p:sldId id="661" r:id="rId40"/>
  </p:sldIdLst>
  <p:sldSz cx="12192000" cy="6858000"/>
  <p:notesSz cx="6858000" cy="9144000"/>
  <p:custDataLst>
    <p:tags r:id="rId41"/>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9D9D9"/>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p:restoredTop sz="94660"/>
  </p:normalViewPr>
  <p:slideViewPr>
    <p:cSldViewPr snapToGrid="0" showGuides="1">
      <p:cViewPr varScale="1">
        <p:scale>
          <a:sx n="114" d="100"/>
          <a:sy n="114" d="100"/>
        </p:scale>
        <p:origin x="-546" y="-108"/>
      </p:cViewPr>
      <p:guideLst>
        <p:guide orient="horz" pos="2129"/>
        <p:guide pos="3838"/>
      </p:guideLst>
    </p:cSldViewPr>
  </p:slideViewPr>
  <p:notesTextViewPr>
    <p:cViewPr>
      <p:scale>
        <a:sx n="3" d="2"/>
        <a:sy n="3" d="2"/>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tags" Target="tags/tag97.xml" /><Relationship Id="rId42" Type="http://schemas.openxmlformats.org/officeDocument/2006/relationships/presProps" Target="presProps.xml" /><Relationship Id="rId43" Type="http://schemas.openxmlformats.org/officeDocument/2006/relationships/viewProps" Target="viewProps.xml" /><Relationship Id="rId44" Type="http://schemas.openxmlformats.org/officeDocument/2006/relationships/theme" Target="theme/theme1.xml" /><Relationship Id="rId45"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ct val="0"/>
              </a:spcBef>
              <a:spcAft>
                <a:spcPct val="0"/>
              </a:spcAft>
              <a:buClrTx/>
              <a:buSzTx/>
              <a:buFontTx/>
              <a:buNone/>
              <a:defRPr/>
            </a:pPr>
            <a:fld id="{D2A48B96-639E-45A3-A0BA-2464DFDB1FAA}" type="datetimeFigureOut">
              <a:rPr kumimoji="0" lang="zh-CN" altLang="en-US" sz="1200" b="0" i="0" u="none" strike="noStrike" kern="1200" cap="none" spc="0" normalizeH="0" baseline="0" noProof="0" smtClean="0">
                <a:ln>
                  <a:noFill/>
                </a:ln>
                <a:solidFill>
                  <a:schemeClr val="tx1"/>
                </a:solidFill>
                <a:effectLst/>
                <a:uLnTx/>
                <a:uFillTx/>
                <a:latin typeface="+mn-lt"/>
                <a:ea typeface="+mn-ea"/>
                <a:cs typeface="+mn-cs"/>
              </a:rPr>
              <a:t/>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p>
            <a:pPr lvl="0" algn="r">
              <a:buNone/>
            </a:pPr>
            <a:fld id="{9A0DB2DC-4C9A-4742-B13C-FB6460FD3503}" type="slidenum">
              <a:rPr lang="zh-CN" altLang="en-US" sz="1200">
                <a:latin typeface="Calibri" pitchFamily="34" charset="0"/>
                <a:ea typeface="宋体" pitchFamily="2" charset="-122"/>
              </a:rPr>
              <a:t/>
            </a:fld>
            <a:endParaRPr lang="zh-CN" altLang="en-US" sz="1200">
              <a:latin typeface="Calibri" pitchFamily="34" charset="0"/>
              <a:ea typeface="宋体" pitchFamily="2" charset="-122"/>
            </a:endParaRPr>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5.xml" /><Relationship Id="rId2" Type="http://schemas.openxmlformats.org/officeDocument/2006/relationships/tags" Target="../tags/tag46.xml" /><Relationship Id="rId3" Type="http://schemas.openxmlformats.org/officeDocument/2006/relationships/tags" Target="../tags/tag47.xml" /><Relationship Id="rId4" Type="http://schemas.openxmlformats.org/officeDocument/2006/relationships/tags" Target="../tags/tag48.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49.xml" /><Relationship Id="rId2" Type="http://schemas.openxmlformats.org/officeDocument/2006/relationships/tags" Target="../tags/tag50.xml" /><Relationship Id="rId3" Type="http://schemas.openxmlformats.org/officeDocument/2006/relationships/tags" Target="../tags/tag51.xml" /><Relationship Id="rId4" Type="http://schemas.openxmlformats.org/officeDocument/2006/relationships/tags" Target="../tags/tag52.xml" /><Relationship Id="rId5" Type="http://schemas.openxmlformats.org/officeDocument/2006/relationships/tags" Target="../tags/tag53.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tags" Target="../tags/tag37.xml" /><Relationship Id="rId5" Type="http://schemas.openxmlformats.org/officeDocument/2006/relationships/tags" Target="../tags/tag38.xml" /><Relationship Id="rId6" Type="http://schemas.openxmlformats.org/officeDocument/2006/relationships/tags" Target="../tags/tag39.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tags" Target="../tags/tag44.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itchFamily="34" charset="0"/>
              <a:buChar char="●"/>
              <a:defRPr sz="1600" u="none" strike="noStrike" kern="1200" cap="none" spc="150" normalizeH="0" baseline="0">
                <a:solidFill>
                  <a:schemeClr val="tx1">
                    <a:lumMod val="65000"/>
                    <a:lumOff val="35000"/>
                  </a:schemeClr>
                </a:solidFill>
                <a:latin typeface="Arial" pitchFamily="34" charset="0"/>
                <a:ea typeface="微软雅黑" pitchFamily="34" charset="-122"/>
              </a:defRPr>
            </a:lvl1pPr>
            <a:lvl2pPr marL="685800" indent="-228600" defTabSz="914400" eaLnBrk="1" fontAlgn="auto" latinLnBrk="0" hangingPunct="1">
              <a:lnSpc>
                <a:spcPct val="120000"/>
              </a:lnSpc>
              <a:buFont typeface="Arial" pitchFamily="34" charset="0"/>
              <a:buChar char="●"/>
              <a:tabLst>
                <a:tab pos="1609725"/>
              </a:tabLst>
              <a:defRPr sz="1600" u="none" strike="noStrike" kern="1200" cap="none" spc="150" normalizeH="0" baseline="0">
                <a:solidFill>
                  <a:schemeClr val="tx1">
                    <a:lumMod val="65000"/>
                    <a:lumOff val="35000"/>
                  </a:schemeClr>
                </a:solidFill>
                <a:latin typeface="Arial" pitchFamily="34" charset="0"/>
                <a:ea typeface="微软雅黑" pitchFamily="34" charset="-122"/>
              </a:defRPr>
            </a:lvl2pPr>
            <a:lvl3pPr marL="1143000" indent="-228600" eaLnBrk="1" fontAlgn="auto" latinLnBrk="0" hangingPunct="1">
              <a:lnSpc>
                <a:spcPct val="120000"/>
              </a:lnSpc>
              <a:buFont typeface="Arial" pitchFamily="34" charset="0"/>
              <a:buChar char="●"/>
              <a:defRPr sz="1600" u="none" strike="noStrike" kern="1200" cap="none" spc="150" normalizeH="0" baseline="0">
                <a:solidFill>
                  <a:schemeClr val="tx1">
                    <a:lumMod val="65000"/>
                    <a:lumOff val="35000"/>
                  </a:schemeClr>
                </a:solidFill>
                <a:latin typeface="Arial" pitchFamily="34" charset="0"/>
                <a:ea typeface="微软雅黑" pitchFamily="34" charset="-122"/>
              </a:defRPr>
            </a:lvl3pPr>
            <a:lvl4pPr marL="1600200" indent="-228600" eaLnBrk="1" fontAlgn="auto" latinLnBrk="0" hangingPunct="1">
              <a:lnSpc>
                <a:spcPct val="120000"/>
              </a:lnSpc>
              <a:buFont typeface="Wingdings"/>
              <a:buChar char=""/>
              <a:defRPr sz="1400"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itchFamily="34" charset="0"/>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200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bg>
      <p:bgPr>
        <a:blipFill rotWithShape="1">
          <a:blip r:embed="rId1"/>
          <a:stretch>
            <a:fillRect/>
          </a:stretch>
        </a:blipFill>
        <a:effectLst/>
      </p:bgPr>
    </p:bg>
    <p:spTree>
      <p:nvGrpSpPr>
        <p:cNvPr id="1" name=""/>
        <p:cNvGrpSpPr/>
        <p:nvPr/>
      </p:nvGrpSpPr>
      <p:grpSpPr>
        <a:xfrm>
          <a:off x="0" y="0"/>
          <a:ext cx="0" cy="0"/>
        </a:xfrm>
      </p:grpSpPr>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60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4.xml" /><Relationship Id="rId13" Type="http://schemas.openxmlformats.org/officeDocument/2006/relationships/tags" Target="../tags/tag55.xml" /><Relationship Id="rId14" Type="http://schemas.openxmlformats.org/officeDocument/2006/relationships/tags" Target="../tags/tag56.xml" /><Relationship Id="rId15" Type="http://schemas.openxmlformats.org/officeDocument/2006/relationships/tags" Target="../tags/tag57.xml" /><Relationship Id="rId16" Type="http://schemas.openxmlformats.org/officeDocument/2006/relationships/tags" Target="../tags/tag58.xml" /><Relationship Id="rId17"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itchFamily="34" charset="0"/>
                <a:ea typeface="微软雅黑"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itchFamily="34" charset="0"/>
                <a:ea typeface="微软雅黑" pitchFamily="34" charset="-122"/>
              </a:defRPr>
            </a:lvl1pPr>
          </a:lstStyle>
          <a:p>
            <a:fld id="{49AE70B2-8BF9-45C0-BB95-33D1B9D3A854}" type="slidenum">
              <a:rPr lang="zh-CN" altLang="en-US" smtClean="0"/>
              <a:t>0</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itchFamily="34" charset="0"/>
        <a:buChar char="●"/>
        <a:defRPr sz="18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itchFamily="34" charset="0"/>
        <a:buChar char="●"/>
        <a:tabLst>
          <a:tab pos="1609725"/>
        </a:tabLst>
        <a:defRPr sz="16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itchFamily="34" charset="0"/>
        <a:buChar char="●"/>
        <a:defRPr sz="16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a:buChar char=""/>
        <a:defRPr sz="14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itchFamily="34" charset="0"/>
        <a:buChar char="•"/>
        <a:defRPr sz="14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59.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8.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9.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0.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6.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0.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8.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9.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0.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1.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3.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4.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5.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6.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8.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9.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0.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1.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3.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4.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5.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png" /><Relationship Id="rId3" Type="http://schemas.openxmlformats.org/officeDocument/2006/relationships/tags" Target="../tags/tag96.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5.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6.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7.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73835"/>
            <a:ext cx="8686800" cy="4759325"/>
          </a:xfrm>
        </p:spPr>
        <p:txBody>
          <a:bodyPr lIns="90000" tIns="46800" rIns="90000" bIns="46800" rtlCol="0">
            <a:noAutofit/>
          </a:bodyPr>
          <a:lstStyle/>
          <a:p>
            <a:pPr marL="0" lvl="0" indent="0" algn="ctr">
              <a:buNone/>
              <a:defRPr/>
            </a:pPr>
            <a:r>
              <a:rPr lang="zh-CN" altLang="en-US" sz="4400">
                <a:solidFill>
                  <a:srgbClr val="FFFF00"/>
                </a:solidFill>
                <a:latin typeface="黑体" pitchFamily="49" charset="-122"/>
                <a:ea typeface="黑体" panose="02010609060101010101" pitchFamily="49" charset="-122"/>
                <a:cs typeface="黑体" panose="02010609060101010101" pitchFamily="49" charset="-122"/>
              </a:rPr>
              <a:t>大卫</a:t>
            </a:r>
            <a:r>
              <a:rPr lang="en-US" altLang="zh-CN" sz="4400">
                <a:solidFill>
                  <a:srgbClr val="FFFF00"/>
                </a:solidFill>
                <a:latin typeface="黑体" pitchFamily="49" charset="-122"/>
                <a:ea typeface="黑体" panose="02010609060101010101" pitchFamily="49" charset="-122"/>
                <a:cs typeface="黑体" panose="02010609060101010101" pitchFamily="49" charset="-122"/>
              </a:rPr>
              <a:t>·</a:t>
            </a:r>
            <a:r>
              <a:rPr lang="zh-CN" altLang="en-US" sz="4400">
                <a:solidFill>
                  <a:srgbClr val="FFFF00"/>
                </a:solidFill>
                <a:latin typeface="黑体" pitchFamily="49" charset="-122"/>
                <a:ea typeface="黑体" panose="02010609060101010101" pitchFamily="49" charset="-122"/>
                <a:cs typeface="黑体" panose="02010609060101010101" pitchFamily="49" charset="-122"/>
              </a:rPr>
              <a:t>科波菲尔（节选）</a:t>
            </a:r>
          </a:p>
          <a:p>
            <a:pPr marL="0" lvl="0" indent="0" algn="ctr">
              <a:buNone/>
              <a:defRPr/>
            </a:pPr>
            <a:r>
              <a:rPr lang="en-US" altLang="zh-CN" sz="4000" smtClean="0">
                <a:solidFill>
                  <a:srgbClr val="FFFF00"/>
                </a:solidFill>
                <a:latin typeface="黑体" pitchFamily="49" charset="-122"/>
                <a:ea typeface="黑体" panose="02010609060101010101" pitchFamily="49" charset="-122"/>
                <a:cs typeface="黑体" panose="02010609060101010101" pitchFamily="49" charset="-122"/>
              </a:rPr>
              <a:t>(</a:t>
            </a:r>
            <a:r>
              <a:rPr lang="zh-CN" altLang="en-US" sz="4000">
                <a:solidFill>
                  <a:srgbClr val="FFFF00"/>
                </a:solidFill>
                <a:latin typeface="黑体" pitchFamily="49" charset="-122"/>
                <a:ea typeface="黑体" panose="02010609060101010101" pitchFamily="49" charset="-122"/>
                <a:cs typeface="黑体" panose="02010609060101010101" pitchFamily="49" charset="-122"/>
              </a:rPr>
              <a:t>第</a:t>
            </a:r>
            <a:r>
              <a:rPr lang="en-US" altLang="zh-CN" sz="4000">
                <a:solidFill>
                  <a:srgbClr val="FFFF00"/>
                </a:solidFill>
                <a:latin typeface="黑体" pitchFamily="49" charset="-122"/>
                <a:ea typeface="黑体" panose="02010609060101010101" pitchFamily="49" charset="-122"/>
                <a:cs typeface="黑体" panose="02010609060101010101" pitchFamily="49" charset="-122"/>
              </a:rPr>
              <a:t>1</a:t>
            </a:r>
            <a:r>
              <a:rPr lang="zh-CN" altLang="en-US" sz="4000">
                <a:solidFill>
                  <a:srgbClr val="FFFF00"/>
                </a:solidFill>
                <a:latin typeface="黑体" pitchFamily="49" charset="-122"/>
                <a:ea typeface="黑体" panose="02010609060101010101" pitchFamily="49" charset="-122"/>
                <a:cs typeface="黑体" panose="02010609060101010101" pitchFamily="49" charset="-122"/>
              </a:rPr>
              <a:t>课时</a:t>
            </a:r>
            <a:r>
              <a:rPr lang="en-US" altLang="zh-CN" sz="4000">
                <a:solidFill>
                  <a:srgbClr val="FFFF00"/>
                </a:solidFill>
                <a:latin typeface="黑体" pitchFamily="49" charset="-122"/>
                <a:ea typeface="黑体" panose="02010609060101010101" pitchFamily="49" charset="-122"/>
                <a:cs typeface="黑体" panose="02010609060101010101" pitchFamily="49" charset="-122"/>
              </a:rPr>
              <a:t>)</a:t>
            </a:r>
          </a:p>
          <a:p>
            <a:pPr marL="0" lvl="0" indent="0" algn="ctr">
              <a:buNone/>
              <a:defRPr/>
            </a:pPr>
            <a:r>
              <a:rPr lang="zh-CN" altLang="en-US" sz="3600" smtClean="0">
                <a:solidFill>
                  <a:schemeClr val="bg1"/>
                </a:solidFill>
                <a:latin typeface="黑体" pitchFamily="49" charset="-122"/>
                <a:ea typeface="黑体" panose="02010609060101010101" pitchFamily="49" charset="-122"/>
                <a:cs typeface="黑体" panose="02010609060101010101" pitchFamily="49" charset="-122"/>
              </a:rPr>
              <a:t>高二年级   语文</a:t>
            </a:r>
            <a:endParaRPr lang="en-US" altLang="zh-CN" sz="4000">
              <a:solidFill>
                <a:srgbClr val="FFFF00"/>
              </a:solidFill>
              <a:latin typeface="黑体" pitchFamily="49" charset="-122"/>
              <a:ea typeface="黑体" panose="02010609060101010101" pitchFamily="49" charset="-122"/>
              <a:cs typeface="黑体" panose="02010609060101010101" pitchFamily="49" charset="-122"/>
            </a:endParaRPr>
          </a:p>
          <a:p>
            <a:pPr marL="0" lvl="0" indent="0">
              <a:buNone/>
              <a:defRPr/>
            </a:pPr>
            <a:endParaRPr kumimoji="0" lang="en-US" altLang="zh-CN" sz="4000" b="0" i="0" u="none" strike="noStrike" kern="1200" cap="none" spc="150" normalizeH="0" baseline="0" noProof="1">
              <a:ln>
                <a:noFill/>
              </a:ln>
              <a:solidFill>
                <a:srgbClr val="FFFF00"/>
              </a:solidFill>
              <a:effectLst/>
              <a:uLnTx/>
              <a:uFillTx/>
              <a:latin typeface="黑体" pitchFamily="49" charset="-122"/>
              <a:ea typeface="黑体" panose="02010609060101010101" pitchFamily="49" charset="-122"/>
              <a:cs typeface="黑体" panose="02010609060101010101" pitchFamily="49" charset="-122"/>
              <a:sym typeface="+mn-ea"/>
            </a:endParaRPr>
          </a:p>
        </p:txBody>
      </p:sp>
    </p:spTree>
    <p:custDataLst>
      <p:tags r:id="rId2"/>
    </p:custDataLst>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90980"/>
            <a:ext cx="8139430" cy="4759325"/>
          </a:xfrm>
        </p:spPr>
        <p:txBody>
          <a:bodyPr lIns="90000" tIns="46800" rIns="90000" bIns="46800" rtlCol="0">
            <a:normAutofit/>
          </a:bodyPr>
          <a:lstStyle/>
          <a:p>
            <a:pPr marL="0" lvl="0" indent="0">
              <a:buNone/>
              <a:defRPr/>
            </a:pPr>
            <a:r>
              <a:rPr lang="zh-CN" altLang="en-US" sz="3200">
                <a:solidFill>
                  <a:srgbClr val="FFFF00"/>
                </a:solidFill>
                <a:latin typeface="黑体" pitchFamily="49" charset="-122"/>
                <a:ea typeface="黑体" panose="02010609060101010101" pitchFamily="49" charset="-122"/>
                <a:cs typeface="黑体" panose="02010609060101010101" pitchFamily="49" charset="-122"/>
              </a:rPr>
              <a:t>   </a:t>
            </a:r>
            <a:r>
              <a:rPr lang="zh-CN" altLang="en-US" sz="3200" smtClean="0">
                <a:solidFill>
                  <a:srgbClr val="FFFF00"/>
                </a:solidFill>
                <a:latin typeface="黑体" pitchFamily="49" charset="-122"/>
                <a:ea typeface="黑体" panose="02010609060101010101" pitchFamily="49" charset="-122"/>
                <a:cs typeface="黑体" panose="02010609060101010101" pitchFamily="49" charset="-122"/>
              </a:rPr>
              <a:t>了解</a:t>
            </a:r>
            <a:r>
              <a:rPr lang="zh-CN" altLang="en-US" sz="3200">
                <a:solidFill>
                  <a:srgbClr val="FFFF00"/>
                </a:solidFill>
                <a:latin typeface="黑体" pitchFamily="49" charset="-122"/>
                <a:ea typeface="黑体" panose="02010609060101010101" pitchFamily="49" charset="-122"/>
                <a:cs typeface="黑体" panose="02010609060101010101" pitchFamily="49" charset="-122"/>
              </a:rPr>
              <a:t>故事梗概</a:t>
            </a:r>
          </a:p>
          <a:p>
            <a:pPr marL="0" lvl="0" indent="0">
              <a:buNone/>
              <a:defRPr/>
            </a:pPr>
            <a:r>
              <a:rPr lang="zh-CN" altLang="en-US" sz="2400">
                <a:solidFill>
                  <a:schemeClr val="bg1"/>
                </a:solidFill>
                <a:latin typeface="黑体" pitchFamily="49" charset="-122"/>
                <a:ea typeface="黑体" panose="02010609060101010101" pitchFamily="49" charset="-122"/>
                <a:cs typeface="黑体" panose="02010609060101010101" pitchFamily="49" charset="-122"/>
              </a:rPr>
              <a:t>    大卫</a:t>
            </a:r>
            <a:r>
              <a:rPr lang="en-US" altLang="zh-CN"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itchFamily="49" charset="-122"/>
                <a:ea typeface="黑体" panose="02010609060101010101" pitchFamily="49" charset="-122"/>
                <a:cs typeface="黑体" panose="02010609060101010101" pitchFamily="49" charset="-122"/>
              </a:rPr>
              <a:t>科波菲尔尚未出世时，父亲就去世了，他在母亲及奴仆的照管下长大。不久，母亲改嫁，后父凶狠贪婪，他把大卫看作累赘，婚前就把大卫送到他女仆的哥哥佩葛蒂先生家里。佩葛蒂是个正直善良的渔民，住在雅茅斯海边一座用破船改成的小屋里，与收养的一对孤儿艾米莉和汉姆相依为命，大卫和他们一起过着清苦和睦的生活。 </a:t>
            </a:r>
          </a:p>
          <a:p>
            <a:pPr marL="0" lvl="0" indent="0">
              <a:buNone/>
              <a:defRPr/>
            </a:pPr>
            <a:endParaRPr kumimoji="0" lang="zh-CN" altLang="en-US" sz="2400" b="0" i="0" u="none" strike="noStrike" kern="1200" cap="none" spc="150" normalizeH="0" baseline="0" noProof="1">
              <a:ln>
                <a:noFill/>
              </a:ln>
              <a:solidFill>
                <a:schemeClr val="bg1"/>
              </a:solidFill>
              <a:effectLst/>
              <a:uLnTx/>
              <a:uFillTx/>
              <a:sym typeface="+mn-ea"/>
            </a:endParaRPr>
          </a:p>
        </p:txBody>
      </p:sp>
    </p:spTree>
    <p:custDataLst>
      <p:tags r:id="rId2"/>
    </p:custDataLst>
  </p:cSld>
  <p:clrMapOvr>
    <a:masterClrMapping/>
  </p:clrMapOvr>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90980"/>
            <a:ext cx="8139430" cy="4759325"/>
          </a:xfrm>
        </p:spPr>
        <p:txBody>
          <a:bodyPr lIns="90000" tIns="46800" rIns="90000" bIns="46800" rtlCol="0">
            <a:normAutofit/>
          </a:bodyPr>
          <a:lstStyle/>
          <a:p>
            <a:pPr marL="0" lvl="0" indent="0">
              <a:buNone/>
              <a:defRPr/>
            </a:pPr>
            <a:r>
              <a:rPr lang="zh-CN" altLang="en-US" sz="2400">
                <a:solidFill>
                  <a:schemeClr val="bg1"/>
                </a:solidFill>
                <a:latin typeface="黑体" pitchFamily="49" charset="-122"/>
                <a:ea typeface="黑体" panose="02010609060101010101" pitchFamily="49" charset="-122"/>
                <a:cs typeface="黑体" panose="02010609060101010101" pitchFamily="49" charset="-122"/>
              </a:rPr>
              <a:t>    </a:t>
            </a: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出于</a:t>
            </a:r>
            <a:r>
              <a:rPr lang="zh-CN" altLang="en-US" sz="2400">
                <a:solidFill>
                  <a:schemeClr val="bg1"/>
                </a:solidFill>
                <a:latin typeface="黑体" pitchFamily="49" charset="-122"/>
                <a:ea typeface="黑体" panose="02010609060101010101" pitchFamily="49" charset="-122"/>
                <a:cs typeface="黑体" panose="02010609060101010101" pitchFamily="49" charset="-122"/>
              </a:rPr>
              <a:t>对母亲的思念，大卫又回到了后父家，然而后父不但常常责打他，还剥夺了他母亲对他关怀和爱抚的权利。母亲去世后，后父立即把不足</a:t>
            </a:r>
            <a:r>
              <a:rPr lang="en-US" altLang="zh-CN" sz="2400">
                <a:solidFill>
                  <a:schemeClr val="bg1"/>
                </a:solidFill>
                <a:latin typeface="黑体" pitchFamily="49" charset="-122"/>
                <a:ea typeface="黑体" panose="02010609060101010101" pitchFamily="49" charset="-122"/>
                <a:cs typeface="黑体" panose="02010609060101010101" pitchFamily="49" charset="-122"/>
              </a:rPr>
              <a:t>10</a:t>
            </a:r>
            <a:r>
              <a:rPr lang="zh-CN" altLang="en-US" sz="2400">
                <a:solidFill>
                  <a:schemeClr val="bg1"/>
                </a:solidFill>
                <a:latin typeface="黑体" pitchFamily="49" charset="-122"/>
                <a:ea typeface="黑体" panose="02010609060101010101" pitchFamily="49" charset="-122"/>
                <a:cs typeface="黑体" panose="02010609060101010101" pitchFamily="49" charset="-122"/>
              </a:rPr>
              <a:t>岁的大卫送去当洗刷酒瓶的童工，大卫从此过起了不能温饱的生活。他历尽艰辛，最后找到了姨婆</a:t>
            </a: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贝特西</a:t>
            </a:r>
            <a:r>
              <a:rPr lang="zh-CN" altLang="en-US" sz="2400">
                <a:solidFill>
                  <a:schemeClr val="bg1"/>
                </a:solidFill>
                <a:latin typeface="黑体" pitchFamily="49" charset="-122"/>
                <a:ea typeface="黑体" panose="02010609060101010101" pitchFamily="49" charset="-122"/>
                <a:cs typeface="黑体" panose="02010609060101010101" pitchFamily="49" charset="-122"/>
              </a:rPr>
              <a:t>小姐。</a:t>
            </a:r>
            <a:endParaRPr kumimoji="0" lang="zh-CN" altLang="en-US" sz="2400" b="0" i="0" u="none" strike="noStrike" kern="1200" cap="none" spc="150" normalizeH="0" baseline="0" noProof="1">
              <a:ln>
                <a:noFill/>
              </a:ln>
              <a:solidFill>
                <a:schemeClr val="bg1"/>
              </a:solidFill>
              <a:effectLst/>
              <a:uLnTx/>
              <a:uFillTx/>
              <a:sym typeface="+mn-ea"/>
            </a:endParaRPr>
          </a:p>
        </p:txBody>
      </p:sp>
    </p:spTree>
    <p:custDataLst>
      <p:tags r:id="rId2"/>
    </p:custDataLst>
  </p:cSld>
  <p:clrMapOvr>
    <a:masterClrMapping/>
  </p:clrMapOvr>
  <p:transition/>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90980"/>
            <a:ext cx="8139430" cy="4759325"/>
          </a:xfrm>
        </p:spPr>
        <p:txBody>
          <a:bodyPr lIns="90000" tIns="46800" rIns="90000" bIns="46800" rtlCol="0">
            <a:normAutofit/>
          </a:bodyPr>
          <a:lstStyle/>
          <a:p>
            <a:pPr marL="0" lvl="0" indent="0">
              <a:buNone/>
              <a:defRPr/>
            </a:pPr>
            <a:r>
              <a:rPr lang="zh-CN" altLang="en-US" sz="2400">
                <a:solidFill>
                  <a:schemeClr val="bg1"/>
                </a:solidFill>
                <a:latin typeface="黑体" pitchFamily="49" charset="-122"/>
                <a:ea typeface="黑体" panose="02010609060101010101" pitchFamily="49" charset="-122"/>
                <a:cs typeface="黑体" panose="02010609060101010101" pitchFamily="49" charset="-122"/>
              </a:rPr>
              <a:t>    </a:t>
            </a: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贝特西</a:t>
            </a:r>
            <a:r>
              <a:rPr lang="zh-CN" altLang="en-US" sz="2400">
                <a:solidFill>
                  <a:schemeClr val="bg1"/>
                </a:solidFill>
                <a:latin typeface="黑体" pitchFamily="49" charset="-122"/>
                <a:ea typeface="黑体" panose="02010609060101010101" pitchFamily="49" charset="-122"/>
                <a:cs typeface="黑体" panose="02010609060101010101" pitchFamily="49" charset="-122"/>
              </a:rPr>
              <a:t>小姐生性怪癖，但心地善良。她收留了大卫，让他上学深造。大卫求学期间，寄宿在姨婆的律师威克菲尔家里，与他的女儿爱格妮斯结下了深厚的情谊。但大卫对威克菲尔雇用的一个名叫希普的书记极为反感，讨厌他那种阳奉阴违、曲意逢迎的丑态。</a:t>
            </a:r>
            <a:endParaRPr kumimoji="0" lang="zh-CN" altLang="en-US" sz="2400" b="0" i="0" u="none" strike="noStrike" kern="1200" cap="none" spc="150" normalizeH="0" baseline="0" noProof="1">
              <a:ln>
                <a:noFill/>
              </a:ln>
              <a:solidFill>
                <a:schemeClr val="bg1"/>
              </a:solidFill>
              <a:effectLst/>
              <a:uLnTx/>
              <a:uFillTx/>
              <a:sym typeface="+mn-ea"/>
            </a:endParaRPr>
          </a:p>
        </p:txBody>
      </p:sp>
    </p:spTree>
    <p:custDataLst>
      <p:tags r:id="rId2"/>
    </p:custDataLst>
  </p:cSld>
  <p:clrMapOvr>
    <a:masterClrMapping/>
  </p:clrMapOvr>
  <p:transition/>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90980"/>
            <a:ext cx="8139430" cy="4759325"/>
          </a:xfrm>
        </p:spPr>
        <p:txBody>
          <a:bodyPr lIns="90000" tIns="46800" rIns="90000" bIns="46800" rtlCol="0">
            <a:normAutofit/>
          </a:bodyPr>
          <a:lstStyle/>
          <a:p>
            <a:pPr marL="0" lvl="0" indent="0">
              <a:buNone/>
              <a:defRPr/>
            </a:pPr>
            <a:r>
              <a:rPr lang="zh-CN" altLang="en-US" sz="2400">
                <a:solidFill>
                  <a:schemeClr val="bg1"/>
                </a:solidFill>
                <a:latin typeface="黑体" pitchFamily="49" charset="-122"/>
                <a:ea typeface="黑体" panose="02010609060101010101" pitchFamily="49" charset="-122"/>
                <a:cs typeface="黑体" panose="02010609060101010101" pitchFamily="49" charset="-122"/>
              </a:rPr>
              <a:t>    </a:t>
            </a: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大卫</a:t>
            </a:r>
            <a:r>
              <a:rPr lang="zh-CN" altLang="en-US" sz="2400">
                <a:solidFill>
                  <a:schemeClr val="bg1"/>
                </a:solidFill>
                <a:latin typeface="黑体" pitchFamily="49" charset="-122"/>
                <a:ea typeface="黑体" panose="02010609060101010101" pitchFamily="49" charset="-122"/>
                <a:cs typeface="黑体" panose="02010609060101010101" pitchFamily="49" charset="-122"/>
              </a:rPr>
              <a:t>中学毕业后外出旅行，邂逅童年时代的同学斯提福兹。两人一起来到雅茅斯，访问佩葛蒂一家。已经</a:t>
            </a: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和汉姆订婚</a:t>
            </a:r>
            <a:r>
              <a:rPr lang="zh-CN" altLang="en-US" sz="2400">
                <a:solidFill>
                  <a:schemeClr val="bg1"/>
                </a:solidFill>
                <a:latin typeface="黑体" pitchFamily="49" charset="-122"/>
                <a:ea typeface="黑体" panose="02010609060101010101" pitchFamily="49" charset="-122"/>
                <a:cs typeface="黑体" panose="02010609060101010101" pitchFamily="49" charset="-122"/>
              </a:rPr>
              <a:t>的艾米莉经受不住阔少爷斯提福兹的引诱，竟在结婚前夕与斯提福兹私奔国外。汉姆痛苦万分，发誓要找回艾米莉。</a:t>
            </a:r>
            <a:endParaRPr kumimoji="0" lang="zh-CN" altLang="en-US" sz="2400" b="0" i="0" u="none" strike="noStrike" kern="1200" cap="none" spc="150" normalizeH="0" baseline="0" noProof="1">
              <a:ln>
                <a:noFill/>
              </a:ln>
              <a:solidFill>
                <a:schemeClr val="bg1"/>
              </a:solidFill>
              <a:effectLst/>
              <a:uLnTx/>
              <a:uFillTx/>
              <a:sym typeface="+mn-ea"/>
            </a:endParaRPr>
          </a:p>
        </p:txBody>
      </p:sp>
    </p:spTree>
    <p:custDataLst>
      <p:tags r:id="rId2"/>
    </p:custDataLst>
  </p:cSld>
  <p:clrMapOvr>
    <a:masterClrMapping/>
  </p:clrMapOvr>
  <p:transition/>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90980"/>
            <a:ext cx="8139430" cy="4759325"/>
          </a:xfrm>
        </p:spPr>
        <p:txBody>
          <a:bodyPr lIns="90000" tIns="46800" rIns="90000" bIns="46800" rtlCol="0">
            <a:normAutofit/>
          </a:bodyPr>
          <a:lstStyle/>
          <a:p>
            <a:pPr marL="0" lvl="0" indent="0">
              <a:buNone/>
              <a:defRPr/>
            </a:pP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    大卫</a:t>
            </a:r>
            <a:r>
              <a:rPr lang="zh-CN" altLang="en-US" sz="2400">
                <a:solidFill>
                  <a:schemeClr val="bg1"/>
                </a:solidFill>
                <a:latin typeface="黑体" pitchFamily="49" charset="-122"/>
                <a:ea typeface="黑体" panose="02010609060101010101" pitchFamily="49" charset="-122"/>
                <a:cs typeface="黑体" panose="02010609060101010101" pitchFamily="49" charset="-122"/>
              </a:rPr>
              <a:t>回到伦敦，在斯本罗律师事务所任见习生。他获悉，威克菲尔律师落入诡计多端的希普</a:t>
            </a: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所设计的</a:t>
            </a:r>
            <a:r>
              <a:rPr lang="zh-CN" altLang="en-US" sz="2400">
                <a:solidFill>
                  <a:schemeClr val="bg1"/>
                </a:solidFill>
                <a:latin typeface="黑体" pitchFamily="49" charset="-122"/>
                <a:ea typeface="黑体" panose="02010609060101010101" pitchFamily="49" charset="-122"/>
                <a:cs typeface="黑体" panose="02010609060101010101" pitchFamily="49" charset="-122"/>
              </a:rPr>
              <a:t>陷阱，处于走投无路的境地，这使大卫非常愤慨。这时大卫爱上斯本罗律师的女儿朵拉，但两人婚后生活并不理想。朵拉是个容貌美丽但头脑简单的“洋娃娃”。贝特西姨婆也濒临破产。</a:t>
            </a:r>
          </a:p>
        </p:txBody>
      </p:sp>
    </p:spTree>
    <p:custDataLst>
      <p:tags r:id="rId2"/>
    </p:custDataLst>
  </p:cSld>
  <p:clrMapOvr>
    <a:masterClrMapping/>
  </p:clrMapOvr>
  <p:transition/>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2625725" y="1490980"/>
            <a:ext cx="9566275" cy="4443095"/>
          </a:xfrm>
        </p:spPr>
        <p:txBody>
          <a:bodyPr lIns="90000" tIns="46800" rIns="90000" bIns="46800" rtlCol="0">
            <a:noAutofit/>
          </a:bodyPr>
          <a:lstStyle/>
          <a:p>
            <a:pPr marL="0" lvl="0" indent="0">
              <a:lnSpc>
                <a:spcPct val="150000"/>
              </a:lnSpc>
              <a:buNone/>
              <a:defRPr/>
            </a:pP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    这时</a:t>
            </a:r>
            <a:r>
              <a:rPr lang="zh-CN" altLang="en-US" sz="2400">
                <a:solidFill>
                  <a:schemeClr val="bg1"/>
                </a:solidFill>
                <a:latin typeface="黑体" pitchFamily="49" charset="-122"/>
                <a:ea typeface="黑体" panose="02010609060101010101" pitchFamily="49" charset="-122"/>
                <a:cs typeface="黑体" panose="02010609060101010101" pitchFamily="49" charset="-122"/>
              </a:rPr>
              <a:t>，大卫再次遇见他当童工时的房东米考伯，米考伯现在是希普的秘书。经过激烈的思想斗争，米考伯最终揭露了希普陷害威克菲尔并导致贝特西小姐破产的种种阴谋。在事实面前，希普只好服罪。后因他数案并发，被判终身监禁。贝特西小姐为了感谢米考伯，送他一笔资金，使他在澳大利亚发财致富，事业上取得成功。</a:t>
            </a:r>
            <a:endParaRPr kumimoji="0" lang="zh-CN" altLang="en-US" sz="2400" b="0" i="0" u="none" strike="noStrike" kern="1200" cap="none" spc="150" normalizeH="0" baseline="0" noProof="1">
              <a:ln>
                <a:noFill/>
              </a:ln>
              <a:solidFill>
                <a:schemeClr val="bg1"/>
              </a:solidFill>
              <a:effectLst/>
              <a:uLnTx/>
              <a:uFillTx/>
              <a:latin typeface="黑体" pitchFamily="49" charset="-122"/>
              <a:ea typeface="黑体" panose="02010609060101010101" pitchFamily="49" charset="-122"/>
              <a:cs typeface="黑体" panose="02010609060101010101" pitchFamily="49" charset="-122"/>
              <a:sym typeface="+mn-ea"/>
            </a:endParaRPr>
          </a:p>
        </p:txBody>
      </p:sp>
    </p:spTree>
    <p:custDataLst>
      <p:tags r:id="rId2"/>
    </p:custDataLst>
  </p:cSld>
  <p:clrMapOvr>
    <a:masterClrMapping/>
  </p:clrMapOvr>
  <p:transition/>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90980"/>
            <a:ext cx="8947150" cy="4759325"/>
          </a:xfrm>
        </p:spPr>
        <p:txBody>
          <a:bodyPr lIns="90000" tIns="46800" rIns="90000" bIns="46800" rtlCol="0">
            <a:normAutofit/>
          </a:bodyPr>
          <a:lstStyle/>
          <a:p>
            <a:pPr marL="0" lvl="0" indent="0">
              <a:lnSpc>
                <a:spcPct val="150000"/>
              </a:lnSpc>
              <a:buNone/>
              <a:defRPr/>
            </a:pP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    与此同时</a:t>
            </a:r>
            <a:r>
              <a:rPr lang="zh-CN" altLang="en-US" sz="2400">
                <a:solidFill>
                  <a:schemeClr val="bg1"/>
                </a:solidFill>
                <a:latin typeface="黑体" pitchFamily="49" charset="-122"/>
                <a:ea typeface="黑体" panose="02010609060101010101" pitchFamily="49" charset="-122"/>
                <a:cs typeface="黑体" panose="02010609060101010101" pitchFamily="49" charset="-122"/>
              </a:rPr>
              <a:t>，佩葛蒂和汉姆多方奔波，终于找到了被斯提福兹抛弃后、沦落在伦敦的艾米莉，决定将她带到澳大利亚，开始新的生活。然而就在启程前夕，海上突然风狂雨骤，一艘来自西班牙的客轮在雅茅斯遇险沉没，只剩下一个濒死的旅客紧紧地抓着桅杆。汉姆不顾自身危险，下海救他，不幸被巨浪吞没。</a:t>
            </a:r>
            <a:endParaRPr kumimoji="0" lang="en-US" altLang="zh-CN" sz="2400" b="0" i="0" u="none" strike="noStrike" kern="1200" cap="none" spc="150" normalizeH="0" baseline="0" noProof="1">
              <a:ln>
                <a:noFill/>
              </a:ln>
              <a:solidFill>
                <a:schemeClr val="bg1"/>
              </a:solidFill>
              <a:effectLst/>
              <a:uLnTx/>
              <a:uFillTx/>
              <a:latin typeface="黑体" pitchFamily="49" charset="-122"/>
              <a:ea typeface="黑体" panose="02010609060101010101" pitchFamily="49" charset="-122"/>
              <a:cs typeface="黑体" panose="02010609060101010101" pitchFamily="49" charset="-122"/>
              <a:sym typeface="+mn-ea"/>
            </a:endParaRPr>
          </a:p>
        </p:txBody>
      </p:sp>
    </p:spTree>
    <p:custDataLst>
      <p:tags r:id="rId2"/>
    </p:custDataLst>
  </p:cSld>
  <p:clrMapOvr>
    <a:masterClrMapping/>
  </p:clrMapOvr>
  <p:transition/>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90980"/>
            <a:ext cx="8947150" cy="4759325"/>
          </a:xfrm>
        </p:spPr>
        <p:txBody>
          <a:bodyPr lIns="90000" tIns="46800" rIns="90000" bIns="46800" rtlCol="0">
            <a:normAutofit/>
          </a:bodyPr>
          <a:lstStyle/>
          <a:p>
            <a:pPr marL="0" lvl="0" indent="0">
              <a:lnSpc>
                <a:spcPct val="150000"/>
              </a:lnSpc>
              <a:buNone/>
              <a:defRPr/>
            </a:pP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    当</a:t>
            </a:r>
            <a:r>
              <a:rPr lang="zh-CN" altLang="en-US" sz="2400">
                <a:solidFill>
                  <a:schemeClr val="bg1"/>
                </a:solidFill>
                <a:latin typeface="黑体" pitchFamily="49" charset="-122"/>
                <a:ea typeface="黑体" panose="02010609060101010101" pitchFamily="49" charset="-122"/>
                <a:cs typeface="黑体" panose="02010609060101010101" pitchFamily="49" charset="-122"/>
              </a:rPr>
              <a:t>人们捞起他的尸体时，船上那名旅客的尸体也漂到岸边，原来竟是诱拐艾米莉的斯提福兹。艾米莉被汉姆的行动深深打动，回到澳大利亚后，她终日在劳动中寻找安宁，终身未嫁。</a:t>
            </a:r>
            <a:endParaRPr kumimoji="0" lang="en-US" altLang="zh-CN" sz="2400" b="0" i="0" u="none" strike="noStrike" kern="1200" cap="none" spc="150" normalizeH="0" baseline="0" noProof="1">
              <a:ln>
                <a:noFill/>
              </a:ln>
              <a:solidFill>
                <a:schemeClr val="bg1"/>
              </a:solidFill>
              <a:effectLst/>
              <a:uLnTx/>
              <a:uFillTx/>
              <a:latin typeface="黑体" pitchFamily="49" charset="-122"/>
              <a:ea typeface="黑体" panose="02010609060101010101" pitchFamily="49" charset="-122"/>
              <a:cs typeface="黑体" panose="02010609060101010101" pitchFamily="49" charset="-122"/>
              <a:sym typeface="+mn-ea"/>
            </a:endParaRPr>
          </a:p>
        </p:txBody>
      </p:sp>
    </p:spTree>
    <p:custDataLst>
      <p:tags r:id="rId2"/>
    </p:custDataLst>
  </p:cSld>
  <p:clrMapOvr>
    <a:masterClrMapping/>
  </p:clrMapOvr>
  <p:transition/>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90980"/>
            <a:ext cx="8947150" cy="4759325"/>
          </a:xfrm>
        </p:spPr>
        <p:txBody>
          <a:bodyPr lIns="90000" tIns="46800" rIns="90000" bIns="46800" rtlCol="0">
            <a:normAutofit/>
          </a:bodyPr>
          <a:lstStyle/>
          <a:p>
            <a:pPr marL="0" lvl="0" indent="0">
              <a:lnSpc>
                <a:spcPct val="150000"/>
              </a:lnSpc>
              <a:buNone/>
              <a:defRPr/>
            </a:pP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    大卫</a:t>
            </a:r>
            <a:r>
              <a:rPr lang="zh-CN" altLang="en-US" sz="2400">
                <a:solidFill>
                  <a:schemeClr val="bg1"/>
                </a:solidFill>
                <a:latin typeface="黑体" pitchFamily="49" charset="-122"/>
                <a:ea typeface="黑体" panose="02010609060101010101" pitchFamily="49" charset="-122"/>
                <a:cs typeface="黑体" panose="02010609060101010101" pitchFamily="49" charset="-122"/>
              </a:rPr>
              <a:t>终于成了一名作家。朵拉却患上了重病，在佩葛蒂去澳前夕离开了人世。大卫满怀悲痛，出国旅行，其间，爱格妮斯始终与他保持联系。当他三年后返回英国时，发觉爱格妮斯始终爱着他。两人终于走到了一起，与姨婆贝特西和女仆愉快地生活在一起。</a:t>
            </a:r>
            <a:endParaRPr kumimoji="0" lang="en-US" altLang="zh-CN" sz="2400" b="0" i="0" u="none" strike="noStrike" kern="1200" cap="none" spc="150" normalizeH="0" baseline="0" noProof="1">
              <a:ln>
                <a:noFill/>
              </a:ln>
              <a:solidFill>
                <a:schemeClr val="bg1"/>
              </a:solidFill>
              <a:effectLst/>
              <a:uLnTx/>
              <a:uFillTx/>
              <a:latin typeface="黑体" pitchFamily="49" charset="-122"/>
              <a:ea typeface="黑体" panose="02010609060101010101" pitchFamily="49" charset="-122"/>
              <a:cs typeface="黑体" panose="02010609060101010101" pitchFamily="49" charset="-122"/>
              <a:sym typeface="+mn-ea"/>
            </a:endParaRPr>
          </a:p>
        </p:txBody>
      </p:sp>
    </p:spTree>
    <p:custDataLst>
      <p:tags r:id="rId2"/>
    </p:custDataLst>
  </p:cSld>
  <p:clrMapOvr>
    <a:masterClrMapping/>
  </p:clrMapOvr>
  <p:transition/>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90980"/>
            <a:ext cx="8947150" cy="4759325"/>
          </a:xfrm>
        </p:spPr>
        <p:txBody>
          <a:bodyPr lIns="90000" tIns="46800" rIns="90000" bIns="46800" rtlCol="0">
            <a:normAutofit/>
          </a:bodyPr>
          <a:lstStyle/>
          <a:p>
            <a:pPr marL="0" lvl="0" indent="0">
              <a:lnSpc>
                <a:spcPct val="150000"/>
              </a:lnSpc>
              <a:buNone/>
              <a:defRPr/>
            </a:pP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    大卫</a:t>
            </a:r>
            <a:r>
              <a:rPr lang="en-US" altLang="zh-CN"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itchFamily="49" charset="-122"/>
                <a:ea typeface="黑体" panose="02010609060101010101" pitchFamily="49" charset="-122"/>
                <a:cs typeface="黑体" panose="02010609060101010101" pitchFamily="49" charset="-122"/>
              </a:rPr>
              <a:t>科波菲尔在战胜自身和外界障碍的过程中，使自己成为一个“坚韧、独立、克己”的人，一个永远做善事的人。同情不幸，坚持正义，仇视邪恶，这正是狄更斯文学的主题</a:t>
            </a: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a:t>
            </a:r>
            <a:endParaRPr kumimoji="0" lang="en-US" altLang="zh-CN" sz="2400" b="0" i="0" u="none" strike="noStrike" kern="1200" cap="none" spc="150" normalizeH="0" baseline="0" noProof="1">
              <a:ln>
                <a:noFill/>
              </a:ln>
              <a:solidFill>
                <a:schemeClr val="bg1"/>
              </a:solidFill>
              <a:effectLst/>
              <a:uLnTx/>
              <a:uFillTx/>
              <a:latin typeface="黑体" pitchFamily="49" charset="-122"/>
              <a:ea typeface="黑体" panose="02010609060101010101" pitchFamily="49" charset="-122"/>
              <a:cs typeface="黑体" panose="02010609060101010101" pitchFamily="49" charset="-122"/>
              <a:sym typeface="+mn-ea"/>
            </a:endParaRPr>
          </a:p>
        </p:txBody>
      </p:sp>
    </p:spTree>
    <p:custDataLst>
      <p:tags r:id="rId2"/>
    </p:custDataLst>
  </p:cSld>
  <p:clrMapOvr>
    <a:masterClrMapping/>
  </p:clrMapOvr>
  <p:transition/>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256030"/>
            <a:ext cx="8686800" cy="4759325"/>
          </a:xfrm>
        </p:spPr>
        <p:txBody>
          <a:bodyPr lIns="90000" tIns="46800" rIns="90000" bIns="46800" rtlCol="0">
            <a:noAutofit/>
          </a:bodyPr>
          <a:lstStyle/>
          <a:p>
            <a:pPr marL="0" lvl="0" indent="0">
              <a:buNone/>
              <a:defRPr/>
            </a:pP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   </a:t>
            </a:r>
            <a:endParaRPr lang="en-US" altLang="zh-CN" sz="3200" smtClean="0">
              <a:solidFill>
                <a:srgbClr val="FFFF00"/>
              </a:solidFill>
              <a:latin typeface="黑体" pitchFamily="49" charset="-122"/>
              <a:ea typeface="黑体" panose="02010609060101010101" pitchFamily="49" charset="-122"/>
              <a:cs typeface="黑体" panose="02010609060101010101" pitchFamily="49" charset="-122"/>
            </a:endParaRPr>
          </a:p>
          <a:p>
            <a:pPr marL="0" lvl="0" indent="0">
              <a:buNone/>
              <a:defRPr/>
            </a:pPr>
            <a:r>
              <a:rPr lang="en-US" altLang="zh-CN" sz="2400">
                <a:solidFill>
                  <a:schemeClr val="bg1"/>
                </a:solidFill>
                <a:latin typeface="黑体" pitchFamily="49" charset="-122"/>
                <a:ea typeface="黑体" panose="02010609060101010101" pitchFamily="49" charset="-122"/>
                <a:cs typeface="黑体" panose="02010609060101010101" pitchFamily="49" charset="-122"/>
              </a:rPr>
              <a:t> </a:t>
            </a:r>
            <a:r>
              <a:rPr lang="en-US" altLang="zh-CN" sz="2400" smtClean="0">
                <a:solidFill>
                  <a:schemeClr val="bg1"/>
                </a:solidFill>
                <a:latin typeface="黑体" pitchFamily="49" charset="-122"/>
                <a:ea typeface="黑体" panose="02010609060101010101" pitchFamily="49" charset="-122"/>
                <a:cs typeface="黑体" panose="02010609060101010101" pitchFamily="49" charset="-122"/>
              </a:rPr>
              <a:t> 《</a:t>
            </a:r>
            <a:r>
              <a:rPr lang="zh-CN" altLang="en-US" sz="2400">
                <a:solidFill>
                  <a:schemeClr val="bg1"/>
                </a:solidFill>
                <a:latin typeface="黑体" pitchFamily="49" charset="-122"/>
                <a:ea typeface="黑体" panose="02010609060101010101" pitchFamily="49" charset="-122"/>
                <a:cs typeface="黑体" panose="02010609060101010101" pitchFamily="49" charset="-122"/>
              </a:rPr>
              <a:t>大卫</a:t>
            </a:r>
            <a:r>
              <a:rPr lang="en-US" altLang="zh-CN" sz="2400">
                <a:solidFill>
                  <a:schemeClr val="bg1"/>
                </a:solidFill>
                <a:latin typeface="黑体" pitchFamily="49" charset="-122"/>
                <a:ea typeface="黑体" panose="02010609060101010101" pitchFamily="49" charset="-122"/>
                <a:cs typeface="黑体" panose="02010609060101010101" pitchFamily="49" charset="-122"/>
              </a:rPr>
              <a:t>• </a:t>
            </a:r>
            <a:r>
              <a:rPr lang="zh-CN" altLang="en-US" sz="2400">
                <a:solidFill>
                  <a:schemeClr val="bg1"/>
                </a:solidFill>
                <a:latin typeface="黑体" pitchFamily="49" charset="-122"/>
                <a:ea typeface="黑体" panose="02010609060101010101" pitchFamily="49" charset="-122"/>
                <a:cs typeface="黑体" panose="02010609060101010101" pitchFamily="49" charset="-122"/>
              </a:rPr>
              <a:t>科波菲尔</a:t>
            </a:r>
            <a:r>
              <a:rPr lang="en-US" altLang="zh-CN"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itchFamily="49" charset="-122"/>
                <a:ea typeface="黑体" panose="02010609060101010101" pitchFamily="49" charset="-122"/>
                <a:cs typeface="黑体" panose="02010609060101010101" pitchFamily="49" charset="-122"/>
              </a:rPr>
              <a:t>是狄更斯最重要且耗费心血最多、篇幅最长的一部半自传体著作，曾被俄国大文豪列夫</a:t>
            </a:r>
            <a:r>
              <a:rPr lang="en-US" altLang="zh-CN" sz="2400">
                <a:solidFill>
                  <a:schemeClr val="bg1"/>
                </a:solidFill>
                <a:latin typeface="黑体" pitchFamily="49" charset="-122"/>
                <a:ea typeface="黑体" panose="02010609060101010101" pitchFamily="49" charset="-122"/>
                <a:cs typeface="黑体" panose="02010609060101010101" pitchFamily="49" charset="-122"/>
              </a:rPr>
              <a:t>• </a:t>
            </a:r>
            <a:r>
              <a:rPr lang="zh-CN" altLang="en-US" sz="2400">
                <a:solidFill>
                  <a:schemeClr val="bg1"/>
                </a:solidFill>
                <a:latin typeface="黑体" pitchFamily="49" charset="-122"/>
                <a:ea typeface="黑体" panose="02010609060101010101" pitchFamily="49" charset="-122"/>
                <a:cs typeface="黑体" panose="02010609060101010101" pitchFamily="49" charset="-122"/>
              </a:rPr>
              <a:t>托尔斯泰誉为 “一切英国小说中最好的一部 ”。狄更斯自己则说：“在我所有的著作中，我最喜爱的是这一</a:t>
            </a: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部。</a:t>
            </a:r>
            <a:r>
              <a:rPr lang="zh-CN" altLang="zh-CN" sz="2400" b="1" smtClean="0">
                <a:solidFill>
                  <a:schemeClr val="bg1"/>
                </a:solidFill>
              </a:rPr>
              <a:t>……</a:t>
            </a: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像</a:t>
            </a:r>
            <a:r>
              <a:rPr lang="zh-CN" altLang="en-US" sz="2400">
                <a:solidFill>
                  <a:schemeClr val="bg1"/>
                </a:solidFill>
                <a:latin typeface="黑体" pitchFamily="49" charset="-122"/>
                <a:ea typeface="黑体" panose="02010609060101010101" pitchFamily="49" charset="-122"/>
                <a:cs typeface="黑体" panose="02010609060101010101" pitchFamily="49" charset="-122"/>
              </a:rPr>
              <a:t>许多偏爱的父母一样，在我内心的最深处，我有一个最宠爱的孩子。他的名字就叫</a:t>
            </a:r>
            <a:r>
              <a:rPr lang="en-US" altLang="zh-CN"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itchFamily="49" charset="-122"/>
                <a:ea typeface="黑体" panose="02010609060101010101" pitchFamily="49" charset="-122"/>
                <a:cs typeface="黑体" panose="02010609060101010101" pitchFamily="49" charset="-122"/>
              </a:rPr>
              <a:t>大卫</a:t>
            </a:r>
            <a:r>
              <a:rPr lang="en-US" altLang="zh-CN"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itchFamily="49" charset="-122"/>
                <a:ea typeface="黑体" panose="02010609060101010101" pitchFamily="49" charset="-122"/>
                <a:cs typeface="黑体" panose="02010609060101010101" pitchFamily="49" charset="-122"/>
              </a:rPr>
              <a:t>科波菲尔</a:t>
            </a:r>
            <a:r>
              <a:rPr lang="en-US" altLang="zh-CN"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itchFamily="49" charset="-122"/>
                <a:ea typeface="黑体" panose="02010609060101010101" pitchFamily="49" charset="-122"/>
                <a:cs typeface="黑体" panose="02010609060101010101" pitchFamily="49" charset="-122"/>
              </a:rPr>
              <a:t>。”</a:t>
            </a:r>
            <a:endParaRPr kumimoji="0" lang="en-US" altLang="zh-CN" sz="2400" b="0" i="0" u="none" strike="noStrike" kern="1200" cap="none" spc="150" normalizeH="0" baseline="0" noProof="1">
              <a:ln>
                <a:noFill/>
              </a:ln>
              <a:solidFill>
                <a:schemeClr val="bg1"/>
              </a:solidFill>
              <a:effectLst/>
              <a:uLnTx/>
              <a:uFillTx/>
              <a:latin typeface="黑体" pitchFamily="49" charset="-122"/>
              <a:ea typeface="黑体" panose="02010609060101010101" pitchFamily="49" charset="-122"/>
              <a:cs typeface="黑体" panose="02010609060101010101" pitchFamily="49" charset="-122"/>
              <a:sym typeface="+mn-ea"/>
            </a:endParaRPr>
          </a:p>
        </p:txBody>
      </p:sp>
    </p:spTree>
    <p:custDataLst>
      <p:tags r:id="rId2"/>
    </p:custDataLst>
  </p:cSld>
  <p:clrMapOvr>
    <a:masterClrMapping/>
  </p:clrMapOvr>
  <p:transition/>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171575"/>
            <a:ext cx="8947150" cy="4759325"/>
          </a:xfrm>
        </p:spPr>
        <p:txBody>
          <a:bodyPr lIns="90000" tIns="46800" rIns="90000" bIns="46800" rtlCol="0">
            <a:normAutofit/>
          </a:bodyPr>
          <a:lstStyle/>
          <a:p>
            <a:pPr marL="0" lvl="0" indent="0">
              <a:lnSpc>
                <a:spcPct val="150000"/>
              </a:lnSpc>
              <a:buNone/>
              <a:defRPr/>
            </a:pPr>
            <a:r>
              <a:rPr lang="zh-CN" altLang="en-US" sz="3200" smtClean="0">
                <a:solidFill>
                  <a:srgbClr val="FFFF00"/>
                </a:solidFill>
                <a:latin typeface="黑体" pitchFamily="49" charset="-122"/>
                <a:ea typeface="黑体" panose="02010609060101010101" pitchFamily="49" charset="-122"/>
                <a:cs typeface="黑体" panose="02010609060101010101" pitchFamily="49" charset="-122"/>
              </a:rPr>
              <a:t>梳理文章脉络</a:t>
            </a:r>
            <a:endParaRPr lang="en-US" altLang="zh-CN" sz="3200" smtClean="0">
              <a:solidFill>
                <a:srgbClr val="FFFF00"/>
              </a:solidFill>
              <a:latin typeface="黑体" pitchFamily="49" charset="-122"/>
              <a:ea typeface="黑体" panose="02010609060101010101" pitchFamily="49" charset="-122"/>
              <a:cs typeface="黑体" panose="02010609060101010101" pitchFamily="49" charset="-122"/>
            </a:endParaRPr>
          </a:p>
          <a:p>
            <a:pPr marL="0" lvl="0" indent="0">
              <a:lnSpc>
                <a:spcPct val="150000"/>
              </a:lnSpc>
              <a:buNone/>
              <a:defRPr/>
            </a:pPr>
            <a:r>
              <a:rPr lang="zh-CN" altLang="en-US" sz="2400">
                <a:solidFill>
                  <a:schemeClr val="bg1"/>
                </a:solidFill>
                <a:latin typeface="黑体" pitchFamily="49" charset="-122"/>
                <a:ea typeface="黑体" panose="02010609060101010101" pitchFamily="49" charset="-122"/>
                <a:cs typeface="黑体" panose="02010609060101010101" pitchFamily="49" charset="-122"/>
              </a:rPr>
              <a:t>第一部分</a:t>
            </a:r>
            <a:r>
              <a:rPr lang="en-US" altLang="zh-CN"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itchFamily="49" charset="-122"/>
                <a:ea typeface="黑体" panose="02010609060101010101" pitchFamily="49" charset="-122"/>
                <a:cs typeface="黑体" panose="02010609060101010101" pitchFamily="49" charset="-122"/>
              </a:rPr>
              <a:t>开头到“直到规定的吃饭时间过去”</a:t>
            </a:r>
            <a:r>
              <a:rPr lang="en-US" altLang="zh-CN"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itchFamily="49" charset="-122"/>
                <a:ea typeface="黑体" panose="02010609060101010101" pitchFamily="49" charset="-122"/>
                <a:cs typeface="黑体" panose="02010609060101010101" pitchFamily="49" charset="-122"/>
              </a:rPr>
              <a:t>：“我”在十岁时成为货行里的童工，初识米考伯先生。 </a:t>
            </a:r>
          </a:p>
          <a:p>
            <a:pPr marL="0" lvl="0" indent="0">
              <a:lnSpc>
                <a:spcPct val="150000"/>
              </a:lnSpc>
              <a:buNone/>
              <a:defRPr/>
            </a:pPr>
            <a:r>
              <a:rPr lang="zh-CN" altLang="en-US" sz="2400">
                <a:solidFill>
                  <a:schemeClr val="bg1"/>
                </a:solidFill>
                <a:latin typeface="黑体" pitchFamily="49" charset="-122"/>
                <a:ea typeface="黑体" panose="02010609060101010101" pitchFamily="49" charset="-122"/>
                <a:cs typeface="黑体" panose="02010609060101010101" pitchFamily="49" charset="-122"/>
              </a:rPr>
              <a:t>第一层（</a:t>
            </a:r>
            <a:r>
              <a:rPr lang="en-US" altLang="zh-CN" sz="2400">
                <a:solidFill>
                  <a:schemeClr val="bg1"/>
                </a:solidFill>
                <a:latin typeface="黑体" pitchFamily="49" charset="-122"/>
                <a:ea typeface="黑体" panose="02010609060101010101" pitchFamily="49" charset="-122"/>
                <a:cs typeface="黑体" panose="02010609060101010101" pitchFamily="49" charset="-122"/>
              </a:rPr>
              <a:t>1</a:t>
            </a:r>
            <a:r>
              <a:rPr lang="zh-CN" altLang="en-US" sz="2400">
                <a:solidFill>
                  <a:schemeClr val="bg1"/>
                </a:solidFill>
                <a:latin typeface="黑体" pitchFamily="49" charset="-122"/>
                <a:ea typeface="黑体" panose="02010609060101010101" pitchFamily="49" charset="-122"/>
                <a:cs typeface="黑体" panose="02010609060101010101" pitchFamily="49" charset="-122"/>
              </a:rPr>
              <a:t>段）：“我”遭人遗弃而成为童工。</a:t>
            </a:r>
          </a:p>
          <a:p>
            <a:pPr marL="0" lvl="0" indent="0">
              <a:lnSpc>
                <a:spcPct val="150000"/>
              </a:lnSpc>
              <a:buNone/>
              <a:defRPr/>
            </a:pPr>
            <a:r>
              <a:rPr lang="zh-CN" altLang="en-US" sz="2400">
                <a:solidFill>
                  <a:schemeClr val="bg1"/>
                </a:solidFill>
                <a:latin typeface="黑体" pitchFamily="49" charset="-122"/>
                <a:ea typeface="黑体" panose="02010609060101010101" pitchFamily="49" charset="-122"/>
                <a:cs typeface="黑体" panose="02010609060101010101" pitchFamily="49" charset="-122"/>
              </a:rPr>
              <a:t>第二层（</a:t>
            </a:r>
            <a:r>
              <a:rPr lang="en-US" altLang="zh-CN" sz="2400">
                <a:solidFill>
                  <a:schemeClr val="bg1"/>
                </a:solidFill>
                <a:latin typeface="黑体" pitchFamily="49" charset="-122"/>
                <a:ea typeface="黑体" panose="02010609060101010101" pitchFamily="49" charset="-122"/>
                <a:cs typeface="黑体" panose="02010609060101010101" pitchFamily="49" charset="-122"/>
              </a:rPr>
              <a:t>2—5</a:t>
            </a:r>
            <a:r>
              <a:rPr lang="zh-CN" altLang="en-US" sz="2400">
                <a:solidFill>
                  <a:schemeClr val="bg1"/>
                </a:solidFill>
                <a:latin typeface="黑体" pitchFamily="49" charset="-122"/>
                <a:ea typeface="黑体" panose="02010609060101010101" pitchFamily="49" charset="-122"/>
                <a:cs typeface="黑体" panose="02010609060101010101" pitchFamily="49" charset="-122"/>
              </a:rPr>
              <a:t>段）：“我”成为货行里的童工。</a:t>
            </a:r>
          </a:p>
          <a:p>
            <a:pPr marL="0" lvl="0" indent="0">
              <a:lnSpc>
                <a:spcPct val="150000"/>
              </a:lnSpc>
              <a:buNone/>
              <a:defRPr/>
            </a:pPr>
            <a:r>
              <a:rPr lang="zh-CN" altLang="en-US" sz="2400">
                <a:solidFill>
                  <a:schemeClr val="bg1"/>
                </a:solidFill>
                <a:latin typeface="黑体" pitchFamily="49" charset="-122"/>
                <a:ea typeface="黑体" panose="02010609060101010101" pitchFamily="49" charset="-122"/>
                <a:cs typeface="黑体" panose="02010609060101010101" pitchFamily="49" charset="-122"/>
              </a:rPr>
              <a:t>第三层（</a:t>
            </a:r>
            <a:r>
              <a:rPr lang="en-US" altLang="zh-CN" sz="2400">
                <a:solidFill>
                  <a:schemeClr val="bg1"/>
                </a:solidFill>
                <a:latin typeface="黑体" pitchFamily="49" charset="-122"/>
                <a:ea typeface="黑体" panose="02010609060101010101" pitchFamily="49" charset="-122"/>
                <a:cs typeface="黑体" panose="02010609060101010101" pitchFamily="49" charset="-122"/>
              </a:rPr>
              <a:t>6</a:t>
            </a:r>
            <a:r>
              <a:rPr lang="zh-CN" altLang="en-US" sz="2400">
                <a:solidFill>
                  <a:schemeClr val="bg1"/>
                </a:solidFill>
                <a:latin typeface="黑体" pitchFamily="49" charset="-122"/>
                <a:ea typeface="黑体" panose="02010609060101010101" pitchFamily="49" charset="-122"/>
                <a:cs typeface="黑体" panose="02010609060101010101" pitchFamily="49" charset="-122"/>
              </a:rPr>
              <a:t>段</a:t>
            </a:r>
            <a:r>
              <a:rPr lang="en-US" altLang="zh-CN"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itchFamily="49" charset="-122"/>
                <a:ea typeface="黑体" panose="02010609060101010101" pitchFamily="49" charset="-122"/>
                <a:cs typeface="黑体" panose="02010609060101010101" pitchFamily="49" charset="-122"/>
              </a:rPr>
              <a:t>直到规定的吃饭时间过去”）：初识米考伯。</a:t>
            </a:r>
          </a:p>
        </p:txBody>
      </p:sp>
    </p:spTree>
    <p:custDataLst>
      <p:tags r:id="rId2"/>
    </p:custDataLst>
  </p:cSld>
  <p:clrMapOvr>
    <a:masterClrMapping/>
  </p:clrMapOvr>
  <p:transition/>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90980"/>
            <a:ext cx="8947150" cy="4759325"/>
          </a:xfrm>
        </p:spPr>
        <p:txBody>
          <a:bodyPr lIns="90000" tIns="46800" rIns="90000" bIns="46800" rtlCol="0">
            <a:normAutofit/>
          </a:bodyPr>
          <a:lstStyle/>
          <a:p>
            <a:pPr marL="0" lvl="0" indent="0">
              <a:lnSpc>
                <a:spcPct val="150000"/>
              </a:lnSpc>
              <a:buNone/>
              <a:defRPr/>
            </a:pPr>
            <a:r>
              <a:rPr lang="zh-CN" altLang="en-US" sz="2400">
                <a:solidFill>
                  <a:schemeClr val="bg1"/>
                </a:solidFill>
                <a:latin typeface="黑体" pitchFamily="49" charset="-122"/>
                <a:ea typeface="黑体" panose="02010609060101010101" pitchFamily="49" charset="-122"/>
                <a:cs typeface="黑体" panose="02010609060101010101" pitchFamily="49" charset="-122"/>
              </a:rPr>
              <a:t>第二部分（“到了晚上约定的时间”到“还有人看到他正兴高采烈地在玩九柱戏呢”）：“我”入住米考伯家，并与米考伯成为朋友。</a:t>
            </a:r>
          </a:p>
          <a:p>
            <a:pPr marL="0" lvl="0" indent="0">
              <a:lnSpc>
                <a:spcPct val="150000"/>
              </a:lnSpc>
              <a:buNone/>
              <a:defRPr/>
            </a:pPr>
            <a:r>
              <a:rPr lang="zh-CN" altLang="en-US" sz="2400">
                <a:solidFill>
                  <a:schemeClr val="bg1"/>
                </a:solidFill>
                <a:latin typeface="黑体" pitchFamily="49" charset="-122"/>
                <a:ea typeface="黑体" panose="02010609060101010101" pitchFamily="49" charset="-122"/>
                <a:cs typeface="黑体" panose="02010609060101010101" pitchFamily="49" charset="-122"/>
              </a:rPr>
              <a:t>第一层（“到了晚上约定的时间”</a:t>
            </a:r>
            <a:r>
              <a:rPr lang="en-US" altLang="zh-CN"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itchFamily="49" charset="-122"/>
                <a:ea typeface="黑体" panose="02010609060101010101" pitchFamily="49" charset="-122"/>
                <a:cs typeface="黑体" panose="02010609060101010101" pitchFamily="49" charset="-122"/>
              </a:rPr>
              <a:t>房间里家具很少”）：入住米考伯家。</a:t>
            </a:r>
          </a:p>
          <a:p>
            <a:pPr marL="0" lvl="0" indent="0">
              <a:lnSpc>
                <a:spcPct val="150000"/>
              </a:lnSpc>
              <a:buNone/>
              <a:defRPr/>
            </a:pPr>
            <a:r>
              <a:rPr lang="zh-CN" altLang="en-US" sz="2400">
                <a:solidFill>
                  <a:schemeClr val="bg1"/>
                </a:solidFill>
                <a:latin typeface="黑体" pitchFamily="49" charset="-122"/>
                <a:ea typeface="黑体" panose="02010609060101010101" pitchFamily="49" charset="-122"/>
                <a:cs typeface="黑体" panose="02010609060101010101" pitchFamily="49" charset="-122"/>
              </a:rPr>
              <a:t>第二层（“我结婚以前”</a:t>
            </a:r>
            <a:r>
              <a:rPr lang="en-US" altLang="zh-CN"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itchFamily="49" charset="-122"/>
                <a:ea typeface="黑体" panose="02010609060101010101" pitchFamily="49" charset="-122"/>
                <a:cs typeface="黑体" panose="02010609060101010101" pitchFamily="49" charset="-122"/>
              </a:rPr>
              <a:t>她一直就是如此”）：米考伯太太倾诉。</a:t>
            </a:r>
          </a:p>
        </p:txBody>
      </p:sp>
    </p:spTree>
    <p:custDataLst>
      <p:tags r:id="rId2"/>
    </p:custDataLst>
  </p:cSld>
  <p:clrMapOvr>
    <a:masterClrMapping/>
  </p:clrMapOvr>
  <p:transition/>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90980"/>
            <a:ext cx="8947150" cy="4759325"/>
          </a:xfrm>
        </p:spPr>
        <p:txBody>
          <a:bodyPr lIns="90000" tIns="46800" rIns="90000" bIns="46800" rtlCol="0">
            <a:normAutofit/>
          </a:bodyPr>
          <a:lstStyle/>
          <a:p>
            <a:pPr marL="0" lvl="0" indent="0">
              <a:lnSpc>
                <a:spcPct val="150000"/>
              </a:lnSpc>
              <a:buNone/>
              <a:defRPr/>
            </a:pPr>
            <a:r>
              <a:rPr lang="zh-CN" altLang="en-US" sz="2400">
                <a:solidFill>
                  <a:schemeClr val="bg1"/>
                </a:solidFill>
                <a:latin typeface="黑体" pitchFamily="49" charset="-122"/>
                <a:ea typeface="黑体" panose="02010609060101010101" pitchFamily="49" charset="-122"/>
                <a:cs typeface="黑体" panose="02010609060101010101" pitchFamily="49" charset="-122"/>
              </a:rPr>
              <a:t>第三层（“可怜的米考伯太太”</a:t>
            </a:r>
            <a:r>
              <a:rPr lang="en-US" altLang="zh-CN"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itchFamily="49" charset="-122"/>
                <a:ea typeface="黑体" panose="02010609060101010101" pitchFamily="49" charset="-122"/>
                <a:cs typeface="黑体" panose="02010609060101010101" pitchFamily="49" charset="-122"/>
              </a:rPr>
              <a:t>我从未见过她的兴致有比那天晚上更好的了”）：米考伯先生被追债。</a:t>
            </a:r>
          </a:p>
          <a:p>
            <a:pPr marL="0" lvl="0" indent="0">
              <a:lnSpc>
                <a:spcPct val="150000"/>
              </a:lnSpc>
              <a:buNone/>
              <a:defRPr/>
            </a:pPr>
            <a:r>
              <a:rPr lang="zh-CN" altLang="en-US" sz="2400">
                <a:solidFill>
                  <a:schemeClr val="bg1"/>
                </a:solidFill>
                <a:latin typeface="黑体" pitchFamily="49" charset="-122"/>
                <a:ea typeface="黑体" panose="02010609060101010101" pitchFamily="49" charset="-122"/>
                <a:cs typeface="黑体" panose="02010609060101010101" pitchFamily="49" charset="-122"/>
              </a:rPr>
              <a:t>第四层（“我就在这座房子里”</a:t>
            </a:r>
            <a:r>
              <a:rPr lang="en-US" altLang="zh-CN"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itchFamily="49" charset="-122"/>
                <a:ea typeface="黑体" panose="02010609060101010101" pitchFamily="49" charset="-122"/>
                <a:cs typeface="黑体" panose="02010609060101010101" pitchFamily="49" charset="-122"/>
              </a:rPr>
              <a:t>还有人看到他正兴高采烈地在玩九柱戏呢”）：与米考伯夫妇产生友谊。</a:t>
            </a:r>
          </a:p>
        </p:txBody>
      </p:sp>
    </p:spTree>
    <p:custDataLst>
      <p:tags r:id="rId2"/>
    </p:custDataLst>
  </p:cSld>
  <p:clrMapOvr>
    <a:masterClrMapping/>
  </p:clrMapOvr>
  <p:transition/>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196975"/>
            <a:ext cx="8947150" cy="4759325"/>
          </a:xfrm>
        </p:spPr>
        <p:txBody>
          <a:bodyPr lIns="90000" tIns="46800" rIns="90000" bIns="46800" rtlCol="0">
            <a:normAutofit lnSpcReduction="10000"/>
          </a:bodyPr>
          <a:lstStyle/>
          <a:p>
            <a:pPr marL="0" lvl="0" indent="0">
              <a:lnSpc>
                <a:spcPct val="150000"/>
              </a:lnSpc>
              <a:buNone/>
              <a:defRPr/>
            </a:pPr>
            <a:r>
              <a:rPr lang="zh-CN" altLang="en-US" sz="2400">
                <a:solidFill>
                  <a:schemeClr val="bg1"/>
                </a:solidFill>
                <a:latin typeface="黑体" pitchFamily="49" charset="-122"/>
                <a:ea typeface="黑体" panose="02010609060101010101" pitchFamily="49" charset="-122"/>
                <a:cs typeface="黑体" panose="02010609060101010101" pitchFamily="49" charset="-122"/>
              </a:rPr>
              <a:t>第三部分（“在他入狱后的第一个星期天”到结尾）：米考伯先生入狱，“我”收获了丰富的人生感悟。</a:t>
            </a:r>
          </a:p>
          <a:p>
            <a:pPr marL="0" lvl="0" indent="0">
              <a:lnSpc>
                <a:spcPct val="150000"/>
              </a:lnSpc>
              <a:buNone/>
              <a:defRPr/>
            </a:pPr>
            <a:r>
              <a:rPr lang="zh-CN" altLang="en-US" sz="2400">
                <a:solidFill>
                  <a:schemeClr val="bg1"/>
                </a:solidFill>
                <a:latin typeface="黑体" pitchFamily="49" charset="-122"/>
                <a:ea typeface="黑体" panose="02010609060101010101" pitchFamily="49" charset="-122"/>
                <a:cs typeface="黑体" panose="02010609060101010101" pitchFamily="49" charset="-122"/>
              </a:rPr>
              <a:t>第一层（“在他入狱后的第一个星期天”</a:t>
            </a:r>
            <a:r>
              <a:rPr lang="en-US" altLang="zh-CN"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itchFamily="49" charset="-122"/>
                <a:ea typeface="黑体" panose="02010609060101010101" pitchFamily="49" charset="-122"/>
                <a:cs typeface="黑体" panose="02010609060101010101" pitchFamily="49" charset="-122"/>
              </a:rPr>
              <a:t>在我们谈论这件事时，作为慰藉”）：我去监狱看望米考伯先生。</a:t>
            </a:r>
          </a:p>
          <a:p>
            <a:pPr marL="0" lvl="0" indent="0">
              <a:lnSpc>
                <a:spcPct val="150000"/>
              </a:lnSpc>
              <a:buNone/>
              <a:defRPr/>
            </a:pPr>
            <a:r>
              <a:rPr lang="zh-CN" altLang="en-US" sz="2400">
                <a:solidFill>
                  <a:schemeClr val="bg1"/>
                </a:solidFill>
                <a:latin typeface="黑体" pitchFamily="49" charset="-122"/>
                <a:ea typeface="黑体" panose="02010609060101010101" pitchFamily="49" charset="-122"/>
                <a:cs typeface="黑体" panose="02010609060101010101" pitchFamily="49" charset="-122"/>
              </a:rPr>
              <a:t>第二层（“我不知道”</a:t>
            </a:r>
            <a:r>
              <a:rPr lang="en-US" altLang="zh-CN"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itchFamily="49" charset="-122"/>
                <a:ea typeface="黑体" panose="02010609060101010101" pitchFamily="49" charset="-122"/>
                <a:cs typeface="黑体" panose="02010609060101010101" pitchFamily="49" charset="-122"/>
              </a:rPr>
              <a:t>本段结尾）：米考伯太太和孩子搬进监狱。</a:t>
            </a:r>
          </a:p>
          <a:p>
            <a:pPr marL="0" lvl="0" indent="0">
              <a:lnSpc>
                <a:spcPct val="150000"/>
              </a:lnSpc>
              <a:buNone/>
              <a:defRPr/>
            </a:pPr>
            <a:r>
              <a:rPr lang="zh-CN" altLang="en-US" sz="2400">
                <a:solidFill>
                  <a:schemeClr val="bg1"/>
                </a:solidFill>
                <a:latin typeface="黑体" pitchFamily="49" charset="-122"/>
                <a:ea typeface="黑体" panose="02010609060101010101" pitchFamily="49" charset="-122"/>
                <a:cs typeface="黑体" panose="02010609060101010101" pitchFamily="49" charset="-122"/>
              </a:rPr>
              <a:t>第三层（“在这段时间里”</a:t>
            </a:r>
            <a:r>
              <a:rPr lang="en-US" altLang="zh-CN"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itchFamily="49" charset="-122"/>
                <a:ea typeface="黑体" panose="02010609060101010101" pitchFamily="49" charset="-122"/>
                <a:cs typeface="黑体" panose="02010609060101010101" pitchFamily="49" charset="-122"/>
              </a:rPr>
              <a:t>文章结尾）：我经常去监狱看望米考伯一家。</a:t>
            </a:r>
          </a:p>
        </p:txBody>
      </p:sp>
    </p:spTree>
    <p:custDataLst>
      <p:tags r:id="rId2"/>
    </p:custDataLst>
  </p:cSld>
  <p:clrMapOvr>
    <a:masterClrMapping/>
  </p:clrMapOvr>
  <p:transition/>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079500"/>
            <a:ext cx="8947150" cy="4759325"/>
          </a:xfrm>
        </p:spPr>
        <p:txBody>
          <a:bodyPr lIns="90000" tIns="46800" rIns="90000" bIns="46800" rtlCol="0">
            <a:normAutofit/>
          </a:bodyPr>
          <a:lstStyle/>
          <a:p>
            <a:pPr marL="0" lvl="0" indent="0">
              <a:lnSpc>
                <a:spcPct val="150000"/>
              </a:lnSpc>
              <a:buNone/>
              <a:defRPr/>
            </a:pPr>
            <a:r>
              <a:rPr lang="zh-CN" altLang="en-US" sz="3200" smtClean="0">
                <a:solidFill>
                  <a:srgbClr val="FFFF00"/>
                </a:solidFill>
                <a:latin typeface="黑体" pitchFamily="49" charset="-122"/>
                <a:ea typeface="黑体" panose="02010609060101010101" pitchFamily="49" charset="-122"/>
                <a:cs typeface="黑体" panose="02010609060101010101" pitchFamily="49" charset="-122"/>
              </a:rPr>
              <a:t>分析人物性格</a:t>
            </a:r>
            <a:endParaRPr lang="en-US" altLang="zh-CN" sz="3200" smtClean="0">
              <a:solidFill>
                <a:srgbClr val="FFFF00"/>
              </a:solidFill>
              <a:latin typeface="黑体" pitchFamily="49" charset="-122"/>
              <a:ea typeface="黑体" panose="02010609060101010101" pitchFamily="49" charset="-122"/>
              <a:cs typeface="黑体" panose="02010609060101010101" pitchFamily="49" charset="-122"/>
            </a:endParaRPr>
          </a:p>
          <a:p>
            <a:pPr marL="0" lvl="0" indent="0">
              <a:lnSpc>
                <a:spcPct val="150000"/>
              </a:lnSpc>
              <a:buNone/>
              <a:defRPr/>
            </a:pPr>
            <a:r>
              <a:rPr lang="en-US" altLang="zh-CN" sz="2400">
                <a:solidFill>
                  <a:schemeClr val="bg1"/>
                </a:solidFill>
                <a:latin typeface="黑体" pitchFamily="49" charset="-122"/>
                <a:ea typeface="黑体" panose="02010609060101010101" pitchFamily="49" charset="-122"/>
                <a:cs typeface="黑体" panose="02010609060101010101" pitchFamily="49" charset="-122"/>
              </a:rPr>
              <a:t>1 .</a:t>
            </a: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itchFamily="49" charset="-122"/>
                <a:ea typeface="黑体" panose="02010609060101010101" pitchFamily="49" charset="-122"/>
                <a:cs typeface="黑体" panose="02010609060101010101" pitchFamily="49" charset="-122"/>
              </a:rPr>
              <a:t>他身穿褐色外套、黑色马裤、黑色皮鞋，脑袋又大又亮，没有头发”“他的衣服破旧，但装了一条颇为神气的衬衣硬领”，还有气派的手杖，外套的前襟上挂着单片眼镜。</a:t>
            </a:r>
          </a:p>
          <a:p>
            <a:pPr marL="0" lvl="0" indent="0">
              <a:lnSpc>
                <a:spcPct val="150000"/>
              </a:lnSpc>
              <a:buNone/>
              <a:defRPr/>
            </a:pPr>
            <a:r>
              <a:rPr lang="zh-CN" altLang="en-US" sz="2400">
                <a:solidFill>
                  <a:schemeClr val="bg1"/>
                </a:solidFill>
                <a:latin typeface="黑体" pitchFamily="49" charset="-122"/>
                <a:ea typeface="黑体" panose="02010609060101010101" pitchFamily="49" charset="-122"/>
                <a:cs typeface="黑体" panose="02010609060101010101" pitchFamily="49" charset="-122"/>
              </a:rPr>
              <a:t>外貌描写：描绘了米考伯的服饰、长相，突出其长相滑稽、衰老，生活穷酸却极力利用手杖和眼镜来掩饰，体现其爱慕虚荣、喜欢讲排场的性格。</a:t>
            </a:r>
          </a:p>
        </p:txBody>
      </p:sp>
    </p:spTree>
    <p:custDataLst>
      <p:tags r:id="rId2"/>
    </p:custDataLst>
  </p:cSld>
  <p:clrMapOvr>
    <a:masterClrMapping/>
  </p:clrMapOvr>
  <p:transition/>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90980"/>
            <a:ext cx="8842375" cy="4759325"/>
          </a:xfrm>
        </p:spPr>
        <p:txBody>
          <a:bodyPr lIns="90000" tIns="46800" rIns="90000" bIns="46800" rtlCol="0">
            <a:normAutofit/>
          </a:bodyPr>
          <a:lstStyle/>
          <a:p>
            <a:pPr marL="0" lvl="0" indent="0">
              <a:lnSpc>
                <a:spcPts val="4000"/>
              </a:lnSpc>
              <a:buNone/>
              <a:defRPr/>
            </a:pPr>
            <a:r>
              <a:rPr lang="en-US" altLang="zh-CN" sz="2400" smtClean="0">
                <a:solidFill>
                  <a:schemeClr val="bg1"/>
                </a:solidFill>
                <a:latin typeface="黑体" pitchFamily="49" charset="-122"/>
                <a:ea typeface="黑体" panose="02010609060101010101" pitchFamily="49" charset="-122"/>
                <a:cs typeface="黑体" panose="02010609060101010101" pitchFamily="49" charset="-122"/>
              </a:rPr>
              <a:t>2</a:t>
            </a:r>
            <a:r>
              <a:rPr lang="en-US" altLang="zh-CN"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突然</a:t>
            </a:r>
            <a:r>
              <a:rPr lang="zh-CN" altLang="en-US" sz="2400">
                <a:solidFill>
                  <a:schemeClr val="bg1"/>
                </a:solidFill>
                <a:latin typeface="黑体" pitchFamily="49" charset="-122"/>
                <a:ea typeface="黑体" panose="02010609060101010101" pitchFamily="49" charset="-122"/>
                <a:cs typeface="黑体" panose="02010609060101010101" pitchFamily="49" charset="-122"/>
              </a:rPr>
              <a:t>露出亲密的样子说道，“用作卧室</a:t>
            </a:r>
            <a:r>
              <a:rPr lang="en-US" altLang="zh-CN"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itchFamily="49" charset="-122"/>
                <a:ea typeface="黑体" panose="02010609060101010101" pitchFamily="49" charset="-122"/>
                <a:cs typeface="黑体" panose="02010609060101010101" pitchFamily="49" charset="-122"/>
              </a:rPr>
              <a:t>现在能接待这么一位初来的年轻创业者，这是本人的荣幸</a:t>
            </a: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a:t>
            </a:r>
            <a:endParaRPr lang="zh-CN" altLang="en-US" sz="2400">
              <a:solidFill>
                <a:schemeClr val="bg1"/>
              </a:solidFill>
              <a:latin typeface="黑体" pitchFamily="49" charset="-122"/>
              <a:ea typeface="黑体" panose="02010609060101010101" pitchFamily="49" charset="-122"/>
              <a:cs typeface="黑体" panose="02010609060101010101" pitchFamily="49" charset="-122"/>
            </a:endParaRPr>
          </a:p>
          <a:p>
            <a:pPr marL="0" lvl="0" indent="0">
              <a:lnSpc>
                <a:spcPts val="4000"/>
              </a:lnSpc>
              <a:buNone/>
              <a:defRPr/>
            </a:pPr>
            <a:r>
              <a:rPr lang="zh-CN" altLang="en-US" sz="2400">
                <a:solidFill>
                  <a:schemeClr val="bg1"/>
                </a:solidFill>
                <a:latin typeface="黑体" pitchFamily="49" charset="-122"/>
                <a:ea typeface="黑体" panose="02010609060101010101" pitchFamily="49" charset="-122"/>
                <a:cs typeface="黑体" panose="02010609060101010101" pitchFamily="49" charset="-122"/>
              </a:rPr>
              <a:t>语言描写：文中几次写到米考伯对“我”“突然露出亲密的样子”，还称呼“我”为“年轻创业者”，并要晚上来带“我”走一条捷径过去，可以看出米考伯先生心地善良，说话故作文雅。</a:t>
            </a:r>
          </a:p>
        </p:txBody>
      </p:sp>
    </p:spTree>
    <p:custDataLst>
      <p:tags r:id="rId2"/>
    </p:custDataLst>
  </p:cSld>
  <p:clrMapOvr>
    <a:masterClrMapping/>
  </p:clrMapOvr>
  <p:transition/>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90980"/>
            <a:ext cx="8842375" cy="4759325"/>
          </a:xfrm>
        </p:spPr>
        <p:txBody>
          <a:bodyPr lIns="90000" tIns="46800" rIns="90000" bIns="46800" rtlCol="0">
            <a:normAutofit/>
          </a:bodyPr>
          <a:lstStyle/>
          <a:p>
            <a:pPr marL="0" lvl="0" indent="0">
              <a:lnSpc>
                <a:spcPts val="4000"/>
              </a:lnSpc>
              <a:buNone/>
              <a:defRPr/>
            </a:pPr>
            <a:r>
              <a:rPr lang="en-US" altLang="zh-CN" sz="2400" smtClean="0">
                <a:solidFill>
                  <a:schemeClr val="bg1"/>
                </a:solidFill>
                <a:latin typeface="黑体" pitchFamily="49" charset="-122"/>
                <a:ea typeface="黑体" panose="02010609060101010101" pitchFamily="49" charset="-122"/>
                <a:cs typeface="黑体" panose="02010609060101010101" pitchFamily="49" charset="-122"/>
              </a:rPr>
              <a:t>3</a:t>
            </a:r>
            <a:r>
              <a:rPr lang="en-US" altLang="zh-CN"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itchFamily="49" charset="-122"/>
                <a:ea typeface="黑体" panose="02010609060101010101" pitchFamily="49" charset="-122"/>
                <a:cs typeface="黑体" panose="02010609060101010101" pitchFamily="49" charset="-122"/>
              </a:rPr>
              <a:t>他便戴上帽子，腋下夹着手杖，腰杆儿笔挺地走出来。离开账房后，他还哼起了一支曲子。”</a:t>
            </a:r>
          </a:p>
          <a:p>
            <a:pPr marL="0" lvl="0" indent="0">
              <a:lnSpc>
                <a:spcPts val="4000"/>
              </a:lnSpc>
              <a:buNone/>
              <a:defRPr/>
            </a:pPr>
            <a:r>
              <a:rPr lang="zh-CN" altLang="en-US" sz="2400">
                <a:solidFill>
                  <a:schemeClr val="bg1"/>
                </a:solidFill>
                <a:latin typeface="黑体" pitchFamily="49" charset="-122"/>
                <a:ea typeface="黑体" panose="02010609060101010101" pitchFamily="49" charset="-122"/>
                <a:cs typeface="黑体" panose="02010609060101010101" pitchFamily="49" charset="-122"/>
              </a:rPr>
              <a:t>动作描写：表明他是一个乐天派，为写他的生活贫困埋下伏笔。</a:t>
            </a:r>
          </a:p>
        </p:txBody>
      </p:sp>
    </p:spTree>
    <p:custDataLst>
      <p:tags r:id="rId2"/>
    </p:custDataLst>
  </p:cSld>
  <p:clrMapOvr>
    <a:masterClrMapping/>
  </p:clrMapOvr>
  <p:transition/>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90980"/>
            <a:ext cx="8842375" cy="4759325"/>
          </a:xfrm>
        </p:spPr>
        <p:txBody>
          <a:bodyPr lIns="90000" tIns="46800" rIns="90000" bIns="46800" rtlCol="0">
            <a:normAutofit/>
          </a:bodyPr>
          <a:lstStyle/>
          <a:p>
            <a:pPr marL="0" lvl="0" indent="0">
              <a:lnSpc>
                <a:spcPts val="4000"/>
              </a:lnSpc>
              <a:buNone/>
              <a:defRPr/>
            </a:pPr>
            <a:r>
              <a:rPr lang="en-US" altLang="zh-CN" sz="2400" smtClean="0">
                <a:solidFill>
                  <a:schemeClr val="bg1"/>
                </a:solidFill>
                <a:latin typeface="黑体" pitchFamily="49" charset="-122"/>
                <a:ea typeface="黑体" panose="02010609060101010101" pitchFamily="49" charset="-122"/>
                <a:cs typeface="黑体" panose="02010609060101010101" pitchFamily="49" charset="-122"/>
              </a:rPr>
              <a:t>4</a:t>
            </a:r>
            <a:r>
              <a:rPr lang="en-US" altLang="zh-CN"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itchFamily="49" charset="-122"/>
                <a:ea typeface="黑体" panose="02010609060101010101" pitchFamily="49" charset="-122"/>
                <a:cs typeface="黑体" panose="02010609060101010101" pitchFamily="49" charset="-122"/>
              </a:rPr>
              <a:t>一路上，米考伯先生把街名、拐角地方的房子形状等，直往我脑子里装，要我记住，为的是第二天早上我可以轻易地找到回货行的路。”</a:t>
            </a:r>
          </a:p>
          <a:p>
            <a:pPr marL="0" lvl="0" indent="0">
              <a:lnSpc>
                <a:spcPts val="4000"/>
              </a:lnSpc>
              <a:buNone/>
              <a:defRPr/>
            </a:pPr>
            <a:r>
              <a:rPr lang="zh-CN" altLang="en-US" sz="2400">
                <a:solidFill>
                  <a:schemeClr val="bg1"/>
                </a:solidFill>
                <a:latin typeface="黑体" pitchFamily="49" charset="-122"/>
                <a:ea typeface="黑体" panose="02010609060101010101" pitchFamily="49" charset="-122"/>
                <a:cs typeface="黑体" panose="02010609060101010101" pitchFamily="49" charset="-122"/>
              </a:rPr>
              <a:t>语言描写：表现米考伯热情与善良。</a:t>
            </a:r>
          </a:p>
        </p:txBody>
      </p:sp>
    </p:spTree>
    <p:custDataLst>
      <p:tags r:id="rId2"/>
    </p:custDataLst>
  </p:cSld>
  <p:clrMapOvr>
    <a:masterClrMapping/>
  </p:clrMapOvr>
  <p:transition/>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90980"/>
            <a:ext cx="8842375" cy="4759325"/>
          </a:xfrm>
        </p:spPr>
        <p:txBody>
          <a:bodyPr lIns="90000" tIns="46800" rIns="90000" bIns="46800" rtlCol="0">
            <a:normAutofit/>
          </a:bodyPr>
          <a:lstStyle/>
          <a:p>
            <a:pPr marL="0" lvl="0" indent="0">
              <a:lnSpc>
                <a:spcPts val="4000"/>
              </a:lnSpc>
              <a:buNone/>
              <a:defRPr/>
            </a:pPr>
            <a:r>
              <a:rPr lang="en-US" altLang="zh-CN" sz="2400" smtClean="0">
                <a:solidFill>
                  <a:schemeClr val="bg1"/>
                </a:solidFill>
                <a:latin typeface="黑体" pitchFamily="49" charset="-122"/>
                <a:ea typeface="黑体" panose="02010609060101010101" pitchFamily="49" charset="-122"/>
                <a:cs typeface="黑体" panose="02010609060101010101" pitchFamily="49" charset="-122"/>
              </a:rPr>
              <a:t>5</a:t>
            </a:r>
            <a:r>
              <a:rPr lang="en-US" altLang="zh-CN"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itchFamily="49" charset="-122"/>
                <a:ea typeface="黑体" panose="02010609060101010101" pitchFamily="49" charset="-122"/>
                <a:cs typeface="黑体" panose="02010609060101010101" pitchFamily="49" charset="-122"/>
              </a:rPr>
              <a:t>跟我爸爸妈妈住在一起，当时我从来没有想到，有一天我不得不招个房客来住。”“当我跟爸爸妈妈一起过日子时我真的不懂，我现在用的‘困难’这两个字是什么意思。”</a:t>
            </a:r>
          </a:p>
          <a:p>
            <a:pPr marL="0" lvl="0" indent="0">
              <a:lnSpc>
                <a:spcPts val="4000"/>
              </a:lnSpc>
              <a:buNone/>
              <a:defRPr/>
            </a:pPr>
            <a:r>
              <a:rPr lang="zh-CN" altLang="en-US" sz="2400">
                <a:solidFill>
                  <a:schemeClr val="bg1"/>
                </a:solidFill>
                <a:latin typeface="黑体" pitchFamily="49" charset="-122"/>
                <a:ea typeface="黑体" panose="02010609060101010101" pitchFamily="49" charset="-122"/>
                <a:cs typeface="黑体" panose="02010609060101010101" pitchFamily="49" charset="-122"/>
              </a:rPr>
              <a:t>语言描写：米考伯太太总是把娘家的辉煌挂在嘴边，表现了她的爱慕虚荣和肤浅。这一人物起到了推动情节发展和对米考伯的衬托作用。</a:t>
            </a:r>
          </a:p>
        </p:txBody>
      </p:sp>
    </p:spTree>
    <p:custDataLst>
      <p:tags r:id="rId2"/>
    </p:custDataLst>
  </p:cSld>
  <p:clrMapOvr>
    <a:masterClrMapping/>
  </p:clrMapOvr>
  <p:transition/>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90980"/>
            <a:ext cx="8842375" cy="4759325"/>
          </a:xfrm>
        </p:spPr>
        <p:txBody>
          <a:bodyPr lIns="90000" tIns="46800" rIns="90000" bIns="46800" rtlCol="0">
            <a:normAutofit/>
          </a:bodyPr>
          <a:lstStyle/>
          <a:p>
            <a:pPr marL="0" lvl="0" indent="0">
              <a:lnSpc>
                <a:spcPts val="4000"/>
              </a:lnSpc>
              <a:buNone/>
              <a:defRPr/>
            </a:pPr>
            <a:r>
              <a:rPr lang="en-US" altLang="zh-CN" sz="2400" smtClean="0">
                <a:solidFill>
                  <a:schemeClr val="bg1"/>
                </a:solidFill>
                <a:latin typeface="黑体" pitchFamily="49" charset="-122"/>
                <a:ea typeface="黑体" panose="02010609060101010101" pitchFamily="49" charset="-122"/>
                <a:cs typeface="黑体" panose="02010609060101010101" pitchFamily="49" charset="-122"/>
              </a:rPr>
              <a:t>6</a:t>
            </a:r>
            <a:r>
              <a:rPr lang="en-US" altLang="zh-CN"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itchFamily="49" charset="-122"/>
                <a:ea typeface="黑体" panose="02010609060101010101" pitchFamily="49" charset="-122"/>
                <a:cs typeface="黑体" panose="02010609060101010101" pitchFamily="49" charset="-122"/>
              </a:rPr>
              <a:t>米考伯先生真是</a:t>
            </a: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又伤心</a:t>
            </a:r>
            <a:r>
              <a:rPr lang="zh-CN" altLang="en-US"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又羞愧</a:t>
            </a:r>
            <a:r>
              <a:rPr lang="zh-CN" altLang="en-US" sz="2400">
                <a:solidFill>
                  <a:schemeClr val="bg1"/>
                </a:solidFill>
                <a:latin typeface="黑体" pitchFamily="49" charset="-122"/>
                <a:ea typeface="黑体" panose="02010609060101010101" pitchFamily="49" charset="-122"/>
                <a:cs typeface="黑体" panose="02010609060101010101" pitchFamily="49" charset="-122"/>
              </a:rPr>
              <a:t>，甚至悲惨得不能自制，用一把剃刀做出抹脖子的动作来（这是有一次他太太大声尖叫起来我才知道的）。可是在这过后还不到半个小时，他就特别用心地擦亮自己的皮鞋，然后哼着一支曲子，摆出比平时更加高贵的架势，走出门去了。”</a:t>
            </a:r>
          </a:p>
          <a:p>
            <a:pPr marL="0" lvl="0" indent="0">
              <a:lnSpc>
                <a:spcPts val="4000"/>
              </a:lnSpc>
              <a:buNone/>
              <a:defRPr/>
            </a:pPr>
            <a:r>
              <a:rPr lang="zh-CN" altLang="en-US" sz="2400">
                <a:solidFill>
                  <a:schemeClr val="bg1"/>
                </a:solidFill>
                <a:latin typeface="黑体" pitchFamily="49" charset="-122"/>
                <a:ea typeface="黑体" panose="02010609060101010101" pitchFamily="49" charset="-122"/>
                <a:cs typeface="黑体" panose="02010609060101010101" pitchFamily="49" charset="-122"/>
              </a:rPr>
              <a:t>心理动作描写：表现米考伯有自尊心，又乐观虚荣的一面。</a:t>
            </a:r>
          </a:p>
        </p:txBody>
      </p:sp>
    </p:spTree>
    <p:custDataLst>
      <p:tags r:id="rId2"/>
    </p:custDataLst>
  </p:cSld>
  <p:clrMapOvr>
    <a:masterClrMapping/>
  </p:clrMapOvr>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90980"/>
            <a:ext cx="8442325" cy="4759325"/>
          </a:xfrm>
        </p:spPr>
        <p:txBody>
          <a:bodyPr lIns="90000" tIns="46800" rIns="90000" bIns="46800" rtlCol="0">
            <a:noAutofit/>
          </a:bodyPr>
          <a:lstStyle/>
          <a:p>
            <a:pPr marL="0" lvl="0" indent="0">
              <a:buNone/>
              <a:defRPr/>
            </a:pPr>
            <a:r>
              <a:rPr kumimoji="0" lang="en-US" altLang="zh-CN" sz="2400" b="0" i="0" u="none" strike="noStrike" kern="1200" cap="none" spc="150" normalizeH="0" baseline="0" noProof="1">
                <a:ln>
                  <a:noFill/>
                </a:ln>
                <a:solidFill>
                  <a:schemeClr val="bg1"/>
                </a:solidFill>
                <a:effectLst/>
                <a:uLnTx/>
                <a:uFillTx/>
                <a:latin typeface="黑体" pitchFamily="49" charset="-122"/>
                <a:ea typeface="黑体" panose="02010609060101010101" pitchFamily="49" charset="-122"/>
                <a:cs typeface="黑体" panose="02010609060101010101" pitchFamily="49" charset="-122"/>
                <a:sym typeface="+mn-ea"/>
              </a:rPr>
              <a:t>   </a:t>
            </a:r>
            <a:r>
              <a:rPr lang="en-US" altLang="zh-CN" sz="2400" smtClean="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itchFamily="49" charset="-122"/>
                <a:ea typeface="黑体" panose="02010609060101010101" pitchFamily="49" charset="-122"/>
                <a:cs typeface="黑体" panose="02010609060101010101" pitchFamily="49" charset="-122"/>
              </a:rPr>
              <a:t>大卫</a:t>
            </a:r>
            <a:r>
              <a:rPr lang="en-US" altLang="zh-CN"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itchFamily="49" charset="-122"/>
                <a:ea typeface="黑体" panose="02010609060101010101" pitchFamily="49" charset="-122"/>
                <a:cs typeface="黑体" panose="02010609060101010101" pitchFamily="49" charset="-122"/>
              </a:rPr>
              <a:t>科波菲尔</a:t>
            </a:r>
            <a:r>
              <a:rPr lang="en-US" altLang="zh-CN"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itchFamily="49" charset="-122"/>
                <a:ea typeface="黑体" panose="02010609060101010101" pitchFamily="49" charset="-122"/>
                <a:cs typeface="黑体" panose="02010609060101010101" pitchFamily="49" charset="-122"/>
              </a:rPr>
              <a:t>是</a:t>
            </a:r>
            <a:r>
              <a:rPr lang="en-US" altLang="zh-CN" sz="2400">
                <a:solidFill>
                  <a:schemeClr val="bg1"/>
                </a:solidFill>
                <a:latin typeface="黑体" pitchFamily="49" charset="-122"/>
                <a:ea typeface="黑体" panose="02010609060101010101" pitchFamily="49" charset="-122"/>
                <a:cs typeface="黑体" panose="02010609060101010101" pitchFamily="49" charset="-122"/>
              </a:rPr>
              <a:t>19</a:t>
            </a:r>
            <a:r>
              <a:rPr lang="zh-CN" altLang="en-US" sz="2400">
                <a:solidFill>
                  <a:schemeClr val="bg1"/>
                </a:solidFill>
                <a:latin typeface="黑体" pitchFamily="49" charset="-122"/>
                <a:ea typeface="黑体" panose="02010609060101010101" pitchFamily="49" charset="-122"/>
                <a:cs typeface="黑体" panose="02010609060101010101" pitchFamily="49" charset="-122"/>
              </a:rPr>
              <a:t>世纪英国批判现实主义作家狄更斯的一部重要作品，写于</a:t>
            </a:r>
            <a:r>
              <a:rPr lang="en-US" altLang="zh-CN" sz="2400" smtClean="0">
                <a:solidFill>
                  <a:schemeClr val="bg1"/>
                </a:solidFill>
                <a:latin typeface="黑体" pitchFamily="49" charset="-122"/>
                <a:ea typeface="黑体" panose="02010609060101010101" pitchFamily="49" charset="-122"/>
                <a:cs typeface="黑体" panose="02010609060101010101" pitchFamily="49" charset="-122"/>
              </a:rPr>
              <a:t>1849―1850</a:t>
            </a: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年。</a:t>
            </a:r>
            <a:r>
              <a:rPr lang="zh-CN" altLang="en-US" sz="2400">
                <a:solidFill>
                  <a:schemeClr val="bg1"/>
                </a:solidFill>
                <a:latin typeface="黑体" pitchFamily="49" charset="-122"/>
                <a:ea typeface="黑体" panose="02010609060101010101" pitchFamily="49" charset="-122"/>
                <a:cs typeface="黑体" panose="02010609060101010101" pitchFamily="49" charset="-122"/>
              </a:rPr>
              <a:t>在这部带有自传性质的小说里，狄更斯借“大卫自身的历史和经验”，从某些方面回顾和总结了自己的生活道路，表现出他的人生态度、道德理想。作品所展示的绘声绘色、丰富多彩的生活画面，具有鲜明深刻的时代特点。 </a:t>
            </a:r>
            <a:endParaRPr kumimoji="0" lang="en-US" altLang="zh-CN" sz="2400" b="0" i="0" u="none" strike="noStrike" kern="1200" cap="none" spc="150" normalizeH="0" baseline="0" noProof="1">
              <a:ln>
                <a:noFill/>
              </a:ln>
              <a:solidFill>
                <a:schemeClr val="bg1"/>
              </a:solidFill>
              <a:effectLst/>
              <a:uLnTx/>
              <a:uFillTx/>
              <a:latin typeface="黑体" pitchFamily="49" charset="-122"/>
              <a:ea typeface="黑体" panose="02010609060101010101" pitchFamily="49" charset="-122"/>
              <a:cs typeface="黑体" panose="02010609060101010101" pitchFamily="49" charset="-122"/>
              <a:sym typeface="+mn-ea"/>
            </a:endParaRPr>
          </a:p>
        </p:txBody>
      </p:sp>
    </p:spTree>
    <p:custDataLst>
      <p:tags r:id="rId2"/>
    </p:custDataLst>
  </p:cSld>
  <p:clrMapOvr>
    <a:masterClrMapping/>
  </p:clrMapOvr>
  <p:transition/>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90980"/>
            <a:ext cx="8842375" cy="4759325"/>
          </a:xfrm>
        </p:spPr>
        <p:txBody>
          <a:bodyPr lIns="90000" tIns="46800" rIns="90000" bIns="46800" rtlCol="0">
            <a:normAutofit/>
          </a:bodyPr>
          <a:lstStyle/>
          <a:p>
            <a:pPr marL="0" lvl="0" indent="0">
              <a:lnSpc>
                <a:spcPts val="4000"/>
              </a:lnSpc>
              <a:buNone/>
              <a:defRPr/>
            </a:pPr>
            <a:r>
              <a:rPr lang="en-US" altLang="zh-CN" sz="2400" smtClean="0">
                <a:solidFill>
                  <a:schemeClr val="bg1"/>
                </a:solidFill>
                <a:latin typeface="黑体" pitchFamily="49" charset="-122"/>
                <a:ea typeface="黑体" panose="02010609060101010101" pitchFamily="49" charset="-122"/>
                <a:cs typeface="黑体" panose="02010609060101010101" pitchFamily="49" charset="-122"/>
              </a:rPr>
              <a:t>7</a:t>
            </a:r>
            <a:r>
              <a:rPr lang="en-US" altLang="zh-CN"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itchFamily="49" charset="-122"/>
                <a:ea typeface="黑体" panose="02010609060101010101" pitchFamily="49" charset="-122"/>
                <a:cs typeface="黑体" panose="02010609060101010101" pitchFamily="49" charset="-122"/>
              </a:rPr>
              <a:t>我记得，他郑重地劝告我，要拿他的这种结局引以为戒。”“在这以后，他向我借了一先令买黑啤酒喝，还写了一张要米考伯太太归还的单据给我，随后他就收起手帕，变得高兴起来了。”</a:t>
            </a:r>
          </a:p>
          <a:p>
            <a:pPr marL="0" lvl="0" indent="0">
              <a:lnSpc>
                <a:spcPts val="4000"/>
              </a:lnSpc>
              <a:buNone/>
              <a:defRPr/>
            </a:pPr>
            <a:r>
              <a:rPr lang="zh-CN" altLang="en-US" sz="2400">
                <a:solidFill>
                  <a:schemeClr val="bg1"/>
                </a:solidFill>
                <a:latin typeface="黑体" pitchFamily="49" charset="-122"/>
                <a:ea typeface="黑体" panose="02010609060101010101" pitchFamily="49" charset="-122"/>
                <a:cs typeface="黑体" panose="02010609060101010101" pitchFamily="49" charset="-122"/>
              </a:rPr>
              <a:t>语言动作描写：写出米考伯刚刚还后悔不已，接着就及时行乐。</a:t>
            </a:r>
          </a:p>
        </p:txBody>
      </p:sp>
    </p:spTree>
    <p:custDataLst>
      <p:tags r:id="rId2"/>
    </p:custDataLst>
  </p:cSld>
  <p:clrMapOvr>
    <a:masterClrMapping/>
  </p:clrMapOvr>
  <p:transition/>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430090" y="1341992"/>
            <a:ext cx="8723312" cy="1383665"/>
          </a:xfrm>
          <a:prstGeom prst="rect">
            <a:avLst/>
          </a:prstGeom>
          <a:noFill/>
          <a:ln w="9525">
            <a:noFill/>
          </a:ln>
        </p:spPr>
        <p:txBody>
          <a:bodyPr>
            <a:spAutoFit/>
          </a:bodyPr>
          <a:lstStyle/>
          <a:p>
            <a:pPr indent="266700">
              <a:lnSpc>
                <a:spcPct val="150000"/>
              </a:lnSpc>
            </a:pPr>
            <a:r>
              <a:rPr lang="zh-CN" altLang="en-US" sz="3200" smtClean="0">
                <a:solidFill>
                  <a:srgbClr val="FFFF00"/>
                </a:solidFill>
                <a:latin typeface="黑体" pitchFamily="49" charset="-122"/>
                <a:ea typeface="黑体" panose="02010609060101010101" pitchFamily="49" charset="-122"/>
              </a:rPr>
              <a:t>反馈</a:t>
            </a:r>
            <a:endParaRPr lang="en-US" altLang="zh-CN" sz="3200" smtClean="0">
              <a:solidFill>
                <a:srgbClr val="FFFF00"/>
              </a:solidFill>
              <a:latin typeface="黑体" pitchFamily="49" charset="-122"/>
              <a:ea typeface="黑体" panose="02010609060101010101" pitchFamily="49" charset="-122"/>
            </a:endParaRPr>
          </a:p>
          <a:p>
            <a:pPr indent="266700">
              <a:lnSpc>
                <a:spcPct val="150000"/>
              </a:lnSpc>
            </a:pPr>
            <a:r>
              <a:rPr lang="zh-CN" altLang="en-US" sz="2400">
                <a:solidFill>
                  <a:srgbClr val="FFFFFF"/>
                </a:solidFill>
                <a:latin typeface="黑体" pitchFamily="49" charset="-122"/>
                <a:ea typeface="黑体" panose="02010609060101010101" pitchFamily="49" charset="-122"/>
              </a:rPr>
              <a:t>	请</a:t>
            </a:r>
            <a:r>
              <a:rPr lang="zh-CN" altLang="en-US" sz="2400" smtClean="0">
                <a:solidFill>
                  <a:srgbClr val="FFFFFF"/>
                </a:solidFill>
                <a:latin typeface="黑体" pitchFamily="49" charset="-122"/>
                <a:ea typeface="黑体" panose="02010609060101010101" pitchFamily="49" charset="-122"/>
              </a:rPr>
              <a:t>结合以上的分析，谈谈你对米考伯夫妇形象的认识。</a:t>
            </a:r>
          </a:p>
        </p:txBody>
      </p:sp>
    </p:spTree>
    <p:custDataLst>
      <p:tags r:id="rId2"/>
    </p:custDataLst>
  </p:cSld>
  <p:clrMapOvr>
    <a:masterClrMapping/>
  </p:clrMapOvr>
  <p:transition/>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9394"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59395" name="文本框 4"/>
          <p:cNvSpPr txBox="1"/>
          <p:nvPr/>
        </p:nvSpPr>
        <p:spPr>
          <a:xfrm>
            <a:off x="1776413" y="1301154"/>
            <a:ext cx="8196263" cy="4051300"/>
          </a:xfrm>
          <a:prstGeom prst="rect">
            <a:avLst/>
          </a:prstGeom>
          <a:noFill/>
          <a:ln w="9525">
            <a:noFill/>
          </a:ln>
        </p:spPr>
        <p:txBody>
          <a:bodyPr>
            <a:spAutoFit/>
          </a:bodyPr>
          <a:lstStyle/>
          <a:p>
            <a:pPr indent="266700"/>
            <a:r>
              <a:rPr lang="zh-CN" altLang="en-US" sz="2400" smtClean="0">
                <a:solidFill>
                  <a:srgbClr val="FFFFFF"/>
                </a:solidFill>
                <a:latin typeface="黑体" pitchFamily="49" charset="-122"/>
                <a:ea typeface="黑体" panose="02010609060101010101" pitchFamily="49" charset="-122"/>
              </a:rPr>
              <a:t>明确：</a:t>
            </a:r>
            <a:endParaRPr lang="zh-CN" altLang="en-US" sz="2400">
              <a:solidFill>
                <a:srgbClr val="FFFFFF"/>
              </a:solidFill>
              <a:latin typeface="黑体" pitchFamily="49" charset="-122"/>
              <a:ea typeface="黑体" panose="02010609060101010101" pitchFamily="49" charset="-122"/>
            </a:endParaRPr>
          </a:p>
          <a:p>
            <a:pPr indent="266700">
              <a:lnSpc>
                <a:spcPts val="4000"/>
              </a:lnSpc>
            </a:pPr>
            <a:r>
              <a:rPr lang="zh-CN" altLang="en-US" sz="2400" smtClean="0">
                <a:solidFill>
                  <a:srgbClr val="FFFFFF"/>
                </a:solidFill>
                <a:latin typeface="黑体" pitchFamily="49" charset="-122"/>
                <a:ea typeface="黑体" panose="02010609060101010101" pitchFamily="49" charset="-122"/>
              </a:rPr>
              <a:t>  米考伯</a:t>
            </a:r>
            <a:r>
              <a:rPr lang="zh-CN" altLang="en-US" sz="2400">
                <a:solidFill>
                  <a:srgbClr val="FFFFFF"/>
                </a:solidFill>
                <a:latin typeface="黑体" pitchFamily="49" charset="-122"/>
                <a:ea typeface="黑体" panose="02010609060101010101" pitchFamily="49" charset="-122"/>
              </a:rPr>
              <a:t>是大卫做童工时的房东，后来成了大卫的忘年之交。他因无力偿还债务，而几次身陷囹圄。他天生爱慕虚荣，喜好挥霍，不切实际、不肯脚踏实地，他经常负债累累</a:t>
            </a:r>
            <a:r>
              <a:rPr lang="zh-CN" altLang="en-US" sz="2400" smtClean="0">
                <a:solidFill>
                  <a:srgbClr val="FFFFFF"/>
                </a:solidFill>
                <a:latin typeface="黑体" pitchFamily="49" charset="-122"/>
                <a:ea typeface="黑体" panose="02010609060101010101" pitchFamily="49" charset="-122"/>
              </a:rPr>
              <a:t>。</a:t>
            </a:r>
            <a:endParaRPr lang="en-US" altLang="zh-CN" sz="2400" smtClean="0">
              <a:solidFill>
                <a:srgbClr val="FFFFFF"/>
              </a:solidFill>
              <a:latin typeface="黑体" pitchFamily="49" charset="-122"/>
              <a:ea typeface="黑体" panose="02010609060101010101" pitchFamily="49" charset="-122"/>
            </a:endParaRPr>
          </a:p>
          <a:p>
            <a:pPr indent="266700">
              <a:lnSpc>
                <a:spcPts val="4000"/>
              </a:lnSpc>
            </a:pPr>
            <a:r>
              <a:rPr lang="en-US" altLang="zh-CN" sz="2400">
                <a:solidFill>
                  <a:srgbClr val="FFFFFF"/>
                </a:solidFill>
                <a:latin typeface="黑体" pitchFamily="49" charset="-122"/>
                <a:ea typeface="黑体" panose="02010609060101010101" pitchFamily="49" charset="-122"/>
              </a:rPr>
              <a:t> </a:t>
            </a:r>
            <a:r>
              <a:rPr lang="en-US" altLang="zh-CN" sz="2400" smtClean="0">
                <a:solidFill>
                  <a:srgbClr val="FFFFFF"/>
                </a:solidFill>
                <a:latin typeface="黑体" pitchFamily="49" charset="-122"/>
                <a:ea typeface="黑体" panose="02010609060101010101" pitchFamily="49" charset="-122"/>
              </a:rPr>
              <a:t> </a:t>
            </a:r>
            <a:r>
              <a:rPr lang="zh-CN" altLang="en-US" sz="2400" smtClean="0">
                <a:solidFill>
                  <a:srgbClr val="FFFFFF"/>
                </a:solidFill>
                <a:latin typeface="黑体" pitchFamily="49" charset="-122"/>
                <a:ea typeface="黑体" panose="02010609060101010101" pitchFamily="49" charset="-122"/>
              </a:rPr>
              <a:t>在</a:t>
            </a:r>
            <a:r>
              <a:rPr lang="zh-CN" altLang="en-US" sz="2400">
                <a:solidFill>
                  <a:srgbClr val="FFFFFF"/>
                </a:solidFill>
                <a:latin typeface="黑体" pitchFamily="49" charset="-122"/>
                <a:ea typeface="黑体" panose="02010609060101010101" pitchFamily="49" charset="-122"/>
              </a:rPr>
              <a:t>他因欠债被关进塞德克的高等法院监狱时，他曾</a:t>
            </a:r>
            <a:r>
              <a:rPr lang="zh-CN" altLang="en-US" sz="2400" smtClean="0">
                <a:solidFill>
                  <a:srgbClr val="FFFFFF"/>
                </a:solidFill>
                <a:latin typeface="黑体" pitchFamily="49" charset="-122"/>
                <a:ea typeface="黑体" panose="02010609060101010101" pitchFamily="49" charset="-122"/>
              </a:rPr>
              <a:t>告诫大卫</a:t>
            </a:r>
            <a:r>
              <a:rPr lang="en-US" altLang="zh-CN" sz="2400" smtClean="0">
                <a:solidFill>
                  <a:srgbClr val="FFFFFF"/>
                </a:solidFill>
                <a:latin typeface="黑体" pitchFamily="49" charset="-122"/>
                <a:ea typeface="黑体" panose="02010609060101010101" pitchFamily="49" charset="-122"/>
              </a:rPr>
              <a:t>:</a:t>
            </a:r>
            <a:r>
              <a:rPr lang="zh-CN" altLang="en-US" sz="2400" smtClean="0">
                <a:solidFill>
                  <a:srgbClr val="FFFFFF"/>
                </a:solidFill>
                <a:latin typeface="黑体" pitchFamily="49" charset="-122"/>
                <a:ea typeface="黑体" panose="02010609060101010101" pitchFamily="49" charset="-122"/>
              </a:rPr>
              <a:t>“一个人</a:t>
            </a:r>
            <a:r>
              <a:rPr lang="zh-CN" altLang="en-US" sz="2400">
                <a:solidFill>
                  <a:srgbClr val="FFFFFF"/>
                </a:solidFill>
                <a:latin typeface="黑体" pitchFamily="49" charset="-122"/>
                <a:ea typeface="黑体" panose="02010609060101010101" pitchFamily="49" charset="-122"/>
              </a:rPr>
              <a:t>要是每</a:t>
            </a:r>
            <a:r>
              <a:rPr lang="zh-CN" altLang="en-US" sz="2400" smtClean="0">
                <a:solidFill>
                  <a:srgbClr val="FFFFFF"/>
                </a:solidFill>
                <a:latin typeface="黑体" pitchFamily="49" charset="-122"/>
                <a:ea typeface="黑体" panose="02010609060101010101" pitchFamily="49" charset="-122"/>
              </a:rPr>
              <a:t>年收入二十</a:t>
            </a:r>
            <a:r>
              <a:rPr lang="zh-CN" altLang="en-US" sz="2400">
                <a:solidFill>
                  <a:srgbClr val="FFFFFF"/>
                </a:solidFill>
                <a:latin typeface="黑体" pitchFamily="49" charset="-122"/>
                <a:ea typeface="黑体" panose="02010609060101010101" pitchFamily="49" charset="-122"/>
              </a:rPr>
              <a:t>镑，花掉十九镑十九先令六便士，那他会过得很快活，但要是他花掉二十镑一先令，那他就惨了</a:t>
            </a:r>
            <a:r>
              <a:rPr lang="zh-CN" altLang="en-US" sz="2400" smtClean="0">
                <a:solidFill>
                  <a:srgbClr val="FFFFFF"/>
                </a:solidFill>
                <a:latin typeface="黑体" pitchFamily="49" charset="-122"/>
                <a:ea typeface="黑体" panose="02010609060101010101" pitchFamily="49" charset="-122"/>
              </a:rPr>
              <a:t>。</a:t>
            </a:r>
            <a:r>
              <a:rPr lang="en-US" altLang="zh-CN" sz="2400" smtClean="0">
                <a:solidFill>
                  <a:srgbClr val="FFFFFF"/>
                </a:solidFill>
                <a:latin typeface="黑体" pitchFamily="49" charset="-122"/>
                <a:ea typeface="黑体" panose="02010609060101010101" pitchFamily="49" charset="-122"/>
              </a:rPr>
              <a:t>”</a:t>
            </a:r>
            <a:endParaRPr lang="zh-CN" altLang="en-US" sz="2400">
              <a:solidFill>
                <a:srgbClr val="FF0000"/>
              </a:solidFill>
              <a:latin typeface="黑体" pitchFamily="49" charset="-122"/>
              <a:ea typeface="黑体" panose="02010609060101010101" pitchFamily="49" charset="-122"/>
            </a:endParaRPr>
          </a:p>
        </p:txBody>
      </p:sp>
    </p:spTree>
    <p:custDataLst>
      <p:tags r:id="rId2"/>
    </p:custDataLst>
  </p:cSld>
  <p:clrMapOvr>
    <a:masterClrMapping/>
  </p:clrMapOvr>
  <p:transition/>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59394"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chemeClr val="bg1"/>
              </a:solidFill>
              <a:latin typeface="Arial" pitchFamily="34" charset="0"/>
              <a:ea typeface="宋体" pitchFamily="2" charset="-122"/>
            </a:endParaRPr>
          </a:p>
        </p:txBody>
      </p:sp>
      <p:sp>
        <p:nvSpPr>
          <p:cNvPr id="59395" name="文本框 4"/>
          <p:cNvSpPr txBox="1"/>
          <p:nvPr/>
        </p:nvSpPr>
        <p:spPr>
          <a:xfrm>
            <a:off x="1776413" y="1301154"/>
            <a:ext cx="8196263" cy="2368550"/>
          </a:xfrm>
          <a:prstGeom prst="rect">
            <a:avLst/>
          </a:prstGeom>
          <a:noFill/>
          <a:ln w="9525">
            <a:noFill/>
          </a:ln>
        </p:spPr>
        <p:txBody>
          <a:bodyPr>
            <a:spAutoFit/>
          </a:bodyPr>
          <a:lstStyle/>
          <a:p>
            <a:pPr indent="266700"/>
            <a:r>
              <a:rPr lang="en-US" altLang="zh-CN" sz="2400">
                <a:solidFill>
                  <a:schemeClr val="bg1"/>
                </a:solidFill>
                <a:latin typeface="黑体" pitchFamily="49" charset="-122"/>
                <a:ea typeface="黑体" panose="02010609060101010101" pitchFamily="49" charset="-122"/>
              </a:rPr>
              <a:t>  </a:t>
            </a:r>
          </a:p>
          <a:p>
            <a:pPr indent="266700">
              <a:lnSpc>
                <a:spcPts val="4000"/>
              </a:lnSpc>
            </a:pPr>
            <a:r>
              <a:rPr lang="zh-CN" altLang="en-US" sz="2400" smtClean="0">
                <a:solidFill>
                  <a:schemeClr val="bg1"/>
                </a:solidFill>
                <a:latin typeface="黑体" pitchFamily="49" charset="-122"/>
                <a:ea typeface="黑体" panose="02010609060101010101" pitchFamily="49" charset="-122"/>
              </a:rPr>
              <a:t>  就</a:t>
            </a:r>
            <a:r>
              <a:rPr lang="zh-CN" altLang="en-US" sz="2400">
                <a:solidFill>
                  <a:schemeClr val="bg1"/>
                </a:solidFill>
                <a:latin typeface="黑体" pitchFamily="49" charset="-122"/>
                <a:ea typeface="黑体" panose="02010609060101010101" pitchFamily="49" charset="-122"/>
              </a:rPr>
              <a:t>在他刚经过这样沉痛的忏悔后，他又马上向大卫借了一先令买啤酒喝，并又变得高兴起来。他就是这样一个不折不扣的乐天派。</a:t>
            </a:r>
          </a:p>
          <a:p>
            <a:pPr indent="266700"/>
            <a:endParaRPr lang="zh-CN" altLang="en-US" sz="2400">
              <a:solidFill>
                <a:srgbClr val="FF0000"/>
              </a:solidFill>
              <a:latin typeface="黑体" pitchFamily="49" charset="-122"/>
              <a:ea typeface="黑体" panose="02010609060101010101" pitchFamily="49" charset="-122"/>
            </a:endParaRPr>
          </a:p>
        </p:txBody>
      </p:sp>
    </p:spTree>
    <p:custDataLst>
      <p:tags r:id="rId2"/>
    </p:custDataLst>
  </p:cSld>
  <p:clrMapOvr>
    <a:masterClrMapping/>
  </p:clrMapOvr>
  <p:transition/>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chemeClr val="bg1"/>
              </a:solidFill>
              <a:latin typeface="Arial" pitchFamily="34" charset="0"/>
              <a:ea typeface="宋体" pitchFamily="2" charset="-122"/>
            </a:endParaRPr>
          </a:p>
        </p:txBody>
      </p:sp>
      <p:sp>
        <p:nvSpPr>
          <p:cNvPr id="60419" name="文本框 4"/>
          <p:cNvSpPr txBox="1"/>
          <p:nvPr/>
        </p:nvSpPr>
        <p:spPr>
          <a:xfrm>
            <a:off x="1573213" y="1744663"/>
            <a:ext cx="8723312" cy="2306955"/>
          </a:xfrm>
          <a:prstGeom prst="rect">
            <a:avLst/>
          </a:prstGeom>
          <a:noFill/>
          <a:ln w="9525">
            <a:noFill/>
          </a:ln>
        </p:spPr>
        <p:txBody>
          <a:bodyPr>
            <a:spAutoFit/>
          </a:bodyPr>
          <a:lstStyle/>
          <a:p>
            <a:pPr indent="266700">
              <a:lnSpc>
                <a:spcPct val="150000"/>
              </a:lnSpc>
            </a:pPr>
            <a:r>
              <a:rPr lang="zh-CN" altLang="en-US" sz="2400" smtClean="0">
                <a:solidFill>
                  <a:schemeClr val="bg1"/>
                </a:solidFill>
                <a:latin typeface="黑体" pitchFamily="49" charset="-122"/>
                <a:ea typeface="黑体" panose="02010609060101010101" pitchFamily="49" charset="-122"/>
              </a:rPr>
              <a:t>  此外</a:t>
            </a:r>
            <a:r>
              <a:rPr lang="zh-CN" altLang="en-US" sz="2400">
                <a:solidFill>
                  <a:schemeClr val="bg1"/>
                </a:solidFill>
                <a:latin typeface="黑体" pitchFamily="49" charset="-122"/>
                <a:ea typeface="黑体" panose="02010609060101010101" pitchFamily="49" charset="-122"/>
              </a:rPr>
              <a:t>，他又有善良正直仁慈的一面。他在给希普做秘书时，经过激烈的思想斗争，挺身而出，揭露了希普陷害威克菲尔先生并导致贝特西小姐破产的阴谋，贝特西小姐为感谢他，资助他去了澳大利亚，他在那儿取得了事业的成功，有了一个好的结局</a:t>
            </a:r>
            <a:r>
              <a:rPr lang="zh-CN" altLang="en-US" sz="2400" smtClean="0">
                <a:solidFill>
                  <a:schemeClr val="bg1"/>
                </a:solidFill>
                <a:latin typeface="黑体" pitchFamily="49" charset="-122"/>
                <a:ea typeface="黑体" panose="02010609060101010101" pitchFamily="49" charset="-122"/>
              </a:rPr>
              <a:t>。</a:t>
            </a:r>
            <a:endParaRPr lang="zh-CN" altLang="en-US" sz="2400">
              <a:solidFill>
                <a:schemeClr val="bg1"/>
              </a:solidFill>
              <a:latin typeface="黑体" pitchFamily="49" charset="-122"/>
              <a:ea typeface="黑体" panose="02010609060101010101" pitchFamily="49" charset="-122"/>
            </a:endParaRPr>
          </a:p>
        </p:txBody>
      </p:sp>
    </p:spTree>
    <p:custDataLst>
      <p:tags r:id="rId2"/>
    </p:custDataLst>
  </p:cSld>
  <p:clrMapOvr>
    <a:masterClrMapping/>
  </p:clrMapOvr>
  <p:transition/>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2306955"/>
          </a:xfrm>
          <a:prstGeom prst="rect">
            <a:avLst/>
          </a:prstGeom>
          <a:noFill/>
          <a:ln w="9525">
            <a:noFill/>
          </a:ln>
        </p:spPr>
        <p:txBody>
          <a:bodyPr>
            <a:spAutoFit/>
          </a:bodyPr>
          <a:lstStyle/>
          <a:p>
            <a:pPr indent="266700">
              <a:lnSpc>
                <a:spcPct val="150000"/>
              </a:lnSpc>
            </a:pPr>
            <a:r>
              <a:rPr lang="zh-CN" altLang="en-US" sz="2400" smtClean="0">
                <a:solidFill>
                  <a:srgbClr val="FFFFFF"/>
                </a:solidFill>
                <a:latin typeface="黑体" pitchFamily="49" charset="-122"/>
                <a:ea typeface="黑体" panose="02010609060101010101" pitchFamily="49" charset="-122"/>
              </a:rPr>
              <a:t>  米考伯</a:t>
            </a:r>
            <a:r>
              <a:rPr lang="zh-CN" altLang="en-US" sz="2400">
                <a:solidFill>
                  <a:srgbClr val="FFFFFF"/>
                </a:solidFill>
                <a:latin typeface="黑体" pitchFamily="49" charset="-122"/>
                <a:ea typeface="黑体" panose="02010609060101010101" pitchFamily="49" charset="-122"/>
              </a:rPr>
              <a:t>这个人物形象非常生动，尤其是</a:t>
            </a:r>
            <a:r>
              <a:rPr lang="zh-CN" altLang="en-US" sz="2400" smtClean="0">
                <a:solidFill>
                  <a:srgbClr val="FFFFFF"/>
                </a:solidFill>
                <a:latin typeface="黑体" pitchFamily="49" charset="-122"/>
                <a:ea typeface="黑体" panose="02010609060101010101" pitchFamily="49" charset="-122"/>
              </a:rPr>
              <a:t>其</a:t>
            </a:r>
            <a:r>
              <a:rPr lang="en-US" altLang="zh-CN" sz="2400" smtClean="0">
                <a:solidFill>
                  <a:srgbClr val="FFFFFF"/>
                </a:solidFill>
                <a:latin typeface="黑体" pitchFamily="49" charset="-122"/>
                <a:ea typeface="黑体" panose="02010609060101010101" pitchFamily="49" charset="-122"/>
              </a:rPr>
              <a:t>“</a:t>
            </a:r>
            <a:r>
              <a:rPr lang="zh-CN" altLang="en-US" sz="2400" smtClean="0">
                <a:solidFill>
                  <a:srgbClr val="FFFFFF"/>
                </a:solidFill>
                <a:latin typeface="黑体" pitchFamily="49" charset="-122"/>
                <a:ea typeface="黑体" panose="02010609060101010101" pitchFamily="49" charset="-122"/>
              </a:rPr>
              <a:t>债多不愁</a:t>
            </a:r>
            <a:r>
              <a:rPr lang="zh-CN" altLang="en-US" sz="2400">
                <a:solidFill>
                  <a:srgbClr val="FFFFFF"/>
                </a:solidFill>
                <a:latin typeface="黑体" pitchFamily="49" charset="-122"/>
                <a:ea typeface="黑体" panose="02010609060101010101" pitchFamily="49" charset="-122"/>
              </a:rPr>
              <a:t>，</a:t>
            </a:r>
            <a:r>
              <a:rPr lang="zh-CN" altLang="en-US" sz="2400" smtClean="0">
                <a:solidFill>
                  <a:srgbClr val="FFFFFF"/>
                </a:solidFill>
                <a:latin typeface="黑体" pitchFamily="49" charset="-122"/>
                <a:ea typeface="黑体" panose="02010609060101010101" pitchFamily="49" charset="-122"/>
              </a:rPr>
              <a:t>乐天知命</a:t>
            </a:r>
            <a:r>
              <a:rPr lang="en-US" altLang="zh-CN" sz="2400" smtClean="0">
                <a:solidFill>
                  <a:srgbClr val="FFFFFF"/>
                </a:solidFill>
                <a:latin typeface="黑体" pitchFamily="49" charset="-122"/>
                <a:ea typeface="黑体" panose="02010609060101010101" pitchFamily="49" charset="-122"/>
              </a:rPr>
              <a:t>”</a:t>
            </a:r>
            <a:r>
              <a:rPr lang="zh-CN" altLang="en-US" sz="2400" smtClean="0">
                <a:solidFill>
                  <a:srgbClr val="FFFFFF"/>
                </a:solidFill>
                <a:latin typeface="黑体" pitchFamily="49" charset="-122"/>
                <a:ea typeface="黑体" panose="02010609060101010101" pitchFamily="49" charset="-122"/>
              </a:rPr>
              <a:t>的</a:t>
            </a:r>
            <a:r>
              <a:rPr lang="zh-CN" altLang="en-US" sz="2400">
                <a:solidFill>
                  <a:srgbClr val="FFFFFF"/>
                </a:solidFill>
                <a:latin typeface="黑体" pitchFamily="49" charset="-122"/>
                <a:ea typeface="黑体" panose="02010609060101010101" pitchFamily="49" charset="-122"/>
              </a:rPr>
              <a:t>性格，使他成为文学中的一个典型</a:t>
            </a:r>
            <a:r>
              <a:rPr lang="zh-CN" altLang="en-US" sz="2400" smtClean="0">
                <a:solidFill>
                  <a:srgbClr val="FFFFFF"/>
                </a:solidFill>
                <a:latin typeface="黑体" pitchFamily="49" charset="-122"/>
                <a:ea typeface="黑体" panose="02010609060101010101" pitchFamily="49" charset="-122"/>
              </a:rPr>
              <a:t>，</a:t>
            </a:r>
            <a:r>
              <a:rPr lang="en-US" altLang="zh-CN" sz="2400" smtClean="0">
                <a:solidFill>
                  <a:srgbClr val="FFFFFF"/>
                </a:solidFill>
                <a:latin typeface="黑体" pitchFamily="49" charset="-122"/>
                <a:ea typeface="黑体" panose="02010609060101010101" pitchFamily="49" charset="-122"/>
              </a:rPr>
              <a:t>“</a:t>
            </a:r>
            <a:r>
              <a:rPr lang="zh-CN" altLang="en-US" sz="2400" smtClean="0">
                <a:solidFill>
                  <a:srgbClr val="FFFFFF"/>
                </a:solidFill>
                <a:latin typeface="黑体" pitchFamily="49" charset="-122"/>
                <a:ea typeface="黑体" panose="02010609060101010101" pitchFamily="49" charset="-122"/>
              </a:rPr>
              <a:t>米考伯</a:t>
            </a:r>
            <a:r>
              <a:rPr lang="en-US" altLang="zh-CN" sz="2400" smtClean="0">
                <a:solidFill>
                  <a:srgbClr val="FFFFFF"/>
                </a:solidFill>
                <a:latin typeface="黑体" pitchFamily="49" charset="-122"/>
                <a:ea typeface="黑体" panose="02010609060101010101" pitchFamily="49" charset="-122"/>
              </a:rPr>
              <a:t>”</a:t>
            </a:r>
            <a:r>
              <a:rPr lang="zh-CN" altLang="en-US" sz="2400" smtClean="0">
                <a:solidFill>
                  <a:srgbClr val="FFFFFF"/>
                </a:solidFill>
                <a:latin typeface="黑体" pitchFamily="49" charset="-122"/>
                <a:ea typeface="黑体" panose="02010609060101010101" pitchFamily="49" charset="-122"/>
              </a:rPr>
              <a:t>甚至</a:t>
            </a:r>
            <a:r>
              <a:rPr lang="zh-CN" altLang="en-US" sz="2400">
                <a:solidFill>
                  <a:srgbClr val="FFFFFF"/>
                </a:solidFill>
                <a:latin typeface="黑体" pitchFamily="49" charset="-122"/>
                <a:ea typeface="黑体" panose="02010609060101010101" pitchFamily="49" charset="-122"/>
              </a:rPr>
              <a:t>作为一个单词被</a:t>
            </a:r>
            <a:r>
              <a:rPr lang="zh-CN" altLang="en-US" sz="2400" smtClean="0">
                <a:solidFill>
                  <a:srgbClr val="FFFFFF"/>
                </a:solidFill>
                <a:latin typeface="黑体" pitchFamily="49" charset="-122"/>
                <a:ea typeface="黑体" panose="02010609060101010101" pitchFamily="49" charset="-122"/>
              </a:rPr>
              <a:t>收入普通</a:t>
            </a:r>
            <a:r>
              <a:rPr lang="zh-CN" altLang="en-US" sz="2400">
                <a:solidFill>
                  <a:srgbClr val="FFFFFF"/>
                </a:solidFill>
                <a:latin typeface="黑体" pitchFamily="49" charset="-122"/>
                <a:ea typeface="黑体" panose="02010609060101010101" pitchFamily="49" charset="-122"/>
              </a:rPr>
              <a:t>的英语词典中，被称为“米考伯主义”，可见这个人物塑造之成功，其影响之大。</a:t>
            </a:r>
          </a:p>
        </p:txBody>
      </p:sp>
    </p:spTree>
    <p:custDataLst>
      <p:tags r:id="rId2"/>
    </p:custDataLst>
  </p:cSld>
  <p:clrMapOvr>
    <a:masterClrMapping/>
  </p:clrMapOvr>
  <p:transition/>
  <p:timing/>
</p:sld>
</file>

<file path=ppt/slides/slide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2861310"/>
          </a:xfrm>
          <a:prstGeom prst="rect">
            <a:avLst/>
          </a:prstGeom>
          <a:noFill/>
          <a:ln w="9525">
            <a:noFill/>
          </a:ln>
        </p:spPr>
        <p:txBody>
          <a:bodyPr>
            <a:spAutoFit/>
          </a:bodyPr>
          <a:lstStyle/>
          <a:p>
            <a:pPr indent="266700">
              <a:lnSpc>
                <a:spcPct val="150000"/>
              </a:lnSpc>
            </a:pPr>
            <a:r>
              <a:rPr lang="zh-CN" altLang="en-US" sz="2400" smtClean="0">
                <a:solidFill>
                  <a:srgbClr val="FFFFFF"/>
                </a:solidFill>
                <a:latin typeface="黑体" pitchFamily="49" charset="-122"/>
                <a:ea typeface="黑体" panose="02010609060101010101" pitchFamily="49" charset="-122"/>
              </a:rPr>
              <a:t>  米考伯</a:t>
            </a:r>
            <a:r>
              <a:rPr lang="zh-CN" altLang="en-US" sz="2400">
                <a:solidFill>
                  <a:srgbClr val="FFFFFF"/>
                </a:solidFill>
                <a:latin typeface="黑体" pitchFamily="49" charset="-122"/>
                <a:ea typeface="黑体" panose="02010609060101010101" pitchFamily="49" charset="-122"/>
              </a:rPr>
              <a:t>太太和米考伯先生具有同样的韧性。她处惊不慌，债主将债务诉诸法律而不给米考伯时间</a:t>
            </a:r>
            <a:r>
              <a:rPr lang="zh-CN" altLang="en-US" sz="2400" smtClean="0">
                <a:solidFill>
                  <a:srgbClr val="FFFFFF"/>
                </a:solidFill>
                <a:latin typeface="黑体" pitchFamily="49" charset="-122"/>
                <a:ea typeface="黑体" panose="02010609060101010101" pitchFamily="49" charset="-122"/>
              </a:rPr>
              <a:t>，她认为</a:t>
            </a:r>
            <a:r>
              <a:rPr lang="zh-CN" altLang="en-US" sz="2400">
                <a:solidFill>
                  <a:srgbClr val="FFFFFF"/>
                </a:solidFill>
                <a:latin typeface="黑体" pitchFamily="49" charset="-122"/>
                <a:ea typeface="黑体" panose="02010609060101010101" pitchFamily="49" charset="-122"/>
              </a:rPr>
              <a:t>吃亏的是债主，因为铁的事实是“石头不能出血，米考伯先生目前也不能还账”。她喜欢夸奖自己的丈夫，每次遇到困境，便急急忙忙地表白“永远不抛弃米考伯先生”</a:t>
            </a:r>
            <a:r>
              <a:rPr lang="en-US" altLang="zh-CN" sz="2400">
                <a:solidFill>
                  <a:srgbClr val="FFFFFF"/>
                </a:solidFill>
                <a:latin typeface="黑体" pitchFamily="49" charset="-122"/>
                <a:ea typeface="黑体" panose="02010609060101010101" pitchFamily="49" charset="-122"/>
              </a:rPr>
              <a:t>——</a:t>
            </a:r>
            <a:r>
              <a:rPr lang="zh-CN" altLang="en-US" sz="2400">
                <a:solidFill>
                  <a:srgbClr val="FFFFFF"/>
                </a:solidFill>
                <a:latin typeface="黑体" pitchFamily="49" charset="-122"/>
                <a:ea typeface="黑体" panose="02010609060101010101" pitchFamily="49" charset="-122"/>
              </a:rPr>
              <a:t>这个句子甚至成了她的口头禅。</a:t>
            </a:r>
          </a:p>
        </p:txBody>
      </p:sp>
    </p:spTree>
    <p:custDataLst>
      <p:tags r:id="rId2"/>
    </p:custDataLst>
  </p:cSld>
  <p:clrMapOvr>
    <a:masterClrMapping/>
  </p:clrMapOvr>
  <p:transition/>
  <p:timing/>
</p:sld>
</file>

<file path=ppt/slides/slide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744663"/>
            <a:ext cx="8723312" cy="2306955"/>
          </a:xfrm>
          <a:prstGeom prst="rect">
            <a:avLst/>
          </a:prstGeom>
          <a:noFill/>
          <a:ln w="9525">
            <a:noFill/>
          </a:ln>
        </p:spPr>
        <p:txBody>
          <a:bodyPr>
            <a:spAutoFit/>
          </a:bodyPr>
          <a:lstStyle/>
          <a:p>
            <a:pPr indent="266700">
              <a:lnSpc>
                <a:spcPct val="150000"/>
              </a:lnSpc>
            </a:pPr>
            <a:r>
              <a:rPr lang="zh-CN" altLang="en-US" sz="2400" smtClean="0">
                <a:solidFill>
                  <a:srgbClr val="FFFFFF"/>
                </a:solidFill>
                <a:latin typeface="黑体" pitchFamily="49" charset="-122"/>
                <a:ea typeface="黑体" panose="02010609060101010101" pitchFamily="49" charset="-122"/>
              </a:rPr>
              <a:t>  米考伯</a:t>
            </a:r>
            <a:r>
              <a:rPr lang="zh-CN" altLang="en-US" sz="2400">
                <a:solidFill>
                  <a:srgbClr val="FFFFFF"/>
                </a:solidFill>
                <a:latin typeface="黑体" pitchFamily="49" charset="-122"/>
                <a:ea typeface="黑体" panose="02010609060101010101" pitchFamily="49" charset="-122"/>
              </a:rPr>
              <a:t>夫妇的形象是以房东身份再现的作家的父母。老狄更斯夫妇有八个孩子。父亲善于把家里的一丁点儿小事变成一个节日，花的钱比挣的钱多，债务便越来越重，一听到债主的叫声，他就溜之大吉。不过他有生活热情，总是喜气洋洋</a:t>
            </a:r>
            <a:r>
              <a:rPr lang="zh-CN" altLang="en-US" sz="2400" smtClean="0">
                <a:solidFill>
                  <a:srgbClr val="FFFFFF"/>
                </a:solidFill>
                <a:latin typeface="黑体" pitchFamily="49" charset="-122"/>
                <a:ea typeface="黑体" panose="02010609060101010101" pitchFamily="49" charset="-122"/>
              </a:rPr>
              <a:t>。</a:t>
            </a:r>
            <a:endParaRPr lang="zh-CN" altLang="en-US" sz="2400">
              <a:solidFill>
                <a:srgbClr val="FFFFFF"/>
              </a:solidFill>
              <a:latin typeface="黑体" pitchFamily="49" charset="-122"/>
              <a:ea typeface="黑体" panose="02010609060101010101" pitchFamily="49" charset="-122"/>
            </a:endParaRPr>
          </a:p>
        </p:txBody>
      </p:sp>
    </p:spTree>
    <p:custDataLst>
      <p:tags r:id="rId2"/>
    </p:custDataLst>
  </p:cSld>
  <p:clrMapOvr>
    <a:masterClrMapping/>
  </p:clrMapOvr>
  <p:transition/>
  <p:timing/>
</p:sld>
</file>

<file path=ppt/slides/slide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0418" name="文本框 99"/>
          <p:cNvSpPr txBox="1"/>
          <p:nvPr/>
        </p:nvSpPr>
        <p:spPr>
          <a:xfrm>
            <a:off x="1776413" y="1636713"/>
            <a:ext cx="7342187" cy="460375"/>
          </a:xfrm>
          <a:prstGeom prst="rect">
            <a:avLst/>
          </a:prstGeom>
          <a:noFill/>
          <a:ln w="9525">
            <a:noFill/>
          </a:ln>
        </p:spPr>
        <p:txBody>
          <a:bodyPr>
            <a:spAutoFit/>
          </a:bodyPr>
          <a:lstStyle/>
          <a:p>
            <a:endParaRPr lang="zh-CN" altLang="en-US" sz="2400" b="1">
              <a:solidFill>
                <a:srgbClr val="FFFFFF"/>
              </a:solidFill>
            </a:endParaRPr>
          </a:p>
        </p:txBody>
      </p:sp>
      <p:sp>
        <p:nvSpPr>
          <p:cNvPr id="60419" name="文本框 4"/>
          <p:cNvSpPr txBox="1"/>
          <p:nvPr/>
        </p:nvSpPr>
        <p:spPr>
          <a:xfrm>
            <a:off x="1573213" y="1341992"/>
            <a:ext cx="8723312" cy="4154170"/>
          </a:xfrm>
          <a:prstGeom prst="rect">
            <a:avLst/>
          </a:prstGeom>
          <a:noFill/>
          <a:ln w="9525">
            <a:noFill/>
          </a:ln>
        </p:spPr>
        <p:txBody>
          <a:bodyPr>
            <a:spAutoFit/>
          </a:bodyPr>
          <a:lstStyle/>
          <a:p>
            <a:pPr indent="266700">
              <a:lnSpc>
                <a:spcPct val="150000"/>
              </a:lnSpc>
            </a:pPr>
            <a:r>
              <a:rPr lang="zh-CN" altLang="en-US" sz="3200" smtClean="0">
                <a:solidFill>
                  <a:srgbClr val="FFFF00"/>
                </a:solidFill>
                <a:latin typeface="黑体" pitchFamily="49" charset="-122"/>
                <a:ea typeface="黑体" panose="02010609060101010101" pitchFamily="49" charset="-122"/>
              </a:rPr>
              <a:t>作业</a:t>
            </a:r>
            <a:endParaRPr lang="zh-CN" altLang="en-US" sz="3200">
              <a:solidFill>
                <a:srgbClr val="FFFF00"/>
              </a:solidFill>
              <a:latin typeface="黑体" pitchFamily="49" charset="-122"/>
              <a:ea typeface="黑体" panose="02010609060101010101" pitchFamily="49" charset="-122"/>
            </a:endParaRPr>
          </a:p>
          <a:p>
            <a:pPr indent="266700">
              <a:lnSpc>
                <a:spcPct val="150000"/>
              </a:lnSpc>
            </a:pPr>
            <a:r>
              <a:rPr lang="en-US" altLang="zh-CN" sz="2400" smtClean="0">
                <a:solidFill>
                  <a:srgbClr val="FFFFFF"/>
                </a:solidFill>
                <a:latin typeface="黑体" pitchFamily="49" charset="-122"/>
                <a:ea typeface="黑体" panose="02010609060101010101" pitchFamily="49" charset="-122"/>
              </a:rPr>
              <a:t>1.</a:t>
            </a:r>
            <a:r>
              <a:rPr lang="zh-CN" altLang="en-US" sz="2400" smtClean="0">
                <a:solidFill>
                  <a:srgbClr val="FFFFFF"/>
                </a:solidFill>
                <a:latin typeface="黑体" pitchFamily="49" charset="-122"/>
                <a:ea typeface="黑体" panose="02010609060101010101" pitchFamily="49" charset="-122"/>
              </a:rPr>
              <a:t>请结合塑造人物形象的手法，写一段</a:t>
            </a:r>
            <a:r>
              <a:rPr lang="en-US" altLang="zh-CN" sz="2400" smtClean="0">
                <a:solidFill>
                  <a:srgbClr val="FFFFFF"/>
                </a:solidFill>
                <a:latin typeface="黑体" pitchFamily="49" charset="-122"/>
                <a:ea typeface="黑体" panose="02010609060101010101" pitchFamily="49" charset="-122"/>
              </a:rPr>
              <a:t>300</a:t>
            </a:r>
            <a:r>
              <a:rPr lang="zh-CN" altLang="en-US" sz="2400" smtClean="0">
                <a:solidFill>
                  <a:srgbClr val="FFFFFF"/>
                </a:solidFill>
                <a:latin typeface="黑体" pitchFamily="49" charset="-122"/>
                <a:ea typeface="黑体" panose="02010609060101010101" pitchFamily="49" charset="-122"/>
              </a:rPr>
              <a:t>字左右的文字，描述一位同学典型的性格特征，开展“猜一猜他是谁”朗读交流活动。</a:t>
            </a:r>
            <a:endParaRPr lang="zh-CN" altLang="en-US" sz="2400">
              <a:solidFill>
                <a:srgbClr val="FFFFFF"/>
              </a:solidFill>
              <a:latin typeface="黑体" pitchFamily="49" charset="-122"/>
              <a:ea typeface="黑体" panose="02010609060101010101" pitchFamily="49" charset="-122"/>
            </a:endParaRPr>
          </a:p>
          <a:p>
            <a:pPr indent="266700">
              <a:lnSpc>
                <a:spcPct val="150000"/>
              </a:lnSpc>
            </a:pPr>
            <a:r>
              <a:rPr lang="en-US" altLang="zh-CN" sz="2400" smtClean="0">
                <a:solidFill>
                  <a:srgbClr val="FFFFFF"/>
                </a:solidFill>
                <a:latin typeface="黑体" pitchFamily="49" charset="-122"/>
                <a:ea typeface="黑体" panose="02010609060101010101" pitchFamily="49" charset="-122"/>
              </a:rPr>
              <a:t>2.</a:t>
            </a:r>
            <a:r>
              <a:rPr lang="zh-CN" altLang="en-US" sz="2400" smtClean="0">
                <a:solidFill>
                  <a:srgbClr val="FFFFFF"/>
                </a:solidFill>
                <a:latin typeface="黑体" pitchFamily="49" charset="-122"/>
                <a:ea typeface="黑体" panose="02010609060101010101" pitchFamily="49" charset="-122"/>
              </a:rPr>
              <a:t>摘录</a:t>
            </a:r>
            <a:r>
              <a:rPr lang="en-US" altLang="zh-CN" sz="2400">
                <a:solidFill>
                  <a:srgbClr val="FFFFFF"/>
                </a:solidFill>
                <a:latin typeface="黑体" pitchFamily="49" charset="-122"/>
                <a:ea typeface="黑体" panose="02010609060101010101" pitchFamily="49" charset="-122"/>
              </a:rPr>
              <a:t>10</a:t>
            </a:r>
            <a:r>
              <a:rPr lang="zh-CN" altLang="en-US" sz="2400">
                <a:solidFill>
                  <a:srgbClr val="FFFFFF"/>
                </a:solidFill>
                <a:latin typeface="黑体" pitchFamily="49" charset="-122"/>
                <a:ea typeface="黑体" panose="02010609060101010101" pitchFamily="49" charset="-122"/>
              </a:rPr>
              <a:t>句</a:t>
            </a:r>
            <a:r>
              <a:rPr lang="en-US" altLang="zh-CN" sz="2400">
                <a:solidFill>
                  <a:srgbClr val="FFFFFF"/>
                </a:solidFill>
                <a:latin typeface="黑体" pitchFamily="49" charset="-122"/>
                <a:ea typeface="黑体" panose="02010609060101010101" pitchFamily="49" charset="-122"/>
              </a:rPr>
              <a:t>《</a:t>
            </a:r>
            <a:r>
              <a:rPr lang="zh-CN" altLang="en-US" sz="2400">
                <a:solidFill>
                  <a:srgbClr val="FFFFFF"/>
                </a:solidFill>
                <a:latin typeface="黑体" pitchFamily="49" charset="-122"/>
                <a:ea typeface="黑体" panose="02010609060101010101" pitchFamily="49" charset="-122"/>
              </a:rPr>
              <a:t>大卫</a:t>
            </a:r>
            <a:r>
              <a:rPr lang="en-US" altLang="zh-CN" sz="2400">
                <a:solidFill>
                  <a:srgbClr val="FFFFFF"/>
                </a:solidFill>
                <a:latin typeface="黑体" pitchFamily="49" charset="-122"/>
                <a:ea typeface="黑体" panose="02010609060101010101" pitchFamily="49" charset="-122"/>
              </a:rPr>
              <a:t>•</a:t>
            </a:r>
            <a:r>
              <a:rPr lang="zh-CN" altLang="en-US" sz="2400">
                <a:solidFill>
                  <a:srgbClr val="FFFFFF"/>
                </a:solidFill>
                <a:latin typeface="黑体" pitchFamily="49" charset="-122"/>
                <a:ea typeface="黑体" panose="02010609060101010101" pitchFamily="49" charset="-122"/>
              </a:rPr>
              <a:t>科波菲尔</a:t>
            </a:r>
            <a:r>
              <a:rPr lang="en-US" altLang="zh-CN" sz="2400">
                <a:solidFill>
                  <a:srgbClr val="FFFFFF"/>
                </a:solidFill>
                <a:latin typeface="黑体" pitchFamily="49" charset="-122"/>
                <a:ea typeface="黑体" panose="02010609060101010101" pitchFamily="49" charset="-122"/>
              </a:rPr>
              <a:t>》</a:t>
            </a:r>
            <a:r>
              <a:rPr lang="zh-CN" altLang="en-US" sz="2400">
                <a:solidFill>
                  <a:srgbClr val="FFFFFF"/>
                </a:solidFill>
                <a:latin typeface="黑体" pitchFamily="49" charset="-122"/>
                <a:ea typeface="黑体" panose="02010609060101010101" pitchFamily="49" charset="-122"/>
              </a:rPr>
              <a:t>中对你有所启示的名言警句，并结合自己的实际生活，就其中的三句写出自己的人生感悟</a:t>
            </a:r>
            <a:r>
              <a:rPr lang="zh-CN" altLang="en-US" sz="2400" smtClean="0">
                <a:solidFill>
                  <a:srgbClr val="FFFFFF"/>
                </a:solidFill>
                <a:latin typeface="黑体" pitchFamily="49" charset="-122"/>
                <a:ea typeface="黑体" panose="02010609060101010101" pitchFamily="49" charset="-122"/>
              </a:rPr>
              <a:t>。</a:t>
            </a:r>
            <a:endParaRPr lang="en-US" altLang="zh-CN" sz="2400" smtClean="0">
              <a:solidFill>
                <a:srgbClr val="FFFFFF"/>
              </a:solidFill>
              <a:latin typeface="黑体" pitchFamily="49" charset="-122"/>
              <a:ea typeface="黑体" panose="02010609060101010101" pitchFamily="49" charset="-122"/>
            </a:endParaRPr>
          </a:p>
          <a:p>
            <a:pPr indent="266700">
              <a:lnSpc>
                <a:spcPct val="150000"/>
              </a:lnSpc>
            </a:pPr>
            <a:endParaRPr lang="zh-CN" altLang="en-US" sz="2400" smtClean="0">
              <a:solidFill>
                <a:srgbClr val="FFFFFF"/>
              </a:solidFill>
              <a:latin typeface="黑体" pitchFamily="49" charset="-122"/>
              <a:ea typeface="黑体" panose="02010609060101010101" pitchFamily="49" charset="-122"/>
            </a:endParaRPr>
          </a:p>
        </p:txBody>
      </p:sp>
      <p:pic>
        <p:nvPicPr>
          <p:cNvPr id="60420" name="New picture"/>
          <p:cNvPicPr/>
          <p:nvPr/>
        </p:nvPicPr>
        <p:blipFill>
          <a:blip r:embed="rId2"/>
          <a:stretch>
            <a:fillRect/>
          </a:stretch>
        </p:blipFill>
        <p:spPr>
          <a:xfrm>
            <a:off x="11696700" y="11303000"/>
            <a:ext cx="355600" cy="266700"/>
          </a:xfrm>
          <a:prstGeom prst="cube">
            <a:avLst/>
          </a:prstGeom>
        </p:spPr>
      </p:pic>
    </p:spTree>
    <p:custDataLst>
      <p:tags r:id="rId3"/>
    </p:custDataLst>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314450"/>
            <a:ext cx="8235950" cy="4759325"/>
          </a:xfrm>
        </p:spPr>
        <p:txBody>
          <a:bodyPr lIns="90000" tIns="46800" rIns="90000" bIns="46800" rtlCol="0">
            <a:normAutofit/>
          </a:bodyPr>
          <a:lstStyle/>
          <a:p>
            <a:pPr marL="0" marR="0" lvl="0" indent="0" algn="l" defTabSz="914400" rtl="0" eaLnBrk="1" fontAlgn="auto" latinLnBrk="0" hangingPunct="1">
              <a:lnSpc>
                <a:spcPct val="100000"/>
              </a:lnSpc>
              <a:spcBef>
                <a:spcPct val="0"/>
              </a:spcBef>
              <a:spcAft>
                <a:spcPts val="1000"/>
              </a:spcAft>
              <a:buClrTx/>
              <a:buSzTx/>
              <a:buFont typeface="Arial" pitchFamily="34" charset="0"/>
              <a:buNone/>
              <a:defRPr/>
            </a:pPr>
            <a:r>
              <a:rPr kumimoji="0" lang="zh-CN" altLang="en-US" sz="3200" b="0" i="0" u="none" strike="noStrike" kern="1200" cap="none" spc="150" normalizeH="0" baseline="0" noProof="1">
                <a:ln>
                  <a:noFill/>
                </a:ln>
                <a:solidFill>
                  <a:srgbClr val="FFFF00"/>
                </a:solidFill>
                <a:effectLst/>
                <a:uLnTx/>
                <a:uFillTx/>
                <a:latin typeface="黑体" pitchFamily="49" charset="-122"/>
                <a:ea typeface="黑体" panose="02010609060101010101" pitchFamily="49" charset="-122"/>
                <a:cs typeface="黑体" panose="02010609060101010101" pitchFamily="49" charset="-122"/>
                <a:sym typeface="+mn-ea"/>
              </a:rPr>
              <a:t>知识要点  </a:t>
            </a:r>
            <a:r>
              <a:rPr kumimoji="0" lang="zh-CN" altLang="en-US" sz="3200" b="0" i="0" u="none" strike="noStrike" kern="1200" cap="none" spc="150" normalizeH="0" baseline="0" noProof="1">
                <a:ln>
                  <a:noFill/>
                </a:ln>
                <a:solidFill>
                  <a:schemeClr val="bg1"/>
                </a:solidFill>
                <a:effectLst/>
                <a:uLnTx/>
                <a:uFillTx/>
                <a:latin typeface="黑体" pitchFamily="49" charset="-122"/>
                <a:ea typeface="黑体" panose="02010609060101010101" pitchFamily="49" charset="-122"/>
                <a:cs typeface="黑体" panose="02010609060101010101" pitchFamily="49" charset="-122"/>
                <a:sym typeface="+mn-ea"/>
              </a:rPr>
              <a:t>     </a:t>
            </a:r>
            <a:endParaRPr kumimoji="0" lang="en-US" altLang="zh-CN" sz="3200" b="0" i="0" u="none" strike="noStrike" kern="1200" cap="none" spc="150" normalizeH="0" baseline="0" noProof="1">
              <a:ln>
                <a:noFill/>
              </a:ln>
              <a:solidFill>
                <a:schemeClr val="bg1"/>
              </a:solidFill>
              <a:effectLst/>
              <a:uLnTx/>
              <a:uFillTx/>
              <a:latin typeface="黑体" pitchFamily="49" charset="-122"/>
              <a:ea typeface="黑体" panose="02010609060101010101" pitchFamily="49" charset="-122"/>
              <a:cs typeface="黑体" panose="02010609060101010101" pitchFamily="49" charset="-122"/>
              <a:sym typeface="+mn-ea"/>
            </a:endParaRPr>
          </a:p>
          <a:p>
            <a:pPr marL="0" lvl="0" indent="0">
              <a:lnSpc>
                <a:spcPct val="100000"/>
              </a:lnSpc>
              <a:buNone/>
              <a:defRPr/>
            </a:pP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                    关于作者</a:t>
            </a:r>
            <a:endParaRPr lang="en-US" altLang="zh-CN" sz="2400" smtClean="0">
              <a:solidFill>
                <a:schemeClr val="bg1"/>
              </a:solidFill>
              <a:latin typeface="黑体" pitchFamily="49" charset="-122"/>
              <a:ea typeface="黑体" panose="02010609060101010101" pitchFamily="49" charset="-122"/>
              <a:cs typeface="黑体" panose="02010609060101010101" pitchFamily="49" charset="-122"/>
            </a:endParaRPr>
          </a:p>
          <a:p>
            <a:pPr marL="0" lvl="0" indent="0">
              <a:lnSpc>
                <a:spcPct val="100000"/>
              </a:lnSpc>
              <a:buNone/>
              <a:defRPr/>
            </a:pP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    查</a:t>
            </a:r>
            <a:r>
              <a:rPr lang="zh-CN" altLang="en-US" sz="2400">
                <a:solidFill>
                  <a:schemeClr val="bg1"/>
                </a:solidFill>
                <a:latin typeface="黑体" pitchFamily="49" charset="-122"/>
                <a:ea typeface="黑体" panose="02010609060101010101" pitchFamily="49" charset="-122"/>
                <a:cs typeface="黑体" panose="02010609060101010101" pitchFamily="49" charset="-122"/>
              </a:rPr>
              <a:t>尔斯</a:t>
            </a:r>
            <a:r>
              <a:rPr lang="en-US" altLang="zh-CN"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itchFamily="49" charset="-122"/>
                <a:ea typeface="黑体" panose="02010609060101010101" pitchFamily="49" charset="-122"/>
                <a:cs typeface="黑体" panose="02010609060101010101" pitchFamily="49" charset="-122"/>
              </a:rPr>
              <a:t>狄更斯（</a:t>
            </a:r>
            <a:r>
              <a:rPr lang="en-US" altLang="zh-CN" sz="2400">
                <a:solidFill>
                  <a:schemeClr val="bg1"/>
                </a:solidFill>
                <a:latin typeface="黑体" pitchFamily="49" charset="-122"/>
                <a:ea typeface="黑体" panose="02010609060101010101" pitchFamily="49" charset="-122"/>
                <a:cs typeface="黑体" panose="02010609060101010101" pitchFamily="49" charset="-122"/>
              </a:rPr>
              <a:t>1812</a:t>
            </a:r>
            <a:r>
              <a:rPr lang="zh-CN" altLang="en-US" sz="2400">
                <a:solidFill>
                  <a:schemeClr val="bg1"/>
                </a:solidFill>
                <a:latin typeface="黑体" pitchFamily="49" charset="-122"/>
                <a:ea typeface="黑体" panose="02010609060101010101" pitchFamily="49" charset="-122"/>
                <a:cs typeface="黑体" panose="02010609060101010101" pitchFamily="49" charset="-122"/>
              </a:rPr>
              <a:t>～</a:t>
            </a:r>
            <a:r>
              <a:rPr lang="en-US" altLang="zh-CN" sz="2400">
                <a:solidFill>
                  <a:schemeClr val="bg1"/>
                </a:solidFill>
                <a:latin typeface="黑体" pitchFamily="49" charset="-122"/>
                <a:ea typeface="黑体" panose="02010609060101010101" pitchFamily="49" charset="-122"/>
                <a:cs typeface="黑体" panose="02010609060101010101" pitchFamily="49" charset="-122"/>
              </a:rPr>
              <a:t>1870</a:t>
            </a:r>
            <a:r>
              <a:rPr lang="zh-CN" altLang="en-US" sz="2400">
                <a:solidFill>
                  <a:schemeClr val="bg1"/>
                </a:solidFill>
                <a:latin typeface="黑体" pitchFamily="49" charset="-122"/>
                <a:ea typeface="黑体" panose="02010609060101010101" pitchFamily="49" charset="-122"/>
                <a:cs typeface="黑体" panose="02010609060101010101" pitchFamily="49" charset="-122"/>
              </a:rPr>
              <a:t>），英国小说家，出生于海军小职员家庭，</a:t>
            </a:r>
            <a:r>
              <a:rPr lang="en-US" altLang="zh-CN" sz="2400" smtClean="0">
                <a:solidFill>
                  <a:schemeClr val="bg1"/>
                </a:solidFill>
                <a:latin typeface="黑体" pitchFamily="49" charset="-122"/>
                <a:ea typeface="黑体" panose="02010609060101010101" pitchFamily="49" charset="-122"/>
                <a:cs typeface="黑体" panose="02010609060101010101" pitchFamily="49" charset="-122"/>
              </a:rPr>
              <a:t>11</a:t>
            </a: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岁左右时全家</a:t>
            </a:r>
            <a:r>
              <a:rPr lang="zh-CN" altLang="en-US" sz="2400">
                <a:solidFill>
                  <a:schemeClr val="bg1"/>
                </a:solidFill>
                <a:latin typeface="黑体" pitchFamily="49" charset="-122"/>
                <a:ea typeface="黑体" panose="02010609060101010101" pitchFamily="49" charset="-122"/>
                <a:cs typeface="黑体" panose="02010609060101010101" pitchFamily="49" charset="-122"/>
              </a:rPr>
              <a:t>被迫迁入负债者监狱，小小</a:t>
            </a: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年纪就承担</a:t>
            </a:r>
            <a:r>
              <a:rPr lang="zh-CN" altLang="en-US" sz="2400">
                <a:solidFill>
                  <a:schemeClr val="bg1"/>
                </a:solidFill>
                <a:latin typeface="黑体" pitchFamily="49" charset="-122"/>
                <a:ea typeface="黑体" panose="02010609060101010101" pitchFamily="49" charset="-122"/>
                <a:cs typeface="黑体" panose="02010609060101010101" pitchFamily="49" charset="-122"/>
              </a:rPr>
              <a:t>起家庭生活的重担。曾在皮鞋作坊当学徒，</a:t>
            </a:r>
            <a:r>
              <a:rPr lang="en-US" altLang="zh-CN" sz="2400">
                <a:solidFill>
                  <a:schemeClr val="bg1"/>
                </a:solidFill>
                <a:latin typeface="黑体" pitchFamily="49" charset="-122"/>
                <a:ea typeface="黑体" panose="02010609060101010101" pitchFamily="49" charset="-122"/>
                <a:cs typeface="黑体" panose="02010609060101010101" pitchFamily="49" charset="-122"/>
              </a:rPr>
              <a:t>16</a:t>
            </a: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岁左右时在</a:t>
            </a:r>
            <a:r>
              <a:rPr lang="zh-CN" altLang="en-US" sz="2400">
                <a:solidFill>
                  <a:schemeClr val="bg1"/>
                </a:solidFill>
                <a:latin typeface="黑体" pitchFamily="49" charset="-122"/>
                <a:ea typeface="黑体" panose="02010609060101010101" pitchFamily="49" charset="-122"/>
                <a:cs typeface="黑体" panose="02010609060101010101" pitchFamily="49" charset="-122"/>
              </a:rPr>
              <a:t>律师事务所当缮写员，后担任报社采访记者。他只上过几年学，凭借工作中的细心观察和勤奋刻苦的自学，最终成为知名作家。     </a:t>
            </a:r>
            <a:endParaRPr kumimoji="0" lang="zh-CN" altLang="en-US" sz="2400" b="0" i="0" u="none" strike="noStrike" kern="1200" cap="none" spc="150" normalizeH="0" baseline="0" noProof="1">
              <a:ln>
                <a:noFill/>
              </a:ln>
              <a:solidFill>
                <a:schemeClr val="bg1"/>
              </a:solidFill>
              <a:effectLst/>
              <a:uLnTx/>
              <a:uFillTx/>
              <a:latin typeface="Arial" pitchFamily="34" charset="0"/>
              <a:ea typeface="微软雅黑" pitchFamily="34" charset="-122"/>
              <a:cs typeface="+mn-cs"/>
              <a:sym typeface="+mn-ea"/>
            </a:endParaRPr>
          </a:p>
        </p:txBody>
      </p:sp>
    </p:spTree>
    <p:custDataLst>
      <p:tags r:id="rId2"/>
    </p:custDataLst>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90980"/>
            <a:ext cx="8139430" cy="4759325"/>
          </a:xfrm>
        </p:spPr>
        <p:txBody>
          <a:bodyPr lIns="90000" tIns="46800" rIns="90000" bIns="46800" rtlCol="0">
            <a:normAutofit/>
          </a:bodyPr>
          <a:lstStyle/>
          <a:p>
            <a:pPr marL="0" lvl="0" indent="0">
              <a:buNone/>
              <a:defRPr/>
            </a:pPr>
            <a:r>
              <a:rPr kumimoji="0" lang="en-US" altLang="zh-CN" sz="2400" b="0" i="0" u="none" strike="noStrike" kern="1200" cap="none" spc="150" normalizeH="0" baseline="0" noProof="1">
                <a:ln>
                  <a:noFill/>
                </a:ln>
                <a:solidFill>
                  <a:schemeClr val="bg1"/>
                </a:solidFill>
                <a:effectLst/>
                <a:uLnTx/>
                <a:uFillTx/>
                <a:latin typeface="黑体" pitchFamily="49" charset="-122"/>
                <a:ea typeface="黑体" panose="02010609060101010101" pitchFamily="49" charset="-122"/>
                <a:cs typeface="黑体" panose="02010609060101010101" pitchFamily="49" charset="-122"/>
                <a:sym typeface="+mn-ea"/>
              </a:rPr>
              <a:t>    </a:t>
            </a: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狄更斯</a:t>
            </a:r>
            <a:r>
              <a:rPr lang="zh-CN" altLang="en-US" sz="2400">
                <a:solidFill>
                  <a:schemeClr val="bg1"/>
                </a:solidFill>
                <a:latin typeface="黑体" pitchFamily="49" charset="-122"/>
                <a:ea typeface="黑体" panose="02010609060101010101" pitchFamily="49" charset="-122"/>
                <a:cs typeface="黑体" panose="02010609060101010101" pitchFamily="49" charset="-122"/>
              </a:rPr>
              <a:t>一生</a:t>
            </a: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共完成了</a:t>
            </a:r>
            <a:r>
              <a:rPr lang="en-US" altLang="zh-CN" sz="2400">
                <a:solidFill>
                  <a:schemeClr val="bg1"/>
                </a:solidFill>
                <a:latin typeface="黑体" pitchFamily="49" charset="-122"/>
                <a:ea typeface="黑体" panose="02010609060101010101" pitchFamily="49" charset="-122"/>
                <a:cs typeface="黑体" panose="02010609060101010101" pitchFamily="49" charset="-122"/>
              </a:rPr>
              <a:t>14</a:t>
            </a:r>
            <a:r>
              <a:rPr lang="zh-CN" altLang="en-US" sz="2400">
                <a:solidFill>
                  <a:schemeClr val="bg1"/>
                </a:solidFill>
                <a:latin typeface="黑体" pitchFamily="49" charset="-122"/>
                <a:ea typeface="黑体" panose="02010609060101010101" pitchFamily="49" charset="-122"/>
                <a:cs typeface="黑体" panose="02010609060101010101" pitchFamily="49" charset="-122"/>
              </a:rPr>
              <a:t>部长篇小说，许多中、短篇小说和杂文、游记、戏剧、小品。其中最著名的作品是描写劳资矛盾的长篇代表作</a:t>
            </a:r>
            <a:r>
              <a:rPr lang="en-US" altLang="zh-CN"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itchFamily="49" charset="-122"/>
                <a:ea typeface="黑体" panose="02010609060101010101" pitchFamily="49" charset="-122"/>
                <a:cs typeface="黑体" panose="02010609060101010101" pitchFamily="49" charset="-122"/>
              </a:rPr>
              <a:t>艰难时代</a:t>
            </a:r>
            <a:r>
              <a:rPr lang="en-US" altLang="zh-CN"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itchFamily="49" charset="-122"/>
                <a:ea typeface="黑体" panose="02010609060101010101" pitchFamily="49" charset="-122"/>
                <a:cs typeface="黑体" panose="02010609060101010101" pitchFamily="49" charset="-122"/>
              </a:rPr>
              <a:t>和描写</a:t>
            </a:r>
            <a:r>
              <a:rPr lang="en-US" altLang="zh-CN" sz="2400">
                <a:solidFill>
                  <a:schemeClr val="bg1"/>
                </a:solidFill>
                <a:latin typeface="黑体" pitchFamily="49" charset="-122"/>
                <a:ea typeface="黑体" panose="02010609060101010101" pitchFamily="49" charset="-122"/>
                <a:cs typeface="黑体" panose="02010609060101010101" pitchFamily="49" charset="-122"/>
              </a:rPr>
              <a:t>1789</a:t>
            </a:r>
            <a:r>
              <a:rPr lang="zh-CN" altLang="en-US" sz="2400">
                <a:solidFill>
                  <a:schemeClr val="bg1"/>
                </a:solidFill>
                <a:latin typeface="黑体" pitchFamily="49" charset="-122"/>
                <a:ea typeface="黑体" panose="02010609060101010101" pitchFamily="49" charset="-122"/>
                <a:cs typeface="黑体" panose="02010609060101010101" pitchFamily="49" charset="-122"/>
              </a:rPr>
              <a:t>年法国革命的另一篇代表作</a:t>
            </a:r>
            <a:r>
              <a:rPr lang="en-US" altLang="zh-CN"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itchFamily="49" charset="-122"/>
                <a:ea typeface="黑体" panose="02010609060101010101" pitchFamily="49" charset="-122"/>
                <a:cs typeface="黑体" panose="02010609060101010101" pitchFamily="49" charset="-122"/>
              </a:rPr>
              <a:t>双城记</a:t>
            </a:r>
            <a:r>
              <a:rPr lang="en-US" altLang="zh-CN"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itchFamily="49" charset="-122"/>
                <a:ea typeface="黑体" panose="02010609060101010101" pitchFamily="49" charset="-122"/>
                <a:cs typeface="黑体" panose="02010609060101010101" pitchFamily="49" charset="-122"/>
              </a:rPr>
              <a:t>。其他重要作品</a:t>
            </a: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有</a:t>
            </a:r>
            <a:r>
              <a:rPr lang="en-US" altLang="zh-CN" sz="2400" smtClean="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itchFamily="49" charset="-122"/>
                <a:ea typeface="黑体" panose="02010609060101010101" pitchFamily="49" charset="-122"/>
                <a:cs typeface="黑体" panose="02010609060101010101" pitchFamily="49" charset="-122"/>
              </a:rPr>
              <a:t>雾都孤儿</a:t>
            </a:r>
            <a:r>
              <a:rPr lang="en-US" altLang="zh-CN" sz="2400" smtClean="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itchFamily="49" charset="-122"/>
                <a:ea typeface="黑体" panose="02010609060101010101" pitchFamily="49" charset="-122"/>
                <a:cs typeface="黑体" panose="02010609060101010101" pitchFamily="49" charset="-122"/>
              </a:rPr>
              <a:t>老古玩店</a:t>
            </a:r>
            <a:r>
              <a:rPr lang="en-US" altLang="zh-CN" sz="2400" smtClean="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itchFamily="49" charset="-122"/>
                <a:ea typeface="黑体" panose="02010609060101010101" pitchFamily="49" charset="-122"/>
                <a:cs typeface="黑体" panose="02010609060101010101" pitchFamily="49" charset="-122"/>
              </a:rPr>
              <a:t>董贝父子</a:t>
            </a:r>
            <a:r>
              <a:rPr lang="en-US" altLang="zh-CN" sz="2400" smtClean="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itchFamily="49" charset="-122"/>
                <a:ea typeface="黑体" panose="02010609060101010101" pitchFamily="49" charset="-122"/>
                <a:cs typeface="黑体" panose="02010609060101010101" pitchFamily="49" charset="-122"/>
              </a:rPr>
              <a:t>大卫</a:t>
            </a:r>
            <a:r>
              <a:rPr lang="en-US" altLang="zh-CN"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itchFamily="49" charset="-122"/>
                <a:ea typeface="黑体" panose="02010609060101010101" pitchFamily="49" charset="-122"/>
                <a:cs typeface="黑体" panose="02010609060101010101" pitchFamily="49" charset="-122"/>
              </a:rPr>
              <a:t>科波菲尔</a:t>
            </a:r>
            <a:r>
              <a:rPr lang="en-US" altLang="zh-CN"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itchFamily="49" charset="-122"/>
                <a:ea typeface="黑体" panose="02010609060101010101" pitchFamily="49" charset="-122"/>
                <a:cs typeface="黑体" panose="02010609060101010101" pitchFamily="49" charset="-122"/>
              </a:rPr>
              <a:t>和</a:t>
            </a:r>
            <a:r>
              <a:rPr lang="en-US" altLang="zh-CN"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远大</a:t>
            </a:r>
            <a:r>
              <a:rPr lang="zh-CN" altLang="en-US" sz="2400">
                <a:solidFill>
                  <a:schemeClr val="bg1"/>
                </a:solidFill>
                <a:latin typeface="黑体" pitchFamily="49" charset="-122"/>
                <a:ea typeface="黑体" panose="02010609060101010101" pitchFamily="49" charset="-122"/>
                <a:cs typeface="黑体" panose="02010609060101010101" pitchFamily="49" charset="-122"/>
              </a:rPr>
              <a:t>前程</a:t>
            </a:r>
            <a:r>
              <a:rPr lang="en-US" altLang="zh-CN"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itchFamily="49" charset="-122"/>
                <a:ea typeface="黑体" panose="02010609060101010101" pitchFamily="49" charset="-122"/>
                <a:cs typeface="黑体" panose="02010609060101010101" pitchFamily="49" charset="-122"/>
              </a:rPr>
              <a:t>等等</a:t>
            </a: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a:t>
            </a:r>
            <a:endParaRPr lang="en-US" altLang="zh-CN" sz="2400" smtClean="0">
              <a:solidFill>
                <a:schemeClr val="bg1"/>
              </a:solidFill>
              <a:latin typeface="黑体" pitchFamily="49" charset="-122"/>
              <a:ea typeface="黑体" panose="02010609060101010101" pitchFamily="49" charset="-122"/>
              <a:cs typeface="黑体" panose="02010609060101010101" pitchFamily="49" charset="-122"/>
            </a:endParaRPr>
          </a:p>
        </p:txBody>
      </p:sp>
    </p:spTree>
    <p:custDataLst>
      <p:tags r:id="rId2"/>
    </p:custDataLst>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280795"/>
            <a:ext cx="8138795" cy="4759325"/>
          </a:xfrm>
        </p:spPr>
        <p:txBody>
          <a:bodyPr lIns="90000" tIns="46800" rIns="90000" bIns="46800" rtlCol="0">
            <a:normAutofit/>
          </a:bodyPr>
          <a:lstStyle/>
          <a:p>
            <a:pPr marL="0" lvl="0" indent="0">
              <a:buNone/>
              <a:defRPr/>
            </a:pPr>
            <a:r>
              <a:rPr lang="zh-CN" altLang="en-US" sz="3200" smtClean="0">
                <a:solidFill>
                  <a:srgbClr val="FFFF00"/>
                </a:solidFill>
                <a:latin typeface="黑体" pitchFamily="49" charset="-122"/>
                <a:ea typeface="黑体" panose="02010609060101010101" pitchFamily="49" charset="-122"/>
                <a:cs typeface="黑体" panose="02010609060101010101" pitchFamily="49" charset="-122"/>
              </a:rPr>
              <a:t>介绍</a:t>
            </a:r>
            <a:r>
              <a:rPr lang="zh-CN" altLang="en-US" sz="3200">
                <a:solidFill>
                  <a:srgbClr val="FFFF00"/>
                </a:solidFill>
                <a:latin typeface="黑体" pitchFamily="49" charset="-122"/>
                <a:ea typeface="黑体" panose="02010609060101010101" pitchFamily="49" charset="-122"/>
                <a:cs typeface="黑体" panose="02010609060101010101" pitchFamily="49" charset="-122"/>
              </a:rPr>
              <a:t>写作背景</a:t>
            </a:r>
          </a:p>
          <a:p>
            <a:pPr marL="0" lvl="0" indent="0">
              <a:buNone/>
              <a:defRPr/>
            </a:pPr>
            <a:r>
              <a:rPr lang="zh-CN" altLang="en-US" sz="2400">
                <a:solidFill>
                  <a:schemeClr val="bg1"/>
                </a:solidFill>
                <a:latin typeface="黑体" pitchFamily="49" charset="-122"/>
                <a:ea typeface="黑体" panose="02010609060101010101" pitchFamily="49" charset="-122"/>
                <a:cs typeface="黑体" panose="02010609060101010101" pitchFamily="49" charset="-122"/>
              </a:rPr>
              <a:t>    狄更斯生活在英国由半封建社会向工业资本主义社会过渡的时期。其作品广泛而深刻地描写了这个时期社会生活的各个方面，鲜明而生动地刻画了各阶层的代表人物形象，并从人道主义出发，对各种丑恶的社会现象及其代表人物进行揭露批判，对劳动人民的苦难及其反抗</a:t>
            </a: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斗争</a:t>
            </a:r>
            <a:r>
              <a:rPr lang="zh-CN" altLang="en-US" sz="2400">
                <a:solidFill>
                  <a:schemeClr val="bg1"/>
                </a:solidFill>
                <a:latin typeface="黑体" pitchFamily="49" charset="-122"/>
                <a:ea typeface="黑体" panose="02010609060101010101" pitchFamily="49" charset="-122"/>
                <a:cs typeface="黑体" panose="02010609060101010101" pitchFamily="49" charset="-122"/>
              </a:rPr>
              <a:t>给予</a:t>
            </a: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同情</a:t>
            </a:r>
            <a:r>
              <a:rPr lang="zh-CN" altLang="en-US" sz="2400">
                <a:solidFill>
                  <a:schemeClr val="bg1"/>
                </a:solidFill>
                <a:latin typeface="黑体" pitchFamily="49" charset="-122"/>
                <a:ea typeface="黑体" panose="02010609060101010101" pitchFamily="49" charset="-122"/>
                <a:cs typeface="黑体" panose="02010609060101010101" pitchFamily="49" charset="-122"/>
              </a:rPr>
              <a:t>和支持。</a:t>
            </a:r>
          </a:p>
        </p:txBody>
      </p:sp>
    </p:spTree>
    <p:custDataLst>
      <p:tags r:id="rId2"/>
    </p:custDataLst>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90980"/>
            <a:ext cx="8139430" cy="4759325"/>
          </a:xfrm>
        </p:spPr>
        <p:txBody>
          <a:bodyPr lIns="90000" tIns="46800" rIns="90000" bIns="46800" rtlCol="0">
            <a:normAutofit/>
          </a:bodyPr>
          <a:lstStyle/>
          <a:p>
            <a:pPr marL="0" lvl="0" indent="0">
              <a:buNone/>
              <a:defRPr/>
            </a:pP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    同时</a:t>
            </a:r>
            <a:r>
              <a:rPr lang="zh-CN" altLang="en-US" sz="2400">
                <a:solidFill>
                  <a:schemeClr val="bg1"/>
                </a:solidFill>
                <a:latin typeface="黑体" pitchFamily="49" charset="-122"/>
                <a:ea typeface="黑体" panose="02010609060101010101" pitchFamily="49" charset="-122"/>
                <a:cs typeface="黑体" panose="02010609060101010101" pitchFamily="49" charset="-122"/>
              </a:rPr>
              <a:t>他也宣扬以“仁爱”为中心的忍让宽恕和阶级调和思想。狄更斯哲学认为，一颗仁爱的心比智慧更有力量。</a:t>
            </a:r>
            <a:r>
              <a:rPr lang="en-US" altLang="zh-CN"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itchFamily="49" charset="-122"/>
                <a:ea typeface="黑体" panose="02010609060101010101" pitchFamily="49" charset="-122"/>
                <a:cs typeface="黑体" panose="02010609060101010101" pitchFamily="49" charset="-122"/>
              </a:rPr>
              <a:t>大卫</a:t>
            </a:r>
            <a:r>
              <a:rPr lang="en-US" altLang="zh-CN"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itchFamily="49" charset="-122"/>
                <a:ea typeface="黑体" panose="02010609060101010101" pitchFamily="49" charset="-122"/>
                <a:cs typeface="黑体" panose="02010609060101010101" pitchFamily="49" charset="-122"/>
              </a:rPr>
              <a:t>科波菲尔</a:t>
            </a:r>
            <a:r>
              <a:rPr lang="en-US" altLang="zh-CN"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itchFamily="49" charset="-122"/>
                <a:ea typeface="黑体" panose="02010609060101010101" pitchFamily="49" charset="-122"/>
                <a:cs typeface="黑体" panose="02010609060101010101" pitchFamily="49" charset="-122"/>
              </a:rPr>
              <a:t>通篇都在弘扬着人道主义的博爱和</a:t>
            </a: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仁慈。英国</a:t>
            </a:r>
            <a:r>
              <a:rPr lang="zh-CN" altLang="en-US" sz="2400">
                <a:solidFill>
                  <a:schemeClr val="bg1"/>
                </a:solidFill>
                <a:latin typeface="黑体" pitchFamily="49" charset="-122"/>
                <a:ea typeface="黑体" panose="02010609060101010101" pitchFamily="49" charset="-122"/>
                <a:cs typeface="黑体" panose="02010609060101010101" pitchFamily="49" charset="-122"/>
              </a:rPr>
              <a:t>资产阶级</a:t>
            </a: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迅速崛起导致</a:t>
            </a:r>
            <a:r>
              <a:rPr lang="zh-CN" altLang="en-US" sz="2400">
                <a:solidFill>
                  <a:schemeClr val="bg1"/>
                </a:solidFill>
                <a:latin typeface="黑体" pitchFamily="49" charset="-122"/>
                <a:ea typeface="黑体" panose="02010609060101010101" pitchFamily="49" charset="-122"/>
                <a:cs typeface="黑体" panose="02010609060101010101" pitchFamily="49" charset="-122"/>
              </a:rPr>
              <a:t>其原有的封建社会制度被撼动并逐步转变为资本主义社会</a:t>
            </a: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。之前一直</a:t>
            </a:r>
            <a:r>
              <a:rPr lang="zh-CN" altLang="en-US" sz="2400">
                <a:solidFill>
                  <a:schemeClr val="bg1"/>
                </a:solidFill>
                <a:latin typeface="黑体" pitchFamily="49" charset="-122"/>
                <a:ea typeface="黑体" panose="02010609060101010101" pitchFamily="49" charset="-122"/>
                <a:cs typeface="黑体" panose="02010609060101010101" pitchFamily="49" charset="-122"/>
              </a:rPr>
              <a:t>提倡的人性回归和解放则迅速被极端个人主义思想所取代。</a:t>
            </a:r>
          </a:p>
          <a:p>
            <a:pPr marL="0" lvl="0" indent="0">
              <a:buNone/>
              <a:defRPr/>
            </a:pPr>
            <a:endParaRPr kumimoji="0" lang="zh-CN" altLang="en-US" sz="2400" b="0" i="0" u="none" strike="noStrike" kern="1200" cap="none" spc="150" normalizeH="0" baseline="0" noProof="1">
              <a:ln>
                <a:noFill/>
              </a:ln>
              <a:solidFill>
                <a:schemeClr val="bg1"/>
              </a:solidFill>
              <a:effectLst/>
              <a:uLnTx/>
              <a:uFillTx/>
              <a:sym typeface="+mn-ea"/>
            </a:endParaRPr>
          </a:p>
        </p:txBody>
      </p:sp>
    </p:spTree>
    <p:custDataLst>
      <p:tags r:id="rId2"/>
    </p:custDataLst>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90980"/>
            <a:ext cx="8139430" cy="4759325"/>
          </a:xfrm>
        </p:spPr>
        <p:txBody>
          <a:bodyPr lIns="90000" tIns="46800" rIns="90000" bIns="46800" rtlCol="0">
            <a:normAutofit/>
          </a:bodyPr>
          <a:lstStyle/>
          <a:p>
            <a:pPr marL="0" lvl="0" indent="0">
              <a:buNone/>
              <a:defRPr/>
            </a:pP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    正是</a:t>
            </a:r>
            <a:r>
              <a:rPr lang="zh-CN" altLang="en-US" sz="2400">
                <a:solidFill>
                  <a:schemeClr val="bg1"/>
                </a:solidFill>
                <a:latin typeface="黑体" pitchFamily="49" charset="-122"/>
                <a:ea typeface="黑体" panose="02010609060101010101" pitchFamily="49" charset="-122"/>
                <a:cs typeface="黑体" panose="02010609060101010101" pitchFamily="49" charset="-122"/>
              </a:rPr>
              <a:t>在这一社会大环境下</a:t>
            </a: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，博爱</a:t>
            </a:r>
            <a:r>
              <a:rPr lang="zh-CN" altLang="en-US"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宽容</a:t>
            </a:r>
            <a:r>
              <a:rPr lang="zh-CN" altLang="en-US" sz="2400">
                <a:solidFill>
                  <a:schemeClr val="bg1"/>
                </a:solidFill>
                <a:latin typeface="黑体" pitchFamily="49" charset="-122"/>
                <a:ea typeface="黑体" panose="02010609060101010101" pitchFamily="49" charset="-122"/>
                <a:cs typeface="黑体" panose="02010609060101010101" pitchFamily="49" charset="-122"/>
              </a:rPr>
              <a:t>等思想，更是成为了维多利亚时期文学作品中人道主义精神的主要来源。作家们一方面倡导着“自由平等”为核心的个人权利，提倡合理的利己主义；另一方面，又要求人们对世间所有人拥有大</a:t>
            </a: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爱和宽容</a:t>
            </a:r>
            <a:r>
              <a:rPr lang="zh-CN" altLang="en-US" sz="2400">
                <a:solidFill>
                  <a:schemeClr val="bg1"/>
                </a:solidFill>
                <a:latin typeface="黑体" pitchFamily="49" charset="-122"/>
                <a:ea typeface="黑体" panose="02010609060101010101" pitchFamily="49" charset="-122"/>
                <a:cs typeface="黑体" panose="02010609060101010101" pitchFamily="49" charset="-122"/>
              </a:rPr>
              <a:t>，赞颂弘扬那些自觉自愿地为</a:t>
            </a: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社会、为</a:t>
            </a:r>
            <a:r>
              <a:rPr lang="zh-CN" altLang="en-US" sz="2400">
                <a:solidFill>
                  <a:schemeClr val="bg1"/>
                </a:solidFill>
                <a:latin typeface="黑体" pitchFamily="49" charset="-122"/>
                <a:ea typeface="黑体" panose="02010609060101010101" pitchFamily="49" charset="-122"/>
                <a:cs typeface="黑体" panose="02010609060101010101" pitchFamily="49" charset="-122"/>
              </a:rPr>
              <a:t>他人幸福而献身的行为。</a:t>
            </a:r>
          </a:p>
          <a:p>
            <a:pPr marL="0" lvl="0" indent="0">
              <a:buNone/>
              <a:defRPr/>
            </a:pPr>
            <a:endParaRPr kumimoji="0" lang="zh-CN" altLang="en-US" sz="2400" b="0" i="0" u="none" strike="noStrike" kern="1200" cap="none" spc="150" normalizeH="0" baseline="0" noProof="1">
              <a:ln>
                <a:noFill/>
              </a:ln>
              <a:solidFill>
                <a:schemeClr val="bg1"/>
              </a:solidFill>
              <a:effectLst/>
              <a:uLnTx/>
              <a:uFillTx/>
              <a:sym typeface="+mn-ea"/>
            </a:endParaRPr>
          </a:p>
        </p:txBody>
      </p:sp>
    </p:spTree>
    <p:custDataLst>
      <p:tags r:id="rId2"/>
    </p:custDataLst>
  </p:cSld>
  <p:clrMapOvr>
    <a:masterClrMapping/>
  </p:clrMapOvr>
  <p:transition/>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内容占位符 2"/>
          <p:cNvSpPr>
            <a:spLocks noGrp="1"/>
          </p:cNvSpPr>
          <p:nvPr>
            <p:ph idx="4294967295"/>
          </p:nvPr>
        </p:nvSpPr>
        <p:spPr>
          <a:xfrm>
            <a:off x="0" y="1490980"/>
            <a:ext cx="8139430" cy="4759325"/>
          </a:xfrm>
        </p:spPr>
        <p:txBody>
          <a:bodyPr lIns="90000" tIns="46800" rIns="90000" bIns="46800" rtlCol="0">
            <a:normAutofit/>
          </a:bodyPr>
          <a:lstStyle/>
          <a:p>
            <a:pPr marL="0" lvl="0" indent="0">
              <a:buNone/>
              <a:defRPr/>
            </a:pP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    在</a:t>
            </a:r>
            <a:r>
              <a:rPr lang="en-US" altLang="zh-CN"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itchFamily="49" charset="-122"/>
                <a:ea typeface="黑体" panose="02010609060101010101" pitchFamily="49" charset="-122"/>
                <a:cs typeface="黑体" panose="02010609060101010101" pitchFamily="49" charset="-122"/>
              </a:rPr>
              <a:t>大卫</a:t>
            </a:r>
            <a:r>
              <a:rPr lang="en-US" altLang="zh-CN"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itchFamily="49" charset="-122"/>
                <a:ea typeface="黑体" panose="02010609060101010101" pitchFamily="49" charset="-122"/>
                <a:cs typeface="黑体" panose="02010609060101010101" pitchFamily="49" charset="-122"/>
              </a:rPr>
              <a:t>科波菲尔</a:t>
            </a:r>
            <a:r>
              <a:rPr lang="en-US" altLang="zh-CN"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a:solidFill>
                  <a:schemeClr val="bg1"/>
                </a:solidFill>
                <a:latin typeface="黑体" pitchFamily="49" charset="-122"/>
                <a:ea typeface="黑体" panose="02010609060101010101" pitchFamily="49" charset="-122"/>
                <a:cs typeface="黑体" panose="02010609060101010101" pitchFamily="49" charset="-122"/>
              </a:rPr>
              <a:t>这部小说中，读者们不难发现大卫悲惨的遭遇只不过是种表象，狄更斯真正想透过这表象揭露当时资本主义社会的弊病，即物质利益之下造成的婚姻、家庭的悲剧，深刻批判了物质利益至上的资本主义社会中人性的缺失和社会道德的偏差。批判的同时狄更斯还是将重心放在了对美好事物</a:t>
            </a:r>
            <a:r>
              <a:rPr lang="en-US" altLang="zh-CN"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高尚、真诚</a:t>
            </a:r>
            <a:r>
              <a:rPr lang="zh-CN" altLang="en-US"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慈爱</a:t>
            </a:r>
            <a:r>
              <a:rPr lang="zh-CN" altLang="en-US"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宽容</a:t>
            </a:r>
            <a:r>
              <a:rPr lang="zh-CN" altLang="en-US"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正直</a:t>
            </a:r>
            <a:r>
              <a:rPr lang="zh-CN" altLang="en-US" sz="2400">
                <a:solidFill>
                  <a:schemeClr val="bg1"/>
                </a:solidFill>
                <a:latin typeface="黑体" pitchFamily="49" charset="-122"/>
                <a:ea typeface="黑体" panose="02010609060101010101" pitchFamily="49" charset="-122"/>
                <a:cs typeface="黑体" panose="02010609060101010101" pitchFamily="49" charset="-122"/>
              </a:rPr>
              <a:t>、</a:t>
            </a:r>
            <a:r>
              <a:rPr lang="zh-CN" altLang="en-US" sz="2400" smtClean="0">
                <a:solidFill>
                  <a:schemeClr val="bg1"/>
                </a:solidFill>
                <a:latin typeface="黑体" pitchFamily="49" charset="-122"/>
                <a:ea typeface="黑体" panose="02010609060101010101" pitchFamily="49" charset="-122"/>
                <a:cs typeface="黑体" panose="02010609060101010101" pitchFamily="49" charset="-122"/>
              </a:rPr>
              <a:t>纯良</a:t>
            </a:r>
            <a:r>
              <a:rPr lang="zh-CN" altLang="en-US" sz="2400">
                <a:solidFill>
                  <a:schemeClr val="bg1"/>
                </a:solidFill>
                <a:latin typeface="黑体" pitchFamily="49" charset="-122"/>
                <a:ea typeface="黑体" panose="02010609060101010101" pitchFamily="49" charset="-122"/>
                <a:cs typeface="黑体" panose="02010609060101010101" pitchFamily="49" charset="-122"/>
              </a:rPr>
              <a:t>人性的弘扬上。</a:t>
            </a:r>
          </a:p>
          <a:p>
            <a:pPr marL="0" lvl="0" indent="0">
              <a:buNone/>
              <a:defRPr/>
            </a:pPr>
            <a:endParaRPr kumimoji="0" lang="zh-CN" altLang="en-US" sz="2400" b="0" i="0" u="none" strike="noStrike" kern="1200" cap="none" spc="150" normalizeH="0" baseline="0" noProof="1">
              <a:ln>
                <a:noFill/>
              </a:ln>
              <a:solidFill>
                <a:schemeClr val="bg1"/>
              </a:solidFill>
              <a:effectLst/>
              <a:uLnTx/>
              <a:uFillTx/>
              <a:sym typeface="+mn-ea"/>
            </a:endParaRPr>
          </a:p>
        </p:txBody>
      </p:sp>
    </p:spTree>
    <p:custDataLst>
      <p:tags r:id="rId2"/>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5.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EMPLATE_CATEGORY" val="custom"/>
  <p:tag name="KSO_WM_TEMPLATE_INDEX" val="20205176"/>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EMPLATE_CATEGORY" val="custom"/>
  <p:tag name="KSO_WM_TEMPLATE_INDEX" val="20205176"/>
</p:tagLst>
</file>

<file path=ppt/tags/tag61.xml><?xml version="1.0" encoding="utf-8"?>
<p:tagLst xmlns:p="http://schemas.openxmlformats.org/presentationml/2006/main">
  <p:tag name="KSO_WM_BEAUTIFY_FLAG" val="#wm#"/>
  <p:tag name="KSO_WM_TEMPLATE_CATEGORY" val="custom"/>
  <p:tag name="KSO_WM_TEMPLATE_INDEX" val="20205176"/>
</p:tagLst>
</file>

<file path=ppt/tags/tag62.xml><?xml version="1.0" encoding="utf-8"?>
<p:tagLst xmlns:p="http://schemas.openxmlformats.org/presentationml/2006/main">
  <p:tag name="KSO_WM_BEAUTIFY_FLAG" val="#wm#"/>
  <p:tag name="KSO_WM_TEMPLATE_CATEGORY" val="custom"/>
  <p:tag name="KSO_WM_TEMPLATE_INDEX" val="20205176"/>
</p:tagLst>
</file>

<file path=ppt/tags/tag63.xml><?xml version="1.0" encoding="utf-8"?>
<p:tagLst xmlns:p="http://schemas.openxmlformats.org/presentationml/2006/main">
  <p:tag name="KSO_WM_BEAUTIFY_FLAG" val="#wm#"/>
  <p:tag name="KSO_WM_TEMPLATE_CATEGORY" val="custom"/>
  <p:tag name="KSO_WM_TEMPLATE_INDEX" val="20205176"/>
</p:tagLst>
</file>

<file path=ppt/tags/tag64.xml><?xml version="1.0" encoding="utf-8"?>
<p:tagLst xmlns:p="http://schemas.openxmlformats.org/presentationml/2006/main">
  <p:tag name="KSO_WM_BEAUTIFY_FLAG" val="#wm#"/>
  <p:tag name="KSO_WM_TEMPLATE_CATEGORY" val="custom"/>
  <p:tag name="KSO_WM_TEMPLATE_INDEX" val="20205176"/>
</p:tagLst>
</file>

<file path=ppt/tags/tag65.xml><?xml version="1.0" encoding="utf-8"?>
<p:tagLst xmlns:p="http://schemas.openxmlformats.org/presentationml/2006/main">
  <p:tag name="KSO_WM_BEAUTIFY_FLAG" val="#wm#"/>
  <p:tag name="KSO_WM_TEMPLATE_CATEGORY" val="custom"/>
  <p:tag name="KSO_WM_TEMPLATE_INDEX" val="20205176"/>
</p:tagLst>
</file>

<file path=ppt/tags/tag66.xml><?xml version="1.0" encoding="utf-8"?>
<p:tagLst xmlns:p="http://schemas.openxmlformats.org/presentationml/2006/main">
  <p:tag name="KSO_WM_BEAUTIFY_FLAG" val="#wm#"/>
  <p:tag name="KSO_WM_TEMPLATE_CATEGORY" val="custom"/>
  <p:tag name="KSO_WM_TEMPLATE_INDEX" val="20205176"/>
</p:tagLst>
</file>

<file path=ppt/tags/tag67.xml><?xml version="1.0" encoding="utf-8"?>
<p:tagLst xmlns:p="http://schemas.openxmlformats.org/presentationml/2006/main">
  <p:tag name="KSO_WM_BEAUTIFY_FLAG" val="#wm#"/>
  <p:tag name="KSO_WM_TEMPLATE_CATEGORY" val="custom"/>
  <p:tag name="KSO_WM_TEMPLATE_INDEX" val="20205176"/>
</p:tagLst>
</file>

<file path=ppt/tags/tag68.xml><?xml version="1.0" encoding="utf-8"?>
<p:tagLst xmlns:p="http://schemas.openxmlformats.org/presentationml/2006/main">
  <p:tag name="KSO_WM_BEAUTIFY_FLAG" val="#wm#"/>
  <p:tag name="KSO_WM_TEMPLATE_CATEGORY" val="custom"/>
  <p:tag name="KSO_WM_TEMPLATE_INDEX" val="20205176"/>
</p:tagLst>
</file>

<file path=ppt/tags/tag69.xml><?xml version="1.0" encoding="utf-8"?>
<p:tagLst xmlns:p="http://schemas.openxmlformats.org/presentationml/2006/main">
  <p:tag name="KSO_WM_BEAUTIFY_FLAG" val="#wm#"/>
  <p:tag name="KSO_WM_TEMPLATE_CATEGORY" val="custom"/>
  <p:tag name="KSO_WM_TEMPLATE_INDEX" val="20205176"/>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EMPLATE_CATEGORY" val="custom"/>
  <p:tag name="KSO_WM_TEMPLATE_INDEX" val="20205176"/>
</p:tagLst>
</file>

<file path=ppt/tags/tag71.xml><?xml version="1.0" encoding="utf-8"?>
<p:tagLst xmlns:p="http://schemas.openxmlformats.org/presentationml/2006/main">
  <p:tag name="KSO_WM_BEAUTIFY_FLAG" val="#wm#"/>
  <p:tag name="KSO_WM_TEMPLATE_CATEGORY" val="custom"/>
  <p:tag name="KSO_WM_TEMPLATE_INDEX" val="20205176"/>
</p:tagLst>
</file>

<file path=ppt/tags/tag72.xml><?xml version="1.0" encoding="utf-8"?>
<p:tagLst xmlns:p="http://schemas.openxmlformats.org/presentationml/2006/main">
  <p:tag name="KSO_WM_BEAUTIFY_FLAG" val="#wm#"/>
  <p:tag name="KSO_WM_TEMPLATE_CATEGORY" val="custom"/>
  <p:tag name="KSO_WM_TEMPLATE_INDEX" val="20205176"/>
</p:tagLst>
</file>

<file path=ppt/tags/tag73.xml><?xml version="1.0" encoding="utf-8"?>
<p:tagLst xmlns:p="http://schemas.openxmlformats.org/presentationml/2006/main">
  <p:tag name="KSO_WM_BEAUTIFY_FLAG" val="#wm#"/>
  <p:tag name="KSO_WM_TEMPLATE_CATEGORY" val="custom"/>
  <p:tag name="KSO_WM_TEMPLATE_INDEX" val="20205176"/>
</p:tagLst>
</file>

<file path=ppt/tags/tag74.xml><?xml version="1.0" encoding="utf-8"?>
<p:tagLst xmlns:p="http://schemas.openxmlformats.org/presentationml/2006/main">
  <p:tag name="KSO_WM_BEAUTIFY_FLAG" val="#wm#"/>
  <p:tag name="KSO_WM_TEMPLATE_CATEGORY" val="custom"/>
  <p:tag name="KSO_WM_TEMPLATE_INDEX" val="20205176"/>
</p:tagLst>
</file>

<file path=ppt/tags/tag75.xml><?xml version="1.0" encoding="utf-8"?>
<p:tagLst xmlns:p="http://schemas.openxmlformats.org/presentationml/2006/main">
  <p:tag name="KSO_WM_BEAUTIFY_FLAG" val="#wm#"/>
  <p:tag name="KSO_WM_TEMPLATE_CATEGORY" val="custom"/>
  <p:tag name="KSO_WM_TEMPLATE_INDEX" val="20205176"/>
</p:tagLst>
</file>

<file path=ppt/tags/tag76.xml><?xml version="1.0" encoding="utf-8"?>
<p:tagLst xmlns:p="http://schemas.openxmlformats.org/presentationml/2006/main">
  <p:tag name="KSO_WM_BEAUTIFY_FLAG" val="#wm#"/>
  <p:tag name="KSO_WM_TEMPLATE_CATEGORY" val="custom"/>
  <p:tag name="KSO_WM_TEMPLATE_INDEX" val="20205176"/>
</p:tagLst>
</file>

<file path=ppt/tags/tag77.xml><?xml version="1.0" encoding="utf-8"?>
<p:tagLst xmlns:p="http://schemas.openxmlformats.org/presentationml/2006/main">
  <p:tag name="KSO_WM_BEAUTIFY_FLAG" val="#wm#"/>
  <p:tag name="KSO_WM_TEMPLATE_CATEGORY" val="custom"/>
  <p:tag name="KSO_WM_TEMPLATE_INDEX" val="20205176"/>
</p:tagLst>
</file>

<file path=ppt/tags/tag78.xml><?xml version="1.0" encoding="utf-8"?>
<p:tagLst xmlns:p="http://schemas.openxmlformats.org/presentationml/2006/main">
  <p:tag name="KSO_WM_BEAUTIFY_FLAG" val="#wm#"/>
  <p:tag name="KSO_WM_TEMPLATE_CATEGORY" val="custom"/>
  <p:tag name="KSO_WM_TEMPLATE_INDEX" val="20205176"/>
</p:tagLst>
</file>

<file path=ppt/tags/tag79.xml><?xml version="1.0" encoding="utf-8"?>
<p:tagLst xmlns:p="http://schemas.openxmlformats.org/presentationml/2006/main">
  <p:tag name="KSO_WM_BEAUTIFY_FLAG" val="#wm#"/>
  <p:tag name="KSO_WM_TEMPLATE_CATEGORY" val="custom"/>
  <p:tag name="KSO_WM_TEMPLATE_INDEX" val="20205176"/>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EMPLATE_CATEGORY" val="custom"/>
  <p:tag name="KSO_WM_TEMPLATE_INDEX" val="20205176"/>
</p:tagLst>
</file>

<file path=ppt/tags/tag81.xml><?xml version="1.0" encoding="utf-8"?>
<p:tagLst xmlns:p="http://schemas.openxmlformats.org/presentationml/2006/main">
  <p:tag name="KSO_WM_BEAUTIFY_FLAG" val="#wm#"/>
  <p:tag name="KSO_WM_TEMPLATE_CATEGORY" val="custom"/>
  <p:tag name="KSO_WM_TEMPLATE_INDEX" val="20205176"/>
</p:tagLst>
</file>

<file path=ppt/tags/tag82.xml><?xml version="1.0" encoding="utf-8"?>
<p:tagLst xmlns:p="http://schemas.openxmlformats.org/presentationml/2006/main">
  <p:tag name="KSO_WM_BEAUTIFY_FLAG" val="#wm#"/>
  <p:tag name="KSO_WM_TEMPLATE_CATEGORY" val="custom"/>
  <p:tag name="KSO_WM_TEMPLATE_INDEX" val="20205176"/>
</p:tagLst>
</file>

<file path=ppt/tags/tag83.xml><?xml version="1.0" encoding="utf-8"?>
<p:tagLst xmlns:p="http://schemas.openxmlformats.org/presentationml/2006/main">
  <p:tag name="KSO_WM_BEAUTIFY_FLAG" val="#wm#"/>
  <p:tag name="KSO_WM_TEMPLATE_CATEGORY" val="custom"/>
  <p:tag name="KSO_WM_TEMPLATE_INDEX" val="20205176"/>
</p:tagLst>
</file>

<file path=ppt/tags/tag84.xml><?xml version="1.0" encoding="utf-8"?>
<p:tagLst xmlns:p="http://schemas.openxmlformats.org/presentationml/2006/main">
  <p:tag name="KSO_WM_BEAUTIFY_FLAG" val="#wm#"/>
  <p:tag name="KSO_WM_TEMPLATE_CATEGORY" val="custom"/>
  <p:tag name="KSO_WM_TEMPLATE_INDEX" val="20205176"/>
</p:tagLst>
</file>

<file path=ppt/tags/tag85.xml><?xml version="1.0" encoding="utf-8"?>
<p:tagLst xmlns:p="http://schemas.openxmlformats.org/presentationml/2006/main">
  <p:tag name="KSO_WM_BEAUTIFY_FLAG" val="#wm#"/>
  <p:tag name="KSO_WM_TEMPLATE_CATEGORY" val="custom"/>
  <p:tag name="KSO_WM_TEMPLATE_INDEX" val="20205176"/>
</p:tagLst>
</file>

<file path=ppt/tags/tag86.xml><?xml version="1.0" encoding="utf-8"?>
<p:tagLst xmlns:p="http://schemas.openxmlformats.org/presentationml/2006/main">
  <p:tag name="KSO_WM_BEAUTIFY_FLAG" val="#wm#"/>
  <p:tag name="KSO_WM_TEMPLATE_CATEGORY" val="custom"/>
  <p:tag name="KSO_WM_TEMPLATE_INDEX" val="20205176"/>
</p:tagLst>
</file>

<file path=ppt/tags/tag87.xml><?xml version="1.0" encoding="utf-8"?>
<p:tagLst xmlns:p="http://schemas.openxmlformats.org/presentationml/2006/main">
  <p:tag name="KSO_WM_BEAUTIFY_FLAG" val="#wm#"/>
  <p:tag name="KSO_WM_TEMPLATE_CATEGORY" val="custom"/>
  <p:tag name="KSO_WM_TEMPLATE_INDEX" val="20205176"/>
</p:tagLst>
</file>

<file path=ppt/tags/tag88.xml><?xml version="1.0" encoding="utf-8"?>
<p:tagLst xmlns:p="http://schemas.openxmlformats.org/presentationml/2006/main">
  <p:tag name="KSO_WM_BEAUTIFY_FLAG" val="#wm#"/>
  <p:tag name="KSO_WM_TEMPLATE_CATEGORY" val="custom"/>
  <p:tag name="KSO_WM_TEMPLATE_INDEX" val="20205176"/>
</p:tagLst>
</file>

<file path=ppt/tags/tag89.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1.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3.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4.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6.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7.xml><?xml version="1.0" encoding="utf-8"?>
<p:tagLst xmlns:p="http://schemas.openxmlformats.org/presentationml/2006/main">
  <p:tag name="AS_OS" val="Unix 3.10 unknown"/>
  <p:tag name="AS_RELEASE_DATE" val="2017.06.20"/>
  <p:tag name="AS_TITLE" val="Aspose.Slides for Java"/>
  <p:tag name="AS_VERSION" val="17.6"/>
</p:tagLst>
</file>

<file path=ppt/theme/theme1.xml><?xml version="1.0" encoding="utf-8"?>
<a:theme xmlns:r="http://schemas.openxmlformats.org/officeDocument/2006/relationships" xmlns:a="http://schemas.openxmlformats.org/drawingml/2006/main" name="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69</Paragraphs>
  <Slides>38</Slides>
  <Notes>0</Notes>
  <TotalTime>0</TotalTime>
  <HiddenSlides>0</HiddenSlides>
  <MMClips>0</MMClips>
  <ScaleCrop>0</ScaleCrop>
  <HeadingPairs>
    <vt:vector baseType="variant" size="4">
      <vt:variant>
        <vt:lpstr>Theme</vt:lpstr>
      </vt:variant>
      <vt:variant>
        <vt:i4>1</vt:i4>
      </vt:variant>
      <vt:variant>
        <vt:lpstr>Slide Titles</vt:lpstr>
      </vt:variant>
      <vt:variant>
        <vt:i4>38</vt:i4>
      </vt:variant>
    </vt:vector>
  </HeadingPairs>
  <TitlesOfParts>
    <vt:vector baseType="lpstr" size="39">
      <vt:lpstr>1_Office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2020-11-24T17:51:10.432</cp:lastPrinted>
  <dcterms:created xsi:type="dcterms:W3CDTF">2020-11-24T17:51:10Z</dcterms:created>
  <dcterms:modified xsi:type="dcterms:W3CDTF">2020-11-24T09:51:11Z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