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3"/>
  </p:handoutMasterIdLst>
  <p:sldIdLst>
    <p:sldId id="3279" r:id="rId3"/>
    <p:sldId id="3298" r:id="rId4"/>
    <p:sldId id="3280" r:id="rId5"/>
    <p:sldId id="3200" r:id="rId6"/>
    <p:sldId id="3218" r:id="rId8"/>
    <p:sldId id="3318" r:id="rId9"/>
    <p:sldId id="3175" r:id="rId10"/>
    <p:sldId id="3316" r:id="rId11"/>
    <p:sldId id="3317" r:id="rId12"/>
    <p:sldId id="3437" r:id="rId13"/>
    <p:sldId id="3440" r:id="rId14"/>
    <p:sldId id="3441" r:id="rId15"/>
    <p:sldId id="3268" r:id="rId16"/>
    <p:sldId id="3322" r:id="rId17"/>
    <p:sldId id="3320" r:id="rId18"/>
    <p:sldId id="3321" r:id="rId19"/>
    <p:sldId id="3324" r:id="rId20"/>
    <p:sldId id="3345" r:id="rId21"/>
    <p:sldId id="3323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0" name="微软用户" initials="微软用户" lastIdx="0" clrIdx="0"/>
  <p:cmAuthor id="2" name="作者" initials="A" lastIdx="0" clrIdx="1"/>
  <p:cmAuthor id="7" name="1206988966@qq.com" initials="1" lastIdx="0" clrIdx="2"/>
  <p:cmAuthor id="8" name="姜伟光" initials="姜" lastIdx="0" clrIdx="0"/>
  <p:cmAuthor id="9" name="dongyu" initials="d" lastIdx="0" clrIdx="8"/>
  <p:cmAuthor id="10" name="houyanan21" initials="h" lastIdx="0" clrIdx="9"/>
  <p:cmAuthor id="4" name="新课标第一网" initials="新" lastIdx="0" clrIdx="0"/>
  <p:cmAuthor id="5" name="宋洁然" initials="宋" lastIdx="0" clrIdx="1"/>
  <p:cmAuthor id="6" name="ming qiu" initials="m" lastIdx="0" clrIdx="1"/>
  <p:cmAuthor id="3" name="lenovo" initials="l" lastIdx="0" clrIdx="2"/>
  <p:cmAuthor id="11" name="86187" initials="8" lastIdx="1" clrIdx="10"/>
  <p:cmAuthor id="12" name="zhaoqingju" initials="z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E80000"/>
    <a:srgbClr val="151AD7"/>
    <a:srgbClr val="0B1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804" y="48"/>
      </p:cViewPr>
      <p:guideLst>
        <p:guide orient="horz" pos="2250"/>
        <p:guide pos="38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02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C0AA85-3594-477D-B011-2567CFFCA9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D05946-0E9C-4D75-A4F3-E0D96893A3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FAB10D-566B-4490-A6B6-25AAE6CE4B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1B031D-8743-4ADD-9434-08012C05BB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ChangeArrowheads="1"/>
          </p:cNvSpPr>
          <p:nvPr>
            <p:ph type="sldImg" idx="4294967295"/>
            <p:custDataLst>
              <p:tags r:id="rId3"/>
            </p:custDataLst>
          </p:nvPr>
        </p:nvSpPr>
        <p:spPr>
          <a:ln>
            <a:miter lim="800000"/>
          </a:ln>
        </p:spPr>
      </p:sp>
      <p:sp>
        <p:nvSpPr>
          <p:cNvPr id="36866" name="文本占位符 2"/>
          <p:cNvSpPr txBox="1"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ChangeArrowheads="1"/>
          </p:cNvSpPr>
          <p:nvPr>
            <p:ph type="sldImg" idx="4294967295"/>
            <p:custDataLst>
              <p:tags r:id="rId3"/>
            </p:custDataLst>
          </p:nvPr>
        </p:nvSpPr>
        <p:spPr>
          <a:ln>
            <a:miter lim="800000"/>
          </a:ln>
        </p:spPr>
      </p:sp>
      <p:sp>
        <p:nvSpPr>
          <p:cNvPr id="36866" name="文本占位符 2"/>
          <p:cNvSpPr txBox="1"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45.xml"/><Relationship Id="rId7" Type="http://schemas.openxmlformats.org/officeDocument/2006/relationships/image" Target="../media/image8.png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3" Type="http://schemas.microsoft.com/office/2007/relationships/hdphoto" Target="../media/image3.wdp"/><Relationship Id="rId12" Type="http://schemas.openxmlformats.org/officeDocument/2006/relationships/image" Target="../media/image2.png"/><Relationship Id="rId11" Type="http://schemas.openxmlformats.org/officeDocument/2006/relationships/tags" Target="../tags/tag14.xml"/><Relationship Id="rId10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7" Type="http://schemas.openxmlformats.org/officeDocument/2006/relationships/tags" Target="../tags/tag36.xml"/><Relationship Id="rId16" Type="http://schemas.openxmlformats.org/officeDocument/2006/relationships/image" Target="../media/image6.jpeg"/><Relationship Id="rId15" Type="http://schemas.openxmlformats.org/officeDocument/2006/relationships/tags" Target="../tags/tag35.xml"/><Relationship Id="rId14" Type="http://schemas.openxmlformats.org/officeDocument/2006/relationships/image" Target="../media/image5.png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image" Target="../media/image7.png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15403C7-5EF3-4012-8D75-963D2959B9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7E8ED7E-7DE4-431E-9CA4-912FBFA73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357466" y="333026"/>
            <a:ext cx="10515600" cy="537831"/>
          </a:xfrm>
        </p:spPr>
        <p:txBody>
          <a:bodyPr>
            <a:normAutofit/>
          </a:bodyPr>
          <a:lstStyle>
            <a:lvl1pPr>
              <a:defRPr sz="3200">
                <a:solidFill>
                  <a:srgbClr val="796CC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6492" y="115313"/>
            <a:ext cx="1561042" cy="107066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9624077" y="4434726"/>
            <a:ext cx="3069771" cy="238637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15403C7-5EF3-4012-8D75-963D2959B9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7E8ED7E-7DE4-431E-9CA4-912FBFA730A5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7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CFC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8"/>
            </p:custDataLst>
          </p:nvPr>
        </p:nvGrpSpPr>
        <p:grpSpPr>
          <a:xfrm>
            <a:off x="9886121" y="5062330"/>
            <a:ext cx="2305878" cy="1795670"/>
            <a:chOff x="9886121" y="5062330"/>
            <a:chExt cx="2305878" cy="1795670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406"/>
            <a:stretch>
              <a:fillRect/>
            </a:stretch>
          </p:blipFill>
          <p:spPr>
            <a:xfrm>
              <a:off x="9886121" y="6285101"/>
              <a:ext cx="1331843" cy="3483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8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88" t="21493" r="17031" b="29144"/>
            <a:stretch>
              <a:fillRect/>
            </a:stretch>
          </p:blipFill>
          <p:spPr>
            <a:xfrm flipH="1">
              <a:off x="10031895" y="5062330"/>
              <a:ext cx="2160104" cy="1795670"/>
            </a:xfrm>
            <a:prstGeom prst="rect">
              <a:avLst/>
            </a:prstGeom>
            <a:effectLst>
              <a:outerShdw blurRad="50800" dist="38100" dir="13500000" sx="101000" sy="101000" algn="br" rotWithShape="0">
                <a:prstClr val="black">
                  <a:alpha val="23000"/>
                </a:prstClr>
              </a:outerShdw>
            </a:effectLst>
          </p:spPr>
        </p:pic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B2D89-75DA-4371-ABB2-B03EBEE2DECC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8AB45D6-E184-4E00-9FC6-BB6B13B96D0C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A82FD2-03A8-4E73-B3E5-742A28EA3A3D}" type="datetimeFigureOut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43339" y="164637"/>
            <a:ext cx="11840633" cy="6432713"/>
          </a:xfrm>
          <a:prstGeom prst="rect">
            <a:avLst/>
          </a:prstGeom>
          <a:grpFill/>
          <a:ln w="6350" cap="rnd" cmpd="sng" algn="ctr">
            <a:solidFill>
              <a:srgbClr val="1EAA85"/>
            </a:solidFill>
            <a:prstDash val="solid"/>
            <a:miter lim="800000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hangingPunct="1">
              <a:defRPr/>
            </a:pPr>
            <a:endParaRPr kumimoji="1" lang="zh-CN" altLang="en-US" sz="135" noProof="1">
              <a:solidFill>
                <a:srgbClr val="FFFFFF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>
            <p:custDataLst>
              <p:tags r:id="rId2"/>
            </p:custDataLst>
          </p:nvPr>
        </p:nvSpPr>
        <p:spPr>
          <a:xfrm rot="6238231" flipH="1">
            <a:off x="9408319" y="4234656"/>
            <a:ext cx="1169988" cy="11715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5"/>
          <p:cNvSpPr/>
          <p:nvPr>
            <p:custDataLst>
              <p:tags r:id="rId3"/>
            </p:custDataLst>
          </p:nvPr>
        </p:nvSpPr>
        <p:spPr>
          <a:xfrm rot="19041346" flipH="1">
            <a:off x="10088563" y="6107113"/>
            <a:ext cx="187325" cy="1873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6"/>
          <p:cNvSpPr/>
          <p:nvPr>
            <p:custDataLst>
              <p:tags r:id="rId4"/>
            </p:custDataLst>
          </p:nvPr>
        </p:nvSpPr>
        <p:spPr>
          <a:xfrm rot="998715" flipH="1">
            <a:off x="10506075" y="5621338"/>
            <a:ext cx="473075" cy="4730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7"/>
          <p:cNvSpPr/>
          <p:nvPr>
            <p:custDataLst>
              <p:tags r:id="rId5"/>
            </p:custDataLst>
          </p:nvPr>
        </p:nvSpPr>
        <p:spPr>
          <a:xfrm rot="19250940" flipH="1">
            <a:off x="10179050" y="5688013"/>
            <a:ext cx="223838" cy="22383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8"/>
          <p:cNvSpPr/>
          <p:nvPr>
            <p:custDataLst>
              <p:tags r:id="rId6"/>
            </p:custDataLst>
          </p:nvPr>
        </p:nvSpPr>
        <p:spPr>
          <a:xfrm rot="19628488" flipH="1">
            <a:off x="11164888" y="6592888"/>
            <a:ext cx="479425" cy="477838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1"/>
          <p:cNvSpPr/>
          <p:nvPr>
            <p:custDataLst>
              <p:tags r:id="rId7"/>
            </p:custDataLst>
          </p:nvPr>
        </p:nvSpPr>
        <p:spPr>
          <a:xfrm rot="1703810" flipH="1">
            <a:off x="11537950" y="2659063"/>
            <a:ext cx="669925" cy="66992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2"/>
          <p:cNvSpPr/>
          <p:nvPr>
            <p:custDataLst>
              <p:tags r:id="rId8"/>
            </p:custDataLst>
          </p:nvPr>
        </p:nvSpPr>
        <p:spPr>
          <a:xfrm rot="985914" flipH="1">
            <a:off x="11072813" y="5414963"/>
            <a:ext cx="1325563" cy="132556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4"/>
          <p:cNvSpPr/>
          <p:nvPr>
            <p:custDataLst>
              <p:tags r:id="rId9"/>
            </p:custDataLst>
          </p:nvPr>
        </p:nvSpPr>
        <p:spPr>
          <a:xfrm rot="3014278" flipH="1">
            <a:off x="10200481" y="3586956"/>
            <a:ext cx="1958975" cy="1957388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 rot="4169379" flipH="1">
            <a:off x="8955088" y="5462588"/>
            <a:ext cx="203200" cy="2032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>
            <p:custDataLst>
              <p:tags r:id="rId11"/>
            </p:custDataLst>
          </p:nvPr>
        </p:nvSpPr>
        <p:spPr>
          <a:xfrm rot="1849597" flipH="1">
            <a:off x="10415588" y="6386513"/>
            <a:ext cx="668338" cy="6699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>
            <p:custDataLst>
              <p:tags r:id="rId12"/>
            </p:custDataLst>
          </p:nvPr>
        </p:nvSpPr>
        <p:spPr>
          <a:xfrm rot="1703810" flipH="1">
            <a:off x="10052050" y="3232150"/>
            <a:ext cx="328613" cy="3302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61" name="Picture 13" descr="湖北猎豹图书文化有限公司logo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49013" y="114300"/>
            <a:ext cx="755650" cy="801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2" name="Picture 16" descr="timg?image&amp;quality=80&amp;size=b9999_10000&amp;sec=1514455248577&amp;di=17a6aee7f6970fc09f61a1489a9c9b1a&amp;imgtype=0&amp;src=http%3A%2F%2Fpic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rcRect b="5328"/>
          <a:stretch>
            <a:fillRect/>
          </a:stretch>
        </p:blipFill>
        <p:spPr>
          <a:xfrm>
            <a:off x="563563" y="5341938"/>
            <a:ext cx="1133475" cy="113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占位符 7"/>
          <p:cNvSpPr>
            <a:spLocks noGrp="1"/>
          </p:cNvSpPr>
          <p:nvPr>
            <p:ph type="body" sz="quarter" idx="10"/>
            <p:custDataLst>
              <p:tags r:id="rId17"/>
            </p:custDataLst>
          </p:nvPr>
        </p:nvSpPr>
        <p:spPr>
          <a:xfrm>
            <a:off x="335810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143339" y="164637"/>
            <a:ext cx="11840633" cy="6432713"/>
          </a:xfrm>
          <a:prstGeom prst="rect">
            <a:avLst/>
          </a:prstGeom>
          <a:grpFill/>
          <a:ln w="6350" cap="rnd" cmpd="sng" algn="ctr">
            <a:solidFill>
              <a:srgbClr val="1EAA85"/>
            </a:solidFill>
            <a:prstDash val="solid"/>
            <a:miter lim="800000"/>
          </a:ln>
          <a:effectLst>
            <a:glow rad="38100">
              <a:schemeClr val="tx2">
                <a:lumMod val="40000"/>
                <a:lumOff val="60000"/>
              </a:schemeClr>
            </a:glow>
            <a:outerShdw blurRad="444500" dist="254000" dir="8100000" algn="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hangingPunct="1">
              <a:defRPr/>
            </a:pPr>
            <a:endParaRPr kumimoji="1" lang="zh-CN" altLang="en-US" sz="135" noProof="1">
              <a:solidFill>
                <a:srgbClr val="FFFFFF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20" b="28803"/>
          <a:stretch>
            <a:fillRect/>
          </a:stretch>
        </p:blipFill>
        <p:spPr>
          <a:xfrm>
            <a:off x="0" y="3044756"/>
            <a:ext cx="12192000" cy="3813244"/>
          </a:xfrm>
          <a:prstGeom prst="rect">
            <a:avLst/>
          </a:prstGeom>
        </p:spPr>
      </p:pic>
      <p:sp>
        <p:nvSpPr>
          <p:cNvPr id="36" name="矩形 35"/>
          <p:cNvSpPr/>
          <p:nvPr userDrawn="1">
            <p:custDataLst>
              <p:tags r:id="rId4"/>
            </p:custDataLst>
          </p:nvPr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FFE0DB">
                  <a:alpha val="65000"/>
                </a:srgbClr>
              </a:gs>
              <a:gs pos="76000">
                <a:srgbClr val="FFFAF0">
                  <a:alpha val="74000"/>
                </a:srgbClr>
              </a:gs>
              <a:gs pos="100000">
                <a:srgbClr val="FDC083">
                  <a:alpha val="8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file:///D:\qq&#25991;&#20214;\712321467\Image\C2C\Image2\%7b75232B38-A165-1FB7-499C-2E1C792CACB5%7d.png" TargetMode="External"/><Relationship Id="rId18" Type="http://schemas.openxmlformats.org/officeDocument/2006/relationships/image" Target="../media/image10.png"/><Relationship Id="rId17" Type="http://schemas.openxmlformats.org/officeDocument/2006/relationships/tags" Target="../tags/tag51.xml"/><Relationship Id="rId16" Type="http://schemas.openxmlformats.org/officeDocument/2006/relationships/tags" Target="../tags/tag50.xml"/><Relationship Id="rId15" Type="http://schemas.openxmlformats.org/officeDocument/2006/relationships/tags" Target="../tags/tag49.xml"/><Relationship Id="rId14" Type="http://schemas.openxmlformats.org/officeDocument/2006/relationships/tags" Target="../tags/tag48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403C7-5EF3-4012-8D75-963D2959B9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8ED7E-7DE4-431E-9CA4-912FBFA730A5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1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4.xml"/><Relationship Id="rId3" Type="http://schemas.openxmlformats.org/officeDocument/2006/relationships/image" Target="../media/image12.jpeg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7.xml"/><Relationship Id="rId3" Type="http://schemas.openxmlformats.org/officeDocument/2006/relationships/image" Target="../media/image13.jpeg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80.xml"/><Relationship Id="rId12" Type="http://schemas.openxmlformats.org/officeDocument/2006/relationships/tags" Target="../tags/tag79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tags" Target="../tags/tag68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952500" y="402590"/>
            <a:ext cx="102870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1118870" y="981710"/>
            <a:ext cx="113728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hangingPunct="0">
              <a:lnSpc>
                <a:spcPct val="100000"/>
              </a:lnSpc>
            </a:pP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作者是怎样描写各拉丹的冰塔林的？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20065" y="1626870"/>
            <a:ext cx="10894060" cy="396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lnSpc>
                <a:spcPct val="100000"/>
              </a:lnSpc>
            </a:pP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从描写自己身处冰窟突出异样的</a:t>
            </a:r>
            <a:r>
              <a:rPr lang="en-US" altLang="zh-CN" sz="3600" b="1">
                <a:solidFill>
                  <a:srgbClr val="0B1CFF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温暖</a:t>
            </a:r>
            <a:r>
              <a:rPr lang="en-US" altLang="zh-CN" sz="3600" b="1">
                <a:solidFill>
                  <a:srgbClr val="0B1CFF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感受开始</a:t>
            </a:r>
            <a:r>
              <a:rPr lang="zh-CN" altLang="zh-CN" sz="3600" b="1" dirty="0">
                <a:solidFill>
                  <a:srgbClr val="0B1C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写到冰风的呼啸与川流不息</a:t>
            </a:r>
            <a:r>
              <a:rPr lang="zh-CN" altLang="zh-CN" sz="3600" b="1" dirty="0">
                <a:solidFill>
                  <a:srgbClr val="0B1C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然后用精短、准确、形象性强的词语连续带过详细描写冰体的奇形怪状令人目不暇接、美不胜收</a:t>
            </a:r>
            <a:r>
              <a:rPr lang="zh-CN" altLang="en-US" sz="3600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3600" b="1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作者在描写冰塔林时非常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注意把主观感受、想象与客观描写融在一起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往往从眼前的景物出发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做时间维度上的延展</a:t>
            </a:r>
            <a:r>
              <a:rPr lang="zh-CN" altLang="en-US" sz="3600" b="1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这样的写法既增加了文章的厚度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也赋予文章独特的韵味</a:t>
            </a:r>
            <a:r>
              <a:rPr lang="zh-CN" altLang="en-US" sz="3600" b="1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600" b="1">
              <a:solidFill>
                <a:srgbClr val="0B1C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8960" y="1205865"/>
            <a:ext cx="11006455" cy="2320925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者多次写到自己在高原上的疼痛、恶心</a:t>
            </a:r>
            <a:r>
              <a:rPr lang="zh-CN" altLang="zh-CN" sz="4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甚至觉得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要死了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zh-CN" sz="4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这些内容与文中的写景有什么关系？产生了怎样的表达效果？</a:t>
            </a:r>
            <a:b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关系：</a:t>
            </a:r>
            <a:b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6575" y="2831465"/>
            <a:ext cx="1087945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151A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 </a:t>
            </a:r>
            <a:r>
              <a:rPr lang="zh-CN" altLang="en-US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从侧面写出了各拉丹冬自然环境的艰险</a:t>
            </a:r>
            <a:r>
              <a:rPr lang="zh-CN" altLang="zh-CN" sz="3600" b="1" dirty="0">
                <a:solidFill>
                  <a:srgbClr val="E8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突出了本文</a:t>
            </a:r>
            <a:r>
              <a:rPr lang="zh-CN" altLang="zh-CN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所至</a:t>
            </a:r>
            <a:r>
              <a:rPr lang="zh-CN" altLang="zh-CN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和所见的独特性。</a:t>
            </a:r>
            <a:endParaRPr lang="zh-CN" altLang="en-US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  <a:p>
            <a:r>
              <a:rPr lang="en-US" altLang="zh-CN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作者的身体状况构成了文章的一条潜在线索</a:t>
            </a:r>
            <a:r>
              <a:rPr lang="zh-CN" altLang="zh-CN" sz="3600" b="1" dirty="0">
                <a:solidFill>
                  <a:srgbClr val="E8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随着身体状况越来越糟糕</a:t>
            </a:r>
            <a:r>
              <a:rPr lang="zh-CN" altLang="zh-CN" sz="3600" b="1" dirty="0">
                <a:solidFill>
                  <a:srgbClr val="E8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作者对各拉丹冬的感受与理解却越来越细致</a:t>
            </a:r>
            <a:r>
              <a:rPr lang="zh-CN" altLang="zh-CN" sz="3600" b="1" dirty="0">
                <a:solidFill>
                  <a:srgbClr val="E8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想象也越来越富有诗意。</a:t>
            </a:r>
            <a:endParaRPr lang="zh-CN" altLang="en-US" sz="3600" b="1">
              <a:solidFill>
                <a:srgbClr val="E8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6575" y="1775460"/>
            <a:ext cx="11006455" cy="728345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表达效果：</a:t>
            </a:r>
            <a:b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6575" y="1775460"/>
            <a:ext cx="1087945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151A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     </a:t>
            </a:r>
            <a:r>
              <a:rPr lang="zh-CN" altLang="en-US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这样的写法</a:t>
            </a:r>
            <a:r>
              <a:rPr lang="zh-CN" altLang="zh-CN" sz="3600" b="1" dirty="0">
                <a:solidFill>
                  <a:srgbClr val="E8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使读者体会到作者的乐观与坚强</a:t>
            </a:r>
            <a:r>
              <a:rPr lang="zh-CN" altLang="zh-CN" sz="3600" b="1" dirty="0">
                <a:solidFill>
                  <a:srgbClr val="E8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也让文章显得更亲切、真实、可信。</a:t>
            </a:r>
            <a:endParaRPr lang="zh-CN" altLang="en-US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  <a:p>
            <a:r>
              <a:rPr lang="en-US" altLang="zh-CN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作者在身体的痛苦中坚持心灵的行走、体验甚至考察</a:t>
            </a:r>
            <a:r>
              <a:rPr lang="zh-CN" altLang="zh-CN" sz="3600" b="1" dirty="0">
                <a:solidFill>
                  <a:srgbClr val="E8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这使得本文染上了苦难美和悲壮美的色彩</a:t>
            </a:r>
            <a:r>
              <a:rPr lang="zh-CN" altLang="zh-CN" sz="3600" b="1" dirty="0">
                <a:solidFill>
                  <a:srgbClr val="E8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E8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给读者的阅读感受也超越了“观赏自然”的范畴。</a:t>
            </a:r>
            <a:endParaRPr lang="zh-CN" altLang="en-US" sz="3600" b="1">
              <a:solidFill>
                <a:srgbClr val="E8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191770" y="3069590"/>
          <a:ext cx="11800205" cy="2543810"/>
        </p:xfrm>
        <a:graphic>
          <a:graphicData uri="http://schemas.openxmlformats.org/drawingml/2006/table">
            <a:tbl>
              <a:tblPr/>
              <a:tblGrid>
                <a:gridCol w="6824345"/>
                <a:gridCol w="4975860"/>
              </a:tblGrid>
              <a:tr h="640080"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6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镜头定格不了的美</a:t>
                      </a:r>
                      <a:endParaRPr lang="zh-CN" altLang="en-US" sz="36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作用</a:t>
                      </a:r>
                      <a:endParaRPr lang="zh-CN" altLang="en-US" sz="3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373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91770" y="1215390"/>
            <a:ext cx="1187069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altLang="zh-CN" sz="36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sz="36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各拉丹冬的奇丽壮美有时无法用静态镜头定格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而作者却用文字再现了它们。请在课文中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圈画出这些写景的语句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概括后填入表格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并结合游记的特点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分析这些语句的作用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1770" y="3703955"/>
            <a:ext cx="68345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描写声音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有风的呼啸声、坚冰之下的流水声、人的对话声……</a:t>
            </a:r>
            <a:endParaRPr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26275" y="3751580"/>
            <a:ext cx="496570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各种声音的出现以动衬静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反衬出各拉丹冬的静谧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9156" name="标题 1"/>
          <p:cNvSpPr/>
          <p:nvPr/>
        </p:nvSpPr>
        <p:spPr>
          <a:xfrm>
            <a:off x="412750" y="491490"/>
            <a:ext cx="2462530" cy="7639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语言赏析</a:t>
            </a:r>
            <a:endParaRPr lang="zh-CN" altLang="en-US" sz="4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770" y="1255395"/>
            <a:ext cx="1187069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联系上下文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品味下列句子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思考并回答括号里的问题。想一想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这些句子在表达方面有什么共同的特点？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91770" y="2334260"/>
            <a:ext cx="11935460" cy="1784985"/>
          </a:xfrm>
        </p:spPr>
        <p:txBody>
          <a:bodyPr vert="horz" wrap="square" lIns="91440" tIns="45720" rIns="91440" bIns="45720" numCol="1" anchor="t" anchorCtr="0" compatLnSpc="1">
            <a:no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这一派奇美令人眩晕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造物主在这里尽情卖弄着它的无所不能的创造力。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</a:t>
            </a:r>
            <a:r>
              <a:rPr lang="en-US" altLang="zh-CN" sz="33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这里的</a:t>
            </a: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眩晕</a:t>
            </a: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和</a:t>
            </a: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卖弄</a:t>
            </a: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是什么意思？传达了作者怎样的感受？</a:t>
            </a:r>
            <a:r>
              <a:rPr lang="en-US" altLang="zh-CN" sz="33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kumimoji="0" lang="zh-CN" altLang="en-US" sz="33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1770" y="4053840"/>
            <a:ext cx="117957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5720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    </a:t>
            </a:r>
            <a:r>
              <a:rPr lang="en-US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en-US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眩晕</a:t>
            </a:r>
            <a:r>
              <a:rPr lang="en-US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en-US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</a:t>
            </a:r>
            <a:r>
              <a:rPr lang="en-US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en-US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浩浩苍苍</a:t>
            </a:r>
            <a:r>
              <a:rPr lang="en-US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en-US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美景令人目不暇接</a:t>
            </a:r>
            <a:r>
              <a:rPr lang="en-US" altLang="en-US" sz="3600" b="1" dirty="0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en-US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卖弄</a:t>
            </a:r>
            <a:r>
              <a:rPr lang="en-US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en-US" altLang="en-US" sz="3600" b="1" dirty="0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原指有意</a:t>
            </a:r>
            <a:r>
              <a:rPr lang="zh-CN" altLang="en-US" sz="3600" b="1" dirty="0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炫耀</a:t>
            </a:r>
            <a:r>
              <a:rPr lang="zh-CN" altLang="zh-CN" sz="3600" b="1" dirty="0">
                <a:solidFill>
                  <a:srgbClr val="0B1C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这里贬义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褒用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</a:t>
            </a:r>
            <a:r>
              <a:rPr 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大自然的创造力在</a:t>
            </a:r>
            <a:r>
              <a:rPr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各拉丹冬</a:t>
            </a:r>
            <a:r>
              <a:rPr 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展现得淋漓尽致</a:t>
            </a:r>
            <a:r>
              <a:rPr lang="zh-CN" sz="3600" b="1" dirty="0">
                <a:solidFill>
                  <a:srgbClr val="151AD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。这两个词</a:t>
            </a:r>
            <a:r>
              <a:rPr 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表现了作者面对</a:t>
            </a:r>
            <a:r>
              <a:rPr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奇美景色</a:t>
            </a:r>
            <a:r>
              <a:rPr 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感受到的震撼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以及基于人与自然的对比而产生的对自然的敬畏</a:t>
            </a:r>
            <a:r>
              <a:rPr lang="en-US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en-US" sz="36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1630" y="1069340"/>
            <a:ext cx="11521440" cy="2359660"/>
          </a:xfrm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风一刻不停地呼啸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辨不清它何来何往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dashLong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仿佛自地球形成以来它就在这里川流不息</a:t>
            </a:r>
            <a:r>
              <a:rPr lang="zh-CN" altLang="zh-CN" sz="3600" b="1" u="dashLong" dirty="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把冰河上的雪粒纷纷扬扬地扫荡着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又纷纷扬扬地洒落在河滩上、冰缝里。</a:t>
            </a:r>
            <a:b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删去加点部分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全句的表达效果会有怎样的变化？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0375" y="3429000"/>
            <a:ext cx="114033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删去</a:t>
            </a:r>
            <a:r>
              <a:rPr lang="zh-CN" altLang="en-US" sz="3600" b="1" dirty="0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加点部分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全句就只是对眼前景物的实实在在的描写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缺少了对大自然漫长历史和永恒运动的想象</a:t>
            </a:r>
            <a:r>
              <a:rPr lang="zh-CN" altLang="zh-CN" sz="3600" b="1" dirty="0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没有了想象之美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景物也就缺少了神韵</a:t>
            </a:r>
            <a:r>
              <a:rPr lang="zh-CN" altLang="en-US" sz="3600" b="1" dirty="0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B1C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353060" y="1156970"/>
            <a:ext cx="11563350" cy="2272030"/>
          </a:xfrm>
        </p:spPr>
        <p:txBody>
          <a:bodyPr vert="horz" wrap="square" lIns="91440" tIns="45720" rIns="91440" bIns="45720" anchor="ctr" anchorCtr="0">
            <a:noAutofit/>
          </a:bodyPr>
          <a:p>
            <a:pPr algn="l" eaLnBrk="1" hangingPunct="1"/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端详着冰山上纵横的裂纹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环绕冰山的波状皱褶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想象着在漫长的时光里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冰川的前进和后退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冰山的高低消长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这波纹是否就是年轮。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作者是怎样描写冰山的裂纹和皱褶的？这样写有什么好处？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3060" y="3344545"/>
            <a:ext cx="114611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作者采用联想、想象</a:t>
            </a:r>
            <a:r>
              <a:rPr lang="zh-CN" altLang="en-US" sz="3600" b="1" dirty="0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手法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描写冰川、冰山的形成变化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把冰山的皱褶想象成树的年轮</a:t>
            </a:r>
            <a:r>
              <a:rPr lang="zh-CN" altLang="en-US" sz="3600" b="1" dirty="0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这样的写法能让读者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联想到眼前景物</a:t>
            </a:r>
            <a:r>
              <a:rPr lang="en-US" altLang="zh-CN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背后的故事</a:t>
            </a:r>
            <a:r>
              <a:rPr lang="en-US" altLang="zh-CN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600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大自然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漫长、反复的变化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并由此认识到：这冰山、冰川其实是大自然历史的一部分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460375" y="2091055"/>
            <a:ext cx="114033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 dirty="0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这些句子在描写眼前景物的同时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都不停留于具体的描写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而是将笔触宕开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抒写作者的想象与感触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将读者的思绪引向时间的远处或思考的深处</a:t>
            </a:r>
            <a:r>
              <a:rPr lang="zh-CN" altLang="en-US" sz="3600" b="1" dirty="0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这样的写法虚实结合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主客相融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带给读者一种富于厚度和深度的美</a:t>
            </a:r>
            <a:r>
              <a:rPr lang="zh-CN" altLang="en-US" sz="3600" b="1" dirty="0">
                <a:solidFill>
                  <a:srgbClr val="0B1C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B1C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544830" y="267335"/>
            <a:ext cx="11329035" cy="65182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819785" y="2189480"/>
            <a:ext cx="10557510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1" i="0" u="none" strike="noStrike" kern="1200" cap="none" spc="0" normalizeH="0" baseline="0" noProof="1">
                <a:ln>
                  <a:noFill/>
                </a:ln>
                <a:solidFill>
                  <a:srgbClr val="FF7124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 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这篇游记以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时空为序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以作者跟随电影摄制组探险的两天行踪为线索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抒写了在长江源头各拉丹冬的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见闻和感受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描绘了各拉丹冬的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壮美景色和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冰塔林的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神奇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表达了作者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对壮美的各拉丹冬雪山、冰河、冰塔林的赞美和热爱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以及对大自然的敬畏、敬仰之情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9156" name="标题 1"/>
          <p:cNvSpPr/>
          <p:nvPr/>
        </p:nvSpPr>
        <p:spPr>
          <a:xfrm>
            <a:off x="542925" y="948055"/>
            <a:ext cx="2462530" cy="7639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主题归纳</a:t>
            </a:r>
            <a:endParaRPr lang="zh-CN" altLang="en-US" sz="4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>
                                            <p:txEl>
                                              <p:charRg st="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3803">
                                            <p:txEl>
                                              <p:charRg st="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3803">
                                            <p:txEl>
                                              <p:charRg st="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"/>
          <p:cNvSpPr txBox="1"/>
          <p:nvPr>
            <p:custDataLst>
              <p:tags r:id="rId1"/>
            </p:custDataLst>
          </p:nvPr>
        </p:nvSpPr>
        <p:spPr>
          <a:xfrm>
            <a:off x="1774190" y="2290445"/>
            <a:ext cx="8643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60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zh-CN" sz="4800" b="1" spc="60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3225" y="1744980"/>
            <a:ext cx="6081395" cy="3773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722110" y="2478405"/>
            <a:ext cx="5122545" cy="23069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just" fontAlgn="auto" hangingPunct="0">
              <a:lnSpc>
                <a:spcPct val="100000"/>
              </a:lnSpc>
            </a:pPr>
            <a:r>
              <a:rPr lang="en-US" altLang="zh-CN" sz="3600" b="1" spc="5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</a:t>
            </a:r>
            <a:r>
              <a:rPr lang="zh-CN" altLang="en-US" sz="3600" b="1" spc="5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各拉丹冬</a:t>
            </a:r>
            <a:r>
              <a:rPr lang="zh-CN" altLang="zh-CN" sz="3600" b="1" dirty="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spc="5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藏语意为“高高尖尖的山峰”</a:t>
            </a:r>
            <a:r>
              <a:rPr lang="zh-CN" altLang="zh-CN" sz="3600" b="1" dirty="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spc="5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为长江的源头</a:t>
            </a:r>
            <a:r>
              <a:rPr lang="zh-CN" altLang="zh-CN" sz="3600" b="1" dirty="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spc="5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是唐古拉山脉最高的一组雪山群</a:t>
            </a:r>
            <a:r>
              <a:rPr lang="zh-CN" altLang="zh-CN" sz="3600" b="1" dirty="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kumimoji="0" lang="en-US" altLang="zh-CN" sz="3600" b="1" i="0" u="none" strike="noStrike" cap="none" normalizeH="0" baseline="0" noProof="0" err="1" smtClean="0">
              <a:ln>
                <a:noFill/>
              </a:ln>
              <a:effectLst/>
              <a:uLnTx/>
              <a:uFillTx/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49156" name="标题 1"/>
          <p:cNvSpPr/>
          <p:nvPr/>
        </p:nvSpPr>
        <p:spPr>
          <a:xfrm>
            <a:off x="790152" y="830580"/>
            <a:ext cx="2266949" cy="76411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文本链接</a:t>
            </a:r>
            <a:endParaRPr lang="zh-CN" altLang="en-US" sz="4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"/>
          <p:cNvSpPr txBox="1"/>
          <p:nvPr>
            <p:custDataLst>
              <p:tags r:id="rId1"/>
            </p:custDataLst>
          </p:nvPr>
        </p:nvSpPr>
        <p:spPr>
          <a:xfrm>
            <a:off x="1774190" y="2290445"/>
            <a:ext cx="8643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60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zh-CN" sz="4800" b="1" spc="60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4495" y="1920240"/>
            <a:ext cx="5364480" cy="390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6" name="标题 1"/>
          <p:cNvSpPr/>
          <p:nvPr/>
        </p:nvSpPr>
        <p:spPr>
          <a:xfrm>
            <a:off x="724747" y="1156970"/>
            <a:ext cx="2266949" cy="76411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背景链接</a:t>
            </a:r>
            <a:endParaRPr lang="zh-CN" altLang="en-US" sz="4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84545" y="1920875"/>
            <a:ext cx="5957570" cy="39693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just" fontAlgn="auto" hangingPunct="0">
              <a:lnSpc>
                <a:spcPct val="100000"/>
              </a:lnSpc>
            </a:pPr>
            <a:r>
              <a:rPr lang="en-US" altLang="zh-CN" sz="3600" b="1" spc="5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   </a:t>
            </a:r>
            <a:r>
              <a:rPr lang="zh-CN" altLang="en-US" sz="3600" b="1" spc="5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本文选自</a:t>
            </a:r>
            <a:r>
              <a:rPr lang="zh-CN" altLang="en-US" sz="3600" b="1" spc="5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《藏北游历》</a:t>
            </a:r>
            <a:r>
              <a:rPr lang="zh-CN" altLang="zh-CN" sz="3600" b="1" dirty="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spc="5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蓝天白云</a:t>
            </a:r>
            <a:r>
              <a:rPr lang="zh-CN" altLang="zh-CN" sz="3600" b="1" dirty="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spc="5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雪山草地</a:t>
            </a:r>
            <a:r>
              <a:rPr lang="zh-CN" altLang="zh-CN" sz="3600" b="1" dirty="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spc="5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冰川大河</a:t>
            </a:r>
            <a:r>
              <a:rPr lang="zh-CN" altLang="zh-CN" sz="3600" b="1" dirty="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spc="5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是西藏特有的自然景观。</a:t>
            </a:r>
            <a:r>
              <a:rPr lang="en-US" altLang="zh-CN" sz="3600" spc="50">
                <a:ea typeface="SimSun-ExtB" panose="02010609060101010101" charset="-122"/>
                <a:cs typeface="Arial" panose="020B0604020202020204" pitchFamily="34" charset="0"/>
                <a:sym typeface="+mn-ea"/>
              </a:rPr>
              <a:t>1</a:t>
            </a:r>
            <a:r>
              <a:rPr lang="zh-CN" altLang="en-US" sz="3600" spc="50">
                <a:ea typeface="SimSun-ExtB" panose="02010609060101010101" charset="-122"/>
                <a:cs typeface="Arial" panose="020B0604020202020204" pitchFamily="34" charset="0"/>
                <a:sym typeface="+mn-ea"/>
              </a:rPr>
              <a:t>987</a:t>
            </a:r>
            <a:r>
              <a:rPr lang="zh-CN" altLang="en-US" sz="3600" b="1" spc="5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年</a:t>
            </a:r>
            <a:r>
              <a:rPr lang="zh-CN" altLang="en-US" sz="3600" spc="50">
                <a:ea typeface="SimSun-ExtB" panose="02010609060101010101" charset="-122"/>
                <a:cs typeface="Arial" panose="020B0604020202020204" pitchFamily="34" charset="0"/>
                <a:sym typeface="+mn-ea"/>
              </a:rPr>
              <a:t>3</a:t>
            </a:r>
            <a:r>
              <a:rPr lang="zh-CN" altLang="en-US" sz="3600" b="1" spc="5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月上旬</a:t>
            </a:r>
            <a:r>
              <a:rPr lang="zh-CN" altLang="zh-CN" sz="3600" b="1" dirty="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spc="5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作者跟随电影摄制组走进各拉丹东</a:t>
            </a:r>
            <a:r>
              <a:rPr lang="zh-CN" altLang="zh-CN" sz="3600" b="1" dirty="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领略到壮美的雪山和奇异的冰塔林的景色</a:t>
            </a:r>
            <a:r>
              <a:rPr lang="zh-CN" altLang="zh-CN" sz="3600" b="1" dirty="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写下此文。</a:t>
            </a:r>
            <a:endParaRPr lang="zh-CN" altLang="zh-CN" sz="3600" b="1" dirty="0">
              <a:solidFill>
                <a:srgbClr val="000000"/>
              </a:solidFill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05815" y="1644650"/>
            <a:ext cx="10260330" cy="3569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457200" fontAlgn="base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Times New Roman" panose="02020603050405020304" pitchFamily="18" charset="0"/>
              <a:defRPr/>
            </a:pPr>
            <a:r>
              <a:rPr lang="en-US" altLang="zh-CN" sz="3600" b="1" noProof="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600" b="1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了解游记的特点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梳理游踪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感受雪域高原壮美的特点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重点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 noProof="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defTabSz="457200" fontAlgn="base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Times New Roman" panose="02020603050405020304" pitchFamily="18" charset="0"/>
              <a:defRPr/>
            </a:pPr>
            <a:r>
              <a:rPr lang="en-US" altLang="zh-CN" sz="3600" b="1" noProof="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理解关键语句的含义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体会作者在描写壮美景观中所融入的情感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难点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 noProof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defTabSz="457200" fontAlgn="base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Times New Roman" panose="02020603050405020304" pitchFamily="18" charset="0"/>
              <a:defRPr/>
            </a:pPr>
            <a:r>
              <a:rPr lang="en-US" altLang="zh-CN" sz="3600" b="1" noProof="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体会作者热爱西藏的情感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激发热爱自然、热爱祖国的情怀</a:t>
            </a:r>
            <a:r>
              <a:rPr lang="zh-CN" altLang="en-US" sz="3600" b="1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文本框 5"/>
          <p:cNvSpPr txBox="1"/>
          <p:nvPr>
            <p:custDataLst>
              <p:tags r:id="rId2"/>
            </p:custDataLst>
          </p:nvPr>
        </p:nvSpPr>
        <p:spPr>
          <a:xfrm>
            <a:off x="4519295" y="815975"/>
            <a:ext cx="25025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宋体" panose="02010600030101010101" pitchFamily="2" charset="-122"/>
              </a:rPr>
              <a:t>学习目标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7889" name="矩形 22534"/>
          <p:cNvSpPr/>
          <p:nvPr/>
        </p:nvSpPr>
        <p:spPr>
          <a:xfrm>
            <a:off x="4337051" y="1399117"/>
            <a:ext cx="309880" cy="6661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en-US" altLang="zh-CN" sz="373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标题 8193"/>
          <p:cNvSpPr>
            <a:spLocks noGrp="1"/>
          </p:cNvSpPr>
          <p:nvPr/>
        </p:nvSpPr>
        <p:spPr>
          <a:xfrm>
            <a:off x="611717" y="243417"/>
            <a:ext cx="2840567" cy="1155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>
              <a:lnSpc>
                <a:spcPct val="90000"/>
              </a:lnSpc>
            </a:pP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5135457" y="635001"/>
            <a:ext cx="2393949" cy="764116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2" name="文本框 18"/>
          <p:cNvSpPr txBox="1"/>
          <p:nvPr/>
        </p:nvSpPr>
        <p:spPr>
          <a:xfrm>
            <a:off x="1377104" y="1202479"/>
            <a:ext cx="6096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读准字音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根据拼音写汉字</a:t>
            </a:r>
            <a:endParaRPr lang="zh-CN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3" name="文本框 41"/>
          <p:cNvSpPr txBox="1"/>
          <p:nvPr>
            <p:custDataLst>
              <p:tags r:id="rId1"/>
            </p:custDataLst>
          </p:nvPr>
        </p:nvSpPr>
        <p:spPr>
          <a:xfrm>
            <a:off x="680720" y="1847850"/>
            <a:ext cx="10949940" cy="454850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棱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角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sz="3600" b="1">
                <a:ea typeface="宋体" panose="02010600030101010101" pitchFamily="2" charset="-122"/>
                <a:sym typeface="宋体" panose="02010600030101010101" pitchFamily="2" charset="-122"/>
              </a:rPr>
              <a:t>冻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疮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</a:t>
            </a:r>
            <a:r>
              <a:rPr altLang="zh-CN" sz="36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蠕</a:t>
            </a:r>
            <a:r>
              <a:rPr altLang="zh-CN" sz="3600" b="1">
                <a:ea typeface="宋体" panose="02010600030101010101" pitchFamily="2" charset="-122"/>
                <a:sym typeface="宋体" panose="02010600030101010101" pitchFamily="2" charset="-122"/>
              </a:rPr>
              <a:t>动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砾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石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蜷</a:t>
            </a:r>
            <a:r>
              <a:rPr lang="zh-CN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卧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腈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纶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劲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旅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</a:t>
            </a:r>
            <a:r>
              <a:rPr lang="zh-CN" sz="3600" b="1">
                <a:ea typeface="宋体" panose="02010600030101010101" pitchFamily="2" charset="-122"/>
                <a:sym typeface="宋体" panose="02010600030101010101" pitchFamily="2" charset="-122"/>
              </a:rPr>
              <a:t>草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坝</a:t>
            </a:r>
            <a:r>
              <a:rPr lang="zh-CN" sz="3600" b="1">
                <a:ea typeface="宋体" panose="02010600030101010101" pitchFamily="2" charset="-122"/>
                <a:sym typeface="宋体" panose="02010600030101010101" pitchFamily="2" charset="-122"/>
              </a:rPr>
              <a:t>子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  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风云变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幻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熠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熠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烁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烁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6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zhòu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然    </a:t>
            </a:r>
            <a:r>
              <a:rPr lang="en-US" altLang="zh-CN" sz="36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qi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en-US" altLang="zh-CN" sz="36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诚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zh-CN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xiè d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i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dūn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实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         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w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ā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n y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á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n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衰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jié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演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yì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    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huò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然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接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zhǒnɡ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而至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49156" name="标题 1"/>
          <p:cNvSpPr/>
          <p:nvPr/>
        </p:nvSpPr>
        <p:spPr>
          <a:xfrm>
            <a:off x="611717" y="438785"/>
            <a:ext cx="2266949" cy="76411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字词清单</a:t>
            </a:r>
            <a:endParaRPr lang="zh-CN" altLang="en-US" sz="4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377315" y="4398645"/>
            <a:ext cx="9850755" cy="19977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骤                       虔                          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懈怠</a:t>
            </a:r>
            <a:r>
              <a:rPr 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</a:t>
            </a:r>
            <a:endParaRPr lang="en-US" sz="373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敦                            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蜿蜒</a:t>
            </a:r>
            <a:r>
              <a:rPr 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竭</a:t>
            </a:r>
            <a:r>
              <a:rPr 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</a:t>
            </a:r>
            <a:endParaRPr lang="en-US" sz="373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绎</a:t>
            </a:r>
            <a:r>
              <a:rPr 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豁</a:t>
            </a:r>
            <a:r>
              <a:rPr 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踵</a:t>
            </a:r>
            <a:endParaRPr sz="373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06550" y="1847850"/>
            <a:ext cx="9883140" cy="26200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lénɡ                  chu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ā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ng                    rú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</a:t>
            </a:r>
            <a:endParaRPr lang="en-US" altLang="zh-CN" sz="373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lì                    qu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                      jīnɡ                         </a:t>
            </a:r>
            <a:endParaRPr lang="en-US" altLang="zh-CN" sz="373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jìng                       b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endParaRPr lang="en-US" altLang="zh-CN" sz="373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hu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y</a:t>
            </a:r>
            <a:r>
              <a:rPr lang="zh-CN" altLang="en-US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ì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shuò  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2"/>
          <p:cNvSpPr txBox="1">
            <a:spLocks noChangeArrowheads="1"/>
          </p:cNvSpPr>
          <p:nvPr/>
        </p:nvSpPr>
        <p:spPr bwMode="auto">
          <a:xfrm>
            <a:off x="975995" y="1391920"/>
            <a:ext cx="1054036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eaLnBrk="1" fontAlgn="auto" hangingPunct="1">
              <a:lnSpc>
                <a:spcPct val="100000"/>
              </a:lnSpc>
            </a:pPr>
            <a:r>
              <a:rPr lang="en-US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浏览课文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在文中</a:t>
            </a:r>
            <a:r>
              <a:rPr lang="zh-CN" altLang="en-US" sz="3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圈画出体现作者游踪的词句。</a:t>
            </a:r>
            <a:endParaRPr lang="zh-CN" altLang="en-US" sz="3600" b="1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506220" y="2173605"/>
            <a:ext cx="2186940" cy="59245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noProof="1">
                <a:solidFill>
                  <a:srgbClr val="0B1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山脚下</a:t>
            </a:r>
            <a:endParaRPr lang="zh-CN" altLang="en-US" sz="3600" b="1" noProof="1">
              <a:solidFill>
                <a:srgbClr val="0B1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130675" y="2173606"/>
            <a:ext cx="2324100" cy="60007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noProof="1">
                <a:solidFill>
                  <a:srgbClr val="0B1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草坝子上</a:t>
            </a:r>
            <a:endParaRPr lang="zh-CN" altLang="en-US" sz="3600" b="1" noProof="1">
              <a:solidFill>
                <a:srgbClr val="0B1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969125" y="2173605"/>
            <a:ext cx="3632835" cy="71437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noProof="1">
                <a:solidFill>
                  <a:srgbClr val="0B1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冰河上的砾石堆</a:t>
            </a:r>
            <a:endParaRPr lang="zh-CN" altLang="en-US" sz="3600" b="1" noProof="1">
              <a:solidFill>
                <a:srgbClr val="0B1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844665" y="3419475"/>
            <a:ext cx="3874135" cy="6096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noProof="1">
                <a:solidFill>
                  <a:srgbClr val="0B1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接近冰山和冰塔林</a:t>
            </a:r>
            <a:endParaRPr lang="zh-CN" altLang="en-US" sz="3600" b="1" noProof="1">
              <a:solidFill>
                <a:srgbClr val="0B1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191635" y="3498850"/>
            <a:ext cx="2064385" cy="6096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>
                <a:solidFill>
                  <a:srgbClr val="0B1C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置身冰窟</a:t>
            </a:r>
            <a:endParaRPr lang="zh-CN" altLang="en-US" sz="3600" b="1" noProof="1">
              <a:solidFill>
                <a:srgbClr val="0B1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41045" y="3542665"/>
            <a:ext cx="2607945" cy="5810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noProof="1">
                <a:solidFill>
                  <a:srgbClr val="0B1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再入冰塔林</a:t>
            </a:r>
            <a:endParaRPr lang="zh-CN" altLang="en-US" sz="3600" b="1" noProof="1">
              <a:solidFill>
                <a:srgbClr val="0B1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右箭头 46"/>
          <p:cNvSpPr/>
          <p:nvPr/>
        </p:nvSpPr>
        <p:spPr>
          <a:xfrm>
            <a:off x="3695699" y="2422525"/>
            <a:ext cx="355600" cy="95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右箭头 47"/>
          <p:cNvSpPr/>
          <p:nvPr/>
        </p:nvSpPr>
        <p:spPr>
          <a:xfrm>
            <a:off x="6534149" y="2422525"/>
            <a:ext cx="355600" cy="95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右箭头 49"/>
          <p:cNvSpPr/>
          <p:nvPr/>
        </p:nvSpPr>
        <p:spPr>
          <a:xfrm rot="5400000" flipV="1">
            <a:off x="9124315" y="2987675"/>
            <a:ext cx="451485" cy="2520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右箭头 51"/>
          <p:cNvSpPr/>
          <p:nvPr/>
        </p:nvSpPr>
        <p:spPr>
          <a:xfrm rot="10800000">
            <a:off x="3710728" y="3720148"/>
            <a:ext cx="463551" cy="1714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右箭头 52"/>
          <p:cNvSpPr/>
          <p:nvPr/>
        </p:nvSpPr>
        <p:spPr>
          <a:xfrm rot="10800000">
            <a:off x="6273165" y="3720465"/>
            <a:ext cx="5715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56" name="标题 1"/>
          <p:cNvSpPr/>
          <p:nvPr/>
        </p:nvSpPr>
        <p:spPr>
          <a:xfrm>
            <a:off x="607695" y="633095"/>
            <a:ext cx="2397125" cy="7639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梳理游踪</a:t>
            </a:r>
            <a:endParaRPr lang="zh-CN" altLang="en-US" sz="4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5995" y="4978400"/>
            <a:ext cx="104317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按照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时间推移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地点变换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即游踪为线索组织材料</a:t>
            </a:r>
            <a:endParaRPr lang="zh-CN" altLang="en-US" sz="3600" b="1" noProof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"/>
            </p:custDataLst>
          </p:nvPr>
        </p:nvSpPr>
        <p:spPr>
          <a:xfrm>
            <a:off x="4130675" y="4273550"/>
            <a:ext cx="33502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由远及近）</a:t>
            </a:r>
            <a:endParaRPr lang="zh-CN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4620260" y="5683250"/>
            <a:ext cx="2181225" cy="64516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>
            <a:spAutoFit/>
          </a:bodyPr>
          <a:p>
            <a:pPr>
              <a:buClrTx/>
              <a:buSzTx/>
              <a:buFontTx/>
            </a:pPr>
            <a:r>
              <a:rPr 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移步换景</a:t>
            </a:r>
            <a:endParaRPr lang="zh-CN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7" grpId="0" bldLvl="0" animBg="1"/>
      <p:bldP spid="48" grpId="0" bldLvl="0" animBg="1"/>
      <p:bldP spid="50" grpId="0" bldLvl="0" animBg="1"/>
      <p:bldP spid="52" grpId="0" bldLvl="0" animBg="1"/>
      <p:bldP spid="53" grpId="0" bldLvl="0" animBg="1"/>
      <p:bldP spid="16" grpId="0"/>
      <p:bldP spid="14" grpId="0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192405" y="2461260"/>
          <a:ext cx="11870055" cy="3369945"/>
        </p:xfrm>
        <a:graphic>
          <a:graphicData uri="http://schemas.openxmlformats.org/drawingml/2006/table">
            <a:tbl>
              <a:tblPr/>
              <a:tblGrid>
                <a:gridCol w="1210310"/>
                <a:gridCol w="4888230"/>
                <a:gridCol w="5771515"/>
              </a:tblGrid>
              <a:tr h="62484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形容各拉丹冬之美</a:t>
                      </a: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叙述作者遭遇</a:t>
                      </a: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2435">
                <a:tc>
                  <a:txBody>
                    <a:bodyPr/>
                    <a:p>
                      <a:pPr marL="0" lvl="0" indent="0" algn="ctr" defTabSz="1219200" eaLnBrk="1" hangingPunct="1">
                        <a:lnSpc>
                          <a:spcPct val="110000"/>
                        </a:lnSpc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词语抄录</a:t>
                      </a:r>
                      <a:endParaRPr lang="zh-CN" altLang="en-US" sz="30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概括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91770" y="1215390"/>
            <a:ext cx="1187069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在文中圈画出形容</a:t>
            </a:r>
            <a:r>
              <a:rPr lang="zh-CN" altLang="en-US" sz="36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各</a:t>
            </a:r>
            <a:r>
              <a:rPr lang="zh-CN" altLang="en-US" sz="36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拉丹冬之美以及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叙述作者遭遇的词句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再分别用一个词概括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1290" y="3107690"/>
            <a:ext cx="4878705" cy="161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变化多端</a:t>
            </a:r>
            <a:r>
              <a:rPr lang="en-US" altLang="zh-CN" sz="33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晶莹连绵</a:t>
            </a:r>
            <a:r>
              <a:rPr lang="en-US" altLang="zh-CN" sz="33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浩浩苍苍</a:t>
            </a:r>
            <a:r>
              <a:rPr lang="en-US" altLang="zh-CN" sz="33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奇美</a:t>
            </a:r>
            <a:r>
              <a:rPr lang="en-US" altLang="zh-CN" sz="33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琼瑶仙境</a:t>
            </a:r>
            <a:r>
              <a:rPr lang="en-US" altLang="zh-CN" sz="33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熠熠烁烁</a:t>
            </a:r>
            <a:r>
              <a:rPr lang="en-US" altLang="zh-CN" sz="33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</a:rPr>
              <a:t>光彩夺目</a:t>
            </a:r>
            <a:endParaRPr lang="zh-CN" altLang="en-US" sz="33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9995" y="3107690"/>
            <a:ext cx="57531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冻疮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疼痛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连夜高烧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裂骨之痛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头痛恶心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双脚绵软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呼吸困难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新伤剧痛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半卧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衰竭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挣扎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1290" y="4768215"/>
            <a:ext cx="37642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奇美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>
                <a:solidFill>
                  <a:srgbClr val="FF0000"/>
                </a:solidFill>
              </a:rPr>
              <a:t>壮美、奇丽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09995" y="4768215"/>
            <a:ext cx="23787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凄惨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>
                <a:solidFill>
                  <a:srgbClr val="FF0000"/>
                </a:solidFill>
              </a:rPr>
              <a:t>倒霉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49156" name="标题 1"/>
          <p:cNvSpPr/>
          <p:nvPr/>
        </p:nvSpPr>
        <p:spPr>
          <a:xfrm>
            <a:off x="542925" y="404495"/>
            <a:ext cx="2462530" cy="7639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寻找美景</a:t>
            </a:r>
            <a:endParaRPr lang="zh-CN" altLang="en-US" sz="4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00660" y="73025"/>
            <a:ext cx="25901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56" name="标题 1"/>
          <p:cNvSpPr/>
          <p:nvPr/>
        </p:nvSpPr>
        <p:spPr>
          <a:xfrm>
            <a:off x="542925" y="404495"/>
            <a:ext cx="2462530" cy="7639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欣赏美景</a:t>
            </a:r>
            <a:endParaRPr lang="zh-CN" altLang="en-US" sz="4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550" y="1215390"/>
            <a:ext cx="1151890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1.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细读课文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在文中圈画出体现作者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立足点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观察视角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zh-CN" altLang="en-US" sz="36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景物特征</a:t>
            </a:r>
            <a:r>
              <a:rPr lang="zh-CN" altLang="en-US" sz="36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6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观景感受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的词句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概括出景物特征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思考作者观景所感。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29759" name="表格 29758"/>
          <p:cNvGraphicFramePr/>
          <p:nvPr>
            <p:custDataLst>
              <p:tags r:id="rId2"/>
            </p:custDataLst>
          </p:nvPr>
        </p:nvGraphicFramePr>
        <p:xfrm>
          <a:off x="119380" y="2957830"/>
          <a:ext cx="11953240" cy="3303905"/>
        </p:xfrm>
        <a:graphic>
          <a:graphicData uri="http://schemas.openxmlformats.org/drawingml/2006/table">
            <a:tbl>
              <a:tblPr/>
              <a:tblGrid>
                <a:gridCol w="1415415"/>
                <a:gridCol w="1950720"/>
                <a:gridCol w="1965960"/>
                <a:gridCol w="4224655"/>
                <a:gridCol w="2396490"/>
              </a:tblGrid>
              <a:tr h="635635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时间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立足点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观察视角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所见景物特征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zh-CN" sz="32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观景</a:t>
                      </a: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所感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1715">
                <a:tc rowSpan="3"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第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天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en-US" altLang="zh-CN" sz="3200">
                          <a:effectLst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详</a:t>
                      </a:r>
                      <a:r>
                        <a:rPr lang="en-US" altLang="zh-CN" sz="3200">
                          <a:effectLst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 vMerge="1"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67180" y="3881120"/>
            <a:ext cx="19494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雪山脚下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2" name="TextBox 31"/>
          <p:cNvSpPr txBox="1"/>
          <p:nvPr>
            <p:custDataLst>
              <p:tags r:id="rId4"/>
            </p:custDataLst>
          </p:nvPr>
        </p:nvSpPr>
        <p:spPr>
          <a:xfrm>
            <a:off x="3517265" y="3881120"/>
            <a:ext cx="1908810" cy="490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远眺</a:t>
            </a:r>
            <a:r>
              <a:rPr lang="zh-CN" altLang="en-US" sz="3200" b="1" dirty="0">
                <a:solidFill>
                  <a:srgbClr val="00206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雪山</a:t>
            </a:r>
            <a:endParaRPr lang="zh-CN" altLang="en-US" sz="3200" b="1" dirty="0">
              <a:solidFill>
                <a:srgbClr val="00206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>
            <p:custDataLst>
              <p:tags r:id="rId5"/>
            </p:custDataLst>
          </p:nvPr>
        </p:nvSpPr>
        <p:spPr>
          <a:xfrm>
            <a:off x="5426710" y="3880803"/>
            <a:ext cx="39624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高峻雄壮、变幻莫测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9707880" y="3573145"/>
            <a:ext cx="23653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感到雄伟和神秘</a:t>
            </a:r>
            <a:endParaRPr lang="zh-CN" altLang="en-US" sz="3200" b="1" noProof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520190" y="4812665"/>
            <a:ext cx="19964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砾石堆上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TextBox 31"/>
          <p:cNvSpPr txBox="1"/>
          <p:nvPr>
            <p:custDataLst>
              <p:tags r:id="rId8"/>
            </p:custDataLst>
          </p:nvPr>
        </p:nvSpPr>
        <p:spPr>
          <a:xfrm>
            <a:off x="3517265" y="4812665"/>
            <a:ext cx="1908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张望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冰峰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Box 32"/>
          <p:cNvSpPr txBox="1"/>
          <p:nvPr>
            <p:custDataLst>
              <p:tags r:id="rId9"/>
            </p:custDataLst>
          </p:nvPr>
        </p:nvSpPr>
        <p:spPr>
          <a:xfrm>
            <a:off x="5426075" y="4649470"/>
            <a:ext cx="42684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晶莹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辽阔、浩茫、奇美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9716770" y="4649470"/>
            <a:ext cx="23139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感叹造物主的创造力</a:t>
            </a:r>
            <a:endParaRPr lang="zh-CN" altLang="en-US" sz="3200" b="1" noProof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20190" y="5678170"/>
            <a:ext cx="19964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接近冰山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TextBox 31"/>
          <p:cNvSpPr txBox="1"/>
          <p:nvPr>
            <p:custDataLst>
              <p:tags r:id="rId11"/>
            </p:custDataLst>
          </p:nvPr>
        </p:nvSpPr>
        <p:spPr>
          <a:xfrm>
            <a:off x="3495040" y="5725160"/>
            <a:ext cx="19088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近看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冰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山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Box 32"/>
          <p:cNvSpPr txBox="1"/>
          <p:nvPr>
            <p:custDataLst>
              <p:tags r:id="rId12"/>
            </p:custDataLst>
          </p:nvPr>
        </p:nvSpPr>
        <p:spPr>
          <a:xfrm>
            <a:off x="5426710" y="5678170"/>
            <a:ext cx="42500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图案多样难以名状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9676765" y="5678170"/>
            <a:ext cx="21564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赞美自然</a:t>
            </a:r>
            <a:endParaRPr lang="zh-CN" altLang="en-US" sz="3200" b="1" noProof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2" grpId="0"/>
      <p:bldP spid="33" grpId="0"/>
      <p:bldP spid="6" grpId="0"/>
      <p:bldP spid="7" grpId="0"/>
      <p:bldP spid="8" grpId="0"/>
      <p:bldP spid="9" grpId="0"/>
      <p:bldP spid="10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119380" y="873125"/>
          <a:ext cx="11953240" cy="4029075"/>
        </p:xfrm>
        <a:graphic>
          <a:graphicData uri="http://schemas.openxmlformats.org/drawingml/2006/table">
            <a:tbl>
              <a:tblPr/>
              <a:tblGrid>
                <a:gridCol w="1415415"/>
                <a:gridCol w="2259330"/>
                <a:gridCol w="2305685"/>
                <a:gridCol w="3936365"/>
                <a:gridCol w="2036445"/>
              </a:tblGrid>
              <a:tr h="62484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时间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立足点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观察视角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所见景物特征</a:t>
                      </a:r>
                      <a:endParaRPr lang="zh-CN" altLang="en-US" sz="32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观景所感</a:t>
                      </a:r>
                      <a:endParaRPr lang="zh-CN" altLang="en-US" sz="3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第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天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en-US" altLang="zh-CN" sz="3200">
                          <a:effectLst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详</a:t>
                      </a:r>
                      <a:r>
                        <a:rPr lang="en-US" altLang="zh-CN" sz="3200">
                          <a:effectLst/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6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2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第二天</a:t>
                      </a: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1572260" y="2164080"/>
            <a:ext cx="22180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置身冰窟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2" name="TextBox 41"/>
          <p:cNvSpPr txBox="1"/>
          <p:nvPr>
            <p:custDataLst>
              <p:tags r:id="rId2"/>
            </p:custDataLst>
          </p:nvPr>
        </p:nvSpPr>
        <p:spPr>
          <a:xfrm>
            <a:off x="3764280" y="1733550"/>
            <a:ext cx="23615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细看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冰体冰山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联想并想象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>
            <p:custDataLst>
              <p:tags r:id="rId3"/>
            </p:custDataLst>
          </p:nvPr>
        </p:nvSpPr>
        <p:spPr>
          <a:xfrm>
            <a:off x="6125845" y="1917700"/>
            <a:ext cx="39776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晶莹洁白、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奇形怪状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熠熠烁烁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光彩夺目</a:t>
            </a:r>
            <a:endParaRPr lang="zh-CN" altLang="en-US" sz="28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033635" y="1487170"/>
            <a:ext cx="203835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感慨自然永恒的存在和漫长的变化</a:t>
            </a:r>
            <a:endParaRPr lang="zh-CN" altLang="en-US" sz="3200" b="1" noProof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72260" y="4160520"/>
            <a:ext cx="22764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noProof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再入冰塔林</a:t>
            </a:r>
            <a:endParaRPr lang="zh-CN" altLang="en-US" sz="3200" b="1" noProof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5" name="TextBox 44"/>
          <p:cNvSpPr txBox="1"/>
          <p:nvPr>
            <p:custDataLst>
              <p:tags r:id="rId4"/>
            </p:custDataLst>
          </p:nvPr>
        </p:nvSpPr>
        <p:spPr>
          <a:xfrm>
            <a:off x="3825240" y="3914140"/>
            <a:ext cx="22701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半卧细察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倾听水声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TextBox 45"/>
          <p:cNvSpPr txBox="1"/>
          <p:nvPr>
            <p:custDataLst>
              <p:tags r:id="rId5"/>
            </p:custDataLst>
          </p:nvPr>
        </p:nvSpPr>
        <p:spPr>
          <a:xfrm>
            <a:off x="6095365" y="4094480"/>
            <a:ext cx="3897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冰面疏松、流水漫溢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053955" y="3580765"/>
            <a:ext cx="213042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想象即将演绎出的长江的故事</a:t>
            </a:r>
            <a:endParaRPr lang="zh-CN" altLang="en-US" sz="3200" b="1" noProof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20" grpId="0"/>
      <p:bldP spid="21" grpId="0"/>
      <p:bldP spid="45" grpId="0"/>
      <p:bldP spid="46" grpId="0"/>
      <p:bldP spid="22" grpId="0"/>
    </p:bldLst>
  </p:timing>
</p:sld>
</file>

<file path=ppt/tags/tag1.xml><?xml version="1.0" encoding="utf-8"?>
<p:tagLst xmlns:p="http://schemas.openxmlformats.org/presentationml/2006/main">
  <p:tag name="AS_UNIQUEID" val="5496"/>
</p:tagLst>
</file>

<file path=ppt/tags/tag10.xml><?xml version="1.0" encoding="utf-8"?>
<p:tagLst xmlns:p="http://schemas.openxmlformats.org/presentationml/2006/main">
  <p:tag name="AS_UNIQUEID" val="5506"/>
</p:tagLst>
</file>

<file path=ppt/tags/tag100.xml><?xml version="1.0" encoding="utf-8"?>
<p:tagLst xmlns:p="http://schemas.openxmlformats.org/presentationml/2006/main">
  <p:tag name="AS_UNIQUEID" val="5560"/>
</p:tagLst>
</file>

<file path=ppt/tags/tag101.xml><?xml version="1.0" encoding="utf-8"?>
<p:tagLst xmlns:p="http://schemas.openxmlformats.org/presentationml/2006/main">
  <p:tag name="AS_UNIQUEID" val="5561"/>
</p:tagLst>
</file>

<file path=ppt/tags/tag102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jb3VudCI6MTQ4LCJoZGlkIjoiYmEzNGE1MzAyYWNjMGVkOGVmMGIwMzJiMzFlZTQyNWQiLCJ1c2VyQ291bnQiOjQ2fQ=="/>
  <p:tag name="KSO_WPP_MARK_KEY" val="8b9bb829-acdc-4b62-8bec-34325cf793d5"/>
  <p:tag name="commondata" val="eyJjb3VudCI6MTQ4LjAsImhkaWQiOiJmMzUwNTcyNGQwYjM2OWI0NGE2ZmFkMWU0MWRiZjkyZSIsInVzZXJDb3VudCI6NDYuMH0="/>
</p:tagLst>
</file>

<file path=ppt/tags/tag11.xml><?xml version="1.0" encoding="utf-8"?>
<p:tagLst xmlns:p="http://schemas.openxmlformats.org/presentationml/2006/main">
  <p:tag name="AS_UNIQUEID" val="5507"/>
</p:tagLst>
</file>

<file path=ppt/tags/tag12.xml><?xml version="1.0" encoding="utf-8"?>
<p:tagLst xmlns:p="http://schemas.openxmlformats.org/presentationml/2006/main">
  <p:tag name="AS_UNIQUEID" val="5508"/>
</p:tagLst>
</file>

<file path=ppt/tags/tag13.xml><?xml version="1.0" encoding="utf-8"?>
<p:tagLst xmlns:p="http://schemas.openxmlformats.org/presentationml/2006/main">
  <p:tag name="AS_UNIQUEID" val="5509"/>
</p:tagLst>
</file>

<file path=ppt/tags/tag14.xml><?xml version="1.0" encoding="utf-8"?>
<p:tagLst xmlns:p="http://schemas.openxmlformats.org/presentationml/2006/main">
  <p:tag name="AS_UNIQUEID" val="5510"/>
</p:tagLst>
</file>

<file path=ppt/tags/tag15.xml><?xml version="1.0" encoding="utf-8"?>
<p:tagLst xmlns:p="http://schemas.openxmlformats.org/presentationml/2006/main">
  <p:tag name="AS_UNIQUEID" val="5512"/>
</p:tagLst>
</file>

<file path=ppt/tags/tag16.xml><?xml version="1.0" encoding="utf-8"?>
<p:tagLst xmlns:p="http://schemas.openxmlformats.org/presentationml/2006/main">
  <p:tag name="AS_UNIQUEID" val="5513"/>
</p:tagLst>
</file>

<file path=ppt/tags/tag17.xml><?xml version="1.0" encoding="utf-8"?>
<p:tagLst xmlns:p="http://schemas.openxmlformats.org/presentationml/2006/main">
  <p:tag name="AS_UNIQUEID" val="5514"/>
</p:tagLst>
</file>

<file path=ppt/tags/tag18.xml><?xml version="1.0" encoding="utf-8"?>
<p:tagLst xmlns:p="http://schemas.openxmlformats.org/presentationml/2006/main">
  <p:tag name="AS_UNIQUEID" val="5516"/>
</p:tagLst>
</file>

<file path=ppt/tags/tag19.xml><?xml version="1.0" encoding="utf-8"?>
<p:tagLst xmlns:p="http://schemas.openxmlformats.org/presentationml/2006/main">
  <p:tag name="AS_UNIQUEID" val="5517"/>
</p:tagLst>
</file>

<file path=ppt/tags/tag2.xml><?xml version="1.0" encoding="utf-8"?>
<p:tagLst xmlns:p="http://schemas.openxmlformats.org/presentationml/2006/main">
  <p:tag name="AS_UNIQUEID" val="5497"/>
</p:tagLst>
</file>

<file path=ppt/tags/tag20.xml><?xml version="1.0" encoding="utf-8"?>
<p:tagLst xmlns:p="http://schemas.openxmlformats.org/presentationml/2006/main">
  <p:tag name="AS_UNIQUEID" val="5518"/>
</p:tagLst>
</file>

<file path=ppt/tags/tag21.xml><?xml version="1.0" encoding="utf-8"?>
<p:tagLst xmlns:p="http://schemas.openxmlformats.org/presentationml/2006/main">
  <p:tag name="AS_UNIQUEID" val="5519"/>
</p:tagLst>
</file>

<file path=ppt/tags/tag22.xml><?xml version="1.0" encoding="utf-8"?>
<p:tagLst xmlns:p="http://schemas.openxmlformats.org/presentationml/2006/main">
  <p:tag name="AS_UNIQUEID" val="5521"/>
</p:tagLst>
</file>

<file path=ppt/tags/tag23.xml><?xml version="1.0" encoding="utf-8"?>
<p:tagLst xmlns:p="http://schemas.openxmlformats.org/presentationml/2006/main">
  <p:tag name="AS_UNIQUEID" val="5524"/>
</p:tagLst>
</file>

<file path=ppt/tags/tag24.xml><?xml version="1.0" encoding="utf-8"?>
<p:tagLst xmlns:p="http://schemas.openxmlformats.org/presentationml/2006/main">
  <p:tag name="AS_UNIQUEID" val="5525"/>
</p:tagLst>
</file>

<file path=ppt/tags/tag25.xml><?xml version="1.0" encoding="utf-8"?>
<p:tagLst xmlns:p="http://schemas.openxmlformats.org/presentationml/2006/main">
  <p:tag name="AS_UNIQUEID" val="5526"/>
</p:tagLst>
</file>

<file path=ppt/tags/tag26.xml><?xml version="1.0" encoding="utf-8"?>
<p:tagLst xmlns:p="http://schemas.openxmlformats.org/presentationml/2006/main">
  <p:tag name="AS_UNIQUEID" val="5527"/>
</p:tagLst>
</file>

<file path=ppt/tags/tag27.xml><?xml version="1.0" encoding="utf-8"?>
<p:tagLst xmlns:p="http://schemas.openxmlformats.org/presentationml/2006/main">
  <p:tag name="AS_UNIQUEID" val="5528"/>
</p:tagLst>
</file>

<file path=ppt/tags/tag28.xml><?xml version="1.0" encoding="utf-8"?>
<p:tagLst xmlns:p="http://schemas.openxmlformats.org/presentationml/2006/main">
  <p:tag name="AS_UNIQUEID" val="5529"/>
</p:tagLst>
</file>

<file path=ppt/tags/tag29.xml><?xml version="1.0" encoding="utf-8"?>
<p:tagLst xmlns:p="http://schemas.openxmlformats.org/presentationml/2006/main">
  <p:tag name="AS_UNIQUEID" val="5530"/>
</p:tagLst>
</file>

<file path=ppt/tags/tag3.xml><?xml version="1.0" encoding="utf-8"?>
<p:tagLst xmlns:p="http://schemas.openxmlformats.org/presentationml/2006/main">
  <p:tag name="AS_UNIQUEID" val="5498"/>
</p:tagLst>
</file>

<file path=ppt/tags/tag30.xml><?xml version="1.0" encoding="utf-8"?>
<p:tagLst xmlns:p="http://schemas.openxmlformats.org/presentationml/2006/main">
  <p:tag name="AS_UNIQUEID" val="5531"/>
</p:tagLst>
</file>

<file path=ppt/tags/tag31.xml><?xml version="1.0" encoding="utf-8"?>
<p:tagLst xmlns:p="http://schemas.openxmlformats.org/presentationml/2006/main">
  <p:tag name="AS_UNIQUEID" val="5532"/>
</p:tagLst>
</file>

<file path=ppt/tags/tag32.xml><?xml version="1.0" encoding="utf-8"?>
<p:tagLst xmlns:p="http://schemas.openxmlformats.org/presentationml/2006/main">
  <p:tag name="AS_UNIQUEID" val="5533"/>
</p:tagLst>
</file>

<file path=ppt/tags/tag33.xml><?xml version="1.0" encoding="utf-8"?>
<p:tagLst xmlns:p="http://schemas.openxmlformats.org/presentationml/2006/main">
  <p:tag name="AS_UNIQUEID" val="5534"/>
</p:tagLst>
</file>

<file path=ppt/tags/tag34.xml><?xml version="1.0" encoding="utf-8"?>
<p:tagLst xmlns:p="http://schemas.openxmlformats.org/presentationml/2006/main">
  <p:tag name="AS_UNIQUEID" val="5535"/>
</p:tagLst>
</file>

<file path=ppt/tags/tag35.xml><?xml version="1.0" encoding="utf-8"?>
<p:tagLst xmlns:p="http://schemas.openxmlformats.org/presentationml/2006/main">
  <p:tag name="AS_UNIQUEID" val="5536"/>
</p:tagLst>
</file>

<file path=ppt/tags/tag36.xml><?xml version="1.0" encoding="utf-8"?>
<p:tagLst xmlns:p="http://schemas.openxmlformats.org/presentationml/2006/main">
  <p:tag name="AS_UNIQUEID" val="5537"/>
</p:tagLst>
</file>

<file path=ppt/tags/tag37.xml><?xml version="1.0" encoding="utf-8"?>
<p:tagLst xmlns:p="http://schemas.openxmlformats.org/presentationml/2006/main">
  <p:tag name="AS_UNIQUEID" val="5539"/>
</p:tagLst>
</file>

<file path=ppt/tags/tag38.xml><?xml version="1.0" encoding="utf-8"?>
<p:tagLst xmlns:p="http://schemas.openxmlformats.org/presentationml/2006/main">
  <p:tag name="AS_UNIQUEID" val="5493"/>
  <p:tag name="KSO_WM_BEAUTIFY_FLAG" val=""/>
</p:tagLst>
</file>

<file path=ppt/tags/tag39.xml><?xml version="1.0" encoding="utf-8"?>
<p:tagLst xmlns:p="http://schemas.openxmlformats.org/presentationml/2006/main">
  <p:tag name="AS_UNIQUEID" val="5494"/>
  <p:tag name="KSO_WM_BEAUTIFY_FLAG" val=""/>
</p:tagLst>
</file>

<file path=ppt/tags/tag4.xml><?xml version="1.0" encoding="utf-8"?>
<p:tagLst xmlns:p="http://schemas.openxmlformats.org/presentationml/2006/main">
  <p:tag name="AS_UNIQUEID" val="5499"/>
</p:tagLst>
</file>

<file path=ppt/tags/tag40.xml><?xml version="1.0" encoding="utf-8"?>
<p:tagLst xmlns:p="http://schemas.openxmlformats.org/presentationml/2006/main">
  <p:tag name="AS_UNIQUEID" val="168"/>
</p:tagLst>
</file>

<file path=ppt/tags/tag41.xml><?xml version="1.0" encoding="utf-8"?>
<p:tagLst xmlns:p="http://schemas.openxmlformats.org/presentationml/2006/main">
  <p:tag name="AS_UNIQUEID" val="169"/>
</p:tagLst>
</file>

<file path=ppt/tags/tag42.xml><?xml version="1.0" encoding="utf-8"?>
<p:tagLst xmlns:p="http://schemas.openxmlformats.org/presentationml/2006/main">
  <p:tag name="AS_UNIQUEID" val="170"/>
</p:tagLst>
</file>

<file path=ppt/tags/tag43.xml><?xml version="1.0" encoding="utf-8"?>
<p:tagLst xmlns:p="http://schemas.openxmlformats.org/presentationml/2006/main">
  <p:tag name="AS_UNIQUEID" val="171"/>
</p:tagLst>
</file>

<file path=ppt/tags/tag44.xml><?xml version="1.0" encoding="utf-8"?>
<p:tagLst xmlns:p="http://schemas.openxmlformats.org/presentationml/2006/main">
  <p:tag name="AS_UNIQUEID" val="172"/>
</p:tagLst>
</file>

<file path=ppt/tags/tag45.xml><?xml version="1.0" encoding="utf-8"?>
<p:tagLst xmlns:p="http://schemas.openxmlformats.org/presentationml/2006/main">
  <p:tag name="AS_UNIQUEID" val="173"/>
</p:tagLst>
</file>

<file path=ppt/tags/tag46.xml><?xml version="1.0" encoding="utf-8"?>
<p:tagLst xmlns:p="http://schemas.openxmlformats.org/presentationml/2006/main">
  <p:tag name="AS_UNIQUEID" val="5544"/>
</p:tagLst>
</file>

<file path=ppt/tags/tag47.xml><?xml version="1.0" encoding="utf-8"?>
<p:tagLst xmlns:p="http://schemas.openxmlformats.org/presentationml/2006/main">
  <p:tag name="AS_UNIQUEID" val="5545"/>
</p:tagLst>
</file>

<file path=ppt/tags/tag48.xml><?xml version="1.0" encoding="utf-8"?>
<p:tagLst xmlns:p="http://schemas.openxmlformats.org/presentationml/2006/main">
  <p:tag name="AS_UNIQUEID" val="5546"/>
</p:tagLst>
</file>

<file path=ppt/tags/tag49.xml><?xml version="1.0" encoding="utf-8"?>
<p:tagLst xmlns:p="http://schemas.openxmlformats.org/presentationml/2006/main">
  <p:tag name="AS_UNIQUEID" val="5547"/>
</p:tagLst>
</file>

<file path=ppt/tags/tag5.xml><?xml version="1.0" encoding="utf-8"?>
<p:tagLst xmlns:p="http://schemas.openxmlformats.org/presentationml/2006/main">
  <p:tag name="AS_UNIQUEID" val="5500"/>
</p:tagLst>
</file>

<file path=ppt/tags/tag50.xml><?xml version="1.0" encoding="utf-8"?>
<p:tagLst xmlns:p="http://schemas.openxmlformats.org/presentationml/2006/main">
  <p:tag name="AS_UNIQUEID" val="5548"/>
</p:tagLst>
</file>

<file path=ppt/tags/tag51.xml><?xml version="1.0" encoding="utf-8"?>
<p:tagLst xmlns:p="http://schemas.openxmlformats.org/presentationml/2006/main">
  <p:tag name="AS_UNIQUEID" val="5549"/>
</p:tagLst>
</file>

<file path=ppt/tags/tag52.xml><?xml version="1.0" encoding="utf-8"?>
<p:tagLst xmlns:p="http://schemas.openxmlformats.org/presentationml/2006/main">
  <p:tag name="AS_UNIQUEID" val="5563"/>
  <p:tag name="KSO_WM_BEAUTIFY_FLAG" val=""/>
</p:tagLst>
</file>

<file path=ppt/tags/tag53.xml><?xml version="1.0" encoding="utf-8"?>
<p:tagLst xmlns:p="http://schemas.openxmlformats.org/presentationml/2006/main">
  <p:tag name="AS_UNIQUEID" val="2587"/>
</p:tagLst>
</file>

<file path=ppt/tags/tag54.xml><?xml version="1.0" encoding="utf-8"?>
<p:tagLst xmlns:p="http://schemas.openxmlformats.org/presentationml/2006/main">
  <p:tag name="AS_UNIQUEID" val="5574"/>
</p:tagLst>
</file>

<file path=ppt/tags/tag55.xml><?xml version="1.0" encoding="utf-8"?>
<p:tagLst xmlns:p="http://schemas.openxmlformats.org/presentationml/2006/main">
  <p:tag name="AS_UNIQUEID" val="5563"/>
  <p:tag name="KSO_WM_BEAUTIFY_FLAG" val=""/>
</p:tagLst>
</file>

<file path=ppt/tags/tag56.xml><?xml version="1.0" encoding="utf-8"?>
<p:tagLst xmlns:p="http://schemas.openxmlformats.org/presentationml/2006/main">
  <p:tag name="AS_UNIQUEID" val="2586"/>
</p:tagLst>
</file>

<file path=ppt/tags/tag57.xml><?xml version="1.0" encoding="utf-8"?>
<p:tagLst xmlns:p="http://schemas.openxmlformats.org/presentationml/2006/main">
  <p:tag name="AS_UNIQUEID" val="5574"/>
</p:tagLst>
</file>

<file path=ppt/tags/tag5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AS_UNIQUEID" val="5502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AS_UNIQUEID" val="2684"/>
</p:tagLst>
</file>

<file path=ppt/tags/tag63.xml><?xml version="1.0" encoding="utf-8"?>
<p:tagLst xmlns:p="http://schemas.openxmlformats.org/presentationml/2006/main">
  <p:tag name="AS_UNIQUEID" val="2684"/>
</p:tagLst>
</file>

<file path=ppt/tags/tag6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65.xml><?xml version="1.0" encoding="utf-8"?>
<p:tagLst xmlns:p="http://schemas.openxmlformats.org/presentationml/2006/main">
  <p:tag name="TABLE_ENDDRAG_ORIGIN_RECT" val="934*229"/>
  <p:tag name="TABLE_ENDDRAG_RECT" val="15*193*934*229"/>
</p:tagLst>
</file>

<file path=ppt/tags/tag66.xml><?xml version="1.0" encoding="utf-8"?>
<p:tagLst xmlns:p="http://schemas.openxmlformats.org/presentationml/2006/main">
  <p:tag name="AS_UNIQUEID" val="5590"/>
</p:tagLst>
</file>

<file path=ppt/tags/tag67.xml><?xml version="1.0" encoding="utf-8"?>
<p:tagLst xmlns:p="http://schemas.openxmlformats.org/presentationml/2006/main">
  <p:tag name="AS_UNIQUEID" val="5591"/>
</p:tagLst>
</file>

<file path=ppt/tags/tag68.xml><?xml version="1.0" encoding="utf-8"?>
<p:tagLst xmlns:p="http://schemas.openxmlformats.org/presentationml/2006/main">
  <p:tag name="AS_UNIQUEID" val="5573"/>
</p:tagLst>
</file>

<file path=ppt/tags/tag69.xml><?xml version="1.0" encoding="utf-8"?>
<p:tagLst xmlns:p="http://schemas.openxmlformats.org/presentationml/2006/main">
  <p:tag name="TABLE_ENDDRAG_ORIGIN_RECT" val="941*295"/>
  <p:tag name="TABLE_ENDDRAG_RECT" val="7*84*941*295"/>
</p:tagLst>
</file>

<file path=ppt/tags/tag7.xml><?xml version="1.0" encoding="utf-8"?>
<p:tagLst xmlns:p="http://schemas.openxmlformats.org/presentationml/2006/main">
  <p:tag name="AS_UNIQUEID" val="5503"/>
</p:tagLst>
</file>

<file path=ppt/tags/tag70.xml><?xml version="1.0" encoding="utf-8"?>
<p:tagLst xmlns:p="http://schemas.openxmlformats.org/presentationml/2006/main">
  <p:tag name="KSO_WM_DIAGRAM_VIRTUALLY_FRAME" val="{&quot;height&quot;:513.75,&quot;left&quot;:119.25,&quot;top&quot;:26.25,&quot;width&quot;:850.15}"/>
</p:tagLst>
</file>

<file path=ppt/tags/tag71.xml><?xml version="1.0" encoding="utf-8"?>
<p:tagLst xmlns:p="http://schemas.openxmlformats.org/presentationml/2006/main">
  <p:tag name="KSO_WM_DIAGRAM_VIRTUALLY_FRAME" val="{&quot;height&quot;:513.75,&quot;left&quot;:119.25,&quot;top&quot;:26.25,&quot;width&quot;:850.15}"/>
</p:tagLst>
</file>

<file path=ppt/tags/tag72.xml><?xml version="1.0" encoding="utf-8"?>
<p:tagLst xmlns:p="http://schemas.openxmlformats.org/presentationml/2006/main">
  <p:tag name="KSO_WM_DIAGRAM_VIRTUALLY_FRAME" val="{&quot;height&quot;:513.75,&quot;left&quot;:119.25,&quot;top&quot;:26.25,&quot;width&quot;:850.15}"/>
</p:tagLst>
</file>

<file path=ppt/tags/tag73.xml><?xml version="1.0" encoding="utf-8"?>
<p:tagLst xmlns:p="http://schemas.openxmlformats.org/presentationml/2006/main">
  <p:tag name="KSO_WM_DIAGRAM_VIRTUALLY_FRAME" val="{&quot;height&quot;:513.75,&quot;left&quot;:119.25,&quot;top&quot;:26.25,&quot;width&quot;:850.15}"/>
</p:tagLst>
</file>

<file path=ppt/tags/tag74.xml><?xml version="1.0" encoding="utf-8"?>
<p:tagLst xmlns:p="http://schemas.openxmlformats.org/presentationml/2006/main">
  <p:tag name="KSO_WM_DIAGRAM_VIRTUALLY_FRAME" val="{&quot;height&quot;:513.75,&quot;left&quot;:119.25,&quot;top&quot;:26.25,&quot;width&quot;:850.15}"/>
</p:tagLst>
</file>

<file path=ppt/tags/tag75.xml><?xml version="1.0" encoding="utf-8"?>
<p:tagLst xmlns:p="http://schemas.openxmlformats.org/presentationml/2006/main">
  <p:tag name="KSO_WM_DIAGRAM_VIRTUALLY_FRAME" val="{&quot;height&quot;:513.75,&quot;left&quot;:119.25,&quot;top&quot;:26.25,&quot;width&quot;:850.15}"/>
</p:tagLst>
</file>

<file path=ppt/tags/tag76.xml><?xml version="1.0" encoding="utf-8"?>
<p:tagLst xmlns:p="http://schemas.openxmlformats.org/presentationml/2006/main">
  <p:tag name="KSO_WM_DIAGRAM_VIRTUALLY_FRAME" val="{&quot;height&quot;:513.75,&quot;left&quot;:119.25,&quot;top&quot;:26.25,&quot;width&quot;:850.15}"/>
</p:tagLst>
</file>

<file path=ppt/tags/tag77.xml><?xml version="1.0" encoding="utf-8"?>
<p:tagLst xmlns:p="http://schemas.openxmlformats.org/presentationml/2006/main">
  <p:tag name="KSO_WM_DIAGRAM_VIRTUALLY_FRAME" val="{&quot;height&quot;:513.75,&quot;left&quot;:119.25,&quot;top&quot;:26.25,&quot;width&quot;:850.15}"/>
</p:tagLst>
</file>

<file path=ppt/tags/tag78.xml><?xml version="1.0" encoding="utf-8"?>
<p:tagLst xmlns:p="http://schemas.openxmlformats.org/presentationml/2006/main">
  <p:tag name="KSO_WM_DIAGRAM_VIRTUALLY_FRAME" val="{&quot;height&quot;:513.75,&quot;left&quot;:119.25,&quot;top&quot;:26.25,&quot;width&quot;:816.6}"/>
</p:tagLst>
</file>

<file path=ppt/tags/tag79.xml><?xml version="1.0" encoding="utf-8"?>
<p:tagLst xmlns:p="http://schemas.openxmlformats.org/presentationml/2006/main">
  <p:tag name="KSO_WM_DIAGRAM_VIRTUALLY_FRAME" val="{&quot;height&quot;:513.75,&quot;left&quot;:119.25,&quot;top&quot;:26.25,&quot;width&quot;:816.6}"/>
</p:tagLst>
</file>

<file path=ppt/tags/tag8.xml><?xml version="1.0" encoding="utf-8"?>
<p:tagLst xmlns:p="http://schemas.openxmlformats.org/presentationml/2006/main">
  <p:tag name="AS_UNIQUEID" val="5504"/>
</p:tagLst>
</file>

<file path=ppt/tags/tag80.xml><?xml version="1.0" encoding="utf-8"?>
<p:tagLst xmlns:p="http://schemas.openxmlformats.org/presentationml/2006/main">
  <p:tag name="KSO_WM_DIAGRAM_VIRTUALLY_FRAME" val="{&quot;height&quot;:513.75,&quot;left&quot;:119.25,&quot;top&quot;:26.25,&quot;width&quot;:816.6}"/>
</p:tagLst>
</file>

<file path=ppt/tags/tag81.xml><?xml version="1.0" encoding="utf-8"?>
<p:tagLst xmlns:p="http://schemas.openxmlformats.org/presentationml/2006/main">
  <p:tag name="TABLE_ENDDRAG_ORIGIN_RECT" val="941*295"/>
  <p:tag name="TABLE_ENDDRAG_RECT" val="7*84*941*295"/>
</p:tagLst>
</file>

<file path=ppt/tags/tag82.xml><?xml version="1.0" encoding="utf-8"?>
<p:tagLst xmlns:p="http://schemas.openxmlformats.org/presentationml/2006/main">
  <p:tag name="KSO_WM_DIAGRAM_VIRTUALLY_FRAME" val="{&quot;height&quot;:513.75,&quot;left&quot;:185.12503937007872,&quot;top&quot;:26.25,&quot;width&quot;:657.6250393700788}"/>
</p:tagLst>
</file>

<file path=ppt/tags/tag83.xml><?xml version="1.0" encoding="utf-8"?>
<p:tagLst xmlns:p="http://schemas.openxmlformats.org/presentationml/2006/main">
  <p:tag name="KSO_WM_DIAGRAM_VIRTUALLY_FRAME" val="{&quot;height&quot;:513.75,&quot;left&quot;:185.12503937007872,&quot;top&quot;:26.25,&quot;width&quot;:657.6250393700788}"/>
</p:tagLst>
</file>

<file path=ppt/tags/tag84.xml><?xml version="1.0" encoding="utf-8"?>
<p:tagLst xmlns:p="http://schemas.openxmlformats.org/presentationml/2006/main">
  <p:tag name="KSO_WM_DIAGRAM_VIRTUALLY_FRAME" val="{&quot;height&quot;:513.75,&quot;left&quot;:185.12503937007872,&quot;top&quot;:26.25,&quot;width&quot;:657.6250393700788}"/>
</p:tagLst>
</file>

<file path=ppt/tags/tag85.xml><?xml version="1.0" encoding="utf-8"?>
<p:tagLst xmlns:p="http://schemas.openxmlformats.org/presentationml/2006/main">
  <p:tag name="KSO_WM_DIAGRAM_VIRTUALLY_FRAME" val="{&quot;height&quot;:513.75,&quot;left&quot;:185.12503937007872,&quot;top&quot;:26.25,&quot;width&quot;:657.6250393700788}"/>
</p:tagLst>
</file>

<file path=ppt/tags/tag86.xml><?xml version="1.0" encoding="utf-8"?>
<p:tagLst xmlns:p="http://schemas.openxmlformats.org/presentationml/2006/main">
  <p:tag name="AS_UNIQUEID" val="5618"/>
</p:tagLst>
</file>

<file path=ppt/tags/tag87.xml><?xml version="1.0" encoding="utf-8"?>
<p:tagLst xmlns:p="http://schemas.openxmlformats.org/presentationml/2006/main">
  <p:tag name="AS_UNIQUEID" val="5619"/>
</p:tagLst>
</file>

<file path=ppt/tags/tag88.xml><?xml version="1.0" encoding="utf-8"?>
<p:tagLst xmlns:p="http://schemas.openxmlformats.org/presentationml/2006/main">
  <p:tag name="TABLE_ENDDRAG_ORIGIN_RECT" val="929*192"/>
  <p:tag name="TABLE_ENDDRAG_RECT" val="15*241*929*192"/>
</p:tagLst>
</file>

<file path=ppt/tags/tag89.xml><?xml version="1.0" encoding="utf-8"?>
<p:tagLst xmlns:p="http://schemas.openxmlformats.org/presentationml/2006/main">
  <p:tag name="AS_UNIQUEID" val="5590"/>
</p:tagLst>
</file>

<file path=ppt/tags/tag9.xml><?xml version="1.0" encoding="utf-8"?>
<p:tagLst xmlns:p="http://schemas.openxmlformats.org/presentationml/2006/main">
  <p:tag name="AS_UNIQUEID" val="5505"/>
</p:tagLst>
</file>

<file path=ppt/tags/tag90.xml><?xml version="1.0" encoding="utf-8"?>
<p:tagLst xmlns:p="http://schemas.openxmlformats.org/presentationml/2006/main">
  <p:tag name="AS_UNIQUEID" val="5591"/>
</p:tagLst>
</file>

<file path=ppt/tags/tag9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92.xml><?xml version="1.0" encoding="utf-8"?>
<p:tagLst xmlns:p="http://schemas.openxmlformats.org/presentationml/2006/main">
  <p:tag name="AS_UNIQUEID" val="5551"/>
</p:tagLst>
</file>

<file path=ppt/tags/tag93.xml><?xml version="1.0" encoding="utf-8"?>
<p:tagLst xmlns:p="http://schemas.openxmlformats.org/presentationml/2006/main">
  <p:tag name="AS_UNIQUEID" val="5552"/>
</p:tagLst>
</file>

<file path=ppt/tags/tag94.xml><?xml version="1.0" encoding="utf-8"?>
<p:tagLst xmlns:p="http://schemas.openxmlformats.org/presentationml/2006/main">
  <p:tag name="AS_UNIQUEID" val="5553"/>
</p:tagLst>
</file>

<file path=ppt/tags/tag95.xml><?xml version="1.0" encoding="utf-8"?>
<p:tagLst xmlns:p="http://schemas.openxmlformats.org/presentationml/2006/main">
  <p:tag name="AS_UNIQUEID" val="5554"/>
</p:tagLst>
</file>

<file path=ppt/tags/tag96.xml><?xml version="1.0" encoding="utf-8"?>
<p:tagLst xmlns:p="http://schemas.openxmlformats.org/presentationml/2006/main">
  <p:tag name="AS_UNIQUEID" val="5555"/>
</p:tagLst>
</file>

<file path=ppt/tags/tag97.xml><?xml version="1.0" encoding="utf-8"?>
<p:tagLst xmlns:p="http://schemas.openxmlformats.org/presentationml/2006/main">
  <p:tag name="AS_UNIQUEID" val="5556"/>
</p:tagLst>
</file>

<file path=ppt/tags/tag98.xml><?xml version="1.0" encoding="utf-8"?>
<p:tagLst xmlns:p="http://schemas.openxmlformats.org/presentationml/2006/main">
  <p:tag name="AS_UNIQUEID" val="5558"/>
</p:tagLst>
</file>

<file path=ppt/tags/tag99.xml><?xml version="1.0" encoding="utf-8"?>
<p:tagLst xmlns:p="http://schemas.openxmlformats.org/presentationml/2006/main">
  <p:tag name="AS_UNIQUEID" val="555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3056</Words>
  <Application>WPS 演示</Application>
  <PresentationFormat/>
  <Paragraphs>221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Arial</vt:lpstr>
      <vt:lpstr>微软雅黑</vt:lpstr>
      <vt:lpstr>汉仪全唐诗简</vt:lpstr>
      <vt:lpstr>SimSun-ExtB</vt:lpstr>
      <vt:lpstr>Times New Roman</vt:lpstr>
      <vt:lpstr>黑体</vt:lpstr>
      <vt:lpstr>方正楷体_GBK</vt:lpstr>
      <vt:lpstr>Calibri</vt:lpstr>
      <vt:lpstr>楷体</vt:lpstr>
      <vt:lpstr>Wingdings</vt:lpstr>
      <vt:lpstr>Arial Unicode MS</vt:lpstr>
      <vt:lpstr>等线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3.作者多次写到自己在高原上的疼痛、恶心,甚至觉得“要死了”,这些内容与文中的写景有什么关系？产生了怎样的表达效果？ 关系： </vt:lpstr>
      <vt:lpstr> 表达效果： </vt:lpstr>
      <vt:lpstr>PowerPoint 演示文稿</vt:lpstr>
      <vt:lpstr>PowerPoint 演示文稿</vt:lpstr>
      <vt:lpstr>2.风一刻不停地呼啸,辨不清它何来何往,仿佛自地球形成以来它就在这里川流不息,把冰河上的雪粒纷纷扬扬地扫荡着,又纷纷扬扬地洒落在河滩上、冰缝里。 (删去加点部分,全句的表达效果会有怎样的变化？)</vt:lpstr>
      <vt:lpstr>3.端详着冰山上纵横的裂纹,环绕冰山的波状皱褶,想象着在漫长的时光里,冰川的前进和后退,冰山的高低消长,这波纹是否就是年轮。(作者是怎样描写冰山的裂纹和皱褶的？这样写有什么好处？)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18</cp:revision>
  <cp:lastPrinted>2024-05-21T15:46:00Z</cp:lastPrinted>
  <dcterms:created xsi:type="dcterms:W3CDTF">2024-05-21T15:46:00Z</dcterms:created>
  <dcterms:modified xsi:type="dcterms:W3CDTF">2024-06-02T21:45:10Z</dcterms:modified>
  <cp:version>19462476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D71F5EEE56D94BBAB1B0184E45F1915D_12</vt:lpwstr>
  </property>
</Properties>
</file>