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99682" name="页眉占位符 19968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strike="noStrike" noProof="1" dirty="0"/>
          </a:p>
        </p:txBody>
      </p:sp>
      <p:sp>
        <p:nvSpPr>
          <p:cNvPr id="199683" name="日期占位符 19968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fld id="{BB962C8B-B14F-4D97-AF65-F5344CB8AC3E}" type="datetimeFigureOut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2" name="幻灯片图像占位符 199683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053" name="文本占位符 19968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99686" name="页脚占位符 19968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z="1200" strike="noStrike" noProof="1" dirty="0"/>
          </a:p>
        </p:txBody>
      </p:sp>
      <p:sp>
        <p:nvSpPr>
          <p:cNvPr id="199687" name="灯片编号占位符 19968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9"/>
          <p:cNvGrpSpPr/>
          <p:nvPr userDrawn="1"/>
        </p:nvGrpSpPr>
        <p:grpSpPr bwMode="auto">
          <a:xfrm>
            <a:off x="2503624" y="2543018"/>
            <a:ext cx="1641044" cy="1602663"/>
            <a:chOff x="0" y="0"/>
            <a:chExt cx="1387872" cy="1387872"/>
          </a:xfrm>
        </p:grpSpPr>
        <p:sp>
          <p:nvSpPr>
            <p:cNvPr id="9" name="同心圆 11"/>
            <p:cNvSpPr>
              <a:spLocks noChangeArrowheads="1"/>
            </p:cNvSpPr>
            <p:nvPr/>
          </p:nvSpPr>
          <p:spPr bwMode="auto">
            <a:xfrm>
              <a:off x="0" y="0"/>
              <a:ext cx="1387872" cy="1387872"/>
            </a:xfrm>
            <a:custGeom>
              <a:avLst/>
              <a:gdLst>
                <a:gd name="G0" fmla="+- 3311 0 0"/>
                <a:gd name="G1" fmla="+- 21600 0 3311"/>
                <a:gd name="G2" fmla="+- 21600 0 3311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311" y="10800"/>
                  </a:moveTo>
                  <a:cubicBezTo>
                    <a:pt x="3311" y="14936"/>
                    <a:pt x="6664" y="18289"/>
                    <a:pt x="10800" y="18289"/>
                  </a:cubicBezTo>
                  <a:cubicBezTo>
                    <a:pt x="14936" y="18289"/>
                    <a:pt x="18289" y="14936"/>
                    <a:pt x="18289" y="10800"/>
                  </a:cubicBezTo>
                  <a:cubicBezTo>
                    <a:pt x="18289" y="6664"/>
                    <a:pt x="14936" y="3311"/>
                    <a:pt x="10800" y="3311"/>
                  </a:cubicBezTo>
                  <a:cubicBezTo>
                    <a:pt x="6664" y="3311"/>
                    <a:pt x="3311" y="6664"/>
                    <a:pt x="3311" y="10800"/>
                  </a:cubicBezTo>
                  <a:close/>
                </a:path>
              </a:pathLst>
            </a:custGeom>
            <a:solidFill>
              <a:srgbClr val="E44B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0" name="空心弧 12"/>
            <p:cNvSpPr>
              <a:spLocks noChangeArrowheads="1"/>
            </p:cNvSpPr>
            <p:nvPr/>
          </p:nvSpPr>
          <p:spPr bwMode="auto">
            <a:xfrm rot="5400000">
              <a:off x="0" y="0"/>
              <a:ext cx="1387872" cy="1387872"/>
            </a:xfrm>
            <a:custGeom>
              <a:avLst/>
              <a:gdLst>
                <a:gd name="G0" fmla="+- 7411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7411"/>
                <a:gd name="G18" fmla="*/ 7411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7411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7411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1694 w 21600"/>
                <a:gd name="T15" fmla="*/ 10800 h 21600"/>
                <a:gd name="T16" fmla="*/ 10800 w 21600"/>
                <a:gd name="T17" fmla="*/ 3389 h 21600"/>
                <a:gd name="T18" fmla="*/ 19906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3389" y="10800"/>
                  </a:moveTo>
                  <a:cubicBezTo>
                    <a:pt x="3389" y="6707"/>
                    <a:pt x="6707" y="3389"/>
                    <a:pt x="10800" y="3389"/>
                  </a:cubicBezTo>
                  <a:cubicBezTo>
                    <a:pt x="14892" y="3388"/>
                    <a:pt x="18210" y="6707"/>
                    <a:pt x="18211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bg1">
                <a:lumMod val="75000"/>
                <a:alpha val="34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1" name="文本框 19"/>
          <p:cNvSpPr>
            <a:spLocks noChangeArrowheads="1"/>
          </p:cNvSpPr>
          <p:nvPr userDrawn="1"/>
        </p:nvSpPr>
        <p:spPr bwMode="auto">
          <a:xfrm>
            <a:off x="2858240" y="2990114"/>
            <a:ext cx="956343" cy="692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086" tIns="53545" rIns="107086" bIns="53545">
            <a:spAutoFit/>
          </a:bodyPr>
          <a:lstStyle/>
          <a:p>
            <a:pPr algn="ctr"/>
            <a:r>
              <a:rPr lang="en-US" sz="3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01</a:t>
            </a:r>
            <a:endParaRPr lang="zh-CN" altLang="en-US" sz="3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06903" y="2876223"/>
            <a:ext cx="5019675" cy="8705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375" b="1" kern="100" dirty="0">
                <a:solidFill>
                  <a:srgbClr val="E44B42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课时</a:t>
            </a:r>
            <a:r>
              <a:rPr lang="zh-CN" altLang="en-US" sz="3375" b="1" kern="100" dirty="0" smtClean="0">
                <a:solidFill>
                  <a:srgbClr val="E44B42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 话题</a:t>
            </a:r>
            <a:r>
              <a:rPr lang="zh-CN" altLang="en-US" sz="3375" b="1" kern="100" dirty="0">
                <a:solidFill>
                  <a:srgbClr val="E44B42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作文满分技巧</a:t>
            </a:r>
            <a:endParaRPr lang="zh-CN" altLang="en-US" sz="3375" b="1" kern="100" dirty="0" smtClean="0">
              <a:solidFill>
                <a:srgbClr val="E44B42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1" y="1543050"/>
            <a:ext cx="5761652" cy="42913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的画卷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展现着祖国母亲饱经沧桑的脸和那坚强不屈的脊梁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祖国母亲啊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华夏大地的宏伟蓝图上活跃着您的实践创新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东方奔腾的旭日中迸发出你的盎然生气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为了祖国的光明和富强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不知有多少革命先烈抛头颅洒热血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使您挣脱枷锁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获得新生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又有多少爱国志士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与您同甘共苦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国家兴亡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匹夫有责”曾是先辈们的豪言壮语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面对破碎的河山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您带着您的儿女顽强奋斗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他们用钢铁般的意志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众志成城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将一个个磨难克服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终于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改革的春风使神州大地再度焕发活力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光阴荏苒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您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以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矩形标注 2"/>
          <p:cNvSpPr/>
          <p:nvPr/>
        </p:nvSpPr>
        <p:spPr>
          <a:xfrm>
            <a:off x="6420679" y="1731894"/>
            <a:ext cx="2474843" cy="1425414"/>
          </a:xfrm>
          <a:prstGeom prst="wedgeRectCallout">
            <a:avLst>
              <a:gd name="adj1" fmla="val -62577"/>
              <a:gd name="adj2" fmla="val -3482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5" name="矩形 4"/>
          <p:cNvSpPr/>
          <p:nvPr/>
        </p:nvSpPr>
        <p:spPr>
          <a:xfrm>
            <a:off x="6420679" y="1690896"/>
            <a:ext cx="2474843" cy="1545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运用比喻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拟人的修辞手法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叙写中国五千年的发展历史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0" y="1543050"/>
            <a:ext cx="5811347" cy="42913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崭新的姿态再次屹立于世界民族之林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30000"/>
              </a:lnSpc>
            </a:pP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祖国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——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一个充满东方神韵的国度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有着九百六十万平方公里的广阔疆土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有着享誉海外的“四大发明”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有绵延万里的长城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宏伟的北京故宫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无与伦比的苏州园林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还有丰富的宝藏和秀丽的风光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您是世界和平中飘扬的一面不朽的旗帜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更是世界聚光的焦点</a:t>
            </a:r>
            <a:r>
              <a:rPr lang="en-US" altLang="zh-CN" sz="2100" u="wavy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u="wavy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3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作为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您的子孙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怎能不为有这样美丽的国度而自豪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有这么坚强的母亲而骄傲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?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因为有了您的美丽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让我们自己的家也能够幸福温馨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因为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有了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矩形标注 2"/>
          <p:cNvSpPr/>
          <p:nvPr/>
        </p:nvSpPr>
        <p:spPr>
          <a:xfrm>
            <a:off x="6390860" y="2447510"/>
            <a:ext cx="2474843" cy="1093305"/>
          </a:xfrm>
          <a:prstGeom prst="wedgeRectCallout">
            <a:avLst>
              <a:gd name="adj1" fmla="val -57860"/>
              <a:gd name="adj2" fmla="val 378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5" name="矩形 4"/>
          <p:cNvSpPr/>
          <p:nvPr/>
        </p:nvSpPr>
        <p:spPr>
          <a:xfrm>
            <a:off x="6390859" y="2471969"/>
            <a:ext cx="2474843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写祖国的巨大成就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让人心生敬意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1" y="1543050"/>
            <a:ext cx="5731835" cy="47110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您的强大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让我们自己的家也能够和谐安宁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195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有国的孩子才有家</a:t>
            </a:r>
            <a:r>
              <a:rPr lang="en-US" altLang="zh-CN" sz="195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195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在您经济迅速发展的时代</a:t>
            </a:r>
            <a:r>
              <a:rPr lang="en-US" altLang="zh-CN" sz="195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195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作为接班人的我们</a:t>
            </a:r>
            <a:r>
              <a:rPr lang="en-US" altLang="zh-CN" sz="195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195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没有理由不去努力学习</a:t>
            </a:r>
            <a:r>
              <a:rPr lang="en-US" altLang="zh-CN" sz="195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195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奋发向上</a:t>
            </a:r>
            <a:r>
              <a:rPr lang="en-US" altLang="zh-CN" sz="195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195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开创一片属于自己的天空</a:t>
            </a:r>
            <a:r>
              <a:rPr lang="en-US" altLang="zh-CN" sz="195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!</a:t>
            </a:r>
            <a:r>
              <a:rPr lang="zh-CN" altLang="en-US" sz="195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既然有幸生活在这个国度里</a:t>
            </a:r>
            <a:r>
              <a:rPr lang="en-US" altLang="zh-CN" sz="195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195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就应该让自己的生命活得有价值</a:t>
            </a:r>
            <a:r>
              <a:rPr lang="en-US" altLang="zh-CN" sz="195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;</a:t>
            </a:r>
            <a:r>
              <a:rPr lang="zh-CN" altLang="en-US" sz="195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既然身为炎黄子孙</a:t>
            </a:r>
            <a:r>
              <a:rPr lang="en-US" altLang="zh-CN" sz="195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195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我们就有责任让祖国的路更平</a:t>
            </a:r>
            <a:r>
              <a:rPr lang="en-US" altLang="zh-CN" sz="195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195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让祖国的天更蓝</a:t>
            </a:r>
            <a:r>
              <a:rPr lang="en-US" altLang="zh-CN" sz="195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195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让祖国母亲的微笑更灿烂</a:t>
            </a:r>
            <a:r>
              <a:rPr lang="en-US" altLang="zh-CN" sz="1950" u="wavy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!</a:t>
            </a:r>
            <a:endParaRPr lang="en-US" altLang="zh-CN" sz="1950" u="wavy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40000"/>
              </a:lnSpc>
            </a:pPr>
            <a:r>
              <a:rPr lang="zh-CN" altLang="en-US" sz="1950" u="wavy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捧</a:t>
            </a:r>
            <a:r>
              <a:rPr lang="zh-CN" altLang="en-US" sz="195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一杯香茗</a:t>
            </a:r>
            <a:r>
              <a:rPr lang="en-US" altLang="zh-CN" sz="195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195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依然是黄昏的午后</a:t>
            </a:r>
            <a:r>
              <a:rPr lang="en-US" altLang="zh-CN" sz="195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195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依然是残阳斜照</a:t>
            </a:r>
            <a:r>
              <a:rPr lang="en-US" altLang="zh-CN" sz="195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195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眼前展现一幅幅画卷</a:t>
            </a:r>
            <a:r>
              <a:rPr lang="en-US" altLang="zh-CN" sz="195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195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上面绿草如茵</a:t>
            </a:r>
            <a:r>
              <a:rPr lang="en-US" altLang="zh-CN" sz="195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195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牛羊成群</a:t>
            </a:r>
            <a:r>
              <a:rPr lang="en-US" altLang="zh-CN" sz="195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;</a:t>
            </a:r>
            <a:r>
              <a:rPr lang="zh-CN" altLang="en-US" sz="195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上面车水马龙</a:t>
            </a:r>
            <a:r>
              <a:rPr lang="en-US" altLang="zh-CN" sz="195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195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百姓和乐</a:t>
            </a:r>
            <a:r>
              <a:rPr lang="en-US" altLang="zh-CN" sz="195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;</a:t>
            </a:r>
            <a:r>
              <a:rPr lang="zh-CN" altLang="en-US" sz="195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上面华灯初上</a:t>
            </a:r>
            <a:r>
              <a:rPr lang="en-US" altLang="zh-CN" sz="195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195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歌舞升平</a:t>
            </a:r>
            <a:r>
              <a:rPr lang="en-US" altLang="zh-CN" sz="195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……</a:t>
            </a:r>
            <a:endParaRPr lang="zh-CN" altLang="en-US" sz="1950" u="wavy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矩形标注 2"/>
          <p:cNvSpPr/>
          <p:nvPr/>
        </p:nvSpPr>
        <p:spPr>
          <a:xfrm>
            <a:off x="6420679" y="1731894"/>
            <a:ext cx="2474843" cy="1425414"/>
          </a:xfrm>
          <a:prstGeom prst="wedgeRectCallout">
            <a:avLst>
              <a:gd name="adj1" fmla="val -62577"/>
              <a:gd name="adj2" fmla="val -3482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5" name="矩形 4"/>
          <p:cNvSpPr/>
          <p:nvPr/>
        </p:nvSpPr>
        <p:spPr>
          <a:xfrm>
            <a:off x="6420679" y="1690896"/>
            <a:ext cx="2474843" cy="1545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点题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自然过渡到“有国的孩子才有家”的主题上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标注 5"/>
          <p:cNvSpPr/>
          <p:nvPr/>
        </p:nvSpPr>
        <p:spPr>
          <a:xfrm>
            <a:off x="6420679" y="4311098"/>
            <a:ext cx="2474843" cy="1425414"/>
          </a:xfrm>
          <a:prstGeom prst="wedgeRectCallout">
            <a:avLst>
              <a:gd name="adj1" fmla="val -61774"/>
              <a:gd name="adj2" fmla="val -4840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7" name="矩形 6"/>
          <p:cNvSpPr/>
          <p:nvPr/>
        </p:nvSpPr>
        <p:spPr>
          <a:xfrm>
            <a:off x="6420679" y="4270100"/>
            <a:ext cx="2474843" cy="1545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首尾呼应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进一步抒发对祖国的赞美之情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1" y="1543050"/>
            <a:ext cx="8621078" cy="1545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赏析点评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构思新颖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首尾呼应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结构严谨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在温馨的氛围中把自己的爱国之情融入细腻的笔触之中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有国才有家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有了祖国的强大和平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才会有我们小家的和谐幸福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结尾不落俗套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余味悠长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1" y="2063324"/>
            <a:ext cx="8621078" cy="3484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20090" algn="just"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阅读下面材料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根据要求作文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个徒弟向师傅求教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师傅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我们工作太痛苦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求您指点迷津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师傅冥思半天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在纸上画了一碗米饭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两人看完画后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若有所悟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一个辞职回家种田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一个仍待在公司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十年后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种田的以现代方法经营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成了农业专家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待在公司的任劳任怨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成了经理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两人相遇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农业专家说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师傅画的不过一碗饭吗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识时务者为俊杰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经理说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不过一碗饭吗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何必见异思迁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｡”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21096" y="1585400"/>
            <a:ext cx="1832229" cy="575945"/>
            <a:chOff x="3318511" y="2579277"/>
            <a:chExt cx="2442972" cy="767927"/>
          </a:xfrm>
        </p:grpSpPr>
        <p:grpSp>
          <p:nvGrpSpPr>
            <p:cNvPr id="5" name="组合 4"/>
            <p:cNvGrpSpPr/>
            <p:nvPr/>
          </p:nvGrpSpPr>
          <p:grpSpPr>
            <a:xfrm>
              <a:off x="3318511" y="2707006"/>
              <a:ext cx="437563" cy="458225"/>
              <a:chOff x="9324592" y="1236103"/>
              <a:chExt cx="531657" cy="583566"/>
            </a:xfrm>
          </p:grpSpPr>
          <p:sp>
            <p:nvSpPr>
              <p:cNvPr id="7" name="Shape 6853"/>
              <p:cNvSpPr/>
              <p:nvPr/>
            </p:nvSpPr>
            <p:spPr>
              <a:xfrm>
                <a:off x="9332127" y="1236103"/>
                <a:ext cx="450444" cy="5835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06" y="0"/>
                    </a:moveTo>
                    <a:cubicBezTo>
                      <a:pt x="7425" y="0"/>
                      <a:pt x="7425" y="0"/>
                      <a:pt x="7425" y="0"/>
                    </a:cubicBezTo>
                    <a:cubicBezTo>
                      <a:pt x="7425" y="0"/>
                      <a:pt x="4978" y="2088"/>
                      <a:pt x="4134" y="2741"/>
                    </a:cubicBezTo>
                    <a:cubicBezTo>
                      <a:pt x="3122" y="3524"/>
                      <a:pt x="0" y="5873"/>
                      <a:pt x="0" y="5873"/>
                    </a:cubicBezTo>
                    <a:cubicBezTo>
                      <a:pt x="0" y="5873"/>
                      <a:pt x="0" y="5873"/>
                      <a:pt x="0" y="5873"/>
                    </a:cubicBezTo>
                    <a:cubicBezTo>
                      <a:pt x="0" y="19903"/>
                      <a:pt x="0" y="19903"/>
                      <a:pt x="0" y="19903"/>
                    </a:cubicBezTo>
                    <a:cubicBezTo>
                      <a:pt x="0" y="20817"/>
                      <a:pt x="928" y="21600"/>
                      <a:pt x="2109" y="21600"/>
                    </a:cubicBezTo>
                    <a:cubicBezTo>
                      <a:pt x="19406" y="21600"/>
                      <a:pt x="19406" y="21600"/>
                      <a:pt x="19406" y="21600"/>
                    </a:cubicBezTo>
                    <a:cubicBezTo>
                      <a:pt x="20588" y="21600"/>
                      <a:pt x="21600" y="20817"/>
                      <a:pt x="21600" y="19903"/>
                    </a:cubicBezTo>
                    <a:cubicBezTo>
                      <a:pt x="21600" y="1697"/>
                      <a:pt x="21600" y="1697"/>
                      <a:pt x="21600" y="1697"/>
                    </a:cubicBezTo>
                    <a:cubicBezTo>
                      <a:pt x="21600" y="783"/>
                      <a:pt x="20588" y="0"/>
                      <a:pt x="19406" y="0"/>
                    </a:cubicBezTo>
                  </a:path>
                </a:pathLst>
              </a:custGeom>
              <a:solidFill>
                <a:srgbClr val="0A8C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pic>
            <p:nvPicPr>
              <p:cNvPr id="8" name="image22.png"/>
              <p:cNvPicPr/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9652796" y="1483092"/>
                <a:ext cx="134798" cy="314808"/>
              </a:xfrm>
              <a:prstGeom prst="rect">
                <a:avLst/>
              </a:prstGeom>
              <a:ln w="12700" cap="flat">
                <a:noFill/>
                <a:miter lim="400000"/>
                <a:headEnd/>
                <a:tailEnd/>
              </a:ln>
              <a:effectLst/>
            </p:spPr>
          </p:pic>
          <p:sp>
            <p:nvSpPr>
              <p:cNvPr id="9" name="Shape 6855"/>
              <p:cNvSpPr/>
              <p:nvPr/>
            </p:nvSpPr>
            <p:spPr>
              <a:xfrm>
                <a:off x="9332127" y="1236103"/>
                <a:ext cx="225222" cy="5835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14850" y="0"/>
                      <a:pt x="14850" y="0"/>
                      <a:pt x="14850" y="0"/>
                    </a:cubicBezTo>
                    <a:cubicBezTo>
                      <a:pt x="14850" y="0"/>
                      <a:pt x="9956" y="2088"/>
                      <a:pt x="8269" y="2741"/>
                    </a:cubicBezTo>
                    <a:cubicBezTo>
                      <a:pt x="6244" y="3524"/>
                      <a:pt x="0" y="5873"/>
                      <a:pt x="0" y="5873"/>
                    </a:cubicBezTo>
                    <a:cubicBezTo>
                      <a:pt x="0" y="5873"/>
                      <a:pt x="0" y="5873"/>
                      <a:pt x="0" y="5873"/>
                    </a:cubicBezTo>
                    <a:cubicBezTo>
                      <a:pt x="0" y="19903"/>
                      <a:pt x="0" y="19903"/>
                      <a:pt x="0" y="19903"/>
                    </a:cubicBezTo>
                    <a:cubicBezTo>
                      <a:pt x="0" y="20817"/>
                      <a:pt x="1856" y="21600"/>
                      <a:pt x="4219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0"/>
                      <a:pt x="21600" y="0"/>
                      <a:pt x="21600" y="0"/>
                    </a:cubicBezTo>
                  </a:path>
                </a:pathLst>
              </a:custGeom>
              <a:solidFill>
                <a:srgbClr val="18A3D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pic>
            <p:nvPicPr>
              <p:cNvPr id="10" name="image23.png"/>
              <p:cNvPicPr/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9324592" y="1375087"/>
                <a:ext cx="195081" cy="57771"/>
              </a:xfrm>
              <a:prstGeom prst="rect">
                <a:avLst/>
              </a:prstGeom>
              <a:ln w="12700" cap="flat">
                <a:noFill/>
                <a:miter lim="400000"/>
                <a:headEnd/>
                <a:tailEnd/>
              </a:ln>
              <a:effectLst/>
            </p:spPr>
          </p:pic>
          <p:sp>
            <p:nvSpPr>
              <p:cNvPr id="11" name="Shape 6857"/>
              <p:cNvSpPr/>
              <p:nvPr/>
            </p:nvSpPr>
            <p:spPr>
              <a:xfrm>
                <a:off x="9332127" y="1236103"/>
                <a:ext cx="154893" cy="1590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21600" y="15360"/>
                      <a:pt x="21600" y="15360"/>
                      <a:pt x="21600" y="15360"/>
                    </a:cubicBezTo>
                    <a:cubicBezTo>
                      <a:pt x="21600" y="18960"/>
                      <a:pt x="18900" y="21600"/>
                      <a:pt x="15464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3DBAE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2" name="Shape 6858"/>
              <p:cNvSpPr/>
              <p:nvPr/>
            </p:nvSpPr>
            <p:spPr>
              <a:xfrm>
                <a:off x="9405806" y="1446253"/>
                <a:ext cx="301412" cy="1950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463" y="21600"/>
                    </a:moveTo>
                    <a:cubicBezTo>
                      <a:pt x="1137" y="21600"/>
                      <a:pt x="1137" y="21600"/>
                      <a:pt x="1137" y="21600"/>
                    </a:cubicBezTo>
                    <a:cubicBezTo>
                      <a:pt x="505" y="21600"/>
                      <a:pt x="0" y="20822"/>
                      <a:pt x="0" y="19849"/>
                    </a:cubicBezTo>
                    <a:cubicBezTo>
                      <a:pt x="0" y="18876"/>
                      <a:pt x="505" y="18097"/>
                      <a:pt x="1137" y="18097"/>
                    </a:cubicBezTo>
                    <a:cubicBezTo>
                      <a:pt x="20463" y="18097"/>
                      <a:pt x="20463" y="18097"/>
                      <a:pt x="20463" y="18097"/>
                    </a:cubicBezTo>
                    <a:cubicBezTo>
                      <a:pt x="21095" y="18097"/>
                      <a:pt x="21600" y="18876"/>
                      <a:pt x="21600" y="19849"/>
                    </a:cubicBezTo>
                    <a:cubicBezTo>
                      <a:pt x="21600" y="20822"/>
                      <a:pt x="21095" y="21600"/>
                      <a:pt x="20463" y="21600"/>
                    </a:cubicBezTo>
                    <a:close/>
                    <a:moveTo>
                      <a:pt x="21600" y="13816"/>
                    </a:moveTo>
                    <a:cubicBezTo>
                      <a:pt x="21600" y="12843"/>
                      <a:pt x="21095" y="12065"/>
                      <a:pt x="20463" y="12065"/>
                    </a:cubicBezTo>
                    <a:cubicBezTo>
                      <a:pt x="1137" y="12065"/>
                      <a:pt x="1137" y="12065"/>
                      <a:pt x="1137" y="12065"/>
                    </a:cubicBezTo>
                    <a:cubicBezTo>
                      <a:pt x="505" y="12065"/>
                      <a:pt x="0" y="12843"/>
                      <a:pt x="0" y="13816"/>
                    </a:cubicBezTo>
                    <a:cubicBezTo>
                      <a:pt x="0" y="14789"/>
                      <a:pt x="505" y="15373"/>
                      <a:pt x="1137" y="15373"/>
                    </a:cubicBezTo>
                    <a:cubicBezTo>
                      <a:pt x="20463" y="15373"/>
                      <a:pt x="20463" y="15373"/>
                      <a:pt x="20463" y="15373"/>
                    </a:cubicBezTo>
                    <a:cubicBezTo>
                      <a:pt x="21095" y="15373"/>
                      <a:pt x="21600" y="14789"/>
                      <a:pt x="21600" y="13816"/>
                    </a:cubicBezTo>
                    <a:close/>
                    <a:moveTo>
                      <a:pt x="21600" y="7784"/>
                    </a:moveTo>
                    <a:cubicBezTo>
                      <a:pt x="21600" y="6811"/>
                      <a:pt x="21095" y="6032"/>
                      <a:pt x="20463" y="6032"/>
                    </a:cubicBezTo>
                    <a:cubicBezTo>
                      <a:pt x="1137" y="6032"/>
                      <a:pt x="1137" y="6032"/>
                      <a:pt x="1137" y="6032"/>
                    </a:cubicBezTo>
                    <a:cubicBezTo>
                      <a:pt x="505" y="6032"/>
                      <a:pt x="0" y="6811"/>
                      <a:pt x="0" y="7784"/>
                    </a:cubicBezTo>
                    <a:cubicBezTo>
                      <a:pt x="0" y="8562"/>
                      <a:pt x="505" y="9341"/>
                      <a:pt x="1137" y="9341"/>
                    </a:cubicBezTo>
                    <a:cubicBezTo>
                      <a:pt x="20463" y="9341"/>
                      <a:pt x="20463" y="9341"/>
                      <a:pt x="20463" y="9341"/>
                    </a:cubicBezTo>
                    <a:cubicBezTo>
                      <a:pt x="21095" y="9341"/>
                      <a:pt x="21600" y="8562"/>
                      <a:pt x="21600" y="7784"/>
                    </a:cubicBezTo>
                    <a:close/>
                    <a:moveTo>
                      <a:pt x="10737" y="1751"/>
                    </a:moveTo>
                    <a:cubicBezTo>
                      <a:pt x="10737" y="778"/>
                      <a:pt x="10232" y="0"/>
                      <a:pt x="9726" y="0"/>
                    </a:cubicBezTo>
                    <a:cubicBezTo>
                      <a:pt x="1137" y="0"/>
                      <a:pt x="1137" y="0"/>
                      <a:pt x="1137" y="0"/>
                    </a:cubicBezTo>
                    <a:cubicBezTo>
                      <a:pt x="505" y="0"/>
                      <a:pt x="0" y="778"/>
                      <a:pt x="0" y="1751"/>
                    </a:cubicBezTo>
                    <a:cubicBezTo>
                      <a:pt x="0" y="2530"/>
                      <a:pt x="505" y="3308"/>
                      <a:pt x="1137" y="3308"/>
                    </a:cubicBezTo>
                    <a:cubicBezTo>
                      <a:pt x="9726" y="3308"/>
                      <a:pt x="9726" y="3308"/>
                      <a:pt x="9726" y="3308"/>
                    </a:cubicBezTo>
                    <a:cubicBezTo>
                      <a:pt x="10232" y="3308"/>
                      <a:pt x="10737" y="2530"/>
                      <a:pt x="10737" y="1751"/>
                    </a:cubicBezTo>
                    <a:close/>
                  </a:path>
                </a:pathLst>
              </a:custGeom>
              <a:solidFill>
                <a:srgbClr val="F8EDE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3" name="Shape 6859"/>
              <p:cNvSpPr/>
              <p:nvPr/>
            </p:nvSpPr>
            <p:spPr>
              <a:xfrm>
                <a:off x="9578280" y="1325689"/>
                <a:ext cx="113029" cy="98796"/>
              </a:xfrm>
              <a:prstGeom prst="rect">
                <a:avLst/>
              </a:prstGeom>
              <a:solidFill>
                <a:srgbClr val="F8EDE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4" name="Shape 6860"/>
              <p:cNvSpPr/>
              <p:nvPr/>
            </p:nvSpPr>
            <p:spPr>
              <a:xfrm>
                <a:off x="9640236" y="1424484"/>
                <a:ext cx="216013" cy="2503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623" y="0"/>
                    </a:moveTo>
                    <a:lnTo>
                      <a:pt x="0" y="16615"/>
                    </a:lnTo>
                    <a:lnTo>
                      <a:pt x="13144" y="21600"/>
                    </a:lnTo>
                    <a:lnTo>
                      <a:pt x="21600" y="5201"/>
                    </a:lnTo>
                    <a:lnTo>
                      <a:pt x="8623" y="0"/>
                    </a:lnTo>
                    <a:close/>
                  </a:path>
                </a:pathLst>
              </a:custGeom>
              <a:solidFill>
                <a:srgbClr val="3BBF98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5" name="Shape 6861"/>
              <p:cNvSpPr/>
              <p:nvPr/>
            </p:nvSpPr>
            <p:spPr>
              <a:xfrm>
                <a:off x="9640236" y="1617053"/>
                <a:ext cx="131450" cy="987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51" y="15742"/>
                    </a:moveTo>
                    <a:lnTo>
                      <a:pt x="0" y="0"/>
                    </a:lnTo>
                    <a:lnTo>
                      <a:pt x="21600" y="12631"/>
                    </a:lnTo>
                    <a:lnTo>
                      <a:pt x="11557" y="21600"/>
                    </a:lnTo>
                    <a:lnTo>
                      <a:pt x="1651" y="15742"/>
                    </a:lnTo>
                    <a:close/>
                  </a:path>
                </a:pathLst>
              </a:custGeom>
              <a:solidFill>
                <a:srgbClr val="F2DFD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6" name="Shape 6862"/>
              <p:cNvSpPr/>
              <p:nvPr/>
            </p:nvSpPr>
            <p:spPr>
              <a:xfrm>
                <a:off x="9640236" y="1424484"/>
                <a:ext cx="151544" cy="2227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292" y="0"/>
                    </a:moveTo>
                    <a:lnTo>
                      <a:pt x="0" y="18677"/>
                    </a:lnTo>
                    <a:lnTo>
                      <a:pt x="9308" y="21600"/>
                    </a:lnTo>
                    <a:lnTo>
                      <a:pt x="21600" y="2923"/>
                    </a:lnTo>
                    <a:lnTo>
                      <a:pt x="12292" y="0"/>
                    </a:lnTo>
                    <a:close/>
                  </a:path>
                </a:pathLst>
              </a:custGeom>
              <a:solidFill>
                <a:srgbClr val="4ED0A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7" name="Shape 6863"/>
              <p:cNvSpPr/>
              <p:nvPr/>
            </p:nvSpPr>
            <p:spPr>
              <a:xfrm>
                <a:off x="9640236" y="1617053"/>
                <a:ext cx="66982" cy="862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240" y="18035"/>
                    </a:moveTo>
                    <a:lnTo>
                      <a:pt x="0" y="0"/>
                    </a:lnTo>
                    <a:lnTo>
                      <a:pt x="21600" y="6920"/>
                    </a:lnTo>
                    <a:lnTo>
                      <a:pt x="12960" y="21600"/>
                    </a:lnTo>
                    <a:lnTo>
                      <a:pt x="3240" y="18035"/>
                    </a:lnTo>
                    <a:close/>
                  </a:path>
                </a:pathLst>
              </a:custGeom>
              <a:solidFill>
                <a:srgbClr val="F8EDE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8" name="Shape 6864"/>
              <p:cNvSpPr/>
              <p:nvPr/>
            </p:nvSpPr>
            <p:spPr>
              <a:xfrm>
                <a:off x="9650283" y="1684033"/>
                <a:ext cx="65307" cy="669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8910"/>
                    </a:moveTo>
                    <a:lnTo>
                      <a:pt x="3046" y="21600"/>
                    </a:lnTo>
                    <a:lnTo>
                      <a:pt x="0" y="0"/>
                    </a:lnTo>
                    <a:lnTo>
                      <a:pt x="21600" y="8910"/>
                    </a:lnTo>
                    <a:close/>
                  </a:path>
                </a:pathLst>
              </a:custGeom>
              <a:solidFill>
                <a:srgbClr val="41556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9" name="Shape 6865"/>
              <p:cNvSpPr/>
              <p:nvPr/>
            </p:nvSpPr>
            <p:spPr>
              <a:xfrm>
                <a:off x="9650283" y="1684033"/>
                <a:ext cx="31817" cy="669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253" y="21600"/>
                    </a:moveTo>
                    <a:lnTo>
                      <a:pt x="0" y="0"/>
                    </a:lnTo>
                    <a:lnTo>
                      <a:pt x="21600" y="4590"/>
                    </a:lnTo>
                    <a:lnTo>
                      <a:pt x="6253" y="21600"/>
                    </a:lnTo>
                    <a:close/>
                  </a:path>
                </a:pathLst>
              </a:custGeom>
              <a:solidFill>
                <a:srgbClr val="53688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3726730" y="2579277"/>
              <a:ext cx="2034753" cy="76792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100" b="1" dirty="0" smtClean="0">
                  <a:solidFill>
                    <a:srgbClr val="0A8CB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+mn-ea"/>
                </a:rPr>
                <a:t>课堂变式练</a:t>
              </a:r>
              <a:endParaRPr lang="zh-CN" altLang="en-US" sz="2100" b="1" dirty="0" smtClean="0">
                <a:solidFill>
                  <a:srgbClr val="0A8CB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2" y="1546488"/>
            <a:ext cx="8621078" cy="2030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20090" algn="just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这个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故事引发了你怎样的思考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?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请以“适时转身”或“守望花开”为话题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联系生活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写一篇文章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要求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:①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任选一个话题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题目自拟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;②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文体自选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可以记叙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抒情和议论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;③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不少于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600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字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若写诗歌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不少于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15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2" y="1546488"/>
            <a:ext cx="8673816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思路点拨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首先要根据自己的知识储备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确立好主题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尽量“化大为小”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缩小范围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同时要“以小见大”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深化主题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然后要依据主题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确立文体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还要注意独辟蹊径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表现个性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选择不同的角度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把文章写出新意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守望”的解释很简单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看守瞭望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但这个词语的内涵是丰富而广泛的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守望花开”是一种抽象的情感以及这种情感的演绎与升华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有了守望生活才可能变得深刻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心灵才可能变得充实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写作中抓住“守望”这个焦点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自然可以写出精彩的文章来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本文可以写记叙文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也可以写议论文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注意将记叙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抒情和议论相结合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71401" y="3007541"/>
            <a:ext cx="8673816" cy="8705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375" b="1" dirty="0">
                <a:solidFill>
                  <a:schemeClr val="accent2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请完成</a:t>
            </a:r>
            <a:r>
              <a:rPr lang="en-US" altLang="zh-CN" sz="3375" b="1" dirty="0">
                <a:solidFill>
                  <a:schemeClr val="accent2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《</a:t>
            </a:r>
            <a:r>
              <a:rPr lang="zh-CN" altLang="en-US" sz="3375" b="1" dirty="0">
                <a:solidFill>
                  <a:schemeClr val="accent2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练测本</a:t>
            </a:r>
            <a:r>
              <a:rPr lang="en-US" altLang="zh-CN" sz="3375" b="1" dirty="0">
                <a:solidFill>
                  <a:schemeClr val="accent2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》</a:t>
            </a:r>
            <a:r>
              <a:rPr lang="zh-CN" altLang="en-US" sz="3375" b="1" dirty="0">
                <a:solidFill>
                  <a:schemeClr val="accent2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中的“作文</a:t>
            </a:r>
            <a:r>
              <a:rPr lang="en-US" altLang="zh-CN" sz="3375" b="1" dirty="0">
                <a:solidFill>
                  <a:schemeClr val="accent2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•</a:t>
            </a:r>
            <a:r>
              <a:rPr lang="zh-CN" altLang="en-US" sz="3375" b="1" dirty="0">
                <a:solidFill>
                  <a:schemeClr val="accent2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限时实战一”</a:t>
            </a:r>
            <a:endParaRPr sz="3375" dirty="0">
              <a:solidFill>
                <a:schemeClr val="accent2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1" y="2108359"/>
            <a:ext cx="8621078" cy="2515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20090"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1.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把握文体</a:t>
            </a: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话题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作文往往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不限文体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允许考生自由发挥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但是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不限文体并不等于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不要文体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话题作文的“文体不限”其实是指不限于一种文体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让学生有选择文体的自由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在构思考场作文时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首先也得选定一种文体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然后必须按照这种文体的特点来谋篇布局进行写作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61461" y="1587818"/>
            <a:ext cx="8723948" cy="542925"/>
            <a:chOff x="549" y="1300"/>
            <a:chExt cx="18318" cy="1140"/>
          </a:xfrm>
        </p:grpSpPr>
        <p:sp>
          <p:nvSpPr>
            <p:cNvPr id="90" name="Shape 4116"/>
            <p:cNvSpPr/>
            <p:nvPr/>
          </p:nvSpPr>
          <p:spPr>
            <a:xfrm>
              <a:off x="549" y="1481"/>
              <a:ext cx="683" cy="7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4" h="21562" extrusionOk="0">
                  <a:moveTo>
                    <a:pt x="7175" y="3205"/>
                  </a:moveTo>
                  <a:cubicBezTo>
                    <a:pt x="8045" y="3205"/>
                    <a:pt x="8878" y="3205"/>
                    <a:pt x="9712" y="3205"/>
                  </a:cubicBezTo>
                  <a:cubicBezTo>
                    <a:pt x="10074" y="3205"/>
                    <a:pt x="10111" y="3242"/>
                    <a:pt x="10111" y="3533"/>
                  </a:cubicBezTo>
                  <a:cubicBezTo>
                    <a:pt x="10111" y="8523"/>
                    <a:pt x="10111" y="13477"/>
                    <a:pt x="10111" y="18467"/>
                  </a:cubicBezTo>
                  <a:cubicBezTo>
                    <a:pt x="10111" y="18795"/>
                    <a:pt x="10074" y="18832"/>
                    <a:pt x="9748" y="18832"/>
                  </a:cubicBezTo>
                  <a:cubicBezTo>
                    <a:pt x="8915" y="18832"/>
                    <a:pt x="8081" y="18832"/>
                    <a:pt x="7248" y="18832"/>
                  </a:cubicBezTo>
                  <a:cubicBezTo>
                    <a:pt x="6921" y="18832"/>
                    <a:pt x="6849" y="18795"/>
                    <a:pt x="6849" y="18467"/>
                  </a:cubicBezTo>
                  <a:cubicBezTo>
                    <a:pt x="6849" y="13514"/>
                    <a:pt x="6849" y="8523"/>
                    <a:pt x="6849" y="3533"/>
                  </a:cubicBezTo>
                  <a:cubicBezTo>
                    <a:pt x="6849" y="3242"/>
                    <a:pt x="6885" y="3205"/>
                    <a:pt x="7175" y="3205"/>
                  </a:cubicBezTo>
                  <a:close/>
                  <a:moveTo>
                    <a:pt x="15511" y="13368"/>
                  </a:moveTo>
                  <a:cubicBezTo>
                    <a:pt x="15511" y="13368"/>
                    <a:pt x="15511" y="13368"/>
                    <a:pt x="15511" y="13368"/>
                  </a:cubicBezTo>
                  <a:cubicBezTo>
                    <a:pt x="16199" y="13368"/>
                    <a:pt x="16924" y="13368"/>
                    <a:pt x="17613" y="13368"/>
                  </a:cubicBezTo>
                  <a:cubicBezTo>
                    <a:pt x="18156" y="13368"/>
                    <a:pt x="18229" y="13404"/>
                    <a:pt x="18229" y="13914"/>
                  </a:cubicBezTo>
                  <a:cubicBezTo>
                    <a:pt x="18229" y="15408"/>
                    <a:pt x="18229" y="16938"/>
                    <a:pt x="18229" y="18431"/>
                  </a:cubicBezTo>
                  <a:cubicBezTo>
                    <a:pt x="18229" y="18795"/>
                    <a:pt x="18193" y="18868"/>
                    <a:pt x="17866" y="18868"/>
                  </a:cubicBezTo>
                  <a:cubicBezTo>
                    <a:pt x="17033" y="18868"/>
                    <a:pt x="16199" y="18868"/>
                    <a:pt x="15366" y="18868"/>
                  </a:cubicBezTo>
                  <a:cubicBezTo>
                    <a:pt x="15003" y="18868"/>
                    <a:pt x="14967" y="18832"/>
                    <a:pt x="14967" y="18431"/>
                  </a:cubicBezTo>
                  <a:cubicBezTo>
                    <a:pt x="14967" y="16901"/>
                    <a:pt x="14967" y="15408"/>
                    <a:pt x="14967" y="13914"/>
                  </a:cubicBezTo>
                  <a:cubicBezTo>
                    <a:pt x="14967" y="13404"/>
                    <a:pt x="15040" y="13368"/>
                    <a:pt x="15511" y="13368"/>
                  </a:cubicBezTo>
                  <a:close/>
                  <a:moveTo>
                    <a:pt x="797" y="0"/>
                  </a:moveTo>
                  <a:cubicBezTo>
                    <a:pt x="797" y="0"/>
                    <a:pt x="797" y="0"/>
                    <a:pt x="797" y="0"/>
                  </a:cubicBezTo>
                  <a:cubicBezTo>
                    <a:pt x="760" y="0"/>
                    <a:pt x="760" y="0"/>
                    <a:pt x="760" y="0"/>
                  </a:cubicBezTo>
                  <a:cubicBezTo>
                    <a:pt x="724" y="36"/>
                    <a:pt x="724" y="73"/>
                    <a:pt x="688" y="146"/>
                  </a:cubicBezTo>
                  <a:cubicBezTo>
                    <a:pt x="470" y="546"/>
                    <a:pt x="253" y="983"/>
                    <a:pt x="35" y="1384"/>
                  </a:cubicBezTo>
                  <a:cubicBezTo>
                    <a:pt x="-37" y="1530"/>
                    <a:pt x="-1" y="1566"/>
                    <a:pt x="180" y="1566"/>
                  </a:cubicBezTo>
                  <a:cubicBezTo>
                    <a:pt x="253" y="1566"/>
                    <a:pt x="325" y="1566"/>
                    <a:pt x="398" y="1566"/>
                  </a:cubicBezTo>
                  <a:cubicBezTo>
                    <a:pt x="470" y="1566"/>
                    <a:pt x="470" y="1603"/>
                    <a:pt x="470" y="1676"/>
                  </a:cubicBezTo>
                  <a:cubicBezTo>
                    <a:pt x="470" y="8013"/>
                    <a:pt x="470" y="14388"/>
                    <a:pt x="470" y="20726"/>
                  </a:cubicBezTo>
                  <a:cubicBezTo>
                    <a:pt x="470" y="20981"/>
                    <a:pt x="543" y="21054"/>
                    <a:pt x="869" y="21054"/>
                  </a:cubicBezTo>
                  <a:cubicBezTo>
                    <a:pt x="7211" y="21054"/>
                    <a:pt x="13517" y="21054"/>
                    <a:pt x="19823" y="21054"/>
                  </a:cubicBezTo>
                  <a:cubicBezTo>
                    <a:pt x="19932" y="21054"/>
                    <a:pt x="19932" y="21090"/>
                    <a:pt x="19932" y="21163"/>
                  </a:cubicBezTo>
                  <a:cubicBezTo>
                    <a:pt x="19932" y="21236"/>
                    <a:pt x="19932" y="21309"/>
                    <a:pt x="19932" y="21381"/>
                  </a:cubicBezTo>
                  <a:cubicBezTo>
                    <a:pt x="19932" y="21564"/>
                    <a:pt x="20005" y="21600"/>
                    <a:pt x="20113" y="21527"/>
                  </a:cubicBezTo>
                  <a:cubicBezTo>
                    <a:pt x="20548" y="21309"/>
                    <a:pt x="20947" y="21126"/>
                    <a:pt x="21382" y="20908"/>
                  </a:cubicBezTo>
                  <a:cubicBezTo>
                    <a:pt x="21563" y="20799"/>
                    <a:pt x="21527" y="20762"/>
                    <a:pt x="21382" y="20689"/>
                  </a:cubicBezTo>
                  <a:cubicBezTo>
                    <a:pt x="20947" y="20471"/>
                    <a:pt x="20548" y="20252"/>
                    <a:pt x="20150" y="20034"/>
                  </a:cubicBezTo>
                  <a:cubicBezTo>
                    <a:pt x="19968" y="19961"/>
                    <a:pt x="19932" y="19961"/>
                    <a:pt x="19932" y="20179"/>
                  </a:cubicBezTo>
                  <a:cubicBezTo>
                    <a:pt x="19932" y="20252"/>
                    <a:pt x="19932" y="20289"/>
                    <a:pt x="19932" y="20325"/>
                  </a:cubicBezTo>
                  <a:cubicBezTo>
                    <a:pt x="19932" y="20434"/>
                    <a:pt x="19932" y="20434"/>
                    <a:pt x="19823" y="20434"/>
                  </a:cubicBezTo>
                  <a:cubicBezTo>
                    <a:pt x="13699" y="20434"/>
                    <a:pt x="7574" y="20434"/>
                    <a:pt x="1485" y="20434"/>
                  </a:cubicBezTo>
                  <a:cubicBezTo>
                    <a:pt x="1195" y="20434"/>
                    <a:pt x="1086" y="20398"/>
                    <a:pt x="1086" y="20107"/>
                  </a:cubicBezTo>
                  <a:cubicBezTo>
                    <a:pt x="1086" y="13951"/>
                    <a:pt x="1086" y="7831"/>
                    <a:pt x="1086" y="1676"/>
                  </a:cubicBezTo>
                  <a:cubicBezTo>
                    <a:pt x="1086" y="1566"/>
                    <a:pt x="1123" y="1566"/>
                    <a:pt x="1231" y="1566"/>
                  </a:cubicBezTo>
                  <a:cubicBezTo>
                    <a:pt x="1268" y="1566"/>
                    <a:pt x="1340" y="1566"/>
                    <a:pt x="1376" y="1566"/>
                  </a:cubicBezTo>
                  <a:cubicBezTo>
                    <a:pt x="1594" y="1566"/>
                    <a:pt x="1594" y="1530"/>
                    <a:pt x="1521" y="1348"/>
                  </a:cubicBezTo>
                  <a:cubicBezTo>
                    <a:pt x="1304" y="947"/>
                    <a:pt x="1086" y="546"/>
                    <a:pt x="869" y="146"/>
                  </a:cubicBezTo>
                  <a:cubicBezTo>
                    <a:pt x="833" y="73"/>
                    <a:pt x="833" y="36"/>
                    <a:pt x="797" y="0"/>
                  </a:cubicBezTo>
                  <a:close/>
                  <a:moveTo>
                    <a:pt x="11162" y="7066"/>
                  </a:moveTo>
                  <a:cubicBezTo>
                    <a:pt x="11162" y="7066"/>
                    <a:pt x="11162" y="7066"/>
                    <a:pt x="11162" y="7066"/>
                  </a:cubicBezTo>
                  <a:cubicBezTo>
                    <a:pt x="11995" y="7066"/>
                    <a:pt x="12865" y="7066"/>
                    <a:pt x="13735" y="7066"/>
                  </a:cubicBezTo>
                  <a:cubicBezTo>
                    <a:pt x="14061" y="7066"/>
                    <a:pt x="14097" y="7103"/>
                    <a:pt x="14097" y="7321"/>
                  </a:cubicBezTo>
                  <a:cubicBezTo>
                    <a:pt x="14097" y="11073"/>
                    <a:pt x="14097" y="14789"/>
                    <a:pt x="14097" y="18540"/>
                  </a:cubicBezTo>
                  <a:cubicBezTo>
                    <a:pt x="14097" y="18795"/>
                    <a:pt x="13989" y="18832"/>
                    <a:pt x="13699" y="18832"/>
                  </a:cubicBezTo>
                  <a:cubicBezTo>
                    <a:pt x="12865" y="18832"/>
                    <a:pt x="12031" y="18832"/>
                    <a:pt x="11198" y="18832"/>
                  </a:cubicBezTo>
                  <a:cubicBezTo>
                    <a:pt x="10835" y="18832"/>
                    <a:pt x="10835" y="18795"/>
                    <a:pt x="10835" y="18504"/>
                  </a:cubicBezTo>
                  <a:cubicBezTo>
                    <a:pt x="10835" y="14789"/>
                    <a:pt x="10835" y="11073"/>
                    <a:pt x="10835" y="7358"/>
                  </a:cubicBezTo>
                  <a:cubicBezTo>
                    <a:pt x="10835" y="7066"/>
                    <a:pt x="10835" y="7066"/>
                    <a:pt x="11162" y="7066"/>
                  </a:cubicBezTo>
                  <a:close/>
                  <a:moveTo>
                    <a:pt x="3189" y="11000"/>
                  </a:moveTo>
                  <a:cubicBezTo>
                    <a:pt x="3189" y="11000"/>
                    <a:pt x="3189" y="11000"/>
                    <a:pt x="3189" y="11000"/>
                  </a:cubicBezTo>
                  <a:cubicBezTo>
                    <a:pt x="4022" y="11000"/>
                    <a:pt x="4892" y="11000"/>
                    <a:pt x="5725" y="11000"/>
                  </a:cubicBezTo>
                  <a:cubicBezTo>
                    <a:pt x="6052" y="11000"/>
                    <a:pt x="6088" y="11000"/>
                    <a:pt x="6088" y="11328"/>
                  </a:cubicBezTo>
                  <a:cubicBezTo>
                    <a:pt x="6088" y="13732"/>
                    <a:pt x="6088" y="16100"/>
                    <a:pt x="6088" y="18467"/>
                  </a:cubicBezTo>
                  <a:cubicBezTo>
                    <a:pt x="6088" y="18795"/>
                    <a:pt x="6052" y="18832"/>
                    <a:pt x="5762" y="18832"/>
                  </a:cubicBezTo>
                  <a:cubicBezTo>
                    <a:pt x="4928" y="18832"/>
                    <a:pt x="4058" y="18832"/>
                    <a:pt x="3225" y="18832"/>
                  </a:cubicBezTo>
                  <a:cubicBezTo>
                    <a:pt x="2899" y="18832"/>
                    <a:pt x="2826" y="18795"/>
                    <a:pt x="2826" y="18467"/>
                  </a:cubicBezTo>
                  <a:cubicBezTo>
                    <a:pt x="2826" y="16100"/>
                    <a:pt x="2826" y="13696"/>
                    <a:pt x="2826" y="11328"/>
                  </a:cubicBezTo>
                  <a:cubicBezTo>
                    <a:pt x="2826" y="11000"/>
                    <a:pt x="2862" y="11000"/>
                    <a:pt x="3189" y="11000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 lvl="0"/>
              <a:endParaRPr sz="100"/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1232" y="1300"/>
              <a:ext cx="17635" cy="114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0" algn="just">
                <a:lnSpc>
                  <a:spcPct val="140000"/>
                </a:lnSpc>
              </a:pPr>
              <a:r>
                <a:rPr lang="zh-CN" sz="2100" b="1" dirty="0">
                  <a:solidFill>
                    <a:srgbClr val="ED7D3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+mn-ea"/>
                </a:rPr>
                <a:t>技法指导</a:t>
              </a:r>
              <a:endParaRPr lang="zh-CN" sz="2100" b="1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1" y="1543050"/>
            <a:ext cx="8621078" cy="3484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20090"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2.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缩小范围</a:t>
            </a: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话题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作文只提供写作的话题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给了考生一个比较开放的构思空间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使考生能最大限度地发挥想象力和创造力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不管所给的话题多么宽泛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我们都要善于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缩小“包围圈”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要选择一个小小的切入口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如一件事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一个人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一样物品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一种感受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一点看法等等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集中笔力加以突破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把你所选择的话题角度写细写深写透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做到“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以小见大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”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50000"/>
              </a:lnSpc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如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阅读下面文字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根据要求作文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0" y="1499235"/>
            <a:ext cx="8753330" cy="4939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20090" algn="just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“爽”的意思是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:①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明朗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;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清亮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如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神清目爽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;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秋高气爽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｡②(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性格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)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率直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;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痛快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如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豪爽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;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直爽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｡③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舒服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;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畅快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如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爽快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｡④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违背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;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差失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如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爽约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;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毫厘不爽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请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根据以上对“爽”字的解释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任选角度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以“爽”为话题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写一篇文章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从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写作内容上来看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本话题所给的材料内涵丰富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可从多角度发散思考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若写成叙事类文章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最好选择一个比较小的切入点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切忌面面俱到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空泛而不切实际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例如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我们可以写朋友间的一次爽约的经历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可以着重写被误会后委屈无奈的细腻心理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以及真相大白后的释然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也可以写一个豪爽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正爽的人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着重塑造一个豪爽耿直的人物形象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通过具体事件体现人物爽直背后正直和善良的本性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1" y="1543050"/>
            <a:ext cx="8653940" cy="44538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2009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3.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拟好题目</a:t>
            </a: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标题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是文章的“眼睛”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俗话说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题好文一半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话题作文允许自己拟题目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因此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我们要努力提高拟题水平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力争使自己拟的题目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准确</a:t>
            </a:r>
            <a:r>
              <a:rPr lang="en-US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凝炼</a:t>
            </a:r>
            <a:r>
              <a:rPr lang="en-US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含蓄</a:t>
            </a:r>
            <a:r>
              <a:rPr lang="en-US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新奇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使阅卷老师“一见钟情”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如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以“后盾”为话题写一篇文章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面对这一话题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根据“实物要拟虚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虚物要拟实”的原则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把“不可见”的东西具体化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更能体现立意的生动形象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例如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立意为“师长亲朋是我坚强的后盾”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可以拟题为“变老的爸爸”“感谢一路上有你”等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立意为“乐观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坚持等优秀品质是我战胜挫折的后盾”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可以拟题为“我的动力源”“坚持守得云雾开”等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1" y="1543050"/>
            <a:ext cx="8621078" cy="42913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2009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4.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善于联想</a:t>
            </a: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话题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作文是一种开放性的作文形式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要求考生放开手脚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尽情地驰骋在想象的空间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善于多方位地展开联想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这样才能生发出丰富多彩的思路来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比如话题“风”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你可以联想到自然界的风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联想到社会风气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联想到像风一样的流行时尚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你甚至可以联想到假如你是风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假如你遇到风等等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5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写出新意</a:t>
            </a: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话题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作文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写出特色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写出新意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是十分重要的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在写作时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要善于在立意上有独特的感悟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不人云亦云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选材上要有独到的眼光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不陈题旧话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构思上要独具匠心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不四平八稳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波澜不惊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语气上要有独到的魅力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不平铺直叙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泛泛而谈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1" y="1967617"/>
            <a:ext cx="8621078" cy="30308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2009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阅读下面的文字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根据要求作文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家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是一只船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载满成长的故事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国是浩瀚的海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托起点点的帆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展露了国的文明与荣耀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国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汇聚了家的幸福与期盼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请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以“国与家”为话题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写一篇文章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要求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:①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请围绕话题自拟题目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;②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除诗歌外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文体不限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可以记叙经历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抒发感情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发表见解等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;③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不少于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600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字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;④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文中不要出现真实的人名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校名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地名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31035" y="1578022"/>
            <a:ext cx="1818181" cy="447669"/>
            <a:chOff x="414876" y="961029"/>
            <a:chExt cx="2424241" cy="596892"/>
          </a:xfrm>
        </p:grpSpPr>
        <p:sp>
          <p:nvSpPr>
            <p:cNvPr id="5" name="文本框 4"/>
            <p:cNvSpPr txBox="1"/>
            <p:nvPr/>
          </p:nvSpPr>
          <p:spPr>
            <a:xfrm>
              <a:off x="993142" y="1005894"/>
              <a:ext cx="1845975" cy="5520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100" b="1" dirty="0">
                  <a:solidFill>
                    <a:srgbClr val="E44B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典例展示</a:t>
              </a:r>
              <a:endParaRPr lang="zh-CN" altLang="en-US" sz="2100" b="1" dirty="0">
                <a:solidFill>
                  <a:srgbClr val="E44B4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6" name="Group 7157"/>
            <p:cNvGrpSpPr/>
            <p:nvPr/>
          </p:nvGrpSpPr>
          <p:grpSpPr>
            <a:xfrm>
              <a:off x="414876" y="961029"/>
              <a:ext cx="543120" cy="513400"/>
              <a:chOff x="0" y="0"/>
              <a:chExt cx="589163" cy="650025"/>
            </a:xfrm>
          </p:grpSpPr>
          <p:sp>
            <p:nvSpPr>
              <p:cNvPr id="7" name="Shape 7147"/>
              <p:cNvSpPr/>
              <p:nvPr/>
            </p:nvSpPr>
            <p:spPr>
              <a:xfrm>
                <a:off x="143887" y="370489"/>
                <a:ext cx="149856" cy="2795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08" h="21285" extrusionOk="0">
                    <a:moveTo>
                      <a:pt x="20828" y="2030"/>
                    </a:moveTo>
                    <a:cubicBezTo>
                      <a:pt x="21308" y="2673"/>
                      <a:pt x="21308" y="2673"/>
                      <a:pt x="21308" y="2673"/>
                    </a:cubicBezTo>
                    <a:cubicBezTo>
                      <a:pt x="6188" y="20544"/>
                      <a:pt x="6188" y="20544"/>
                      <a:pt x="6188" y="20544"/>
                    </a:cubicBezTo>
                    <a:cubicBezTo>
                      <a:pt x="5708" y="21187"/>
                      <a:pt x="4508" y="21444"/>
                      <a:pt x="3308" y="21187"/>
                    </a:cubicBezTo>
                    <a:cubicBezTo>
                      <a:pt x="1148" y="20544"/>
                      <a:pt x="1148" y="20544"/>
                      <a:pt x="1148" y="20544"/>
                    </a:cubicBezTo>
                    <a:cubicBezTo>
                      <a:pt x="188" y="20287"/>
                      <a:pt x="-292" y="19644"/>
                      <a:pt x="188" y="19130"/>
                    </a:cubicBezTo>
                    <a:cubicBezTo>
                      <a:pt x="15788" y="615"/>
                      <a:pt x="15788" y="615"/>
                      <a:pt x="15788" y="615"/>
                    </a:cubicBezTo>
                    <a:cubicBezTo>
                      <a:pt x="16268" y="101"/>
                      <a:pt x="17468" y="-156"/>
                      <a:pt x="18668" y="101"/>
                    </a:cubicBezTo>
                    <a:cubicBezTo>
                      <a:pt x="20828" y="615"/>
                      <a:pt x="20828" y="615"/>
                      <a:pt x="20828" y="615"/>
                    </a:cubicBezTo>
                    <a:cubicBezTo>
                      <a:pt x="21068" y="615"/>
                      <a:pt x="21308" y="744"/>
                      <a:pt x="21308" y="744"/>
                    </a:cubicBezTo>
                    <a:cubicBezTo>
                      <a:pt x="20588" y="1130"/>
                      <a:pt x="20348" y="1644"/>
                      <a:pt x="20828" y="2030"/>
                    </a:cubicBezTo>
                    <a:close/>
                  </a:path>
                </a:pathLst>
              </a:custGeom>
              <a:solidFill>
                <a:srgbClr val="53688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8" name="Shape 7148"/>
              <p:cNvSpPr/>
              <p:nvPr/>
            </p:nvSpPr>
            <p:spPr>
              <a:xfrm>
                <a:off x="270242" y="0"/>
                <a:ext cx="175036" cy="6500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50" h="21531" extrusionOk="0">
                    <a:moveTo>
                      <a:pt x="1851" y="4924"/>
                    </a:moveTo>
                    <a:cubicBezTo>
                      <a:pt x="3909" y="4924"/>
                      <a:pt x="3909" y="4924"/>
                      <a:pt x="3909" y="4924"/>
                    </a:cubicBezTo>
                    <a:cubicBezTo>
                      <a:pt x="4937" y="4924"/>
                      <a:pt x="5760" y="4701"/>
                      <a:pt x="5760" y="4421"/>
                    </a:cubicBezTo>
                    <a:cubicBezTo>
                      <a:pt x="5760" y="504"/>
                      <a:pt x="5760" y="504"/>
                      <a:pt x="5760" y="504"/>
                    </a:cubicBezTo>
                    <a:cubicBezTo>
                      <a:pt x="5760" y="224"/>
                      <a:pt x="4937" y="0"/>
                      <a:pt x="3909" y="0"/>
                    </a:cubicBezTo>
                    <a:cubicBezTo>
                      <a:pt x="1851" y="0"/>
                      <a:pt x="1851" y="0"/>
                      <a:pt x="1851" y="0"/>
                    </a:cubicBezTo>
                    <a:cubicBezTo>
                      <a:pt x="823" y="0"/>
                      <a:pt x="0" y="224"/>
                      <a:pt x="0" y="504"/>
                    </a:cubicBezTo>
                    <a:cubicBezTo>
                      <a:pt x="0" y="4421"/>
                      <a:pt x="0" y="4421"/>
                      <a:pt x="0" y="4421"/>
                    </a:cubicBezTo>
                    <a:cubicBezTo>
                      <a:pt x="0" y="4701"/>
                      <a:pt x="823" y="4924"/>
                      <a:pt x="1851" y="4924"/>
                    </a:cubicBezTo>
                    <a:close/>
                    <a:moveTo>
                      <a:pt x="21189" y="20593"/>
                    </a:moveTo>
                    <a:cubicBezTo>
                      <a:pt x="7611" y="12535"/>
                      <a:pt x="7611" y="12535"/>
                      <a:pt x="7611" y="12535"/>
                    </a:cubicBezTo>
                    <a:cubicBezTo>
                      <a:pt x="7200" y="12311"/>
                      <a:pt x="6171" y="12199"/>
                      <a:pt x="5349" y="12311"/>
                    </a:cubicBezTo>
                    <a:cubicBezTo>
                      <a:pt x="3291" y="12535"/>
                      <a:pt x="3291" y="12535"/>
                      <a:pt x="3291" y="12535"/>
                    </a:cubicBezTo>
                    <a:cubicBezTo>
                      <a:pt x="3291" y="12535"/>
                      <a:pt x="3086" y="12591"/>
                      <a:pt x="2880" y="12591"/>
                    </a:cubicBezTo>
                    <a:cubicBezTo>
                      <a:pt x="3497" y="12759"/>
                      <a:pt x="3703" y="12982"/>
                      <a:pt x="3497" y="13150"/>
                    </a:cubicBezTo>
                    <a:cubicBezTo>
                      <a:pt x="2880" y="13430"/>
                      <a:pt x="2880" y="13430"/>
                      <a:pt x="2880" y="13430"/>
                    </a:cubicBezTo>
                    <a:cubicBezTo>
                      <a:pt x="16046" y="21208"/>
                      <a:pt x="16046" y="21208"/>
                      <a:pt x="16046" y="21208"/>
                    </a:cubicBezTo>
                    <a:cubicBezTo>
                      <a:pt x="16457" y="21488"/>
                      <a:pt x="17486" y="21600"/>
                      <a:pt x="18309" y="21488"/>
                    </a:cubicBezTo>
                    <a:cubicBezTo>
                      <a:pt x="20366" y="21208"/>
                      <a:pt x="20366" y="21208"/>
                      <a:pt x="20366" y="21208"/>
                    </a:cubicBezTo>
                    <a:cubicBezTo>
                      <a:pt x="21189" y="21096"/>
                      <a:pt x="21600" y="20817"/>
                      <a:pt x="21189" y="20593"/>
                    </a:cubicBezTo>
                    <a:close/>
                  </a:path>
                </a:pathLst>
              </a:custGeom>
              <a:solidFill>
                <a:srgbClr val="41556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9" name="Shape 7149"/>
              <p:cNvSpPr/>
              <p:nvPr/>
            </p:nvSpPr>
            <p:spPr>
              <a:xfrm>
                <a:off x="21820" y="109943"/>
                <a:ext cx="543844" cy="417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813"/>
                    </a:moveTo>
                    <a:cubicBezTo>
                      <a:pt x="21600" y="21250"/>
                      <a:pt x="21332" y="21600"/>
                      <a:pt x="21063" y="21600"/>
                    </a:cubicBezTo>
                    <a:cubicBezTo>
                      <a:pt x="604" y="21600"/>
                      <a:pt x="604" y="21600"/>
                      <a:pt x="604" y="21600"/>
                    </a:cubicBezTo>
                    <a:cubicBezTo>
                      <a:pt x="268" y="21600"/>
                      <a:pt x="0" y="21250"/>
                      <a:pt x="0" y="20813"/>
                    </a:cubicBezTo>
                    <a:cubicBezTo>
                      <a:pt x="0" y="700"/>
                      <a:pt x="0" y="700"/>
                      <a:pt x="0" y="700"/>
                    </a:cubicBezTo>
                    <a:cubicBezTo>
                      <a:pt x="0" y="350"/>
                      <a:pt x="268" y="0"/>
                      <a:pt x="604" y="0"/>
                    </a:cubicBezTo>
                    <a:cubicBezTo>
                      <a:pt x="21063" y="0"/>
                      <a:pt x="21063" y="0"/>
                      <a:pt x="21063" y="0"/>
                    </a:cubicBezTo>
                    <a:cubicBezTo>
                      <a:pt x="21332" y="0"/>
                      <a:pt x="21600" y="350"/>
                      <a:pt x="21600" y="700"/>
                    </a:cubicBezTo>
                    <a:lnTo>
                      <a:pt x="21600" y="20813"/>
                    </a:lnTo>
                    <a:close/>
                  </a:path>
                </a:pathLst>
              </a:custGeom>
              <a:solidFill>
                <a:srgbClr val="E0556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0" name="Shape 7150"/>
              <p:cNvSpPr/>
              <p:nvPr/>
            </p:nvSpPr>
            <p:spPr>
              <a:xfrm>
                <a:off x="21820" y="109943"/>
                <a:ext cx="270244" cy="417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1215" y="0"/>
                      <a:pt x="1215" y="0"/>
                      <a:pt x="1215" y="0"/>
                    </a:cubicBezTo>
                    <a:cubicBezTo>
                      <a:pt x="540" y="0"/>
                      <a:pt x="0" y="350"/>
                      <a:pt x="0" y="700"/>
                    </a:cubicBezTo>
                    <a:cubicBezTo>
                      <a:pt x="0" y="20813"/>
                      <a:pt x="0" y="20813"/>
                      <a:pt x="0" y="20813"/>
                    </a:cubicBezTo>
                    <a:cubicBezTo>
                      <a:pt x="0" y="21250"/>
                      <a:pt x="540" y="21600"/>
                      <a:pt x="1215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ED687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1" name="Shape 7151"/>
              <p:cNvSpPr/>
              <p:nvPr/>
            </p:nvSpPr>
            <p:spPr>
              <a:xfrm>
                <a:off x="0" y="96515"/>
                <a:ext cx="589164" cy="419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368"/>
                    </a:moveTo>
                    <a:cubicBezTo>
                      <a:pt x="21600" y="16416"/>
                      <a:pt x="21229" y="21600"/>
                      <a:pt x="20795" y="21600"/>
                    </a:cubicBezTo>
                    <a:cubicBezTo>
                      <a:pt x="743" y="21600"/>
                      <a:pt x="743" y="21600"/>
                      <a:pt x="743" y="21600"/>
                    </a:cubicBezTo>
                    <a:cubicBezTo>
                      <a:pt x="371" y="21600"/>
                      <a:pt x="0" y="16416"/>
                      <a:pt x="0" y="10368"/>
                    </a:cubicBezTo>
                    <a:cubicBezTo>
                      <a:pt x="0" y="5184"/>
                      <a:pt x="371" y="0"/>
                      <a:pt x="743" y="0"/>
                    </a:cubicBezTo>
                    <a:cubicBezTo>
                      <a:pt x="20795" y="0"/>
                      <a:pt x="20795" y="0"/>
                      <a:pt x="20795" y="0"/>
                    </a:cubicBezTo>
                    <a:cubicBezTo>
                      <a:pt x="21229" y="0"/>
                      <a:pt x="21600" y="5184"/>
                      <a:pt x="21600" y="10368"/>
                    </a:cubicBezTo>
                    <a:close/>
                  </a:path>
                </a:pathLst>
              </a:custGeom>
              <a:solidFill>
                <a:srgbClr val="41556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2" name="Shape 7152"/>
              <p:cNvSpPr/>
              <p:nvPr/>
            </p:nvSpPr>
            <p:spPr>
              <a:xfrm>
                <a:off x="0" y="96515"/>
                <a:ext cx="589164" cy="201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21538" y="9000"/>
                      <a:pt x="21229" y="0"/>
                      <a:pt x="20795" y="0"/>
                    </a:cubicBezTo>
                    <a:cubicBezTo>
                      <a:pt x="743" y="0"/>
                      <a:pt x="743" y="0"/>
                      <a:pt x="743" y="0"/>
                    </a:cubicBezTo>
                    <a:cubicBezTo>
                      <a:pt x="371" y="0"/>
                      <a:pt x="0" y="9000"/>
                      <a:pt x="0" y="21600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solidFill>
                <a:srgbClr val="53688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3" name="Shape 7153"/>
              <p:cNvSpPr/>
              <p:nvPr/>
            </p:nvSpPr>
            <p:spPr>
              <a:xfrm>
                <a:off x="99872" y="223244"/>
                <a:ext cx="387741" cy="2702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35" y="2415"/>
                    </a:moveTo>
                    <a:lnTo>
                      <a:pt x="17018" y="4696"/>
                    </a:lnTo>
                    <a:lnTo>
                      <a:pt x="12483" y="11873"/>
                    </a:lnTo>
                    <a:lnTo>
                      <a:pt x="7527" y="5903"/>
                    </a:lnTo>
                    <a:lnTo>
                      <a:pt x="0" y="16301"/>
                    </a:lnTo>
                    <a:lnTo>
                      <a:pt x="0" y="21600"/>
                    </a:lnTo>
                    <a:lnTo>
                      <a:pt x="7621" y="11068"/>
                    </a:lnTo>
                    <a:lnTo>
                      <a:pt x="12577" y="17106"/>
                    </a:lnTo>
                    <a:lnTo>
                      <a:pt x="18795" y="7111"/>
                    </a:lnTo>
                    <a:lnTo>
                      <a:pt x="20384" y="9324"/>
                    </a:lnTo>
                    <a:lnTo>
                      <a:pt x="21600" y="0"/>
                    </a:lnTo>
                    <a:lnTo>
                      <a:pt x="15335" y="2415"/>
                    </a:lnTo>
                    <a:close/>
                  </a:path>
                </a:pathLst>
              </a:custGeom>
              <a:solidFill>
                <a:srgbClr val="E6CB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4" name="Shape 7154"/>
              <p:cNvSpPr/>
              <p:nvPr/>
            </p:nvSpPr>
            <p:spPr>
              <a:xfrm>
                <a:off x="99872" y="297099"/>
                <a:ext cx="192193" cy="1963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5446"/>
                    </a:moveTo>
                    <a:lnTo>
                      <a:pt x="15186" y="0"/>
                    </a:lnTo>
                    <a:lnTo>
                      <a:pt x="0" y="14308"/>
                    </a:lnTo>
                    <a:lnTo>
                      <a:pt x="0" y="21600"/>
                    </a:lnTo>
                    <a:lnTo>
                      <a:pt x="15375" y="7108"/>
                    </a:lnTo>
                    <a:lnTo>
                      <a:pt x="21600" y="12277"/>
                    </a:lnTo>
                    <a:lnTo>
                      <a:pt x="21600" y="5446"/>
                    </a:lnTo>
                    <a:close/>
                  </a:path>
                </a:pathLst>
              </a:custGeom>
              <a:solidFill>
                <a:srgbClr val="F2DFD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5" name="Shape 7155"/>
              <p:cNvSpPr/>
              <p:nvPr/>
            </p:nvSpPr>
            <p:spPr>
              <a:xfrm>
                <a:off x="88122" y="177084"/>
                <a:ext cx="427187" cy="3231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258" y="21600"/>
                    </a:moveTo>
                    <a:cubicBezTo>
                      <a:pt x="427" y="21600"/>
                      <a:pt x="427" y="21600"/>
                      <a:pt x="427" y="21600"/>
                    </a:cubicBezTo>
                    <a:cubicBezTo>
                      <a:pt x="171" y="21600"/>
                      <a:pt x="0" y="21487"/>
                      <a:pt x="0" y="21148"/>
                    </a:cubicBezTo>
                    <a:cubicBezTo>
                      <a:pt x="0" y="565"/>
                      <a:pt x="0" y="565"/>
                      <a:pt x="0" y="565"/>
                    </a:cubicBezTo>
                    <a:cubicBezTo>
                      <a:pt x="0" y="226"/>
                      <a:pt x="171" y="0"/>
                      <a:pt x="427" y="0"/>
                    </a:cubicBezTo>
                    <a:cubicBezTo>
                      <a:pt x="598" y="0"/>
                      <a:pt x="768" y="226"/>
                      <a:pt x="768" y="565"/>
                    </a:cubicBezTo>
                    <a:cubicBezTo>
                      <a:pt x="768" y="20695"/>
                      <a:pt x="768" y="20695"/>
                      <a:pt x="768" y="20695"/>
                    </a:cubicBezTo>
                    <a:cubicBezTo>
                      <a:pt x="21258" y="20695"/>
                      <a:pt x="21258" y="20695"/>
                      <a:pt x="21258" y="20695"/>
                    </a:cubicBezTo>
                    <a:cubicBezTo>
                      <a:pt x="21429" y="20695"/>
                      <a:pt x="21600" y="20921"/>
                      <a:pt x="21600" y="21148"/>
                    </a:cubicBezTo>
                    <a:cubicBezTo>
                      <a:pt x="21600" y="21487"/>
                      <a:pt x="21429" y="21600"/>
                      <a:pt x="21258" y="21600"/>
                    </a:cubicBezTo>
                    <a:close/>
                  </a:path>
                </a:pathLst>
              </a:custGeom>
              <a:solidFill>
                <a:srgbClr val="F2DFD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6" name="Shape 7156"/>
              <p:cNvSpPr/>
              <p:nvPr/>
            </p:nvSpPr>
            <p:spPr>
              <a:xfrm>
                <a:off x="292063" y="486772"/>
                <a:ext cx="223245" cy="1343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94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1600"/>
                      <a:pt x="0" y="21600"/>
                      <a:pt x="0" y="21600"/>
                    </a:cubicBezTo>
                    <a:cubicBezTo>
                      <a:pt x="20945" y="21600"/>
                      <a:pt x="20945" y="21600"/>
                      <a:pt x="20945" y="21600"/>
                    </a:cubicBezTo>
                    <a:cubicBezTo>
                      <a:pt x="21273" y="21600"/>
                      <a:pt x="21600" y="18900"/>
                      <a:pt x="21600" y="10800"/>
                    </a:cubicBezTo>
                    <a:cubicBezTo>
                      <a:pt x="21600" y="5400"/>
                      <a:pt x="21273" y="0"/>
                      <a:pt x="20945" y="0"/>
                    </a:cubicBezTo>
                    <a:close/>
                  </a:path>
                </a:pathLst>
              </a:custGeom>
              <a:solidFill>
                <a:srgbClr val="E6CB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0" y="1499235"/>
            <a:ext cx="8753330" cy="2515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思路点拨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家与国”是关系型话题作文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具有明显的思辨色彩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既体现了中国传统文化中的“家国情怀”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同时贴近时事热点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首先明确二者之间的关系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家是最小国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国是千万家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国与家密不可分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水乳交融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据此可以写由家见证国的变迁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可以写由国引领家的发展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要围绕二者之间的关系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写出真情实感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 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1" y="1543050"/>
            <a:ext cx="5731835" cy="42913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有国的孩子才有</a:t>
            </a: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家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30000"/>
              </a:lnSpc>
            </a:pPr>
            <a:r>
              <a:rPr lang="zh-CN" altLang="en-US" sz="2100" u="wavy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有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一个黄昏的午后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残阳斜照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寻一静谧之所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将身心休憩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左手捧一杯香茗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右手执一黄卷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追忆烽火岁月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不禁万千思绪遄飞不已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一幕幕鲜活的历史画面重新演绎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萦绕于心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久难释怀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只为那一段铭刻于心的难忘岁月</a:t>
            </a:r>
            <a:r>
              <a:rPr lang="en-US" altLang="zh-CN" sz="2100" u="wavy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……</a:t>
            </a:r>
            <a:endParaRPr lang="en-US" altLang="zh-CN" sz="2100" u="wavy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3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1949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10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1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中华人民共和国成立了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!”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天安门城楼上的一声呐喊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开启了中国历史的新纪元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然而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在民族崛起的道路上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我们举步维艰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五千年的历史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像一首恢弘的史诗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又像一幅</a:t>
            </a:r>
            <a:r>
              <a:rPr lang="zh-CN" altLang="en-US" sz="2100" u="wavy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古老</a:t>
            </a:r>
            <a:endParaRPr sz="2100" u="wavy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矩形标注 1"/>
          <p:cNvSpPr/>
          <p:nvPr/>
        </p:nvSpPr>
        <p:spPr>
          <a:xfrm>
            <a:off x="6380923" y="1890920"/>
            <a:ext cx="2474843" cy="1466411"/>
          </a:xfrm>
          <a:prstGeom prst="wedgeRectCallout">
            <a:avLst>
              <a:gd name="adj1" fmla="val -62278"/>
              <a:gd name="adj2" fmla="val -6655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3" name="矩形 2"/>
          <p:cNvSpPr/>
          <p:nvPr/>
        </p:nvSpPr>
        <p:spPr>
          <a:xfrm>
            <a:off x="6380922" y="1890919"/>
            <a:ext cx="2474843" cy="1545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开篇运用环境描写引出对难忘岁月的回忆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2950</Words>
  <Application>WPS 演示</Application>
  <PresentationFormat>在屏幕上显示</PresentationFormat>
  <Paragraphs>71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Calibri</vt:lpstr>
      <vt:lpstr>Times New Roman</vt:lpstr>
      <vt:lpstr>微软雅黑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编辑资料-刘洁</cp:lastModifiedBy>
  <cp:revision>54</cp:revision>
  <dcterms:created xsi:type="dcterms:W3CDTF">2017-03-15T04:23:48Z</dcterms:created>
  <dcterms:modified xsi:type="dcterms:W3CDTF">2020-02-24T04:00:23Z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2052-11.1.0.9209</vt:lpwstr>
  </property>
</Properties>
</file>