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9" r:id="rId1"/>
  </p:sldMasterIdLst>
  <p:notesMasterIdLst>
    <p:notesMasterId r:id="rId100"/>
  </p:notesMasterIdLst>
  <p:sldIdLst>
    <p:sldId id="329" r:id="rId2"/>
    <p:sldId id="328" r:id="rId3"/>
    <p:sldId id="472" r:id="rId4"/>
    <p:sldId id="475" r:id="rId5"/>
    <p:sldId id="561" r:id="rId6"/>
    <p:sldId id="478" r:id="rId7"/>
    <p:sldId id="562" r:id="rId8"/>
    <p:sldId id="298" r:id="rId9"/>
    <p:sldId id="321" r:id="rId10"/>
    <p:sldId id="385" r:id="rId11"/>
    <p:sldId id="386" r:id="rId12"/>
    <p:sldId id="387" r:id="rId13"/>
    <p:sldId id="342" r:id="rId14"/>
    <p:sldId id="343" r:id="rId15"/>
    <p:sldId id="363" r:id="rId16"/>
    <p:sldId id="364" r:id="rId17"/>
    <p:sldId id="365" r:id="rId18"/>
    <p:sldId id="388" r:id="rId19"/>
    <p:sldId id="368" r:id="rId20"/>
    <p:sldId id="351" r:id="rId21"/>
    <p:sldId id="563" r:id="rId22"/>
    <p:sldId id="565" r:id="rId23"/>
    <p:sldId id="377" r:id="rId24"/>
    <p:sldId id="566" r:id="rId25"/>
    <p:sldId id="393" r:id="rId26"/>
    <p:sldId id="394" r:id="rId27"/>
    <p:sldId id="395" r:id="rId28"/>
    <p:sldId id="310" r:id="rId29"/>
    <p:sldId id="335" r:id="rId30"/>
    <p:sldId id="336" r:id="rId31"/>
    <p:sldId id="344" r:id="rId32"/>
    <p:sldId id="568" r:id="rId33"/>
    <p:sldId id="384" r:id="rId34"/>
    <p:sldId id="569" r:id="rId35"/>
    <p:sldId id="570" r:id="rId36"/>
    <p:sldId id="571" r:id="rId37"/>
    <p:sldId id="572" r:id="rId38"/>
    <p:sldId id="573" r:id="rId39"/>
    <p:sldId id="574" r:id="rId40"/>
    <p:sldId id="374" r:id="rId41"/>
    <p:sldId id="397" r:id="rId42"/>
    <p:sldId id="392" r:id="rId43"/>
    <p:sldId id="575" r:id="rId44"/>
    <p:sldId id="577" r:id="rId45"/>
    <p:sldId id="354" r:id="rId46"/>
    <p:sldId id="337" r:id="rId47"/>
    <p:sldId id="578" r:id="rId48"/>
    <p:sldId id="579" r:id="rId49"/>
    <p:sldId id="352" r:id="rId50"/>
    <p:sldId id="379" r:id="rId51"/>
    <p:sldId id="370" r:id="rId52"/>
    <p:sldId id="371" r:id="rId53"/>
    <p:sldId id="586" r:id="rId54"/>
    <p:sldId id="390" r:id="rId55"/>
    <p:sldId id="587" r:id="rId56"/>
    <p:sldId id="391" r:id="rId57"/>
    <p:sldId id="588" r:id="rId58"/>
    <p:sldId id="590" r:id="rId59"/>
    <p:sldId id="591" r:id="rId60"/>
    <p:sldId id="593" r:id="rId61"/>
    <p:sldId id="594" r:id="rId62"/>
    <p:sldId id="601" r:id="rId63"/>
    <p:sldId id="602" r:id="rId64"/>
    <p:sldId id="380" r:id="rId65"/>
    <p:sldId id="372" r:id="rId66"/>
    <p:sldId id="603" r:id="rId67"/>
    <p:sldId id="605" r:id="rId68"/>
    <p:sldId id="606" r:id="rId69"/>
    <p:sldId id="607" r:id="rId70"/>
    <p:sldId id="608" r:id="rId71"/>
    <p:sldId id="609" r:id="rId72"/>
    <p:sldId id="610" r:id="rId73"/>
    <p:sldId id="611" r:id="rId74"/>
    <p:sldId id="367" r:id="rId75"/>
    <p:sldId id="383" r:id="rId76"/>
    <p:sldId id="612" r:id="rId77"/>
    <p:sldId id="615" r:id="rId78"/>
    <p:sldId id="616" r:id="rId79"/>
    <p:sldId id="617" r:id="rId80"/>
    <p:sldId id="618" r:id="rId81"/>
    <p:sldId id="619" r:id="rId82"/>
    <p:sldId id="620" r:id="rId83"/>
    <p:sldId id="389" r:id="rId84"/>
    <p:sldId id="621" r:id="rId85"/>
    <p:sldId id="622" r:id="rId86"/>
    <p:sldId id="623" r:id="rId87"/>
    <p:sldId id="396" r:id="rId88"/>
    <p:sldId id="398" r:id="rId89"/>
    <p:sldId id="624" r:id="rId90"/>
    <p:sldId id="399" r:id="rId91"/>
    <p:sldId id="625" r:id="rId92"/>
    <p:sldId id="631" r:id="rId93"/>
    <p:sldId id="366" r:id="rId94"/>
    <p:sldId id="401" r:id="rId95"/>
    <p:sldId id="632" r:id="rId96"/>
    <p:sldId id="382" r:id="rId97"/>
    <p:sldId id="633" r:id="rId98"/>
    <p:sldId id="634" r:id="rId99"/>
  </p:sldIdLst>
  <p:sldSz cx="12192000" cy="6858000"/>
  <p:notesSz cx="7104063" cy="10234613"/>
  <p:custDataLst>
    <p:tags r:id="rId101"/>
  </p:custDataLst>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3" d="100"/>
          <a:sy n="63" d="100"/>
        </p:scale>
        <p:origin x="-102" y="-540"/>
      </p:cViewPr>
      <p:guideLst>
        <p:guide orient="horz" pos="2160"/>
        <p:guide pos="3840"/>
      </p:guideLst>
    </p:cSldViewPr>
  </p:slideViewPr>
  <p:notesTextViewPr>
    <p:cViewPr>
      <p:scale>
        <a:sx n="1" d="1"/>
        <a:sy n="1" d="1"/>
      </p:scale>
      <p:origin x="0" y="0"/>
    </p:cViewPr>
  </p:notesTextViewPr>
  <p:sorterViewPr>
    <p:cViewPr>
      <p:scale>
        <a:sx n="100" d="100"/>
        <a:sy n="100" d="100"/>
      </p:scale>
      <p:origin x="0" y="-24936"/>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notesMaster" Target="notesMasters/notesMaster1.xml"/><Relationship Id="rId105"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06CC15A-95E1-45E9-9C61-3D01F63A35BC}"/>
              </a:ext>
            </a:extLst>
          </p:cNvPr>
          <p:cNvSpPr>
            <a:spLocks noGrp="1"/>
          </p:cNvSpPr>
          <p:nvPr>
            <p:ph type="hdr" sz="quarter"/>
          </p:nvPr>
        </p:nvSpPr>
        <p:spPr>
          <a:xfrm>
            <a:off x="0" y="0"/>
            <a:ext cx="3078163" cy="512763"/>
          </a:xfrm>
          <a:prstGeom prst="rect">
            <a:avLst/>
          </a:prstGeom>
        </p:spPr>
        <p:txBody>
          <a:bodyPr vert="horz" lIns="91440" tIns="45720" rIns="91440" bIns="45720" rtlCol="0"/>
          <a:lstStyle>
            <a:lvl1pPr algn="l" eaLnBrk="1" fontAlgn="auto" hangingPunct="1">
              <a:spcBef>
                <a:spcPct val="0"/>
              </a:spcBef>
              <a:spcAft>
                <a:spcPct val="0"/>
              </a:spcAft>
              <a:defRPr sz="1200">
                <a:latin typeface="+mn-lt"/>
                <a:ea typeface="+mn-ea"/>
              </a:defRPr>
            </a:lvl1pPr>
          </a:lstStyle>
          <a:p>
            <a:pPr>
              <a:defRPr/>
            </a:pPr>
            <a:endParaRPr lang="zh-CN" altLang="en-US"/>
          </a:p>
        </p:txBody>
      </p:sp>
      <p:sp>
        <p:nvSpPr>
          <p:cNvPr id="3" name="日期占位符 2">
            <a:extLst>
              <a:ext uri="{FF2B5EF4-FFF2-40B4-BE49-F238E27FC236}">
                <a16:creationId xmlns:a16="http://schemas.microsoft.com/office/drawing/2014/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FF77F2C-72A6-4CA8-AEC8-0540A0B99C13}"/>
              </a:ext>
            </a:extLst>
          </p:cNvPr>
          <p:cNvSpPr>
            <a:spLocks noGrp="1"/>
          </p:cNvSpPr>
          <p:nvPr>
            <p:ph type="dt" idx="1"/>
          </p:nvPr>
        </p:nvSpPr>
        <p:spPr>
          <a:xfrm>
            <a:off x="4024313" y="0"/>
            <a:ext cx="3078162" cy="512763"/>
          </a:xfrm>
          <a:prstGeom prst="rect">
            <a:avLst/>
          </a:prstGeom>
        </p:spPr>
        <p:txBody>
          <a:bodyPr vert="horz" lIns="91440" tIns="45720" rIns="91440" bIns="45720" rtlCol="0"/>
          <a:lstStyle>
            <a:lvl1pPr algn="r" eaLnBrk="1" fontAlgn="auto" hangingPunct="1">
              <a:spcBef>
                <a:spcPct val="0"/>
              </a:spcBef>
              <a:spcAft>
                <a:spcPct val="0"/>
              </a:spcAft>
              <a:defRPr sz="1200">
                <a:latin typeface="+mn-lt"/>
                <a:ea typeface="+mn-ea"/>
              </a:defRPr>
            </a:lvl1pPr>
          </a:lstStyle>
          <a:p>
            <a:pPr>
              <a:defRPr/>
            </a:pPr>
            <a:fld id="{0AC3D294-9426-4448-B4E1-9AA29640062F}" type="datetimeFigureOut">
              <a:rPr lang="zh-CN" altLang="en-US"/>
              <a:pPr>
                <a:defRPr/>
              </a:pPr>
              <a:t>2020-10-28</a:t>
            </a:fld>
            <a:endParaRPr lang="zh-CN" altLang="en-US"/>
          </a:p>
        </p:txBody>
      </p:sp>
      <p:sp>
        <p:nvSpPr>
          <p:cNvPr id="4" name="幻灯片图像占位符 3">
            <a:extLst>
              <a:ext uri="{FF2B5EF4-FFF2-40B4-BE49-F238E27FC236}">
                <a16:creationId xmlns:a16="http://schemas.microsoft.com/office/drawing/2014/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F662E06-F09E-4064-AAB6-D0608248AC14}"/>
              </a:ext>
            </a:extLst>
          </p:cNvPr>
          <p:cNvSpPr>
            <a:spLocks noGrp="1" noRot="1" noChangeAspect="1"/>
          </p:cNvSpPr>
          <p:nvPr>
            <p:ph type="sldImg" idx="2"/>
          </p:nvPr>
        </p:nvSpPr>
        <p:spPr>
          <a:xfrm>
            <a:off x="481013" y="1279525"/>
            <a:ext cx="6140450" cy="3454400"/>
          </a:xfrm>
          <a:prstGeom prst="rect">
            <a:avLst/>
          </a:prstGeom>
          <a:noFill/>
          <a:ln w="12700">
            <a:solidFill>
              <a:prstClr val="black"/>
            </a:solidFill>
          </a:ln>
        </p:spPr>
      </p:sp>
      <p:sp>
        <p:nvSpPr>
          <p:cNvPr id="5" name="备注占位符 4">
            <a:extLst>
              <a:ext uri="{FF2B5EF4-FFF2-40B4-BE49-F238E27FC236}">
                <a16:creationId xmlns:a16="http://schemas.microsoft.com/office/drawing/2014/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61A5AF3-B8E0-427B-90F8-E9E0E4BC0C43}"/>
              </a:ext>
            </a:extLst>
          </p:cNvPr>
          <p:cNvSpPr>
            <a:spLocks noGrp="1"/>
          </p:cNvSpPr>
          <p:nvPr>
            <p:ph type="body" sz="quarter" idx="3"/>
          </p:nvPr>
        </p:nvSpPr>
        <p:spPr>
          <a:xfrm>
            <a:off x="709613" y="4926013"/>
            <a:ext cx="5683250" cy="4029075"/>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a:extLst>
              <a:ext uri="{FF2B5EF4-FFF2-40B4-BE49-F238E27FC236}">
                <a16:creationId xmlns:a16="http://schemas.microsoft.com/office/drawing/2014/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0BD15123-E86A-4E05-A4B2-9223CB44362C}"/>
              </a:ext>
            </a:extLst>
          </p:cNvPr>
          <p:cNvSpPr>
            <a:spLocks noGrp="1"/>
          </p:cNvSpPr>
          <p:nvPr>
            <p:ph type="ftr" sz="quarter" idx="4"/>
          </p:nvPr>
        </p:nvSpPr>
        <p:spPr>
          <a:xfrm>
            <a:off x="0" y="9720263"/>
            <a:ext cx="3078163" cy="514350"/>
          </a:xfrm>
          <a:prstGeom prst="rect">
            <a:avLst/>
          </a:prstGeom>
        </p:spPr>
        <p:txBody>
          <a:bodyPr vert="horz" lIns="91440" tIns="45720" rIns="91440" bIns="45720" rtlCol="0" anchor="b"/>
          <a:lstStyle>
            <a:lvl1pPr algn="l" eaLnBrk="1" fontAlgn="auto" hangingPunct="1">
              <a:spcBef>
                <a:spcPct val="0"/>
              </a:spcBef>
              <a:spcAft>
                <a:spcPct val="0"/>
              </a:spcAft>
              <a:defRPr sz="1200">
                <a:latin typeface="+mn-lt"/>
                <a:ea typeface="+mn-ea"/>
              </a:defRPr>
            </a:lvl1pPr>
          </a:lstStyle>
          <a:p>
            <a:pPr>
              <a:defRPr/>
            </a:pPr>
            <a:endParaRPr lang="zh-CN" altLang="en-US"/>
          </a:p>
        </p:txBody>
      </p:sp>
      <p:sp>
        <p:nvSpPr>
          <p:cNvPr id="7" name="灯片编号占位符 6">
            <a:extLst>
              <a:ext uri="{FF2B5EF4-FFF2-40B4-BE49-F238E27FC236}">
                <a16:creationId xmlns:a16="http://schemas.microsoft.com/office/drawing/2014/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00F3753-9E3A-416D-B07C-63DD6CEAD469}"/>
              </a:ext>
            </a:extLst>
          </p:cNvPr>
          <p:cNvSpPr>
            <a:spLocks noGrp="1"/>
          </p:cNvSpPr>
          <p:nvPr>
            <p:ph type="sldNum" sz="quarter" idx="5"/>
          </p:nvPr>
        </p:nvSpPr>
        <p:spPr>
          <a:xfrm>
            <a:off x="4024313" y="9720263"/>
            <a:ext cx="3078162" cy="51435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535139AF-4BF2-4410-A481-7DFB9D567C32}" type="slidenum">
              <a:rPr lang="zh-CN" altLang="en-US"/>
              <a:pPr>
                <a:defRPr/>
              </a:pPr>
              <a:t>‹#›</a:t>
            </a:fld>
            <a:endParaRPr lang="en-US" altLang="zh-CN"/>
          </a:p>
        </p:txBody>
      </p:sp>
    </p:spTree>
    <p:extLst>
      <p:ext uri="{BB962C8B-B14F-4D97-AF65-F5344CB8AC3E}">
        <p14:creationId xmlns:p14="http://schemas.microsoft.com/office/powerpoint/2010/main" val="348112053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7"/>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EB8DB93-AADA-4183-9AE2-F8B86D2AEAE8}"/>
              </a:ext>
            </a:extLst>
          </p:cNvPr>
          <p:cNvSpPr>
            <a:spLocks noGrp="1"/>
          </p:cNvSpPr>
          <p:nvPr>
            <p:ph type="dt" sz="half" idx="10"/>
          </p:nvPr>
        </p:nvSpPr>
        <p:spPr/>
        <p:txBody>
          <a:bodyPr/>
          <a:lstStyle>
            <a:lvl1pPr>
              <a:defRPr/>
            </a:lvl1pPr>
          </a:lstStyle>
          <a:p>
            <a:pPr>
              <a:defRPr/>
            </a:pPr>
            <a:fld id="{87414C3D-E874-4BF1-8C08-79F382A6444D}" type="datetimeFigureOut">
              <a:rPr lang="zh-CN" altLang="en-US"/>
              <a:pPr>
                <a:defRPr/>
              </a:pPr>
              <a:t>2020-10-28</a:t>
            </a:fld>
            <a:endParaRPr lang="zh-CN" altLang="en-US"/>
          </a:p>
        </p:txBody>
      </p:sp>
      <p:sp>
        <p:nvSpPr>
          <p:cNvPr id="5" name="页脚占位符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F63C233-17C1-4774-8CA0-F431CBF9EB49}"/>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1EAA495-A451-4818-904B-EC1B8D72743C}"/>
              </a:ext>
            </a:extLst>
          </p:cNvPr>
          <p:cNvSpPr>
            <a:spLocks noGrp="1"/>
          </p:cNvSpPr>
          <p:nvPr>
            <p:ph type="sldNum" sz="quarter" idx="12"/>
          </p:nvPr>
        </p:nvSpPr>
        <p:spPr/>
        <p:txBody>
          <a:bodyPr/>
          <a:lstStyle>
            <a:lvl1pPr>
              <a:defRPr/>
            </a:lvl1pPr>
          </a:lstStyle>
          <a:p>
            <a:pPr>
              <a:defRPr/>
            </a:pPr>
            <a:fld id="{3001C75E-5D7A-4AB4-AAD2-11F9EFA9CE89}" type="slidenum">
              <a:rPr lang="zh-CN" altLang="en-US"/>
              <a:pPr>
                <a:defRPr/>
              </a:pPr>
              <a:t>‹#›</a:t>
            </a:fld>
            <a:endParaRPr lang="en-US" altLang="zh-CN"/>
          </a:p>
        </p:txBody>
      </p:sp>
    </p:spTree>
    <p:extLst>
      <p:ext uri="{BB962C8B-B14F-4D97-AF65-F5344CB8AC3E}">
        <p14:creationId xmlns:p14="http://schemas.microsoft.com/office/powerpoint/2010/main" val="2910756252"/>
      </p:ext>
    </p:extLst>
  </p:cSld>
  <p:clrMapOvr>
    <a:masterClrMapping/>
  </p:clrMapOvr>
  <p:transition spd="slow" advTm="3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AC5F2BF-B0ED-4214-B9C4-A1608D44976E}"/>
              </a:ext>
            </a:extLst>
          </p:cNvPr>
          <p:cNvSpPr>
            <a:spLocks noGrp="1"/>
          </p:cNvSpPr>
          <p:nvPr>
            <p:ph type="dt" sz="half" idx="10"/>
          </p:nvPr>
        </p:nvSpPr>
        <p:spPr/>
        <p:txBody>
          <a:bodyPr/>
          <a:lstStyle>
            <a:lvl1pPr>
              <a:defRPr/>
            </a:lvl1pPr>
          </a:lstStyle>
          <a:p>
            <a:pPr>
              <a:defRPr/>
            </a:pPr>
            <a:fld id="{A9C769B6-19B1-4FD7-B77E-2705BAEB439D}" type="datetimeFigureOut">
              <a:rPr lang="zh-CN" altLang="en-US"/>
              <a:pPr>
                <a:defRPr/>
              </a:pPr>
              <a:t>2020-10-28</a:t>
            </a:fld>
            <a:endParaRPr lang="zh-CN" altLang="en-US"/>
          </a:p>
        </p:txBody>
      </p:sp>
      <p:sp>
        <p:nvSpPr>
          <p:cNvPr id="5" name="页脚占位符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EB4FB81-4770-4048-B618-CCBA10A1D0A3}"/>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D8BF229-3C8F-4995-BDD2-F691D40F185C}"/>
              </a:ext>
            </a:extLst>
          </p:cNvPr>
          <p:cNvSpPr>
            <a:spLocks noGrp="1"/>
          </p:cNvSpPr>
          <p:nvPr>
            <p:ph type="sldNum" sz="quarter" idx="12"/>
          </p:nvPr>
        </p:nvSpPr>
        <p:spPr/>
        <p:txBody>
          <a:bodyPr/>
          <a:lstStyle>
            <a:lvl1pPr>
              <a:defRPr/>
            </a:lvl1pPr>
          </a:lstStyle>
          <a:p>
            <a:pPr>
              <a:defRPr/>
            </a:pPr>
            <a:fld id="{625FC5FC-920F-48BA-8945-44C97A784F18}" type="slidenum">
              <a:rPr lang="zh-CN" altLang="en-US"/>
              <a:pPr>
                <a:defRPr/>
              </a:pPr>
              <a:t>‹#›</a:t>
            </a:fld>
            <a:endParaRPr lang="en-US" altLang="zh-CN"/>
          </a:p>
        </p:txBody>
      </p:sp>
    </p:spTree>
    <p:extLst>
      <p:ext uri="{BB962C8B-B14F-4D97-AF65-F5344CB8AC3E}">
        <p14:creationId xmlns:p14="http://schemas.microsoft.com/office/powerpoint/2010/main" val="2388834416"/>
      </p:ext>
    </p:extLst>
  </p:cSld>
  <p:clrMapOvr>
    <a:masterClrMapping/>
  </p:clrMapOvr>
  <p:transition spd="slow" advTm="3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0"/>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40"/>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E8AD38A-EA00-4DA7-A184-7A1F1352D0E9}"/>
              </a:ext>
            </a:extLst>
          </p:cNvPr>
          <p:cNvSpPr>
            <a:spLocks noGrp="1"/>
          </p:cNvSpPr>
          <p:nvPr>
            <p:ph type="dt" sz="half" idx="10"/>
          </p:nvPr>
        </p:nvSpPr>
        <p:spPr/>
        <p:txBody>
          <a:bodyPr/>
          <a:lstStyle>
            <a:lvl1pPr>
              <a:defRPr/>
            </a:lvl1pPr>
          </a:lstStyle>
          <a:p>
            <a:pPr>
              <a:defRPr/>
            </a:pPr>
            <a:fld id="{481BC767-9406-415D-9CC6-89C0F4460FB4}" type="datetimeFigureOut">
              <a:rPr lang="zh-CN" altLang="en-US"/>
              <a:pPr>
                <a:defRPr/>
              </a:pPr>
              <a:t>2020-10-28</a:t>
            </a:fld>
            <a:endParaRPr lang="zh-CN" altLang="en-US"/>
          </a:p>
        </p:txBody>
      </p:sp>
      <p:sp>
        <p:nvSpPr>
          <p:cNvPr id="5" name="页脚占位符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6E2535B-690A-453A-B170-E0661B6AF787}"/>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A8DE3CD-CAA3-4B2E-A94C-0380771BC60C}"/>
              </a:ext>
            </a:extLst>
          </p:cNvPr>
          <p:cNvSpPr>
            <a:spLocks noGrp="1"/>
          </p:cNvSpPr>
          <p:nvPr>
            <p:ph type="sldNum" sz="quarter" idx="12"/>
          </p:nvPr>
        </p:nvSpPr>
        <p:spPr/>
        <p:txBody>
          <a:bodyPr/>
          <a:lstStyle>
            <a:lvl1pPr>
              <a:defRPr/>
            </a:lvl1pPr>
          </a:lstStyle>
          <a:p>
            <a:pPr>
              <a:defRPr/>
            </a:pPr>
            <a:fld id="{9DFF9354-340D-4B43-A2E6-4DEAFFF79529}" type="slidenum">
              <a:rPr lang="zh-CN" altLang="en-US"/>
              <a:pPr>
                <a:defRPr/>
              </a:pPr>
              <a:t>‹#›</a:t>
            </a:fld>
            <a:endParaRPr lang="en-US" altLang="zh-CN"/>
          </a:p>
        </p:txBody>
      </p:sp>
    </p:spTree>
    <p:extLst>
      <p:ext uri="{BB962C8B-B14F-4D97-AF65-F5344CB8AC3E}">
        <p14:creationId xmlns:p14="http://schemas.microsoft.com/office/powerpoint/2010/main" val="5062029"/>
      </p:ext>
    </p:extLst>
  </p:cSld>
  <p:clrMapOvr>
    <a:masterClrMapping/>
  </p:clrMapOvr>
  <p:transition spd="slow" advTm="3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2475005"/>
      </p:ext>
    </p:extLst>
  </p:cSld>
  <p:clrMapOvr>
    <a:masterClrMapping/>
  </p:clrMapOvr>
  <p:transition spd="slow" advTm="300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9CE5C03-A1A0-4A84-A116-8149FD14BFB1}"/>
              </a:ext>
            </a:extLst>
          </p:cNvPr>
          <p:cNvSpPr>
            <a:spLocks noGrp="1"/>
          </p:cNvSpPr>
          <p:nvPr>
            <p:ph type="dt" sz="half" idx="10"/>
          </p:nvPr>
        </p:nvSpPr>
        <p:spPr/>
        <p:txBody>
          <a:bodyPr/>
          <a:lstStyle>
            <a:lvl1pPr>
              <a:defRPr/>
            </a:lvl1pPr>
          </a:lstStyle>
          <a:p>
            <a:pPr>
              <a:defRPr/>
            </a:pPr>
            <a:fld id="{5AD5E152-AB36-40AD-9758-E0B89B969D7C}" type="datetimeFigureOut">
              <a:rPr lang="zh-CN" altLang="en-US"/>
              <a:pPr>
                <a:defRPr/>
              </a:pPr>
              <a:t>2020-10-28</a:t>
            </a:fld>
            <a:endParaRPr lang="zh-CN" altLang="en-US"/>
          </a:p>
        </p:txBody>
      </p:sp>
      <p:sp>
        <p:nvSpPr>
          <p:cNvPr id="5" name="页脚占位符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600F4A2-C503-42CB-B4CE-22B30E9AAED5}"/>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2B7F982-3B0E-4CBA-89B0-65F29B321052}"/>
              </a:ext>
            </a:extLst>
          </p:cNvPr>
          <p:cNvSpPr>
            <a:spLocks noGrp="1"/>
          </p:cNvSpPr>
          <p:nvPr>
            <p:ph type="sldNum" sz="quarter" idx="12"/>
          </p:nvPr>
        </p:nvSpPr>
        <p:spPr/>
        <p:txBody>
          <a:bodyPr/>
          <a:lstStyle>
            <a:lvl1pPr>
              <a:defRPr/>
            </a:lvl1pPr>
          </a:lstStyle>
          <a:p>
            <a:pPr>
              <a:defRPr/>
            </a:pPr>
            <a:fld id="{0EAF2932-92B7-4D6F-9804-096DB4EDFFDF}" type="slidenum">
              <a:rPr lang="zh-CN" altLang="en-US"/>
              <a:pPr>
                <a:defRPr/>
              </a:pPr>
              <a:t>‹#›</a:t>
            </a:fld>
            <a:endParaRPr lang="en-US" altLang="zh-CN"/>
          </a:p>
        </p:txBody>
      </p:sp>
    </p:spTree>
    <p:extLst>
      <p:ext uri="{BB962C8B-B14F-4D97-AF65-F5344CB8AC3E}">
        <p14:creationId xmlns:p14="http://schemas.microsoft.com/office/powerpoint/2010/main" val="3066415681"/>
      </p:ext>
    </p:extLst>
  </p:cSld>
  <p:clrMapOvr>
    <a:masterClrMapping/>
  </p:clrMapOvr>
  <p:transition spd="slow" advTm="300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5335"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96BBF1-F284-4CE1-B4A9-A46AD64D86CD}"/>
              </a:ext>
            </a:extLst>
          </p:cNvPr>
          <p:cNvSpPr>
            <a:spLocks noGrp="1"/>
          </p:cNvSpPr>
          <p:nvPr>
            <p:ph type="dt" sz="half" idx="10"/>
          </p:nvPr>
        </p:nvSpPr>
        <p:spPr/>
        <p:txBody>
          <a:bodyPr/>
          <a:lstStyle>
            <a:lvl1pPr>
              <a:defRPr/>
            </a:lvl1pPr>
          </a:lstStyle>
          <a:p>
            <a:pPr>
              <a:defRPr/>
            </a:pPr>
            <a:fld id="{CB1165B7-301B-4650-BCE8-D1126CF77360}" type="datetimeFigureOut">
              <a:rPr lang="zh-CN" altLang="en-US"/>
              <a:pPr>
                <a:defRPr/>
              </a:pPr>
              <a:t>2020-10-28</a:t>
            </a:fld>
            <a:endParaRPr lang="zh-CN" altLang="en-US"/>
          </a:p>
        </p:txBody>
      </p:sp>
      <p:sp>
        <p:nvSpPr>
          <p:cNvPr id="5" name="页脚占位符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07522FB8-D88A-4851-BB3D-C832B7B9B733}"/>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7462727-9A03-44FC-B6F2-70AC873E3110}"/>
              </a:ext>
            </a:extLst>
          </p:cNvPr>
          <p:cNvSpPr>
            <a:spLocks noGrp="1"/>
          </p:cNvSpPr>
          <p:nvPr>
            <p:ph type="sldNum" sz="quarter" idx="12"/>
          </p:nvPr>
        </p:nvSpPr>
        <p:spPr/>
        <p:txBody>
          <a:bodyPr/>
          <a:lstStyle>
            <a:lvl1pPr>
              <a:defRPr/>
            </a:lvl1pPr>
          </a:lstStyle>
          <a:p>
            <a:pPr>
              <a:defRPr/>
            </a:pPr>
            <a:fld id="{E29F5410-4AE3-48B8-90F2-010523B148BE}" type="slidenum">
              <a:rPr lang="zh-CN" altLang="en-US"/>
              <a:pPr>
                <a:defRPr/>
              </a:pPr>
              <a:t>‹#›</a:t>
            </a:fld>
            <a:endParaRPr lang="en-US" altLang="zh-CN"/>
          </a:p>
        </p:txBody>
      </p:sp>
    </p:spTree>
    <p:extLst>
      <p:ext uri="{BB962C8B-B14F-4D97-AF65-F5344CB8AC3E}">
        <p14:creationId xmlns:p14="http://schemas.microsoft.com/office/powerpoint/2010/main" val="27973627"/>
      </p:ext>
    </p:extLst>
  </p:cSld>
  <p:clrMapOvr>
    <a:masterClrMapping/>
  </p:clrMapOvr>
  <p:transition spd="slow" advTm="3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F49F1E6-901C-49EC-840E-BF40E7C828D9}"/>
              </a:ext>
            </a:extLst>
          </p:cNvPr>
          <p:cNvSpPr>
            <a:spLocks noGrp="1"/>
          </p:cNvSpPr>
          <p:nvPr>
            <p:ph type="dt" sz="half" idx="10"/>
          </p:nvPr>
        </p:nvSpPr>
        <p:spPr/>
        <p:txBody>
          <a:bodyPr/>
          <a:lstStyle>
            <a:lvl1pPr>
              <a:defRPr/>
            </a:lvl1pPr>
          </a:lstStyle>
          <a:p>
            <a:pPr>
              <a:defRPr/>
            </a:pPr>
            <a:fld id="{D9A864E9-BDDB-4D62-9902-88182FA15DD5}" type="datetimeFigureOut">
              <a:rPr lang="zh-CN" altLang="en-US"/>
              <a:pPr>
                <a:defRPr/>
              </a:pPr>
              <a:t>2020-10-28</a:t>
            </a:fld>
            <a:endParaRPr lang="zh-CN" altLang="en-US"/>
          </a:p>
        </p:txBody>
      </p:sp>
      <p:sp>
        <p:nvSpPr>
          <p:cNvPr id="6" name="页脚占位符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EA8F000-EA46-45D1-91E4-CE7F6CE14329}"/>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1B97E17-2550-4CFD-8730-73501038EE77}"/>
              </a:ext>
            </a:extLst>
          </p:cNvPr>
          <p:cNvSpPr>
            <a:spLocks noGrp="1"/>
          </p:cNvSpPr>
          <p:nvPr>
            <p:ph type="sldNum" sz="quarter" idx="12"/>
          </p:nvPr>
        </p:nvSpPr>
        <p:spPr/>
        <p:txBody>
          <a:bodyPr/>
          <a:lstStyle>
            <a:lvl1pPr>
              <a:defRPr/>
            </a:lvl1pPr>
          </a:lstStyle>
          <a:p>
            <a:pPr>
              <a:defRPr/>
            </a:pPr>
            <a:fld id="{5CDCBC49-202A-4B79-8100-47AD497C7A91}" type="slidenum">
              <a:rPr lang="zh-CN" altLang="en-US"/>
              <a:pPr>
                <a:defRPr/>
              </a:pPr>
              <a:t>‹#›</a:t>
            </a:fld>
            <a:endParaRPr lang="en-US" altLang="zh-CN"/>
          </a:p>
        </p:txBody>
      </p:sp>
    </p:spTree>
    <p:extLst>
      <p:ext uri="{BB962C8B-B14F-4D97-AF65-F5344CB8AC3E}">
        <p14:creationId xmlns:p14="http://schemas.microsoft.com/office/powerpoint/2010/main" val="217838435"/>
      </p:ext>
    </p:extLst>
  </p:cSld>
  <p:clrMapOvr>
    <a:masterClrMapping/>
  </p:clrMapOvr>
  <p:transition spd="slow" advTm="3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71"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p>
        </p:txBody>
      </p:sp>
      <p:sp>
        <p:nvSpPr>
          <p:cNvPr id="6" name="内容占位符 5"/>
          <p:cNvSpPr>
            <a:spLocks noGrp="1"/>
          </p:cNvSpPr>
          <p:nvPr>
            <p:ph sz="quarter" idx="4"/>
          </p:nvPr>
        </p:nvSpPr>
        <p:spPr>
          <a:xfrm>
            <a:off x="6193371"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CD32BC7-EF26-4F25-9BAA-790378ACB2FF}"/>
              </a:ext>
            </a:extLst>
          </p:cNvPr>
          <p:cNvSpPr>
            <a:spLocks noGrp="1"/>
          </p:cNvSpPr>
          <p:nvPr>
            <p:ph type="dt" sz="half" idx="10"/>
          </p:nvPr>
        </p:nvSpPr>
        <p:spPr/>
        <p:txBody>
          <a:bodyPr/>
          <a:lstStyle>
            <a:lvl1pPr>
              <a:defRPr/>
            </a:lvl1pPr>
          </a:lstStyle>
          <a:p>
            <a:pPr>
              <a:defRPr/>
            </a:pPr>
            <a:fld id="{FF66680C-4F5A-4DE7-B0C2-CE958511107D}" type="datetimeFigureOut">
              <a:rPr lang="zh-CN" altLang="en-US"/>
              <a:pPr>
                <a:defRPr/>
              </a:pPr>
              <a:t>2020-10-28</a:t>
            </a:fld>
            <a:endParaRPr lang="zh-CN" altLang="en-US"/>
          </a:p>
        </p:txBody>
      </p:sp>
      <p:sp>
        <p:nvSpPr>
          <p:cNvPr id="8" name="页脚占位符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E173191-E5C7-49A2-AD33-73E0FF589642}"/>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035E0DC-B3B2-4DF0-8DF0-E7E6747CE994}"/>
              </a:ext>
            </a:extLst>
          </p:cNvPr>
          <p:cNvSpPr>
            <a:spLocks noGrp="1"/>
          </p:cNvSpPr>
          <p:nvPr>
            <p:ph type="sldNum" sz="quarter" idx="12"/>
          </p:nvPr>
        </p:nvSpPr>
        <p:spPr/>
        <p:txBody>
          <a:bodyPr/>
          <a:lstStyle>
            <a:lvl1pPr>
              <a:defRPr/>
            </a:lvl1pPr>
          </a:lstStyle>
          <a:p>
            <a:pPr>
              <a:defRPr/>
            </a:pPr>
            <a:fld id="{1A1FCF91-927C-453B-BEA3-F4C2F2BA6B8E}" type="slidenum">
              <a:rPr lang="zh-CN" altLang="en-US"/>
              <a:pPr>
                <a:defRPr/>
              </a:pPr>
              <a:t>‹#›</a:t>
            </a:fld>
            <a:endParaRPr lang="en-US" altLang="zh-CN"/>
          </a:p>
        </p:txBody>
      </p:sp>
    </p:spTree>
    <p:extLst>
      <p:ext uri="{BB962C8B-B14F-4D97-AF65-F5344CB8AC3E}">
        <p14:creationId xmlns:p14="http://schemas.microsoft.com/office/powerpoint/2010/main" val="3997770261"/>
      </p:ext>
    </p:extLst>
  </p:cSld>
  <p:clrMapOvr>
    <a:masterClrMapping/>
  </p:clrMapOvr>
  <p:transition spd="slow" advTm="300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5C33FB9-1871-4B33-B434-9554C4E031E5}"/>
              </a:ext>
            </a:extLst>
          </p:cNvPr>
          <p:cNvSpPr>
            <a:spLocks noGrp="1"/>
          </p:cNvSpPr>
          <p:nvPr>
            <p:ph type="dt" sz="half" idx="10"/>
          </p:nvPr>
        </p:nvSpPr>
        <p:spPr/>
        <p:txBody>
          <a:bodyPr/>
          <a:lstStyle>
            <a:lvl1pPr>
              <a:defRPr/>
            </a:lvl1pPr>
          </a:lstStyle>
          <a:p>
            <a:pPr>
              <a:defRPr/>
            </a:pPr>
            <a:fld id="{D9F134CB-8E45-487C-A62E-B846A7C6D4E9}" type="datetimeFigureOut">
              <a:rPr lang="zh-CN" altLang="en-US"/>
              <a:pPr>
                <a:defRPr/>
              </a:pPr>
              <a:t>2020-10-28</a:t>
            </a:fld>
            <a:endParaRPr lang="zh-CN" altLang="en-US"/>
          </a:p>
        </p:txBody>
      </p:sp>
      <p:sp>
        <p:nvSpPr>
          <p:cNvPr id="4" name="页脚占位符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0C09A53-061F-414C-9339-46A511623C0A}"/>
              </a:ext>
            </a:extLst>
          </p:cNvPr>
          <p:cNvSpPr>
            <a:spLocks noGrp="1"/>
          </p:cNvSpPr>
          <p:nvPr>
            <p:ph type="ftr" sz="quarter" idx="11"/>
          </p:nvPr>
        </p:nvSpPr>
        <p:spPr/>
        <p:txBody>
          <a:bodyPr/>
          <a:lstStyle>
            <a:lvl1pPr>
              <a:defRPr/>
            </a:lvl1pPr>
          </a:lstStyle>
          <a:p>
            <a:pPr>
              <a:defRPr/>
            </a:pPr>
            <a:endParaRPr lang="zh-CN" altLang="en-US"/>
          </a:p>
        </p:txBody>
      </p:sp>
      <p:sp>
        <p:nvSpPr>
          <p:cNvPr id="5" name="灯片编号占位符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BF85333-061E-4E83-95DB-CA2D90573FBD}"/>
              </a:ext>
            </a:extLst>
          </p:cNvPr>
          <p:cNvSpPr>
            <a:spLocks noGrp="1"/>
          </p:cNvSpPr>
          <p:nvPr>
            <p:ph type="sldNum" sz="quarter" idx="12"/>
          </p:nvPr>
        </p:nvSpPr>
        <p:spPr/>
        <p:txBody>
          <a:bodyPr/>
          <a:lstStyle>
            <a:lvl1pPr>
              <a:defRPr/>
            </a:lvl1pPr>
          </a:lstStyle>
          <a:p>
            <a:pPr>
              <a:defRPr/>
            </a:pPr>
            <a:fld id="{B18A3992-B386-4747-93D8-AA365D221BA4}" type="slidenum">
              <a:rPr lang="zh-CN" altLang="en-US"/>
              <a:pPr>
                <a:defRPr/>
              </a:pPr>
              <a:t>‹#›</a:t>
            </a:fld>
            <a:endParaRPr lang="en-US" altLang="zh-CN"/>
          </a:p>
        </p:txBody>
      </p:sp>
    </p:spTree>
    <p:extLst>
      <p:ext uri="{BB962C8B-B14F-4D97-AF65-F5344CB8AC3E}">
        <p14:creationId xmlns:p14="http://schemas.microsoft.com/office/powerpoint/2010/main" val="355429626"/>
      </p:ext>
    </p:extLst>
  </p:cSld>
  <p:clrMapOvr>
    <a:masterClrMapping/>
  </p:clrMapOvr>
  <p:transition spd="slow" advTm="300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1817C7-E390-4C87-AE7E-9FDB4F8A4436}"/>
              </a:ext>
            </a:extLst>
          </p:cNvPr>
          <p:cNvSpPr>
            <a:spLocks noGrp="1"/>
          </p:cNvSpPr>
          <p:nvPr>
            <p:ph type="dt" sz="half" idx="10"/>
          </p:nvPr>
        </p:nvSpPr>
        <p:spPr/>
        <p:txBody>
          <a:bodyPr/>
          <a:lstStyle>
            <a:lvl1pPr>
              <a:defRPr/>
            </a:lvl1pPr>
          </a:lstStyle>
          <a:p>
            <a:pPr>
              <a:defRPr/>
            </a:pPr>
            <a:fld id="{AC220374-95F1-48CC-9646-91681F3F4459}" type="datetimeFigureOut">
              <a:rPr lang="zh-CN" altLang="en-US"/>
              <a:pPr>
                <a:defRPr/>
              </a:pPr>
              <a:t>2020-10-28</a:t>
            </a:fld>
            <a:endParaRPr lang="zh-CN" altLang="en-US"/>
          </a:p>
        </p:txBody>
      </p:sp>
      <p:sp>
        <p:nvSpPr>
          <p:cNvPr id="3" name="页脚占位符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0E6469E-4E57-4F66-8629-144AB7ECEC30}"/>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05856A04-6605-4EF5-AD12-44EC3FD39E51}"/>
              </a:ext>
            </a:extLst>
          </p:cNvPr>
          <p:cNvSpPr>
            <a:spLocks noGrp="1"/>
          </p:cNvSpPr>
          <p:nvPr>
            <p:ph type="sldNum" sz="quarter" idx="12"/>
          </p:nvPr>
        </p:nvSpPr>
        <p:spPr/>
        <p:txBody>
          <a:bodyPr/>
          <a:lstStyle>
            <a:lvl1pPr>
              <a:defRPr/>
            </a:lvl1pPr>
          </a:lstStyle>
          <a:p>
            <a:pPr>
              <a:defRPr/>
            </a:pPr>
            <a:fld id="{CFA88E97-B838-4F2C-9EA3-9F6E6D9231A1}" type="slidenum">
              <a:rPr lang="zh-CN" altLang="en-US"/>
              <a:pPr>
                <a:defRPr/>
              </a:pPr>
              <a:t>‹#›</a:t>
            </a:fld>
            <a:endParaRPr lang="en-US" altLang="zh-CN"/>
          </a:p>
        </p:txBody>
      </p:sp>
    </p:spTree>
    <p:extLst>
      <p:ext uri="{BB962C8B-B14F-4D97-AF65-F5344CB8AC3E}">
        <p14:creationId xmlns:p14="http://schemas.microsoft.com/office/powerpoint/2010/main" val="3960565831"/>
      </p:ext>
    </p:extLst>
  </p:cSld>
  <p:clrMapOvr>
    <a:masterClrMapping/>
  </p:clrMapOvr>
  <p:transition spd="slow" advTm="300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49"/>
            <a:ext cx="4011084" cy="1162051"/>
          </a:xfrm>
        </p:spPr>
        <p:txBody>
          <a:bodyPr anchor="b"/>
          <a:lstStyle>
            <a:lvl1pPr algn="l">
              <a:defRPr sz="2665" b="1"/>
            </a:lvl1pPr>
          </a:lstStyle>
          <a:p>
            <a:r>
              <a:rPr lang="zh-CN" altLang="en-US"/>
              <a:t>单击此处编辑母版标题样式</a:t>
            </a:r>
          </a:p>
        </p:txBody>
      </p:sp>
      <p:sp>
        <p:nvSpPr>
          <p:cNvPr id="3" name="内容占位符 2"/>
          <p:cNvSpPr>
            <a:spLocks noGrp="1"/>
          </p:cNvSpPr>
          <p:nvPr>
            <p:ph idx="1"/>
          </p:nvPr>
        </p:nvSpPr>
        <p:spPr>
          <a:xfrm>
            <a:off x="4766733" y="273052"/>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3" y="1435103"/>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58F6223-CDE2-41C3-A22C-0C8D907B396E}"/>
              </a:ext>
            </a:extLst>
          </p:cNvPr>
          <p:cNvSpPr>
            <a:spLocks noGrp="1"/>
          </p:cNvSpPr>
          <p:nvPr>
            <p:ph type="dt" sz="half" idx="10"/>
          </p:nvPr>
        </p:nvSpPr>
        <p:spPr/>
        <p:txBody>
          <a:bodyPr/>
          <a:lstStyle>
            <a:lvl1pPr>
              <a:defRPr/>
            </a:lvl1pPr>
          </a:lstStyle>
          <a:p>
            <a:pPr>
              <a:defRPr/>
            </a:pPr>
            <a:fld id="{DE61299E-6F77-4F5A-AAE4-A92DF54C7C78}" type="datetimeFigureOut">
              <a:rPr lang="zh-CN" altLang="en-US"/>
              <a:pPr>
                <a:defRPr/>
              </a:pPr>
              <a:t>2020-10-28</a:t>
            </a:fld>
            <a:endParaRPr lang="zh-CN" altLang="en-US"/>
          </a:p>
        </p:txBody>
      </p:sp>
      <p:sp>
        <p:nvSpPr>
          <p:cNvPr id="6" name="页脚占位符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4D480DC-171B-4CEE-AD49-52568A57C6F0}"/>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F69BBBC-21AC-49E1-94C6-323A04136E3B}"/>
              </a:ext>
            </a:extLst>
          </p:cNvPr>
          <p:cNvSpPr>
            <a:spLocks noGrp="1"/>
          </p:cNvSpPr>
          <p:nvPr>
            <p:ph type="sldNum" sz="quarter" idx="12"/>
          </p:nvPr>
        </p:nvSpPr>
        <p:spPr/>
        <p:txBody>
          <a:bodyPr/>
          <a:lstStyle>
            <a:lvl1pPr>
              <a:defRPr/>
            </a:lvl1pPr>
          </a:lstStyle>
          <a:p>
            <a:pPr>
              <a:defRPr/>
            </a:pPr>
            <a:fld id="{F4C65060-B7B5-42BC-A36E-6B7F47AED4C0}" type="slidenum">
              <a:rPr lang="zh-CN" altLang="en-US"/>
              <a:pPr>
                <a:defRPr/>
              </a:pPr>
              <a:t>‹#›</a:t>
            </a:fld>
            <a:endParaRPr lang="en-US" altLang="zh-CN"/>
          </a:p>
        </p:txBody>
      </p:sp>
    </p:spTree>
    <p:extLst>
      <p:ext uri="{BB962C8B-B14F-4D97-AF65-F5344CB8AC3E}">
        <p14:creationId xmlns:p14="http://schemas.microsoft.com/office/powerpoint/2010/main" val="3617180597"/>
      </p:ext>
    </p:extLst>
  </p:cSld>
  <p:clrMapOvr>
    <a:masterClrMapping/>
  </p:clrMapOvr>
  <p:transition spd="slow" advTm="3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p:spPr>
        <p:txBody>
          <a:bodyPr anchor="b"/>
          <a:lstStyle>
            <a:lvl1pPr algn="l">
              <a:defRPr sz="2665"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pPr lvl="0"/>
            <a:endParaRPr lang="zh-CN" altLang="en-US" noProof="0"/>
          </a:p>
        </p:txBody>
      </p:sp>
      <p:sp>
        <p:nvSpPr>
          <p:cNvPr id="4" name="文本占位符 3"/>
          <p:cNvSpPr>
            <a:spLocks noGrp="1"/>
          </p:cNvSpPr>
          <p:nvPr>
            <p:ph type="body" sz="half" idx="2"/>
          </p:nvPr>
        </p:nvSpPr>
        <p:spPr>
          <a:xfrm>
            <a:off x="2389717" y="5367339"/>
            <a:ext cx="73152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7F488CE-DEC9-4859-BD43-7F802EEC8E8F}"/>
              </a:ext>
            </a:extLst>
          </p:cNvPr>
          <p:cNvSpPr>
            <a:spLocks noGrp="1"/>
          </p:cNvSpPr>
          <p:nvPr>
            <p:ph type="dt" sz="half" idx="10"/>
          </p:nvPr>
        </p:nvSpPr>
        <p:spPr/>
        <p:txBody>
          <a:bodyPr/>
          <a:lstStyle>
            <a:lvl1pPr>
              <a:defRPr/>
            </a:lvl1pPr>
          </a:lstStyle>
          <a:p>
            <a:pPr>
              <a:defRPr/>
            </a:pPr>
            <a:fld id="{5C188BCF-C4AB-44AF-8A6F-D4B3831268D4}" type="datetimeFigureOut">
              <a:rPr lang="zh-CN" altLang="en-US"/>
              <a:pPr>
                <a:defRPr/>
              </a:pPr>
              <a:t>2020-10-28</a:t>
            </a:fld>
            <a:endParaRPr lang="zh-CN" altLang="en-US"/>
          </a:p>
        </p:txBody>
      </p:sp>
      <p:sp>
        <p:nvSpPr>
          <p:cNvPr id="6" name="页脚占位符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3738DFA-6722-41D2-8A4F-AA7492410F7A}"/>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5FD19D5-984B-4012-ABDC-86849D4C63E9}"/>
              </a:ext>
            </a:extLst>
          </p:cNvPr>
          <p:cNvSpPr>
            <a:spLocks noGrp="1"/>
          </p:cNvSpPr>
          <p:nvPr>
            <p:ph type="sldNum" sz="quarter" idx="12"/>
          </p:nvPr>
        </p:nvSpPr>
        <p:spPr/>
        <p:txBody>
          <a:bodyPr/>
          <a:lstStyle>
            <a:lvl1pPr>
              <a:defRPr/>
            </a:lvl1pPr>
          </a:lstStyle>
          <a:p>
            <a:pPr>
              <a:defRPr/>
            </a:pPr>
            <a:fld id="{46C5B634-DE2D-4AA7-9914-1F6D9A068A92}" type="slidenum">
              <a:rPr lang="zh-CN" altLang="en-US"/>
              <a:pPr>
                <a:defRPr/>
              </a:pPr>
              <a:t>‹#›</a:t>
            </a:fld>
            <a:endParaRPr lang="en-US" altLang="zh-CN"/>
          </a:p>
        </p:txBody>
      </p:sp>
    </p:spTree>
    <p:extLst>
      <p:ext uri="{BB962C8B-B14F-4D97-AF65-F5344CB8AC3E}">
        <p14:creationId xmlns:p14="http://schemas.microsoft.com/office/powerpoint/2010/main" val="2766842170"/>
      </p:ext>
    </p:extLst>
  </p:cSld>
  <p:clrMapOvr>
    <a:masterClrMapping/>
  </p:clrMapOvr>
  <p:transition spd="slow" advTm="300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12BC341-232B-4F2C-928B-C06DC4407ADE}"/>
              </a:ext>
            </a:extLst>
          </p:cNvPr>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DEEB970-B6E3-4B1E-86D1-88D6FF6BC3DB}"/>
              </a:ext>
            </a:extLst>
          </p:cNvPr>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03FCA7C-18DA-4DA2-B904-33E7D4DC7CB0}"/>
              </a:ext>
            </a:extLst>
          </p:cNvPr>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eaLnBrk="1" fontAlgn="auto" hangingPunct="1">
              <a:spcBef>
                <a:spcPct val="0"/>
              </a:spcBef>
              <a:spcAft>
                <a:spcPct val="0"/>
              </a:spcAft>
              <a:defRPr sz="1600">
                <a:solidFill>
                  <a:schemeClr val="tx1">
                    <a:tint val="75000"/>
                  </a:schemeClr>
                </a:solidFill>
                <a:latin typeface="+mn-lt"/>
                <a:ea typeface="+mn-ea"/>
              </a:defRPr>
            </a:lvl1pPr>
          </a:lstStyle>
          <a:p>
            <a:pPr>
              <a:defRPr/>
            </a:pPr>
            <a:fld id="{03F6C5BB-3469-4977-AE55-4C17BAF37F37}" type="datetimeFigureOut">
              <a:rPr lang="zh-CN" altLang="en-US"/>
              <a:pPr>
                <a:defRPr/>
              </a:pPr>
              <a:t>2020-10-28</a:t>
            </a:fld>
            <a:endParaRPr lang="zh-CN" altLang="en-US"/>
          </a:p>
        </p:txBody>
      </p:sp>
      <p:sp>
        <p:nvSpPr>
          <p:cNvPr id="5" name="页脚占位符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CF24EEF-238A-4078-AB36-A45550E28894}"/>
              </a:ext>
            </a:extLst>
          </p:cNvPr>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eaLnBrk="1" fontAlgn="auto" hangingPunct="1">
              <a:spcBef>
                <a:spcPct val="0"/>
              </a:spcBef>
              <a:spcAft>
                <a:spcPct val="0"/>
              </a:spcAft>
              <a:defRPr sz="1600">
                <a:solidFill>
                  <a:schemeClr val="tx1">
                    <a:tint val="75000"/>
                  </a:schemeClr>
                </a:solidFill>
                <a:latin typeface="+mn-lt"/>
                <a:ea typeface="+mn-ea"/>
              </a:defRPr>
            </a:lvl1pPr>
          </a:lstStyle>
          <a:p>
            <a:pPr>
              <a:defRPr/>
            </a:pPr>
            <a:endParaRPr lang="zh-CN" altLang="en-US"/>
          </a:p>
        </p:txBody>
      </p:sp>
      <p:sp>
        <p:nvSpPr>
          <p:cNvPr id="6" name="灯片编号占位符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762BF83-3915-429D-8AE7-8021F5CD79D7}"/>
              </a:ext>
            </a:extLst>
          </p:cNvPr>
          <p:cNvSpPr>
            <a:spLocks noGrp="1"/>
          </p:cNvSpPr>
          <p:nvPr>
            <p:ph type="sldNum" sz="quarter" idx="4"/>
          </p:nvPr>
        </p:nvSpPr>
        <p:spPr>
          <a:xfrm>
            <a:off x="8737600" y="6356350"/>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600">
                <a:solidFill>
                  <a:srgbClr val="898989"/>
                </a:solidFill>
                <a:latin typeface="Calibri" panose="020F0502020204030204" pitchFamily="34" charset="0"/>
              </a:defRPr>
            </a:lvl1pPr>
          </a:lstStyle>
          <a:p>
            <a:pPr>
              <a:defRPr/>
            </a:pPr>
            <a:fld id="{AE85FBDF-AFD7-437B-81AE-D4D34A7D1F03}"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Lst>
  <p:transition spd="slow" advTm="3000">
    <p:push dir="u"/>
  </p:transition>
  <p:txStyles>
    <p:titleStyle>
      <a:lvl1pPr algn="ctr" defTabSz="1219200" rtl="0" eaLnBrk="0" fontAlgn="base" hangingPunct="0">
        <a:spcBef>
          <a:spcPct val="0"/>
        </a:spcBef>
        <a:spcAft>
          <a:spcPct val="0"/>
        </a:spcAft>
        <a:defRPr sz="5800" kern="1200">
          <a:solidFill>
            <a:schemeClr val="tx1"/>
          </a:solidFill>
          <a:latin typeface="+mj-lt"/>
          <a:ea typeface="+mj-ea"/>
          <a:cs typeface="+mj-cs"/>
        </a:defRPr>
      </a:lvl1pPr>
      <a:lvl2pPr algn="ctr" defTabSz="1219200" rtl="0"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2pPr>
      <a:lvl3pPr algn="ctr" defTabSz="1219200" rtl="0"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3pPr>
      <a:lvl4pPr algn="ctr" defTabSz="1219200" rtl="0"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4pPr>
      <a:lvl5pPr algn="ctr" defTabSz="1219200" rtl="0" eaLnBrk="0" fontAlgn="base" hangingPunct="0">
        <a:spcBef>
          <a:spcPct val="0"/>
        </a:spcBef>
        <a:spcAft>
          <a:spcPct val="0"/>
        </a:spcAft>
        <a:defRPr sz="5800">
          <a:solidFill>
            <a:schemeClr val="tx1"/>
          </a:solidFill>
          <a:latin typeface="Calibri" panose="020F0502020204030204" pitchFamily="34" charset="0"/>
          <a:ea typeface="宋体" panose="02010600030101010101" pitchFamily="2" charset="-122"/>
        </a:defRPr>
      </a:lvl5pPr>
      <a:lvl6pPr marL="457200" algn="ctr" defTabSz="1219200" rtl="0" fontAlgn="base">
        <a:spcBef>
          <a:spcPct val="0"/>
        </a:spcBef>
        <a:spcAft>
          <a:spcPct val="0"/>
        </a:spcAft>
        <a:defRPr sz="5800">
          <a:solidFill>
            <a:schemeClr val="tx1"/>
          </a:solidFill>
          <a:latin typeface="Calibri" panose="020F0502020204030204" pitchFamily="34" charset="0"/>
          <a:ea typeface="宋体" panose="02010600030101010101" pitchFamily="2" charset="-122"/>
        </a:defRPr>
      </a:lvl6pPr>
      <a:lvl7pPr marL="914400" algn="ctr" defTabSz="1219200" rtl="0" fontAlgn="base">
        <a:spcBef>
          <a:spcPct val="0"/>
        </a:spcBef>
        <a:spcAft>
          <a:spcPct val="0"/>
        </a:spcAft>
        <a:defRPr sz="5800">
          <a:solidFill>
            <a:schemeClr val="tx1"/>
          </a:solidFill>
          <a:latin typeface="Calibri" panose="020F0502020204030204" pitchFamily="34" charset="0"/>
          <a:ea typeface="宋体" panose="02010600030101010101" pitchFamily="2" charset="-122"/>
        </a:defRPr>
      </a:lvl7pPr>
      <a:lvl8pPr marL="1371600" algn="ctr" defTabSz="1219200" rtl="0" fontAlgn="base">
        <a:spcBef>
          <a:spcPct val="0"/>
        </a:spcBef>
        <a:spcAft>
          <a:spcPct val="0"/>
        </a:spcAft>
        <a:defRPr sz="5800">
          <a:solidFill>
            <a:schemeClr val="tx1"/>
          </a:solidFill>
          <a:latin typeface="Calibri" panose="020F0502020204030204" pitchFamily="34" charset="0"/>
          <a:ea typeface="宋体" panose="02010600030101010101" pitchFamily="2" charset="-122"/>
        </a:defRPr>
      </a:lvl8pPr>
      <a:lvl9pPr marL="1828800" algn="ctr" defTabSz="1219200" rtl="0" fontAlgn="base">
        <a:spcBef>
          <a:spcPct val="0"/>
        </a:spcBef>
        <a:spcAft>
          <a:spcPct val="0"/>
        </a:spcAft>
        <a:defRPr sz="5800">
          <a:solidFill>
            <a:schemeClr val="tx1"/>
          </a:solidFill>
          <a:latin typeface="Calibri" panose="020F0502020204030204" pitchFamily="34" charset="0"/>
          <a:ea typeface="宋体" panose="02010600030101010101" pitchFamily="2" charset="-122"/>
        </a:defRPr>
      </a:lvl9pPr>
    </p:titleStyle>
    <p:bodyStyle>
      <a:lvl1pPr marL="457200" indent="-457200" algn="l" defTabSz="1219200" rtl="0" eaLnBrk="0" fontAlgn="base" hangingPunct="0">
        <a:spcBef>
          <a:spcPts val="125"/>
        </a:spcBef>
        <a:spcAft>
          <a:spcPct val="0"/>
        </a:spcAft>
        <a:buFont typeface="Arial" panose="020B0604020202020204" pitchFamily="34" charset="0"/>
        <a:buChar char="•"/>
        <a:defRPr sz="4200" kern="1200">
          <a:solidFill>
            <a:schemeClr val="tx1"/>
          </a:solidFill>
          <a:latin typeface="+mn-lt"/>
          <a:ea typeface="+mn-ea"/>
          <a:cs typeface="+mn-cs"/>
        </a:defRPr>
      </a:lvl1pPr>
      <a:lvl2pPr marL="990600" indent="-381000" algn="l" defTabSz="1219200" rtl="0" eaLnBrk="0" fontAlgn="base" hangingPunct="0">
        <a:spcBef>
          <a:spcPts val="125"/>
        </a:spcBef>
        <a:spcAft>
          <a:spcPct val="0"/>
        </a:spcAft>
        <a:buFont typeface="Arial" panose="020B0604020202020204" pitchFamily="34" charset="0"/>
        <a:buChar char="–"/>
        <a:defRPr sz="3700" kern="1200">
          <a:solidFill>
            <a:schemeClr val="tx1"/>
          </a:solidFill>
          <a:latin typeface="+mn-lt"/>
          <a:ea typeface="+mn-ea"/>
          <a:cs typeface="+mn-cs"/>
        </a:defRPr>
      </a:lvl2pPr>
      <a:lvl3pPr marL="1524000" indent="-304800" algn="l" defTabSz="1219200" rtl="0" eaLnBrk="0" fontAlgn="base" hangingPunct="0">
        <a:spcBef>
          <a:spcPts val="125"/>
        </a:spcBef>
        <a:spcAft>
          <a:spcPct val="0"/>
        </a:spcAft>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0" fontAlgn="base" hangingPunct="0">
        <a:spcBef>
          <a:spcPts val="125"/>
        </a:spcBef>
        <a:spcAft>
          <a:spcPct val="0"/>
        </a:spcAft>
        <a:buFont typeface="Arial" panose="020B0604020202020204" pitchFamily="34" charset="0"/>
        <a:buChar char="–"/>
        <a:defRPr sz="2600" kern="1200">
          <a:solidFill>
            <a:schemeClr val="tx1"/>
          </a:solidFill>
          <a:latin typeface="+mn-lt"/>
          <a:ea typeface="+mn-ea"/>
          <a:cs typeface="+mn-cs"/>
        </a:defRPr>
      </a:lvl4pPr>
      <a:lvl5pPr marL="2743200" indent="-304800" algn="l" defTabSz="1219200" rtl="0" eaLnBrk="0" fontAlgn="base" hangingPunct="0">
        <a:spcBef>
          <a:spcPts val="125"/>
        </a:spcBef>
        <a:spcAft>
          <a:spcPct val="0"/>
        </a:spcAft>
        <a:buFont typeface="Arial" panose="020B0604020202020204" pitchFamily="34" charset="0"/>
        <a:buChar char="»"/>
        <a:defRPr sz="2600" kern="1200">
          <a:solidFill>
            <a:schemeClr val="tx1"/>
          </a:solidFill>
          <a:latin typeface="+mn-lt"/>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文本框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7BF50AA-DF97-4ABC-A10E-8C1BECACD478}"/>
              </a:ext>
            </a:extLst>
          </p:cNvPr>
          <p:cNvSpPr txBox="1">
            <a:spLocks noChangeArrowheads="1"/>
          </p:cNvSpPr>
          <p:nvPr/>
        </p:nvSpPr>
        <p:spPr bwMode="auto">
          <a:xfrm>
            <a:off x="9774238" y="193675"/>
            <a:ext cx="20034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chemeClr val="accent1"/>
                </a:solidFill>
                <a:latin typeface="Calibri" panose="020F0502020204030204" pitchFamily="34" charset="0"/>
              </a:rPr>
              <a:t>人教版必修上册</a:t>
            </a:r>
          </a:p>
        </p:txBody>
      </p:sp>
      <p:sp>
        <p:nvSpPr>
          <p:cNvPr id="5" name="文本框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BA04AB5-E537-4A69-BDB9-467BEB5E183D}"/>
              </a:ext>
            </a:extLst>
          </p:cNvPr>
          <p:cNvSpPr txBox="1">
            <a:spLocks noChangeArrowheads="1"/>
          </p:cNvSpPr>
          <p:nvPr/>
        </p:nvSpPr>
        <p:spPr bwMode="auto">
          <a:xfrm>
            <a:off x="2473325" y="2951163"/>
            <a:ext cx="719613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en-US" sz="4000" b="1" err="1">
                <a:solidFill>
                  <a:srgbClr val="648BAE"/>
                </a:solidFill>
                <a:latin typeface="字魂27号-布丁体"/>
                <a:ea typeface="字魂27号-布丁体"/>
                <a:cs typeface="字魂27号-布丁体"/>
              </a:rPr>
              <a:t>单元学习任务</a:t>
            </a:r>
            <a:r>
              <a:rPr lang="en-US" altLang="zh-CN" sz="4000" b="1">
                <a:solidFill>
                  <a:srgbClr val="648BAE"/>
                </a:solidFill>
                <a:latin typeface="字魂27号-布丁体"/>
                <a:ea typeface="字魂27号-布丁体"/>
                <a:cs typeface="字魂27号-布丁体"/>
              </a:rPr>
              <a:t>——</a:t>
            </a:r>
            <a:r>
              <a:rPr lang="en-US" altLang="en-US" sz="4000" b="1">
                <a:solidFill>
                  <a:srgbClr val="648BAE"/>
                </a:solidFill>
                <a:latin typeface="字魂27号-布丁体"/>
                <a:ea typeface="字魂27号-布丁体"/>
                <a:cs typeface="字魂27号-布丁体"/>
              </a:rPr>
              <a:t>第</a:t>
            </a:r>
            <a:r>
              <a:rPr lang="zh-CN" altLang="en-US" sz="4000" b="1">
                <a:solidFill>
                  <a:srgbClr val="648BAE"/>
                </a:solidFill>
                <a:latin typeface="字魂27号-布丁体"/>
                <a:ea typeface="字魂27号-布丁体"/>
                <a:cs typeface="字魂27号-布丁体"/>
              </a:rPr>
              <a:t>六</a:t>
            </a:r>
            <a:r>
              <a:rPr lang="en-US" altLang="en-US" sz="4000" b="1" err="1">
                <a:solidFill>
                  <a:srgbClr val="648BAE"/>
                </a:solidFill>
                <a:latin typeface="字魂27号-布丁体"/>
                <a:ea typeface="字魂27号-布丁体"/>
                <a:cs typeface="字魂27号-布丁体"/>
              </a:rPr>
              <a:t>单元 </a:t>
            </a:r>
            <a:endParaRPr lang="zh-CN" altLang="en-US" sz="4000" b="1">
              <a:solidFill>
                <a:srgbClr val="648BAE"/>
              </a:solidFill>
              <a:latin typeface="字魂27号-布丁体" panose="00000500000000000000" charset="-122"/>
              <a:ea typeface="字魂27号-布丁体" panose="00000500000000000000" charset="-122"/>
              <a:cs typeface="字魂27号-布丁体" panose="00000500000000000000" charset="-122"/>
            </a:endParaRPr>
          </a:p>
        </p:txBody>
      </p:sp>
    </p:spTree>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08C3025-DF8A-439D-8F51-5D327D7EF064}"/>
              </a:ext>
            </a:extLst>
          </p:cNvPr>
          <p:cNvSpPr>
            <a:spLocks noGrp="1"/>
          </p:cNvSpPr>
          <p:nvPr>
            <p:ph idx="1"/>
          </p:nvPr>
        </p:nvSpPr>
        <p:spPr>
          <a:xfrm>
            <a:off x="0" y="600330"/>
            <a:ext cx="12192000" cy="6257670"/>
          </a:xfrm>
        </p:spPr>
        <p:txBody>
          <a:bodyPr>
            <a:normAutofit fontScale="62500" lnSpcReduction="20000"/>
          </a:bodyPr>
          <a:lstStyle/>
          <a:p>
            <a:pPr algn="ctr">
              <a:lnSpc>
                <a:spcPct val="170000"/>
              </a:lnSpc>
            </a:pPr>
            <a:r>
              <a:rPr lang="zh-CN" altLang="en-US" sz="6500" b="1">
                <a:solidFill>
                  <a:srgbClr val="FF0000"/>
                </a:solidFill>
                <a:latin typeface="宋体" panose="02010600030101010101" pitchFamily="2" charset="-122"/>
              </a:rPr>
              <a:t>翻译课文</a:t>
            </a:r>
            <a:endParaRPr lang="en-US" altLang="zh-CN" sz="6500" b="1">
              <a:solidFill>
                <a:srgbClr val="FF0000"/>
              </a:solidFill>
              <a:latin typeface="宋体" pitchFamily="2" charset="-122"/>
              <a:ea typeface="宋体" panose="02010600030101010101" pitchFamily="2" charset="-122"/>
            </a:endParaRPr>
          </a:p>
          <a:p>
            <a:pPr>
              <a:lnSpc>
                <a:spcPct val="170000"/>
              </a:lnSpc>
            </a:pPr>
            <a:r>
              <a:rPr lang="zh-CN" altLang="zh-CN" b="1">
                <a:latin typeface="楷体" panose="02010609060101010101" pitchFamily="49" charset="-122"/>
                <a:ea typeface="楷体" panose="02010609060101010101" pitchFamily="49" charset="-122"/>
              </a:rPr>
              <a:t>君子说：学习是不可以停止的。</a:t>
            </a:r>
          </a:p>
          <a:p>
            <a:pPr>
              <a:lnSpc>
                <a:spcPct val="170000"/>
              </a:lnSpc>
            </a:pPr>
            <a:r>
              <a:rPr lang="zh-CN" altLang="zh-CN" b="1">
                <a:latin typeface="楷体" panose="02010609060101010101" pitchFamily="49" charset="-122"/>
                <a:ea typeface="楷体" panose="02010609060101010101" pitchFamily="49" charset="-122"/>
              </a:rPr>
              <a:t>靛青是从蓝草里提取的，可是比蓝草的颜色更深；冰是水凝结而成的，却比水还要寒冷。木材直得符合拉直的墨线，用煣的工艺把它制成车轮，那么木材的弯度就合乎圆的标准了。即使又被风吹日晒而干枯了，木材也不会再挺直，是因为经过加工使它成为这样的。所以木材用墨线量过再经辅具加工就能取直，刀剑在磨刀石上磨过就能变得锋利，君子广博地学习并且每天检验反省自己，那么他就会智慧明达而且行为没有过失了。</a:t>
            </a:r>
          </a:p>
          <a:p>
            <a:pPr algn="ctr"/>
            <a:endParaRPr lang="zh-CN" altLang="en-US" b="1">
              <a:latin typeface="宋体" pitchFamily="2" charset="-122"/>
              <a:ea typeface="宋体" panose="02010600030101010101" pitchFamily="2" charset="-122"/>
            </a:endParaRPr>
          </a:p>
        </p:txBody>
      </p:sp>
    </p:spTree>
    <p:extLst>
      <p:ext uri="{BB962C8B-B14F-4D97-AF65-F5344CB8AC3E}">
        <p14:creationId xmlns:p14="http://schemas.microsoft.com/office/powerpoint/2010/main" val="3580636091"/>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75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08C3025-DF8A-439D-8F51-5D327D7EF064}"/>
              </a:ext>
            </a:extLst>
          </p:cNvPr>
          <p:cNvSpPr>
            <a:spLocks noGrp="1"/>
          </p:cNvSpPr>
          <p:nvPr>
            <p:ph idx="1"/>
          </p:nvPr>
        </p:nvSpPr>
        <p:spPr>
          <a:xfrm>
            <a:off x="735291" y="644576"/>
            <a:ext cx="10944520" cy="5770971"/>
          </a:xfrm>
        </p:spPr>
        <p:txBody>
          <a:bodyPr>
            <a:normAutofit fontScale="70000" lnSpcReduction="20000"/>
          </a:bodyPr>
          <a:lstStyle/>
          <a:p>
            <a:pPr>
              <a:lnSpc>
                <a:spcPct val="170000"/>
              </a:lnSpc>
            </a:pPr>
            <a:r>
              <a:rPr lang="zh-CN" altLang="zh-CN" b="1">
                <a:latin typeface="楷体" panose="02010609060101010101" pitchFamily="49" charset="-122"/>
                <a:ea typeface="楷体" panose="02010609060101010101" pitchFamily="49" charset="-122"/>
              </a:rPr>
              <a:t>我曾经整天思索，却不如片刻学到的知识多；我曾经踮起脚远望，却不如登到高处看得广阔。登到高处招手，胳膊没有加长，可是别人在远处也能看见；顺着风呼叫，声音没有变得洪亮，可是听的人在远处也能听得很清楚。借助车马的人，并不是脚走得快，却可以达到千里之外；借助舟船的人，并不善于游泳，却可以横渡江河。君子的资质秉性跟一般人没有不同，只是君子善于借助外物罢了。</a:t>
            </a:r>
          </a:p>
          <a:p>
            <a:pPr algn="ctr"/>
            <a:endParaRPr lang="zh-CN" altLang="en-US" b="1">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021029420"/>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08C3025-DF8A-439D-8F51-5D327D7EF064}"/>
              </a:ext>
            </a:extLst>
          </p:cNvPr>
          <p:cNvSpPr>
            <a:spLocks noGrp="1"/>
          </p:cNvSpPr>
          <p:nvPr>
            <p:ph idx="1"/>
          </p:nvPr>
        </p:nvSpPr>
        <p:spPr>
          <a:xfrm>
            <a:off x="162232" y="644577"/>
            <a:ext cx="11769213" cy="5874210"/>
          </a:xfrm>
        </p:spPr>
        <p:txBody>
          <a:bodyPr>
            <a:normAutofit fontScale="62500" lnSpcReduction="20000"/>
          </a:bodyPr>
          <a:lstStyle/>
          <a:p>
            <a:pPr>
              <a:lnSpc>
                <a:spcPct val="170000"/>
              </a:lnSpc>
            </a:pPr>
            <a:r>
              <a:rPr lang="zh-CN" altLang="zh-CN" b="1">
                <a:latin typeface="楷体" panose="02010609060101010101" pitchFamily="49" charset="-122"/>
                <a:ea typeface="楷体" panose="02010609060101010101" pitchFamily="49" charset="-122"/>
              </a:rPr>
              <a:t>堆积土石成了高山，风雨从这里兴起；汇积水流成为深渊，蛟龙从这儿产生；积累善行养成高尚的道德，精神得到提升，圣人的心境由此具备。所以不积累一步半步的行程，就没有办法达到千里之远；不积累细小的流水，就没有办法汇成江河大海。骏马一跨跃，也不足十步远；劣马连走十天，它的成功在于不停止。如果刻几下就停下来了，那么腐朽的木头也刻不断。如果不停地刻下去，那么金石也能雕刻成功。蚯蚓没有锐利的爪子和牙齿，强健的筋骨，却能向上吃到泥土，向下喝到地下的泉水，这是由于它用心专一。螃蟹有六条腿，两个蟹钳，但是没有蛇、鳝的洞穴它就无处藏身，这是因为它用心浮躁。</a:t>
            </a:r>
          </a:p>
          <a:p>
            <a:pPr algn="ctr"/>
            <a:endParaRPr lang="zh-CN" altLang="en-US" b="1">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181965667"/>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1FBEEA0-08F1-402C-BA30-F71E38EE17A5}"/>
              </a:ext>
            </a:extLst>
          </p:cNvPr>
          <p:cNvSpPr>
            <a:spLocks noGrp="1"/>
          </p:cNvSpPr>
          <p:nvPr>
            <p:ph type="title"/>
          </p:nvPr>
        </p:nvSpPr>
        <p:spPr/>
        <p:txBody>
          <a:bodyPr/>
          <a:lstStyle/>
          <a:p>
            <a:pPr algn="ctr"/>
            <a:r>
              <a:rPr lang="zh-CN" altLang="zh-CN" b="1">
                <a:solidFill>
                  <a:srgbClr val="FF0000"/>
                </a:solidFill>
              </a:rPr>
              <a:t>积累文言知识</a:t>
            </a:r>
            <a:endParaRPr lang="zh-CN" altLang="en-US">
              <a:solidFill>
                <a:srgbClr val="FF0000"/>
              </a:solidFill>
            </a:endParaRPr>
          </a:p>
        </p:txBody>
      </p:sp>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A54D9F0-13F1-4FBF-B646-9A8E7C2BF003}"/>
              </a:ext>
            </a:extLst>
          </p:cNvPr>
          <p:cNvSpPr>
            <a:spLocks noGrp="1"/>
          </p:cNvSpPr>
          <p:nvPr>
            <p:ph idx="1"/>
          </p:nvPr>
        </p:nvSpPr>
        <p:spPr>
          <a:xfrm>
            <a:off x="609600" y="1370177"/>
            <a:ext cx="11272684" cy="5487823"/>
          </a:xfrm>
        </p:spPr>
        <p:txBody>
          <a:bodyPr>
            <a:normAutofit fontScale="70000" lnSpcReduction="20000"/>
          </a:bodyPr>
          <a:lstStyle/>
          <a:p>
            <a:pPr>
              <a:lnSpc>
                <a:spcPct val="150000"/>
              </a:lnSpc>
            </a:pPr>
            <a:r>
              <a:rPr lang="zh-CN" altLang="zh-CN" b="1">
                <a:solidFill>
                  <a:srgbClr val="240BD9"/>
                </a:solidFill>
                <a:latin typeface="宋体" panose="02010600030101010101" pitchFamily="2" charset="-122"/>
                <a:ea typeface="宋体" panose="02010600030101010101" pitchFamily="2" charset="-122"/>
              </a:rPr>
              <a:t>（</a:t>
            </a:r>
            <a:r>
              <a:rPr lang="en-US" altLang="zh-CN" b="1">
                <a:solidFill>
                  <a:srgbClr val="240BD9"/>
                </a:solidFill>
                <a:latin typeface="宋体" panose="02010600030101010101" pitchFamily="2" charset="-122"/>
                <a:ea typeface="宋体" panose="02010600030101010101" pitchFamily="2" charset="-122"/>
              </a:rPr>
              <a:t>1</a:t>
            </a:r>
            <a:r>
              <a:rPr lang="zh-CN" altLang="zh-CN" b="1">
                <a:solidFill>
                  <a:srgbClr val="240BD9"/>
                </a:solidFill>
                <a:latin typeface="宋体" panose="02010600030101010101" pitchFamily="2" charset="-122"/>
                <a:ea typeface="宋体" panose="02010600030101010101" pitchFamily="2" charset="-122"/>
              </a:rPr>
              <a:t>）通假字</a:t>
            </a:r>
            <a:r>
              <a:rPr lang="en-US" altLang="zh-CN" b="1">
                <a:solidFill>
                  <a:srgbClr val="240BD9"/>
                </a:solidFill>
                <a:latin typeface="宋体" panose="02010600030101010101" pitchFamily="2" charset="-122"/>
                <a:ea typeface="宋体" panose="02010600030101010101" pitchFamily="2" charset="-122"/>
              </a:rPr>
              <a:t>            </a:t>
            </a:r>
            <a:endParaRPr lang="zh-CN" altLang="zh-CN" b="1">
              <a:solidFill>
                <a:srgbClr val="240BD9"/>
              </a:solidFill>
              <a:latin typeface="宋体" pitchFamily="2" charset="-122"/>
              <a:ea typeface="宋体" panose="02010600030101010101" pitchFamily="2" charset="-122"/>
            </a:endParaRPr>
          </a:p>
          <a:p>
            <a:pPr>
              <a:lnSpc>
                <a:spcPct val="150000"/>
              </a:lnSpc>
            </a:pPr>
            <a:r>
              <a:rPr lang="zh-CN" altLang="zh-CN" b="1">
                <a:latin typeface="宋体" panose="02010600030101010101" pitchFamily="2" charset="-122"/>
                <a:ea typeface="宋体" panose="02010600030101010101" pitchFamily="2" charset="-122"/>
              </a:rPr>
              <a:t>①君子博学而日参省乎己，则知明而行无过矣：</a:t>
            </a:r>
            <a:endParaRPr lang="en-US" altLang="zh-CN" b="1">
              <a:latin typeface="宋体" pitchFamily="2" charset="-122"/>
              <a:ea typeface="宋体" panose="02010600030101010101" pitchFamily="2" charset="-122"/>
            </a:endParaRPr>
          </a:p>
          <a:p>
            <a:pPr>
              <a:lnSpc>
                <a:spcPct val="150000"/>
              </a:lnSpc>
            </a:pPr>
            <a:r>
              <a:rPr lang="zh-CN" altLang="zh-CN" b="1">
                <a:solidFill>
                  <a:srgbClr val="FF0000"/>
                </a:solidFill>
                <a:latin typeface="宋体" panose="02010600030101010101" pitchFamily="2" charset="-122"/>
                <a:ea typeface="宋体" panose="02010600030101010101" pitchFamily="2" charset="-122"/>
              </a:rPr>
              <a:t>“知”通“智”，智慧。</a:t>
            </a:r>
          </a:p>
          <a:p>
            <a:pPr>
              <a:lnSpc>
                <a:spcPct val="150000"/>
              </a:lnSpc>
            </a:pPr>
            <a:r>
              <a:rPr lang="zh-CN" altLang="zh-CN" b="1">
                <a:latin typeface="宋体" panose="02010600030101010101" pitchFamily="2" charset="-122"/>
                <a:ea typeface="宋体" panose="02010600030101010101" pitchFamily="2" charset="-122"/>
              </a:rPr>
              <a:t>②虽有槁暴，不复挺者：</a:t>
            </a:r>
            <a:endParaRPr lang="en-US" altLang="zh-CN" b="1">
              <a:latin typeface="宋体" panose="02010600030101010101" pitchFamily="2" charset="-122"/>
              <a:ea typeface="宋体" panose="02010600030101010101" pitchFamily="2" charset="-122"/>
            </a:endParaRPr>
          </a:p>
          <a:p>
            <a:pPr>
              <a:lnSpc>
                <a:spcPct val="150000"/>
              </a:lnSpc>
            </a:pPr>
            <a:r>
              <a:rPr lang="zh-CN" altLang="zh-CN" b="1">
                <a:solidFill>
                  <a:srgbClr val="FF0000"/>
                </a:solidFill>
                <a:latin typeface="宋体" panose="02010600030101010101" pitchFamily="2" charset="-122"/>
                <a:ea typeface="宋体" panose="02010600030101010101" pitchFamily="2" charset="-122"/>
              </a:rPr>
              <a:t>“有”通“又”，再。</a:t>
            </a:r>
          </a:p>
          <a:p>
            <a:pPr>
              <a:lnSpc>
                <a:spcPct val="150000"/>
              </a:lnSpc>
            </a:pPr>
            <a:r>
              <a:rPr lang="zh-CN" altLang="zh-CN" b="1">
                <a:latin typeface="宋体" panose="02010600030101010101" pitchFamily="2" charset="-122"/>
                <a:ea typeface="宋体" panose="02010600030101010101" pitchFamily="2" charset="-122"/>
              </a:rPr>
              <a:t>③君子生非异也，善假于物也：</a:t>
            </a:r>
            <a:endParaRPr lang="en-US" altLang="zh-CN" b="1">
              <a:latin typeface="宋体" panose="02010600030101010101" pitchFamily="2" charset="-122"/>
              <a:ea typeface="宋体" panose="02010600030101010101" pitchFamily="2" charset="-122"/>
            </a:endParaRPr>
          </a:p>
          <a:p>
            <a:pPr>
              <a:lnSpc>
                <a:spcPct val="150000"/>
              </a:lnSpc>
            </a:pPr>
            <a:r>
              <a:rPr lang="zh-CN" altLang="zh-CN" b="1">
                <a:solidFill>
                  <a:srgbClr val="FF0000"/>
                </a:solidFill>
                <a:latin typeface="宋体" panose="02010600030101010101" pitchFamily="2" charset="-122"/>
                <a:ea typeface="宋体" panose="02010600030101010101" pitchFamily="2" charset="-122"/>
              </a:rPr>
              <a:t>“生”通“性”，资质，禀赋</a:t>
            </a:r>
            <a:r>
              <a:rPr lang="en-US" altLang="zh-CN" b="1">
                <a:solidFill>
                  <a:srgbClr val="FF0000"/>
                </a:solidFill>
                <a:latin typeface="宋体" panose="02010600030101010101" pitchFamily="2" charset="-122"/>
                <a:ea typeface="宋体" panose="02010600030101010101" pitchFamily="2" charset="-122"/>
              </a:rPr>
              <a:t> </a:t>
            </a:r>
            <a:r>
              <a:rPr lang="zh-CN" altLang="zh-CN" b="1">
                <a:solidFill>
                  <a:srgbClr val="FF0000"/>
                </a:solidFill>
                <a:latin typeface="宋体" panose="02010600030101010101" pitchFamily="2" charset="-122"/>
                <a:ea typeface="宋体" panose="02010600030101010101" pitchFamily="2" charset="-122"/>
              </a:rPr>
              <a:t>。</a:t>
            </a:r>
            <a:r>
              <a:rPr lang="en-US" altLang="zh-CN" b="1">
                <a:solidFill>
                  <a:srgbClr val="FF0000"/>
                </a:solidFill>
                <a:latin typeface="宋体" panose="02010600030101010101" pitchFamily="2" charset="-122"/>
                <a:ea typeface="宋体" panose="02010600030101010101" pitchFamily="2" charset="-122"/>
              </a:rPr>
              <a:t> </a:t>
            </a:r>
            <a:endParaRPr lang="zh-CN" altLang="zh-CN" b="1">
              <a:solidFill>
                <a:srgbClr val="FF0000"/>
              </a:solidFill>
              <a:latin typeface="宋体" pitchFamily="2" charset="-122"/>
              <a:ea typeface="宋体" panose="02010600030101010101" pitchFamily="2" charset="-122"/>
            </a:endParaRPr>
          </a:p>
          <a:p>
            <a:pPr>
              <a:lnSpc>
                <a:spcPct val="150000"/>
              </a:lnSpc>
            </a:pPr>
            <a:r>
              <a:rPr lang="zh-CN" altLang="zh-CN" b="1">
                <a:latin typeface="宋体" panose="02010600030101010101" pitchFamily="2" charset="-122"/>
                <a:ea typeface="宋体" panose="02010600030101010101" pitchFamily="2" charset="-122"/>
              </a:rPr>
              <a:t>④木直中绳，輮以为轮：</a:t>
            </a:r>
            <a:endParaRPr lang="en-US" altLang="zh-CN" b="1">
              <a:latin typeface="宋体" panose="02010600030101010101" pitchFamily="2" charset="-122"/>
              <a:ea typeface="宋体" panose="02010600030101010101" pitchFamily="2" charset="-122"/>
            </a:endParaRPr>
          </a:p>
          <a:p>
            <a:pPr>
              <a:lnSpc>
                <a:spcPct val="150000"/>
              </a:lnSpc>
            </a:pPr>
            <a:r>
              <a:rPr lang="zh-CN" altLang="zh-CN" b="1">
                <a:solidFill>
                  <a:srgbClr val="FF0000"/>
                </a:solidFill>
                <a:latin typeface="宋体" panose="02010600030101010101" pitchFamily="2" charset="-122"/>
                <a:ea typeface="宋体" panose="02010600030101010101" pitchFamily="2" charset="-122"/>
              </a:rPr>
              <a:t>“輮”通“煣”，使弯曲。</a:t>
            </a:r>
          </a:p>
          <a:p>
            <a:endParaRPr lang="zh-CN" altLang="en-US"/>
          </a:p>
        </p:txBody>
      </p:sp>
    </p:spTree>
    <p:extLst>
      <p:ext uri="{BB962C8B-B14F-4D97-AF65-F5344CB8AC3E}">
        <p14:creationId xmlns:p14="http://schemas.microsoft.com/office/powerpoint/2010/main" val="1170344148"/>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nodeType="clickPar">
                      <p:stCondLst>
                        <p:cond delay="indefinite"/>
                      </p:stCondLst>
                      <p:childTnLst>
                        <p:par>
                          <p:cTn id="53" fill="hold" nodeType="afterGroup">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nodeType="clickPar">
                      <p:stCondLst>
                        <p:cond delay="indefinite"/>
                      </p:stCondLst>
                      <p:childTnLst>
                        <p:par>
                          <p:cTn id="60" fill="hold" nodeType="afterGroup">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0FFF02D-28ED-425F-8AFF-A76BC8995D32}"/>
              </a:ext>
            </a:extLst>
          </p:cNvPr>
          <p:cNvSpPr>
            <a:spLocks noGrp="1"/>
          </p:cNvSpPr>
          <p:nvPr>
            <p:ph idx="1"/>
          </p:nvPr>
        </p:nvSpPr>
        <p:spPr>
          <a:xfrm>
            <a:off x="346842" y="835572"/>
            <a:ext cx="11845158" cy="5602936"/>
          </a:xfrm>
        </p:spPr>
        <p:txBody>
          <a:bodyPr>
            <a:normAutofit fontScale="55000" lnSpcReduction="20000"/>
          </a:bodyPr>
          <a:lstStyle/>
          <a:p>
            <a:pPr>
              <a:lnSpc>
                <a:spcPct val="150000"/>
              </a:lnSpc>
            </a:pPr>
            <a:r>
              <a:rPr lang="zh-CN" altLang="zh-CN" b="1">
                <a:solidFill>
                  <a:srgbClr val="2723C1"/>
                </a:solidFill>
                <a:latin typeface="宋体" panose="02010600030101010101" pitchFamily="2" charset="-122"/>
                <a:ea typeface="宋体" panose="02010600030101010101" pitchFamily="2" charset="-122"/>
              </a:rPr>
              <a:t>（</a:t>
            </a:r>
            <a:r>
              <a:rPr lang="en-US" altLang="zh-CN" b="1">
                <a:solidFill>
                  <a:srgbClr val="2723C1"/>
                </a:solidFill>
                <a:latin typeface="宋体" panose="02010600030101010101" pitchFamily="2" charset="-122"/>
                <a:ea typeface="宋体" panose="02010600030101010101" pitchFamily="2" charset="-122"/>
              </a:rPr>
              <a:t>2</a:t>
            </a:r>
            <a:r>
              <a:rPr lang="zh-CN" altLang="zh-CN" b="1">
                <a:solidFill>
                  <a:srgbClr val="2723C1"/>
                </a:solidFill>
                <a:latin typeface="宋体" panose="02010600030101010101" pitchFamily="2" charset="-122"/>
                <a:ea typeface="宋体" panose="02010600030101010101" pitchFamily="2" charset="-122"/>
              </a:rPr>
              <a:t>）古今异义</a:t>
            </a:r>
            <a:r>
              <a:rPr lang="en-US" altLang="zh-CN" b="1">
                <a:solidFill>
                  <a:srgbClr val="2723C1"/>
                </a:solidFill>
                <a:latin typeface="宋体" panose="02010600030101010101" pitchFamily="2" charset="-122"/>
                <a:ea typeface="宋体" panose="02010600030101010101" pitchFamily="2" charset="-122"/>
              </a:rPr>
              <a:t> </a:t>
            </a:r>
            <a:endParaRPr lang="zh-CN" altLang="zh-CN" b="1">
              <a:solidFill>
                <a:srgbClr val="2723C1"/>
              </a:solidFill>
              <a:latin typeface="宋体" pitchFamily="2" charset="-122"/>
              <a:ea typeface="宋体" panose="02010600030101010101" pitchFamily="2" charset="-122"/>
            </a:endParaRPr>
          </a:p>
          <a:p>
            <a:pPr>
              <a:lnSpc>
                <a:spcPct val="160000"/>
              </a:lnSpc>
            </a:pPr>
            <a:r>
              <a:rPr lang="en-US" altLang="zh-CN" b="1">
                <a:latin typeface="宋体" panose="02010600030101010101" pitchFamily="2" charset="-122"/>
                <a:ea typeface="宋体" panose="02010600030101010101" pitchFamily="2" charset="-122"/>
              </a:rPr>
              <a:t> </a:t>
            </a:r>
            <a:r>
              <a:rPr lang="zh-CN" altLang="zh-CN" b="1">
                <a:latin typeface="宋体" panose="02010600030101010101" pitchFamily="2" charset="-122"/>
                <a:ea typeface="宋体" panose="02010600030101010101" pitchFamily="2" charset="-122"/>
              </a:rPr>
              <a:t>①金就砺则利</a:t>
            </a:r>
            <a:r>
              <a:rPr lang="en-US" altLang="zh-CN" b="1">
                <a:latin typeface="宋体" panose="02010600030101010101" pitchFamily="2" charset="-122"/>
                <a:ea typeface="宋体" panose="02010600030101010101" pitchFamily="2" charset="-122"/>
              </a:rPr>
              <a:t>  </a:t>
            </a:r>
            <a:endParaRPr lang="zh-CN" altLang="zh-CN" b="1">
              <a:latin typeface="宋体" pitchFamily="2" charset="-122"/>
              <a:ea typeface="宋体" panose="02010600030101010101" pitchFamily="2" charset="-122"/>
            </a:endParaRPr>
          </a:p>
          <a:p>
            <a:pPr>
              <a:lnSpc>
                <a:spcPct val="160000"/>
              </a:lnSpc>
            </a:pPr>
            <a:r>
              <a:rPr lang="zh-CN" altLang="zh-CN" b="1">
                <a:solidFill>
                  <a:srgbClr val="FF0000"/>
                </a:solidFill>
                <a:latin typeface="宋体" panose="02010600030101010101" pitchFamily="2" charset="-122"/>
                <a:ea typeface="宋体" panose="02010600030101010101" pitchFamily="2" charset="-122"/>
              </a:rPr>
              <a:t>金</a:t>
            </a:r>
            <a:r>
              <a:rPr lang="en-US" altLang="zh-CN" b="1">
                <a:solidFill>
                  <a:srgbClr val="FF0000"/>
                </a:solidFill>
                <a:latin typeface="宋体" panose="02010600030101010101" pitchFamily="2" charset="-122"/>
                <a:ea typeface="宋体" panose="02010600030101010101" pitchFamily="2" charset="-122"/>
              </a:rPr>
              <a:t>    </a:t>
            </a:r>
            <a:r>
              <a:rPr lang="zh-CN" altLang="zh-CN" b="1">
                <a:solidFill>
                  <a:srgbClr val="FF0000"/>
                </a:solidFill>
                <a:latin typeface="宋体" panose="02010600030101010101" pitchFamily="2" charset="-122"/>
                <a:ea typeface="宋体" panose="02010600030101010101" pitchFamily="2" charset="-122"/>
              </a:rPr>
              <a:t>古义：指金属制的刀剑等</a:t>
            </a:r>
            <a:r>
              <a:rPr lang="en-US" altLang="zh-CN" b="1">
                <a:solidFill>
                  <a:srgbClr val="FF0000"/>
                </a:solidFill>
                <a:latin typeface="宋体" panose="02010600030101010101" pitchFamily="2" charset="-122"/>
                <a:ea typeface="宋体" panose="02010600030101010101" pitchFamily="2" charset="-122"/>
              </a:rPr>
              <a:t>        </a:t>
            </a:r>
            <a:r>
              <a:rPr lang="zh-CN" altLang="zh-CN" b="1">
                <a:solidFill>
                  <a:srgbClr val="FF0000"/>
                </a:solidFill>
                <a:latin typeface="宋体" panose="02010600030101010101" pitchFamily="2" charset="-122"/>
                <a:ea typeface="宋体" panose="02010600030101010101" pitchFamily="2" charset="-122"/>
              </a:rPr>
              <a:t>今义：黄金的简称</a:t>
            </a:r>
            <a:r>
              <a:rPr lang="en-US" altLang="zh-CN" b="1">
                <a:solidFill>
                  <a:srgbClr val="FF0000"/>
                </a:solidFill>
                <a:latin typeface="宋体" panose="02010600030101010101" pitchFamily="2" charset="-122"/>
                <a:ea typeface="宋体" panose="02010600030101010101" pitchFamily="2" charset="-122"/>
              </a:rPr>
              <a:t> </a:t>
            </a:r>
            <a:endParaRPr lang="zh-CN" altLang="zh-CN" b="1">
              <a:solidFill>
                <a:srgbClr val="FF0000"/>
              </a:solidFill>
              <a:latin typeface="宋体" panose="02010600030101010101" pitchFamily="2" charset="-122"/>
              <a:ea typeface="宋体" panose="02010600030101010101" pitchFamily="2" charset="-122"/>
            </a:endParaRPr>
          </a:p>
          <a:p>
            <a:pPr>
              <a:lnSpc>
                <a:spcPct val="160000"/>
              </a:lnSpc>
            </a:pPr>
            <a:r>
              <a:rPr lang="zh-CN" altLang="zh-CN" b="1">
                <a:latin typeface="宋体" panose="02010600030101010101" pitchFamily="2" charset="-122"/>
                <a:ea typeface="宋体" panose="02010600030101010101" pitchFamily="2" charset="-122"/>
              </a:rPr>
              <a:t>②君子博学而日参省乎己</a:t>
            </a:r>
            <a:r>
              <a:rPr lang="en-US" altLang="zh-CN" b="1">
                <a:latin typeface="宋体" panose="02010600030101010101" pitchFamily="2" charset="-122"/>
                <a:ea typeface="宋体" panose="02010600030101010101" pitchFamily="2" charset="-122"/>
              </a:rPr>
              <a:t>          </a:t>
            </a:r>
            <a:endParaRPr lang="zh-CN" altLang="zh-CN" b="1">
              <a:latin typeface="宋体" panose="02010600030101010101" pitchFamily="2" charset="-122"/>
              <a:ea typeface="宋体" panose="02010600030101010101" pitchFamily="2" charset="-122"/>
            </a:endParaRPr>
          </a:p>
          <a:p>
            <a:pPr>
              <a:lnSpc>
                <a:spcPct val="160000"/>
              </a:lnSpc>
            </a:pPr>
            <a:r>
              <a:rPr lang="zh-CN" altLang="zh-CN" b="1">
                <a:solidFill>
                  <a:srgbClr val="FF0000"/>
                </a:solidFill>
                <a:latin typeface="宋体" panose="02010600030101010101" pitchFamily="2" charset="-122"/>
                <a:ea typeface="宋体" panose="02010600030101010101" pitchFamily="2" charset="-122"/>
              </a:rPr>
              <a:t>博学</a:t>
            </a:r>
            <a:r>
              <a:rPr lang="en-US" altLang="zh-CN" b="1">
                <a:solidFill>
                  <a:srgbClr val="FF0000"/>
                </a:solidFill>
                <a:latin typeface="宋体" panose="02010600030101010101" pitchFamily="2" charset="-122"/>
                <a:ea typeface="宋体" panose="02010600030101010101" pitchFamily="2" charset="-122"/>
              </a:rPr>
              <a:t>  </a:t>
            </a:r>
            <a:r>
              <a:rPr lang="zh-CN" altLang="zh-CN" b="1">
                <a:solidFill>
                  <a:srgbClr val="FF0000"/>
                </a:solidFill>
                <a:latin typeface="宋体" panose="02010600030101010101" pitchFamily="2" charset="-122"/>
                <a:ea typeface="宋体" panose="02010600030101010101" pitchFamily="2" charset="-122"/>
              </a:rPr>
              <a:t>古义：广泛地学习</a:t>
            </a:r>
            <a:r>
              <a:rPr lang="en-US" altLang="zh-CN" b="1">
                <a:solidFill>
                  <a:srgbClr val="FF0000"/>
                </a:solidFill>
                <a:latin typeface="宋体" panose="02010600030101010101" pitchFamily="2" charset="-122"/>
                <a:ea typeface="宋体" panose="02010600030101010101" pitchFamily="2" charset="-122"/>
              </a:rPr>
              <a:t>              </a:t>
            </a:r>
            <a:r>
              <a:rPr lang="zh-CN" altLang="zh-CN" b="1">
                <a:solidFill>
                  <a:srgbClr val="FF0000"/>
                </a:solidFill>
                <a:latin typeface="宋体" panose="02010600030101010101" pitchFamily="2" charset="-122"/>
                <a:ea typeface="宋体" panose="02010600030101010101" pitchFamily="2" charset="-122"/>
              </a:rPr>
              <a:t>今义：知识广博</a:t>
            </a:r>
            <a:r>
              <a:rPr lang="en-US" altLang="zh-CN" b="1">
                <a:solidFill>
                  <a:srgbClr val="FF0000"/>
                </a:solidFill>
                <a:latin typeface="宋体" panose="02010600030101010101" pitchFamily="2" charset="-122"/>
                <a:ea typeface="宋体" panose="02010600030101010101" pitchFamily="2" charset="-122"/>
              </a:rPr>
              <a:t> </a:t>
            </a:r>
            <a:endParaRPr lang="zh-CN" altLang="zh-CN" b="1">
              <a:solidFill>
                <a:srgbClr val="FF0000"/>
              </a:solidFill>
              <a:latin typeface="宋体" panose="02010600030101010101" pitchFamily="2" charset="-122"/>
              <a:ea typeface="宋体" panose="02010600030101010101" pitchFamily="2" charset="-122"/>
            </a:endParaRPr>
          </a:p>
          <a:p>
            <a:pPr>
              <a:lnSpc>
                <a:spcPct val="160000"/>
              </a:lnSpc>
            </a:pPr>
            <a:r>
              <a:rPr lang="en-US" altLang="zh-CN" b="1">
                <a:latin typeface="宋体" panose="02010600030101010101" pitchFamily="2" charset="-122"/>
                <a:ea typeface="宋体" panose="02010600030101010101" pitchFamily="2" charset="-122"/>
              </a:rPr>
              <a:t> </a:t>
            </a:r>
            <a:r>
              <a:rPr lang="zh-CN" altLang="zh-CN" b="1">
                <a:latin typeface="宋体" panose="02010600030101010101" pitchFamily="2" charset="-122"/>
                <a:ea typeface="宋体" panose="02010600030101010101" pitchFamily="2" charset="-122"/>
              </a:rPr>
              <a:t>③用心一也</a:t>
            </a:r>
            <a:r>
              <a:rPr lang="en-US" altLang="zh-CN" b="1">
                <a:latin typeface="宋体" panose="02010600030101010101" pitchFamily="2" charset="-122"/>
                <a:ea typeface="宋体" panose="02010600030101010101" pitchFamily="2" charset="-122"/>
              </a:rPr>
              <a:t>        </a:t>
            </a:r>
            <a:endParaRPr lang="zh-CN" altLang="zh-CN" b="1">
              <a:latin typeface="宋体" panose="02010600030101010101" pitchFamily="2" charset="-122"/>
              <a:ea typeface="宋体" panose="02010600030101010101" pitchFamily="2" charset="-122"/>
            </a:endParaRPr>
          </a:p>
          <a:p>
            <a:pPr>
              <a:lnSpc>
                <a:spcPct val="160000"/>
              </a:lnSpc>
            </a:pPr>
            <a:r>
              <a:rPr lang="zh-CN" altLang="zh-CN" b="1">
                <a:solidFill>
                  <a:srgbClr val="FF0000"/>
                </a:solidFill>
                <a:latin typeface="宋体" panose="02010600030101010101" pitchFamily="2" charset="-122"/>
                <a:ea typeface="宋体" panose="02010600030101010101" pitchFamily="2" charset="-122"/>
              </a:rPr>
              <a:t>用心</a:t>
            </a:r>
            <a:r>
              <a:rPr lang="en-US" altLang="zh-CN" b="1">
                <a:solidFill>
                  <a:srgbClr val="FF0000"/>
                </a:solidFill>
                <a:latin typeface="宋体" panose="02010600030101010101" pitchFamily="2" charset="-122"/>
                <a:ea typeface="宋体" panose="02010600030101010101" pitchFamily="2" charset="-122"/>
              </a:rPr>
              <a:t>   </a:t>
            </a:r>
            <a:r>
              <a:rPr lang="zh-CN" altLang="zh-CN" b="1">
                <a:solidFill>
                  <a:srgbClr val="FF0000"/>
                </a:solidFill>
                <a:latin typeface="宋体" panose="02010600030101010101" pitchFamily="2" charset="-122"/>
                <a:ea typeface="宋体" panose="02010600030101010101" pitchFamily="2" charset="-122"/>
              </a:rPr>
              <a:t>古义：因为心思</a:t>
            </a:r>
            <a:r>
              <a:rPr lang="en-US" altLang="zh-CN" b="1">
                <a:solidFill>
                  <a:srgbClr val="FF0000"/>
                </a:solidFill>
                <a:latin typeface="宋体" panose="02010600030101010101" pitchFamily="2" charset="-122"/>
                <a:ea typeface="宋体" panose="02010600030101010101" pitchFamily="2" charset="-122"/>
              </a:rPr>
              <a:t>               </a:t>
            </a:r>
            <a:r>
              <a:rPr lang="zh-CN" altLang="zh-CN" b="1">
                <a:solidFill>
                  <a:srgbClr val="FF0000"/>
                </a:solidFill>
                <a:latin typeface="宋体" panose="02010600030101010101" pitchFamily="2" charset="-122"/>
                <a:ea typeface="宋体" panose="02010600030101010101" pitchFamily="2" charset="-122"/>
              </a:rPr>
              <a:t>今义：集中注意力；使用心力；专心</a:t>
            </a:r>
            <a:endParaRPr lang="en-US" altLang="zh-CN" b="1">
              <a:solidFill>
                <a:srgbClr val="FF0000"/>
              </a:solidFill>
              <a:latin typeface="宋体" pitchFamily="2" charset="-122"/>
              <a:ea typeface="宋体" panose="02010600030101010101" pitchFamily="2" charset="-122"/>
            </a:endParaRPr>
          </a:p>
          <a:p>
            <a:pPr>
              <a:lnSpc>
                <a:spcPct val="160000"/>
              </a:lnSpc>
            </a:pPr>
            <a:r>
              <a:rPr lang="zh-CN" altLang="zh-CN" b="1">
                <a:latin typeface="宋体" panose="02010600030101010101" pitchFamily="2" charset="-122"/>
                <a:ea typeface="宋体" panose="02010600030101010101" pitchFamily="2" charset="-122"/>
              </a:rPr>
              <a:t>④蚓无爪牙之利</a:t>
            </a:r>
          </a:p>
          <a:p>
            <a:pPr>
              <a:lnSpc>
                <a:spcPct val="160000"/>
              </a:lnSpc>
            </a:pPr>
            <a:r>
              <a:rPr lang="zh-CN" altLang="zh-CN" b="1">
                <a:solidFill>
                  <a:srgbClr val="FF0000"/>
                </a:solidFill>
                <a:latin typeface="宋体" panose="02010600030101010101" pitchFamily="2" charset="-122"/>
                <a:ea typeface="宋体" panose="02010600030101010101" pitchFamily="2" charset="-122"/>
              </a:rPr>
              <a:t>爪牙 </a:t>
            </a:r>
            <a:r>
              <a:rPr lang="en-US" altLang="zh-CN" b="1">
                <a:solidFill>
                  <a:srgbClr val="FF0000"/>
                </a:solidFill>
                <a:latin typeface="宋体" panose="02010600030101010101" pitchFamily="2" charset="-122"/>
                <a:ea typeface="宋体" panose="02010600030101010101" pitchFamily="2" charset="-122"/>
              </a:rPr>
              <a:t>  </a:t>
            </a:r>
            <a:r>
              <a:rPr lang="zh-CN" altLang="zh-CN" b="1">
                <a:solidFill>
                  <a:srgbClr val="FF0000"/>
                </a:solidFill>
                <a:latin typeface="宋体" panose="02010600030101010101" pitchFamily="2" charset="-122"/>
                <a:ea typeface="宋体" panose="02010600030101010101" pitchFamily="2" charset="-122"/>
              </a:rPr>
              <a:t>古义：动物的爪子和牙齿  </a:t>
            </a:r>
            <a:r>
              <a:rPr lang="en-US" altLang="zh-CN" b="1">
                <a:solidFill>
                  <a:srgbClr val="FF0000"/>
                </a:solidFill>
                <a:latin typeface="宋体" panose="02010600030101010101" pitchFamily="2" charset="-122"/>
                <a:ea typeface="宋体" panose="02010600030101010101" pitchFamily="2" charset="-122"/>
              </a:rPr>
              <a:t>      </a:t>
            </a:r>
            <a:r>
              <a:rPr lang="zh-CN" altLang="zh-CN" b="1">
                <a:solidFill>
                  <a:srgbClr val="FF0000"/>
                </a:solidFill>
                <a:latin typeface="宋体" panose="02010600030101010101" pitchFamily="2" charset="-122"/>
                <a:ea typeface="宋体" panose="02010600030101010101" pitchFamily="2" charset="-122"/>
              </a:rPr>
              <a:t>今义：帮凶</a:t>
            </a:r>
          </a:p>
          <a:p>
            <a:endParaRPr lang="zh-CN" altLang="en-US"/>
          </a:p>
        </p:txBody>
      </p:sp>
    </p:spTree>
    <p:extLst>
      <p:ext uri="{BB962C8B-B14F-4D97-AF65-F5344CB8AC3E}">
        <p14:creationId xmlns:p14="http://schemas.microsoft.com/office/powerpoint/2010/main" val="988858326"/>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75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75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75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75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750"/>
                                        <p:tgtEl>
                                          <p:spTgt spid="3">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750"/>
                                        <p:tgtEl>
                                          <p:spTgt spid="3">
                                            <p:txEl>
                                              <p:pRg st="6" end="6"/>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750"/>
                                        <p:tgtEl>
                                          <p:spTgt spid="3">
                                            <p:txEl>
                                              <p:pRg st="7" end="7"/>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75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06E0A858-3CCA-4F83-9367-2548B2DB6240}"/>
              </a:ext>
            </a:extLst>
          </p:cNvPr>
          <p:cNvSpPr>
            <a:spLocks noGrp="1"/>
          </p:cNvSpPr>
          <p:nvPr>
            <p:ph idx="1"/>
          </p:nvPr>
        </p:nvSpPr>
        <p:spPr>
          <a:xfrm>
            <a:off x="1807779" y="785350"/>
            <a:ext cx="8576442" cy="5455194"/>
          </a:xfrm>
        </p:spPr>
        <p:txBody>
          <a:bodyPr>
            <a:normAutofit fontScale="62500" lnSpcReduction="20000"/>
          </a:bodyPr>
          <a:lstStyle/>
          <a:p>
            <a:pPr>
              <a:lnSpc>
                <a:spcPct val="150000"/>
              </a:lnSpc>
            </a:pPr>
            <a:r>
              <a:rPr lang="zh-CN" altLang="zh-CN" b="1">
                <a:solidFill>
                  <a:srgbClr val="2723C1"/>
                </a:solidFill>
                <a:latin typeface="宋体" panose="02010600030101010101" pitchFamily="2" charset="-122"/>
                <a:ea typeface="宋体" panose="02010600030101010101" pitchFamily="2" charset="-122"/>
              </a:rPr>
              <a:t>（</a:t>
            </a:r>
            <a:r>
              <a:rPr lang="en-US" altLang="zh-CN" b="1">
                <a:solidFill>
                  <a:srgbClr val="2723C1"/>
                </a:solidFill>
                <a:latin typeface="宋体" panose="02010600030101010101" pitchFamily="2" charset="-122"/>
                <a:ea typeface="宋体" panose="02010600030101010101" pitchFamily="2" charset="-122"/>
              </a:rPr>
              <a:t>3</a:t>
            </a:r>
            <a:r>
              <a:rPr lang="zh-CN" altLang="zh-CN" b="1">
                <a:solidFill>
                  <a:srgbClr val="2723C1"/>
                </a:solidFill>
                <a:latin typeface="宋体" panose="02010600030101010101" pitchFamily="2" charset="-122"/>
                <a:ea typeface="宋体" panose="02010600030101010101" pitchFamily="2" charset="-122"/>
              </a:rPr>
              <a:t>）词类活用</a:t>
            </a:r>
            <a:r>
              <a:rPr lang="en-US" altLang="zh-CN" b="1">
                <a:solidFill>
                  <a:srgbClr val="2723C1"/>
                </a:solidFill>
                <a:latin typeface="宋体" panose="02010600030101010101" pitchFamily="2" charset="-122"/>
                <a:ea typeface="宋体" panose="02010600030101010101" pitchFamily="2" charset="-122"/>
              </a:rPr>
              <a:t>  </a:t>
            </a:r>
            <a:endParaRPr lang="zh-CN" altLang="zh-CN" b="1">
              <a:solidFill>
                <a:srgbClr val="2723C1"/>
              </a:solidFill>
              <a:latin typeface="宋体" panose="02010600030101010101" pitchFamily="2" charset="-122"/>
              <a:ea typeface="宋体" panose="02010600030101010101" pitchFamily="2" charset="-122"/>
            </a:endParaRPr>
          </a:p>
          <a:p>
            <a:pPr>
              <a:lnSpc>
                <a:spcPct val="150000"/>
              </a:lnSpc>
            </a:pPr>
            <a:r>
              <a:rPr lang="zh-CN" altLang="zh-CN" b="1">
                <a:solidFill>
                  <a:schemeClr val="accent2">
                    <a:lumMod val="50000"/>
                  </a:schemeClr>
                </a:solidFill>
                <a:latin typeface="宋体" panose="02010600030101010101" pitchFamily="2" charset="-122"/>
                <a:ea typeface="宋体" panose="02010600030101010101" pitchFamily="2" charset="-122"/>
              </a:rPr>
              <a:t>①动词的使动用法：</a:t>
            </a:r>
            <a:endParaRPr lang="en-US" altLang="zh-CN" b="1">
              <a:solidFill>
                <a:schemeClr val="accent2">
                  <a:lumMod val="50000"/>
                </a:schemeClr>
              </a:solidFill>
              <a:latin typeface="宋体" pitchFamily="2" charset="-122"/>
              <a:ea typeface="宋体" panose="02010600030101010101" pitchFamily="2" charset="-122"/>
            </a:endParaRPr>
          </a:p>
          <a:p>
            <a:pPr>
              <a:lnSpc>
                <a:spcPct val="150000"/>
              </a:lnSpc>
            </a:pPr>
            <a:r>
              <a:rPr lang="zh-CN" altLang="zh-CN" b="1">
                <a:latin typeface="宋体" panose="02010600030101010101" pitchFamily="2" charset="-122"/>
                <a:ea typeface="宋体" panose="02010600030101010101" pitchFamily="2" charset="-122"/>
              </a:rPr>
              <a:t>木直中绳，</a:t>
            </a:r>
            <a:r>
              <a:rPr lang="zh-CN" altLang="zh-CN" b="1">
                <a:solidFill>
                  <a:srgbClr val="FF0000"/>
                </a:solidFill>
                <a:latin typeface="宋体" panose="02010600030101010101" pitchFamily="2" charset="-122"/>
                <a:ea typeface="宋体" panose="02010600030101010101" pitchFamily="2" charset="-122"/>
              </a:rPr>
              <a:t>輮</a:t>
            </a:r>
            <a:r>
              <a:rPr lang="zh-CN" altLang="zh-CN" b="1">
                <a:latin typeface="宋体" panose="02010600030101010101" pitchFamily="2" charset="-122"/>
                <a:ea typeface="宋体" panose="02010600030101010101" pitchFamily="2" charset="-122"/>
              </a:rPr>
              <a:t>以为轮。</a:t>
            </a:r>
            <a:r>
              <a:rPr lang="en-US" altLang="zh-CN" b="1">
                <a:latin typeface="宋体" panose="02010600030101010101" pitchFamily="2" charset="-122"/>
                <a:ea typeface="宋体" panose="02010600030101010101" pitchFamily="2" charset="-122"/>
              </a:rPr>
              <a:t> </a:t>
            </a:r>
            <a:endParaRPr lang="zh-CN" altLang="zh-CN" b="1">
              <a:latin typeface="宋体" panose="02010600030101010101" pitchFamily="2" charset="-122"/>
              <a:ea typeface="宋体" panose="02010600030101010101" pitchFamily="2" charset="-122"/>
            </a:endParaRPr>
          </a:p>
          <a:p>
            <a:pPr>
              <a:lnSpc>
                <a:spcPct val="150000"/>
              </a:lnSpc>
            </a:pPr>
            <a:r>
              <a:rPr lang="zh-CN" altLang="zh-CN" b="1">
                <a:solidFill>
                  <a:schemeClr val="accent2">
                    <a:lumMod val="50000"/>
                  </a:schemeClr>
                </a:solidFill>
                <a:latin typeface="宋体" panose="02010600030101010101" pitchFamily="2" charset="-122"/>
                <a:ea typeface="宋体" panose="02010600030101010101" pitchFamily="2" charset="-122"/>
              </a:rPr>
              <a:t>②名词作状语：</a:t>
            </a:r>
            <a:endParaRPr lang="en-US" altLang="zh-CN" b="1">
              <a:solidFill>
                <a:schemeClr val="accent2">
                  <a:lumMod val="50000"/>
                </a:schemeClr>
              </a:solidFill>
              <a:latin typeface="宋体" panose="02010600030101010101" pitchFamily="2" charset="-122"/>
              <a:ea typeface="宋体" panose="02010600030101010101" pitchFamily="2" charset="-122"/>
            </a:endParaRPr>
          </a:p>
          <a:p>
            <a:pPr>
              <a:lnSpc>
                <a:spcPct val="150000"/>
              </a:lnSpc>
            </a:pPr>
            <a:r>
              <a:rPr lang="zh-CN" altLang="zh-CN" b="1">
                <a:latin typeface="宋体" panose="02010600030101010101" pitchFamily="2" charset="-122"/>
                <a:ea typeface="宋体" panose="02010600030101010101" pitchFamily="2" charset="-122"/>
              </a:rPr>
              <a:t>君子博学而</a:t>
            </a:r>
            <a:r>
              <a:rPr lang="zh-CN" altLang="zh-CN" b="1">
                <a:solidFill>
                  <a:srgbClr val="FF0000"/>
                </a:solidFill>
                <a:latin typeface="宋体" panose="02010600030101010101" pitchFamily="2" charset="-122"/>
                <a:ea typeface="宋体" panose="02010600030101010101" pitchFamily="2" charset="-122"/>
              </a:rPr>
              <a:t>日</a:t>
            </a:r>
            <a:r>
              <a:rPr lang="zh-CN" altLang="zh-CN" b="1">
                <a:latin typeface="宋体" panose="02010600030101010101" pitchFamily="2" charset="-122"/>
                <a:ea typeface="宋体" panose="02010600030101010101" pitchFamily="2" charset="-122"/>
              </a:rPr>
              <a:t>参省乎己</a:t>
            </a:r>
            <a:r>
              <a:rPr lang="en-US" altLang="zh-CN" b="1">
                <a:latin typeface="宋体" panose="02010600030101010101" pitchFamily="2" charset="-122"/>
                <a:ea typeface="宋体" panose="02010600030101010101" pitchFamily="2" charset="-122"/>
              </a:rPr>
              <a:t>  </a:t>
            </a:r>
          </a:p>
          <a:p>
            <a:pPr>
              <a:lnSpc>
                <a:spcPct val="150000"/>
              </a:lnSpc>
            </a:pPr>
            <a:r>
              <a:rPr lang="zh-CN" altLang="zh-CN" b="1">
                <a:solidFill>
                  <a:srgbClr val="FF0000"/>
                </a:solidFill>
                <a:latin typeface="宋体" panose="02010600030101010101" pitchFamily="2" charset="-122"/>
                <a:ea typeface="宋体" panose="02010600030101010101" pitchFamily="2" charset="-122"/>
              </a:rPr>
              <a:t>上</a:t>
            </a:r>
            <a:r>
              <a:rPr lang="zh-CN" altLang="zh-CN" b="1">
                <a:latin typeface="宋体" panose="02010600030101010101" pitchFamily="2" charset="-122"/>
                <a:ea typeface="宋体" panose="02010600030101010101" pitchFamily="2" charset="-122"/>
              </a:rPr>
              <a:t>食埃土，</a:t>
            </a:r>
            <a:r>
              <a:rPr lang="zh-CN" altLang="zh-CN" b="1">
                <a:solidFill>
                  <a:srgbClr val="FF0000"/>
                </a:solidFill>
                <a:latin typeface="宋体" panose="02010600030101010101" pitchFamily="2" charset="-122"/>
                <a:ea typeface="宋体" panose="02010600030101010101" pitchFamily="2" charset="-122"/>
              </a:rPr>
              <a:t>下</a:t>
            </a:r>
            <a:r>
              <a:rPr lang="zh-CN" altLang="zh-CN" b="1">
                <a:latin typeface="宋体" panose="02010600030101010101" pitchFamily="2" charset="-122"/>
                <a:ea typeface="宋体" panose="02010600030101010101" pitchFamily="2" charset="-122"/>
              </a:rPr>
              <a:t>饮黄泉</a:t>
            </a:r>
            <a:r>
              <a:rPr lang="en-US" altLang="zh-CN" b="1">
                <a:latin typeface="宋体" panose="02010600030101010101" pitchFamily="2" charset="-122"/>
                <a:ea typeface="宋体" panose="02010600030101010101" pitchFamily="2" charset="-122"/>
              </a:rPr>
              <a:t>  </a:t>
            </a:r>
            <a:endParaRPr lang="zh-CN" altLang="zh-CN" b="1">
              <a:latin typeface="宋体" panose="02010600030101010101" pitchFamily="2" charset="-122"/>
              <a:ea typeface="宋体" panose="02010600030101010101" pitchFamily="2" charset="-122"/>
            </a:endParaRPr>
          </a:p>
          <a:p>
            <a:pPr>
              <a:lnSpc>
                <a:spcPct val="150000"/>
              </a:lnSpc>
            </a:pPr>
            <a:r>
              <a:rPr lang="zh-CN" altLang="zh-CN" b="1">
                <a:solidFill>
                  <a:schemeClr val="accent2">
                    <a:lumMod val="50000"/>
                  </a:schemeClr>
                </a:solidFill>
                <a:latin typeface="宋体" panose="02010600030101010101" pitchFamily="2" charset="-122"/>
                <a:ea typeface="宋体" panose="02010600030101010101" pitchFamily="2" charset="-122"/>
              </a:rPr>
              <a:t>③名词作动词：</a:t>
            </a:r>
            <a:endParaRPr lang="en-US" altLang="zh-CN" b="1">
              <a:solidFill>
                <a:schemeClr val="accent2">
                  <a:lumMod val="50000"/>
                </a:schemeClr>
              </a:solidFill>
              <a:latin typeface="宋体" panose="02010600030101010101" pitchFamily="2" charset="-122"/>
              <a:ea typeface="宋体" panose="02010600030101010101" pitchFamily="2" charset="-122"/>
            </a:endParaRPr>
          </a:p>
          <a:p>
            <a:pPr>
              <a:lnSpc>
                <a:spcPct val="150000"/>
              </a:lnSpc>
            </a:pPr>
            <a:r>
              <a:rPr lang="zh-CN" altLang="zh-CN" b="1">
                <a:latin typeface="宋体" panose="02010600030101010101" pitchFamily="2" charset="-122"/>
                <a:ea typeface="宋体" panose="02010600030101010101" pitchFamily="2" charset="-122"/>
              </a:rPr>
              <a:t>假舟楫者，非能</a:t>
            </a:r>
            <a:r>
              <a:rPr lang="zh-CN" altLang="zh-CN" b="1">
                <a:solidFill>
                  <a:srgbClr val="FF0000"/>
                </a:solidFill>
                <a:latin typeface="宋体" panose="02010600030101010101" pitchFamily="2" charset="-122"/>
                <a:ea typeface="宋体" panose="02010600030101010101" pitchFamily="2" charset="-122"/>
              </a:rPr>
              <a:t>水</a:t>
            </a:r>
            <a:r>
              <a:rPr lang="zh-CN" altLang="zh-CN" b="1">
                <a:latin typeface="宋体" panose="02010600030101010101" pitchFamily="2" charset="-122"/>
                <a:ea typeface="宋体" panose="02010600030101010101" pitchFamily="2" charset="-122"/>
              </a:rPr>
              <a:t>也</a:t>
            </a:r>
            <a:r>
              <a:rPr lang="en-US" altLang="zh-CN" b="1">
                <a:latin typeface="宋体" panose="02010600030101010101" pitchFamily="2" charset="-122"/>
                <a:ea typeface="宋体" panose="02010600030101010101" pitchFamily="2" charset="-122"/>
              </a:rPr>
              <a:t>  </a:t>
            </a:r>
          </a:p>
          <a:p>
            <a:pPr>
              <a:lnSpc>
                <a:spcPct val="150000"/>
              </a:lnSpc>
            </a:pPr>
            <a:r>
              <a:rPr lang="zh-CN" altLang="zh-CN" b="1">
                <a:solidFill>
                  <a:schemeClr val="accent2">
                    <a:lumMod val="50000"/>
                  </a:schemeClr>
                </a:solidFill>
                <a:latin typeface="宋体" panose="02010600030101010101" pitchFamily="2" charset="-122"/>
                <a:ea typeface="宋体" panose="02010600030101010101" pitchFamily="2" charset="-122"/>
              </a:rPr>
              <a:t>④形容词作动词：</a:t>
            </a:r>
            <a:endParaRPr lang="en-US" altLang="zh-CN" b="1">
              <a:solidFill>
                <a:schemeClr val="accent2">
                  <a:lumMod val="50000"/>
                </a:schemeClr>
              </a:solidFill>
              <a:latin typeface="宋体" panose="02010600030101010101" pitchFamily="2" charset="-122"/>
              <a:ea typeface="宋体" panose="02010600030101010101" pitchFamily="2" charset="-122"/>
            </a:endParaRPr>
          </a:p>
          <a:p>
            <a:pPr>
              <a:lnSpc>
                <a:spcPct val="150000"/>
              </a:lnSpc>
            </a:pPr>
            <a:r>
              <a:rPr lang="zh-CN" altLang="zh-CN" b="1">
                <a:latin typeface="宋体" panose="02010600030101010101" pitchFamily="2" charset="-122"/>
                <a:ea typeface="宋体" panose="02010600030101010101" pitchFamily="2" charset="-122"/>
              </a:rPr>
              <a:t>假舆马者，非</a:t>
            </a:r>
            <a:r>
              <a:rPr lang="zh-CN" altLang="zh-CN" b="1">
                <a:solidFill>
                  <a:srgbClr val="FF0000"/>
                </a:solidFill>
                <a:latin typeface="宋体" panose="02010600030101010101" pitchFamily="2" charset="-122"/>
                <a:ea typeface="宋体" panose="02010600030101010101" pitchFamily="2" charset="-122"/>
              </a:rPr>
              <a:t>利</a:t>
            </a:r>
            <a:r>
              <a:rPr lang="zh-CN" altLang="zh-CN" b="1">
                <a:latin typeface="宋体" panose="02010600030101010101" pitchFamily="2" charset="-122"/>
                <a:ea typeface="宋体" panose="02010600030101010101" pitchFamily="2" charset="-122"/>
              </a:rPr>
              <a:t>足也</a:t>
            </a:r>
            <a:r>
              <a:rPr lang="en-US" altLang="zh-CN" b="1">
                <a:latin typeface="宋体" panose="02010600030101010101" pitchFamily="2" charset="-122"/>
                <a:ea typeface="宋体" panose="02010600030101010101" pitchFamily="2" charset="-122"/>
              </a:rPr>
              <a:t> </a:t>
            </a:r>
            <a:endParaRPr lang="zh-CN" altLang="zh-CN" b="1">
              <a:latin typeface="宋体" panose="02010600030101010101" pitchFamily="2" charset="-122"/>
              <a:ea typeface="宋体" panose="02010600030101010101" pitchFamily="2" charset="-122"/>
            </a:endParaRPr>
          </a:p>
          <a:p>
            <a:pPr algn="ctr">
              <a:lnSpc>
                <a:spcPct val="150000"/>
              </a:lnSpc>
            </a:pPr>
            <a:endParaRPr lang="zh-CN" altLang="en-US" b="1">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958539775"/>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5"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vertic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5"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vertic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5"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vertic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ntr" presetSubtype="5"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randombar(vertical)">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ntr" presetSubtype="5"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randombar(vertical)">
                                      <p:cBhvr>
                                        <p:cTn id="32" dur="500"/>
                                        <p:tgtEl>
                                          <p:spTgt spid="3">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4" presetClass="entr" presetSubtype="5"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randombar(vertical)">
                                      <p:cBhvr>
                                        <p:cTn id="37" dur="500"/>
                                        <p:tgtEl>
                                          <p:spTgt spid="3">
                                            <p:txEl>
                                              <p:pRg st="6" end="6"/>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4" presetClass="entr" presetSubtype="5"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randombar(vertical)">
                                      <p:cBhvr>
                                        <p:cTn id="42" dur="500"/>
                                        <p:tgtEl>
                                          <p:spTgt spid="3">
                                            <p:txEl>
                                              <p:pRg st="7" end="7"/>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4" presetClass="entr" presetSubtype="5"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randombar(vertical)">
                                      <p:cBhvr>
                                        <p:cTn id="47" dur="500"/>
                                        <p:tgtEl>
                                          <p:spTgt spid="3">
                                            <p:txEl>
                                              <p:pRg st="8" end="8"/>
                                            </p:txEl>
                                          </p:spTgt>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14" presetClass="entr" presetSubtype="5"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randombar(vertical)">
                                      <p:cBhvr>
                                        <p:cTn id="5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06E0A858-3CCA-4F83-9367-2548B2DB6240}"/>
              </a:ext>
            </a:extLst>
          </p:cNvPr>
          <p:cNvSpPr>
            <a:spLocks noGrp="1"/>
          </p:cNvSpPr>
          <p:nvPr>
            <p:ph idx="1"/>
          </p:nvPr>
        </p:nvSpPr>
        <p:spPr>
          <a:xfrm>
            <a:off x="1283941" y="599578"/>
            <a:ext cx="10095457" cy="6006662"/>
          </a:xfrm>
        </p:spPr>
        <p:txBody>
          <a:bodyPr>
            <a:normAutofit fontScale="47500" lnSpcReduction="20000"/>
          </a:bodyPr>
          <a:lstStyle/>
          <a:p>
            <a:pPr>
              <a:lnSpc>
                <a:spcPct val="160000"/>
              </a:lnSpc>
            </a:pPr>
            <a:r>
              <a:rPr lang="zh-CN" altLang="zh-CN" b="1">
                <a:solidFill>
                  <a:srgbClr val="240BD9"/>
                </a:solidFill>
                <a:latin typeface="宋体" panose="02010600030101010101" pitchFamily="2" charset="-122"/>
                <a:ea typeface="宋体" panose="02010600030101010101" pitchFamily="2" charset="-122"/>
              </a:rPr>
              <a:t>（</a:t>
            </a:r>
            <a:r>
              <a:rPr lang="en-US" altLang="zh-CN" b="1">
                <a:solidFill>
                  <a:srgbClr val="240BD9"/>
                </a:solidFill>
                <a:latin typeface="宋体" panose="02010600030101010101" pitchFamily="2" charset="-122"/>
                <a:ea typeface="宋体" panose="02010600030101010101" pitchFamily="2" charset="-122"/>
              </a:rPr>
              <a:t>4</a:t>
            </a:r>
            <a:r>
              <a:rPr lang="zh-CN" altLang="zh-CN" b="1">
                <a:solidFill>
                  <a:srgbClr val="240BD9"/>
                </a:solidFill>
                <a:latin typeface="宋体" panose="02010600030101010101" pitchFamily="2" charset="-122"/>
                <a:ea typeface="宋体" panose="02010600030101010101" pitchFamily="2" charset="-122"/>
              </a:rPr>
              <a:t>）特殊句式</a:t>
            </a:r>
            <a:r>
              <a:rPr lang="en-US" altLang="zh-CN" b="1">
                <a:solidFill>
                  <a:srgbClr val="240BD9"/>
                </a:solidFill>
                <a:latin typeface="宋体" panose="02010600030101010101" pitchFamily="2" charset="-122"/>
                <a:ea typeface="宋体" panose="02010600030101010101" pitchFamily="2" charset="-122"/>
              </a:rPr>
              <a:t> </a:t>
            </a:r>
            <a:endParaRPr lang="zh-CN" altLang="zh-CN" b="1">
              <a:solidFill>
                <a:srgbClr val="240BD9"/>
              </a:solidFill>
              <a:latin typeface="宋体" panose="02010600030101010101" pitchFamily="2" charset="-122"/>
              <a:ea typeface="宋体" panose="02010600030101010101" pitchFamily="2" charset="-122"/>
            </a:endParaRPr>
          </a:p>
          <a:p>
            <a:pPr>
              <a:lnSpc>
                <a:spcPct val="160000"/>
              </a:lnSpc>
            </a:pPr>
            <a:r>
              <a:rPr lang="zh-CN" altLang="zh-CN" b="1">
                <a:solidFill>
                  <a:schemeClr val="accent2">
                    <a:lumMod val="50000"/>
                  </a:schemeClr>
                </a:solidFill>
                <a:latin typeface="宋体" panose="02010600030101010101" pitchFamily="2" charset="-122"/>
                <a:ea typeface="宋体" panose="02010600030101010101" pitchFamily="2" charset="-122"/>
              </a:rPr>
              <a:t>①判断句</a:t>
            </a:r>
            <a:r>
              <a:rPr lang="en-US" altLang="zh-CN" b="1">
                <a:solidFill>
                  <a:schemeClr val="accent2">
                    <a:lumMod val="50000"/>
                  </a:schemeClr>
                </a:solidFill>
                <a:latin typeface="宋体" panose="02010600030101010101" pitchFamily="2" charset="-122"/>
                <a:ea typeface="宋体" panose="02010600030101010101" pitchFamily="2" charset="-122"/>
              </a:rPr>
              <a:t> </a:t>
            </a:r>
            <a:endParaRPr lang="zh-CN" altLang="zh-CN" b="1">
              <a:solidFill>
                <a:schemeClr val="accent2">
                  <a:lumMod val="50000"/>
                </a:schemeClr>
              </a:solidFill>
              <a:latin typeface="宋体" pitchFamily="2" charset="-122"/>
              <a:ea typeface="宋体" panose="02010600030101010101" pitchFamily="2" charset="-122"/>
            </a:endParaRPr>
          </a:p>
          <a:p>
            <a:pPr>
              <a:lnSpc>
                <a:spcPct val="160000"/>
              </a:lnSpc>
            </a:pPr>
            <a:r>
              <a:rPr lang="zh-CN" altLang="zh-CN" b="1">
                <a:latin typeface="宋体" panose="02010600030101010101" pitchFamily="2" charset="-122"/>
                <a:ea typeface="宋体" panose="02010600030101010101" pitchFamily="2" charset="-122"/>
              </a:rPr>
              <a:t>冰，水为之</a:t>
            </a:r>
            <a:r>
              <a:rPr lang="en-US" altLang="zh-CN" b="1">
                <a:latin typeface="宋体" panose="02010600030101010101" pitchFamily="2" charset="-122"/>
                <a:ea typeface="宋体" panose="02010600030101010101" pitchFamily="2" charset="-122"/>
              </a:rPr>
              <a:t>   </a:t>
            </a:r>
            <a:endParaRPr lang="zh-CN" altLang="zh-CN" b="1">
              <a:latin typeface="宋体" panose="02010600030101010101" pitchFamily="2" charset="-122"/>
              <a:ea typeface="宋体" panose="02010600030101010101" pitchFamily="2" charset="-122"/>
            </a:endParaRPr>
          </a:p>
          <a:p>
            <a:pPr>
              <a:lnSpc>
                <a:spcPct val="160000"/>
              </a:lnSpc>
            </a:pPr>
            <a:r>
              <a:rPr lang="zh-CN" altLang="zh-CN" b="1">
                <a:latin typeface="宋体" panose="02010600030101010101" pitchFamily="2" charset="-122"/>
                <a:ea typeface="宋体" panose="02010600030101010101" pitchFamily="2" charset="-122"/>
              </a:rPr>
              <a:t>虽有槁暴不复挺者，輮使之然也</a:t>
            </a:r>
          </a:p>
          <a:p>
            <a:pPr>
              <a:lnSpc>
                <a:spcPct val="160000"/>
              </a:lnSpc>
            </a:pPr>
            <a:r>
              <a:rPr lang="zh-CN" altLang="zh-CN" b="1">
                <a:latin typeface="宋体" panose="02010600030101010101" pitchFamily="2" charset="-122"/>
                <a:ea typeface="宋体" panose="02010600030101010101" pitchFamily="2" charset="-122"/>
              </a:rPr>
              <a:t>君子生非异也，善假于物也</a:t>
            </a:r>
            <a:r>
              <a:rPr lang="en-US" altLang="zh-CN" b="1">
                <a:latin typeface="宋体" panose="02010600030101010101" pitchFamily="2" charset="-122"/>
                <a:ea typeface="宋体" panose="02010600030101010101" pitchFamily="2" charset="-122"/>
              </a:rPr>
              <a:t>  </a:t>
            </a:r>
            <a:endParaRPr lang="zh-CN" altLang="zh-CN" b="1">
              <a:latin typeface="宋体" panose="02010600030101010101" pitchFamily="2" charset="-122"/>
              <a:ea typeface="宋体" panose="02010600030101010101" pitchFamily="2" charset="-122"/>
            </a:endParaRPr>
          </a:p>
          <a:p>
            <a:pPr>
              <a:lnSpc>
                <a:spcPct val="160000"/>
              </a:lnSpc>
            </a:pPr>
            <a:r>
              <a:rPr lang="zh-CN" altLang="zh-CN" b="1">
                <a:solidFill>
                  <a:schemeClr val="accent2">
                    <a:lumMod val="50000"/>
                  </a:schemeClr>
                </a:solidFill>
                <a:latin typeface="宋体" panose="02010600030101010101" pitchFamily="2" charset="-122"/>
                <a:ea typeface="宋体" panose="02010600030101010101" pitchFamily="2" charset="-122"/>
              </a:rPr>
              <a:t>②固定格式</a:t>
            </a:r>
            <a:r>
              <a:rPr lang="zh-CN" altLang="en-US" b="1">
                <a:solidFill>
                  <a:schemeClr val="accent2">
                    <a:lumMod val="50000"/>
                  </a:schemeClr>
                </a:solidFill>
                <a:latin typeface="宋体" panose="02010600030101010101" pitchFamily="2" charset="-122"/>
                <a:ea typeface="宋体" panose="02010600030101010101" pitchFamily="2" charset="-122"/>
              </a:rPr>
              <a:t>：</a:t>
            </a:r>
            <a:endParaRPr lang="en-US" altLang="zh-CN" b="1">
              <a:solidFill>
                <a:schemeClr val="accent2">
                  <a:lumMod val="50000"/>
                </a:schemeClr>
              </a:solidFill>
              <a:latin typeface="宋体" panose="02010600030101010101" pitchFamily="2" charset="-122"/>
              <a:ea typeface="宋体" panose="02010600030101010101" pitchFamily="2" charset="-122"/>
            </a:endParaRPr>
          </a:p>
          <a:p>
            <a:pPr>
              <a:lnSpc>
                <a:spcPct val="160000"/>
              </a:lnSpc>
            </a:pPr>
            <a:r>
              <a:rPr lang="zh-CN" altLang="zh-CN" b="1">
                <a:latin typeface="宋体" panose="02010600030101010101" pitchFamily="2" charset="-122"/>
                <a:ea typeface="宋体" panose="02010600030101010101" pitchFamily="2" charset="-122"/>
              </a:rPr>
              <a:t>无以至千里（“无以”意为“没有用来……的办法”。下文“无以成江海”中“无以”同此）</a:t>
            </a:r>
            <a:r>
              <a:rPr lang="en-US" altLang="zh-CN" b="1">
                <a:latin typeface="宋体" panose="02010600030101010101" pitchFamily="2" charset="-122"/>
                <a:ea typeface="宋体" panose="02010600030101010101" pitchFamily="2" charset="-122"/>
              </a:rPr>
              <a:t> </a:t>
            </a:r>
            <a:endParaRPr lang="zh-CN" altLang="zh-CN" b="1">
              <a:latin typeface="宋体" panose="02010600030101010101" pitchFamily="2" charset="-122"/>
              <a:ea typeface="宋体" panose="02010600030101010101" pitchFamily="2" charset="-122"/>
            </a:endParaRPr>
          </a:p>
          <a:p>
            <a:pPr>
              <a:lnSpc>
                <a:spcPct val="160000"/>
              </a:lnSpc>
            </a:pPr>
            <a:r>
              <a:rPr lang="zh-CN" altLang="zh-CN" b="1">
                <a:solidFill>
                  <a:schemeClr val="accent2">
                    <a:lumMod val="50000"/>
                  </a:schemeClr>
                </a:solidFill>
                <a:latin typeface="宋体" panose="02010600030101010101" pitchFamily="2" charset="-122"/>
                <a:ea typeface="宋体" panose="02010600030101010101" pitchFamily="2" charset="-122"/>
              </a:rPr>
              <a:t>③定语后置</a:t>
            </a:r>
            <a:r>
              <a:rPr lang="zh-CN" altLang="en-US" b="1">
                <a:solidFill>
                  <a:schemeClr val="accent2">
                    <a:lumMod val="50000"/>
                  </a:schemeClr>
                </a:solidFill>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蚓无爪牙之利，筋骨之强</a:t>
            </a:r>
          </a:p>
          <a:p>
            <a:pPr>
              <a:lnSpc>
                <a:spcPct val="160000"/>
              </a:lnSpc>
            </a:pPr>
            <a:r>
              <a:rPr lang="zh-CN" altLang="zh-CN" b="1">
                <a:solidFill>
                  <a:schemeClr val="accent2">
                    <a:lumMod val="50000"/>
                  </a:schemeClr>
                </a:solidFill>
                <a:latin typeface="宋体" panose="02010600030101010101" pitchFamily="2" charset="-122"/>
                <a:ea typeface="宋体" panose="02010600030101010101" pitchFamily="2" charset="-122"/>
              </a:rPr>
              <a:t>④状语后置（介宾短语后置）</a:t>
            </a:r>
          </a:p>
          <a:p>
            <a:pPr>
              <a:lnSpc>
                <a:spcPct val="160000"/>
              </a:lnSpc>
            </a:pPr>
            <a:r>
              <a:rPr lang="zh-CN" altLang="zh-CN" b="1">
                <a:latin typeface="宋体" panose="02010600030101010101" pitchFamily="2" charset="-122"/>
                <a:ea typeface="宋体" panose="02010600030101010101" pitchFamily="2" charset="-122"/>
              </a:rPr>
              <a:t>取之于蓝，而青于蓝。</a:t>
            </a:r>
          </a:p>
          <a:p>
            <a:pPr>
              <a:lnSpc>
                <a:spcPct val="160000"/>
              </a:lnSpc>
            </a:pPr>
            <a:r>
              <a:rPr lang="zh-CN" altLang="zh-CN" b="1">
                <a:latin typeface="宋体" panose="02010600030101010101" pitchFamily="2" charset="-122"/>
                <a:ea typeface="宋体" panose="02010600030101010101" pitchFamily="2" charset="-122"/>
              </a:rPr>
              <a:t>而寒于水。</a:t>
            </a:r>
          </a:p>
          <a:p>
            <a:pPr algn="ctr">
              <a:lnSpc>
                <a:spcPct val="150000"/>
              </a:lnSpc>
            </a:pPr>
            <a:endParaRPr lang="zh-CN" altLang="en-US" b="1">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350026048"/>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5"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vertic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5"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vertic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5"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vertic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ntr" presetSubtype="5"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randombar(vertical)">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ntr" presetSubtype="5"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randombar(vertical)">
                                      <p:cBhvr>
                                        <p:cTn id="32" dur="500"/>
                                        <p:tgtEl>
                                          <p:spTgt spid="3">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4" presetClass="entr" presetSubtype="5"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randombar(vertical)">
                                      <p:cBhvr>
                                        <p:cTn id="37" dur="500"/>
                                        <p:tgtEl>
                                          <p:spTgt spid="3">
                                            <p:txEl>
                                              <p:pRg st="6" end="6"/>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4" presetClass="entr" presetSubtype="5"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randombar(vertical)">
                                      <p:cBhvr>
                                        <p:cTn id="42" dur="500"/>
                                        <p:tgtEl>
                                          <p:spTgt spid="3">
                                            <p:txEl>
                                              <p:pRg st="7" end="7"/>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4" presetClass="entr" presetSubtype="5"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randombar(vertical)">
                                      <p:cBhvr>
                                        <p:cTn id="47" dur="500"/>
                                        <p:tgtEl>
                                          <p:spTgt spid="3">
                                            <p:txEl>
                                              <p:pRg st="8" end="8"/>
                                            </p:txEl>
                                          </p:spTgt>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14" presetClass="entr" presetSubtype="5"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randombar(vertical)">
                                      <p:cBhvr>
                                        <p:cTn id="52" dur="500"/>
                                        <p:tgtEl>
                                          <p:spTgt spid="3">
                                            <p:txEl>
                                              <p:pRg st="9" end="9"/>
                                            </p:txEl>
                                          </p:spTgt>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14" presetClass="entr" presetSubtype="5" fill="hold" grpId="0"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randombar(vertical)">
                                      <p:cBhvr>
                                        <p:cTn id="5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27E73CC-A68C-4437-B9C7-979E07D77D1F}"/>
              </a:ext>
            </a:extLst>
          </p:cNvPr>
          <p:cNvSpPr>
            <a:spLocks noGrp="1"/>
          </p:cNvSpPr>
          <p:nvPr>
            <p:ph type="title"/>
          </p:nvPr>
        </p:nvSpPr>
        <p:spPr>
          <a:xfrm>
            <a:off x="838200" y="634180"/>
            <a:ext cx="10515600" cy="804406"/>
          </a:xfrm>
        </p:spPr>
        <p:txBody>
          <a:bodyPr>
            <a:normAutofit fontScale="90000"/>
          </a:bodyPr>
          <a:lstStyle/>
          <a:p>
            <a:pPr algn="ctr"/>
            <a:r>
              <a:rPr lang="zh-CN" altLang="en-US" b="1">
                <a:solidFill>
                  <a:srgbClr val="FF0000"/>
                </a:solidFill>
              </a:rPr>
              <a:t>中心论点</a:t>
            </a:r>
          </a:p>
        </p:txBody>
      </p:sp>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B4EA1D8-4E55-43ED-9872-88BAF820E769}"/>
              </a:ext>
            </a:extLst>
          </p:cNvPr>
          <p:cNvSpPr>
            <a:spLocks noGrp="1"/>
          </p:cNvSpPr>
          <p:nvPr>
            <p:ph idx="1"/>
          </p:nvPr>
        </p:nvSpPr>
        <p:spPr>
          <a:xfrm>
            <a:off x="838200" y="1541825"/>
            <a:ext cx="10382865" cy="4092060"/>
          </a:xfrm>
        </p:spPr>
        <p:txBody>
          <a:bodyPr>
            <a:normAutofit/>
          </a:bodyPr>
          <a:lstStyle/>
          <a:p>
            <a:pPr algn="ctr">
              <a:lnSpc>
                <a:spcPct val="160000"/>
              </a:lnSpc>
            </a:pPr>
            <a:r>
              <a:rPr lang="zh-CN" altLang="zh-CN" b="1">
                <a:latin typeface="宋体" panose="02010600030101010101" pitchFamily="2" charset="-122"/>
                <a:ea typeface="宋体" panose="02010600030101010101" pitchFamily="2" charset="-122"/>
              </a:rPr>
              <a:t>中心论点：学不可以已</a:t>
            </a:r>
            <a:r>
              <a:rPr lang="zh-CN" altLang="en-US" b="1">
                <a:latin typeface="宋体" panose="02010600030101010101" pitchFamily="2" charset="-122"/>
                <a:ea typeface="宋体" panose="02010600030101010101" pitchFamily="2" charset="-122"/>
              </a:rPr>
              <a:t>。</a:t>
            </a:r>
            <a:endParaRPr lang="zh-CN" altLang="zh-CN" b="1">
              <a:latin typeface="宋体" panose="02010600030101010101" pitchFamily="2" charset="-122"/>
              <a:ea typeface="宋体" panose="02010600030101010101" pitchFamily="2" charset="-122"/>
            </a:endParaRPr>
          </a:p>
          <a:p>
            <a:endParaRPr lang="zh-CN" altLang="en-US"/>
          </a:p>
        </p:txBody>
      </p:sp>
    </p:spTree>
    <p:extLst>
      <p:ext uri="{BB962C8B-B14F-4D97-AF65-F5344CB8AC3E}">
        <p14:creationId xmlns:p14="http://schemas.microsoft.com/office/powerpoint/2010/main" val="3507501937"/>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75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75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27E73CC-A68C-4437-B9C7-979E07D77D1F}"/>
              </a:ext>
            </a:extLst>
          </p:cNvPr>
          <p:cNvSpPr>
            <a:spLocks noGrp="1"/>
          </p:cNvSpPr>
          <p:nvPr>
            <p:ph type="title"/>
          </p:nvPr>
        </p:nvSpPr>
        <p:spPr>
          <a:xfrm>
            <a:off x="838200" y="501445"/>
            <a:ext cx="10515600" cy="804406"/>
          </a:xfrm>
        </p:spPr>
        <p:txBody>
          <a:bodyPr>
            <a:normAutofit fontScale="90000"/>
          </a:bodyPr>
          <a:lstStyle/>
          <a:p>
            <a:pPr algn="ctr"/>
            <a:r>
              <a:rPr lang="zh-CN" altLang="en-US" b="1">
                <a:solidFill>
                  <a:srgbClr val="FF0000"/>
                </a:solidFill>
              </a:rPr>
              <a:t>结  构  层  次</a:t>
            </a:r>
          </a:p>
        </p:txBody>
      </p:sp>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B4EA1D8-4E55-43ED-9872-88BAF820E769}"/>
              </a:ext>
            </a:extLst>
          </p:cNvPr>
          <p:cNvSpPr>
            <a:spLocks noGrp="1"/>
          </p:cNvSpPr>
          <p:nvPr>
            <p:ph idx="1"/>
          </p:nvPr>
        </p:nvSpPr>
        <p:spPr>
          <a:xfrm>
            <a:off x="0" y="1305850"/>
            <a:ext cx="12192000" cy="4411369"/>
          </a:xfrm>
        </p:spPr>
        <p:txBody>
          <a:bodyPr>
            <a:normAutofit fontScale="55000" lnSpcReduction="20000"/>
          </a:bodyPr>
          <a:lstStyle/>
          <a:p>
            <a:pPr>
              <a:lnSpc>
                <a:spcPct val="160000"/>
              </a:lnSpc>
            </a:pPr>
            <a:r>
              <a:rPr lang="zh-CN" altLang="en-US" b="1">
                <a:latin typeface="宋体" panose="02010600030101010101" pitchFamily="2" charset="-122"/>
                <a:ea typeface="宋体" panose="02010600030101010101" pitchFamily="2" charset="-122"/>
              </a:rPr>
              <a:t>第一段</a:t>
            </a:r>
            <a:r>
              <a:rPr lang="zh-CN" altLang="zh-CN" b="1">
                <a:latin typeface="宋体" panose="02010600030101010101" pitchFamily="2" charset="-122"/>
                <a:ea typeface="宋体" panose="02010600030101010101" pitchFamily="2" charset="-122"/>
              </a:rPr>
              <a:t>：</a:t>
            </a:r>
            <a:r>
              <a:rPr lang="zh-CN" altLang="en-US" b="1">
                <a:latin typeface="宋体" panose="02010600030101010101" pitchFamily="2" charset="-122"/>
                <a:ea typeface="宋体" panose="02010600030101010101" pitchFamily="2" charset="-122"/>
              </a:rPr>
              <a:t>提出中心论点。</a:t>
            </a:r>
            <a:endParaRPr lang="zh-CN" altLang="zh-CN" b="1">
              <a:latin typeface="宋体" panose="02010600030101010101" pitchFamily="2" charset="-122"/>
              <a:ea typeface="宋体" panose="02010600030101010101" pitchFamily="2" charset="-122"/>
            </a:endParaRPr>
          </a:p>
          <a:p>
            <a:pPr>
              <a:lnSpc>
                <a:spcPct val="160000"/>
              </a:lnSpc>
            </a:pPr>
            <a:r>
              <a:rPr lang="zh-CN" altLang="zh-CN" b="1">
                <a:latin typeface="宋体" panose="02010600030101010101" pitchFamily="2" charset="-122"/>
                <a:ea typeface="宋体" panose="02010600030101010101" pitchFamily="2" charset="-122"/>
              </a:rPr>
              <a:t>第二段，学习的意义。学习可以使人“知明而行无过’，说明学习具有重大的意义，从而证明“学不可以已”的论点是正确的。</a:t>
            </a:r>
          </a:p>
          <a:p>
            <a:pPr>
              <a:lnSpc>
                <a:spcPct val="160000"/>
              </a:lnSpc>
            </a:pPr>
            <a:r>
              <a:rPr lang="zh-CN" altLang="zh-CN" b="1">
                <a:latin typeface="宋体" panose="02010600030101010101" pitchFamily="2" charset="-122"/>
                <a:ea typeface="宋体" panose="02010600030101010101" pitchFamily="2" charset="-122"/>
              </a:rPr>
              <a:t>第三段，学习的作用。学习使本性与一般人没有差别的人成为君子，说明学习具有重大的作用，证明“学不可以已”的论点是正确的。</a:t>
            </a:r>
          </a:p>
          <a:p>
            <a:pPr>
              <a:lnSpc>
                <a:spcPct val="160000"/>
              </a:lnSpc>
            </a:pPr>
            <a:r>
              <a:rPr lang="zh-CN" altLang="zh-CN" b="1">
                <a:latin typeface="宋体" panose="02010600030101010101" pitchFamily="2" charset="-122"/>
                <a:ea typeface="宋体" panose="02010600030101010101" pitchFamily="2" charset="-122"/>
              </a:rPr>
              <a:t>第四段，学习的方法和态度。学习应持注重积累、持之以恒、专心致志的方法和态度，半途停止是不会学好的，只有“学而不已”才能成功，从而证明“学不可以已”的论点是正确的。</a:t>
            </a:r>
          </a:p>
          <a:p>
            <a:endParaRPr lang="zh-CN" altLang="en-US"/>
          </a:p>
        </p:txBody>
      </p:sp>
    </p:spTree>
    <p:extLst>
      <p:ext uri="{BB962C8B-B14F-4D97-AF65-F5344CB8AC3E}">
        <p14:creationId xmlns:p14="http://schemas.microsoft.com/office/powerpoint/2010/main" val="1628153990"/>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75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75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75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75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75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75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75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75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5E3D4F0-8D34-4D83-B669-56D101AFAD99}"/>
              </a:ext>
            </a:extLst>
          </p:cNvPr>
          <p:cNvSpPr>
            <a:spLocks noGrp="1"/>
          </p:cNvSpPr>
          <p:nvPr>
            <p:ph type="title"/>
          </p:nvPr>
        </p:nvSpPr>
        <p:spPr>
          <a:xfrm>
            <a:off x="609600" y="550416"/>
            <a:ext cx="10972800" cy="867222"/>
          </a:xfrm>
        </p:spPr>
        <p:txBody>
          <a:bodyPr/>
          <a:lstStyle/>
          <a:p>
            <a:pPr algn="ctr"/>
            <a:r>
              <a:rPr lang="zh-CN" altLang="zh-CN" b="1">
                <a:solidFill>
                  <a:srgbClr val="FF0000"/>
                </a:solidFill>
                <a:latin typeface="宋体" panose="02010600030101010101" pitchFamily="2" charset="-122"/>
                <a:ea typeface="宋体" panose="02010600030101010101" pitchFamily="2" charset="-122"/>
              </a:rPr>
              <a:t>艺术特色</a:t>
            </a:r>
            <a:endParaRPr lang="zh-CN" altLang="en-US">
              <a:solidFill>
                <a:srgbClr val="FF0000"/>
              </a:solidFill>
              <a:latin typeface="宋体"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EA4F83C-1A21-4316-8316-E74AF4787A62}"/>
              </a:ext>
            </a:extLst>
          </p:cNvPr>
          <p:cNvSpPr>
            <a:spLocks noGrp="1"/>
          </p:cNvSpPr>
          <p:nvPr>
            <p:ph idx="1"/>
          </p:nvPr>
        </p:nvSpPr>
        <p:spPr>
          <a:xfrm>
            <a:off x="0" y="1384190"/>
            <a:ext cx="12192000" cy="4421806"/>
          </a:xfrm>
        </p:spPr>
        <p:txBody>
          <a:bodyPr>
            <a:normAutofit fontScale="62500" lnSpcReduction="20000"/>
          </a:bodyPr>
          <a:lstStyle/>
          <a:p>
            <a:pPr>
              <a:lnSpc>
                <a:spcPct val="150000"/>
              </a:lnSpc>
            </a:pPr>
            <a:r>
              <a:rPr lang="en-US" altLang="zh-CN" b="1">
                <a:solidFill>
                  <a:schemeClr val="accent2">
                    <a:lumMod val="50000"/>
                  </a:schemeClr>
                </a:solidFill>
                <a:latin typeface="宋体" panose="02010600030101010101" pitchFamily="2" charset="-122"/>
                <a:ea typeface="宋体" panose="02010600030101010101" pitchFamily="2" charset="-122"/>
              </a:rPr>
              <a:t>(1)</a:t>
            </a:r>
            <a:r>
              <a:rPr lang="zh-CN" altLang="zh-CN" b="1">
                <a:solidFill>
                  <a:schemeClr val="accent2">
                    <a:lumMod val="50000"/>
                  </a:schemeClr>
                </a:solidFill>
                <a:latin typeface="宋体" panose="02010600030101010101" pitchFamily="2" charset="-122"/>
                <a:ea typeface="宋体" panose="02010600030101010101" pitchFamily="2" charset="-122"/>
              </a:rPr>
              <a:t>大量运用比喻阐明事理。</a:t>
            </a:r>
          </a:p>
          <a:p>
            <a:pPr>
              <a:lnSpc>
                <a:spcPct val="150000"/>
              </a:lnSpc>
            </a:pPr>
            <a:r>
              <a:rPr lang="zh-CN" altLang="zh-CN" b="1">
                <a:latin typeface="宋体" panose="02010600030101010101" pitchFamily="2" charset="-122"/>
                <a:ea typeface="宋体" panose="02010600030101010101" pitchFamily="2" charset="-122"/>
              </a:rPr>
              <a:t>本文运用了大量生活中常见的比喻，把抽象的道理说得明白、具体、生动，深入浅出，使读者容易接受。第二段用了五个比喻，说明学习的重要意义；第三段用了五个比喻，说明学习的作用；第四段用了十个比喻，说明学习的方法和态度。这些比喻有的用同类事物相衬托，如： “登高而招”与“顺风而呼”， “假舆马”与“假舟楫”， “积土成山”与“积水成渊”；有的用相反情况相对比，如“骐骥一跃”与“驽马—卜驾”，“朽木不折”与“金石可镂”等。比喻说理明白透彻，深入具体，使人信服。</a:t>
            </a:r>
          </a:p>
          <a:p>
            <a:endParaRPr lang="zh-CN" altLang="en-US"/>
          </a:p>
        </p:txBody>
      </p:sp>
    </p:spTree>
    <p:extLst>
      <p:ext uri="{BB962C8B-B14F-4D97-AF65-F5344CB8AC3E}">
        <p14:creationId xmlns:p14="http://schemas.microsoft.com/office/powerpoint/2010/main" val="305870063"/>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75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Rectangle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443C6C3-8A87-4890-BC5B-E75150A06BA5}"/>
              </a:ext>
            </a:extLst>
          </p:cNvPr>
          <p:cNvSpPr>
            <a:spLocks noChangeArrowheads="1"/>
          </p:cNvSpPr>
          <p:nvPr/>
        </p:nvSpPr>
        <p:spPr bwMode="auto">
          <a:xfrm>
            <a:off x="754602" y="831373"/>
            <a:ext cx="10653204" cy="5201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40000"/>
              </a:lnSpc>
            </a:pPr>
            <a:r>
              <a:rPr lang="zh-CN" altLang="en-US" sz="2800" b="1">
                <a:solidFill>
                  <a:srgbClr val="FF0000"/>
                </a:solidFill>
              </a:rPr>
              <a:t>单元学习目标</a:t>
            </a:r>
            <a:endParaRPr lang="en-US" altLang="zh-CN" sz="2800" b="1">
              <a:solidFill>
                <a:srgbClr val="FF0000"/>
              </a:solidFill>
            </a:endParaRPr>
          </a:p>
          <a:p>
            <a:pPr>
              <a:lnSpc>
                <a:spcPct val="150000"/>
              </a:lnSpc>
            </a:pPr>
            <a:r>
              <a:rPr lang="en-US" altLang="zh-CN"/>
              <a:t/>
            </a:r>
            <a:br>
              <a:rPr lang="en-US" altLang="zh-CN"/>
            </a:br>
            <a:r>
              <a:rPr lang="zh-CN" altLang="zh-CN" sz="2000" b="1"/>
              <a:t>学习是永恒的话题。从《礼记•学记》中的“玉不琢，不成器”，到当今社会倡导的终身学习和个性化学习，数千年来，人们一直在不懈地探索学习之道，以更好地获取知识，提升能力和自身修养。</a:t>
            </a:r>
            <a:endParaRPr lang="zh-CN" altLang="zh-CN" sz="2000"/>
          </a:p>
          <a:p>
            <a:pPr>
              <a:lnSpc>
                <a:spcPct val="150000"/>
              </a:lnSpc>
            </a:pPr>
            <a:r>
              <a:rPr lang="zh-CN" altLang="zh-CN" sz="2000" b="1"/>
              <a:t>本单元的文章从不同角度论述有关学习的问题，或阐述学习的意义，或讨论学习的态度与方法，或描述读书的经历与感受，使我们获得不同的启迪。</a:t>
            </a:r>
            <a:endParaRPr lang="zh-CN" altLang="zh-CN" sz="2000"/>
          </a:p>
          <a:p>
            <a:pPr>
              <a:lnSpc>
                <a:spcPct val="150000"/>
              </a:lnSpc>
            </a:pPr>
            <a:r>
              <a:rPr lang="zh-CN" altLang="zh-CN" sz="2000" b="1"/>
              <a:t>学习本单元，以“学习之道”为核心，通过梳理、探究和反思，形成正确的学习观，改进学习方法，提高学习能力。要准确把握作者的观点和态度，关注作者思考问题的角度，学习他们有针对性地表达观点的方法，学会发现问题，从合适的角度以恰当的方式阐述自己的看法。　</a:t>
            </a:r>
            <a:r>
              <a:rPr lang="zh-CN" altLang="zh-CN"/>
              <a:t>　</a:t>
            </a:r>
          </a:p>
        </p:txBody>
      </p:sp>
    </p:spTree>
  </p:cSld>
  <p:clrMapOvr>
    <a:masterClrMapping/>
  </p:clrMapOvr>
  <p:transition spd="slow" advTm="3000">
    <p:push dir="u"/>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095CD66-4882-4D1C-8071-9DB756288C4E}"/>
              </a:ext>
            </a:extLst>
          </p:cNvPr>
          <p:cNvSpPr>
            <a:spLocks noGrp="1"/>
          </p:cNvSpPr>
          <p:nvPr>
            <p:ph idx="1"/>
          </p:nvPr>
        </p:nvSpPr>
        <p:spPr>
          <a:xfrm>
            <a:off x="278136" y="1095574"/>
            <a:ext cx="11635727" cy="4538310"/>
          </a:xfrm>
        </p:spPr>
        <p:txBody>
          <a:bodyPr>
            <a:normAutofit fontScale="85000" lnSpcReduction="20000"/>
          </a:bodyPr>
          <a:lstStyle/>
          <a:p>
            <a:pPr>
              <a:lnSpc>
                <a:spcPct val="150000"/>
              </a:lnSpc>
            </a:pPr>
            <a:r>
              <a:rPr lang="zh-CN" altLang="zh-CN" sz="3200" b="1">
                <a:solidFill>
                  <a:schemeClr val="accent2">
                    <a:lumMod val="50000"/>
                  </a:schemeClr>
                </a:solidFill>
                <a:latin typeface="宋体" panose="02010600030101010101" pitchFamily="2" charset="-122"/>
                <a:ea typeface="宋体" panose="02010600030101010101" pitchFamily="2" charset="-122"/>
              </a:rPr>
              <a:t>（</a:t>
            </a:r>
            <a:r>
              <a:rPr lang="en-US" altLang="zh-CN" sz="3200" b="1">
                <a:solidFill>
                  <a:schemeClr val="accent2">
                    <a:lumMod val="50000"/>
                  </a:schemeClr>
                </a:solidFill>
                <a:latin typeface="宋体" panose="02010600030101010101" pitchFamily="2" charset="-122"/>
                <a:ea typeface="宋体" panose="02010600030101010101" pitchFamily="2" charset="-122"/>
              </a:rPr>
              <a:t>2</a:t>
            </a:r>
            <a:r>
              <a:rPr lang="zh-CN" altLang="zh-CN" sz="3200" b="1">
                <a:solidFill>
                  <a:schemeClr val="accent2">
                    <a:lumMod val="50000"/>
                  </a:schemeClr>
                </a:solidFill>
                <a:latin typeface="宋体" panose="02010600030101010101" pitchFamily="2" charset="-122"/>
                <a:ea typeface="宋体" panose="02010600030101010101" pitchFamily="2" charset="-122"/>
              </a:rPr>
              <a:t>）论证灵活。</a:t>
            </a:r>
          </a:p>
          <a:p>
            <a:pPr>
              <a:lnSpc>
                <a:spcPct val="150000"/>
              </a:lnSpc>
            </a:pPr>
            <a:r>
              <a:rPr lang="zh-CN" altLang="zh-CN" sz="3200" b="1">
                <a:latin typeface="宋体" panose="02010600030101010101" pitchFamily="2" charset="-122"/>
                <a:ea typeface="宋体" panose="02010600030101010101" pitchFamily="2" charset="-122"/>
              </a:rPr>
              <a:t>论证方法灵活，是本文另一特点，全文先提出中心论点，然后分段论证。每段说明一个问题，第二、三段是先行论证，最后归结论点，第四段则把论点贯穿于论证之中。论证中有时先正后反，有时先反后正。灵活而有变化，使论辩生动有力。</a:t>
            </a:r>
          </a:p>
          <a:p>
            <a:pPr>
              <a:lnSpc>
                <a:spcPct val="150000"/>
              </a:lnSpc>
            </a:pPr>
            <a:r>
              <a:rPr lang="en-US" altLang="zh-CN" sz="3200" b="1">
                <a:solidFill>
                  <a:schemeClr val="accent2">
                    <a:lumMod val="50000"/>
                  </a:schemeClr>
                </a:solidFill>
                <a:latin typeface="宋体" panose="02010600030101010101" pitchFamily="2" charset="-122"/>
                <a:ea typeface="宋体" panose="02010600030101010101" pitchFamily="2" charset="-122"/>
              </a:rPr>
              <a:t> (3)</a:t>
            </a:r>
            <a:r>
              <a:rPr lang="zh-CN" altLang="zh-CN" sz="3200" b="1">
                <a:solidFill>
                  <a:schemeClr val="accent2">
                    <a:lumMod val="50000"/>
                  </a:schemeClr>
                </a:solidFill>
                <a:latin typeface="宋体" panose="02010600030101010101" pitchFamily="2" charset="-122"/>
                <a:ea typeface="宋体" panose="02010600030101010101" pitchFamily="2" charset="-122"/>
              </a:rPr>
              <a:t>语言整齐有气势。</a:t>
            </a:r>
          </a:p>
          <a:p>
            <a:pPr>
              <a:lnSpc>
                <a:spcPct val="150000"/>
              </a:lnSpc>
            </a:pPr>
            <a:r>
              <a:rPr lang="zh-CN" altLang="zh-CN" sz="3200" b="1">
                <a:latin typeface="宋体" panose="02010600030101010101" pitchFamily="2" charset="-122"/>
                <a:ea typeface="宋体" panose="02010600030101010101" pitchFamily="2" charset="-122"/>
              </a:rPr>
              <a:t>多用对偶，夹用排比，也是一个特点。文章句式整齐又节奏和谐。排比还增强语势、增强说服力。</a:t>
            </a:r>
          </a:p>
          <a:p>
            <a:pPr algn="ctr"/>
            <a:endParaRPr lang="zh-CN" altLang="zh-CN" sz="3200">
              <a:solidFill>
                <a:srgbClr val="FF0000"/>
              </a:solidFill>
            </a:endParaRPr>
          </a:p>
        </p:txBody>
      </p:sp>
    </p:spTree>
    <p:extLst>
      <p:ext uri="{BB962C8B-B14F-4D97-AF65-F5344CB8AC3E}">
        <p14:creationId xmlns:p14="http://schemas.microsoft.com/office/powerpoint/2010/main" val="778869744"/>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right)">
                                      <p:cBhvr>
                                        <p:cTn id="7" dur="75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right)">
                                      <p:cBhvr>
                                        <p:cTn id="12" dur="75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right)">
                                      <p:cBhvr>
                                        <p:cTn id="17" dur="75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right)">
                                      <p:cBhvr>
                                        <p:cTn id="22"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96A66E7-EA0D-4C2B-B039-5C13CCBC21F8}"/>
              </a:ext>
            </a:extLst>
          </p:cNvPr>
          <p:cNvSpPr txBox="1"/>
          <p:nvPr/>
        </p:nvSpPr>
        <p:spPr>
          <a:xfrm>
            <a:off x="9773729" y="193251"/>
            <a:ext cx="2004291" cy="369332"/>
          </a:xfrm>
          <a:prstGeom prst="rect">
            <a:avLst/>
          </a:prstGeom>
          <a:noFill/>
        </p:spPr>
        <p:txBody>
          <a:bodyPr wrap="square" rtlCol="0">
            <a:spAutoFit/>
          </a:bodyPr>
          <a:lstStyle/>
          <a:p>
            <a:r>
              <a:rPr lang="zh-CN" altLang="en-US" b="1">
                <a:solidFill>
                  <a:schemeClr val="accent1"/>
                </a:solidFill>
              </a:rPr>
              <a:t>人教版必修上册</a:t>
            </a:r>
          </a:p>
        </p:txBody>
      </p:sp>
      <p:sp>
        <p:nvSpPr>
          <p:cNvPr id="5" name="文本框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436DB20-ED0E-48C8-83FD-9B05A434AC43}"/>
              </a:ext>
            </a:extLst>
          </p:cNvPr>
          <p:cNvSpPr txBox="1"/>
          <p:nvPr/>
        </p:nvSpPr>
        <p:spPr>
          <a:xfrm>
            <a:off x="1410965" y="2895846"/>
            <a:ext cx="9579590" cy="1107996"/>
          </a:xfrm>
          <a:prstGeom prst="rect">
            <a:avLst/>
          </a:prstGeom>
          <a:noFill/>
        </p:spPr>
        <p:txBody>
          <a:bodyPr wrap="square" rtlCol="0">
            <a:spAutoFit/>
          </a:bodyPr>
          <a:lstStyle/>
          <a:p>
            <a:pPr algn="ctr"/>
            <a:r>
              <a:rPr lang="zh-CN" altLang="zh-CN" sz="6600" b="1">
                <a:solidFill>
                  <a:srgbClr val="FF0000"/>
                </a:solidFill>
              </a:rPr>
              <a:t>师</a:t>
            </a:r>
            <a:r>
              <a:rPr lang="en-US" altLang="zh-CN" sz="6600" b="1">
                <a:solidFill>
                  <a:srgbClr val="FF0000"/>
                </a:solidFill>
              </a:rPr>
              <a:t>  </a:t>
            </a:r>
            <a:r>
              <a:rPr lang="zh-CN" altLang="zh-CN" sz="6600" b="1">
                <a:solidFill>
                  <a:srgbClr val="FF0000"/>
                </a:solidFill>
              </a:rPr>
              <a:t>说</a:t>
            </a:r>
            <a:endParaRPr lang="zh-CN" altLang="en-US" sz="6600">
              <a:solidFill>
                <a:srgbClr val="FF0000"/>
              </a:solidFill>
              <a:latin typeface="黑体" panose="02010609060101010101" pitchFamily="49" charset="-122"/>
              <a:ea typeface="黑体" panose="02010609060101010101" pitchFamily="49" charset="-122"/>
              <a:cs typeface="字魂27号-布丁体"/>
            </a:endParaRPr>
          </a:p>
        </p:txBody>
      </p:sp>
    </p:spTree>
    <p:extLst>
      <p:ext uri="{BB962C8B-B14F-4D97-AF65-F5344CB8AC3E}">
        <p14:creationId xmlns:p14="http://schemas.microsoft.com/office/powerpoint/2010/main" val="1162050439"/>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D74C139-2C67-4E90-A33A-6582900A0114}"/>
              </a:ext>
            </a:extLst>
          </p:cNvPr>
          <p:cNvSpPr>
            <a:spLocks noGrp="1"/>
          </p:cNvSpPr>
          <p:nvPr>
            <p:ph idx="1"/>
          </p:nvPr>
        </p:nvSpPr>
        <p:spPr>
          <a:xfrm>
            <a:off x="915879" y="927020"/>
            <a:ext cx="10360241" cy="5003960"/>
          </a:xfrm>
        </p:spPr>
        <p:txBody>
          <a:bodyPr>
            <a:normAutofit fontScale="47500" lnSpcReduction="20000"/>
          </a:bodyPr>
          <a:lstStyle/>
          <a:p>
            <a:pPr algn="ctr"/>
            <a:r>
              <a:rPr lang="zh-CN" altLang="zh-CN" sz="6500" b="1">
                <a:solidFill>
                  <a:srgbClr val="FF0000"/>
                </a:solidFill>
                <a:latin typeface="宋体" panose="02010600030101010101" pitchFamily="2" charset="-122"/>
                <a:ea typeface="宋体" panose="02010600030101010101" pitchFamily="2" charset="-122"/>
              </a:rPr>
              <a:t>作</a:t>
            </a:r>
            <a:r>
              <a:rPr lang="en-US" altLang="zh-CN" sz="6500" b="1">
                <a:solidFill>
                  <a:srgbClr val="FF0000"/>
                </a:solidFill>
                <a:latin typeface="宋体" panose="02010600030101010101" pitchFamily="2" charset="-122"/>
                <a:ea typeface="宋体" panose="02010600030101010101" pitchFamily="2" charset="-122"/>
              </a:rPr>
              <a:t> </a:t>
            </a:r>
            <a:r>
              <a:rPr lang="zh-CN" altLang="zh-CN" sz="6500" b="1">
                <a:solidFill>
                  <a:srgbClr val="FF0000"/>
                </a:solidFill>
                <a:latin typeface="宋体" panose="02010600030101010101" pitchFamily="2" charset="-122"/>
                <a:ea typeface="宋体" panose="02010600030101010101" pitchFamily="2" charset="-122"/>
              </a:rPr>
              <a:t>者</a:t>
            </a:r>
            <a:r>
              <a:rPr lang="en-US" altLang="zh-CN" sz="6500" b="1">
                <a:solidFill>
                  <a:srgbClr val="FF0000"/>
                </a:solidFill>
                <a:latin typeface="宋体" panose="02010600030101010101" pitchFamily="2" charset="-122"/>
                <a:ea typeface="宋体" panose="02010600030101010101" pitchFamily="2" charset="-122"/>
              </a:rPr>
              <a:t> </a:t>
            </a:r>
            <a:r>
              <a:rPr lang="zh-CN" altLang="zh-CN" sz="6500" b="1">
                <a:solidFill>
                  <a:srgbClr val="FF0000"/>
                </a:solidFill>
                <a:latin typeface="宋体" panose="02010600030101010101" pitchFamily="2" charset="-122"/>
                <a:ea typeface="宋体" panose="02010600030101010101" pitchFamily="2" charset="-122"/>
              </a:rPr>
              <a:t>简</a:t>
            </a:r>
            <a:r>
              <a:rPr lang="en-US" altLang="zh-CN" sz="6500" b="1">
                <a:solidFill>
                  <a:srgbClr val="FF0000"/>
                </a:solidFill>
                <a:latin typeface="宋体" panose="02010600030101010101" pitchFamily="2" charset="-122"/>
                <a:ea typeface="宋体" panose="02010600030101010101" pitchFamily="2" charset="-122"/>
              </a:rPr>
              <a:t> </a:t>
            </a:r>
            <a:r>
              <a:rPr lang="zh-CN" altLang="zh-CN" sz="6500" b="1">
                <a:solidFill>
                  <a:srgbClr val="FF0000"/>
                </a:solidFill>
                <a:latin typeface="宋体" panose="02010600030101010101" pitchFamily="2" charset="-122"/>
                <a:ea typeface="宋体" panose="02010600030101010101" pitchFamily="2" charset="-122"/>
              </a:rPr>
              <a:t>介</a:t>
            </a:r>
            <a:endParaRPr lang="en-US" altLang="zh-CN" sz="6500" b="1">
              <a:solidFill>
                <a:srgbClr val="FF0000"/>
              </a:solidFill>
              <a:latin typeface="宋体" panose="02010600030101010101" pitchFamily="2" charset="-122"/>
              <a:ea typeface="宋体" panose="02010600030101010101" pitchFamily="2" charset="-122"/>
            </a:endParaRPr>
          </a:p>
          <a:p>
            <a:pPr>
              <a:lnSpc>
                <a:spcPct val="170000"/>
              </a:lnSpc>
            </a:pPr>
            <a:r>
              <a:rPr lang="zh-CN" altLang="zh-CN" b="1">
                <a:latin typeface="宋体" panose="02010600030101010101" pitchFamily="2" charset="-122"/>
                <a:ea typeface="宋体" panose="02010600030101010101" pitchFamily="2" charset="-122"/>
              </a:rPr>
              <a:t>韩愈（</a:t>
            </a:r>
            <a:r>
              <a:rPr lang="en-US" altLang="zh-CN" b="1">
                <a:latin typeface="宋体" panose="02010600030101010101" pitchFamily="2" charset="-122"/>
                <a:ea typeface="宋体" panose="02010600030101010101" pitchFamily="2" charset="-122"/>
              </a:rPr>
              <a:t>768-824</a:t>
            </a:r>
            <a:r>
              <a:rPr lang="zh-CN" altLang="zh-CN" b="1">
                <a:latin typeface="宋体" panose="02010600030101010101" pitchFamily="2" charset="-122"/>
                <a:ea typeface="宋体" panose="02010600030101010101" pitchFamily="2" charset="-122"/>
              </a:rPr>
              <a:t>），字退之，河南河阳（今河南省孟县）人，唐代著名的文字家，哲学家，古文运动的倡导者。祖籍河北昌黎，也称</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韩昌黎</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。晚年任吏部侍郎，又称</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韩吏郎</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。死后谥</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文</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，故又称</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韩文公</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，作品收录于《昌黎先生集》。明人将韩愈被列为</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唐宋八大家</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之首，苏轼又称他</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文起八代之衰</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，这是对他散文成就的最大肯定。</a:t>
            </a:r>
          </a:p>
          <a:p>
            <a:pPr>
              <a:lnSpc>
                <a:spcPct val="170000"/>
              </a:lnSpc>
            </a:pP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韩潮苏海</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指唐朝韩愈和宋朝苏轼的文章气势磅礴，如海如潮。这就明确地指出了韩愈的散文风格——气势磅礴，汪洋恣肆，自由奔放，感情充沛。苏洵说：</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韩子之文，如大江大河，浑浩流转。</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（《上欧阳内翰第一书》）</a:t>
            </a:r>
          </a:p>
        </p:txBody>
      </p:sp>
    </p:spTree>
    <p:extLst>
      <p:ext uri="{BB962C8B-B14F-4D97-AF65-F5344CB8AC3E}">
        <p14:creationId xmlns:p14="http://schemas.microsoft.com/office/powerpoint/2010/main" val="155507640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B10446C-BE90-45CD-8D8D-BBB07EEB81B7}"/>
              </a:ext>
            </a:extLst>
          </p:cNvPr>
          <p:cNvSpPr>
            <a:spLocks noGrp="1"/>
          </p:cNvSpPr>
          <p:nvPr>
            <p:ph type="title"/>
          </p:nvPr>
        </p:nvSpPr>
        <p:spPr>
          <a:xfrm>
            <a:off x="918099" y="837959"/>
            <a:ext cx="10515600" cy="671246"/>
          </a:xfrm>
        </p:spPr>
        <p:txBody>
          <a:bodyPr>
            <a:normAutofit fontScale="90000"/>
          </a:bodyPr>
          <a:lstStyle/>
          <a:p>
            <a:pPr algn="ctr"/>
            <a:r>
              <a:rPr lang="zh-CN" altLang="zh-CN" b="1">
                <a:solidFill>
                  <a:srgbClr val="FF0000"/>
                </a:solidFill>
              </a:rPr>
              <a:t>古文运动</a:t>
            </a:r>
            <a:endParaRPr lang="zh-CN" altLang="en-US" b="1">
              <a:solidFill>
                <a:srgbClr val="FF0000"/>
              </a:solidFill>
            </a:endParaRPr>
          </a:p>
        </p:txBody>
      </p:sp>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61FEB5A-9B15-4C5C-8898-1C16CE397817}"/>
              </a:ext>
            </a:extLst>
          </p:cNvPr>
          <p:cNvSpPr>
            <a:spLocks noGrp="1"/>
          </p:cNvSpPr>
          <p:nvPr>
            <p:ph idx="1"/>
          </p:nvPr>
        </p:nvSpPr>
        <p:spPr>
          <a:xfrm>
            <a:off x="838200" y="1830293"/>
            <a:ext cx="10515600" cy="4351338"/>
          </a:xfrm>
        </p:spPr>
        <p:txBody>
          <a:bodyPr>
            <a:normAutofit fontScale="62500" lnSpcReduction="20000"/>
          </a:bodyPr>
          <a:lstStyle/>
          <a:p>
            <a:pPr>
              <a:lnSpc>
                <a:spcPct val="170000"/>
              </a:lnSpc>
            </a:pPr>
            <a:r>
              <a:rPr lang="en-US" altLang="zh-CN" b="1">
                <a:latin typeface="+mn-ea"/>
              </a:rPr>
              <a:t>“</a:t>
            </a:r>
            <a:r>
              <a:rPr lang="zh-CN" altLang="zh-CN" b="1">
                <a:latin typeface="+mn-ea"/>
              </a:rPr>
              <a:t>古文运动</a:t>
            </a:r>
            <a:r>
              <a:rPr lang="en-US" altLang="zh-CN" b="1">
                <a:latin typeface="+mn-ea"/>
              </a:rPr>
              <a:t>”</a:t>
            </a:r>
            <a:r>
              <a:rPr lang="zh-CN" altLang="zh-CN" b="1">
                <a:latin typeface="+mn-ea"/>
              </a:rPr>
              <a:t>是唐代文学史上的一次文学革新运动。它是针对六朝以来泛滥的浮靡文风而发起的。韩愈和柳宗元是这场运动的主将。他们主张文章要像先秦两汉散文那样</a:t>
            </a:r>
            <a:r>
              <a:rPr lang="en-US" altLang="zh-CN" b="1">
                <a:latin typeface="+mn-ea"/>
              </a:rPr>
              <a:t>“</a:t>
            </a:r>
            <a:r>
              <a:rPr lang="zh-CN" altLang="zh-CN" b="1">
                <a:latin typeface="+mn-ea"/>
              </a:rPr>
              <a:t>言之有物</a:t>
            </a:r>
            <a:r>
              <a:rPr lang="en-US" altLang="zh-CN" b="1">
                <a:latin typeface="+mn-ea"/>
              </a:rPr>
              <a:t>”</a:t>
            </a:r>
            <a:r>
              <a:rPr lang="zh-CN" altLang="zh-CN" b="1">
                <a:latin typeface="+mn-ea"/>
              </a:rPr>
              <a:t>，要阐发孔孟之道；反对六朝以来单纯追求形式美、内容贫乏的骈俪文章；主张语言要新颖。对那些</a:t>
            </a:r>
            <a:r>
              <a:rPr lang="en-US" altLang="zh-CN" b="1">
                <a:latin typeface="+mn-ea"/>
              </a:rPr>
              <a:t>“</a:t>
            </a:r>
            <a:r>
              <a:rPr lang="zh-CN" altLang="zh-CN" b="1">
                <a:latin typeface="+mn-ea"/>
              </a:rPr>
              <a:t>言之有物</a:t>
            </a:r>
            <a:r>
              <a:rPr lang="en-US" altLang="zh-CN" b="1">
                <a:latin typeface="+mn-ea"/>
              </a:rPr>
              <a:t>”</a:t>
            </a:r>
            <a:r>
              <a:rPr lang="zh-CN" altLang="zh-CN" b="1">
                <a:latin typeface="+mn-ea"/>
              </a:rPr>
              <a:t>的古文也要</a:t>
            </a:r>
            <a:r>
              <a:rPr lang="en-US" altLang="zh-CN" b="1">
                <a:latin typeface="+mn-ea"/>
              </a:rPr>
              <a:t>“</a:t>
            </a:r>
            <a:r>
              <a:rPr lang="zh-CN" altLang="zh-CN" b="1">
                <a:latin typeface="+mn-ea"/>
              </a:rPr>
              <a:t>师其意而不师其词</a:t>
            </a:r>
            <a:r>
              <a:rPr lang="en-US" altLang="zh-CN" b="1">
                <a:latin typeface="+mn-ea"/>
              </a:rPr>
              <a:t>”“</a:t>
            </a:r>
            <a:r>
              <a:rPr lang="zh-CN" altLang="zh-CN" b="1">
                <a:latin typeface="+mn-ea"/>
              </a:rPr>
              <a:t>言贵创新、词必己出</a:t>
            </a:r>
            <a:r>
              <a:rPr lang="en-US" altLang="zh-CN" b="1">
                <a:latin typeface="+mn-ea"/>
              </a:rPr>
              <a:t>”</a:t>
            </a:r>
            <a:r>
              <a:rPr lang="zh-CN" altLang="zh-CN" b="1">
                <a:latin typeface="+mn-ea"/>
              </a:rPr>
              <a:t>。经过这次古文运动，终于把文体从六朝以来的浮艳的骈文中解放出来，奠定了唐宋实用散文的基础。</a:t>
            </a:r>
          </a:p>
          <a:p>
            <a:endParaRPr lang="zh-CN" altLang="en-US"/>
          </a:p>
        </p:txBody>
      </p:sp>
    </p:spTree>
    <p:extLst>
      <p:ext uri="{BB962C8B-B14F-4D97-AF65-F5344CB8AC3E}">
        <p14:creationId xmlns:p14="http://schemas.microsoft.com/office/powerpoint/2010/main" val="6145317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3"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3)">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FB7A756-5A06-4527-A0BE-7F67E395182A}"/>
              </a:ext>
            </a:extLst>
          </p:cNvPr>
          <p:cNvSpPr>
            <a:spLocks noGrp="1"/>
          </p:cNvSpPr>
          <p:nvPr>
            <p:ph type="title"/>
          </p:nvPr>
        </p:nvSpPr>
        <p:spPr>
          <a:xfrm>
            <a:off x="602530" y="751625"/>
            <a:ext cx="10515600" cy="1143164"/>
          </a:xfrm>
        </p:spPr>
        <p:txBody>
          <a:bodyPr>
            <a:normAutofit/>
          </a:bodyPr>
          <a:lstStyle/>
          <a:p>
            <a:pPr algn="ctr"/>
            <a:r>
              <a:rPr lang="zh-CN" altLang="zh-CN" b="1">
                <a:solidFill>
                  <a:srgbClr val="FF0000"/>
                </a:solidFill>
              </a:rPr>
              <a:t>解</a:t>
            </a:r>
            <a:r>
              <a:rPr lang="en-US" altLang="zh-CN" b="1">
                <a:solidFill>
                  <a:srgbClr val="FF0000"/>
                </a:solidFill>
              </a:rPr>
              <a:t>  </a:t>
            </a:r>
            <a:r>
              <a:rPr lang="zh-CN" altLang="zh-CN" b="1">
                <a:solidFill>
                  <a:srgbClr val="FF0000"/>
                </a:solidFill>
              </a:rPr>
              <a:t>题</a:t>
            </a:r>
            <a:endParaRPr lang="zh-CN" altLang="en-US" sz="4000" b="1">
              <a:solidFill>
                <a:srgbClr val="FF0000"/>
              </a:solidFill>
            </a:endParaRPr>
          </a:p>
        </p:txBody>
      </p:sp>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0FFF02D-28ED-425F-8AFF-A76BC8995D32}"/>
              </a:ext>
            </a:extLst>
          </p:cNvPr>
          <p:cNvSpPr>
            <a:spLocks noGrp="1"/>
          </p:cNvSpPr>
          <p:nvPr>
            <p:ph idx="1"/>
          </p:nvPr>
        </p:nvSpPr>
        <p:spPr>
          <a:xfrm>
            <a:off x="838200" y="1825625"/>
            <a:ext cx="10515600" cy="3575933"/>
          </a:xfrm>
        </p:spPr>
        <p:txBody>
          <a:bodyPr>
            <a:normAutofit fontScale="70000" lnSpcReduction="20000"/>
          </a:bodyPr>
          <a:lstStyle/>
          <a:p>
            <a:pPr>
              <a:lnSpc>
                <a:spcPct val="150000"/>
              </a:lnSpc>
            </a:pPr>
            <a:r>
              <a:rPr lang="en-US" altLang="zh-CN"/>
              <a:t> </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说</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是一种议论文的文体，一般是陈述自己对事物的见解，可以先叙后议，也可夹叙夹议。比</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论</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要自由一些。初中学过《捕蛇者说》《马说》《爱莲说》等等都属这类文体。本文是韩愈散文中一篇重要的论说文。文章论述了从师表学习的必要性和原则，批判了当时社会上</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耻学于师</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的陋习，表现出非凡的勇气和斗争精神。</a:t>
            </a:r>
          </a:p>
        </p:txBody>
      </p:sp>
    </p:spTree>
    <p:extLst>
      <p:ext uri="{BB962C8B-B14F-4D97-AF65-F5344CB8AC3E}">
        <p14:creationId xmlns:p14="http://schemas.microsoft.com/office/powerpoint/2010/main" val="245813758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BAA0238-C8D0-45C6-9A98-F0B7CC7517C7}"/>
              </a:ext>
            </a:extLst>
          </p:cNvPr>
          <p:cNvSpPr>
            <a:spLocks noGrp="1"/>
          </p:cNvSpPr>
          <p:nvPr>
            <p:ph type="title"/>
          </p:nvPr>
        </p:nvSpPr>
        <p:spPr>
          <a:xfrm>
            <a:off x="838200" y="308565"/>
            <a:ext cx="10515600" cy="1079969"/>
          </a:xfrm>
        </p:spPr>
        <p:txBody>
          <a:bodyPr>
            <a:normAutofit/>
          </a:bodyPr>
          <a:lstStyle/>
          <a:p>
            <a:pPr algn="ctr"/>
            <a:r>
              <a:rPr lang="zh-CN" altLang="en-US" sz="3200" b="1">
                <a:solidFill>
                  <a:srgbClr val="FF0000"/>
                </a:solidFill>
                <a:latin typeface="宋体" panose="02010600030101010101" pitchFamily="2" charset="-122"/>
                <a:ea typeface="宋体" panose="02010600030101010101" pitchFamily="2" charset="-122"/>
              </a:rPr>
              <a:t>翻译课文</a:t>
            </a:r>
            <a:endParaRPr lang="zh-CN" altLang="zh-CN" sz="3200" b="1">
              <a:solidFill>
                <a:srgbClr val="FF0000"/>
              </a:solidFill>
              <a:latin typeface="宋体"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06E0A858-3CCA-4F83-9367-2548B2DB6240}"/>
              </a:ext>
            </a:extLst>
          </p:cNvPr>
          <p:cNvSpPr>
            <a:spLocks noGrp="1"/>
          </p:cNvSpPr>
          <p:nvPr>
            <p:ph idx="1"/>
          </p:nvPr>
        </p:nvSpPr>
        <p:spPr>
          <a:xfrm>
            <a:off x="191729" y="1257956"/>
            <a:ext cx="12203471" cy="5113348"/>
          </a:xfrm>
        </p:spPr>
        <p:txBody>
          <a:bodyPr>
            <a:normAutofit fontScale="62500" lnSpcReduction="20000"/>
          </a:bodyPr>
          <a:lstStyle/>
          <a:p>
            <a:pPr>
              <a:lnSpc>
                <a:spcPct val="170000"/>
              </a:lnSpc>
            </a:pPr>
            <a:r>
              <a:rPr lang="zh-CN" altLang="zh-CN" b="1">
                <a:latin typeface="楷体" panose="02010609060101010101" pitchFamily="49" charset="-122"/>
                <a:ea typeface="楷体" panose="02010609060101010101" pitchFamily="49" charset="-122"/>
              </a:rPr>
              <a:t>古代求学的人一定有老师。老师，是可以依靠来传授道理、教授学业、解答疑难问题的。人不是生下来就懂得道理的，谁能没有疑惑？有了疑惑，如果不跟从老师学习，那些成为疑难问题的，就最终不能理解了。生在我前面，他懂得道理本来就早于我，我应该跟从他把他当作老师；生在我后面，如果他懂得的道理也早于我，我也应该跟从他把他当作老师。我是向他学习道理啊，哪管他的生年比我早还是比我晚呢？因此，无论地位高低贵贱，无论年纪大小，道理存在的地方，就是老师存在的地方。</a:t>
            </a:r>
          </a:p>
        </p:txBody>
      </p:sp>
    </p:spTree>
    <p:extLst>
      <p:ext uri="{BB962C8B-B14F-4D97-AF65-F5344CB8AC3E}">
        <p14:creationId xmlns:p14="http://schemas.microsoft.com/office/powerpoint/2010/main" val="230945358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06E0A858-3CCA-4F83-9367-2548B2DB6240}"/>
              </a:ext>
            </a:extLst>
          </p:cNvPr>
          <p:cNvSpPr>
            <a:spLocks noGrp="1"/>
          </p:cNvSpPr>
          <p:nvPr>
            <p:ph idx="1"/>
          </p:nvPr>
        </p:nvSpPr>
        <p:spPr>
          <a:xfrm>
            <a:off x="1" y="872325"/>
            <a:ext cx="11946194" cy="5882435"/>
          </a:xfrm>
        </p:spPr>
        <p:txBody>
          <a:bodyPr>
            <a:normAutofit fontScale="55000" lnSpcReduction="20000"/>
          </a:bodyPr>
          <a:lstStyle/>
          <a:p>
            <a:pPr>
              <a:lnSpc>
                <a:spcPct val="170000"/>
              </a:lnSpc>
            </a:pPr>
            <a:r>
              <a:rPr lang="zh-CN" altLang="zh-CN" b="1">
                <a:latin typeface="楷体" panose="02010609060101010101" pitchFamily="49" charset="-122"/>
                <a:ea typeface="楷体" panose="02010609060101010101" pitchFamily="49" charset="-122"/>
              </a:rPr>
              <a:t>唉，古代从师学习的风尚不流传已经很久了，想要人没有疑惑难啊！古代的圣人，他们超出一般人很远，尚且跟从老师而请教；现在的一般人，他们的才智低于圣人很远，却以向老师学习为耻。因此圣人就更加圣明，愚人就更加愚昧。圣人之所以能成为圣人，愚人之所以能成为愚人，大概都出于这吧？人们爱他们的孩子，就选择老师来教他，但是对于他自己呢，却以跟从老师学习为可耻，真是糊涂啊！那些孩子们的老师，是教他们读书，帮助他们学习断句的，不是我所说的能传授那些道理，解答那些疑难问题的。一方面不通晓句读，另一方面不能解决疑惑，有的句读向老师学习，有的疑惑却不向老师学习；小的方面倒要学习，大的方面反而放弃不学，我没看出那种人是明智的。巫医乐师和各种工匠这些人，不以互相学习为耻。士大夫这类人，听到称</a:t>
            </a:r>
            <a:r>
              <a:rPr lang="en-US" altLang="zh-CN" b="1">
                <a:latin typeface="楷体" panose="02010609060101010101" pitchFamily="49" charset="-122"/>
                <a:ea typeface="楷体" panose="02010609060101010101" pitchFamily="49" charset="-122"/>
              </a:rPr>
              <a:t>“</a:t>
            </a:r>
            <a:r>
              <a:rPr lang="zh-CN" altLang="zh-CN" b="1">
                <a:latin typeface="楷体" panose="02010609060101010101" pitchFamily="49" charset="-122"/>
                <a:ea typeface="楷体" panose="02010609060101010101" pitchFamily="49" charset="-122"/>
              </a:rPr>
              <a:t>老师</a:t>
            </a:r>
            <a:r>
              <a:rPr lang="en-US" altLang="zh-CN" b="1">
                <a:latin typeface="楷体" panose="02010609060101010101" pitchFamily="49" charset="-122"/>
                <a:ea typeface="楷体" panose="02010609060101010101" pitchFamily="49" charset="-122"/>
              </a:rPr>
              <a:t>”</a:t>
            </a:r>
            <a:r>
              <a:rPr lang="zh-CN" altLang="zh-CN" b="1">
                <a:latin typeface="楷体" panose="02010609060101010101" pitchFamily="49" charset="-122"/>
                <a:ea typeface="楷体" panose="02010609060101010101" pitchFamily="49" charset="-122"/>
              </a:rPr>
              <a:t>称</a:t>
            </a:r>
            <a:r>
              <a:rPr lang="en-US" altLang="zh-CN" b="1">
                <a:latin typeface="楷体" panose="02010609060101010101" pitchFamily="49" charset="-122"/>
                <a:ea typeface="楷体" panose="02010609060101010101" pitchFamily="49" charset="-122"/>
              </a:rPr>
              <a:t>“</a:t>
            </a:r>
            <a:r>
              <a:rPr lang="zh-CN" altLang="zh-CN" b="1">
                <a:latin typeface="楷体" panose="02010609060101010101" pitchFamily="49" charset="-122"/>
                <a:ea typeface="楷体" panose="02010609060101010101" pitchFamily="49" charset="-122"/>
              </a:rPr>
              <a:t>弟子</a:t>
            </a:r>
            <a:r>
              <a:rPr lang="en-US" altLang="zh-CN" b="1">
                <a:latin typeface="楷体" panose="02010609060101010101" pitchFamily="49" charset="-122"/>
                <a:ea typeface="楷体" panose="02010609060101010101" pitchFamily="49" charset="-122"/>
              </a:rPr>
              <a:t>”</a:t>
            </a:r>
            <a:r>
              <a:rPr lang="zh-CN" altLang="zh-CN" b="1">
                <a:latin typeface="楷体" panose="02010609060101010101" pitchFamily="49" charset="-122"/>
                <a:ea typeface="楷体" panose="02010609060101010101" pitchFamily="49" charset="-122"/>
              </a:rPr>
              <a:t>的，就成群聚在一起讥笑人家。问他们为什么讥笑，</a:t>
            </a:r>
          </a:p>
        </p:txBody>
      </p:sp>
    </p:spTree>
    <p:extLst>
      <p:ext uri="{BB962C8B-B14F-4D97-AF65-F5344CB8AC3E}">
        <p14:creationId xmlns:p14="http://schemas.microsoft.com/office/powerpoint/2010/main" val="308340091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06E0A858-3CCA-4F83-9367-2548B2DB6240}"/>
              </a:ext>
            </a:extLst>
          </p:cNvPr>
          <p:cNvSpPr>
            <a:spLocks noGrp="1"/>
          </p:cNvSpPr>
          <p:nvPr>
            <p:ph idx="1"/>
          </p:nvPr>
        </p:nvSpPr>
        <p:spPr>
          <a:xfrm>
            <a:off x="294968" y="604684"/>
            <a:ext cx="11695472" cy="6105832"/>
          </a:xfrm>
        </p:spPr>
        <p:txBody>
          <a:bodyPr>
            <a:normAutofit fontScale="55000" lnSpcReduction="20000"/>
          </a:bodyPr>
          <a:lstStyle/>
          <a:p>
            <a:pPr>
              <a:lnSpc>
                <a:spcPct val="170000"/>
              </a:lnSpc>
            </a:pPr>
            <a:r>
              <a:rPr lang="zh-CN" altLang="zh-CN" b="1">
                <a:latin typeface="楷体" panose="02010609060101010101" pitchFamily="49" charset="-122"/>
                <a:ea typeface="楷体" panose="02010609060101010101" pitchFamily="49" charset="-122"/>
              </a:rPr>
              <a:t>就说：</a:t>
            </a:r>
            <a:r>
              <a:rPr lang="en-US" altLang="zh-CN" b="1">
                <a:latin typeface="楷体" panose="02010609060101010101" pitchFamily="49" charset="-122"/>
                <a:ea typeface="楷体" panose="02010609060101010101" pitchFamily="49" charset="-122"/>
              </a:rPr>
              <a:t>“</a:t>
            </a:r>
            <a:r>
              <a:rPr lang="zh-CN" altLang="zh-CN" b="1">
                <a:latin typeface="楷体" panose="02010609060101010101" pitchFamily="49" charset="-122"/>
                <a:ea typeface="楷体" panose="02010609060101010101" pitchFamily="49" charset="-122"/>
              </a:rPr>
              <a:t>他和他年龄差不多，道德学问也差不多，以地位低的人为师，就觉得羞耻，以官职高的人为师，就近乎谄媚了。</a:t>
            </a:r>
            <a:r>
              <a:rPr lang="en-US" altLang="zh-CN" b="1">
                <a:latin typeface="楷体" panose="02010609060101010101" pitchFamily="49" charset="-122"/>
                <a:ea typeface="楷体" panose="02010609060101010101" pitchFamily="49" charset="-122"/>
              </a:rPr>
              <a:t>”</a:t>
            </a:r>
            <a:r>
              <a:rPr lang="zh-CN" altLang="zh-CN" b="1">
                <a:latin typeface="楷体" panose="02010609060101010101" pitchFamily="49" charset="-122"/>
                <a:ea typeface="楷体" panose="02010609060101010101" pitchFamily="49" charset="-122"/>
              </a:rPr>
              <a:t>唉！古代那种跟从老师学习的风尚不能恢复，从这些话里就可以明白了。巫医乐师和各种工匠这些人，君子们不屑一提，现在他们的见识竟反而赶不上这些人，真是令人奇怪啊！</a:t>
            </a:r>
          </a:p>
          <a:p>
            <a:pPr>
              <a:lnSpc>
                <a:spcPct val="170000"/>
              </a:lnSpc>
            </a:pPr>
            <a:r>
              <a:rPr lang="zh-CN" altLang="zh-CN" b="1">
                <a:latin typeface="楷体" panose="02010609060101010101" pitchFamily="49" charset="-122"/>
                <a:ea typeface="楷体" panose="02010609060101010101" pitchFamily="49" charset="-122"/>
              </a:rPr>
              <a:t>圣人没有固定的老师。孔子曾以郯子、苌弘、师襄、老聃为师。郯子这些人，他们的贤能都比不上孔子。孔子说：</a:t>
            </a:r>
            <a:r>
              <a:rPr lang="en-US" altLang="zh-CN" b="1">
                <a:latin typeface="楷体" panose="02010609060101010101" pitchFamily="49" charset="-122"/>
                <a:ea typeface="楷体" panose="02010609060101010101" pitchFamily="49" charset="-122"/>
              </a:rPr>
              <a:t>“</a:t>
            </a:r>
            <a:r>
              <a:rPr lang="zh-CN" altLang="zh-CN" b="1">
                <a:latin typeface="楷体" panose="02010609060101010101" pitchFamily="49" charset="-122"/>
                <a:ea typeface="楷体" panose="02010609060101010101" pitchFamily="49" charset="-122"/>
              </a:rPr>
              <a:t>几个人一起走，其中一定有可以当我的老师的人。</a:t>
            </a:r>
            <a:r>
              <a:rPr lang="en-US" altLang="zh-CN" b="1">
                <a:latin typeface="楷体" panose="02010609060101010101" pitchFamily="49" charset="-122"/>
                <a:ea typeface="楷体" panose="02010609060101010101" pitchFamily="49" charset="-122"/>
              </a:rPr>
              <a:t>”</a:t>
            </a:r>
            <a:r>
              <a:rPr lang="zh-CN" altLang="zh-CN" b="1">
                <a:latin typeface="楷体" panose="02010609060101010101" pitchFamily="49" charset="-122"/>
                <a:ea typeface="楷体" panose="02010609060101010101" pitchFamily="49" charset="-122"/>
              </a:rPr>
              <a:t>因此学生不一定不如老师，老师不一定比学生贤能，听到的道理有早有晚，学问技艺各有专长，如此罢了。</a:t>
            </a:r>
          </a:p>
          <a:p>
            <a:pPr>
              <a:lnSpc>
                <a:spcPct val="170000"/>
              </a:lnSpc>
            </a:pPr>
            <a:r>
              <a:rPr lang="zh-CN" altLang="zh-CN" b="1">
                <a:latin typeface="楷体" panose="02010609060101010101" pitchFamily="49" charset="-122"/>
                <a:ea typeface="楷体" panose="02010609060101010101" pitchFamily="49" charset="-122"/>
              </a:rPr>
              <a:t>李家的孩子蟠，年龄十七，喜欢古文，六经的经文和传文都普遍地学习了，不受时俗的拘束，向我学习。我赞许他能够遵行古人从师的途径，写这篇《师说》来赠送他。</a:t>
            </a:r>
          </a:p>
        </p:txBody>
      </p:sp>
    </p:spTree>
    <p:extLst>
      <p:ext uri="{BB962C8B-B14F-4D97-AF65-F5344CB8AC3E}">
        <p14:creationId xmlns:p14="http://schemas.microsoft.com/office/powerpoint/2010/main" val="104902539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5"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vertic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5"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vertic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BAA0238-C8D0-45C6-9A98-F0B7CC7517C7}"/>
              </a:ext>
            </a:extLst>
          </p:cNvPr>
          <p:cNvSpPr>
            <a:spLocks noGrp="1"/>
          </p:cNvSpPr>
          <p:nvPr>
            <p:ph type="title"/>
          </p:nvPr>
        </p:nvSpPr>
        <p:spPr>
          <a:xfrm>
            <a:off x="838200" y="308565"/>
            <a:ext cx="10515600" cy="1079969"/>
          </a:xfrm>
        </p:spPr>
        <p:txBody>
          <a:bodyPr>
            <a:normAutofit/>
          </a:bodyPr>
          <a:lstStyle/>
          <a:p>
            <a:pPr algn="ctr"/>
            <a:r>
              <a:rPr lang="zh-CN" altLang="zh-CN" b="1">
                <a:solidFill>
                  <a:srgbClr val="FF0000"/>
                </a:solidFill>
              </a:rPr>
              <a:t>文言知识</a:t>
            </a:r>
            <a:endParaRPr lang="zh-CN" altLang="zh-CN" sz="3200">
              <a:solidFill>
                <a:srgbClr val="FF0000"/>
              </a:solidFill>
              <a:latin typeface="宋体" pitchFamily="2" charset="-122"/>
              <a:ea typeface="宋体" panose="02010600030101010101" pitchFamily="2" charset="-122"/>
            </a:endParaRPr>
          </a:p>
        </p:txBody>
      </p:sp>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06E0A858-3CCA-4F83-9367-2548B2DB6240}"/>
              </a:ext>
            </a:extLst>
          </p:cNvPr>
          <p:cNvSpPr>
            <a:spLocks noGrp="1"/>
          </p:cNvSpPr>
          <p:nvPr>
            <p:ph idx="1"/>
          </p:nvPr>
        </p:nvSpPr>
        <p:spPr>
          <a:xfrm>
            <a:off x="541867" y="1257955"/>
            <a:ext cx="11853333" cy="5600045"/>
          </a:xfrm>
        </p:spPr>
        <p:txBody>
          <a:bodyPr>
            <a:normAutofit fontScale="55000" lnSpcReduction="20000"/>
          </a:bodyPr>
          <a:lstStyle/>
          <a:p>
            <a:pPr>
              <a:lnSpc>
                <a:spcPct val="170000"/>
              </a:lnSpc>
            </a:pPr>
            <a:r>
              <a:rPr lang="zh-CN" altLang="zh-CN" b="1">
                <a:solidFill>
                  <a:srgbClr val="2723C1"/>
                </a:solidFill>
                <a:latin typeface="宋体" panose="02010600030101010101" pitchFamily="2" charset="-122"/>
                <a:ea typeface="宋体" panose="02010600030101010101" pitchFamily="2" charset="-122"/>
              </a:rPr>
              <a:t>【通假字】</a:t>
            </a:r>
          </a:p>
          <a:p>
            <a:pPr>
              <a:lnSpc>
                <a:spcPct val="170000"/>
              </a:lnSpc>
            </a:pPr>
            <a:r>
              <a:rPr lang="zh-CN" altLang="zh-CN" b="1">
                <a:latin typeface="宋体" panose="02010600030101010101" pitchFamily="2" charset="-122"/>
                <a:ea typeface="宋体" panose="02010600030101010101" pitchFamily="2" charset="-122"/>
              </a:rPr>
              <a:t>（</a:t>
            </a:r>
            <a:r>
              <a:rPr lang="en-US" altLang="zh-CN" b="1">
                <a:latin typeface="宋体" panose="02010600030101010101" pitchFamily="2" charset="-122"/>
                <a:ea typeface="宋体" panose="02010600030101010101" pitchFamily="2" charset="-122"/>
              </a:rPr>
              <a:t>1</a:t>
            </a:r>
            <a:r>
              <a:rPr lang="zh-CN" altLang="zh-CN" b="1">
                <a:latin typeface="宋体" panose="02010600030101010101" pitchFamily="2" charset="-122"/>
                <a:ea typeface="宋体" panose="02010600030101010101" pitchFamily="2" charset="-122"/>
              </a:rPr>
              <a:t>）师者，所以传道受业解惑也（受，通“授”，教授）</a:t>
            </a:r>
          </a:p>
          <a:p>
            <a:pPr>
              <a:lnSpc>
                <a:spcPct val="170000"/>
              </a:lnSpc>
            </a:pPr>
            <a:r>
              <a:rPr lang="zh-CN" altLang="zh-CN" b="1">
                <a:latin typeface="宋体" panose="02010600030101010101" pitchFamily="2" charset="-122"/>
                <a:ea typeface="宋体" panose="02010600030101010101" pitchFamily="2" charset="-122"/>
              </a:rPr>
              <a:t>（</a:t>
            </a:r>
            <a:r>
              <a:rPr lang="en-US" altLang="zh-CN" b="1">
                <a:latin typeface="宋体" panose="02010600030101010101" pitchFamily="2" charset="-122"/>
                <a:ea typeface="宋体" panose="02010600030101010101" pitchFamily="2" charset="-122"/>
              </a:rPr>
              <a:t>2</a:t>
            </a:r>
            <a:r>
              <a:rPr lang="zh-CN" altLang="zh-CN" b="1">
                <a:latin typeface="宋体" panose="02010600030101010101" pitchFamily="2" charset="-122"/>
                <a:ea typeface="宋体" panose="02010600030101010101" pitchFamily="2" charset="-122"/>
              </a:rPr>
              <a:t>）或师焉，或不焉（不，通“否”，</a:t>
            </a:r>
            <a:r>
              <a:rPr lang="en-US" altLang="zh-CN" b="1">
                <a:latin typeface="宋体" panose="02010600030101010101" pitchFamily="2" charset="-122"/>
                <a:ea typeface="宋体" panose="02010600030101010101" pitchFamily="2" charset="-122"/>
              </a:rPr>
              <a:t>f</a:t>
            </a:r>
            <a:r>
              <a:rPr lang="zh-CN" altLang="zh-CN" b="1">
                <a:latin typeface="宋体" panose="02010600030101010101" pitchFamily="2" charset="-122"/>
                <a:ea typeface="宋体" panose="02010600030101010101" pitchFamily="2" charset="-122"/>
              </a:rPr>
              <a:t>ǒ</a:t>
            </a:r>
            <a:r>
              <a:rPr lang="en-US" altLang="zh-CN" b="1">
                <a:latin typeface="宋体" panose="02010600030101010101" pitchFamily="2" charset="-122"/>
                <a:ea typeface="宋体" panose="02010600030101010101" pitchFamily="2" charset="-122"/>
              </a:rPr>
              <a:t>u</a:t>
            </a:r>
            <a:r>
              <a:rPr lang="zh-CN" altLang="zh-CN" b="1">
                <a:latin typeface="宋体" panose="02010600030101010101" pitchFamily="2" charset="-122"/>
                <a:ea typeface="宋体" panose="02010600030101010101" pitchFamily="2" charset="-122"/>
              </a:rPr>
              <a:t>）</a:t>
            </a:r>
            <a:endParaRPr lang="en-US" altLang="zh-CN" b="1">
              <a:latin typeface="宋体" panose="02010600030101010101" pitchFamily="2" charset="-122"/>
              <a:ea typeface="宋体" panose="02010600030101010101" pitchFamily="2" charset="-122"/>
            </a:endParaRPr>
          </a:p>
          <a:p>
            <a:pPr>
              <a:lnSpc>
                <a:spcPct val="170000"/>
              </a:lnSpc>
            </a:pPr>
            <a:r>
              <a:rPr lang="zh-CN" altLang="zh-CN" b="1">
                <a:solidFill>
                  <a:srgbClr val="2723C1"/>
                </a:solidFill>
                <a:latin typeface="宋体" panose="02010600030101010101" pitchFamily="2" charset="-122"/>
                <a:ea typeface="宋体" panose="02010600030101010101" pitchFamily="2" charset="-122"/>
              </a:rPr>
              <a:t>【古今异义】</a:t>
            </a:r>
          </a:p>
          <a:p>
            <a:pPr>
              <a:lnSpc>
                <a:spcPct val="170000"/>
              </a:lnSpc>
            </a:pPr>
            <a:r>
              <a:rPr lang="zh-CN" altLang="zh-CN" b="1">
                <a:latin typeface="宋体" panose="02010600030101010101" pitchFamily="2" charset="-122"/>
                <a:ea typeface="宋体" panose="02010600030101010101" pitchFamily="2" charset="-122"/>
              </a:rPr>
              <a:t>（</a:t>
            </a:r>
            <a:r>
              <a:rPr lang="en-US" altLang="zh-CN" b="1">
                <a:latin typeface="宋体" panose="02010600030101010101" pitchFamily="2" charset="-122"/>
                <a:ea typeface="宋体" panose="02010600030101010101" pitchFamily="2" charset="-122"/>
              </a:rPr>
              <a:t>1</a:t>
            </a:r>
            <a:r>
              <a:rPr lang="zh-CN" altLang="zh-CN" b="1">
                <a:latin typeface="宋体" panose="02010600030101010101" pitchFamily="2" charset="-122"/>
                <a:ea typeface="宋体" panose="02010600030101010101" pitchFamily="2" charset="-122"/>
              </a:rPr>
              <a:t>）古之学者必有师</a:t>
            </a:r>
          </a:p>
          <a:p>
            <a:pPr>
              <a:lnSpc>
                <a:spcPct val="170000"/>
              </a:lnSpc>
            </a:pPr>
            <a:r>
              <a:rPr lang="zh-CN" altLang="zh-CN" b="1">
                <a:solidFill>
                  <a:srgbClr val="FF0000"/>
                </a:solidFill>
                <a:latin typeface="宋体" panose="02010600030101010101" pitchFamily="2" charset="-122"/>
                <a:ea typeface="宋体" panose="02010600030101010101" pitchFamily="2" charset="-122"/>
              </a:rPr>
              <a:t>学者  古义：求学的人；今义：指在学术上有一定成就的人</a:t>
            </a:r>
          </a:p>
          <a:p>
            <a:pPr>
              <a:lnSpc>
                <a:spcPct val="170000"/>
              </a:lnSpc>
            </a:pPr>
            <a:r>
              <a:rPr lang="zh-CN" altLang="zh-CN" b="1">
                <a:latin typeface="宋体" panose="02010600030101010101" pitchFamily="2" charset="-122"/>
                <a:ea typeface="宋体" panose="02010600030101010101" pitchFamily="2" charset="-122"/>
              </a:rPr>
              <a:t>（</a:t>
            </a:r>
            <a:r>
              <a:rPr lang="en-US" altLang="zh-CN" b="1">
                <a:latin typeface="宋体" panose="02010600030101010101" pitchFamily="2" charset="-122"/>
                <a:ea typeface="宋体" panose="02010600030101010101" pitchFamily="2" charset="-122"/>
              </a:rPr>
              <a:t>2</a:t>
            </a:r>
            <a:r>
              <a:rPr lang="zh-CN" altLang="zh-CN" b="1">
                <a:latin typeface="宋体" panose="02010600030101010101" pitchFamily="2" charset="-122"/>
                <a:ea typeface="宋体" panose="02010600030101010101" pitchFamily="2" charset="-122"/>
              </a:rPr>
              <a:t>）师者，所以传道受业解惑也</a:t>
            </a:r>
          </a:p>
          <a:p>
            <a:pPr>
              <a:lnSpc>
                <a:spcPct val="170000"/>
              </a:lnSpc>
            </a:pPr>
            <a:r>
              <a:rPr lang="zh-CN" altLang="zh-CN" b="1">
                <a:solidFill>
                  <a:srgbClr val="FF0000"/>
                </a:solidFill>
                <a:latin typeface="宋体" panose="02010600030101010101" pitchFamily="2" charset="-122"/>
                <a:ea typeface="宋体" panose="02010600030101010101" pitchFamily="2" charset="-122"/>
              </a:rPr>
              <a:t>所以  古义：用来……的；今义：表因果关系的连词</a:t>
            </a:r>
          </a:p>
          <a:p>
            <a:pPr>
              <a:lnSpc>
                <a:spcPct val="170000"/>
              </a:lnSpc>
            </a:pPr>
            <a:r>
              <a:rPr lang="zh-CN" altLang="zh-CN" b="1">
                <a:latin typeface="宋体" panose="02010600030101010101" pitchFamily="2" charset="-122"/>
                <a:ea typeface="宋体" panose="02010600030101010101" pitchFamily="2" charset="-122"/>
              </a:rPr>
              <a:t>（</a:t>
            </a:r>
            <a:r>
              <a:rPr lang="en-US" altLang="zh-CN" b="1">
                <a:latin typeface="宋体" panose="02010600030101010101" pitchFamily="2" charset="-122"/>
                <a:ea typeface="宋体" panose="02010600030101010101" pitchFamily="2" charset="-122"/>
              </a:rPr>
              <a:t>3</a:t>
            </a:r>
            <a:r>
              <a:rPr lang="zh-CN" altLang="zh-CN" b="1">
                <a:latin typeface="宋体" panose="02010600030101010101" pitchFamily="2" charset="-122"/>
                <a:ea typeface="宋体" panose="02010600030101010101" pitchFamily="2" charset="-122"/>
              </a:rPr>
              <a:t>）是故弟子不必不如师</a:t>
            </a:r>
          </a:p>
          <a:p>
            <a:pPr>
              <a:lnSpc>
                <a:spcPct val="170000"/>
              </a:lnSpc>
            </a:pPr>
            <a:r>
              <a:rPr lang="zh-CN" altLang="zh-CN" b="1">
                <a:solidFill>
                  <a:srgbClr val="FF0000"/>
                </a:solidFill>
                <a:latin typeface="宋体" panose="02010600030101010101" pitchFamily="2" charset="-122"/>
                <a:ea typeface="宋体" panose="02010600030101010101" pitchFamily="2" charset="-122"/>
              </a:rPr>
              <a:t>不必  古义：不一定；今义：用不着</a:t>
            </a:r>
          </a:p>
          <a:p>
            <a:pPr algn="ctr">
              <a:lnSpc>
                <a:spcPct val="150000"/>
              </a:lnSpc>
            </a:pPr>
            <a:endParaRPr lang="zh-CN" altLang="en-US" b="1">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07286545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5"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vertic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5"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vertic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5"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vertic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ntr" presetSubtype="5"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randombar(vertical)">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ntr" presetSubtype="5"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randombar(vertical)">
                                      <p:cBhvr>
                                        <p:cTn id="32" dur="500"/>
                                        <p:tgtEl>
                                          <p:spTgt spid="3">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4" presetClass="entr" presetSubtype="5"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randombar(vertical)">
                                      <p:cBhvr>
                                        <p:cTn id="37" dur="500"/>
                                        <p:tgtEl>
                                          <p:spTgt spid="3">
                                            <p:txEl>
                                              <p:pRg st="6" end="6"/>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4" presetClass="entr" presetSubtype="5"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randombar(vertical)">
                                      <p:cBhvr>
                                        <p:cTn id="42" dur="500"/>
                                        <p:tgtEl>
                                          <p:spTgt spid="3">
                                            <p:txEl>
                                              <p:pRg st="7" end="7"/>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4" presetClass="entr" presetSubtype="5"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randombar(vertical)">
                                      <p:cBhvr>
                                        <p:cTn id="47" dur="500"/>
                                        <p:tgtEl>
                                          <p:spTgt spid="3">
                                            <p:txEl>
                                              <p:pRg st="8" end="8"/>
                                            </p:txEl>
                                          </p:spTgt>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14" presetClass="entr" presetSubtype="5"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randombar(vertical)">
                                      <p:cBhvr>
                                        <p:cTn id="5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9C501CC-FC7E-4D91-9245-3FB758284470}"/>
              </a:ext>
            </a:extLst>
          </p:cNvPr>
          <p:cNvSpPr>
            <a:spLocks noGrp="1"/>
          </p:cNvSpPr>
          <p:nvPr>
            <p:ph idx="1"/>
          </p:nvPr>
        </p:nvSpPr>
        <p:spPr>
          <a:xfrm>
            <a:off x="990993" y="527125"/>
            <a:ext cx="10210014" cy="6330875"/>
          </a:xfrm>
        </p:spPr>
        <p:txBody>
          <a:bodyPr>
            <a:normAutofit fontScale="47500" lnSpcReduction="20000"/>
          </a:bodyPr>
          <a:lstStyle/>
          <a:p>
            <a:pPr>
              <a:lnSpc>
                <a:spcPct val="170000"/>
              </a:lnSpc>
            </a:pPr>
            <a:r>
              <a:rPr lang="zh-CN" altLang="zh-CN" b="1">
                <a:latin typeface="宋体" panose="02010600030101010101" pitchFamily="2" charset="-122"/>
                <a:ea typeface="宋体" panose="02010600030101010101" pitchFamily="2" charset="-122"/>
              </a:rPr>
              <a:t>（</a:t>
            </a:r>
            <a:r>
              <a:rPr lang="en-US" altLang="zh-CN" b="1">
                <a:latin typeface="宋体" panose="02010600030101010101" pitchFamily="2" charset="-122"/>
                <a:ea typeface="宋体" panose="02010600030101010101" pitchFamily="2" charset="-122"/>
              </a:rPr>
              <a:t>4</a:t>
            </a:r>
            <a:r>
              <a:rPr lang="zh-CN" altLang="zh-CN" b="1">
                <a:latin typeface="宋体" panose="02010600030101010101" pitchFamily="2" charset="-122"/>
                <a:ea typeface="宋体" panose="02010600030101010101" pitchFamily="2" charset="-122"/>
              </a:rPr>
              <a:t>）吾从而师之</a:t>
            </a:r>
          </a:p>
          <a:p>
            <a:pPr>
              <a:lnSpc>
                <a:spcPct val="170000"/>
              </a:lnSpc>
            </a:pPr>
            <a:r>
              <a:rPr lang="zh-CN" altLang="zh-CN" b="1">
                <a:solidFill>
                  <a:srgbClr val="FF0000"/>
                </a:solidFill>
                <a:latin typeface="宋体" panose="02010600030101010101" pitchFamily="2" charset="-122"/>
                <a:ea typeface="宋体" panose="02010600030101010101" pitchFamily="2" charset="-122"/>
              </a:rPr>
              <a:t>从而  古义：跟随而且；今义：表目的或结果的连词</a:t>
            </a:r>
          </a:p>
          <a:p>
            <a:pPr>
              <a:lnSpc>
                <a:spcPct val="170000"/>
              </a:lnSpc>
            </a:pPr>
            <a:r>
              <a:rPr lang="zh-CN" altLang="zh-CN" b="1">
                <a:latin typeface="宋体" panose="02010600030101010101" pitchFamily="2" charset="-122"/>
                <a:ea typeface="宋体" panose="02010600030101010101" pitchFamily="2" charset="-122"/>
              </a:rPr>
              <a:t>（</a:t>
            </a:r>
            <a:r>
              <a:rPr lang="en-US" altLang="zh-CN" b="1">
                <a:latin typeface="宋体" panose="02010600030101010101" pitchFamily="2" charset="-122"/>
                <a:ea typeface="宋体" panose="02010600030101010101" pitchFamily="2" charset="-122"/>
              </a:rPr>
              <a:t>5</a:t>
            </a:r>
            <a:r>
              <a:rPr lang="zh-CN" altLang="zh-CN" b="1">
                <a:latin typeface="宋体" panose="02010600030101010101" pitchFamily="2" charset="-122"/>
                <a:ea typeface="宋体" panose="02010600030101010101" pitchFamily="2" charset="-122"/>
              </a:rPr>
              <a:t>）今之众人</a:t>
            </a:r>
          </a:p>
          <a:p>
            <a:pPr>
              <a:lnSpc>
                <a:spcPct val="170000"/>
              </a:lnSpc>
            </a:pPr>
            <a:r>
              <a:rPr lang="zh-CN" altLang="zh-CN" b="1">
                <a:solidFill>
                  <a:srgbClr val="FF0000"/>
                </a:solidFill>
                <a:latin typeface="宋体" panose="02010600030101010101" pitchFamily="2" charset="-122"/>
                <a:ea typeface="宋体" panose="02010600030101010101" pitchFamily="2" charset="-122"/>
              </a:rPr>
              <a:t>众人  古义：一般人；今义：众多的人，大家</a:t>
            </a:r>
          </a:p>
          <a:p>
            <a:pPr>
              <a:lnSpc>
                <a:spcPct val="170000"/>
              </a:lnSpc>
            </a:pPr>
            <a:r>
              <a:rPr lang="zh-CN" altLang="zh-CN" b="1">
                <a:latin typeface="宋体" panose="02010600030101010101" pitchFamily="2" charset="-122"/>
                <a:ea typeface="宋体" panose="02010600030101010101" pitchFamily="2" charset="-122"/>
              </a:rPr>
              <a:t>（</a:t>
            </a:r>
            <a:r>
              <a:rPr lang="en-US" altLang="zh-CN" b="1">
                <a:latin typeface="宋体" panose="02010600030101010101" pitchFamily="2" charset="-122"/>
                <a:ea typeface="宋体" panose="02010600030101010101" pitchFamily="2" charset="-122"/>
              </a:rPr>
              <a:t>6</a:t>
            </a:r>
            <a:r>
              <a:rPr lang="zh-CN" altLang="zh-CN" b="1">
                <a:latin typeface="宋体" panose="02010600030101010101" pitchFamily="2" charset="-122"/>
                <a:ea typeface="宋体" panose="02010600030101010101" pitchFamily="2" charset="-122"/>
              </a:rPr>
              <a:t>）小学而大遗</a:t>
            </a:r>
          </a:p>
          <a:p>
            <a:pPr>
              <a:lnSpc>
                <a:spcPct val="170000"/>
              </a:lnSpc>
            </a:pPr>
            <a:r>
              <a:rPr lang="zh-CN" altLang="zh-CN" b="1">
                <a:solidFill>
                  <a:srgbClr val="FF0000"/>
                </a:solidFill>
                <a:latin typeface="宋体" panose="02010600030101010101" pitchFamily="2" charset="-122"/>
                <a:ea typeface="宋体" panose="02010600030101010101" pitchFamily="2" charset="-122"/>
              </a:rPr>
              <a:t>小学  古义：小的方面学习；今义：指教育的一个阶段，也指实施这种教育的机构（常指与中学、大学相对的“小学”）</a:t>
            </a:r>
          </a:p>
          <a:p>
            <a:pPr>
              <a:lnSpc>
                <a:spcPct val="170000"/>
              </a:lnSpc>
            </a:pPr>
            <a:r>
              <a:rPr lang="zh-CN" altLang="zh-CN" b="1">
                <a:solidFill>
                  <a:srgbClr val="240BD9"/>
                </a:solidFill>
                <a:latin typeface="宋体" panose="02010600030101010101" pitchFamily="2" charset="-122"/>
                <a:ea typeface="宋体" panose="02010600030101010101" pitchFamily="2" charset="-122"/>
              </a:rPr>
              <a:t>【一词多义】 </a:t>
            </a:r>
          </a:p>
          <a:p>
            <a:pPr>
              <a:lnSpc>
                <a:spcPct val="170000"/>
              </a:lnSpc>
            </a:pPr>
            <a:r>
              <a:rPr lang="zh-CN" altLang="zh-CN" b="1">
                <a:solidFill>
                  <a:srgbClr val="C00000"/>
                </a:solidFill>
                <a:latin typeface="宋体" panose="02010600030101010101" pitchFamily="2" charset="-122"/>
                <a:ea typeface="宋体" panose="02010600030101010101" pitchFamily="2" charset="-122"/>
              </a:rPr>
              <a:t>（</a:t>
            </a:r>
            <a:r>
              <a:rPr lang="en-US" altLang="zh-CN" b="1">
                <a:solidFill>
                  <a:srgbClr val="C00000"/>
                </a:solidFill>
                <a:latin typeface="宋体" panose="02010600030101010101" pitchFamily="2" charset="-122"/>
                <a:ea typeface="宋体" panose="02010600030101010101" pitchFamily="2" charset="-122"/>
              </a:rPr>
              <a:t>1</a:t>
            </a:r>
            <a:r>
              <a:rPr lang="zh-CN" altLang="zh-CN" b="1">
                <a:solidFill>
                  <a:srgbClr val="C00000"/>
                </a:solidFill>
                <a:latin typeface="宋体" panose="02010600030101010101" pitchFamily="2" charset="-122"/>
                <a:ea typeface="宋体" panose="02010600030101010101" pitchFamily="2" charset="-122"/>
              </a:rPr>
              <a:t>）师</a:t>
            </a:r>
          </a:p>
          <a:p>
            <a:pPr>
              <a:lnSpc>
                <a:spcPct val="170000"/>
              </a:lnSpc>
            </a:pPr>
            <a:r>
              <a:rPr lang="zh-CN" altLang="zh-CN" b="1">
                <a:latin typeface="宋体" panose="02010600030101010101" pitchFamily="2" charset="-122"/>
                <a:ea typeface="宋体" panose="02010600030101010101" pitchFamily="2" charset="-122"/>
              </a:rPr>
              <a:t>① 古之学者必有师（名词，老师）</a:t>
            </a:r>
          </a:p>
          <a:p>
            <a:pPr>
              <a:lnSpc>
                <a:spcPct val="170000"/>
              </a:lnSpc>
            </a:pPr>
            <a:r>
              <a:rPr lang="zh-CN" altLang="zh-CN" b="1">
                <a:latin typeface="宋体" panose="02010600030101010101" pitchFamily="2" charset="-122"/>
                <a:ea typeface="宋体" panose="02010600030101010101" pitchFamily="2" charset="-122"/>
              </a:rPr>
              <a:t>② 师道之不传也久矣（动词，从师求学）</a:t>
            </a:r>
          </a:p>
          <a:p>
            <a:pPr>
              <a:lnSpc>
                <a:spcPct val="170000"/>
              </a:lnSpc>
            </a:pPr>
            <a:r>
              <a:rPr lang="zh-CN" altLang="zh-CN" b="1">
                <a:latin typeface="宋体" panose="02010600030101010101" pitchFamily="2" charset="-122"/>
                <a:ea typeface="宋体" panose="02010600030101010101" pitchFamily="2" charset="-122"/>
              </a:rPr>
              <a:t>③ 吾从而师之（名词的意动用法，以……为师）</a:t>
            </a:r>
          </a:p>
          <a:p>
            <a:pPr>
              <a:lnSpc>
                <a:spcPct val="170000"/>
              </a:lnSpc>
            </a:pPr>
            <a:r>
              <a:rPr lang="zh-CN" altLang="zh-CN" b="1">
                <a:latin typeface="宋体" panose="02010600030101010101" pitchFamily="2" charset="-122"/>
                <a:ea typeface="宋体" panose="02010600030101010101" pitchFamily="2" charset="-122"/>
              </a:rPr>
              <a:t>④ 吾师道也（名词作动词，学习）</a:t>
            </a:r>
          </a:p>
        </p:txBody>
      </p:sp>
    </p:spTree>
    <p:extLst>
      <p:ext uri="{BB962C8B-B14F-4D97-AF65-F5344CB8AC3E}">
        <p14:creationId xmlns:p14="http://schemas.microsoft.com/office/powerpoint/2010/main" val="36280756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5"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vertic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5"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vertic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5"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vertic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ntr" presetSubtype="5"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randombar(vertical)">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ntr" presetSubtype="5"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randombar(vertical)">
                                      <p:cBhvr>
                                        <p:cTn id="32" dur="500"/>
                                        <p:tgtEl>
                                          <p:spTgt spid="3">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4" presetClass="entr" presetSubtype="5"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randombar(vertical)">
                                      <p:cBhvr>
                                        <p:cTn id="37" dur="500"/>
                                        <p:tgtEl>
                                          <p:spTgt spid="3">
                                            <p:txEl>
                                              <p:pRg st="6" end="6"/>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4" presetClass="entr" presetSubtype="5"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randombar(vertical)">
                                      <p:cBhvr>
                                        <p:cTn id="42" dur="500"/>
                                        <p:tgtEl>
                                          <p:spTgt spid="3">
                                            <p:txEl>
                                              <p:pRg st="7" end="7"/>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4" presetClass="entr" presetSubtype="5"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randombar(vertical)">
                                      <p:cBhvr>
                                        <p:cTn id="47" dur="500"/>
                                        <p:tgtEl>
                                          <p:spTgt spid="3">
                                            <p:txEl>
                                              <p:pRg st="8" end="8"/>
                                            </p:txEl>
                                          </p:spTgt>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14" presetClass="entr" presetSubtype="5"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randombar(vertical)">
                                      <p:cBhvr>
                                        <p:cTn id="52" dur="500"/>
                                        <p:tgtEl>
                                          <p:spTgt spid="3">
                                            <p:txEl>
                                              <p:pRg st="9" end="9"/>
                                            </p:txEl>
                                          </p:spTgt>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14" presetClass="entr" presetSubtype="5" fill="hold" grpId="0"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randombar(vertical)">
                                      <p:cBhvr>
                                        <p:cTn id="57" dur="500"/>
                                        <p:tgtEl>
                                          <p:spTgt spid="3">
                                            <p:txEl>
                                              <p:pRg st="10" end="10"/>
                                            </p:txEl>
                                          </p:spTgt>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14" presetClass="entr" presetSubtype="5" fill="hold" grpId="0" nodeType="clickEffect">
                                  <p:stCondLst>
                                    <p:cond delay="0"/>
                                  </p:stCondLst>
                                  <p:childTnLst>
                                    <p:set>
                                      <p:cBhvr>
                                        <p:cTn id="61" dur="1" fill="hold">
                                          <p:stCondLst>
                                            <p:cond delay="0"/>
                                          </p:stCondLst>
                                        </p:cTn>
                                        <p:tgtEl>
                                          <p:spTgt spid="3">
                                            <p:txEl>
                                              <p:pRg st="11" end="11"/>
                                            </p:txEl>
                                          </p:spTgt>
                                        </p:tgtEl>
                                        <p:attrNameLst>
                                          <p:attrName>style.visibility</p:attrName>
                                        </p:attrNameLst>
                                      </p:cBhvr>
                                      <p:to>
                                        <p:strVal val="visible"/>
                                      </p:to>
                                    </p:set>
                                    <p:animEffect transition="in" filter="randombar(vertical)">
                                      <p:cBhvr>
                                        <p:cTn id="62"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B42AF1F-4FC3-499F-8B86-D1DDAF0B96F3}"/>
              </a:ext>
            </a:extLst>
          </p:cNvPr>
          <p:cNvSpPr>
            <a:spLocks noChangeArrowheads="1"/>
          </p:cNvSpPr>
          <p:nvPr/>
        </p:nvSpPr>
        <p:spPr bwMode="auto">
          <a:xfrm>
            <a:off x="161925" y="690563"/>
            <a:ext cx="11679238" cy="4833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2800"/>
              <a:t>　</a:t>
            </a:r>
            <a:r>
              <a:rPr lang="zh-CN" altLang="en-US" sz="2800" b="1">
                <a:solidFill>
                  <a:srgbClr val="FF0000"/>
                </a:solidFill>
              </a:rPr>
              <a:t>单元学习任务</a:t>
            </a:r>
          </a:p>
          <a:p>
            <a:pPr eaLnBrk="1" hangingPunct="1">
              <a:lnSpc>
                <a:spcPct val="150000"/>
              </a:lnSpc>
            </a:pPr>
            <a:r>
              <a:rPr lang="zh-CN" altLang="en-US" sz="2000" b="1"/>
              <a:t>一、学会学习，是我们应该具备的基本素养，而良好的学风，又是有效学习的必备条件。围绕“学习之道”，深人阅读本单元课文，完成下列任务。</a:t>
            </a:r>
            <a:br>
              <a:rPr lang="zh-CN" altLang="en-US" sz="2000" b="1"/>
            </a:br>
            <a:r>
              <a:rPr lang="en-US" altLang="zh-CN" sz="2000" b="1"/>
              <a:t>1.</a:t>
            </a:r>
            <a:r>
              <a:rPr lang="zh-CN" altLang="en-US" sz="2000" b="1"/>
              <a:t>本单元的文章，从不同角度探讨学习问题，阐发了一些深刻的道理。如</a:t>
            </a:r>
            <a:r>
              <a:rPr lang="en-US" altLang="zh-CN" sz="2000" b="1"/>
              <a:t>《</a:t>
            </a:r>
            <a:r>
              <a:rPr lang="zh-CN" altLang="en-US" sz="2000" b="1"/>
              <a:t>劝学</a:t>
            </a:r>
            <a:r>
              <a:rPr lang="en-US" altLang="zh-CN" sz="2000" b="1"/>
              <a:t>》</a:t>
            </a:r>
            <a:br>
              <a:rPr lang="en-US" altLang="zh-CN" sz="2000" b="1"/>
            </a:br>
            <a:r>
              <a:rPr lang="en-US" altLang="zh-CN" sz="2000" b="1"/>
              <a:t> </a:t>
            </a:r>
            <a:r>
              <a:rPr lang="zh-CN" altLang="en-US" sz="2000" b="1"/>
              <a:t>强调“学不可以已”，看似平淡实含至理</a:t>
            </a:r>
            <a:r>
              <a:rPr lang="en-US" altLang="zh-CN" sz="2000" b="1"/>
              <a:t>;《</a:t>
            </a:r>
            <a:r>
              <a:rPr lang="zh-CN" altLang="en-US" sz="2000" b="1"/>
              <a:t>师说</a:t>
            </a:r>
            <a:r>
              <a:rPr lang="en-US" altLang="zh-CN" sz="2000" b="1"/>
              <a:t>》</a:t>
            </a:r>
            <a:r>
              <a:rPr lang="zh-CN" altLang="en-US" sz="2000" b="1"/>
              <a:t>提出“无贵无贱，无长无少，道之所存，师之所存”的观点，透辟而振聋发聩</a:t>
            </a:r>
            <a:r>
              <a:rPr lang="en-US" altLang="zh-CN" sz="2000" b="1"/>
              <a:t>;《</a:t>
            </a:r>
            <a:r>
              <a:rPr lang="zh-CN" altLang="en-US" sz="2000" b="1"/>
              <a:t>反对党八股</a:t>
            </a:r>
            <a:r>
              <a:rPr lang="en-US" altLang="zh-CN" sz="2000" b="1"/>
              <a:t>》</a:t>
            </a:r>
            <a:r>
              <a:rPr lang="zh-CN" altLang="en-US" sz="2000" b="1"/>
              <a:t>主张“我们应当禁绝一切空话”，坚决而不留余地。从几篇课文中摘录一些名言警句，谈谈自己的心得体会。</a:t>
            </a:r>
            <a:br>
              <a:rPr lang="zh-CN" altLang="en-US" sz="2000" b="1"/>
            </a:br>
            <a:r>
              <a:rPr lang="en-US" altLang="zh-CN" sz="2000" b="1"/>
              <a:t>2.</a:t>
            </a:r>
            <a:r>
              <a:rPr lang="zh-CN" altLang="en-US" sz="2000" b="1"/>
              <a:t>本单元的一些文章描述了作者读书求学的经历，如黑塞在祖父的巨大藏书室中捞</a:t>
            </a:r>
            <a:br>
              <a:rPr lang="zh-CN" altLang="en-US" sz="2000" b="1"/>
            </a:br>
            <a:r>
              <a:rPr lang="zh-CN" altLang="en-US" sz="2000" b="1"/>
              <a:t>取“珍珠”，王佐良在清华大学的图书馆感受“新世界”。这些场景带给你什么样的感受</a:t>
            </a:r>
            <a:r>
              <a:rPr lang="en-US" altLang="zh-CN" sz="2000" b="1"/>
              <a:t>?</a:t>
            </a:r>
            <a:r>
              <a:rPr lang="zh-CN" altLang="en-US" sz="2000" b="1"/>
              <a:t>你有过哪些难忘的读书经历</a:t>
            </a:r>
            <a:r>
              <a:rPr lang="en-US" altLang="zh-CN" sz="2000" b="1"/>
              <a:t>?</a:t>
            </a:r>
            <a:r>
              <a:rPr lang="zh-CN" altLang="en-US" sz="2000" b="1"/>
              <a:t>跟同学分享一下。</a:t>
            </a:r>
            <a:endParaRPr lang="zh-CN" altLang="en-US" sz="2000" b="1">
              <a:solidFill>
                <a:schemeClr val="hlink"/>
              </a:solidFill>
            </a:endParaRPr>
          </a:p>
        </p:txBody>
      </p:sp>
    </p:spTree>
  </p:cSld>
  <p:clrMapOvr>
    <a:masterClrMapping/>
  </p:clrMapOvr>
  <p:transition spd="slow" advTm="3000">
    <p:push dir="u"/>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095CD66-4882-4D1C-8071-9DB756288C4E}"/>
              </a:ext>
            </a:extLst>
          </p:cNvPr>
          <p:cNvSpPr>
            <a:spLocks noGrp="1"/>
          </p:cNvSpPr>
          <p:nvPr>
            <p:ph idx="1"/>
          </p:nvPr>
        </p:nvSpPr>
        <p:spPr>
          <a:xfrm>
            <a:off x="1271484" y="453415"/>
            <a:ext cx="10920515" cy="6503566"/>
          </a:xfrm>
        </p:spPr>
        <p:txBody>
          <a:bodyPr>
            <a:normAutofit fontScale="47500" lnSpcReduction="20000"/>
          </a:bodyPr>
          <a:lstStyle/>
          <a:p>
            <a:pPr>
              <a:lnSpc>
                <a:spcPct val="170000"/>
              </a:lnSpc>
            </a:pPr>
            <a:r>
              <a:rPr lang="zh-CN" altLang="zh-CN" b="1">
                <a:solidFill>
                  <a:srgbClr val="C00000"/>
                </a:solidFill>
                <a:latin typeface="宋体" panose="02010600030101010101" pitchFamily="2" charset="-122"/>
                <a:ea typeface="宋体" panose="02010600030101010101" pitchFamily="2" charset="-122"/>
              </a:rPr>
              <a:t>（</a:t>
            </a:r>
            <a:r>
              <a:rPr lang="en-US" altLang="zh-CN" b="1">
                <a:solidFill>
                  <a:srgbClr val="C00000"/>
                </a:solidFill>
                <a:latin typeface="宋体" panose="02010600030101010101" pitchFamily="2" charset="-122"/>
                <a:ea typeface="宋体" panose="02010600030101010101" pitchFamily="2" charset="-122"/>
              </a:rPr>
              <a:t>2</a:t>
            </a:r>
            <a:r>
              <a:rPr lang="zh-CN" altLang="zh-CN" b="1">
                <a:solidFill>
                  <a:srgbClr val="C00000"/>
                </a:solidFill>
                <a:latin typeface="宋体" panose="02010600030101010101" pitchFamily="2" charset="-122"/>
                <a:ea typeface="宋体" panose="02010600030101010101" pitchFamily="2" charset="-122"/>
              </a:rPr>
              <a:t>）传</a:t>
            </a:r>
          </a:p>
          <a:p>
            <a:pPr>
              <a:lnSpc>
                <a:spcPct val="170000"/>
              </a:lnSpc>
            </a:pPr>
            <a:r>
              <a:rPr lang="zh-CN" altLang="zh-CN" b="1">
                <a:latin typeface="宋体" panose="02010600030101010101" pitchFamily="2" charset="-122"/>
                <a:ea typeface="宋体" panose="02010600030101010101" pitchFamily="2" charset="-122"/>
              </a:rPr>
              <a:t>① 师者，所以传道受业解惑也（动词，传授）</a:t>
            </a:r>
          </a:p>
          <a:p>
            <a:pPr>
              <a:lnSpc>
                <a:spcPct val="170000"/>
              </a:lnSpc>
            </a:pPr>
            <a:r>
              <a:rPr lang="zh-CN" altLang="zh-CN" b="1">
                <a:latin typeface="宋体" panose="02010600030101010101" pitchFamily="2" charset="-122"/>
                <a:ea typeface="宋体" panose="02010600030101010101" pitchFamily="2" charset="-122"/>
              </a:rPr>
              <a:t>② 师道之不传也久矣（动词，流传）</a:t>
            </a:r>
          </a:p>
          <a:p>
            <a:pPr>
              <a:lnSpc>
                <a:spcPct val="170000"/>
              </a:lnSpc>
            </a:pPr>
            <a:r>
              <a:rPr lang="zh-CN" altLang="zh-CN" b="1">
                <a:latin typeface="宋体" panose="02010600030101010101" pitchFamily="2" charset="-122"/>
                <a:ea typeface="宋体" panose="02010600030101010101" pitchFamily="2" charset="-122"/>
              </a:rPr>
              <a:t>③ 六艺经传皆通习之（</a:t>
            </a:r>
            <a:r>
              <a:rPr lang="en-US" altLang="zh-CN" b="1" err="1">
                <a:latin typeface="宋体" panose="02010600030101010101" pitchFamily="2" charset="-122"/>
                <a:ea typeface="宋体" panose="02010600030101010101" pitchFamily="2" charset="-122"/>
              </a:rPr>
              <a:t>zhu</a:t>
            </a:r>
            <a:r>
              <a:rPr lang="zh-CN" altLang="zh-CN" b="1">
                <a:latin typeface="宋体" panose="02010600030101010101" pitchFamily="2" charset="-122"/>
                <a:ea typeface="宋体" panose="02010600030101010101" pitchFamily="2" charset="-122"/>
              </a:rPr>
              <a:t>à</a:t>
            </a:r>
            <a:r>
              <a:rPr lang="en-US" altLang="zh-CN" b="1">
                <a:latin typeface="宋体" panose="02010600030101010101" pitchFamily="2" charset="-122"/>
                <a:ea typeface="宋体" panose="02010600030101010101" pitchFamily="2" charset="-122"/>
              </a:rPr>
              <a:t>n</a:t>
            </a:r>
            <a:r>
              <a:rPr lang="zh-CN" altLang="zh-CN" b="1">
                <a:latin typeface="宋体" panose="02010600030101010101" pitchFamily="2" charset="-122"/>
                <a:ea typeface="宋体" panose="02010600030101010101" pitchFamily="2" charset="-122"/>
              </a:rPr>
              <a:t>，名词，解释经文的著作）</a:t>
            </a:r>
          </a:p>
          <a:p>
            <a:pPr>
              <a:lnSpc>
                <a:spcPct val="170000"/>
              </a:lnSpc>
            </a:pPr>
            <a:r>
              <a:rPr lang="zh-CN" altLang="zh-CN" b="1">
                <a:solidFill>
                  <a:srgbClr val="C00000"/>
                </a:solidFill>
                <a:latin typeface="宋体" panose="02010600030101010101" pitchFamily="2" charset="-122"/>
                <a:ea typeface="宋体" panose="02010600030101010101" pitchFamily="2" charset="-122"/>
              </a:rPr>
              <a:t>（</a:t>
            </a:r>
            <a:r>
              <a:rPr lang="en-US" altLang="zh-CN" b="1">
                <a:solidFill>
                  <a:srgbClr val="C00000"/>
                </a:solidFill>
                <a:latin typeface="宋体" panose="02010600030101010101" pitchFamily="2" charset="-122"/>
                <a:ea typeface="宋体" panose="02010600030101010101" pitchFamily="2" charset="-122"/>
              </a:rPr>
              <a:t>3</a:t>
            </a:r>
            <a:r>
              <a:rPr lang="zh-CN" altLang="zh-CN" b="1">
                <a:solidFill>
                  <a:srgbClr val="C00000"/>
                </a:solidFill>
                <a:latin typeface="宋体" panose="02010600030101010101" pitchFamily="2" charset="-122"/>
                <a:ea typeface="宋体" panose="02010600030101010101" pitchFamily="2" charset="-122"/>
              </a:rPr>
              <a:t>）道</a:t>
            </a:r>
          </a:p>
          <a:p>
            <a:pPr>
              <a:lnSpc>
                <a:spcPct val="170000"/>
              </a:lnSpc>
            </a:pPr>
            <a:r>
              <a:rPr lang="zh-CN" altLang="zh-CN" b="1">
                <a:latin typeface="宋体" panose="02010600030101010101" pitchFamily="2" charset="-122"/>
                <a:ea typeface="宋体" panose="02010600030101010101" pitchFamily="2" charset="-122"/>
              </a:rPr>
              <a:t>① 传道受业解惑也（名词，道理）</a:t>
            </a:r>
          </a:p>
          <a:p>
            <a:pPr>
              <a:lnSpc>
                <a:spcPct val="170000"/>
              </a:lnSpc>
            </a:pPr>
            <a:r>
              <a:rPr lang="zh-CN" altLang="zh-CN" b="1">
                <a:latin typeface="宋体" panose="02010600030101010101" pitchFamily="2" charset="-122"/>
                <a:ea typeface="宋体" panose="02010600030101010101" pitchFamily="2" charset="-122"/>
              </a:rPr>
              <a:t>② 师道之不传也久矣（有“风尚”的意思）</a:t>
            </a:r>
          </a:p>
          <a:p>
            <a:pPr>
              <a:lnSpc>
                <a:spcPct val="170000"/>
              </a:lnSpc>
            </a:pPr>
            <a:r>
              <a:rPr lang="zh-CN" altLang="zh-CN" b="1">
                <a:latin typeface="宋体" panose="02010600030101010101" pitchFamily="2" charset="-122"/>
                <a:ea typeface="宋体" panose="02010600030101010101" pitchFamily="2" charset="-122"/>
              </a:rPr>
              <a:t>③ 道相似也（名词，道德学问）</a:t>
            </a:r>
          </a:p>
          <a:p>
            <a:pPr>
              <a:lnSpc>
                <a:spcPct val="170000"/>
              </a:lnSpc>
            </a:pPr>
            <a:r>
              <a:rPr lang="zh-CN" altLang="zh-CN" b="1">
                <a:solidFill>
                  <a:srgbClr val="C00000"/>
                </a:solidFill>
                <a:latin typeface="宋体" panose="02010600030101010101" pitchFamily="2" charset="-122"/>
                <a:ea typeface="宋体" panose="02010600030101010101" pitchFamily="2" charset="-122"/>
              </a:rPr>
              <a:t>（</a:t>
            </a:r>
            <a:r>
              <a:rPr lang="en-US" altLang="zh-CN" b="1">
                <a:solidFill>
                  <a:srgbClr val="C00000"/>
                </a:solidFill>
                <a:latin typeface="宋体" panose="02010600030101010101" pitchFamily="2" charset="-122"/>
                <a:ea typeface="宋体" panose="02010600030101010101" pitchFamily="2" charset="-122"/>
              </a:rPr>
              <a:t>4</a:t>
            </a:r>
            <a:r>
              <a:rPr lang="zh-CN" altLang="zh-CN" b="1">
                <a:solidFill>
                  <a:srgbClr val="C00000"/>
                </a:solidFill>
                <a:latin typeface="宋体" panose="02010600030101010101" pitchFamily="2" charset="-122"/>
                <a:ea typeface="宋体" panose="02010600030101010101" pitchFamily="2" charset="-122"/>
              </a:rPr>
              <a:t>）惑</a:t>
            </a:r>
          </a:p>
          <a:p>
            <a:pPr>
              <a:lnSpc>
                <a:spcPct val="170000"/>
              </a:lnSpc>
            </a:pPr>
            <a:r>
              <a:rPr lang="zh-CN" altLang="zh-CN" b="1">
                <a:latin typeface="宋体" panose="02010600030101010101" pitchFamily="2" charset="-122"/>
                <a:ea typeface="宋体" panose="02010600030101010101" pitchFamily="2" charset="-122"/>
              </a:rPr>
              <a:t>① 惑之不解（名词，疑难问题）</a:t>
            </a:r>
          </a:p>
          <a:p>
            <a:pPr>
              <a:lnSpc>
                <a:spcPct val="170000"/>
              </a:lnSpc>
            </a:pPr>
            <a:r>
              <a:rPr lang="zh-CN" altLang="zh-CN" b="1">
                <a:latin typeface="宋体" panose="02010600030101010101" pitchFamily="2" charset="-122"/>
                <a:ea typeface="宋体" panose="02010600030101010101" pitchFamily="2" charset="-122"/>
              </a:rPr>
              <a:t>② 于其身也，则耻师焉，惑矣（形容词，糊涂）</a:t>
            </a:r>
          </a:p>
          <a:p>
            <a:pPr>
              <a:lnSpc>
                <a:spcPct val="170000"/>
              </a:lnSpc>
            </a:pPr>
            <a:r>
              <a:rPr lang="zh-CN" altLang="zh-CN" b="1">
                <a:latin typeface="宋体" panose="02010600030101010101" pitchFamily="2" charset="-122"/>
                <a:ea typeface="宋体" panose="02010600030101010101" pitchFamily="2" charset="-122"/>
              </a:rPr>
              <a:t>③ 惑而不从师（动词，遇到疑难问题）</a:t>
            </a:r>
          </a:p>
          <a:p>
            <a:pPr>
              <a:lnSpc>
                <a:spcPct val="160000"/>
              </a:lnSpc>
            </a:pPr>
            <a:endParaRPr lang="zh-CN" altLang="zh-CN" b="1">
              <a:latin typeface="宋体" panose="02010600030101010101" pitchFamily="2" charset="-122"/>
              <a:ea typeface="宋体" panose="02010600030101010101" pitchFamily="2" charset="-122"/>
            </a:endParaRPr>
          </a:p>
          <a:p>
            <a:endParaRPr lang="zh-CN" altLang="en-US"/>
          </a:p>
        </p:txBody>
      </p:sp>
    </p:spTree>
    <p:extLst>
      <p:ext uri="{BB962C8B-B14F-4D97-AF65-F5344CB8AC3E}">
        <p14:creationId xmlns:p14="http://schemas.microsoft.com/office/powerpoint/2010/main" val="361155012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75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75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75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75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7" dur="75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randombar(horizontal)">
                                      <p:cBhvr>
                                        <p:cTn id="32" dur="750"/>
                                        <p:tgtEl>
                                          <p:spTgt spid="3">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randombar(horizontal)">
                                      <p:cBhvr>
                                        <p:cTn id="37" dur="750"/>
                                        <p:tgtEl>
                                          <p:spTgt spid="3">
                                            <p:txEl>
                                              <p:pRg st="6" end="6"/>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randombar(horizontal)">
                                      <p:cBhvr>
                                        <p:cTn id="42" dur="750"/>
                                        <p:tgtEl>
                                          <p:spTgt spid="3">
                                            <p:txEl>
                                              <p:pRg st="7" end="7"/>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randombar(horizontal)">
                                      <p:cBhvr>
                                        <p:cTn id="47" dur="750"/>
                                        <p:tgtEl>
                                          <p:spTgt spid="3">
                                            <p:txEl>
                                              <p:pRg st="8" end="8"/>
                                            </p:txEl>
                                          </p:spTgt>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14" presetClass="entr" presetSubtype="10"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randombar(horizontal)">
                                      <p:cBhvr>
                                        <p:cTn id="52" dur="750"/>
                                        <p:tgtEl>
                                          <p:spTgt spid="3">
                                            <p:txEl>
                                              <p:pRg st="9" end="9"/>
                                            </p:txEl>
                                          </p:spTgt>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14" presetClass="entr" presetSubtype="10" fill="hold" grpId="0"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randombar(horizontal)">
                                      <p:cBhvr>
                                        <p:cTn id="57" dur="750"/>
                                        <p:tgtEl>
                                          <p:spTgt spid="3">
                                            <p:txEl>
                                              <p:pRg st="10" end="10"/>
                                            </p:txEl>
                                          </p:spTgt>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14" presetClass="entr" presetSubtype="10" fill="hold" grpId="0" nodeType="clickEffect">
                                  <p:stCondLst>
                                    <p:cond delay="0"/>
                                  </p:stCondLst>
                                  <p:childTnLst>
                                    <p:set>
                                      <p:cBhvr>
                                        <p:cTn id="61" dur="1" fill="hold">
                                          <p:stCondLst>
                                            <p:cond delay="0"/>
                                          </p:stCondLst>
                                        </p:cTn>
                                        <p:tgtEl>
                                          <p:spTgt spid="3">
                                            <p:txEl>
                                              <p:pRg st="11" end="11"/>
                                            </p:txEl>
                                          </p:spTgt>
                                        </p:tgtEl>
                                        <p:attrNameLst>
                                          <p:attrName>style.visibility</p:attrName>
                                        </p:attrNameLst>
                                      </p:cBhvr>
                                      <p:to>
                                        <p:strVal val="visible"/>
                                      </p:to>
                                    </p:set>
                                    <p:animEffect transition="in" filter="randombar(horizontal)">
                                      <p:cBhvr>
                                        <p:cTn id="62" dur="75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095CD66-4882-4D1C-8071-9DB756288C4E}"/>
              </a:ext>
            </a:extLst>
          </p:cNvPr>
          <p:cNvSpPr>
            <a:spLocks noGrp="1"/>
          </p:cNvSpPr>
          <p:nvPr>
            <p:ph idx="1"/>
          </p:nvPr>
        </p:nvSpPr>
        <p:spPr>
          <a:xfrm>
            <a:off x="1154088" y="575961"/>
            <a:ext cx="9055141" cy="6178344"/>
          </a:xfrm>
        </p:spPr>
        <p:txBody>
          <a:bodyPr>
            <a:normAutofit fontScale="40000" lnSpcReduction="20000"/>
          </a:bodyPr>
          <a:lstStyle/>
          <a:p>
            <a:pPr>
              <a:lnSpc>
                <a:spcPct val="170000"/>
              </a:lnSpc>
            </a:pPr>
            <a:r>
              <a:rPr lang="zh-CN" altLang="zh-CN" b="1">
                <a:solidFill>
                  <a:srgbClr val="C00000"/>
                </a:solidFill>
                <a:latin typeface="宋体" panose="02010600030101010101" pitchFamily="2" charset="-122"/>
                <a:ea typeface="宋体" panose="02010600030101010101" pitchFamily="2" charset="-122"/>
              </a:rPr>
              <a:t>（</a:t>
            </a:r>
            <a:r>
              <a:rPr lang="en-US" altLang="zh-CN" b="1">
                <a:solidFill>
                  <a:srgbClr val="C00000"/>
                </a:solidFill>
                <a:latin typeface="宋体" panose="02010600030101010101" pitchFamily="2" charset="-122"/>
                <a:ea typeface="宋体" panose="02010600030101010101" pitchFamily="2" charset="-122"/>
              </a:rPr>
              <a:t>5</a:t>
            </a:r>
            <a:r>
              <a:rPr lang="zh-CN" altLang="zh-CN" b="1">
                <a:solidFill>
                  <a:srgbClr val="C00000"/>
                </a:solidFill>
                <a:latin typeface="宋体" panose="02010600030101010101" pitchFamily="2" charset="-122"/>
                <a:ea typeface="宋体" panose="02010600030101010101" pitchFamily="2" charset="-122"/>
              </a:rPr>
              <a:t>）乎</a:t>
            </a:r>
          </a:p>
          <a:p>
            <a:pPr>
              <a:lnSpc>
                <a:spcPct val="170000"/>
              </a:lnSpc>
            </a:pPr>
            <a:r>
              <a:rPr lang="zh-CN" altLang="zh-CN" b="1">
                <a:latin typeface="宋体" panose="02010600030101010101" pitchFamily="2" charset="-122"/>
                <a:ea typeface="宋体" panose="02010600030101010101" pitchFamily="2" charset="-122"/>
              </a:rPr>
              <a:t>①生乎吾前，其闻道也固先乎吾</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介词，相当于“于”，前一个是“在”的意思；后一个是“比”，表比较</a:t>
            </a:r>
            <a:r>
              <a:rPr lang="en-US" altLang="zh-CN" b="1">
                <a:latin typeface="宋体" panose="02010600030101010101" pitchFamily="2" charset="-122"/>
                <a:ea typeface="宋体" panose="02010600030101010101" pitchFamily="2" charset="-122"/>
              </a:rPr>
              <a:t>)</a:t>
            </a:r>
            <a:endParaRPr lang="zh-CN" altLang="zh-CN" b="1">
              <a:latin typeface="宋体" panose="02010600030101010101" pitchFamily="2" charset="-122"/>
              <a:ea typeface="宋体" panose="02010600030101010101" pitchFamily="2" charset="-122"/>
            </a:endParaRPr>
          </a:p>
          <a:p>
            <a:pPr>
              <a:lnSpc>
                <a:spcPct val="170000"/>
              </a:lnSpc>
            </a:pPr>
            <a:r>
              <a:rPr lang="zh-CN" altLang="zh-CN" b="1">
                <a:latin typeface="宋体" panose="02010600030101010101" pitchFamily="2" charset="-122"/>
                <a:ea typeface="宋体" panose="02010600030101010101" pitchFamily="2" charset="-122"/>
              </a:rPr>
              <a:t>②夫庸知其年之先后生于吾乎（语气助词，表反问，译为“吗”）</a:t>
            </a:r>
          </a:p>
          <a:p>
            <a:pPr>
              <a:lnSpc>
                <a:spcPct val="170000"/>
              </a:lnSpc>
            </a:pPr>
            <a:r>
              <a:rPr lang="zh-CN" altLang="zh-CN" b="1">
                <a:latin typeface="宋体" panose="02010600030101010101" pitchFamily="2" charset="-122"/>
                <a:ea typeface="宋体" panose="02010600030101010101" pitchFamily="2" charset="-122"/>
              </a:rPr>
              <a:t>③其皆出于此乎（语气助词，表揣测，译为“吗”或“吧”）</a:t>
            </a:r>
          </a:p>
          <a:p>
            <a:pPr>
              <a:lnSpc>
                <a:spcPct val="170000"/>
              </a:lnSpc>
            </a:pPr>
            <a:r>
              <a:rPr lang="zh-CN" altLang="zh-CN" b="1">
                <a:latin typeface="宋体" panose="02010600030101010101" pitchFamily="2" charset="-122"/>
                <a:ea typeface="宋体" panose="02010600030101010101" pitchFamily="2" charset="-122"/>
              </a:rPr>
              <a:t>④嗟乎！师道之不传了久矣（语气助词，表感叹，与“嗟”连用，译为“唉”）</a:t>
            </a:r>
          </a:p>
          <a:p>
            <a:pPr>
              <a:lnSpc>
                <a:spcPct val="170000"/>
              </a:lnSpc>
            </a:pPr>
            <a:r>
              <a:rPr lang="zh-CN" altLang="zh-CN" b="1">
                <a:solidFill>
                  <a:srgbClr val="C00000"/>
                </a:solidFill>
                <a:latin typeface="宋体" panose="02010600030101010101" pitchFamily="2" charset="-122"/>
                <a:ea typeface="宋体" panose="02010600030101010101" pitchFamily="2" charset="-122"/>
              </a:rPr>
              <a:t>（</a:t>
            </a:r>
            <a:r>
              <a:rPr lang="en-US" altLang="zh-CN" b="1">
                <a:solidFill>
                  <a:srgbClr val="C00000"/>
                </a:solidFill>
                <a:latin typeface="宋体" panose="02010600030101010101" pitchFamily="2" charset="-122"/>
                <a:ea typeface="宋体" panose="02010600030101010101" pitchFamily="2" charset="-122"/>
              </a:rPr>
              <a:t>6</a:t>
            </a:r>
            <a:r>
              <a:rPr lang="zh-CN" altLang="zh-CN" b="1">
                <a:solidFill>
                  <a:srgbClr val="C00000"/>
                </a:solidFill>
                <a:latin typeface="宋体" panose="02010600030101010101" pitchFamily="2" charset="-122"/>
                <a:ea typeface="宋体" panose="02010600030101010101" pitchFamily="2" charset="-122"/>
              </a:rPr>
              <a:t>）而</a:t>
            </a:r>
          </a:p>
          <a:p>
            <a:pPr>
              <a:lnSpc>
                <a:spcPct val="170000"/>
              </a:lnSpc>
            </a:pPr>
            <a:r>
              <a:rPr lang="zh-CN" altLang="zh-CN" b="1">
                <a:latin typeface="宋体" panose="02010600030101010101" pitchFamily="2" charset="-122"/>
                <a:ea typeface="宋体" panose="02010600030101010101" pitchFamily="2" charset="-122"/>
              </a:rPr>
              <a:t>①人非生而知之者（连词，表承接）</a:t>
            </a:r>
          </a:p>
          <a:p>
            <a:pPr>
              <a:lnSpc>
                <a:spcPct val="170000"/>
              </a:lnSpc>
            </a:pPr>
            <a:r>
              <a:rPr lang="zh-CN" altLang="zh-CN" b="1">
                <a:latin typeface="宋体" panose="02010600030101010101" pitchFamily="2" charset="-122"/>
                <a:ea typeface="宋体" panose="02010600030101010101" pitchFamily="2" charset="-122"/>
              </a:rPr>
              <a:t>②惑而不从师（连词，表转折）</a:t>
            </a:r>
          </a:p>
          <a:p>
            <a:pPr>
              <a:lnSpc>
                <a:spcPct val="170000"/>
              </a:lnSpc>
            </a:pPr>
            <a:r>
              <a:rPr lang="zh-CN" altLang="zh-CN" b="1">
                <a:latin typeface="宋体" panose="02010600030101010101" pitchFamily="2" charset="-122"/>
                <a:ea typeface="宋体" panose="02010600030101010101" pitchFamily="2" charset="-122"/>
              </a:rPr>
              <a:t>③吾从而师之（连词，表承接）</a:t>
            </a:r>
          </a:p>
          <a:p>
            <a:pPr>
              <a:lnSpc>
                <a:spcPct val="170000"/>
              </a:lnSpc>
            </a:pPr>
            <a:r>
              <a:rPr lang="zh-CN" altLang="zh-CN" b="1">
                <a:latin typeface="宋体" panose="02010600030101010101" pitchFamily="2" charset="-122"/>
                <a:ea typeface="宋体" panose="02010600030101010101" pitchFamily="2" charset="-122"/>
              </a:rPr>
              <a:t>④择师而教之（连词，表承接）</a:t>
            </a:r>
          </a:p>
          <a:p>
            <a:pPr>
              <a:lnSpc>
                <a:spcPct val="170000"/>
              </a:lnSpc>
            </a:pPr>
            <a:r>
              <a:rPr lang="zh-CN" altLang="zh-CN" b="1">
                <a:latin typeface="宋体" panose="02010600030101010101" pitchFamily="2" charset="-122"/>
                <a:ea typeface="宋体" panose="02010600030101010101" pitchFamily="2" charset="-122"/>
              </a:rPr>
              <a:t>⑤授之书而习其句读者（连词，表并列）</a:t>
            </a:r>
          </a:p>
          <a:p>
            <a:pPr>
              <a:lnSpc>
                <a:spcPct val="170000"/>
              </a:lnSpc>
            </a:pPr>
            <a:r>
              <a:rPr lang="zh-CN" altLang="zh-CN" b="1">
                <a:latin typeface="宋体" panose="02010600030101010101" pitchFamily="2" charset="-122"/>
                <a:ea typeface="宋体" panose="02010600030101010101" pitchFamily="2" charset="-122"/>
              </a:rPr>
              <a:t>⑥小学而大遗（连词，表转折）</a:t>
            </a:r>
          </a:p>
          <a:p>
            <a:pPr>
              <a:lnSpc>
                <a:spcPct val="170000"/>
              </a:lnSpc>
            </a:pPr>
            <a:r>
              <a:rPr lang="zh-CN" altLang="zh-CN" b="1">
                <a:latin typeface="宋体" panose="02010600030101010101" pitchFamily="2" charset="-122"/>
                <a:ea typeface="宋体" panose="02010600030101010101" pitchFamily="2" charset="-122"/>
              </a:rPr>
              <a:t>⑦则群聚而笑之（连词，表修饰）</a:t>
            </a:r>
          </a:p>
          <a:p>
            <a:pPr>
              <a:lnSpc>
                <a:spcPct val="170000"/>
              </a:lnSpc>
            </a:pPr>
            <a:r>
              <a:rPr lang="zh-CN" altLang="zh-CN" b="1">
                <a:latin typeface="宋体" panose="02010600030101010101" pitchFamily="2" charset="-122"/>
                <a:ea typeface="宋体" panose="02010600030101010101" pitchFamily="2" charset="-122"/>
              </a:rPr>
              <a:t>⑧如是而已（与“已”连用，表陈述语气）</a:t>
            </a:r>
          </a:p>
          <a:p>
            <a:pPr>
              <a:lnSpc>
                <a:spcPct val="150000"/>
              </a:lnSpc>
            </a:pPr>
            <a:endParaRPr lang="en-US" altLang="zh-CN" b="1">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69225730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75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75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75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75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75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75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75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75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75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75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75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8" dur="75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75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44" dur="75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75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50" dur="75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75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56" dur="75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750" fill="hold"/>
                                        <p:tgtEl>
                                          <p:spTgt spid="3">
                                            <p:txEl>
                                              <p:pRg st="9" end="9"/>
                                            </p:txEl>
                                          </p:spTgt>
                                        </p:tgtEl>
                                        <p:attrNameLst>
                                          <p:attrName>ppt_x</p:attrName>
                                        </p:attrNameLst>
                                      </p:cBhvr>
                                      <p:tavLst>
                                        <p:tav tm="0">
                                          <p:val>
                                            <p:strVal val="0-#ppt_w/2"/>
                                          </p:val>
                                        </p:tav>
                                        <p:tav tm="100000">
                                          <p:val>
                                            <p:strVal val="#ppt_x"/>
                                          </p:val>
                                        </p:tav>
                                      </p:tavLst>
                                    </p:anim>
                                    <p:anim calcmode="lin" valueType="num">
                                      <p:cBhvr additive="base">
                                        <p:cTn id="62" dur="750" fill="hold"/>
                                        <p:tgtEl>
                                          <p:spTgt spid="3">
                                            <p:txEl>
                                              <p:pRg st="9" end="9"/>
                                            </p:txEl>
                                          </p:spTgt>
                                        </p:tgtEl>
                                        <p:attrNameLst>
                                          <p:attrName>ppt_y</p:attrName>
                                        </p:attrNameLst>
                                      </p:cBhvr>
                                      <p:tavLst>
                                        <p:tav tm="0">
                                          <p:val>
                                            <p:strVal val="#ppt_y"/>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750" fill="hold"/>
                                        <p:tgtEl>
                                          <p:spTgt spid="3">
                                            <p:txEl>
                                              <p:pRg st="10" end="10"/>
                                            </p:txEl>
                                          </p:spTgt>
                                        </p:tgtEl>
                                        <p:attrNameLst>
                                          <p:attrName>ppt_x</p:attrName>
                                        </p:attrNameLst>
                                      </p:cBhvr>
                                      <p:tavLst>
                                        <p:tav tm="0">
                                          <p:val>
                                            <p:strVal val="0-#ppt_w/2"/>
                                          </p:val>
                                        </p:tav>
                                        <p:tav tm="100000">
                                          <p:val>
                                            <p:strVal val="#ppt_x"/>
                                          </p:val>
                                        </p:tav>
                                      </p:tavLst>
                                    </p:anim>
                                    <p:anim calcmode="lin" valueType="num">
                                      <p:cBhvr additive="base">
                                        <p:cTn id="68" dur="750" fill="hold"/>
                                        <p:tgtEl>
                                          <p:spTgt spid="3">
                                            <p:txEl>
                                              <p:pRg st="10" end="10"/>
                                            </p:txEl>
                                          </p:spTgt>
                                        </p:tgtEl>
                                        <p:attrNameLst>
                                          <p:attrName>ppt_y</p:attrName>
                                        </p:attrNameLst>
                                      </p:cBhvr>
                                      <p:tavLst>
                                        <p:tav tm="0">
                                          <p:val>
                                            <p:strVal val="#ppt_y"/>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3">
                                            <p:txEl>
                                              <p:pRg st="11" end="11"/>
                                            </p:txEl>
                                          </p:spTgt>
                                        </p:tgtEl>
                                        <p:attrNameLst>
                                          <p:attrName>style.visibility</p:attrName>
                                        </p:attrNameLst>
                                      </p:cBhvr>
                                      <p:to>
                                        <p:strVal val="visible"/>
                                      </p:to>
                                    </p:set>
                                    <p:anim calcmode="lin" valueType="num">
                                      <p:cBhvr additive="base">
                                        <p:cTn id="73" dur="750" fill="hold"/>
                                        <p:tgtEl>
                                          <p:spTgt spid="3">
                                            <p:txEl>
                                              <p:pRg st="11" end="11"/>
                                            </p:txEl>
                                          </p:spTgt>
                                        </p:tgtEl>
                                        <p:attrNameLst>
                                          <p:attrName>ppt_x</p:attrName>
                                        </p:attrNameLst>
                                      </p:cBhvr>
                                      <p:tavLst>
                                        <p:tav tm="0">
                                          <p:val>
                                            <p:strVal val="0-#ppt_w/2"/>
                                          </p:val>
                                        </p:tav>
                                        <p:tav tm="100000">
                                          <p:val>
                                            <p:strVal val="#ppt_x"/>
                                          </p:val>
                                        </p:tav>
                                      </p:tavLst>
                                    </p:anim>
                                    <p:anim calcmode="lin" valueType="num">
                                      <p:cBhvr additive="base">
                                        <p:cTn id="74" dur="750" fill="hold"/>
                                        <p:tgtEl>
                                          <p:spTgt spid="3">
                                            <p:txEl>
                                              <p:pRg st="11" end="11"/>
                                            </p:txEl>
                                          </p:spTgt>
                                        </p:tgtEl>
                                        <p:attrNameLst>
                                          <p:attrName>ppt_y</p:attrName>
                                        </p:attrNameLst>
                                      </p:cBhvr>
                                      <p:tavLst>
                                        <p:tav tm="0">
                                          <p:val>
                                            <p:strVal val="#ppt_y"/>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3">
                                            <p:txEl>
                                              <p:pRg st="12" end="12"/>
                                            </p:txEl>
                                          </p:spTgt>
                                        </p:tgtEl>
                                        <p:attrNameLst>
                                          <p:attrName>style.visibility</p:attrName>
                                        </p:attrNameLst>
                                      </p:cBhvr>
                                      <p:to>
                                        <p:strVal val="visible"/>
                                      </p:to>
                                    </p:set>
                                    <p:anim calcmode="lin" valueType="num">
                                      <p:cBhvr additive="base">
                                        <p:cTn id="79" dur="750" fill="hold"/>
                                        <p:tgtEl>
                                          <p:spTgt spid="3">
                                            <p:txEl>
                                              <p:pRg st="12" end="12"/>
                                            </p:txEl>
                                          </p:spTgt>
                                        </p:tgtEl>
                                        <p:attrNameLst>
                                          <p:attrName>ppt_x</p:attrName>
                                        </p:attrNameLst>
                                      </p:cBhvr>
                                      <p:tavLst>
                                        <p:tav tm="0">
                                          <p:val>
                                            <p:strVal val="0-#ppt_w/2"/>
                                          </p:val>
                                        </p:tav>
                                        <p:tav tm="100000">
                                          <p:val>
                                            <p:strVal val="#ppt_x"/>
                                          </p:val>
                                        </p:tav>
                                      </p:tavLst>
                                    </p:anim>
                                    <p:anim calcmode="lin" valueType="num">
                                      <p:cBhvr additive="base">
                                        <p:cTn id="80" dur="750" fill="hold"/>
                                        <p:tgtEl>
                                          <p:spTgt spid="3">
                                            <p:txEl>
                                              <p:pRg st="12" end="12"/>
                                            </p:txEl>
                                          </p:spTgt>
                                        </p:tgtEl>
                                        <p:attrNameLst>
                                          <p:attrName>ppt_y</p:attrName>
                                        </p:attrNameLst>
                                      </p:cBhvr>
                                      <p:tavLst>
                                        <p:tav tm="0">
                                          <p:val>
                                            <p:strVal val="#ppt_y"/>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3">
                                            <p:txEl>
                                              <p:pRg st="13" end="13"/>
                                            </p:txEl>
                                          </p:spTgt>
                                        </p:tgtEl>
                                        <p:attrNameLst>
                                          <p:attrName>style.visibility</p:attrName>
                                        </p:attrNameLst>
                                      </p:cBhvr>
                                      <p:to>
                                        <p:strVal val="visible"/>
                                      </p:to>
                                    </p:set>
                                    <p:anim calcmode="lin" valueType="num">
                                      <p:cBhvr additive="base">
                                        <p:cTn id="85" dur="750" fill="hold"/>
                                        <p:tgtEl>
                                          <p:spTgt spid="3">
                                            <p:txEl>
                                              <p:pRg st="13" end="13"/>
                                            </p:txEl>
                                          </p:spTgt>
                                        </p:tgtEl>
                                        <p:attrNameLst>
                                          <p:attrName>ppt_x</p:attrName>
                                        </p:attrNameLst>
                                      </p:cBhvr>
                                      <p:tavLst>
                                        <p:tav tm="0">
                                          <p:val>
                                            <p:strVal val="0-#ppt_w/2"/>
                                          </p:val>
                                        </p:tav>
                                        <p:tav tm="100000">
                                          <p:val>
                                            <p:strVal val="#ppt_x"/>
                                          </p:val>
                                        </p:tav>
                                      </p:tavLst>
                                    </p:anim>
                                    <p:anim calcmode="lin" valueType="num">
                                      <p:cBhvr additive="base">
                                        <p:cTn id="86" dur="750" fill="hold"/>
                                        <p:tgtEl>
                                          <p:spTgt spid="3">
                                            <p:txEl>
                                              <p:pRg st="13" end="1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095CD66-4882-4D1C-8071-9DB756288C4E}"/>
              </a:ext>
            </a:extLst>
          </p:cNvPr>
          <p:cNvSpPr>
            <a:spLocks noGrp="1"/>
          </p:cNvSpPr>
          <p:nvPr>
            <p:ph idx="1"/>
          </p:nvPr>
        </p:nvSpPr>
        <p:spPr>
          <a:xfrm>
            <a:off x="560199" y="670230"/>
            <a:ext cx="11302584" cy="6093502"/>
          </a:xfrm>
        </p:spPr>
        <p:txBody>
          <a:bodyPr>
            <a:normAutofit fontScale="62500" lnSpcReduction="20000"/>
          </a:bodyPr>
          <a:lstStyle/>
          <a:p>
            <a:pPr>
              <a:lnSpc>
                <a:spcPct val="170000"/>
              </a:lnSpc>
            </a:pPr>
            <a:r>
              <a:rPr lang="zh-CN" altLang="zh-CN" b="1">
                <a:solidFill>
                  <a:srgbClr val="C00000"/>
                </a:solidFill>
                <a:latin typeface="宋体" panose="02010600030101010101" pitchFamily="2" charset="-122"/>
                <a:ea typeface="宋体" panose="02010600030101010101" pitchFamily="2" charset="-122"/>
              </a:rPr>
              <a:t>（</a:t>
            </a:r>
            <a:r>
              <a:rPr lang="en-US" altLang="zh-CN" b="1">
                <a:solidFill>
                  <a:srgbClr val="C00000"/>
                </a:solidFill>
                <a:latin typeface="宋体" panose="02010600030101010101" pitchFamily="2" charset="-122"/>
                <a:ea typeface="宋体" panose="02010600030101010101" pitchFamily="2" charset="-122"/>
              </a:rPr>
              <a:t>7</a:t>
            </a:r>
            <a:r>
              <a:rPr lang="zh-CN" altLang="zh-CN" b="1">
                <a:solidFill>
                  <a:srgbClr val="C00000"/>
                </a:solidFill>
                <a:latin typeface="宋体" panose="02010600030101010101" pitchFamily="2" charset="-122"/>
                <a:ea typeface="宋体" panose="02010600030101010101" pitchFamily="2" charset="-122"/>
              </a:rPr>
              <a:t>）之</a:t>
            </a:r>
          </a:p>
          <a:p>
            <a:pPr>
              <a:lnSpc>
                <a:spcPct val="170000"/>
              </a:lnSpc>
            </a:pPr>
            <a:r>
              <a:rPr lang="zh-CN" altLang="zh-CN" b="1">
                <a:latin typeface="宋体" panose="02010600030101010101" pitchFamily="2" charset="-122"/>
                <a:ea typeface="宋体" panose="02010600030101010101" pitchFamily="2" charset="-122"/>
              </a:rPr>
              <a:t>①古之学者必有师（结构助词，的）</a:t>
            </a:r>
          </a:p>
          <a:p>
            <a:pPr>
              <a:lnSpc>
                <a:spcPct val="170000"/>
              </a:lnSpc>
            </a:pPr>
            <a:r>
              <a:rPr lang="zh-CN" altLang="zh-CN" b="1">
                <a:latin typeface="宋体" panose="02010600030101010101" pitchFamily="2" charset="-122"/>
                <a:ea typeface="宋体" panose="02010600030101010101" pitchFamily="2" charset="-122"/>
              </a:rPr>
              <a:t>②人非生而知之者（代词，指代知识、道理等）</a:t>
            </a:r>
          </a:p>
          <a:p>
            <a:pPr>
              <a:lnSpc>
                <a:spcPct val="170000"/>
              </a:lnSpc>
            </a:pPr>
            <a:r>
              <a:rPr lang="zh-CN" altLang="zh-CN" b="1">
                <a:latin typeface="宋体" panose="02010600030101010101" pitchFamily="2" charset="-122"/>
                <a:ea typeface="宋体" panose="02010600030101010101" pitchFamily="2" charset="-122"/>
              </a:rPr>
              <a:t>③道之所存，师之所存也（助词，主谓之间取消句子独立性）</a:t>
            </a:r>
          </a:p>
          <a:p>
            <a:pPr>
              <a:lnSpc>
                <a:spcPct val="170000"/>
              </a:lnSpc>
            </a:pPr>
            <a:r>
              <a:rPr lang="zh-CN" altLang="zh-CN" b="1">
                <a:latin typeface="宋体" panose="02010600030101010101" pitchFamily="2" charset="-122"/>
                <a:ea typeface="宋体" panose="02010600030101010101" pitchFamily="2" charset="-122"/>
              </a:rPr>
              <a:t>④夫庸知其年之先后生于吾乎（助词，主谓之间取消句子独立性）</a:t>
            </a:r>
          </a:p>
          <a:p>
            <a:pPr>
              <a:lnSpc>
                <a:spcPct val="170000"/>
              </a:lnSpc>
            </a:pPr>
            <a:r>
              <a:rPr lang="zh-CN" altLang="zh-CN" b="1">
                <a:latin typeface="宋体" panose="02010600030101010101" pitchFamily="2" charset="-122"/>
                <a:ea typeface="宋体" panose="02010600030101010101" pitchFamily="2" charset="-122"/>
              </a:rPr>
              <a:t>⑤师道之不传也久矣（助词，主谓之间取消句子独立性）</a:t>
            </a:r>
          </a:p>
          <a:p>
            <a:pPr>
              <a:lnSpc>
                <a:spcPct val="170000"/>
              </a:lnSpc>
            </a:pPr>
            <a:r>
              <a:rPr lang="zh-CN" altLang="zh-CN" b="1">
                <a:latin typeface="宋体" panose="02010600030101010101" pitchFamily="2" charset="-122"/>
                <a:ea typeface="宋体" panose="02010600030101010101" pitchFamily="2" charset="-122"/>
              </a:rPr>
              <a:t>⑥欲人之无惑也难矣（助词，主谓之间取消句子独立性）</a:t>
            </a:r>
          </a:p>
          <a:p>
            <a:pPr>
              <a:lnSpc>
                <a:spcPct val="170000"/>
              </a:lnSpc>
            </a:pPr>
            <a:r>
              <a:rPr lang="zh-CN" altLang="zh-CN" b="1">
                <a:latin typeface="宋体" panose="02010600030101010101" pitchFamily="2" charset="-122"/>
                <a:ea typeface="宋体" panose="02010600030101010101" pitchFamily="2" charset="-122"/>
              </a:rPr>
              <a:t>⑦圣人之所以为圣（代词，指代这件事）</a:t>
            </a:r>
          </a:p>
          <a:p>
            <a:pPr>
              <a:lnSpc>
                <a:spcPct val="170000"/>
              </a:lnSpc>
            </a:pPr>
            <a:r>
              <a:rPr lang="zh-CN" altLang="zh-CN" b="1">
                <a:latin typeface="宋体" panose="02010600030101010101" pitchFamily="2" charset="-122"/>
                <a:ea typeface="宋体" panose="02010600030101010101" pitchFamily="2" charset="-122"/>
              </a:rPr>
              <a:t>⑧彼童子之师，授之书而习其句读者（助词，的；代词，指代童子）</a:t>
            </a:r>
          </a:p>
          <a:p>
            <a:pPr>
              <a:lnSpc>
                <a:spcPct val="170000"/>
              </a:lnSpc>
            </a:pPr>
            <a:r>
              <a:rPr lang="zh-CN" altLang="zh-CN" b="1">
                <a:latin typeface="宋体" panose="02010600030101010101" pitchFamily="2" charset="-122"/>
                <a:ea typeface="宋体" panose="02010600030101010101" pitchFamily="2" charset="-122"/>
              </a:rPr>
              <a:t>⑨句读之不知，惑之不解（助词，宾语前置的标志）</a:t>
            </a:r>
          </a:p>
        </p:txBody>
      </p:sp>
    </p:spTree>
    <p:extLst>
      <p:ext uri="{BB962C8B-B14F-4D97-AF65-F5344CB8AC3E}">
        <p14:creationId xmlns:p14="http://schemas.microsoft.com/office/powerpoint/2010/main" val="334144654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75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75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75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75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750"/>
                                        <p:tgtEl>
                                          <p:spTgt spid="3">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750"/>
                                        <p:tgtEl>
                                          <p:spTgt spid="3">
                                            <p:txEl>
                                              <p:pRg st="6" end="6"/>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750"/>
                                        <p:tgtEl>
                                          <p:spTgt spid="3">
                                            <p:txEl>
                                              <p:pRg st="7" end="7"/>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750"/>
                                        <p:tgtEl>
                                          <p:spTgt spid="3">
                                            <p:txEl>
                                              <p:pRg st="8" end="8"/>
                                            </p:txEl>
                                          </p:spTgt>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fade">
                                      <p:cBhvr>
                                        <p:cTn id="52" dur="75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095CD66-4882-4D1C-8071-9DB756288C4E}"/>
              </a:ext>
            </a:extLst>
          </p:cNvPr>
          <p:cNvSpPr>
            <a:spLocks noGrp="1"/>
          </p:cNvSpPr>
          <p:nvPr>
            <p:ph idx="1"/>
          </p:nvPr>
        </p:nvSpPr>
        <p:spPr>
          <a:xfrm>
            <a:off x="1473200" y="764498"/>
            <a:ext cx="10399010" cy="5447766"/>
          </a:xfrm>
        </p:spPr>
        <p:txBody>
          <a:bodyPr>
            <a:normAutofit fontScale="47500" lnSpcReduction="20000"/>
          </a:bodyPr>
          <a:lstStyle/>
          <a:p>
            <a:pPr>
              <a:lnSpc>
                <a:spcPct val="170000"/>
              </a:lnSpc>
            </a:pPr>
            <a:r>
              <a:rPr lang="zh-CN" altLang="zh-CN" b="1">
                <a:latin typeface="宋体" panose="02010600030101010101" pitchFamily="2" charset="-122"/>
                <a:ea typeface="宋体" panose="02010600030101010101" pitchFamily="2" charset="-122"/>
              </a:rPr>
              <a:t>⑩巫医乐师百工之人（代词，这，这一类）</a:t>
            </a:r>
          </a:p>
          <a:p>
            <a:pPr>
              <a:lnSpc>
                <a:spcPct val="170000"/>
              </a:lnSpc>
            </a:pPr>
            <a:r>
              <a:rPr lang="zh-CN" altLang="zh-CN" b="1">
                <a:latin typeface="宋体" panose="02010600030101010101" pitchFamily="2" charset="-122"/>
                <a:ea typeface="宋体" panose="02010600030101010101" pitchFamily="2" charset="-122"/>
              </a:rPr>
              <a:t>⑾郯子之徒（代词，这，这一类）</a:t>
            </a:r>
          </a:p>
          <a:p>
            <a:pPr>
              <a:lnSpc>
                <a:spcPct val="170000"/>
              </a:lnSpc>
            </a:pPr>
            <a:r>
              <a:rPr lang="zh-CN" altLang="zh-CN" b="1">
                <a:latin typeface="宋体" panose="02010600030101010101" pitchFamily="2" charset="-122"/>
                <a:ea typeface="宋体" panose="02010600030101010101" pitchFamily="2" charset="-122"/>
              </a:rPr>
              <a:t>⑿六艺经传皆通习之（音节助词，起凑足音节的作用，不译）</a:t>
            </a:r>
          </a:p>
          <a:p>
            <a:pPr>
              <a:lnSpc>
                <a:spcPct val="170000"/>
              </a:lnSpc>
            </a:pPr>
            <a:r>
              <a:rPr lang="zh-CN" altLang="zh-CN" b="1">
                <a:latin typeface="宋体" panose="02010600030101010101" pitchFamily="2" charset="-122"/>
                <a:ea typeface="宋体" panose="02010600030101010101" pitchFamily="2" charset="-122"/>
              </a:rPr>
              <a:t>⒀作师说以贻之（代词，他，指代李蟠）</a:t>
            </a:r>
            <a:endParaRPr lang="en-US" altLang="zh-CN" b="1">
              <a:latin typeface="宋体" panose="02010600030101010101" pitchFamily="2" charset="-122"/>
              <a:ea typeface="宋体" panose="02010600030101010101" pitchFamily="2" charset="-122"/>
            </a:endParaRPr>
          </a:p>
          <a:p>
            <a:pPr>
              <a:lnSpc>
                <a:spcPct val="170000"/>
              </a:lnSpc>
            </a:pPr>
            <a:r>
              <a:rPr lang="zh-CN" altLang="zh-CN" b="1">
                <a:solidFill>
                  <a:srgbClr val="C00000"/>
                </a:solidFill>
                <a:latin typeface="宋体" panose="02010600030101010101" pitchFamily="2" charset="-122"/>
                <a:ea typeface="宋体" panose="02010600030101010101" pitchFamily="2" charset="-122"/>
              </a:rPr>
              <a:t>（</a:t>
            </a:r>
            <a:r>
              <a:rPr lang="en-US" altLang="zh-CN" b="1">
                <a:solidFill>
                  <a:srgbClr val="C00000"/>
                </a:solidFill>
                <a:latin typeface="宋体" panose="02010600030101010101" pitchFamily="2" charset="-122"/>
                <a:ea typeface="宋体" panose="02010600030101010101" pitchFamily="2" charset="-122"/>
              </a:rPr>
              <a:t>8</a:t>
            </a:r>
            <a:r>
              <a:rPr lang="zh-CN" altLang="zh-CN" b="1">
                <a:solidFill>
                  <a:srgbClr val="C00000"/>
                </a:solidFill>
                <a:latin typeface="宋体" panose="02010600030101010101" pitchFamily="2" charset="-122"/>
                <a:ea typeface="宋体" panose="02010600030101010101" pitchFamily="2" charset="-122"/>
              </a:rPr>
              <a:t>）其</a:t>
            </a:r>
          </a:p>
          <a:p>
            <a:pPr>
              <a:lnSpc>
                <a:spcPct val="170000"/>
              </a:lnSpc>
            </a:pPr>
            <a:r>
              <a:rPr lang="zh-CN" altLang="zh-CN" b="1">
                <a:latin typeface="宋体" panose="02010600030101010101" pitchFamily="2" charset="-122"/>
                <a:ea typeface="宋体" panose="02010600030101010101" pitchFamily="2" charset="-122"/>
              </a:rPr>
              <a:t>① 其为惑也终不解矣（代词，那些，指代疑难问题）</a:t>
            </a:r>
          </a:p>
          <a:p>
            <a:pPr>
              <a:lnSpc>
                <a:spcPct val="170000"/>
              </a:lnSpc>
            </a:pPr>
            <a:r>
              <a:rPr lang="zh-CN" altLang="zh-CN" b="1">
                <a:latin typeface="宋体" panose="02010600030101010101" pitchFamily="2" charset="-122"/>
                <a:ea typeface="宋体" panose="02010600030101010101" pitchFamily="2" charset="-122"/>
              </a:rPr>
              <a:t>②其闻道也固先乎吾（代词，他，指代“生乎吾前”者）</a:t>
            </a:r>
          </a:p>
          <a:p>
            <a:pPr>
              <a:lnSpc>
                <a:spcPct val="170000"/>
              </a:lnSpc>
            </a:pPr>
            <a:r>
              <a:rPr lang="zh-CN" altLang="zh-CN" b="1">
                <a:latin typeface="宋体" panose="02010600030101010101" pitchFamily="2" charset="-122"/>
                <a:ea typeface="宋体" panose="02010600030101010101" pitchFamily="2" charset="-122"/>
              </a:rPr>
              <a:t>③夫庸知其年之先后生于吾乎（代词，他的）</a:t>
            </a:r>
          </a:p>
          <a:p>
            <a:pPr>
              <a:lnSpc>
                <a:spcPct val="170000"/>
              </a:lnSpc>
            </a:pPr>
            <a:r>
              <a:rPr lang="zh-CN" altLang="zh-CN" b="1">
                <a:latin typeface="宋体" panose="02010600030101010101" pitchFamily="2" charset="-122"/>
                <a:ea typeface="宋体" panose="02010600030101010101" pitchFamily="2" charset="-122"/>
              </a:rPr>
              <a:t>④其皆出于此乎（副词，表揣测语气，大概）</a:t>
            </a:r>
          </a:p>
          <a:p>
            <a:pPr>
              <a:lnSpc>
                <a:spcPct val="170000"/>
              </a:lnSpc>
            </a:pPr>
            <a:r>
              <a:rPr lang="zh-CN" altLang="zh-CN" b="1">
                <a:latin typeface="宋体" panose="02010600030101010101" pitchFamily="2" charset="-122"/>
                <a:ea typeface="宋体" panose="02010600030101010101" pitchFamily="2" charset="-122"/>
              </a:rPr>
              <a:t>⑤其可怪也欤（副词，与“也欤”配合表反问语气，相当于“这不是……吗？”）</a:t>
            </a:r>
          </a:p>
          <a:p>
            <a:pPr>
              <a:lnSpc>
                <a:spcPct val="170000"/>
              </a:lnSpc>
            </a:pPr>
            <a:endParaRPr lang="en-US" altLang="zh-CN"/>
          </a:p>
        </p:txBody>
      </p:sp>
    </p:spTree>
    <p:extLst>
      <p:ext uri="{BB962C8B-B14F-4D97-AF65-F5344CB8AC3E}">
        <p14:creationId xmlns:p14="http://schemas.microsoft.com/office/powerpoint/2010/main" val="176025611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75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75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75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75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750"/>
                                        <p:tgtEl>
                                          <p:spTgt spid="3">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750"/>
                                        <p:tgtEl>
                                          <p:spTgt spid="3">
                                            <p:txEl>
                                              <p:pRg st="6" end="6"/>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750"/>
                                        <p:tgtEl>
                                          <p:spTgt spid="3">
                                            <p:txEl>
                                              <p:pRg st="7" end="7"/>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750"/>
                                        <p:tgtEl>
                                          <p:spTgt spid="3">
                                            <p:txEl>
                                              <p:pRg st="8" end="8"/>
                                            </p:txEl>
                                          </p:spTgt>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fade">
                                      <p:cBhvr>
                                        <p:cTn id="52" dur="75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095CD66-4882-4D1C-8071-9DB756288C4E}"/>
              </a:ext>
            </a:extLst>
          </p:cNvPr>
          <p:cNvSpPr>
            <a:spLocks noGrp="1"/>
          </p:cNvSpPr>
          <p:nvPr>
            <p:ph idx="1"/>
          </p:nvPr>
        </p:nvSpPr>
        <p:spPr>
          <a:xfrm>
            <a:off x="569626" y="764498"/>
            <a:ext cx="11302584" cy="6093502"/>
          </a:xfrm>
        </p:spPr>
        <p:txBody>
          <a:bodyPr>
            <a:normAutofit fontScale="55000" lnSpcReduction="20000"/>
          </a:bodyPr>
          <a:lstStyle/>
          <a:p>
            <a:pPr>
              <a:lnSpc>
                <a:spcPct val="150000"/>
              </a:lnSpc>
            </a:pPr>
            <a:r>
              <a:rPr lang="zh-CN" altLang="zh-CN" b="1">
                <a:solidFill>
                  <a:srgbClr val="C00000"/>
                </a:solidFill>
                <a:latin typeface="宋体" panose="02010600030101010101" pitchFamily="2" charset="-122"/>
                <a:ea typeface="宋体" panose="02010600030101010101" pitchFamily="2" charset="-122"/>
              </a:rPr>
              <a:t>（</a:t>
            </a:r>
            <a:r>
              <a:rPr lang="en-US" altLang="zh-CN" b="1">
                <a:solidFill>
                  <a:srgbClr val="C00000"/>
                </a:solidFill>
                <a:latin typeface="宋体" panose="02010600030101010101" pitchFamily="2" charset="-122"/>
                <a:ea typeface="宋体" panose="02010600030101010101" pitchFamily="2" charset="-122"/>
              </a:rPr>
              <a:t>9</a:t>
            </a:r>
            <a:r>
              <a:rPr lang="zh-CN" altLang="zh-CN" b="1">
                <a:solidFill>
                  <a:srgbClr val="C00000"/>
                </a:solidFill>
                <a:latin typeface="宋体" panose="02010600030101010101" pitchFamily="2" charset="-122"/>
                <a:ea typeface="宋体" panose="02010600030101010101" pitchFamily="2" charset="-122"/>
              </a:rPr>
              <a:t>）于</a:t>
            </a:r>
          </a:p>
          <a:p>
            <a:pPr>
              <a:lnSpc>
                <a:spcPct val="150000"/>
              </a:lnSpc>
            </a:pPr>
            <a:r>
              <a:rPr lang="zh-CN" altLang="zh-CN" b="1">
                <a:latin typeface="宋体" panose="02010600030101010101" pitchFamily="2" charset="-122"/>
                <a:ea typeface="宋体" panose="02010600030101010101" pitchFamily="2" charset="-122"/>
              </a:rPr>
              <a:t>① 夫庸知其年之先后生于吾乎（介词，比）</a:t>
            </a:r>
          </a:p>
          <a:p>
            <a:pPr>
              <a:lnSpc>
                <a:spcPct val="150000"/>
              </a:lnSpc>
            </a:pPr>
            <a:r>
              <a:rPr lang="zh-CN" altLang="zh-CN" b="1">
                <a:latin typeface="宋体" panose="02010600030101010101" pitchFamily="2" charset="-122"/>
                <a:ea typeface="宋体" panose="02010600030101010101" pitchFamily="2" charset="-122"/>
              </a:rPr>
              <a:t>②而耻学于师（介词，向）</a:t>
            </a:r>
          </a:p>
          <a:p>
            <a:pPr>
              <a:lnSpc>
                <a:spcPct val="150000"/>
              </a:lnSpc>
            </a:pPr>
            <a:r>
              <a:rPr lang="zh-CN" altLang="zh-CN" b="1">
                <a:latin typeface="宋体" panose="02010600030101010101" pitchFamily="2" charset="-122"/>
                <a:ea typeface="宋体" panose="02010600030101010101" pitchFamily="2" charset="-122"/>
              </a:rPr>
              <a:t>③于其身也（介词，对于）</a:t>
            </a:r>
          </a:p>
          <a:p>
            <a:pPr>
              <a:lnSpc>
                <a:spcPct val="150000"/>
              </a:lnSpc>
            </a:pPr>
            <a:r>
              <a:rPr lang="zh-CN" altLang="zh-CN" b="1">
                <a:latin typeface="宋体" panose="02010600030101010101" pitchFamily="2" charset="-122"/>
                <a:ea typeface="宋体" panose="02010600030101010101" pitchFamily="2" charset="-122"/>
              </a:rPr>
              <a:t>④皆出于此乎（介词，从）</a:t>
            </a:r>
          </a:p>
          <a:p>
            <a:pPr>
              <a:lnSpc>
                <a:spcPct val="150000"/>
              </a:lnSpc>
            </a:pPr>
            <a:r>
              <a:rPr lang="zh-CN" altLang="zh-CN" b="1">
                <a:latin typeface="宋体" panose="02010600030101010101" pitchFamily="2" charset="-122"/>
                <a:ea typeface="宋体" panose="02010600030101010101" pitchFamily="2" charset="-122"/>
              </a:rPr>
              <a:t>⑤不拘于时（介词，表被动，被）</a:t>
            </a:r>
          </a:p>
          <a:p>
            <a:pPr>
              <a:lnSpc>
                <a:spcPct val="150000"/>
              </a:lnSpc>
            </a:pPr>
            <a:r>
              <a:rPr lang="zh-CN" altLang="zh-CN" b="1">
                <a:solidFill>
                  <a:srgbClr val="C00000"/>
                </a:solidFill>
                <a:latin typeface="宋体" panose="02010600030101010101" pitchFamily="2" charset="-122"/>
                <a:ea typeface="宋体" panose="02010600030101010101" pitchFamily="2" charset="-122"/>
              </a:rPr>
              <a:t>（</a:t>
            </a:r>
            <a:r>
              <a:rPr lang="en-US" altLang="zh-CN" b="1">
                <a:solidFill>
                  <a:srgbClr val="C00000"/>
                </a:solidFill>
                <a:latin typeface="宋体" panose="02010600030101010101" pitchFamily="2" charset="-122"/>
                <a:ea typeface="宋体" panose="02010600030101010101" pitchFamily="2" charset="-122"/>
              </a:rPr>
              <a:t>10</a:t>
            </a:r>
            <a:r>
              <a:rPr lang="zh-CN" altLang="zh-CN" b="1">
                <a:solidFill>
                  <a:srgbClr val="C00000"/>
                </a:solidFill>
                <a:latin typeface="宋体" panose="02010600030101010101" pitchFamily="2" charset="-122"/>
                <a:ea typeface="宋体" panose="02010600030101010101" pitchFamily="2" charset="-122"/>
              </a:rPr>
              <a:t>）也</a:t>
            </a:r>
          </a:p>
          <a:p>
            <a:pPr>
              <a:lnSpc>
                <a:spcPct val="150000"/>
              </a:lnSpc>
            </a:pPr>
            <a:r>
              <a:rPr lang="zh-CN" altLang="zh-CN" b="1">
                <a:latin typeface="宋体" panose="02010600030101010101" pitchFamily="2" charset="-122"/>
                <a:ea typeface="宋体" panose="02010600030101010101" pitchFamily="2" charset="-122"/>
              </a:rPr>
              <a:t>① 师者，所以传道受业解惑也（句末语气助词，与“者”连用，表判断）</a:t>
            </a:r>
          </a:p>
          <a:p>
            <a:pPr>
              <a:lnSpc>
                <a:spcPct val="150000"/>
              </a:lnSpc>
            </a:pPr>
            <a:r>
              <a:rPr lang="zh-CN" altLang="zh-CN" b="1">
                <a:latin typeface="宋体" panose="02010600030101010101" pitchFamily="2" charset="-122"/>
                <a:ea typeface="宋体" panose="02010600030101010101" pitchFamily="2" charset="-122"/>
              </a:rPr>
              <a:t>②其闻道也固先乎吾（句中语气助词，表停顿）</a:t>
            </a:r>
          </a:p>
          <a:p>
            <a:pPr>
              <a:lnSpc>
                <a:spcPct val="150000"/>
              </a:lnSpc>
            </a:pPr>
            <a:r>
              <a:rPr lang="zh-CN" altLang="zh-CN" b="1">
                <a:latin typeface="宋体" panose="02010600030101010101" pitchFamily="2" charset="-122"/>
                <a:ea typeface="宋体" panose="02010600030101010101" pitchFamily="2" charset="-122"/>
              </a:rPr>
              <a:t>③其为惑也终不解矣（句中语气助词，表停顿）</a:t>
            </a:r>
          </a:p>
          <a:p>
            <a:pPr>
              <a:lnSpc>
                <a:spcPct val="150000"/>
              </a:lnSpc>
            </a:pPr>
            <a:r>
              <a:rPr lang="zh-CN" altLang="zh-CN" b="1">
                <a:latin typeface="宋体" panose="02010600030101010101" pitchFamily="2" charset="-122"/>
                <a:ea typeface="宋体" panose="02010600030101010101" pitchFamily="2" charset="-122"/>
              </a:rPr>
              <a:t>④其可怪也欤（句末语气助词，与“欤”连用，加强语气）</a:t>
            </a:r>
          </a:p>
        </p:txBody>
      </p:sp>
    </p:spTree>
    <p:extLst>
      <p:ext uri="{BB962C8B-B14F-4D97-AF65-F5344CB8AC3E}">
        <p14:creationId xmlns:p14="http://schemas.microsoft.com/office/powerpoint/2010/main" val="291658855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75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75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75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75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750"/>
                                        <p:tgtEl>
                                          <p:spTgt spid="3">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750"/>
                                        <p:tgtEl>
                                          <p:spTgt spid="3">
                                            <p:txEl>
                                              <p:pRg st="6" end="6"/>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750"/>
                                        <p:tgtEl>
                                          <p:spTgt spid="3">
                                            <p:txEl>
                                              <p:pRg st="7" end="7"/>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750"/>
                                        <p:tgtEl>
                                          <p:spTgt spid="3">
                                            <p:txEl>
                                              <p:pRg st="8" end="8"/>
                                            </p:txEl>
                                          </p:spTgt>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fade">
                                      <p:cBhvr>
                                        <p:cTn id="52" dur="750"/>
                                        <p:tgtEl>
                                          <p:spTgt spid="3">
                                            <p:txEl>
                                              <p:pRg st="9" end="9"/>
                                            </p:txEl>
                                          </p:spTgt>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fade">
                                      <p:cBhvr>
                                        <p:cTn id="57" dur="75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095CD66-4882-4D1C-8071-9DB756288C4E}"/>
              </a:ext>
            </a:extLst>
          </p:cNvPr>
          <p:cNvSpPr>
            <a:spLocks noGrp="1"/>
          </p:cNvSpPr>
          <p:nvPr>
            <p:ph idx="1"/>
          </p:nvPr>
        </p:nvSpPr>
        <p:spPr>
          <a:xfrm>
            <a:off x="569626" y="764498"/>
            <a:ext cx="11302584" cy="5447766"/>
          </a:xfrm>
        </p:spPr>
        <p:txBody>
          <a:bodyPr>
            <a:normAutofit fontScale="55000" lnSpcReduction="20000"/>
          </a:bodyPr>
          <a:lstStyle/>
          <a:p>
            <a:pPr>
              <a:lnSpc>
                <a:spcPct val="170000"/>
              </a:lnSpc>
            </a:pPr>
            <a:r>
              <a:rPr lang="zh-CN" altLang="zh-CN" b="1">
                <a:solidFill>
                  <a:srgbClr val="240BD9"/>
                </a:solidFill>
                <a:latin typeface="宋体" panose="02010600030101010101" pitchFamily="2" charset="-122"/>
                <a:ea typeface="宋体" panose="02010600030101010101" pitchFamily="2" charset="-122"/>
              </a:rPr>
              <a:t>【词类活用】</a:t>
            </a:r>
          </a:p>
          <a:p>
            <a:pPr>
              <a:lnSpc>
                <a:spcPct val="170000"/>
              </a:lnSpc>
            </a:pPr>
            <a:r>
              <a:rPr lang="zh-CN" altLang="zh-CN" b="1">
                <a:solidFill>
                  <a:srgbClr val="C00000"/>
                </a:solidFill>
                <a:latin typeface="宋体" panose="02010600030101010101" pitchFamily="2" charset="-122"/>
                <a:ea typeface="宋体" panose="02010600030101010101" pitchFamily="2" charset="-122"/>
              </a:rPr>
              <a:t>（</a:t>
            </a:r>
            <a:r>
              <a:rPr lang="en-US" altLang="zh-CN" b="1">
                <a:solidFill>
                  <a:srgbClr val="C00000"/>
                </a:solidFill>
                <a:latin typeface="宋体" panose="02010600030101010101" pitchFamily="2" charset="-122"/>
                <a:ea typeface="宋体" panose="02010600030101010101" pitchFamily="2" charset="-122"/>
              </a:rPr>
              <a:t>1</a:t>
            </a:r>
            <a:r>
              <a:rPr lang="zh-CN" altLang="zh-CN" b="1">
                <a:solidFill>
                  <a:srgbClr val="C00000"/>
                </a:solidFill>
                <a:latin typeface="宋体" panose="02010600030101010101" pitchFamily="2" charset="-122"/>
                <a:ea typeface="宋体" panose="02010600030101010101" pitchFamily="2" charset="-122"/>
              </a:rPr>
              <a:t>）名词作状语</a:t>
            </a:r>
          </a:p>
          <a:p>
            <a:pPr>
              <a:lnSpc>
                <a:spcPct val="170000"/>
              </a:lnSpc>
            </a:pPr>
            <a:r>
              <a:rPr lang="zh-CN" altLang="zh-CN" b="1">
                <a:latin typeface="宋体" panose="02010600030101010101" pitchFamily="2" charset="-122"/>
                <a:ea typeface="宋体" panose="02010600030101010101" pitchFamily="2" charset="-122"/>
              </a:rPr>
              <a:t>则群聚而笑之（群，表动作的情态，成群）</a:t>
            </a:r>
          </a:p>
          <a:p>
            <a:pPr>
              <a:lnSpc>
                <a:spcPct val="170000"/>
              </a:lnSpc>
            </a:pPr>
            <a:r>
              <a:rPr lang="zh-CN" altLang="zh-CN" b="1">
                <a:solidFill>
                  <a:srgbClr val="C00000"/>
                </a:solidFill>
                <a:latin typeface="宋体" panose="02010600030101010101" pitchFamily="2" charset="-122"/>
                <a:ea typeface="宋体" panose="02010600030101010101" pitchFamily="2" charset="-122"/>
              </a:rPr>
              <a:t>（</a:t>
            </a:r>
            <a:r>
              <a:rPr lang="en-US" altLang="zh-CN" b="1">
                <a:solidFill>
                  <a:srgbClr val="C00000"/>
                </a:solidFill>
                <a:latin typeface="宋体" panose="02010600030101010101" pitchFamily="2" charset="-122"/>
                <a:ea typeface="宋体" panose="02010600030101010101" pitchFamily="2" charset="-122"/>
              </a:rPr>
              <a:t>2</a:t>
            </a:r>
            <a:r>
              <a:rPr lang="zh-CN" altLang="zh-CN" b="1">
                <a:solidFill>
                  <a:srgbClr val="C00000"/>
                </a:solidFill>
                <a:latin typeface="宋体" panose="02010600030101010101" pitchFamily="2" charset="-122"/>
                <a:ea typeface="宋体" panose="02010600030101010101" pitchFamily="2" charset="-122"/>
              </a:rPr>
              <a:t>）名词作动词</a:t>
            </a:r>
          </a:p>
          <a:p>
            <a:pPr>
              <a:lnSpc>
                <a:spcPct val="170000"/>
              </a:lnSpc>
            </a:pPr>
            <a:r>
              <a:rPr lang="zh-CN" altLang="zh-CN" b="1">
                <a:latin typeface="宋体" panose="02010600030101010101" pitchFamily="2" charset="-122"/>
                <a:ea typeface="宋体" panose="02010600030101010101" pitchFamily="2" charset="-122"/>
              </a:rPr>
              <a:t>① 吾师道也（名词作动词，学习）</a:t>
            </a:r>
          </a:p>
          <a:p>
            <a:pPr>
              <a:lnSpc>
                <a:spcPct val="170000"/>
              </a:lnSpc>
            </a:pPr>
            <a:r>
              <a:rPr lang="zh-CN" altLang="zh-CN" b="1">
                <a:latin typeface="宋体" panose="02010600030101010101" pitchFamily="2" charset="-122"/>
                <a:ea typeface="宋体" panose="02010600030101010101" pitchFamily="2" charset="-122"/>
              </a:rPr>
              <a:t>② 其下圣人也亦远矣（名词作动词，低于）</a:t>
            </a:r>
          </a:p>
          <a:p>
            <a:pPr>
              <a:lnSpc>
                <a:spcPct val="170000"/>
              </a:lnSpc>
            </a:pPr>
            <a:r>
              <a:rPr lang="zh-CN" altLang="zh-CN" b="1">
                <a:solidFill>
                  <a:srgbClr val="C00000"/>
                </a:solidFill>
                <a:latin typeface="宋体" panose="02010600030101010101" pitchFamily="2" charset="-122"/>
                <a:ea typeface="宋体" panose="02010600030101010101" pitchFamily="2" charset="-122"/>
              </a:rPr>
              <a:t>（</a:t>
            </a:r>
            <a:r>
              <a:rPr lang="en-US" altLang="zh-CN" b="1">
                <a:solidFill>
                  <a:srgbClr val="C00000"/>
                </a:solidFill>
                <a:latin typeface="宋体" panose="02010600030101010101" pitchFamily="2" charset="-122"/>
                <a:ea typeface="宋体" panose="02010600030101010101" pitchFamily="2" charset="-122"/>
              </a:rPr>
              <a:t>3</a:t>
            </a:r>
            <a:r>
              <a:rPr lang="zh-CN" altLang="zh-CN" b="1">
                <a:solidFill>
                  <a:srgbClr val="C00000"/>
                </a:solidFill>
                <a:latin typeface="宋体" panose="02010600030101010101" pitchFamily="2" charset="-122"/>
                <a:ea typeface="宋体" panose="02010600030101010101" pitchFamily="2" charset="-122"/>
              </a:rPr>
              <a:t>）名词的意动用法</a:t>
            </a:r>
          </a:p>
          <a:p>
            <a:pPr>
              <a:lnSpc>
                <a:spcPct val="170000"/>
              </a:lnSpc>
            </a:pPr>
            <a:r>
              <a:rPr lang="zh-CN" altLang="zh-CN" b="1">
                <a:latin typeface="宋体" panose="02010600030101010101" pitchFamily="2" charset="-122"/>
                <a:ea typeface="宋体" panose="02010600030101010101" pitchFamily="2" charset="-122"/>
              </a:rPr>
              <a:t>① 吾从而师之（名词的意动用法，以……为师）</a:t>
            </a:r>
          </a:p>
          <a:p>
            <a:pPr>
              <a:lnSpc>
                <a:spcPct val="170000"/>
              </a:lnSpc>
            </a:pPr>
            <a:r>
              <a:rPr lang="zh-CN" altLang="zh-CN" b="1">
                <a:latin typeface="宋体" panose="02010600030101010101" pitchFamily="2" charset="-122"/>
                <a:ea typeface="宋体" panose="02010600030101010101" pitchFamily="2" charset="-122"/>
              </a:rPr>
              <a:t>② 孔子师郯子（名词意动用法，以……为师）</a:t>
            </a:r>
          </a:p>
          <a:p>
            <a:pPr>
              <a:lnSpc>
                <a:spcPct val="170000"/>
              </a:lnSpc>
            </a:pPr>
            <a:endParaRPr lang="en-US" altLang="zh-CN"/>
          </a:p>
        </p:txBody>
      </p:sp>
    </p:spTree>
    <p:extLst>
      <p:ext uri="{BB962C8B-B14F-4D97-AF65-F5344CB8AC3E}">
        <p14:creationId xmlns:p14="http://schemas.microsoft.com/office/powerpoint/2010/main" val="96525431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75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75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75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75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750"/>
                                        <p:tgtEl>
                                          <p:spTgt spid="3">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750"/>
                                        <p:tgtEl>
                                          <p:spTgt spid="3">
                                            <p:txEl>
                                              <p:pRg st="6" end="6"/>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750"/>
                                        <p:tgtEl>
                                          <p:spTgt spid="3">
                                            <p:txEl>
                                              <p:pRg st="7" end="7"/>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75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095CD66-4882-4D1C-8071-9DB756288C4E}"/>
              </a:ext>
            </a:extLst>
          </p:cNvPr>
          <p:cNvSpPr>
            <a:spLocks noGrp="1"/>
          </p:cNvSpPr>
          <p:nvPr>
            <p:ph idx="1"/>
          </p:nvPr>
        </p:nvSpPr>
        <p:spPr>
          <a:xfrm>
            <a:off x="569626" y="764498"/>
            <a:ext cx="11302584" cy="6093502"/>
          </a:xfrm>
        </p:spPr>
        <p:txBody>
          <a:bodyPr>
            <a:normAutofit fontScale="47500" lnSpcReduction="20000"/>
          </a:bodyPr>
          <a:lstStyle/>
          <a:p>
            <a:pPr>
              <a:lnSpc>
                <a:spcPct val="170000"/>
              </a:lnSpc>
            </a:pPr>
            <a:r>
              <a:rPr lang="zh-CN" altLang="zh-CN" b="1">
                <a:solidFill>
                  <a:srgbClr val="C00000"/>
                </a:solidFill>
                <a:latin typeface="宋体" panose="02010600030101010101" pitchFamily="2" charset="-122"/>
                <a:ea typeface="宋体" panose="02010600030101010101" pitchFamily="2" charset="-122"/>
              </a:rPr>
              <a:t>（</a:t>
            </a:r>
            <a:r>
              <a:rPr lang="en-US" altLang="zh-CN" b="1">
                <a:solidFill>
                  <a:srgbClr val="C00000"/>
                </a:solidFill>
                <a:latin typeface="宋体" panose="02010600030101010101" pitchFamily="2" charset="-122"/>
                <a:ea typeface="宋体" panose="02010600030101010101" pitchFamily="2" charset="-122"/>
              </a:rPr>
              <a:t>4</a:t>
            </a:r>
            <a:r>
              <a:rPr lang="zh-CN" altLang="zh-CN" b="1">
                <a:solidFill>
                  <a:srgbClr val="C00000"/>
                </a:solidFill>
                <a:latin typeface="宋体" panose="02010600030101010101" pitchFamily="2" charset="-122"/>
                <a:ea typeface="宋体" panose="02010600030101010101" pitchFamily="2" charset="-122"/>
              </a:rPr>
              <a:t>）形容词作名词</a:t>
            </a:r>
          </a:p>
          <a:p>
            <a:pPr>
              <a:lnSpc>
                <a:spcPct val="170000"/>
              </a:lnSpc>
            </a:pPr>
            <a:r>
              <a:rPr lang="zh-CN" altLang="zh-CN" b="1">
                <a:latin typeface="宋体" panose="02010600030101010101" pitchFamily="2" charset="-122"/>
                <a:ea typeface="宋体" panose="02010600030101010101" pitchFamily="2" charset="-122"/>
              </a:rPr>
              <a:t>① 小学而大遗（形容词作名词，小的方面、大的方面）</a:t>
            </a:r>
          </a:p>
          <a:p>
            <a:pPr>
              <a:lnSpc>
                <a:spcPct val="170000"/>
              </a:lnSpc>
            </a:pPr>
            <a:r>
              <a:rPr lang="zh-CN" altLang="zh-CN" b="1">
                <a:latin typeface="宋体" panose="02010600030101010101" pitchFamily="2" charset="-122"/>
                <a:ea typeface="宋体" panose="02010600030101010101" pitchFamily="2" charset="-122"/>
              </a:rPr>
              <a:t>② 吾未见其明也（形容词作名词，高明的地方）</a:t>
            </a:r>
          </a:p>
          <a:p>
            <a:pPr>
              <a:lnSpc>
                <a:spcPct val="170000"/>
              </a:lnSpc>
            </a:pPr>
            <a:r>
              <a:rPr lang="zh-CN" altLang="zh-CN" b="1">
                <a:latin typeface="宋体" panose="02010600030101010101" pitchFamily="2" charset="-122"/>
                <a:ea typeface="宋体" panose="02010600030101010101" pitchFamily="2" charset="-122"/>
              </a:rPr>
              <a:t>③ 是故圣益圣，愚益愚（形容词作名词，圣明的人、愚昧的人）</a:t>
            </a:r>
          </a:p>
          <a:p>
            <a:pPr>
              <a:lnSpc>
                <a:spcPct val="170000"/>
              </a:lnSpc>
            </a:pPr>
            <a:r>
              <a:rPr lang="zh-CN" altLang="zh-CN" b="1">
                <a:latin typeface="宋体" panose="02010600030101010101" pitchFamily="2" charset="-122"/>
                <a:ea typeface="宋体" panose="02010600030101010101" pitchFamily="2" charset="-122"/>
              </a:rPr>
              <a:t>④ 师者，所以传道受业解惑也（形容词作名词，疑惑的问题、糊涂的问题）</a:t>
            </a:r>
          </a:p>
          <a:p>
            <a:pPr>
              <a:lnSpc>
                <a:spcPct val="170000"/>
              </a:lnSpc>
            </a:pPr>
            <a:r>
              <a:rPr lang="zh-CN" altLang="zh-CN" b="1">
                <a:latin typeface="宋体" panose="02010600030101010101" pitchFamily="2" charset="-122"/>
                <a:ea typeface="宋体" panose="02010600030101010101" pitchFamily="2" charset="-122"/>
              </a:rPr>
              <a:t>⑤ 位卑则足羞，官盛则近谀（形容词作名词，卑：卑贱的人、低下的人 盛：势盛位高的人）</a:t>
            </a:r>
          </a:p>
          <a:p>
            <a:pPr>
              <a:lnSpc>
                <a:spcPct val="170000"/>
              </a:lnSpc>
            </a:pPr>
            <a:r>
              <a:rPr lang="zh-CN" altLang="zh-CN" b="1">
                <a:solidFill>
                  <a:srgbClr val="C00000"/>
                </a:solidFill>
                <a:latin typeface="宋体" panose="02010600030101010101" pitchFamily="2" charset="-122"/>
                <a:ea typeface="宋体" panose="02010600030101010101" pitchFamily="2" charset="-122"/>
              </a:rPr>
              <a:t>（</a:t>
            </a:r>
            <a:r>
              <a:rPr lang="en-US" altLang="zh-CN" b="1">
                <a:solidFill>
                  <a:srgbClr val="C00000"/>
                </a:solidFill>
                <a:latin typeface="宋体" panose="02010600030101010101" pitchFamily="2" charset="-122"/>
                <a:ea typeface="宋体" panose="02010600030101010101" pitchFamily="2" charset="-122"/>
              </a:rPr>
              <a:t>5</a:t>
            </a:r>
            <a:r>
              <a:rPr lang="zh-CN" altLang="zh-CN" b="1">
                <a:solidFill>
                  <a:srgbClr val="C00000"/>
                </a:solidFill>
                <a:latin typeface="宋体" panose="02010600030101010101" pitchFamily="2" charset="-122"/>
                <a:ea typeface="宋体" panose="02010600030101010101" pitchFamily="2" charset="-122"/>
              </a:rPr>
              <a:t>）形容词作动词</a:t>
            </a:r>
          </a:p>
          <a:p>
            <a:pPr>
              <a:lnSpc>
                <a:spcPct val="170000"/>
              </a:lnSpc>
            </a:pPr>
            <a:r>
              <a:rPr lang="zh-CN" altLang="zh-CN" b="1">
                <a:latin typeface="宋体" panose="02010600030101010101" pitchFamily="2" charset="-122"/>
                <a:ea typeface="宋体" panose="02010600030101010101" pitchFamily="2" charset="-122"/>
              </a:rPr>
              <a:t>惑而不从师（形容词作动词，遇到疑难问题）</a:t>
            </a:r>
          </a:p>
          <a:p>
            <a:pPr>
              <a:lnSpc>
                <a:spcPct val="170000"/>
              </a:lnSpc>
            </a:pPr>
            <a:r>
              <a:rPr lang="zh-CN" altLang="zh-CN" b="1">
                <a:solidFill>
                  <a:srgbClr val="C00000"/>
                </a:solidFill>
                <a:latin typeface="宋体" panose="02010600030101010101" pitchFamily="2" charset="-122"/>
                <a:ea typeface="宋体" panose="02010600030101010101" pitchFamily="2" charset="-122"/>
              </a:rPr>
              <a:t>（</a:t>
            </a:r>
            <a:r>
              <a:rPr lang="en-US" altLang="zh-CN" b="1">
                <a:solidFill>
                  <a:srgbClr val="C00000"/>
                </a:solidFill>
                <a:latin typeface="宋体" panose="02010600030101010101" pitchFamily="2" charset="-122"/>
                <a:ea typeface="宋体" panose="02010600030101010101" pitchFamily="2" charset="-122"/>
              </a:rPr>
              <a:t>6</a:t>
            </a:r>
            <a:r>
              <a:rPr lang="zh-CN" altLang="zh-CN" b="1">
                <a:solidFill>
                  <a:srgbClr val="C00000"/>
                </a:solidFill>
                <a:latin typeface="宋体" panose="02010600030101010101" pitchFamily="2" charset="-122"/>
                <a:ea typeface="宋体" panose="02010600030101010101" pitchFamily="2" charset="-122"/>
              </a:rPr>
              <a:t>）形容词的意动用法</a:t>
            </a:r>
          </a:p>
          <a:p>
            <a:pPr>
              <a:lnSpc>
                <a:spcPct val="170000"/>
              </a:lnSpc>
            </a:pPr>
            <a:r>
              <a:rPr lang="zh-CN" altLang="zh-CN" b="1">
                <a:latin typeface="宋体" panose="02010600030101010101" pitchFamily="2" charset="-122"/>
                <a:ea typeface="宋体" panose="02010600030101010101" pitchFamily="2" charset="-122"/>
              </a:rPr>
              <a:t>而耻学于师（形容词的意动用法，以……为耻）</a:t>
            </a:r>
          </a:p>
          <a:p>
            <a:pPr>
              <a:lnSpc>
                <a:spcPct val="170000"/>
              </a:lnSpc>
            </a:pPr>
            <a:r>
              <a:rPr lang="zh-CN" altLang="zh-CN" b="1">
                <a:solidFill>
                  <a:srgbClr val="C00000"/>
                </a:solidFill>
                <a:latin typeface="宋体" panose="02010600030101010101" pitchFamily="2" charset="-122"/>
                <a:ea typeface="宋体" panose="02010600030101010101" pitchFamily="2" charset="-122"/>
              </a:rPr>
              <a:t>（</a:t>
            </a:r>
            <a:r>
              <a:rPr lang="en-US" altLang="zh-CN" b="1">
                <a:solidFill>
                  <a:srgbClr val="C00000"/>
                </a:solidFill>
                <a:latin typeface="宋体" panose="02010600030101010101" pitchFamily="2" charset="-122"/>
                <a:ea typeface="宋体" panose="02010600030101010101" pitchFamily="2" charset="-122"/>
              </a:rPr>
              <a:t>7</a:t>
            </a:r>
            <a:r>
              <a:rPr lang="zh-CN" altLang="zh-CN" b="1">
                <a:solidFill>
                  <a:srgbClr val="C00000"/>
                </a:solidFill>
                <a:latin typeface="宋体" panose="02010600030101010101" pitchFamily="2" charset="-122"/>
                <a:ea typeface="宋体" panose="02010600030101010101" pitchFamily="2" charset="-122"/>
              </a:rPr>
              <a:t>）动词的使动用法</a:t>
            </a:r>
          </a:p>
          <a:p>
            <a:pPr>
              <a:lnSpc>
                <a:spcPct val="170000"/>
              </a:lnSpc>
            </a:pPr>
            <a:r>
              <a:rPr lang="zh-CN" altLang="zh-CN" b="1">
                <a:latin typeface="宋体" panose="02010600030101010101" pitchFamily="2" charset="-122"/>
                <a:ea typeface="宋体" panose="02010600030101010101" pitchFamily="2" charset="-122"/>
              </a:rPr>
              <a:t>授之书而习其句读者（习，使……学习）</a:t>
            </a:r>
          </a:p>
          <a:p>
            <a:pPr>
              <a:lnSpc>
                <a:spcPct val="170000"/>
              </a:lnSpc>
            </a:pPr>
            <a:endParaRPr lang="en-US" altLang="zh-CN"/>
          </a:p>
        </p:txBody>
      </p:sp>
    </p:spTree>
    <p:extLst>
      <p:ext uri="{BB962C8B-B14F-4D97-AF65-F5344CB8AC3E}">
        <p14:creationId xmlns:p14="http://schemas.microsoft.com/office/powerpoint/2010/main" val="417726773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75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75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75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75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750"/>
                                        <p:tgtEl>
                                          <p:spTgt spid="3">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750"/>
                                        <p:tgtEl>
                                          <p:spTgt spid="3">
                                            <p:txEl>
                                              <p:pRg st="6" end="6"/>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750"/>
                                        <p:tgtEl>
                                          <p:spTgt spid="3">
                                            <p:txEl>
                                              <p:pRg st="7" end="7"/>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750"/>
                                        <p:tgtEl>
                                          <p:spTgt spid="3">
                                            <p:txEl>
                                              <p:pRg st="8" end="8"/>
                                            </p:txEl>
                                          </p:spTgt>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fade">
                                      <p:cBhvr>
                                        <p:cTn id="52" dur="750"/>
                                        <p:tgtEl>
                                          <p:spTgt spid="3">
                                            <p:txEl>
                                              <p:pRg st="9" end="9"/>
                                            </p:txEl>
                                          </p:spTgt>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fade">
                                      <p:cBhvr>
                                        <p:cTn id="57" dur="750"/>
                                        <p:tgtEl>
                                          <p:spTgt spid="3">
                                            <p:txEl>
                                              <p:pRg st="10" end="10"/>
                                            </p:txEl>
                                          </p:spTgt>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
                                            <p:txEl>
                                              <p:pRg st="11" end="11"/>
                                            </p:txEl>
                                          </p:spTgt>
                                        </p:tgtEl>
                                        <p:attrNameLst>
                                          <p:attrName>style.visibility</p:attrName>
                                        </p:attrNameLst>
                                      </p:cBhvr>
                                      <p:to>
                                        <p:strVal val="visible"/>
                                      </p:to>
                                    </p:set>
                                    <p:animEffect transition="in" filter="fade">
                                      <p:cBhvr>
                                        <p:cTn id="62" dur="75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095CD66-4882-4D1C-8071-9DB756288C4E}"/>
              </a:ext>
            </a:extLst>
          </p:cNvPr>
          <p:cNvSpPr>
            <a:spLocks noGrp="1"/>
          </p:cNvSpPr>
          <p:nvPr>
            <p:ph idx="1"/>
          </p:nvPr>
        </p:nvSpPr>
        <p:spPr>
          <a:xfrm>
            <a:off x="569626" y="764498"/>
            <a:ext cx="11302584" cy="6093502"/>
          </a:xfrm>
        </p:spPr>
        <p:txBody>
          <a:bodyPr>
            <a:normAutofit fontScale="47500" lnSpcReduction="20000"/>
          </a:bodyPr>
          <a:lstStyle/>
          <a:p>
            <a:pPr>
              <a:lnSpc>
                <a:spcPct val="170000"/>
              </a:lnSpc>
            </a:pPr>
            <a:r>
              <a:rPr lang="zh-CN" altLang="zh-CN" b="1">
                <a:solidFill>
                  <a:srgbClr val="2723C1"/>
                </a:solidFill>
                <a:latin typeface="宋体" panose="02010600030101010101" pitchFamily="2" charset="-122"/>
                <a:ea typeface="宋体" panose="02010600030101010101" pitchFamily="2" charset="-122"/>
              </a:rPr>
              <a:t>【文言句式】</a:t>
            </a:r>
          </a:p>
          <a:p>
            <a:pPr>
              <a:lnSpc>
                <a:spcPct val="170000"/>
              </a:lnSpc>
            </a:pPr>
            <a:r>
              <a:rPr lang="zh-CN" altLang="zh-CN" b="1">
                <a:solidFill>
                  <a:srgbClr val="C00000"/>
                </a:solidFill>
                <a:latin typeface="宋体" panose="02010600030101010101" pitchFamily="2" charset="-122"/>
                <a:ea typeface="宋体" panose="02010600030101010101" pitchFamily="2" charset="-122"/>
              </a:rPr>
              <a:t>（</a:t>
            </a:r>
            <a:r>
              <a:rPr lang="en-US" altLang="zh-CN" b="1">
                <a:solidFill>
                  <a:srgbClr val="C00000"/>
                </a:solidFill>
                <a:latin typeface="宋体" panose="02010600030101010101" pitchFamily="2" charset="-122"/>
                <a:ea typeface="宋体" panose="02010600030101010101" pitchFamily="2" charset="-122"/>
              </a:rPr>
              <a:t>1</a:t>
            </a:r>
            <a:r>
              <a:rPr lang="zh-CN" altLang="zh-CN" b="1">
                <a:solidFill>
                  <a:srgbClr val="C00000"/>
                </a:solidFill>
                <a:latin typeface="宋体" panose="02010600030101010101" pitchFamily="2" charset="-122"/>
                <a:ea typeface="宋体" panose="02010600030101010101" pitchFamily="2" charset="-122"/>
              </a:rPr>
              <a:t>）判断句</a:t>
            </a:r>
          </a:p>
          <a:p>
            <a:pPr>
              <a:lnSpc>
                <a:spcPct val="170000"/>
              </a:lnSpc>
            </a:pPr>
            <a:r>
              <a:rPr lang="zh-CN" altLang="zh-CN" b="1">
                <a:latin typeface="宋体" panose="02010600030101010101" pitchFamily="2" charset="-122"/>
                <a:ea typeface="宋体" panose="02010600030101010101" pitchFamily="2" charset="-122"/>
              </a:rPr>
              <a:t>① 师者，所以传道受业解惑也（……者，……也，表判断）</a:t>
            </a:r>
          </a:p>
          <a:p>
            <a:pPr>
              <a:lnSpc>
                <a:spcPct val="170000"/>
              </a:lnSpc>
            </a:pPr>
            <a:r>
              <a:rPr lang="zh-CN" altLang="zh-CN" b="1">
                <a:latin typeface="宋体" panose="02010600030101010101" pitchFamily="2" charset="-122"/>
                <a:ea typeface="宋体" panose="02010600030101010101" pitchFamily="2" charset="-122"/>
              </a:rPr>
              <a:t>②道之所存，师之所存也（……也，表判断）</a:t>
            </a:r>
          </a:p>
          <a:p>
            <a:pPr>
              <a:lnSpc>
                <a:spcPct val="170000"/>
              </a:lnSpc>
            </a:pPr>
            <a:r>
              <a:rPr lang="zh-CN" altLang="zh-CN" b="1">
                <a:latin typeface="宋体" panose="02010600030101010101" pitchFamily="2" charset="-122"/>
                <a:ea typeface="宋体" panose="02010600030101010101" pitchFamily="2" charset="-122"/>
              </a:rPr>
              <a:t>③彼童子之师，授之书而习其句读者，非吾所谓传其道解其惑者也（非，表否定判断）</a:t>
            </a:r>
          </a:p>
          <a:p>
            <a:pPr>
              <a:lnSpc>
                <a:spcPct val="170000"/>
              </a:lnSpc>
            </a:pPr>
            <a:r>
              <a:rPr lang="zh-CN" altLang="zh-CN" b="1">
                <a:solidFill>
                  <a:srgbClr val="C00000"/>
                </a:solidFill>
                <a:latin typeface="宋体" panose="02010600030101010101" pitchFamily="2" charset="-122"/>
                <a:ea typeface="宋体" panose="02010600030101010101" pitchFamily="2" charset="-122"/>
              </a:rPr>
              <a:t>（</a:t>
            </a:r>
            <a:r>
              <a:rPr lang="en-US" altLang="zh-CN" b="1">
                <a:solidFill>
                  <a:srgbClr val="C00000"/>
                </a:solidFill>
                <a:latin typeface="宋体" panose="02010600030101010101" pitchFamily="2" charset="-122"/>
                <a:ea typeface="宋体" panose="02010600030101010101" pitchFamily="2" charset="-122"/>
              </a:rPr>
              <a:t>2</a:t>
            </a:r>
            <a:r>
              <a:rPr lang="zh-CN" altLang="zh-CN" b="1">
                <a:solidFill>
                  <a:srgbClr val="C00000"/>
                </a:solidFill>
                <a:latin typeface="宋体" panose="02010600030101010101" pitchFamily="2" charset="-122"/>
                <a:ea typeface="宋体" panose="02010600030101010101" pitchFamily="2" charset="-122"/>
              </a:rPr>
              <a:t>）被动句</a:t>
            </a:r>
          </a:p>
          <a:p>
            <a:pPr>
              <a:lnSpc>
                <a:spcPct val="170000"/>
              </a:lnSpc>
            </a:pPr>
            <a:r>
              <a:rPr lang="zh-CN" altLang="zh-CN" b="1">
                <a:latin typeface="宋体" panose="02010600030101010101" pitchFamily="2" charset="-122"/>
                <a:ea typeface="宋体" panose="02010600030101010101" pitchFamily="2" charset="-122"/>
              </a:rPr>
              <a:t>不拘于时（介词“于”表被动）</a:t>
            </a:r>
          </a:p>
          <a:p>
            <a:pPr>
              <a:lnSpc>
                <a:spcPct val="170000"/>
              </a:lnSpc>
            </a:pPr>
            <a:r>
              <a:rPr lang="zh-CN" altLang="zh-CN" b="1">
                <a:solidFill>
                  <a:srgbClr val="C00000"/>
                </a:solidFill>
                <a:latin typeface="宋体" panose="02010600030101010101" pitchFamily="2" charset="-122"/>
                <a:ea typeface="宋体" panose="02010600030101010101" pitchFamily="2" charset="-122"/>
              </a:rPr>
              <a:t>（</a:t>
            </a:r>
            <a:r>
              <a:rPr lang="en-US" altLang="zh-CN" b="1">
                <a:solidFill>
                  <a:srgbClr val="C00000"/>
                </a:solidFill>
                <a:latin typeface="宋体" panose="02010600030101010101" pitchFamily="2" charset="-122"/>
                <a:ea typeface="宋体" panose="02010600030101010101" pitchFamily="2" charset="-122"/>
              </a:rPr>
              <a:t>3</a:t>
            </a:r>
            <a:r>
              <a:rPr lang="zh-CN" altLang="zh-CN" b="1">
                <a:solidFill>
                  <a:srgbClr val="C00000"/>
                </a:solidFill>
                <a:latin typeface="宋体" panose="02010600030101010101" pitchFamily="2" charset="-122"/>
                <a:ea typeface="宋体" panose="02010600030101010101" pitchFamily="2" charset="-122"/>
              </a:rPr>
              <a:t>）介宾结构后置句（状语后置句）</a:t>
            </a:r>
          </a:p>
          <a:p>
            <a:pPr>
              <a:lnSpc>
                <a:spcPct val="170000"/>
              </a:lnSpc>
            </a:pPr>
            <a:r>
              <a:rPr lang="zh-CN" altLang="zh-CN" b="1">
                <a:latin typeface="宋体" panose="02010600030101010101" pitchFamily="2" charset="-122"/>
                <a:ea typeface="宋体" panose="02010600030101010101" pitchFamily="2" charset="-122"/>
              </a:rPr>
              <a:t>① 而耻学于师（于师学，介宾短语后置）</a:t>
            </a:r>
          </a:p>
          <a:p>
            <a:pPr>
              <a:lnSpc>
                <a:spcPct val="170000"/>
              </a:lnSpc>
            </a:pPr>
            <a:r>
              <a:rPr lang="zh-CN" altLang="zh-CN" b="1">
                <a:latin typeface="宋体" panose="02010600030101010101" pitchFamily="2" charset="-122"/>
                <a:ea typeface="宋体" panose="02010600030101010101" pitchFamily="2" charset="-122"/>
              </a:rPr>
              <a:t>②师不必贤于弟子（于弟子贤，介宾短语后置）</a:t>
            </a:r>
          </a:p>
          <a:p>
            <a:pPr>
              <a:lnSpc>
                <a:spcPct val="170000"/>
              </a:lnSpc>
            </a:pPr>
            <a:r>
              <a:rPr lang="zh-CN" altLang="zh-CN" b="1">
                <a:latin typeface="宋体" panose="02010600030101010101" pitchFamily="2" charset="-122"/>
                <a:ea typeface="宋体" panose="02010600030101010101" pitchFamily="2" charset="-122"/>
              </a:rPr>
              <a:t>③不拘于时，学于余（于余学，介宾短语后置）</a:t>
            </a:r>
          </a:p>
          <a:p>
            <a:pPr>
              <a:lnSpc>
                <a:spcPct val="170000"/>
              </a:lnSpc>
            </a:pPr>
            <a:endParaRPr lang="en-US" altLang="zh-CN"/>
          </a:p>
        </p:txBody>
      </p:sp>
    </p:spTree>
    <p:extLst>
      <p:ext uri="{BB962C8B-B14F-4D97-AF65-F5344CB8AC3E}">
        <p14:creationId xmlns:p14="http://schemas.microsoft.com/office/powerpoint/2010/main" val="288678451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75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75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75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75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750"/>
                                        <p:tgtEl>
                                          <p:spTgt spid="3">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750"/>
                                        <p:tgtEl>
                                          <p:spTgt spid="3">
                                            <p:txEl>
                                              <p:pRg st="6" end="6"/>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750"/>
                                        <p:tgtEl>
                                          <p:spTgt spid="3">
                                            <p:txEl>
                                              <p:pRg st="7" end="7"/>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750"/>
                                        <p:tgtEl>
                                          <p:spTgt spid="3">
                                            <p:txEl>
                                              <p:pRg st="8" end="8"/>
                                            </p:txEl>
                                          </p:spTgt>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fade">
                                      <p:cBhvr>
                                        <p:cTn id="52" dur="750"/>
                                        <p:tgtEl>
                                          <p:spTgt spid="3">
                                            <p:txEl>
                                              <p:pRg st="9" end="9"/>
                                            </p:txEl>
                                          </p:spTgt>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fade">
                                      <p:cBhvr>
                                        <p:cTn id="57" dur="75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095CD66-4882-4D1C-8071-9DB756288C4E}"/>
              </a:ext>
            </a:extLst>
          </p:cNvPr>
          <p:cNvSpPr>
            <a:spLocks noGrp="1"/>
          </p:cNvSpPr>
          <p:nvPr>
            <p:ph idx="1"/>
          </p:nvPr>
        </p:nvSpPr>
        <p:spPr>
          <a:xfrm>
            <a:off x="569626" y="764498"/>
            <a:ext cx="11302584" cy="5447766"/>
          </a:xfrm>
        </p:spPr>
        <p:txBody>
          <a:bodyPr>
            <a:normAutofit fontScale="55000" lnSpcReduction="20000"/>
          </a:bodyPr>
          <a:lstStyle/>
          <a:p>
            <a:pPr>
              <a:lnSpc>
                <a:spcPct val="160000"/>
              </a:lnSpc>
            </a:pPr>
            <a:r>
              <a:rPr lang="zh-CN" altLang="zh-CN" b="1">
                <a:solidFill>
                  <a:srgbClr val="C00000"/>
                </a:solidFill>
                <a:latin typeface="宋体" panose="02010600030101010101" pitchFamily="2" charset="-122"/>
                <a:ea typeface="宋体" panose="02010600030101010101" pitchFamily="2" charset="-122"/>
              </a:rPr>
              <a:t>（</a:t>
            </a:r>
            <a:r>
              <a:rPr lang="en-US" altLang="zh-CN" b="1">
                <a:solidFill>
                  <a:srgbClr val="C00000"/>
                </a:solidFill>
                <a:latin typeface="宋体" panose="02010600030101010101" pitchFamily="2" charset="-122"/>
                <a:ea typeface="宋体" panose="02010600030101010101" pitchFamily="2" charset="-122"/>
              </a:rPr>
              <a:t>4</a:t>
            </a:r>
            <a:r>
              <a:rPr lang="zh-CN" altLang="zh-CN" b="1">
                <a:solidFill>
                  <a:srgbClr val="C00000"/>
                </a:solidFill>
                <a:latin typeface="宋体" panose="02010600030101010101" pitchFamily="2" charset="-122"/>
                <a:ea typeface="宋体" panose="02010600030101010101" pitchFamily="2" charset="-122"/>
              </a:rPr>
              <a:t>）宾语前置句</a:t>
            </a:r>
          </a:p>
          <a:p>
            <a:pPr>
              <a:lnSpc>
                <a:spcPct val="160000"/>
              </a:lnSpc>
            </a:pPr>
            <a:r>
              <a:rPr lang="zh-CN" altLang="zh-CN" b="1">
                <a:latin typeface="宋体" panose="02010600030101010101" pitchFamily="2" charset="-122"/>
                <a:ea typeface="宋体" panose="02010600030101010101" pitchFamily="2" charset="-122"/>
              </a:rPr>
              <a:t>句读之不知，惑之不解（不知句读，不解惑，宾语前置）</a:t>
            </a:r>
          </a:p>
          <a:p>
            <a:pPr>
              <a:lnSpc>
                <a:spcPct val="160000"/>
              </a:lnSpc>
            </a:pPr>
            <a:r>
              <a:rPr lang="zh-CN" altLang="zh-CN" b="1">
                <a:solidFill>
                  <a:srgbClr val="C00000"/>
                </a:solidFill>
                <a:latin typeface="宋体" panose="02010600030101010101" pitchFamily="2" charset="-122"/>
                <a:ea typeface="宋体" panose="02010600030101010101" pitchFamily="2" charset="-122"/>
              </a:rPr>
              <a:t>（</a:t>
            </a:r>
            <a:r>
              <a:rPr lang="en-US" altLang="zh-CN" b="1">
                <a:solidFill>
                  <a:srgbClr val="C00000"/>
                </a:solidFill>
                <a:latin typeface="宋体" panose="02010600030101010101" pitchFamily="2" charset="-122"/>
                <a:ea typeface="宋体" panose="02010600030101010101" pitchFamily="2" charset="-122"/>
              </a:rPr>
              <a:t>5</a:t>
            </a:r>
            <a:r>
              <a:rPr lang="zh-CN" altLang="zh-CN" b="1">
                <a:solidFill>
                  <a:srgbClr val="C00000"/>
                </a:solidFill>
                <a:latin typeface="宋体" panose="02010600030101010101" pitchFamily="2" charset="-122"/>
                <a:ea typeface="宋体" panose="02010600030101010101" pitchFamily="2" charset="-122"/>
              </a:rPr>
              <a:t>）省略句</a:t>
            </a:r>
          </a:p>
          <a:p>
            <a:pPr>
              <a:lnSpc>
                <a:spcPct val="160000"/>
              </a:lnSpc>
            </a:pPr>
            <a:r>
              <a:rPr lang="zh-CN" altLang="zh-CN" b="1">
                <a:latin typeface="宋体" panose="02010600030101010101" pitchFamily="2" charset="-122"/>
                <a:ea typeface="宋体" panose="02010600030101010101" pitchFamily="2" charset="-122"/>
              </a:rPr>
              <a:t>① 今其智乃反不能及（之）（省宾语）</a:t>
            </a:r>
          </a:p>
          <a:p>
            <a:pPr>
              <a:lnSpc>
                <a:spcPct val="160000"/>
              </a:lnSpc>
            </a:pPr>
            <a:r>
              <a:rPr lang="zh-CN" altLang="zh-CN" b="1">
                <a:latin typeface="宋体" panose="02010600030101010101" pitchFamily="2" charset="-122"/>
                <a:ea typeface="宋体" panose="02010600030101010101" pitchFamily="2" charset="-122"/>
              </a:rPr>
              <a:t>②吾从（之）而师之（省宾语）</a:t>
            </a:r>
          </a:p>
          <a:p>
            <a:pPr>
              <a:lnSpc>
                <a:spcPct val="160000"/>
              </a:lnSpc>
            </a:pPr>
            <a:r>
              <a:rPr lang="zh-CN" altLang="zh-CN" b="1">
                <a:latin typeface="宋体" panose="02010600030101010101" pitchFamily="2" charset="-122"/>
                <a:ea typeface="宋体" panose="02010600030101010101" pitchFamily="2" charset="-122"/>
              </a:rPr>
              <a:t>③（其，指士大夫之族）群聚而笑之（省主语）</a:t>
            </a:r>
          </a:p>
          <a:p>
            <a:pPr>
              <a:lnSpc>
                <a:spcPct val="160000"/>
              </a:lnSpc>
            </a:pPr>
            <a:r>
              <a:rPr lang="zh-CN" altLang="zh-CN" b="1">
                <a:latin typeface="宋体" panose="02010600030101010101" pitchFamily="2" charset="-122"/>
                <a:ea typeface="宋体" panose="02010600030101010101" pitchFamily="2" charset="-122"/>
              </a:rPr>
              <a:t>④（师）位卑（者）则足羞，（师）官盛（者）则近谀（省略谓语动词）</a:t>
            </a:r>
          </a:p>
          <a:p>
            <a:pPr>
              <a:lnSpc>
                <a:spcPct val="160000"/>
              </a:lnSpc>
            </a:pPr>
            <a:r>
              <a:rPr lang="zh-CN" altLang="zh-CN" b="1">
                <a:solidFill>
                  <a:srgbClr val="C00000"/>
                </a:solidFill>
                <a:latin typeface="宋体" panose="02010600030101010101" pitchFamily="2" charset="-122"/>
                <a:ea typeface="宋体" panose="02010600030101010101" pitchFamily="2" charset="-122"/>
              </a:rPr>
              <a:t>（</a:t>
            </a:r>
            <a:r>
              <a:rPr lang="en-US" altLang="zh-CN" b="1">
                <a:solidFill>
                  <a:srgbClr val="C00000"/>
                </a:solidFill>
                <a:latin typeface="宋体" panose="02010600030101010101" pitchFamily="2" charset="-122"/>
                <a:ea typeface="宋体" panose="02010600030101010101" pitchFamily="2" charset="-122"/>
              </a:rPr>
              <a:t>6</a:t>
            </a:r>
            <a:r>
              <a:rPr lang="zh-CN" altLang="zh-CN" b="1">
                <a:solidFill>
                  <a:srgbClr val="C00000"/>
                </a:solidFill>
                <a:latin typeface="宋体" panose="02010600030101010101" pitchFamily="2" charset="-122"/>
                <a:ea typeface="宋体" panose="02010600030101010101" pitchFamily="2" charset="-122"/>
              </a:rPr>
              <a:t>）固定格式</a:t>
            </a:r>
          </a:p>
          <a:p>
            <a:pPr>
              <a:lnSpc>
                <a:spcPct val="160000"/>
              </a:lnSpc>
            </a:pPr>
            <a:r>
              <a:rPr lang="zh-CN" altLang="zh-CN" b="1">
                <a:latin typeface="宋体" panose="02010600030101010101" pitchFamily="2" charset="-122"/>
                <a:ea typeface="宋体" panose="02010600030101010101" pitchFamily="2" charset="-122"/>
              </a:rPr>
              <a:t>庸……乎：表反问，难道……吗，哪里……呢</a:t>
            </a:r>
          </a:p>
          <a:p>
            <a:pPr>
              <a:lnSpc>
                <a:spcPct val="160000"/>
              </a:lnSpc>
            </a:pPr>
            <a:r>
              <a:rPr lang="zh-CN" altLang="zh-CN" b="1">
                <a:latin typeface="宋体" panose="02010600030101010101" pitchFamily="2" charset="-122"/>
                <a:ea typeface="宋体" panose="02010600030101010101" pitchFamily="2" charset="-122"/>
              </a:rPr>
              <a:t>例句：夫庸知其年之先后生于吾乎</a:t>
            </a:r>
          </a:p>
          <a:p>
            <a:pPr>
              <a:lnSpc>
                <a:spcPct val="170000"/>
              </a:lnSpc>
            </a:pPr>
            <a:endParaRPr lang="en-US" altLang="zh-CN"/>
          </a:p>
        </p:txBody>
      </p:sp>
    </p:spTree>
    <p:extLst>
      <p:ext uri="{BB962C8B-B14F-4D97-AF65-F5344CB8AC3E}">
        <p14:creationId xmlns:p14="http://schemas.microsoft.com/office/powerpoint/2010/main" val="64770446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75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75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75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75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750"/>
                                        <p:tgtEl>
                                          <p:spTgt spid="3">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750"/>
                                        <p:tgtEl>
                                          <p:spTgt spid="3">
                                            <p:txEl>
                                              <p:pRg st="6" end="6"/>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750"/>
                                        <p:tgtEl>
                                          <p:spTgt spid="3">
                                            <p:txEl>
                                              <p:pRg st="7" end="7"/>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750"/>
                                        <p:tgtEl>
                                          <p:spTgt spid="3">
                                            <p:txEl>
                                              <p:pRg st="8" end="8"/>
                                            </p:txEl>
                                          </p:spTgt>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fade">
                                      <p:cBhvr>
                                        <p:cTn id="52" dur="75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5BB41DE-6AEE-497C-8276-B2034B24FFAD}"/>
              </a:ext>
            </a:extLst>
          </p:cNvPr>
          <p:cNvSpPr>
            <a:spLocks noGrp="1"/>
          </p:cNvSpPr>
          <p:nvPr>
            <p:ph type="title"/>
          </p:nvPr>
        </p:nvSpPr>
        <p:spPr>
          <a:xfrm>
            <a:off x="609600" y="643346"/>
            <a:ext cx="10972800" cy="625015"/>
          </a:xfrm>
        </p:spPr>
        <p:txBody>
          <a:bodyPr>
            <a:normAutofit fontScale="90000"/>
          </a:bodyPr>
          <a:lstStyle/>
          <a:p>
            <a:pPr algn="ctr"/>
            <a:r>
              <a:rPr lang="zh-CN" altLang="en-US" b="1">
                <a:solidFill>
                  <a:srgbClr val="FF0000"/>
                </a:solidFill>
              </a:rPr>
              <a:t>结构层次</a:t>
            </a:r>
          </a:p>
        </p:txBody>
      </p:sp>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AA76C5E-9F7A-4888-9122-F4084F30C012}"/>
              </a:ext>
            </a:extLst>
          </p:cNvPr>
          <p:cNvSpPr>
            <a:spLocks noGrp="1"/>
          </p:cNvSpPr>
          <p:nvPr>
            <p:ph idx="1"/>
          </p:nvPr>
        </p:nvSpPr>
        <p:spPr>
          <a:xfrm>
            <a:off x="838200" y="1533393"/>
            <a:ext cx="10515600" cy="4565749"/>
          </a:xfrm>
        </p:spPr>
        <p:txBody>
          <a:bodyPr>
            <a:normAutofit fontScale="70000" lnSpcReduction="20000"/>
          </a:bodyPr>
          <a:lstStyle/>
          <a:p>
            <a:pPr>
              <a:lnSpc>
                <a:spcPct val="150000"/>
              </a:lnSpc>
            </a:pPr>
            <a:r>
              <a:rPr lang="zh-CN" altLang="zh-CN" b="1">
                <a:latin typeface="宋体" panose="02010600030101010101" pitchFamily="2" charset="-122"/>
                <a:ea typeface="宋体" panose="02010600030101010101" pitchFamily="2" charset="-122"/>
              </a:rPr>
              <a:t>全文共四段。</a:t>
            </a:r>
          </a:p>
          <a:p>
            <a:pPr>
              <a:lnSpc>
                <a:spcPct val="150000"/>
              </a:lnSpc>
            </a:pPr>
            <a:r>
              <a:rPr lang="zh-CN" altLang="zh-CN" b="1">
                <a:latin typeface="宋体" panose="02010600030101010101" pitchFamily="2" charset="-122"/>
                <a:ea typeface="宋体" panose="02010600030101010101" pitchFamily="2" charset="-122"/>
              </a:rPr>
              <a:t>第一段，以老师的重要作用总论从师的必要性和从师的原则，提出中心论点。</a:t>
            </a:r>
          </a:p>
          <a:p>
            <a:pPr>
              <a:lnSpc>
                <a:spcPct val="150000"/>
              </a:lnSpc>
            </a:pPr>
            <a:r>
              <a:rPr lang="zh-CN" altLang="zh-CN" b="1">
                <a:latin typeface="宋体" panose="02010600030101010101" pitchFamily="2" charset="-122"/>
                <a:ea typeface="宋体" panose="02010600030101010101" pitchFamily="2" charset="-122"/>
              </a:rPr>
              <a:t>第二段，论述“师道之不传”，批判“士大夫之族”耻于从师的恶劣风气，从反面论证中心论点。</a:t>
            </a:r>
          </a:p>
          <a:p>
            <a:pPr>
              <a:lnSpc>
                <a:spcPct val="150000"/>
              </a:lnSpc>
            </a:pPr>
            <a:r>
              <a:rPr lang="zh-CN" altLang="zh-CN" b="1">
                <a:latin typeface="宋体" panose="02010600030101010101" pitchFamily="2" charset="-122"/>
                <a:ea typeface="宋体" panose="02010600030101010101" pitchFamily="2" charset="-122"/>
              </a:rPr>
              <a:t>第三段，以孔子为例，进一步从正面论证中心论点。</a:t>
            </a:r>
          </a:p>
          <a:p>
            <a:pPr>
              <a:lnSpc>
                <a:spcPct val="150000"/>
              </a:lnSpc>
            </a:pPr>
            <a:r>
              <a:rPr lang="zh-CN" altLang="zh-CN" b="1">
                <a:latin typeface="宋体" panose="02010600030101010101" pitchFamily="2" charset="-122"/>
                <a:ea typeface="宋体" panose="02010600030101010101" pitchFamily="2" charset="-122"/>
              </a:rPr>
              <a:t>第四段，点明写作缘由。</a:t>
            </a:r>
          </a:p>
        </p:txBody>
      </p:sp>
    </p:spTree>
    <p:extLst>
      <p:ext uri="{BB962C8B-B14F-4D97-AF65-F5344CB8AC3E}">
        <p14:creationId xmlns:p14="http://schemas.microsoft.com/office/powerpoint/2010/main" val="237011967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A676C67-8847-4C9A-B0D3-F7A603EB6F00}"/>
              </a:ext>
            </a:extLst>
          </p:cNvPr>
          <p:cNvSpPr>
            <a:spLocks noChangeArrowheads="1"/>
          </p:cNvSpPr>
          <p:nvPr/>
        </p:nvSpPr>
        <p:spPr bwMode="auto">
          <a:xfrm>
            <a:off x="136525" y="876300"/>
            <a:ext cx="11679238" cy="37258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b="1"/>
              <a:t>二</a:t>
            </a:r>
            <a:r>
              <a:rPr lang="zh-CN" altLang="zh-CN" sz="2000" b="1"/>
              <a:t>、</a:t>
            </a:r>
            <a:r>
              <a:rPr lang="zh-CN" altLang="en-US" sz="2000" b="1"/>
              <a:t>本单元的文章以说理为主，运用了多种说理方式，语言也各有特色。</a:t>
            </a:r>
            <a:r>
              <a:rPr lang="en-US" altLang="zh-CN" sz="2000" b="1"/>
              <a:t>《</a:t>
            </a:r>
            <a:r>
              <a:rPr lang="zh-CN" altLang="en-US" sz="2000" b="1"/>
              <a:t>劝学</a:t>
            </a:r>
            <a:r>
              <a:rPr lang="en-US" altLang="zh-CN" sz="2000" b="1"/>
              <a:t>》</a:t>
            </a:r>
            <a:r>
              <a:rPr lang="zh-CN" altLang="en-US" sz="2000" b="1"/>
              <a:t>多以比喻阐发道理，生动形象</a:t>
            </a:r>
            <a:r>
              <a:rPr lang="en-US" altLang="zh-CN" sz="2000" b="1"/>
              <a:t>;《</a:t>
            </a:r>
            <a:r>
              <a:rPr lang="zh-CN" altLang="en-US" sz="2000" b="1"/>
              <a:t>反对党八股</a:t>
            </a:r>
            <a:r>
              <a:rPr lang="en-US" altLang="zh-CN" sz="2000" b="1"/>
              <a:t>》</a:t>
            </a:r>
            <a:r>
              <a:rPr lang="zh-CN" altLang="en-US" sz="2000" b="1"/>
              <a:t>为党八股画像，态度鲜明而又诙谐幽默</a:t>
            </a:r>
            <a:r>
              <a:rPr lang="en-US" altLang="zh-CN" sz="2000" b="1"/>
              <a:t>;《</a:t>
            </a:r>
            <a:r>
              <a:rPr lang="zh-CN" altLang="en-US" sz="2000" b="1"/>
              <a:t>拿来主义</a:t>
            </a:r>
            <a:r>
              <a:rPr lang="en-US" altLang="zh-CN" sz="2000" b="1"/>
              <a:t>》</a:t>
            </a:r>
            <a:r>
              <a:rPr lang="zh-CN" altLang="en-US" sz="2000" b="1"/>
              <a:t>先破后立，睿智犀利而又妙趣横生。阅读本单元课文，梳理作者的论述思路，体会其说理艺术，看看作者是如何阐释“学习之道”的。</a:t>
            </a:r>
            <a:br>
              <a:rPr lang="zh-CN" altLang="en-US" sz="2000" b="1"/>
            </a:br>
            <a:r>
              <a:rPr lang="en-US" altLang="zh-CN" sz="2000" b="1"/>
              <a:t>1.</a:t>
            </a:r>
            <a:r>
              <a:rPr lang="zh-CN" altLang="en-US" sz="2000" b="1"/>
              <a:t>本单元课文，大都运用了对比的方法说理</a:t>
            </a:r>
            <a:r>
              <a:rPr lang="en-US" altLang="zh-CN" sz="2000" b="1"/>
              <a:t>;《</a:t>
            </a:r>
            <a:r>
              <a:rPr lang="zh-CN" altLang="en-US" sz="2000" b="1"/>
              <a:t>劝学</a:t>
            </a:r>
            <a:r>
              <a:rPr lang="en-US" altLang="zh-CN" sz="2000" b="1"/>
              <a:t>》《</a:t>
            </a:r>
            <a:r>
              <a:rPr lang="zh-CN" altLang="en-US" sz="2000" b="1"/>
              <a:t>反对党八股</a:t>
            </a:r>
            <a:r>
              <a:rPr lang="en-US" altLang="zh-CN" sz="2000" b="1"/>
              <a:t>》《</a:t>
            </a:r>
            <a:r>
              <a:rPr lang="zh-CN" altLang="en-US" sz="2000" b="1"/>
              <a:t>拿来主义</a:t>
            </a:r>
            <a:r>
              <a:rPr lang="en-US" altLang="zh-CN" sz="2000" b="1"/>
              <a:t>》</a:t>
            </a:r>
            <a:r>
              <a:rPr lang="zh-CN" altLang="en-US" sz="2000" b="1"/>
              <a:t>都运用了比喻的方法说理。从课文中分别找出典型的例子，分析对比和比喻的方法在阐发观点上的作用。</a:t>
            </a:r>
            <a:br>
              <a:rPr lang="zh-CN" altLang="en-US" sz="2000" b="1"/>
            </a:br>
            <a:r>
              <a:rPr lang="en-US" altLang="zh-CN" sz="2000" b="1"/>
              <a:t>2.</a:t>
            </a:r>
            <a:r>
              <a:rPr lang="zh-CN" altLang="en-US" sz="2000" b="1"/>
              <a:t>本单元的文章大都针对现实问题发表议论，往往先批判错误，然后有针对性地提出自己的主张。阅读这些文章，看看文中列举了哪些错误现象，作者又是如何层层辩驳剖析，并给出“药方”的。</a:t>
            </a:r>
            <a:endParaRPr lang="zh-CN" altLang="zh-CN" sz="2000" b="1"/>
          </a:p>
        </p:txBody>
      </p:sp>
    </p:spTree>
  </p:cSld>
  <p:clrMapOvr>
    <a:masterClrMapping/>
  </p:clrMapOvr>
  <p:transition spd="slow" advTm="3000">
    <p:push dir="u"/>
  </p:transition>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E1364CB-CB9B-4488-93D5-7650EAFAACDB}"/>
              </a:ext>
            </a:extLst>
          </p:cNvPr>
          <p:cNvSpPr>
            <a:spLocks noGrp="1"/>
          </p:cNvSpPr>
          <p:nvPr>
            <p:ph type="title"/>
          </p:nvPr>
        </p:nvSpPr>
        <p:spPr>
          <a:xfrm>
            <a:off x="609600" y="731835"/>
            <a:ext cx="10972800" cy="685801"/>
          </a:xfrm>
        </p:spPr>
        <p:txBody>
          <a:bodyPr>
            <a:normAutofit fontScale="90000"/>
          </a:bodyPr>
          <a:lstStyle/>
          <a:p>
            <a:pPr algn="ctr"/>
            <a:r>
              <a:rPr lang="zh-CN" altLang="en-US">
                <a:solidFill>
                  <a:srgbClr val="FF0000"/>
                </a:solidFill>
              </a:rPr>
              <a:t>课文主题</a:t>
            </a:r>
          </a:p>
        </p:txBody>
      </p:sp>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4FEF24E-61FE-4C0F-B41D-9F1D4853DD39}"/>
              </a:ext>
            </a:extLst>
          </p:cNvPr>
          <p:cNvSpPr>
            <a:spLocks noGrp="1"/>
          </p:cNvSpPr>
          <p:nvPr>
            <p:ph idx="1"/>
          </p:nvPr>
        </p:nvSpPr>
        <p:spPr>
          <a:xfrm>
            <a:off x="609600" y="1600201"/>
            <a:ext cx="10972800" cy="3895077"/>
          </a:xfrm>
        </p:spPr>
        <p:txBody>
          <a:bodyPr>
            <a:normAutofit fontScale="70000" lnSpcReduction="20000"/>
          </a:bodyPr>
          <a:lstStyle/>
          <a:p>
            <a:pPr>
              <a:lnSpc>
                <a:spcPct val="160000"/>
              </a:lnSpc>
            </a:pPr>
            <a:r>
              <a:rPr lang="zh-CN" altLang="zh-CN" b="1"/>
              <a:t>《师说》是唐代文学家韩愈创作的一篇议论文。文章阐说从师求学的道理，讽刺耻于相师的世态，教育了青年，起到转变风气的作用。文中列举正反面的事例层层对比，反复论证，论述了从师表学习的必要性和原则，批判了当时社会上</a:t>
            </a:r>
            <a:r>
              <a:rPr lang="en-US" altLang="zh-CN" b="1"/>
              <a:t>“</a:t>
            </a:r>
            <a:r>
              <a:rPr lang="zh-CN" altLang="zh-CN" b="1"/>
              <a:t>耻学于师</a:t>
            </a:r>
            <a:r>
              <a:rPr lang="en-US" altLang="zh-CN" b="1"/>
              <a:t>”</a:t>
            </a:r>
            <a:r>
              <a:rPr lang="zh-CN" altLang="zh-CN" b="1"/>
              <a:t>的陋习，表现出非凡的勇气和斗争精神，也表现出作者不顾世俗独抒己见的精神。</a:t>
            </a:r>
          </a:p>
          <a:p>
            <a:endParaRPr lang="zh-CN" altLang="en-US"/>
          </a:p>
        </p:txBody>
      </p:sp>
    </p:spTree>
    <p:extLst>
      <p:ext uri="{BB962C8B-B14F-4D97-AF65-F5344CB8AC3E}">
        <p14:creationId xmlns:p14="http://schemas.microsoft.com/office/powerpoint/2010/main" val="150531171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E1364CB-CB9B-4488-93D5-7650EAFAACDB}"/>
              </a:ext>
            </a:extLst>
          </p:cNvPr>
          <p:cNvSpPr>
            <a:spLocks noGrp="1"/>
          </p:cNvSpPr>
          <p:nvPr>
            <p:ph type="title"/>
          </p:nvPr>
        </p:nvSpPr>
        <p:spPr>
          <a:xfrm>
            <a:off x="609600" y="731835"/>
            <a:ext cx="10972800" cy="685801"/>
          </a:xfrm>
        </p:spPr>
        <p:txBody>
          <a:bodyPr>
            <a:normAutofit fontScale="90000"/>
          </a:bodyPr>
          <a:lstStyle/>
          <a:p>
            <a:pPr algn="ctr"/>
            <a:r>
              <a:rPr lang="zh-CN" altLang="en-US" b="1">
                <a:solidFill>
                  <a:srgbClr val="FF0000"/>
                </a:solidFill>
              </a:rPr>
              <a:t>鉴赏艺术</a:t>
            </a:r>
            <a:r>
              <a:rPr lang="zh-CN" altLang="zh-CN" b="1">
                <a:solidFill>
                  <a:srgbClr val="FF0000"/>
                </a:solidFill>
              </a:rPr>
              <a:t>特色</a:t>
            </a:r>
            <a:endParaRPr lang="zh-CN" altLang="en-US">
              <a:solidFill>
                <a:srgbClr val="FF0000"/>
              </a:solidFill>
            </a:endParaRPr>
          </a:p>
        </p:txBody>
      </p:sp>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4FEF24E-61FE-4C0F-B41D-9F1D4853DD39}"/>
              </a:ext>
            </a:extLst>
          </p:cNvPr>
          <p:cNvSpPr>
            <a:spLocks noGrp="1"/>
          </p:cNvSpPr>
          <p:nvPr>
            <p:ph idx="1"/>
          </p:nvPr>
        </p:nvSpPr>
        <p:spPr/>
        <p:txBody>
          <a:bodyPr>
            <a:normAutofit fontScale="62500" lnSpcReduction="20000"/>
          </a:bodyPr>
          <a:lstStyle/>
          <a:p>
            <a:pPr>
              <a:lnSpc>
                <a:spcPct val="170000"/>
              </a:lnSpc>
            </a:pPr>
            <a:r>
              <a:rPr lang="en-US" altLang="zh-CN" b="1">
                <a:solidFill>
                  <a:srgbClr val="6E2F9D"/>
                </a:solidFill>
                <a:latin typeface="宋体" panose="02010600030101010101" pitchFamily="2" charset="-122"/>
                <a:ea typeface="宋体" panose="02010600030101010101" pitchFamily="2" charset="-122"/>
              </a:rPr>
              <a:t>(1)</a:t>
            </a:r>
            <a:r>
              <a:rPr lang="zh-CN" altLang="zh-CN" b="1">
                <a:solidFill>
                  <a:srgbClr val="6E2F9D"/>
                </a:solidFill>
                <a:latin typeface="宋体" panose="02010600030101010101" pitchFamily="2" charset="-122"/>
                <a:ea typeface="宋体" panose="02010600030101010101" pitchFamily="2" charset="-122"/>
              </a:rPr>
              <a:t>整句散句结合。</a:t>
            </a:r>
          </a:p>
          <a:p>
            <a:pPr>
              <a:lnSpc>
                <a:spcPct val="170000"/>
              </a:lnSpc>
            </a:pPr>
            <a:r>
              <a:rPr lang="zh-CN" altLang="zh-CN" b="1">
                <a:latin typeface="宋体" panose="02010600030101010101" pitchFamily="2" charset="-122"/>
                <a:ea typeface="宋体" panose="02010600030101010101" pitchFamily="2" charset="-122"/>
              </a:rPr>
              <a:t>整齐的排偶句和灵活的散句交错运用，配合自然，错落有致。例如，第</a:t>
            </a:r>
            <a:r>
              <a:rPr lang="en-US" altLang="zh-CN" b="1">
                <a:latin typeface="宋体" panose="02010600030101010101" pitchFamily="2" charset="-122"/>
                <a:ea typeface="宋体" panose="02010600030101010101" pitchFamily="2" charset="-122"/>
              </a:rPr>
              <a:t>2</a:t>
            </a:r>
            <a:r>
              <a:rPr lang="zh-CN" altLang="zh-CN" b="1">
                <a:latin typeface="宋体" panose="02010600030101010101" pitchFamily="2" charset="-122"/>
                <a:ea typeface="宋体" panose="02010600030101010101" pitchFamily="2" charset="-122"/>
              </a:rPr>
              <a:t>段：</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古之圣人，其出人也远矣，犹且从师而问焉</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，与</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今之众人，其下圣人亦远也，而耻学于师</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，是排偶句。接下去，</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是故圣益圣，愚亦愚，圣人之所以为圣，愚人之所以为愚，其皆出于此乎</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则是散句。而这一长的散句中，</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圣益圣，愚亦愚</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和</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圣人之所以为圣，愚人之所以为愚</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，又都是排偶句。</a:t>
            </a:r>
          </a:p>
          <a:p>
            <a:endParaRPr lang="zh-CN" altLang="en-US"/>
          </a:p>
        </p:txBody>
      </p:sp>
    </p:spTree>
    <p:extLst>
      <p:ext uri="{BB962C8B-B14F-4D97-AF65-F5344CB8AC3E}">
        <p14:creationId xmlns:p14="http://schemas.microsoft.com/office/powerpoint/2010/main" val="140723991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75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5"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vertical)">
                                      <p:cBhvr>
                                        <p:cTn id="12"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655FCB8-5504-4880-9B28-C7DDA3BCDD88}"/>
              </a:ext>
            </a:extLst>
          </p:cNvPr>
          <p:cNvSpPr>
            <a:spLocks noGrp="1"/>
          </p:cNvSpPr>
          <p:nvPr>
            <p:ph idx="1"/>
          </p:nvPr>
        </p:nvSpPr>
        <p:spPr>
          <a:xfrm>
            <a:off x="0" y="694266"/>
            <a:ext cx="11870267" cy="4829841"/>
          </a:xfrm>
        </p:spPr>
        <p:txBody>
          <a:bodyPr>
            <a:normAutofit fontScale="55000" lnSpcReduction="20000"/>
          </a:bodyPr>
          <a:lstStyle/>
          <a:p>
            <a:pPr>
              <a:lnSpc>
                <a:spcPct val="150000"/>
              </a:lnSpc>
            </a:pPr>
            <a:r>
              <a:rPr lang="en-US" altLang="zh-CN" b="1">
                <a:solidFill>
                  <a:srgbClr val="6E2F9D"/>
                </a:solidFill>
                <a:latin typeface="宋体" panose="02010600030101010101" pitchFamily="2" charset="-122"/>
                <a:ea typeface="宋体" panose="02010600030101010101" pitchFamily="2" charset="-122"/>
              </a:rPr>
              <a:t>(2) </a:t>
            </a:r>
            <a:r>
              <a:rPr lang="zh-CN" altLang="zh-CN" b="1">
                <a:solidFill>
                  <a:srgbClr val="6E2F9D"/>
                </a:solidFill>
                <a:latin typeface="宋体" panose="02010600030101010101" pitchFamily="2" charset="-122"/>
                <a:ea typeface="宋体" panose="02010600030101010101" pitchFamily="2" charset="-122"/>
              </a:rPr>
              <a:t>句式多样。</a:t>
            </a:r>
          </a:p>
          <a:p>
            <a:pPr>
              <a:lnSpc>
                <a:spcPct val="150000"/>
              </a:lnSpc>
            </a:pPr>
            <a:r>
              <a:rPr lang="zh-CN" altLang="zh-CN" b="1">
                <a:latin typeface="宋体" panose="02010600030101010101" pitchFamily="2" charset="-122"/>
                <a:ea typeface="宋体" panose="02010600030101010101" pitchFamily="2" charset="-122"/>
              </a:rPr>
              <a:t>一个意思，使用多种句式来表达。第</a:t>
            </a:r>
            <a:r>
              <a:rPr lang="en-US" altLang="zh-CN" b="1">
                <a:latin typeface="宋体" panose="02010600030101010101" pitchFamily="2" charset="-122"/>
                <a:ea typeface="宋体" panose="02010600030101010101" pitchFamily="2" charset="-122"/>
              </a:rPr>
              <a:t>2</a:t>
            </a:r>
            <a:r>
              <a:rPr lang="zh-CN" altLang="zh-CN" b="1">
                <a:latin typeface="宋体" panose="02010600030101010101" pitchFamily="2" charset="-122"/>
                <a:ea typeface="宋体" panose="02010600030101010101" pitchFamily="2" charset="-122"/>
              </a:rPr>
              <a:t>段一连用了两个对比，结语都是批判土大夫不重师道的恶劣风气，但语气一句比一句加重。第一句</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圣人之所以为圣，愚人之所以为愚，其皆出于此乎</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，反诘语气</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第二句</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小学而大遗，吾未见其明也</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，否定、责备语气</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第三句</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巫医乐师百工之人，君子不齿，今其智乃反不能及，其可怪也欤</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，讽刺语气，感情强烈。</a:t>
            </a:r>
          </a:p>
          <a:p>
            <a:pPr>
              <a:lnSpc>
                <a:spcPct val="150000"/>
              </a:lnSpc>
            </a:pPr>
            <a:r>
              <a:rPr lang="en-US" altLang="zh-CN" b="1">
                <a:solidFill>
                  <a:srgbClr val="6E2F9D"/>
                </a:solidFill>
                <a:latin typeface="宋体" panose="02010600030101010101" pitchFamily="2" charset="-122"/>
                <a:ea typeface="宋体" panose="02010600030101010101" pitchFamily="2" charset="-122"/>
              </a:rPr>
              <a:t>(3)</a:t>
            </a:r>
            <a:r>
              <a:rPr lang="zh-CN" altLang="zh-CN" b="1">
                <a:solidFill>
                  <a:srgbClr val="6E2F9D"/>
                </a:solidFill>
                <a:latin typeface="宋体" panose="02010600030101010101" pitchFamily="2" charset="-122"/>
                <a:ea typeface="宋体" panose="02010600030101010101" pitchFamily="2" charset="-122"/>
              </a:rPr>
              <a:t>顶真修辞手法的运用。</a:t>
            </a:r>
          </a:p>
          <a:p>
            <a:pPr>
              <a:lnSpc>
                <a:spcPct val="150000"/>
              </a:lnSpc>
            </a:pPr>
            <a:r>
              <a:rPr lang="zh-CN" altLang="zh-CN" b="1">
                <a:latin typeface="宋体" panose="02010600030101010101" pitchFamily="2" charset="-122"/>
                <a:ea typeface="宋体" panose="02010600030101010101" pitchFamily="2" charset="-122"/>
              </a:rPr>
              <a:t>顶真，用上一句的结尾的词语做下一句的起头，使前后句子的头尾蝉联，上递下接。本文有好几处运用这种修辞手法，例如</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古之学者必有师。师者，所以传道受业解惑也。</a:t>
            </a:r>
            <a:r>
              <a:rPr lang="en-US" altLang="zh-CN" b="1">
                <a:latin typeface="宋体" panose="02010600030101010101" pitchFamily="2" charset="-122"/>
                <a:ea typeface="宋体" panose="02010600030101010101" pitchFamily="2" charset="-122"/>
              </a:rPr>
              <a:t>”</a:t>
            </a:r>
            <a:endParaRPr lang="zh-CN" altLang="zh-CN" b="1">
              <a:latin typeface="宋体" panose="02010600030101010101" pitchFamily="2" charset="-122"/>
              <a:ea typeface="宋体" panose="02010600030101010101" pitchFamily="2" charset="-122"/>
            </a:endParaRPr>
          </a:p>
          <a:p>
            <a:endParaRPr lang="zh-CN" altLang="en-US"/>
          </a:p>
        </p:txBody>
      </p:sp>
    </p:spTree>
    <p:extLst>
      <p:ext uri="{BB962C8B-B14F-4D97-AF65-F5344CB8AC3E}">
        <p14:creationId xmlns:p14="http://schemas.microsoft.com/office/powerpoint/2010/main" val="334048328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75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75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ox(in)">
                                      <p:cBhvr>
                                        <p:cTn id="17" dur="75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ox(in)">
                                      <p:cBhvr>
                                        <p:cTn id="22"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96A66E7-EA0D-4C2B-B039-5C13CCBC21F8}"/>
              </a:ext>
            </a:extLst>
          </p:cNvPr>
          <p:cNvSpPr txBox="1"/>
          <p:nvPr/>
        </p:nvSpPr>
        <p:spPr>
          <a:xfrm>
            <a:off x="9773729" y="193251"/>
            <a:ext cx="2004291" cy="369332"/>
          </a:xfrm>
          <a:prstGeom prst="rect">
            <a:avLst/>
          </a:prstGeom>
          <a:noFill/>
        </p:spPr>
        <p:txBody>
          <a:bodyPr wrap="square" rtlCol="0">
            <a:spAutoFit/>
          </a:bodyPr>
          <a:lstStyle/>
          <a:p>
            <a:r>
              <a:rPr lang="zh-CN" altLang="en-US" b="1">
                <a:solidFill>
                  <a:schemeClr val="accent1"/>
                </a:solidFill>
              </a:rPr>
              <a:t>人教版必修上册</a:t>
            </a:r>
          </a:p>
        </p:txBody>
      </p:sp>
      <p:sp>
        <p:nvSpPr>
          <p:cNvPr id="5" name="文本框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436DB20-ED0E-48C8-83FD-9B05A434AC43}"/>
              </a:ext>
            </a:extLst>
          </p:cNvPr>
          <p:cNvSpPr txBox="1"/>
          <p:nvPr/>
        </p:nvSpPr>
        <p:spPr>
          <a:xfrm>
            <a:off x="1410965" y="2895846"/>
            <a:ext cx="9579590" cy="1107996"/>
          </a:xfrm>
          <a:prstGeom prst="rect">
            <a:avLst/>
          </a:prstGeom>
          <a:noFill/>
        </p:spPr>
        <p:txBody>
          <a:bodyPr wrap="square" rtlCol="0">
            <a:spAutoFit/>
          </a:bodyPr>
          <a:lstStyle/>
          <a:p>
            <a:pPr algn="ctr"/>
            <a:r>
              <a:rPr lang="en-US" altLang="zh-CN" sz="6600" b="1">
                <a:solidFill>
                  <a:srgbClr val="FF0000"/>
                </a:solidFill>
              </a:rPr>
              <a:t>11 </a:t>
            </a:r>
            <a:r>
              <a:rPr lang="zh-CN" altLang="zh-CN" sz="6600" b="1">
                <a:solidFill>
                  <a:srgbClr val="FF0000"/>
                </a:solidFill>
              </a:rPr>
              <a:t>反对党八股（节选）</a:t>
            </a:r>
            <a:endParaRPr lang="zh-CN" altLang="en-US" sz="6600">
              <a:solidFill>
                <a:srgbClr val="FF0000"/>
              </a:solidFill>
              <a:latin typeface="黑体" panose="02010609060101010101" pitchFamily="49" charset="-122"/>
              <a:ea typeface="黑体" panose="02010609060101010101" pitchFamily="49" charset="-122"/>
              <a:cs typeface="字魂27号-布丁体"/>
            </a:endParaRPr>
          </a:p>
        </p:txBody>
      </p:sp>
    </p:spTree>
    <p:extLst>
      <p:ext uri="{BB962C8B-B14F-4D97-AF65-F5344CB8AC3E}">
        <p14:creationId xmlns:p14="http://schemas.microsoft.com/office/powerpoint/2010/main" val="1011937442"/>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988142" y="2005781"/>
            <a:ext cx="10515600" cy="3303638"/>
          </a:xfrm>
        </p:spPr>
        <p:txBody>
          <a:bodyPr>
            <a:normAutofit fontScale="77500" lnSpcReduction="20000"/>
          </a:bodyPr>
          <a:lstStyle/>
          <a:p>
            <a:pPr>
              <a:lnSpc>
                <a:spcPct val="160000"/>
              </a:lnSpc>
            </a:pPr>
            <a:r>
              <a:rPr lang="en-US" altLang="zh-CN" b="1">
                <a:solidFill>
                  <a:srgbClr val="C00000"/>
                </a:solidFill>
                <a:latin typeface="+mn-ea"/>
              </a:rPr>
              <a:t>1.</a:t>
            </a:r>
            <a:r>
              <a:rPr lang="zh-CN" altLang="zh-CN" b="1">
                <a:solidFill>
                  <a:srgbClr val="C00000"/>
                </a:solidFill>
                <a:latin typeface="+mn-ea"/>
              </a:rPr>
              <a:t>作者简介：</a:t>
            </a:r>
          </a:p>
          <a:p>
            <a:pPr>
              <a:lnSpc>
                <a:spcPct val="150000"/>
              </a:lnSpc>
            </a:pPr>
            <a:r>
              <a:rPr lang="zh-CN" altLang="zh-CN" b="1"/>
              <a:t>毛泽东，字润之。伟大的革命家、政治家、军事家、理论家、杰出的文学家。中华人民共和国和中国人民解放军的主要缔造者，伟大的革命领袖。</a:t>
            </a:r>
          </a:p>
        </p:txBody>
      </p:sp>
      <p:sp>
        <p:nvSpPr>
          <p:cNvPr id="4"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B5CC752-3517-496B-A99A-329903809327}"/>
              </a:ext>
            </a:extLst>
          </p:cNvPr>
          <p:cNvSpPr>
            <a:spLocks noGrp="1"/>
          </p:cNvSpPr>
          <p:nvPr>
            <p:ph type="title"/>
          </p:nvPr>
        </p:nvSpPr>
        <p:spPr>
          <a:xfrm>
            <a:off x="648929" y="632766"/>
            <a:ext cx="11225897" cy="737420"/>
          </a:xfrm>
        </p:spPr>
        <p:txBody>
          <a:bodyPr>
            <a:normAutofit fontScale="90000"/>
          </a:bodyPr>
          <a:lstStyle/>
          <a:p>
            <a:r>
              <a:rPr lang="zh-CN" altLang="zh-CN" b="1">
                <a:solidFill>
                  <a:srgbClr val="FF0000"/>
                </a:solidFill>
              </a:rPr>
              <a:t>文</a:t>
            </a:r>
            <a:r>
              <a:rPr lang="en-US" altLang="zh-CN" b="1">
                <a:solidFill>
                  <a:srgbClr val="FF0000"/>
                </a:solidFill>
              </a:rPr>
              <a:t> </a:t>
            </a:r>
            <a:r>
              <a:rPr lang="zh-CN" altLang="zh-CN" b="1">
                <a:solidFill>
                  <a:srgbClr val="FF0000"/>
                </a:solidFill>
              </a:rPr>
              <a:t>学</a:t>
            </a:r>
            <a:r>
              <a:rPr lang="en-US" altLang="zh-CN" b="1">
                <a:solidFill>
                  <a:srgbClr val="FF0000"/>
                </a:solidFill>
              </a:rPr>
              <a:t> </a:t>
            </a:r>
            <a:r>
              <a:rPr lang="zh-CN" altLang="zh-CN" b="1">
                <a:solidFill>
                  <a:srgbClr val="FF0000"/>
                </a:solidFill>
              </a:rPr>
              <a:t>常</a:t>
            </a:r>
            <a:r>
              <a:rPr lang="en-US" altLang="zh-CN" b="1">
                <a:solidFill>
                  <a:srgbClr val="FF0000"/>
                </a:solidFill>
              </a:rPr>
              <a:t> </a:t>
            </a:r>
            <a:r>
              <a:rPr lang="zh-CN" altLang="zh-CN" b="1">
                <a:solidFill>
                  <a:srgbClr val="FF0000"/>
                </a:solidFill>
              </a:rPr>
              <a:t>识</a:t>
            </a:r>
            <a:endParaRPr lang="zh-CN" altLang="en-US">
              <a:solidFill>
                <a:srgbClr val="FF0000"/>
              </a:solidFill>
            </a:endParaRPr>
          </a:p>
        </p:txBody>
      </p:sp>
    </p:spTree>
    <p:extLst>
      <p:ext uri="{BB962C8B-B14F-4D97-AF65-F5344CB8AC3E}">
        <p14:creationId xmlns:p14="http://schemas.microsoft.com/office/powerpoint/2010/main" val="3594286893"/>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3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out)">
                                      <p:cBhvr>
                                        <p:cTn id="7" dur="75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5367499-5FF0-4B9B-8847-9B5268AE7A44}"/>
              </a:ext>
            </a:extLst>
          </p:cNvPr>
          <p:cNvSpPr>
            <a:spLocks noGrp="1"/>
          </p:cNvSpPr>
          <p:nvPr>
            <p:ph idx="1"/>
          </p:nvPr>
        </p:nvSpPr>
        <p:spPr>
          <a:xfrm>
            <a:off x="158998" y="899652"/>
            <a:ext cx="11488993" cy="4925961"/>
          </a:xfrm>
        </p:spPr>
        <p:txBody>
          <a:bodyPr>
            <a:normAutofit fontScale="70000" lnSpcReduction="20000"/>
          </a:bodyPr>
          <a:lstStyle/>
          <a:p>
            <a:pPr>
              <a:lnSpc>
                <a:spcPct val="160000"/>
              </a:lnSpc>
            </a:pPr>
            <a:r>
              <a:rPr lang="en-US" altLang="zh-CN" b="1">
                <a:solidFill>
                  <a:srgbClr val="FF0000"/>
                </a:solidFill>
              </a:rPr>
              <a:t>2.</a:t>
            </a:r>
            <a:r>
              <a:rPr lang="zh-CN" altLang="zh-CN" b="1">
                <a:solidFill>
                  <a:srgbClr val="FF0000"/>
                </a:solidFill>
              </a:rPr>
              <a:t>政论文：</a:t>
            </a:r>
          </a:p>
          <a:p>
            <a:pPr>
              <a:lnSpc>
                <a:spcPct val="160000"/>
              </a:lnSpc>
            </a:pPr>
            <a:r>
              <a:rPr lang="zh-CN" altLang="zh-CN" b="1"/>
              <a:t>政论文是从政治角度阐述和评论当前重大事件和社会问题的议论文，形式多样，范围广泛，具有一定的政治倾向。凡是对时政问题进行议论说理的文章，都可以属于政论文的范畴。</a:t>
            </a:r>
          </a:p>
          <a:p>
            <a:pPr>
              <a:lnSpc>
                <a:spcPct val="160000"/>
              </a:lnSpc>
            </a:pPr>
            <a:r>
              <a:rPr lang="zh-CN" altLang="zh-CN" b="1"/>
              <a:t>政论文的特点：政论文讲求确切、严谨，富有鼓动性；词语多具宏观性，频繁使用政治术语；句型单一，连接成分少，句与句之间无明确的逻辑关系。</a:t>
            </a:r>
          </a:p>
          <a:p>
            <a:pPr>
              <a:lnSpc>
                <a:spcPct val="170000"/>
              </a:lnSpc>
            </a:pPr>
            <a:endParaRPr lang="en-US" altLang="zh-CN" b="1">
              <a:latin typeface="+mn-ea"/>
            </a:endParaRPr>
          </a:p>
        </p:txBody>
      </p:sp>
    </p:spTree>
    <p:extLst>
      <p:ext uri="{BB962C8B-B14F-4D97-AF65-F5344CB8AC3E}">
        <p14:creationId xmlns:p14="http://schemas.microsoft.com/office/powerpoint/2010/main" val="2193333771"/>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750"/>
                                        <p:tgtEl>
                                          <p:spTgt spid="6">
                                            <p:txEl>
                                              <p:pRg st="0" end="0"/>
                                            </p:txEl>
                                          </p:spTgt>
                                        </p:tgtEl>
                                      </p:cBhvr>
                                    </p:animEffect>
                                    <p:anim calcmode="lin" valueType="num">
                                      <p:cBhvr>
                                        <p:cTn id="8" dur="75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7"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750"/>
                                        <p:tgtEl>
                                          <p:spTgt spid="6">
                                            <p:txEl>
                                              <p:pRg st="1" end="1"/>
                                            </p:txEl>
                                          </p:spTgt>
                                        </p:tgtEl>
                                      </p:cBhvr>
                                    </p:animEffect>
                                    <p:anim calcmode="lin" valueType="num">
                                      <p:cBhvr>
                                        <p:cTn id="15" dur="75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75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7" presetClass="entr" presetSubtype="0"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750"/>
                                        <p:tgtEl>
                                          <p:spTgt spid="6">
                                            <p:txEl>
                                              <p:pRg st="2" end="2"/>
                                            </p:txEl>
                                          </p:spTgt>
                                        </p:tgtEl>
                                      </p:cBhvr>
                                    </p:animEffect>
                                    <p:anim calcmode="lin" valueType="num">
                                      <p:cBhvr>
                                        <p:cTn id="22" dur="75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75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653845" y="1297858"/>
            <a:ext cx="10884310" cy="3768213"/>
          </a:xfrm>
        </p:spPr>
        <p:txBody>
          <a:bodyPr>
            <a:normAutofit fontScale="70000" lnSpcReduction="20000"/>
          </a:bodyPr>
          <a:lstStyle/>
          <a:p>
            <a:pPr>
              <a:lnSpc>
                <a:spcPct val="150000"/>
              </a:lnSpc>
            </a:pPr>
            <a:r>
              <a:rPr lang="en-US" altLang="zh-CN" b="1">
                <a:solidFill>
                  <a:srgbClr val="FF0000"/>
                </a:solidFill>
              </a:rPr>
              <a:t>3. </a:t>
            </a:r>
            <a:r>
              <a:rPr lang="zh-CN" altLang="zh-CN" b="1">
                <a:solidFill>
                  <a:srgbClr val="FF0000"/>
                </a:solidFill>
              </a:rPr>
              <a:t>驳论文</a:t>
            </a:r>
          </a:p>
          <a:p>
            <a:pPr>
              <a:lnSpc>
                <a:spcPct val="150000"/>
              </a:lnSpc>
            </a:pPr>
            <a:r>
              <a:rPr lang="zh-CN" altLang="zh-CN" b="1"/>
              <a:t>这种文体一般是先指出对方错误的实质，或直接批驳</a:t>
            </a:r>
            <a:r>
              <a:rPr lang="en-US" altLang="zh-CN" b="1"/>
              <a:t>(</a:t>
            </a:r>
            <a:r>
              <a:rPr lang="zh-CN" altLang="zh-CN" b="1"/>
              <a:t>驳论点</a:t>
            </a:r>
            <a:r>
              <a:rPr lang="en-US" altLang="zh-CN" b="1"/>
              <a:t>)</a:t>
            </a:r>
            <a:r>
              <a:rPr lang="zh-CN" altLang="zh-CN" b="1"/>
              <a:t>，或间接批驳</a:t>
            </a:r>
            <a:r>
              <a:rPr lang="en-US" altLang="zh-CN" b="1"/>
              <a:t>(</a:t>
            </a:r>
            <a:r>
              <a:rPr lang="zh-CN" altLang="zh-CN" b="1"/>
              <a:t>驳论据、驳论证</a:t>
            </a:r>
            <a:r>
              <a:rPr lang="en-US" altLang="zh-CN" b="1"/>
              <a:t>)</a:t>
            </a:r>
            <a:r>
              <a:rPr lang="zh-CN" altLang="zh-CN" b="1"/>
              <a:t>；继而，针锋相对地提出自己的观点并加以论证。驳论是跟立论紧密联系着的，因为反驳对方的错误论点，往往要针锋相对地提出自己的正确论点，以便彻底驳倒错误论点。</a:t>
            </a:r>
          </a:p>
          <a:p>
            <a:pPr>
              <a:lnSpc>
                <a:spcPct val="170000"/>
              </a:lnSpc>
            </a:pPr>
            <a:endParaRPr lang="zh-CN" altLang="zh-CN" b="1">
              <a:latin typeface="+mn-ea"/>
            </a:endParaRPr>
          </a:p>
        </p:txBody>
      </p:sp>
    </p:spTree>
    <p:extLst>
      <p:ext uri="{BB962C8B-B14F-4D97-AF65-F5344CB8AC3E}">
        <p14:creationId xmlns:p14="http://schemas.microsoft.com/office/powerpoint/2010/main" val="3668203419"/>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5"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5"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653845" y="1297858"/>
            <a:ext cx="10884310" cy="4483510"/>
          </a:xfrm>
        </p:spPr>
        <p:txBody>
          <a:bodyPr>
            <a:normAutofit fontScale="62500" lnSpcReduction="20000"/>
          </a:bodyPr>
          <a:lstStyle/>
          <a:p>
            <a:pPr>
              <a:lnSpc>
                <a:spcPct val="170000"/>
              </a:lnSpc>
            </a:pPr>
            <a:r>
              <a:rPr lang="en-US" altLang="zh-CN" b="1">
                <a:solidFill>
                  <a:srgbClr val="FF0000"/>
                </a:solidFill>
              </a:rPr>
              <a:t>4. </a:t>
            </a:r>
            <a:r>
              <a:rPr lang="zh-CN" altLang="zh-CN" b="1">
                <a:solidFill>
                  <a:srgbClr val="FF0000"/>
                </a:solidFill>
              </a:rPr>
              <a:t>八股文</a:t>
            </a:r>
          </a:p>
          <a:p>
            <a:pPr>
              <a:lnSpc>
                <a:spcPct val="170000"/>
              </a:lnSpc>
            </a:pPr>
            <a:r>
              <a:rPr lang="zh-CN" altLang="zh-CN" b="1"/>
              <a:t>八股文，也称</a:t>
            </a:r>
            <a:r>
              <a:rPr lang="en-US" altLang="zh-CN" b="1"/>
              <a:t>“</a:t>
            </a:r>
            <a:r>
              <a:rPr lang="zh-CN" altLang="zh-CN" b="1"/>
              <a:t>八比</a:t>
            </a:r>
            <a:r>
              <a:rPr lang="en-US" altLang="zh-CN" b="1"/>
              <a:t>”</a:t>
            </a:r>
            <a:r>
              <a:rPr lang="zh-CN" altLang="zh-CN" b="1"/>
              <a:t>，原为明清时代科举制度规定的一种应试文体。它要求应考人读一定的书，学一定的注疏</a:t>
            </a:r>
            <a:r>
              <a:rPr lang="en-US" altLang="zh-CN" b="1"/>
              <a:t>(</a:t>
            </a:r>
            <a:r>
              <a:rPr lang="zh-CN" altLang="zh-CN" b="1"/>
              <a:t>主要是朱熹的注</a:t>
            </a:r>
            <a:r>
              <a:rPr lang="en-US" altLang="zh-CN" b="1"/>
              <a:t>)</a:t>
            </a:r>
            <a:r>
              <a:rPr lang="zh-CN" altLang="zh-CN" b="1"/>
              <a:t>，按规定规格写文章，连字数都有限制，考生只能按照题目的字数敷衍成文。每篇文章都由破题、承题、起讲、入手、起股、中股、后股、束股八部分构成，其中四股各要求有两股文字相对偶。这种八股文，无论内容还是形式都是僵化的，束缚着人们的思想。</a:t>
            </a:r>
          </a:p>
          <a:p>
            <a:pPr>
              <a:lnSpc>
                <a:spcPct val="170000"/>
              </a:lnSpc>
            </a:pPr>
            <a:endParaRPr lang="zh-CN" altLang="zh-CN" b="1">
              <a:latin typeface="+mn-ea"/>
            </a:endParaRPr>
          </a:p>
        </p:txBody>
      </p:sp>
    </p:spTree>
    <p:extLst>
      <p:ext uri="{BB962C8B-B14F-4D97-AF65-F5344CB8AC3E}">
        <p14:creationId xmlns:p14="http://schemas.microsoft.com/office/powerpoint/2010/main" val="2251222571"/>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5"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5"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653845" y="1548580"/>
            <a:ext cx="10884310" cy="3023419"/>
          </a:xfrm>
        </p:spPr>
        <p:txBody>
          <a:bodyPr>
            <a:normAutofit fontScale="77500" lnSpcReduction="20000"/>
          </a:bodyPr>
          <a:lstStyle/>
          <a:p>
            <a:pPr>
              <a:lnSpc>
                <a:spcPct val="150000"/>
              </a:lnSpc>
            </a:pPr>
            <a:r>
              <a:rPr lang="en-US" altLang="zh-CN" b="1">
                <a:solidFill>
                  <a:srgbClr val="FF0000"/>
                </a:solidFill>
              </a:rPr>
              <a:t>5. </a:t>
            </a:r>
            <a:r>
              <a:rPr lang="zh-CN" altLang="zh-CN" b="1">
                <a:solidFill>
                  <a:srgbClr val="FF0000"/>
                </a:solidFill>
              </a:rPr>
              <a:t>党八股</a:t>
            </a:r>
          </a:p>
          <a:p>
            <a:pPr>
              <a:lnSpc>
                <a:spcPct val="150000"/>
              </a:lnSpc>
            </a:pPr>
            <a:r>
              <a:rPr lang="zh-CN" altLang="zh-CN" b="1"/>
              <a:t>党八股指革命队伍中某些人所写的文章。这种文章对于事物不加分析，只是搬用一些革命的名词术语，言之无物，空话连篇，如同</a:t>
            </a:r>
            <a:r>
              <a:rPr lang="en-US" altLang="zh-CN" b="1"/>
              <a:t>“</a:t>
            </a:r>
            <a:r>
              <a:rPr lang="zh-CN" altLang="zh-CN" b="1"/>
              <a:t>八股文</a:t>
            </a:r>
            <a:r>
              <a:rPr lang="en-US" altLang="zh-CN" b="1"/>
              <a:t>”</a:t>
            </a:r>
            <a:r>
              <a:rPr lang="zh-CN" altLang="zh-CN" b="1"/>
              <a:t>，所以称为</a:t>
            </a:r>
            <a:r>
              <a:rPr lang="en-US" altLang="zh-CN" b="1"/>
              <a:t>“</a:t>
            </a:r>
            <a:r>
              <a:rPr lang="zh-CN" altLang="zh-CN" b="1"/>
              <a:t>党八股</a:t>
            </a:r>
            <a:r>
              <a:rPr lang="en-US" altLang="zh-CN" b="1"/>
              <a:t>”</a:t>
            </a:r>
            <a:r>
              <a:rPr lang="zh-CN" altLang="zh-CN" b="1"/>
              <a:t>。</a:t>
            </a:r>
          </a:p>
          <a:p>
            <a:pPr>
              <a:lnSpc>
                <a:spcPct val="170000"/>
              </a:lnSpc>
            </a:pPr>
            <a:endParaRPr lang="zh-CN" altLang="zh-CN" b="1">
              <a:latin typeface="+mn-ea"/>
            </a:endParaRPr>
          </a:p>
        </p:txBody>
      </p:sp>
    </p:spTree>
    <p:extLst>
      <p:ext uri="{BB962C8B-B14F-4D97-AF65-F5344CB8AC3E}">
        <p14:creationId xmlns:p14="http://schemas.microsoft.com/office/powerpoint/2010/main" val="2082100738"/>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5"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5"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B5CC752-3517-496B-A99A-329903809327}"/>
              </a:ext>
            </a:extLst>
          </p:cNvPr>
          <p:cNvSpPr>
            <a:spLocks noGrp="1"/>
          </p:cNvSpPr>
          <p:nvPr>
            <p:ph type="title"/>
          </p:nvPr>
        </p:nvSpPr>
        <p:spPr>
          <a:xfrm>
            <a:off x="609600" y="486697"/>
            <a:ext cx="10972800" cy="930940"/>
          </a:xfrm>
        </p:spPr>
        <p:txBody>
          <a:bodyPr>
            <a:normAutofit fontScale="90000"/>
          </a:bodyPr>
          <a:lstStyle/>
          <a:p>
            <a:r>
              <a:rPr lang="zh-CN" altLang="en-US">
                <a:solidFill>
                  <a:srgbClr val="FF0000"/>
                </a:solidFill>
              </a:rPr>
              <a:t>结构层次</a:t>
            </a:r>
          </a:p>
        </p:txBody>
      </p:sp>
      <p:sp>
        <p:nvSpPr>
          <p:cNvPr id="6" name="内容占位符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5367499-5FF0-4B9B-8847-9B5268AE7A44}"/>
              </a:ext>
            </a:extLst>
          </p:cNvPr>
          <p:cNvSpPr>
            <a:spLocks noGrp="1"/>
          </p:cNvSpPr>
          <p:nvPr>
            <p:ph idx="1"/>
          </p:nvPr>
        </p:nvSpPr>
        <p:spPr>
          <a:xfrm>
            <a:off x="-1" y="1297859"/>
            <a:ext cx="12005187" cy="5073444"/>
          </a:xfrm>
        </p:spPr>
        <p:txBody>
          <a:bodyPr>
            <a:normAutofit fontScale="70000" lnSpcReduction="20000"/>
          </a:bodyPr>
          <a:lstStyle/>
          <a:p>
            <a:pPr>
              <a:lnSpc>
                <a:spcPct val="170000"/>
              </a:lnSpc>
            </a:pPr>
            <a:r>
              <a:rPr lang="zh-CN" altLang="zh-CN" b="1"/>
              <a:t>本文可以分为三个部分。</a:t>
            </a:r>
          </a:p>
          <a:p>
            <a:pPr>
              <a:lnSpc>
                <a:spcPct val="170000"/>
              </a:lnSpc>
            </a:pPr>
            <a:r>
              <a:rPr lang="zh-CN" altLang="zh-CN" b="1"/>
              <a:t>第一部分，第</a:t>
            </a:r>
            <a:r>
              <a:rPr lang="en-US" altLang="zh-CN" b="1"/>
              <a:t>1</a:t>
            </a:r>
            <a:r>
              <a:rPr lang="zh-CN" altLang="zh-CN" b="1"/>
              <a:t>段，提出本文的中心论题——分析党八股的八大罪状。</a:t>
            </a:r>
          </a:p>
          <a:p>
            <a:pPr>
              <a:lnSpc>
                <a:spcPct val="170000"/>
              </a:lnSpc>
            </a:pPr>
            <a:r>
              <a:rPr lang="zh-CN" altLang="zh-CN" b="1"/>
              <a:t>这一段开宗明义地指出要分析党八股的“坏处”，并概括党八股的八大罪状，这就很自然地引出下文。“以毒攻毒”包含深刻的辩证法，不仅语寓讽刺，而且总起下文。由于课文是节选，所以从结构上说，第一段有承上启下的作用。</a:t>
            </a:r>
          </a:p>
          <a:p>
            <a:pPr>
              <a:lnSpc>
                <a:spcPct val="170000"/>
              </a:lnSpc>
            </a:pPr>
            <a:endParaRPr lang="zh-CN" altLang="zh-CN" b="1"/>
          </a:p>
        </p:txBody>
      </p:sp>
    </p:spTree>
    <p:extLst>
      <p:ext uri="{BB962C8B-B14F-4D97-AF65-F5344CB8AC3E}">
        <p14:creationId xmlns:p14="http://schemas.microsoft.com/office/powerpoint/2010/main" val="1146788219"/>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anim calcmode="lin" valueType="num">
                                      <p:cBhvr>
                                        <p:cTn id="8"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500"/>
                                        <p:tgtEl>
                                          <p:spTgt spid="6">
                                            <p:txEl>
                                              <p:pRg st="1" end="1"/>
                                            </p:txEl>
                                          </p:spTgt>
                                        </p:tgtEl>
                                      </p:cBhvr>
                                    </p:animEffect>
                                    <p:anim calcmode="lin" valueType="num">
                                      <p:cBhvr>
                                        <p:cTn id="15"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5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500"/>
                                        <p:tgtEl>
                                          <p:spTgt spid="6">
                                            <p:txEl>
                                              <p:pRg st="2" end="2"/>
                                            </p:txEl>
                                          </p:spTgt>
                                        </p:tgtEl>
                                      </p:cBhvr>
                                    </p:animEffect>
                                    <p:anim calcmode="lin" valueType="num">
                                      <p:cBhvr>
                                        <p:cTn id="22"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5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A676C67-8847-4C9A-B0D3-F7A603EB6F00}"/>
              </a:ext>
            </a:extLst>
          </p:cNvPr>
          <p:cNvSpPr>
            <a:spLocks noChangeArrowheads="1"/>
          </p:cNvSpPr>
          <p:nvPr/>
        </p:nvSpPr>
        <p:spPr bwMode="auto">
          <a:xfrm>
            <a:off x="136525" y="876300"/>
            <a:ext cx="11679238" cy="1881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b="1"/>
              <a:t>三</a:t>
            </a:r>
            <a:r>
              <a:rPr lang="zh-CN" altLang="zh-CN" sz="2000" b="1"/>
              <a:t>、</a:t>
            </a:r>
            <a:r>
              <a:rPr lang="en-US" altLang="zh-CN" sz="2000" b="1"/>
              <a:t>《</a:t>
            </a:r>
            <a:r>
              <a:rPr lang="zh-CN" altLang="en-US" sz="2000" b="1"/>
              <a:t>劝学</a:t>
            </a:r>
            <a:r>
              <a:rPr lang="en-US" altLang="zh-CN" sz="2000" b="1"/>
              <a:t>》</a:t>
            </a:r>
            <a:r>
              <a:rPr lang="zh-CN" altLang="en-US" sz="2000" b="1"/>
              <a:t>是两千多年前荀子对学习问题的朴素认识</a:t>
            </a:r>
            <a:r>
              <a:rPr lang="en-US" altLang="zh-CN" sz="2000" b="1"/>
              <a:t>,《</a:t>
            </a:r>
            <a:r>
              <a:rPr lang="zh-CN" altLang="en-US" sz="2000" b="1"/>
              <a:t>师说</a:t>
            </a:r>
            <a:r>
              <a:rPr lang="en-US" altLang="zh-CN" sz="2000" b="1"/>
              <a:t>》</a:t>
            </a:r>
            <a:r>
              <a:rPr lang="zh-CN" altLang="en-US" sz="2000" b="1"/>
              <a:t>是</a:t>
            </a:r>
            <a:r>
              <a:rPr lang="en-US" altLang="zh-CN" sz="2000" b="1"/>
              <a:t>-</a:t>
            </a:r>
            <a:r>
              <a:rPr lang="zh-CN" altLang="en-US" sz="2000" b="1"/>
              <a:t>千多年前韩愈对“耻于师”的批评。随着社会的发展变化，我们今天在学习中又遇到了新的难题。针对当下学习中的某些问题，以</a:t>
            </a:r>
            <a:r>
              <a:rPr lang="en-US" altLang="zh-CN" sz="2000" b="1"/>
              <a:t>《“</a:t>
            </a:r>
            <a:r>
              <a:rPr lang="zh-CN" altLang="en-US" sz="2000" b="1"/>
              <a:t>劝学</a:t>
            </a:r>
            <a:r>
              <a:rPr lang="en-US" altLang="zh-CN" sz="2000" b="1"/>
              <a:t>"</a:t>
            </a:r>
            <a:r>
              <a:rPr lang="zh-CN" altLang="en-US" sz="2000" b="1"/>
              <a:t>新说</a:t>
            </a:r>
            <a:r>
              <a:rPr lang="en-US" altLang="zh-CN" sz="2000" b="1"/>
              <a:t>》</a:t>
            </a:r>
            <a:r>
              <a:rPr lang="zh-CN" altLang="en-US" sz="2000" b="1"/>
              <a:t>为题，写</a:t>
            </a:r>
            <a:r>
              <a:rPr lang="en-US" altLang="zh-CN" sz="2000" b="1"/>
              <a:t>- -</a:t>
            </a:r>
            <a:r>
              <a:rPr lang="zh-CN" altLang="en-US" sz="2000" b="1"/>
              <a:t>篇不少于</a:t>
            </a:r>
            <a:r>
              <a:rPr lang="en-US" altLang="zh-CN" sz="2000" b="1"/>
              <a:t>800</a:t>
            </a:r>
            <a:r>
              <a:rPr lang="zh-CN" altLang="en-US" sz="2000" b="1"/>
              <a:t>字的文章。</a:t>
            </a:r>
            <a:r>
              <a:rPr lang="zh-CN" altLang="en-US" sz="2000"/>
              <a:t/>
            </a:r>
            <a:br>
              <a:rPr lang="zh-CN" altLang="en-US" sz="2000"/>
            </a:br>
            <a:endParaRPr lang="zh-CN" altLang="zh-CN" sz="2000" b="1"/>
          </a:p>
        </p:txBody>
      </p:sp>
    </p:spTree>
    <p:extLst>
      <p:ext uri="{BB962C8B-B14F-4D97-AF65-F5344CB8AC3E}">
        <p14:creationId xmlns:p14="http://schemas.microsoft.com/office/powerpoint/2010/main" val="2238530367"/>
      </p:ext>
    </p:extLst>
  </p:cSld>
  <p:clrMapOvr>
    <a:masterClrMapping/>
  </p:clrMapOvr>
  <p:transition spd="slow" advTm="3000">
    <p:push dir="u"/>
  </p:transition>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5367499-5FF0-4B9B-8847-9B5268AE7A44}"/>
              </a:ext>
            </a:extLst>
          </p:cNvPr>
          <p:cNvSpPr>
            <a:spLocks noGrp="1"/>
          </p:cNvSpPr>
          <p:nvPr>
            <p:ph idx="1"/>
          </p:nvPr>
        </p:nvSpPr>
        <p:spPr>
          <a:xfrm>
            <a:off x="0" y="651258"/>
            <a:ext cx="12191999" cy="6206742"/>
          </a:xfrm>
        </p:spPr>
        <p:txBody>
          <a:bodyPr>
            <a:normAutofit fontScale="55000" lnSpcReduction="20000"/>
          </a:bodyPr>
          <a:lstStyle/>
          <a:p>
            <a:pPr>
              <a:lnSpc>
                <a:spcPct val="170000"/>
              </a:lnSpc>
            </a:pPr>
            <a:r>
              <a:rPr lang="zh-CN" altLang="zh-CN" b="1"/>
              <a:t>第二部分，</a:t>
            </a:r>
            <a:r>
              <a:rPr lang="en-US" altLang="zh-CN" b="1"/>
              <a:t>2</a:t>
            </a:r>
            <a:r>
              <a:rPr lang="zh-CN" altLang="zh-CN" b="1"/>
              <a:t>至</a:t>
            </a:r>
            <a:r>
              <a:rPr lang="en-US" altLang="zh-CN" b="1"/>
              <a:t>9</a:t>
            </a:r>
            <a:r>
              <a:rPr lang="zh-CN" altLang="zh-CN" b="1"/>
              <a:t>段，具体分析党八股的八大罪状，指出其危害、反动实质和克服的办法。</a:t>
            </a:r>
          </a:p>
          <a:p>
            <a:pPr>
              <a:lnSpc>
                <a:spcPct val="170000"/>
              </a:lnSpc>
            </a:pPr>
            <a:r>
              <a:rPr lang="zh-CN" altLang="zh-CN" b="1"/>
              <a:t>概括党八股对党、对人民、对国家的严重危害。说明对上述八条应进行声讨。</a:t>
            </a:r>
          </a:p>
          <a:p>
            <a:pPr>
              <a:lnSpc>
                <a:spcPct val="170000"/>
              </a:lnSpc>
            </a:pPr>
            <a:r>
              <a:rPr lang="zh-CN" altLang="zh-CN" b="1"/>
              <a:t>第三部分，末段，总结全文，阐明反对党八股，树立马列主义新文风的重大意义。</a:t>
            </a:r>
            <a:endParaRPr lang="en-US" altLang="zh-CN" b="1"/>
          </a:p>
          <a:p>
            <a:pPr>
              <a:lnSpc>
                <a:spcPct val="170000"/>
              </a:lnSpc>
            </a:pPr>
            <a:r>
              <a:rPr lang="zh-CN" altLang="zh-CN" b="1">
                <a:solidFill>
                  <a:srgbClr val="FF0000"/>
                </a:solidFill>
              </a:rPr>
              <a:t>小结：</a:t>
            </a:r>
          </a:p>
          <a:p>
            <a:pPr>
              <a:lnSpc>
                <a:spcPct val="170000"/>
              </a:lnSpc>
            </a:pPr>
            <a:r>
              <a:rPr lang="zh-CN" altLang="zh-CN" b="1"/>
              <a:t>全文采用总分总的结构，体现“提出问题——分析问题——解决问题”的逻辑思维过程，第</a:t>
            </a:r>
            <a:r>
              <a:rPr lang="en-US" altLang="zh-CN" b="1"/>
              <a:t>1</a:t>
            </a:r>
            <a:r>
              <a:rPr lang="zh-CN" altLang="zh-CN" b="1"/>
              <a:t>段开宗明义地指出要分析党八股的“坏处”，并概括党八股的八大罪状，这就很自然地引出下文；</a:t>
            </a:r>
            <a:r>
              <a:rPr lang="en-US" altLang="zh-CN" b="1"/>
              <a:t>2</a:t>
            </a:r>
            <a:r>
              <a:rPr lang="zh-CN" altLang="zh-CN" b="1"/>
              <a:t>─</a:t>
            </a:r>
            <a:r>
              <a:rPr lang="en-US" altLang="zh-CN" b="1"/>
              <a:t>9</a:t>
            </a:r>
            <a:r>
              <a:rPr lang="zh-CN" altLang="zh-CN" b="1"/>
              <a:t>段列举党八股的八大罪状，最后总结全文，阐明反对党八股，树立马列主义新文风的重大意义。主体分项列举，结构严谨。</a:t>
            </a:r>
          </a:p>
          <a:p>
            <a:pPr>
              <a:lnSpc>
                <a:spcPct val="170000"/>
              </a:lnSpc>
            </a:pPr>
            <a:endParaRPr lang="en-US" altLang="zh-CN" b="1"/>
          </a:p>
          <a:p>
            <a:pPr>
              <a:lnSpc>
                <a:spcPct val="170000"/>
              </a:lnSpc>
            </a:pPr>
            <a:endParaRPr lang="zh-CN" altLang="zh-CN" b="1"/>
          </a:p>
        </p:txBody>
      </p:sp>
    </p:spTree>
    <p:extLst>
      <p:ext uri="{BB962C8B-B14F-4D97-AF65-F5344CB8AC3E}">
        <p14:creationId xmlns:p14="http://schemas.microsoft.com/office/powerpoint/2010/main" val="172147375"/>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5"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vertical)">
                                      <p:cBhvr>
                                        <p:cTn id="12" dur="500"/>
                                        <p:tgtEl>
                                          <p:spTgt spid="6">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5"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randombar(vertical)">
                                      <p:cBhvr>
                                        <p:cTn id="17" dur="500"/>
                                        <p:tgtEl>
                                          <p:spTgt spid="6">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5"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randombar(vertical)">
                                      <p:cBhvr>
                                        <p:cTn id="22" dur="500"/>
                                        <p:tgtEl>
                                          <p:spTgt spid="6">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ntr" presetSubtype="5"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randombar(vertical)">
                                      <p:cBhvr>
                                        <p:cTn id="2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117986" y="853441"/>
            <a:ext cx="11800745" cy="4055444"/>
          </a:xfrm>
        </p:spPr>
        <p:txBody>
          <a:bodyPr>
            <a:normAutofit fontScale="92500" lnSpcReduction="10000"/>
          </a:bodyPr>
          <a:lstStyle/>
          <a:p>
            <a:pPr algn="ctr">
              <a:lnSpc>
                <a:spcPct val="170000"/>
              </a:lnSpc>
            </a:pPr>
            <a:r>
              <a:rPr lang="zh-CN" altLang="en-US" b="1">
                <a:solidFill>
                  <a:srgbClr val="C00000"/>
                </a:solidFill>
              </a:rPr>
              <a:t>课文主题</a:t>
            </a:r>
            <a:r>
              <a:rPr lang="zh-CN" altLang="zh-CN" b="1">
                <a:solidFill>
                  <a:srgbClr val="C00000"/>
                </a:solidFill>
              </a:rPr>
              <a:t>：</a:t>
            </a:r>
          </a:p>
          <a:p>
            <a:pPr>
              <a:lnSpc>
                <a:spcPct val="170000"/>
              </a:lnSpc>
            </a:pPr>
            <a:r>
              <a:rPr lang="zh-CN" altLang="zh-CN" b="1"/>
              <a:t>本文深刻地揭露了党八股的罪状和它对革命工作的危害，阐明了抛弃党八股、树立生动活泼新鲜有力的马列主义文风的重大意义。</a:t>
            </a:r>
          </a:p>
          <a:p>
            <a:pPr>
              <a:lnSpc>
                <a:spcPct val="170000"/>
              </a:lnSpc>
            </a:pPr>
            <a:endParaRPr lang="zh-CN" altLang="zh-CN" b="1">
              <a:latin typeface="+mn-ea"/>
            </a:endParaRPr>
          </a:p>
        </p:txBody>
      </p:sp>
    </p:spTree>
    <p:extLst>
      <p:ext uri="{BB962C8B-B14F-4D97-AF65-F5344CB8AC3E}">
        <p14:creationId xmlns:p14="http://schemas.microsoft.com/office/powerpoint/2010/main" val="3066609829"/>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1"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1" y="567559"/>
            <a:ext cx="12009120" cy="5116961"/>
          </a:xfrm>
        </p:spPr>
        <p:txBody>
          <a:bodyPr>
            <a:normAutofit fontScale="62500" lnSpcReduction="20000"/>
          </a:bodyPr>
          <a:lstStyle/>
          <a:p>
            <a:pPr algn="ctr">
              <a:lnSpc>
                <a:spcPct val="170000"/>
              </a:lnSpc>
            </a:pPr>
            <a:r>
              <a:rPr lang="zh-CN" altLang="en-US" b="1">
                <a:solidFill>
                  <a:srgbClr val="C00000"/>
                </a:solidFill>
              </a:rPr>
              <a:t>写作特点</a:t>
            </a:r>
            <a:endParaRPr lang="zh-CN" altLang="zh-CN" b="1">
              <a:solidFill>
                <a:srgbClr val="C00000"/>
              </a:solidFill>
            </a:endParaRPr>
          </a:p>
          <a:p>
            <a:pPr>
              <a:lnSpc>
                <a:spcPct val="160000"/>
              </a:lnSpc>
            </a:pPr>
            <a:r>
              <a:rPr lang="en-US" altLang="zh-CN" b="1">
                <a:solidFill>
                  <a:srgbClr val="C00000"/>
                </a:solidFill>
              </a:rPr>
              <a:t>1</a:t>
            </a:r>
            <a:r>
              <a:rPr lang="zh-CN" altLang="zh-CN" b="1">
                <a:solidFill>
                  <a:srgbClr val="C00000"/>
                </a:solidFill>
              </a:rPr>
              <a:t>、在批判错误认识中充分地阐述正面主张。</a:t>
            </a:r>
          </a:p>
          <a:p>
            <a:pPr>
              <a:lnSpc>
                <a:spcPct val="160000"/>
              </a:lnSpc>
            </a:pPr>
            <a:r>
              <a:rPr lang="zh-CN" altLang="zh-CN" b="1"/>
              <a:t>破中有立──本文说理的最大特点。</a:t>
            </a:r>
          </a:p>
          <a:p>
            <a:pPr>
              <a:lnSpc>
                <a:spcPct val="160000"/>
              </a:lnSpc>
            </a:pPr>
            <a:r>
              <a:rPr lang="zh-CN" altLang="zh-CN" b="1"/>
              <a:t>破立结合的论证方式，使文章具有更大的鲜明性。毛泽东同志善于将破除谬误与论述真理，极为灵活地错综地交织在一起，拥护什么，反对什么；提倡什么，批判什么，是非曲直，毫不含糊，旗帜十分鲜明。在批判每一条罪状时，一般按照提出问题</a:t>
            </a:r>
            <a:r>
              <a:rPr lang="en-US" altLang="zh-CN" b="1"/>
              <a:t>(</a:t>
            </a:r>
            <a:r>
              <a:rPr lang="zh-CN" altLang="zh-CN" b="1"/>
              <a:t>摆情况</a:t>
            </a:r>
            <a:r>
              <a:rPr lang="en-US" altLang="zh-CN" b="1"/>
              <a:t>)</a:t>
            </a:r>
            <a:r>
              <a:rPr lang="zh-CN" altLang="zh-CN" b="1"/>
              <a:t>，分析问题</a:t>
            </a:r>
            <a:r>
              <a:rPr lang="en-US" altLang="zh-CN" b="1"/>
              <a:t>(</a:t>
            </a:r>
            <a:r>
              <a:rPr lang="zh-CN" altLang="zh-CN" b="1"/>
              <a:t>讲危害，</a:t>
            </a:r>
            <a:r>
              <a:rPr lang="en-US" altLang="zh-CN" b="1"/>
              <a:t> </a:t>
            </a:r>
            <a:r>
              <a:rPr lang="zh-CN" altLang="zh-CN" b="1"/>
              <a:t>挖根源</a:t>
            </a:r>
            <a:r>
              <a:rPr lang="en-US" altLang="zh-CN" b="1"/>
              <a:t>)</a:t>
            </a:r>
            <a:r>
              <a:rPr lang="zh-CN" altLang="zh-CN" b="1"/>
              <a:t>，解决问题</a:t>
            </a:r>
            <a:r>
              <a:rPr lang="en-US" altLang="zh-CN" b="1"/>
              <a:t>(</a:t>
            </a:r>
            <a:r>
              <a:rPr lang="zh-CN" altLang="zh-CN" b="1"/>
              <a:t>提出改正办法</a:t>
            </a:r>
            <a:r>
              <a:rPr lang="en-US" altLang="zh-CN" b="1"/>
              <a:t>)</a:t>
            </a:r>
            <a:r>
              <a:rPr lang="zh-CN" altLang="zh-CN" b="1"/>
              <a:t>这样的层次结构进行论证的。</a:t>
            </a:r>
          </a:p>
          <a:p>
            <a:pPr>
              <a:lnSpc>
                <a:spcPct val="170000"/>
              </a:lnSpc>
            </a:pPr>
            <a:endParaRPr lang="zh-CN" altLang="zh-CN" b="1">
              <a:latin typeface="+mn-ea"/>
            </a:endParaRPr>
          </a:p>
        </p:txBody>
      </p:sp>
    </p:spTree>
    <p:extLst>
      <p:ext uri="{BB962C8B-B14F-4D97-AF65-F5344CB8AC3E}">
        <p14:creationId xmlns:p14="http://schemas.microsoft.com/office/powerpoint/2010/main" val="2376357831"/>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9"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4" presetClass="entr" presetSubtype="5"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randombar(vertical)">
                                      <p:cBhvr>
                                        <p:cTn id="13" dur="500"/>
                                        <p:tgtEl>
                                          <p:spTgt spid="3">
                                            <p:txEl>
                                              <p:pRg st="1" end="1"/>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14" presetClass="entr" presetSubtype="5"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randombar(vertical)">
                                      <p:cBhvr>
                                        <p:cTn id="18" dur="500"/>
                                        <p:tgtEl>
                                          <p:spTgt spid="3">
                                            <p:txEl>
                                              <p:pRg st="2" end="2"/>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14" presetClass="entr" presetSubtype="5"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randombar(vertical)">
                                      <p:cBhvr>
                                        <p:cTn id="2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117986" y="1280159"/>
            <a:ext cx="11800745" cy="2788921"/>
          </a:xfrm>
        </p:spPr>
        <p:txBody>
          <a:bodyPr>
            <a:normAutofit fontScale="70000" lnSpcReduction="20000"/>
          </a:bodyPr>
          <a:lstStyle/>
          <a:p>
            <a:pPr>
              <a:lnSpc>
                <a:spcPct val="170000"/>
              </a:lnSpc>
            </a:pPr>
            <a:r>
              <a:rPr lang="en-US" altLang="zh-CN" b="1">
                <a:solidFill>
                  <a:srgbClr val="C00000"/>
                </a:solidFill>
              </a:rPr>
              <a:t>2</a:t>
            </a:r>
            <a:r>
              <a:rPr lang="zh-CN" altLang="zh-CN" b="1">
                <a:solidFill>
                  <a:srgbClr val="C00000"/>
                </a:solidFill>
              </a:rPr>
              <a:t>、分项列举的论证方法</a:t>
            </a:r>
            <a:r>
              <a:rPr lang="en-US" altLang="zh-CN" b="1">
                <a:solidFill>
                  <a:srgbClr val="C00000"/>
                </a:solidFill>
              </a:rPr>
              <a:t>:</a:t>
            </a:r>
            <a:endParaRPr lang="zh-CN" altLang="zh-CN" b="1">
              <a:solidFill>
                <a:srgbClr val="C00000"/>
              </a:solidFill>
            </a:endParaRPr>
          </a:p>
          <a:p>
            <a:pPr>
              <a:lnSpc>
                <a:spcPct val="170000"/>
              </a:lnSpc>
            </a:pPr>
            <a:r>
              <a:rPr lang="zh-CN" altLang="zh-CN" b="1"/>
              <a:t>文章把党八股的罪状列为“八条”，逐条批判，既各有重点，又互有联系，条分缕析，一目了然。因为每一项都有一定的角度，并能用准确鲜明的词语加以概括，所以条理非常明晰。</a:t>
            </a:r>
          </a:p>
          <a:p>
            <a:pPr>
              <a:lnSpc>
                <a:spcPct val="170000"/>
              </a:lnSpc>
            </a:pPr>
            <a:endParaRPr lang="zh-CN" altLang="zh-CN" b="1">
              <a:latin typeface="+mn-ea"/>
            </a:endParaRPr>
          </a:p>
        </p:txBody>
      </p:sp>
    </p:spTree>
    <p:extLst>
      <p:ext uri="{BB962C8B-B14F-4D97-AF65-F5344CB8AC3E}">
        <p14:creationId xmlns:p14="http://schemas.microsoft.com/office/powerpoint/2010/main" val="3239882886"/>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195627" y="922020"/>
            <a:ext cx="11800745" cy="5013960"/>
          </a:xfrm>
        </p:spPr>
        <p:txBody>
          <a:bodyPr>
            <a:normAutofit fontScale="55000" lnSpcReduction="20000"/>
          </a:bodyPr>
          <a:lstStyle/>
          <a:p>
            <a:pPr>
              <a:lnSpc>
                <a:spcPct val="170000"/>
              </a:lnSpc>
            </a:pPr>
            <a:r>
              <a:rPr lang="en-US" altLang="zh-CN" b="1">
                <a:solidFill>
                  <a:srgbClr val="C00000"/>
                </a:solidFill>
              </a:rPr>
              <a:t>3</a:t>
            </a:r>
            <a:r>
              <a:rPr lang="zh-CN" altLang="zh-CN" b="1">
                <a:solidFill>
                  <a:srgbClr val="C00000"/>
                </a:solidFill>
              </a:rPr>
              <a:t>、破立之间过渡自然，前后照应，结构严密</a:t>
            </a:r>
            <a:r>
              <a:rPr lang="en-US" altLang="zh-CN" b="1">
                <a:solidFill>
                  <a:srgbClr val="C00000"/>
                </a:solidFill>
              </a:rPr>
              <a:t>:</a:t>
            </a:r>
            <a:endParaRPr lang="zh-CN" altLang="zh-CN" b="1">
              <a:solidFill>
                <a:srgbClr val="C00000"/>
              </a:solidFill>
            </a:endParaRPr>
          </a:p>
          <a:p>
            <a:pPr>
              <a:lnSpc>
                <a:spcPct val="170000"/>
              </a:lnSpc>
            </a:pPr>
            <a:r>
              <a:rPr lang="zh-CN" altLang="zh-CN" b="1"/>
              <a:t>本文在破和立之间用了过渡的词或句，衔接紧密。文章内容也前后照应。如第二段，指出长而空的文章使群众见而摇头之后，用“长而空不好，短而空就好么</a:t>
            </a:r>
            <a:r>
              <a:rPr lang="en-US" altLang="zh-CN" b="1"/>
              <a:t>? </a:t>
            </a:r>
            <a:r>
              <a:rPr lang="zh-CN" altLang="zh-CN" b="1"/>
              <a:t>”一句过渡到批判短而空的文章也不好；接着语气一转，用“但是”一词自然地过渡到当前“主要的和首要的任务”是反掉那些为害最烈的长而空的文章，把“那些又长又臭的懒婆娘的裹脚”扔掉，最后明确指出“我们反对的是空话连篇言之无物的八股调”来同前面所指的罪状相呼应。这种过渡和照应，使文章具有结构严密，环环相扣的特点，在其它许多段落里也很明显。</a:t>
            </a:r>
          </a:p>
          <a:p>
            <a:pPr>
              <a:lnSpc>
                <a:spcPct val="170000"/>
              </a:lnSpc>
            </a:pPr>
            <a:endParaRPr lang="zh-CN" altLang="zh-CN" b="1">
              <a:latin typeface="+mn-ea"/>
            </a:endParaRPr>
          </a:p>
        </p:txBody>
      </p:sp>
    </p:spTree>
    <p:extLst>
      <p:ext uri="{BB962C8B-B14F-4D97-AF65-F5344CB8AC3E}">
        <p14:creationId xmlns:p14="http://schemas.microsoft.com/office/powerpoint/2010/main" val="564873293"/>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117986" y="594360"/>
            <a:ext cx="11800745" cy="5060716"/>
          </a:xfrm>
        </p:spPr>
        <p:txBody>
          <a:bodyPr>
            <a:normAutofit fontScale="47500" lnSpcReduction="20000"/>
          </a:bodyPr>
          <a:lstStyle/>
          <a:p>
            <a:pPr>
              <a:lnSpc>
                <a:spcPct val="170000"/>
              </a:lnSpc>
            </a:pPr>
            <a:r>
              <a:rPr lang="en-US" altLang="zh-CN" b="1">
                <a:solidFill>
                  <a:srgbClr val="C00000"/>
                </a:solidFill>
              </a:rPr>
              <a:t>4</a:t>
            </a:r>
            <a:r>
              <a:rPr lang="zh-CN" altLang="zh-CN" b="1">
                <a:solidFill>
                  <a:srgbClr val="C00000"/>
                </a:solidFill>
              </a:rPr>
              <a:t>、说理中的比喻，灵活多样，富于变化</a:t>
            </a:r>
            <a:r>
              <a:rPr lang="en-US" altLang="zh-CN" b="1">
                <a:solidFill>
                  <a:srgbClr val="C00000"/>
                </a:solidFill>
              </a:rPr>
              <a:t>:</a:t>
            </a:r>
            <a:endParaRPr lang="zh-CN" altLang="zh-CN" b="1">
              <a:solidFill>
                <a:srgbClr val="C00000"/>
              </a:solidFill>
            </a:endParaRPr>
          </a:p>
          <a:p>
            <a:pPr>
              <a:lnSpc>
                <a:spcPct val="170000"/>
              </a:lnSpc>
            </a:pPr>
            <a:r>
              <a:rPr lang="zh-CN" altLang="zh-CN" b="1"/>
              <a:t>（</a:t>
            </a:r>
            <a:r>
              <a:rPr lang="en-US" altLang="zh-CN" b="1"/>
              <a:t>1</a:t>
            </a:r>
            <a:r>
              <a:rPr lang="zh-CN" altLang="zh-CN" b="1"/>
              <a:t>）从所用的比喻语言来看</a:t>
            </a:r>
            <a:r>
              <a:rPr lang="en-US" altLang="zh-CN" b="1"/>
              <a:t>: </a:t>
            </a:r>
            <a:r>
              <a:rPr lang="zh-CN" altLang="zh-CN" b="1"/>
              <a:t>有歇后语“懒婆娘的裹脚──又长又臭”，俗语“看菜吃饭，量体裁衣”“到什么山头唱什么歌”，古语“得胜回朝”，成语“对牛弹琴”“无的放矢”，方言“瘪三”，日常生活用语“洗脸”等。</a:t>
            </a:r>
          </a:p>
          <a:p>
            <a:pPr>
              <a:lnSpc>
                <a:spcPct val="170000"/>
              </a:lnSpc>
            </a:pPr>
            <a:r>
              <a:rPr lang="zh-CN" altLang="zh-CN" b="1"/>
              <a:t>（</a:t>
            </a:r>
            <a:r>
              <a:rPr lang="en-US" altLang="zh-CN" b="1"/>
              <a:t>2</a:t>
            </a:r>
            <a:r>
              <a:rPr lang="zh-CN" altLang="zh-CN" b="1"/>
              <a:t>）从比喻的方式看</a:t>
            </a:r>
            <a:r>
              <a:rPr lang="en-US" altLang="zh-CN" b="1"/>
              <a:t>: </a:t>
            </a:r>
            <a:r>
              <a:rPr lang="zh-CN" altLang="zh-CN" b="1"/>
              <a:t>有用一件事来比喻一件事的“懒婆娘的裹脚──又长又臭”来比喻文章长而无内容，不受人欢迎；有用两件事来比喻一件事的“到什么山头唱什么歌”“看菜吃饭，量体裁衣”来比喻写文章要从实际出发；有用三件事来比喻一件事的“射箭要看靶子，弹琴要看听众，做朋友要懂得彼此的心”来比喻写文章要有的放矢。</a:t>
            </a:r>
          </a:p>
          <a:p>
            <a:pPr>
              <a:lnSpc>
                <a:spcPct val="170000"/>
              </a:lnSpc>
            </a:pPr>
            <a:r>
              <a:rPr lang="zh-CN" altLang="zh-CN" b="1"/>
              <a:t>（</a:t>
            </a:r>
            <a:r>
              <a:rPr lang="en-US" altLang="zh-CN" b="1"/>
              <a:t>3</a:t>
            </a:r>
            <a:r>
              <a:rPr lang="zh-CN" altLang="zh-CN" b="1"/>
              <a:t>）从比喻的内容看</a:t>
            </a:r>
            <a:r>
              <a:rPr lang="en-US" altLang="zh-CN" b="1"/>
              <a:t>: </a:t>
            </a:r>
            <a:r>
              <a:rPr lang="zh-CN" altLang="zh-CN" b="1"/>
              <a:t>有的是一句话，有的却是整个的一个事例，如以洗脸这件事的整个过程做例子，来比喻写文章必须认真负责。</a:t>
            </a:r>
          </a:p>
          <a:p>
            <a:pPr>
              <a:lnSpc>
                <a:spcPct val="170000"/>
              </a:lnSpc>
            </a:pPr>
            <a:endParaRPr lang="zh-CN" altLang="zh-CN" b="1">
              <a:latin typeface="+mn-ea"/>
            </a:endParaRPr>
          </a:p>
        </p:txBody>
      </p:sp>
    </p:spTree>
    <p:extLst>
      <p:ext uri="{BB962C8B-B14F-4D97-AF65-F5344CB8AC3E}">
        <p14:creationId xmlns:p14="http://schemas.microsoft.com/office/powerpoint/2010/main" val="3984959743"/>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2"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117986" y="975360"/>
            <a:ext cx="11800745" cy="4173689"/>
          </a:xfrm>
        </p:spPr>
        <p:txBody>
          <a:bodyPr>
            <a:normAutofit fontScale="55000" lnSpcReduction="20000"/>
          </a:bodyPr>
          <a:lstStyle/>
          <a:p>
            <a:pPr>
              <a:lnSpc>
                <a:spcPct val="160000"/>
              </a:lnSpc>
            </a:pPr>
            <a:r>
              <a:rPr lang="en-US" altLang="zh-CN" b="1">
                <a:solidFill>
                  <a:srgbClr val="C00000"/>
                </a:solidFill>
              </a:rPr>
              <a:t>5</a:t>
            </a:r>
            <a:r>
              <a:rPr lang="zh-CN" altLang="zh-CN" b="1">
                <a:solidFill>
                  <a:srgbClr val="C00000"/>
                </a:solidFill>
              </a:rPr>
              <a:t>、语言特点。</a:t>
            </a:r>
          </a:p>
          <a:p>
            <a:pPr>
              <a:lnSpc>
                <a:spcPct val="160000"/>
              </a:lnSpc>
            </a:pPr>
            <a:r>
              <a:rPr lang="zh-CN" altLang="zh-CN" b="1"/>
              <a:t>本文语言的生动活泼，充分体现在以下几个方面：</a:t>
            </a:r>
          </a:p>
          <a:p>
            <a:pPr>
              <a:lnSpc>
                <a:spcPct val="160000"/>
              </a:lnSpc>
            </a:pPr>
            <a:r>
              <a:rPr lang="zh-CN" altLang="zh-CN" b="1"/>
              <a:t>一是在词语的运用上，本文采用了大量的谚语，例如“到什么山上唱什么歌”，“看菜吃饭，量体裁衣”；歇后语，例如“赖婆娘的裹脚，又长又臭”；成语，例如“装腔作势”“无的放矢”“对牛弹琴”“莫名其妙”“津津有味”“祸国殃民”；文言词语，例如“得胜回朝”“下笔千言，离题万里”“文人学士”；方言词语，例如“瘪三”“蹩脚”。这些词语的恰当运用和巧妙安排，使得语言既通俗易懂，又生动有趣。</a:t>
            </a:r>
          </a:p>
          <a:p>
            <a:pPr>
              <a:lnSpc>
                <a:spcPct val="170000"/>
              </a:lnSpc>
            </a:pPr>
            <a:endParaRPr lang="zh-CN" altLang="zh-CN" b="1">
              <a:latin typeface="+mn-ea"/>
            </a:endParaRPr>
          </a:p>
        </p:txBody>
      </p:sp>
    </p:spTree>
    <p:extLst>
      <p:ext uri="{BB962C8B-B14F-4D97-AF65-F5344CB8AC3E}">
        <p14:creationId xmlns:p14="http://schemas.microsoft.com/office/powerpoint/2010/main" val="2748261773"/>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96A66E7-EA0D-4C2B-B039-5C13CCBC21F8}"/>
              </a:ext>
            </a:extLst>
          </p:cNvPr>
          <p:cNvSpPr txBox="1"/>
          <p:nvPr/>
        </p:nvSpPr>
        <p:spPr>
          <a:xfrm>
            <a:off x="9773729" y="193251"/>
            <a:ext cx="2004291" cy="369332"/>
          </a:xfrm>
          <a:prstGeom prst="rect">
            <a:avLst/>
          </a:prstGeom>
          <a:noFill/>
        </p:spPr>
        <p:txBody>
          <a:bodyPr wrap="square" rtlCol="0">
            <a:spAutoFit/>
          </a:bodyPr>
          <a:lstStyle/>
          <a:p>
            <a:r>
              <a:rPr lang="zh-CN" altLang="en-US" b="1">
                <a:solidFill>
                  <a:schemeClr val="accent1"/>
                </a:solidFill>
              </a:rPr>
              <a:t>人教版必修上册</a:t>
            </a:r>
          </a:p>
        </p:txBody>
      </p:sp>
      <p:sp>
        <p:nvSpPr>
          <p:cNvPr id="5" name="文本框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436DB20-ED0E-48C8-83FD-9B05A434AC43}"/>
              </a:ext>
            </a:extLst>
          </p:cNvPr>
          <p:cNvSpPr txBox="1"/>
          <p:nvPr/>
        </p:nvSpPr>
        <p:spPr>
          <a:xfrm>
            <a:off x="1410965" y="2895846"/>
            <a:ext cx="9579590" cy="1107996"/>
          </a:xfrm>
          <a:prstGeom prst="rect">
            <a:avLst/>
          </a:prstGeom>
          <a:noFill/>
        </p:spPr>
        <p:txBody>
          <a:bodyPr wrap="square" rtlCol="0">
            <a:spAutoFit/>
          </a:bodyPr>
          <a:lstStyle/>
          <a:p>
            <a:pPr algn="ctr"/>
            <a:r>
              <a:rPr lang="zh-CN" altLang="zh-CN" sz="6600" b="1">
                <a:solidFill>
                  <a:srgbClr val="FF0000"/>
                </a:solidFill>
              </a:rPr>
              <a:t>拿来主义</a:t>
            </a:r>
            <a:endParaRPr lang="zh-CN" altLang="en-US" sz="6600">
              <a:solidFill>
                <a:srgbClr val="FF0000"/>
              </a:solidFill>
              <a:latin typeface="黑体" panose="02010609060101010101" pitchFamily="49" charset="-122"/>
              <a:ea typeface="黑体" panose="02010609060101010101" pitchFamily="49" charset="-122"/>
              <a:cs typeface="字魂27号-布丁体"/>
            </a:endParaRPr>
          </a:p>
        </p:txBody>
      </p:sp>
    </p:spTree>
    <p:extLst>
      <p:ext uri="{BB962C8B-B14F-4D97-AF65-F5344CB8AC3E}">
        <p14:creationId xmlns:p14="http://schemas.microsoft.com/office/powerpoint/2010/main" val="2458749986"/>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D74C139-2C67-4E90-A33A-6582900A0114}"/>
              </a:ext>
            </a:extLst>
          </p:cNvPr>
          <p:cNvSpPr>
            <a:spLocks noGrp="1"/>
          </p:cNvSpPr>
          <p:nvPr>
            <p:ph idx="1"/>
          </p:nvPr>
        </p:nvSpPr>
        <p:spPr>
          <a:xfrm>
            <a:off x="0" y="636529"/>
            <a:ext cx="11993880" cy="5169911"/>
          </a:xfrm>
        </p:spPr>
        <p:txBody>
          <a:bodyPr>
            <a:normAutofit fontScale="55000" lnSpcReduction="20000"/>
          </a:bodyPr>
          <a:lstStyle/>
          <a:p>
            <a:pPr algn="ctr"/>
            <a:r>
              <a:rPr lang="zh-CN" altLang="zh-CN" sz="8700" b="1">
                <a:solidFill>
                  <a:srgbClr val="FF0000"/>
                </a:solidFill>
                <a:latin typeface="宋体" panose="02010600030101010101" pitchFamily="2" charset="-122"/>
                <a:ea typeface="宋体" panose="02010600030101010101" pitchFamily="2" charset="-122"/>
              </a:rPr>
              <a:t>作</a:t>
            </a:r>
            <a:r>
              <a:rPr lang="en-US" altLang="zh-CN" sz="8700" b="1">
                <a:solidFill>
                  <a:srgbClr val="FF0000"/>
                </a:solidFill>
                <a:latin typeface="宋体" panose="02010600030101010101" pitchFamily="2" charset="-122"/>
                <a:ea typeface="宋体" panose="02010600030101010101" pitchFamily="2" charset="-122"/>
              </a:rPr>
              <a:t> </a:t>
            </a:r>
            <a:r>
              <a:rPr lang="zh-CN" altLang="zh-CN" sz="8700" b="1">
                <a:solidFill>
                  <a:srgbClr val="FF0000"/>
                </a:solidFill>
                <a:latin typeface="宋体" panose="02010600030101010101" pitchFamily="2" charset="-122"/>
                <a:ea typeface="宋体" panose="02010600030101010101" pitchFamily="2" charset="-122"/>
              </a:rPr>
              <a:t>者</a:t>
            </a:r>
            <a:r>
              <a:rPr lang="en-US" altLang="zh-CN" sz="8700" b="1">
                <a:solidFill>
                  <a:srgbClr val="FF0000"/>
                </a:solidFill>
                <a:latin typeface="宋体" panose="02010600030101010101" pitchFamily="2" charset="-122"/>
                <a:ea typeface="宋体" panose="02010600030101010101" pitchFamily="2" charset="-122"/>
              </a:rPr>
              <a:t> </a:t>
            </a:r>
            <a:r>
              <a:rPr lang="zh-CN" altLang="zh-CN" sz="8700" b="1">
                <a:solidFill>
                  <a:srgbClr val="FF0000"/>
                </a:solidFill>
                <a:latin typeface="宋体" panose="02010600030101010101" pitchFamily="2" charset="-122"/>
                <a:ea typeface="宋体" panose="02010600030101010101" pitchFamily="2" charset="-122"/>
              </a:rPr>
              <a:t>简</a:t>
            </a:r>
            <a:r>
              <a:rPr lang="en-US" altLang="zh-CN" sz="8700" b="1">
                <a:solidFill>
                  <a:srgbClr val="FF0000"/>
                </a:solidFill>
                <a:latin typeface="宋体" panose="02010600030101010101" pitchFamily="2" charset="-122"/>
                <a:ea typeface="宋体" panose="02010600030101010101" pitchFamily="2" charset="-122"/>
              </a:rPr>
              <a:t> </a:t>
            </a:r>
            <a:r>
              <a:rPr lang="zh-CN" altLang="zh-CN" sz="8700" b="1">
                <a:solidFill>
                  <a:srgbClr val="FF0000"/>
                </a:solidFill>
                <a:latin typeface="宋体" panose="02010600030101010101" pitchFamily="2" charset="-122"/>
                <a:ea typeface="宋体" panose="02010600030101010101" pitchFamily="2" charset="-122"/>
              </a:rPr>
              <a:t>介</a:t>
            </a:r>
            <a:endParaRPr lang="en-US" altLang="zh-CN" sz="8700" b="1">
              <a:solidFill>
                <a:srgbClr val="FF0000"/>
              </a:solidFill>
              <a:latin typeface="宋体" pitchFamily="2" charset="-122"/>
              <a:ea typeface="宋体" panose="02010600030101010101" pitchFamily="2" charset="-122"/>
            </a:endParaRPr>
          </a:p>
          <a:p>
            <a:pPr>
              <a:lnSpc>
                <a:spcPct val="170000"/>
              </a:lnSpc>
            </a:pPr>
            <a:r>
              <a:rPr lang="zh-CN" altLang="zh-CN" b="1">
                <a:solidFill>
                  <a:srgbClr val="FF0000"/>
                </a:solidFill>
                <a:latin typeface="宋体" panose="02010600030101010101" pitchFamily="2" charset="-122"/>
                <a:ea typeface="宋体" panose="02010600030101010101" pitchFamily="2" charset="-122"/>
              </a:rPr>
              <a:t>鲁迅，原名周树人，</a:t>
            </a:r>
            <a:r>
              <a:rPr lang="zh-CN" altLang="zh-CN" b="1">
                <a:latin typeface="宋体" panose="02010600030101010101" pitchFamily="2" charset="-122"/>
                <a:ea typeface="宋体" panose="02010600030101010101" pitchFamily="2" charset="-122"/>
              </a:rPr>
              <a:t>浙江绍兴人，是我国现代伟大的文学家、思想家、革命家。</a:t>
            </a:r>
            <a:r>
              <a:rPr lang="en-US" altLang="zh-CN" b="1">
                <a:latin typeface="宋体" panose="02010600030101010101" pitchFamily="2" charset="-122"/>
                <a:ea typeface="宋体" panose="02010600030101010101" pitchFamily="2" charset="-122"/>
              </a:rPr>
              <a:t>1918</a:t>
            </a:r>
            <a:r>
              <a:rPr lang="zh-CN" altLang="zh-CN" b="1">
                <a:latin typeface="宋体" panose="02010600030101010101" pitchFamily="2" charset="-122"/>
                <a:ea typeface="宋体" panose="02010600030101010101" pitchFamily="2" charset="-122"/>
              </a:rPr>
              <a:t>年第一次以“鲁迅”为笔名发表中国现代文学史上</a:t>
            </a:r>
            <a:r>
              <a:rPr lang="zh-CN" altLang="zh-CN" b="1">
                <a:solidFill>
                  <a:srgbClr val="FF0000"/>
                </a:solidFill>
                <a:latin typeface="宋体" panose="02010600030101010101" pitchFamily="2" charset="-122"/>
                <a:ea typeface="宋体" panose="02010600030101010101" pitchFamily="2" charset="-122"/>
              </a:rPr>
              <a:t>第一篇白话小说《狂人日记》，随后连续发表了《孔乙己》《药》《故乡》等著名小说</a:t>
            </a:r>
            <a:r>
              <a:rPr lang="zh-CN" altLang="zh-CN" b="1">
                <a:latin typeface="宋体" panose="02010600030101010101" pitchFamily="2" charset="-122"/>
                <a:ea typeface="宋体" panose="02010600030101010101" pitchFamily="2" charset="-122"/>
              </a:rPr>
              <a:t>。</a:t>
            </a:r>
            <a:r>
              <a:rPr lang="en-US" altLang="zh-CN" b="1">
                <a:latin typeface="宋体" panose="02010600030101010101" pitchFamily="2" charset="-122"/>
                <a:ea typeface="宋体" panose="02010600030101010101" pitchFamily="2" charset="-122"/>
              </a:rPr>
              <a:t>1921</a:t>
            </a:r>
            <a:r>
              <a:rPr lang="zh-CN" altLang="zh-CN" b="1">
                <a:latin typeface="宋体" panose="02010600030101010101" pitchFamily="2" charset="-122"/>
                <a:ea typeface="宋体" panose="02010600030101010101" pitchFamily="2" charset="-122"/>
              </a:rPr>
              <a:t>年发表的代表作《阿</a:t>
            </a:r>
            <a:r>
              <a:rPr lang="en-US" altLang="zh-CN" b="1">
                <a:latin typeface="宋体" panose="02010600030101010101" pitchFamily="2" charset="-122"/>
                <a:ea typeface="宋体" panose="02010600030101010101" pitchFamily="2" charset="-122"/>
              </a:rPr>
              <a:t>Q</a:t>
            </a:r>
            <a:r>
              <a:rPr lang="zh-CN" altLang="zh-CN" b="1">
                <a:latin typeface="宋体" panose="02010600030101010101" pitchFamily="2" charset="-122"/>
                <a:ea typeface="宋体" panose="02010600030101010101" pitchFamily="2" charset="-122"/>
              </a:rPr>
              <a:t>正传》， </a:t>
            </a:r>
            <a:r>
              <a:rPr lang="en-US" altLang="zh-CN" b="1">
                <a:latin typeface="宋体" panose="02010600030101010101" pitchFamily="2" charset="-122"/>
                <a:ea typeface="宋体" panose="02010600030101010101" pitchFamily="2" charset="-122"/>
              </a:rPr>
              <a:t>1923</a:t>
            </a:r>
            <a:r>
              <a:rPr lang="zh-CN" altLang="zh-CN" b="1">
                <a:latin typeface="宋体" panose="02010600030101010101" pitchFamily="2" charset="-122"/>
                <a:ea typeface="宋体" panose="02010600030101010101" pitchFamily="2" charset="-122"/>
              </a:rPr>
              <a:t>年完成小说集《呐喊》，为现实主义的新小说奠定了基础。</a:t>
            </a:r>
            <a:endParaRPr lang="en-US" altLang="zh-CN" b="1">
              <a:latin typeface="宋体" panose="02010600030101010101" pitchFamily="2" charset="-122"/>
              <a:ea typeface="宋体" panose="02010600030101010101" pitchFamily="2" charset="-122"/>
            </a:endParaRPr>
          </a:p>
          <a:p>
            <a:pPr>
              <a:lnSpc>
                <a:spcPct val="170000"/>
              </a:lnSpc>
            </a:pPr>
            <a:r>
              <a:rPr lang="zh-CN" altLang="zh-CN" b="1">
                <a:latin typeface="宋体" panose="02010600030101010101" pitchFamily="2" charset="-122"/>
                <a:ea typeface="宋体" panose="02010600030101010101" pitchFamily="2" charset="-122"/>
              </a:rPr>
              <a:t>他一生有大量的创作，对我国现代文学的发展有巨大的影响。作品主要有</a:t>
            </a:r>
            <a:r>
              <a:rPr lang="zh-CN" altLang="zh-CN" b="1">
                <a:solidFill>
                  <a:srgbClr val="FF0000"/>
                </a:solidFill>
                <a:latin typeface="宋体" panose="02010600030101010101" pitchFamily="2" charset="-122"/>
                <a:ea typeface="宋体" panose="02010600030101010101" pitchFamily="2" charset="-122"/>
              </a:rPr>
              <a:t>短篇小说集《呐喊》《徬徨》《故事新编》，散文集《朝花夕拾》，散文诗集《野草》，以及大量的杂文集，如：《坟》《而已集》《二心集》《华盖集》《南腔北调集》《且介亭杂文》等</a:t>
            </a:r>
            <a:r>
              <a:rPr lang="zh-CN" altLang="zh-CN" b="1">
                <a:latin typeface="宋体" panose="02010600030101010101" pitchFamily="2" charset="-122"/>
                <a:ea typeface="宋体" panose="02010600030101010101" pitchFamily="2" charset="-122"/>
              </a:rPr>
              <a:t>。</a:t>
            </a:r>
          </a:p>
          <a:p>
            <a:pPr algn="ctr"/>
            <a:endParaRPr lang="en-US" altLang="zh-CN" sz="4000" b="1">
              <a:solidFill>
                <a:srgbClr val="FF0000"/>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41326530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FB7A756-5A06-4527-A0BE-7F67E395182A}"/>
              </a:ext>
            </a:extLst>
          </p:cNvPr>
          <p:cNvSpPr>
            <a:spLocks noGrp="1"/>
          </p:cNvSpPr>
          <p:nvPr>
            <p:ph type="title"/>
          </p:nvPr>
        </p:nvSpPr>
        <p:spPr>
          <a:xfrm>
            <a:off x="838200" y="531492"/>
            <a:ext cx="10515600" cy="1143164"/>
          </a:xfrm>
        </p:spPr>
        <p:txBody>
          <a:bodyPr>
            <a:normAutofit/>
          </a:bodyPr>
          <a:lstStyle/>
          <a:p>
            <a:pPr algn="ctr"/>
            <a:r>
              <a:rPr lang="zh-CN" altLang="en-US" b="1">
                <a:solidFill>
                  <a:srgbClr val="FF0000"/>
                </a:solidFill>
              </a:rPr>
              <a:t>杂 文</a:t>
            </a:r>
            <a:endParaRPr lang="zh-CN" altLang="en-US" sz="4000" b="1">
              <a:solidFill>
                <a:srgbClr val="FF0000"/>
              </a:solidFill>
            </a:endParaRPr>
          </a:p>
        </p:txBody>
      </p:sp>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0FFF02D-28ED-425F-8AFF-A76BC8995D32}"/>
              </a:ext>
            </a:extLst>
          </p:cNvPr>
          <p:cNvSpPr>
            <a:spLocks noGrp="1"/>
          </p:cNvSpPr>
          <p:nvPr>
            <p:ph idx="1"/>
          </p:nvPr>
        </p:nvSpPr>
        <p:spPr>
          <a:xfrm>
            <a:off x="0" y="1473201"/>
            <a:ext cx="12192000" cy="4757918"/>
          </a:xfrm>
        </p:spPr>
        <p:txBody>
          <a:bodyPr>
            <a:normAutofit fontScale="55000" lnSpcReduction="20000"/>
          </a:bodyPr>
          <a:lstStyle/>
          <a:p>
            <a:pPr>
              <a:lnSpc>
                <a:spcPct val="160000"/>
              </a:lnSpc>
            </a:pPr>
            <a:r>
              <a:rPr lang="en-US" altLang="zh-CN"/>
              <a:t> </a:t>
            </a:r>
            <a:r>
              <a:rPr lang="zh-CN" altLang="zh-CN" b="1">
                <a:latin typeface="宋体" panose="02010600030101010101" pitchFamily="2" charset="-122"/>
                <a:ea typeface="宋体" panose="02010600030101010101" pitchFamily="2" charset="-122"/>
              </a:rPr>
              <a:t>一种特殊的议论文，是一种文艺性政论文，主要指“五四”以来，以鲁迅为代表的那种精辟、犀利，带有浓烈的文艺色彩的议论文章。是直接而迅速的反映社会事件，对“有害的事物”立刻给以反响或抨击的文艺性论文。它介于“论说”和“文学”之间，论证有力，风格多样，不拘一格，“嬉笑怒骂，皆成文章”。杂文内容广泛，形式多样，有关日常生活、文化动态及政治事件等的杂感、随笔都可以归入这类。有人说过“鲁迅的杂文就像一把锋利的匕首，直刺敌人的心脏”。</a:t>
            </a:r>
          </a:p>
          <a:p>
            <a:pPr>
              <a:lnSpc>
                <a:spcPct val="160000"/>
              </a:lnSpc>
            </a:pPr>
            <a:r>
              <a:rPr lang="zh-CN" altLang="zh-CN" b="1">
                <a:solidFill>
                  <a:srgbClr val="FF0000"/>
                </a:solidFill>
                <a:latin typeface="宋体" panose="02010600030101010101" pitchFamily="2" charset="-122"/>
                <a:ea typeface="宋体" panose="02010600030101010101" pitchFamily="2" charset="-122"/>
              </a:rPr>
              <a:t>主要特点：</a:t>
            </a:r>
            <a:r>
              <a:rPr lang="zh-CN" altLang="zh-CN" b="1">
                <a:latin typeface="宋体" panose="02010600030101010101" pitchFamily="2" charset="-122"/>
                <a:ea typeface="宋体" panose="02010600030101010101" pitchFamily="2" charset="-122"/>
              </a:rPr>
              <a:t>（</a:t>
            </a:r>
            <a:r>
              <a:rPr lang="en-US" altLang="zh-CN" b="1">
                <a:latin typeface="宋体" panose="02010600030101010101" pitchFamily="2" charset="-122"/>
                <a:ea typeface="宋体" panose="02010600030101010101" pitchFamily="2" charset="-122"/>
              </a:rPr>
              <a:t>1</a:t>
            </a:r>
            <a:r>
              <a:rPr lang="zh-CN" altLang="zh-CN" b="1">
                <a:latin typeface="宋体" panose="02010600030101010101" pitchFamily="2" charset="-122"/>
                <a:ea typeface="宋体" panose="02010600030101010101" pitchFamily="2" charset="-122"/>
              </a:rPr>
              <a:t>）迅速反映现实生活，（</a:t>
            </a:r>
            <a:r>
              <a:rPr lang="en-US" altLang="zh-CN" b="1">
                <a:latin typeface="宋体" panose="02010600030101010101" pitchFamily="2" charset="-122"/>
                <a:ea typeface="宋体" panose="02010600030101010101" pitchFamily="2" charset="-122"/>
              </a:rPr>
              <a:t>2</a:t>
            </a:r>
            <a:r>
              <a:rPr lang="zh-CN" altLang="zh-CN" b="1">
                <a:latin typeface="宋体" panose="02010600030101010101" pitchFamily="2" charset="-122"/>
                <a:ea typeface="宋体" panose="02010600030101010101" pitchFamily="2" charset="-122"/>
              </a:rPr>
              <a:t>）短小犀利，（</a:t>
            </a:r>
            <a:r>
              <a:rPr lang="en-US" altLang="zh-CN" b="1">
                <a:latin typeface="宋体" panose="02010600030101010101" pitchFamily="2" charset="-122"/>
                <a:ea typeface="宋体" panose="02010600030101010101" pitchFamily="2" charset="-122"/>
              </a:rPr>
              <a:t>3</a:t>
            </a:r>
            <a:r>
              <a:rPr lang="zh-CN" altLang="zh-CN" b="1">
                <a:latin typeface="宋体" panose="02010600030101010101" pitchFamily="2" charset="-122"/>
                <a:ea typeface="宋体" panose="02010600030101010101" pitchFamily="2" charset="-122"/>
              </a:rPr>
              <a:t>）有幽默感，（</a:t>
            </a:r>
            <a:r>
              <a:rPr lang="en-US" altLang="zh-CN" b="1">
                <a:latin typeface="宋体" panose="02010600030101010101" pitchFamily="2" charset="-122"/>
                <a:ea typeface="宋体" panose="02010600030101010101" pitchFamily="2" charset="-122"/>
              </a:rPr>
              <a:t>4</a:t>
            </a:r>
            <a:r>
              <a:rPr lang="zh-CN" altLang="zh-CN" b="1">
                <a:latin typeface="宋体" panose="02010600030101010101" pitchFamily="2" charset="-122"/>
                <a:ea typeface="宋体" panose="02010600030101010101" pitchFamily="2" charset="-122"/>
              </a:rPr>
              <a:t>）注重形象性。</a:t>
            </a:r>
          </a:p>
          <a:p>
            <a:pPr>
              <a:lnSpc>
                <a:spcPct val="160000"/>
              </a:lnSpc>
            </a:pPr>
            <a:r>
              <a:rPr lang="zh-CN" altLang="zh-CN" b="1">
                <a:solidFill>
                  <a:srgbClr val="FF0000"/>
                </a:solidFill>
                <a:latin typeface="宋体" panose="02010600030101010101" pitchFamily="2" charset="-122"/>
                <a:ea typeface="宋体" panose="02010600030101010101" pitchFamily="2" charset="-122"/>
              </a:rPr>
              <a:t>常用论证方法：</a:t>
            </a:r>
            <a:r>
              <a:rPr lang="zh-CN" altLang="zh-CN" b="1">
                <a:latin typeface="宋体" panose="02010600030101010101" pitchFamily="2" charset="-122"/>
                <a:ea typeface="宋体" panose="02010600030101010101" pitchFamily="2" charset="-122"/>
              </a:rPr>
              <a:t>比喻论证、对比论证、举例论证、道理论证、引用论证、类比论证。</a:t>
            </a:r>
          </a:p>
          <a:p>
            <a:endParaRPr lang="zh-CN" altLang="en-US"/>
          </a:p>
        </p:txBody>
      </p:sp>
    </p:spTree>
    <p:extLst>
      <p:ext uri="{BB962C8B-B14F-4D97-AF65-F5344CB8AC3E}">
        <p14:creationId xmlns:p14="http://schemas.microsoft.com/office/powerpoint/2010/main" val="288058392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75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D7BA511-5A80-4027-B0A2-A693D42760D7}"/>
              </a:ext>
            </a:extLst>
          </p:cNvPr>
          <p:cNvSpPr>
            <a:spLocks noChangeArrowheads="1"/>
          </p:cNvSpPr>
          <p:nvPr/>
        </p:nvSpPr>
        <p:spPr bwMode="auto">
          <a:xfrm>
            <a:off x="2978150" y="2208213"/>
            <a:ext cx="6192838" cy="2039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800" b="1"/>
              <a:t>　</a:t>
            </a:r>
            <a:r>
              <a:rPr lang="zh-CN" altLang="en-US" sz="6000" b="1">
                <a:solidFill>
                  <a:srgbClr val="FF0000"/>
                </a:solidFill>
              </a:rPr>
              <a:t>单元知识梳理</a:t>
            </a:r>
          </a:p>
          <a:p>
            <a:pPr eaLnBrk="1" hangingPunct="1">
              <a:lnSpc>
                <a:spcPct val="150000"/>
              </a:lnSpc>
            </a:pPr>
            <a:r>
              <a:rPr lang="zh-CN" altLang="en-US" sz="2800" b="1"/>
              <a:t>　　</a:t>
            </a:r>
          </a:p>
        </p:txBody>
      </p:sp>
    </p:spTree>
  </p:cSld>
  <p:clrMapOvr>
    <a:masterClrMapping/>
  </p:clrMapOvr>
  <p:transition spd="slow" advTm="3000">
    <p:push dir="u"/>
  </p:transition>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9C501CC-FC7E-4D91-9245-3FB758284470}"/>
              </a:ext>
            </a:extLst>
          </p:cNvPr>
          <p:cNvSpPr>
            <a:spLocks noGrp="1"/>
          </p:cNvSpPr>
          <p:nvPr>
            <p:ph idx="1"/>
          </p:nvPr>
        </p:nvSpPr>
        <p:spPr>
          <a:xfrm>
            <a:off x="1" y="1341120"/>
            <a:ext cx="12191999" cy="5516880"/>
          </a:xfrm>
        </p:spPr>
        <p:txBody>
          <a:bodyPr>
            <a:normAutofit fontScale="70000" lnSpcReduction="20000"/>
          </a:bodyPr>
          <a:lstStyle/>
          <a:p>
            <a:pPr>
              <a:lnSpc>
                <a:spcPct val="150000"/>
              </a:lnSpc>
            </a:pPr>
            <a:r>
              <a:rPr lang="zh-CN" altLang="zh-CN" b="1">
                <a:latin typeface="宋体" panose="02010600030101010101" pitchFamily="2" charset="-122"/>
                <a:ea typeface="宋体" panose="02010600030101010101" pitchFamily="2" charset="-122"/>
              </a:rPr>
              <a:t>（</a:t>
            </a:r>
            <a:r>
              <a:rPr lang="en-US" altLang="zh-CN" b="1">
                <a:latin typeface="宋体" panose="02010600030101010101" pitchFamily="2" charset="-122"/>
                <a:ea typeface="宋体" panose="02010600030101010101" pitchFamily="2" charset="-122"/>
              </a:rPr>
              <a:t>1</a:t>
            </a:r>
            <a:r>
              <a:rPr lang="zh-CN" altLang="zh-CN" b="1">
                <a:latin typeface="宋体" panose="02010600030101010101" pitchFamily="2" charset="-122"/>
                <a:ea typeface="宋体" panose="02010600030101010101" pitchFamily="2" charset="-122"/>
              </a:rPr>
              <a:t>）揭批“送去”的行径</a:t>
            </a:r>
          </a:p>
          <a:p>
            <a:pPr>
              <a:lnSpc>
                <a:spcPct val="150000"/>
              </a:lnSpc>
            </a:pPr>
            <a:r>
              <a:rPr lang="zh-CN" altLang="zh-CN" b="1">
                <a:latin typeface="宋体" panose="02010600030101010101" pitchFamily="2" charset="-122"/>
                <a:ea typeface="宋体" panose="02010600030101010101" pitchFamily="2" charset="-122"/>
              </a:rPr>
              <a:t>（</a:t>
            </a:r>
            <a:r>
              <a:rPr lang="en-US" altLang="zh-CN" b="1">
                <a:latin typeface="宋体" panose="02010600030101010101" pitchFamily="2" charset="-122"/>
                <a:ea typeface="宋体" panose="02010600030101010101" pitchFamily="2" charset="-122"/>
              </a:rPr>
              <a:t>2</a:t>
            </a:r>
            <a:r>
              <a:rPr lang="zh-CN" altLang="zh-CN" b="1">
                <a:latin typeface="宋体" panose="02010600030101010101" pitchFamily="2" charset="-122"/>
                <a:ea typeface="宋体" panose="02010600030101010101" pitchFamily="2" charset="-122"/>
              </a:rPr>
              <a:t>）提出“拿来”</a:t>
            </a:r>
          </a:p>
          <a:p>
            <a:pPr>
              <a:lnSpc>
                <a:spcPct val="150000"/>
              </a:lnSpc>
            </a:pPr>
            <a:r>
              <a:rPr lang="zh-CN" altLang="zh-CN" b="1">
                <a:latin typeface="宋体" panose="02010600030101010101" pitchFamily="2" charset="-122"/>
                <a:ea typeface="宋体" panose="02010600030101010101" pitchFamily="2" charset="-122"/>
              </a:rPr>
              <a:t>（</a:t>
            </a:r>
            <a:r>
              <a:rPr lang="en-US" altLang="zh-CN" b="1">
                <a:latin typeface="宋体" panose="02010600030101010101" pitchFamily="2" charset="-122"/>
                <a:ea typeface="宋体" panose="02010600030101010101" pitchFamily="2" charset="-122"/>
              </a:rPr>
              <a:t>3</a:t>
            </a:r>
            <a:r>
              <a:rPr lang="zh-CN" altLang="zh-CN" b="1">
                <a:latin typeface="宋体" panose="02010600030101010101" pitchFamily="2" charset="-122"/>
                <a:ea typeface="宋体" panose="02010600030101010101" pitchFamily="2" charset="-122"/>
              </a:rPr>
              <a:t>）剖析“送去”的危害</a:t>
            </a:r>
          </a:p>
          <a:p>
            <a:pPr>
              <a:lnSpc>
                <a:spcPct val="150000"/>
              </a:lnSpc>
            </a:pPr>
            <a:r>
              <a:rPr lang="zh-CN" altLang="zh-CN" b="1">
                <a:latin typeface="宋体" panose="02010600030101010101" pitchFamily="2" charset="-122"/>
                <a:ea typeface="宋体" panose="02010600030101010101" pitchFamily="2" charset="-122"/>
              </a:rPr>
              <a:t>（</a:t>
            </a:r>
            <a:r>
              <a:rPr lang="en-US" altLang="zh-CN" b="1">
                <a:latin typeface="宋体" panose="02010600030101010101" pitchFamily="2" charset="-122"/>
                <a:ea typeface="宋体" panose="02010600030101010101" pitchFamily="2" charset="-122"/>
              </a:rPr>
              <a:t>4</a:t>
            </a:r>
            <a:r>
              <a:rPr lang="zh-CN" altLang="zh-CN" b="1">
                <a:latin typeface="宋体" panose="02010600030101010101" pitchFamily="2" charset="-122"/>
                <a:ea typeface="宋体" panose="02010600030101010101" pitchFamily="2" charset="-122"/>
              </a:rPr>
              <a:t>）引出“送来”</a:t>
            </a:r>
          </a:p>
          <a:p>
            <a:pPr>
              <a:lnSpc>
                <a:spcPct val="150000"/>
              </a:lnSpc>
            </a:pPr>
            <a:r>
              <a:rPr lang="zh-CN" altLang="zh-CN" b="1">
                <a:latin typeface="宋体" panose="02010600030101010101" pitchFamily="2" charset="-122"/>
                <a:ea typeface="宋体" panose="02010600030101010101" pitchFamily="2" charset="-122"/>
              </a:rPr>
              <a:t>（</a:t>
            </a:r>
            <a:r>
              <a:rPr lang="en-US" altLang="zh-CN" b="1">
                <a:latin typeface="宋体" panose="02010600030101010101" pitchFamily="2" charset="-122"/>
                <a:ea typeface="宋体" panose="02010600030101010101" pitchFamily="2" charset="-122"/>
              </a:rPr>
              <a:t>5</a:t>
            </a:r>
            <a:r>
              <a:rPr lang="zh-CN" altLang="zh-CN" b="1">
                <a:latin typeface="宋体" panose="02010600030101010101" pitchFamily="2" charset="-122"/>
                <a:ea typeface="宋体" panose="02010600030101010101" pitchFamily="2" charset="-122"/>
              </a:rPr>
              <a:t>）提出“拿来主义”</a:t>
            </a:r>
          </a:p>
          <a:p>
            <a:pPr>
              <a:lnSpc>
                <a:spcPct val="150000"/>
              </a:lnSpc>
            </a:pPr>
            <a:r>
              <a:rPr lang="zh-CN" altLang="zh-CN" b="1">
                <a:latin typeface="宋体" panose="02010600030101010101" pitchFamily="2" charset="-122"/>
                <a:ea typeface="宋体" panose="02010600030101010101" pitchFamily="2" charset="-122"/>
              </a:rPr>
              <a:t>（</a:t>
            </a:r>
            <a:r>
              <a:rPr lang="en-US" altLang="zh-CN" b="1">
                <a:latin typeface="宋体" panose="02010600030101010101" pitchFamily="2" charset="-122"/>
                <a:ea typeface="宋体" panose="02010600030101010101" pitchFamily="2" charset="-122"/>
              </a:rPr>
              <a:t>6</a:t>
            </a:r>
            <a:r>
              <a:rPr lang="zh-CN" altLang="zh-CN" b="1">
                <a:latin typeface="宋体" panose="02010600030101010101" pitchFamily="2" charset="-122"/>
                <a:ea typeface="宋体" panose="02010600030101010101" pitchFamily="2" charset="-122"/>
              </a:rPr>
              <a:t>）分析“送来”的实质</a:t>
            </a:r>
          </a:p>
          <a:p>
            <a:pPr>
              <a:lnSpc>
                <a:spcPct val="150000"/>
              </a:lnSpc>
            </a:pPr>
            <a:r>
              <a:rPr lang="zh-CN" altLang="zh-CN" b="1">
                <a:latin typeface="宋体" panose="02010600030101010101" pitchFamily="2" charset="-122"/>
                <a:ea typeface="宋体" panose="02010600030101010101" pitchFamily="2" charset="-122"/>
              </a:rPr>
              <a:t>（</a:t>
            </a:r>
            <a:r>
              <a:rPr lang="en-US" altLang="zh-CN" b="1">
                <a:latin typeface="宋体" panose="02010600030101010101" pitchFamily="2" charset="-122"/>
                <a:ea typeface="宋体" panose="02010600030101010101" pitchFamily="2" charset="-122"/>
              </a:rPr>
              <a:t>7</a:t>
            </a:r>
            <a:r>
              <a:rPr lang="zh-CN" altLang="zh-CN" b="1">
                <a:latin typeface="宋体" panose="02010600030101010101" pitchFamily="2" charset="-122"/>
                <a:ea typeface="宋体" panose="02010600030101010101" pitchFamily="2" charset="-122"/>
              </a:rPr>
              <a:t>）提出“拿来”的原则，即“运用脑髓，放出眼光，自己来拿”</a:t>
            </a:r>
          </a:p>
          <a:p>
            <a:pPr>
              <a:lnSpc>
                <a:spcPct val="150000"/>
              </a:lnSpc>
            </a:pPr>
            <a:r>
              <a:rPr lang="zh-CN" altLang="zh-CN" b="1">
                <a:latin typeface="宋体" panose="02010600030101010101" pitchFamily="2" charset="-122"/>
                <a:ea typeface="宋体" panose="02010600030101010101" pitchFamily="2" charset="-122"/>
              </a:rPr>
              <a:t>（</a:t>
            </a:r>
            <a:r>
              <a:rPr lang="en-US" altLang="zh-CN" b="1">
                <a:latin typeface="宋体" panose="02010600030101010101" pitchFamily="2" charset="-122"/>
                <a:ea typeface="宋体" panose="02010600030101010101" pitchFamily="2" charset="-122"/>
              </a:rPr>
              <a:t>8</a:t>
            </a:r>
            <a:r>
              <a:rPr lang="zh-CN" altLang="zh-CN" b="1">
                <a:latin typeface="宋体" panose="02010600030101010101" pitchFamily="2" charset="-122"/>
                <a:ea typeface="宋体" panose="02010600030101010101" pitchFamily="2" charset="-122"/>
              </a:rPr>
              <a:t>）批判对待文化遗产的错误态度</a:t>
            </a:r>
          </a:p>
          <a:p>
            <a:pPr marL="0" indent="0">
              <a:lnSpc>
                <a:spcPct val="200000"/>
              </a:lnSpc>
              <a:buNone/>
            </a:pPr>
            <a:endParaRPr lang="zh-CN" altLang="en-US" b="1">
              <a:solidFill>
                <a:srgbClr val="240BD9"/>
              </a:solidFill>
              <a:latin typeface="宋体" pitchFamily="2" charset="-122"/>
              <a:ea typeface="宋体" panose="02010600030101010101" pitchFamily="2" charset="-122"/>
            </a:endParaRPr>
          </a:p>
        </p:txBody>
      </p:sp>
      <p:sp>
        <p:nvSpPr>
          <p:cNvPr id="4"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A86246A-4EA8-43F8-98BC-B0038D471A5D}"/>
              </a:ext>
            </a:extLst>
          </p:cNvPr>
          <p:cNvSpPr>
            <a:spLocks noGrp="1"/>
          </p:cNvSpPr>
          <p:nvPr>
            <p:ph type="title"/>
          </p:nvPr>
        </p:nvSpPr>
        <p:spPr>
          <a:xfrm>
            <a:off x="731520" y="243205"/>
            <a:ext cx="10515600" cy="1325563"/>
          </a:xfrm>
        </p:spPr>
        <p:txBody>
          <a:bodyPr>
            <a:normAutofit/>
          </a:bodyPr>
          <a:lstStyle/>
          <a:p>
            <a:pPr algn="ctr"/>
            <a:r>
              <a:rPr lang="zh-CN" altLang="en-US" sz="3200" b="1">
                <a:solidFill>
                  <a:srgbClr val="FF0000"/>
                </a:solidFill>
                <a:latin typeface="宋体" panose="02010600030101010101" pitchFamily="2" charset="-122"/>
                <a:ea typeface="宋体" panose="02010600030101010101" pitchFamily="2" charset="-122"/>
              </a:rPr>
              <a:t>结构层次</a:t>
            </a:r>
            <a:endParaRPr lang="zh-CN" altLang="zh-CN" sz="3200" b="1">
              <a:solidFill>
                <a:srgbClr val="FF0000"/>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8222950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5"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vertic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5"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vertic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5"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vertic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ntr" presetSubtype="5"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randombar(vertical)">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ntr" presetSubtype="5"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randombar(vertical)">
                                      <p:cBhvr>
                                        <p:cTn id="32" dur="500"/>
                                        <p:tgtEl>
                                          <p:spTgt spid="3">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4" presetClass="entr" presetSubtype="5"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randombar(vertical)">
                                      <p:cBhvr>
                                        <p:cTn id="37" dur="500"/>
                                        <p:tgtEl>
                                          <p:spTgt spid="3">
                                            <p:txEl>
                                              <p:pRg st="6" end="6"/>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4" presetClass="entr" presetSubtype="5"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randombar(vertical)">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095CD66-4882-4D1C-8071-9DB756288C4E}"/>
              </a:ext>
            </a:extLst>
          </p:cNvPr>
          <p:cNvSpPr>
            <a:spLocks noGrp="1"/>
          </p:cNvSpPr>
          <p:nvPr>
            <p:ph idx="1"/>
          </p:nvPr>
        </p:nvSpPr>
        <p:spPr>
          <a:xfrm>
            <a:off x="487680" y="987922"/>
            <a:ext cx="11109960" cy="5275718"/>
          </a:xfrm>
        </p:spPr>
        <p:txBody>
          <a:bodyPr>
            <a:normAutofit fontScale="70000" lnSpcReduction="20000"/>
          </a:bodyPr>
          <a:lstStyle/>
          <a:p>
            <a:pPr>
              <a:lnSpc>
                <a:spcPct val="150000"/>
              </a:lnSpc>
            </a:pPr>
            <a:r>
              <a:rPr lang="zh-CN" altLang="zh-CN" b="1">
                <a:latin typeface="宋体" panose="02010600030101010101" pitchFamily="2" charset="-122"/>
                <a:ea typeface="宋体" panose="02010600030101010101" pitchFamily="2" charset="-122"/>
              </a:rPr>
              <a:t>（</a:t>
            </a:r>
            <a:r>
              <a:rPr lang="en-US" altLang="zh-CN" b="1">
                <a:latin typeface="宋体" panose="02010600030101010101" pitchFamily="2" charset="-122"/>
                <a:ea typeface="宋体" panose="02010600030101010101" pitchFamily="2" charset="-122"/>
              </a:rPr>
              <a:t>9</a:t>
            </a:r>
            <a:r>
              <a:rPr lang="zh-CN" altLang="zh-CN" b="1">
                <a:latin typeface="宋体" panose="02010600030101010101" pitchFamily="2" charset="-122"/>
                <a:ea typeface="宋体" panose="02010600030101010101" pitchFamily="2" charset="-122"/>
              </a:rPr>
              <a:t>）阐明正确对待文化遗产的态度和方法</a:t>
            </a:r>
          </a:p>
          <a:p>
            <a:pPr>
              <a:lnSpc>
                <a:spcPct val="150000"/>
              </a:lnSpc>
            </a:pPr>
            <a:r>
              <a:rPr lang="zh-CN" altLang="zh-CN" b="1">
                <a:latin typeface="宋体" panose="02010600030101010101" pitchFamily="2" charset="-122"/>
                <a:ea typeface="宋体" panose="02010600030101010101" pitchFamily="2" charset="-122"/>
              </a:rPr>
              <a:t>（</a:t>
            </a:r>
            <a:r>
              <a:rPr lang="en-US" altLang="zh-CN" b="1">
                <a:latin typeface="宋体" panose="02010600030101010101" pitchFamily="2" charset="-122"/>
                <a:ea typeface="宋体" panose="02010600030101010101" pitchFamily="2" charset="-122"/>
              </a:rPr>
              <a:t>10</a:t>
            </a:r>
            <a:r>
              <a:rPr lang="zh-CN" altLang="zh-CN" b="1">
                <a:latin typeface="宋体" panose="02010600030101010101" pitchFamily="2" charset="-122"/>
                <a:ea typeface="宋体" panose="02010600030101010101" pitchFamily="2" charset="-122"/>
              </a:rPr>
              <a:t>）总结文章，阐述实行“拿来主义”的品质要求和重大意义</a:t>
            </a:r>
          </a:p>
          <a:p>
            <a:pPr>
              <a:lnSpc>
                <a:spcPct val="150000"/>
              </a:lnSpc>
            </a:pPr>
            <a:endParaRPr lang="en-US" altLang="zh-CN" b="1">
              <a:latin typeface="宋体" panose="02010600030101010101" pitchFamily="2" charset="-122"/>
              <a:ea typeface="宋体" panose="02010600030101010101" pitchFamily="2" charset="-122"/>
            </a:endParaRPr>
          </a:p>
          <a:p>
            <a:pPr>
              <a:lnSpc>
                <a:spcPct val="150000"/>
              </a:lnSpc>
            </a:pPr>
            <a:r>
              <a:rPr lang="zh-CN" altLang="zh-CN" b="1">
                <a:solidFill>
                  <a:srgbClr val="FF0000"/>
                </a:solidFill>
                <a:latin typeface="宋体" panose="02010600030101010101" pitchFamily="2" charset="-122"/>
                <a:ea typeface="宋体" panose="02010600030101010101" pitchFamily="2" charset="-122"/>
              </a:rPr>
              <a:t>全文可分为三部分：</a:t>
            </a:r>
          </a:p>
          <a:p>
            <a:pPr>
              <a:lnSpc>
                <a:spcPct val="150000"/>
              </a:lnSpc>
            </a:pPr>
            <a:r>
              <a:rPr lang="zh-CN" altLang="zh-CN" b="1">
                <a:latin typeface="宋体" panose="02010600030101010101" pitchFamily="2" charset="-122"/>
                <a:ea typeface="宋体" panose="02010600030101010101" pitchFamily="2" charset="-122"/>
              </a:rPr>
              <a:t>第一部分</a:t>
            </a:r>
            <a:r>
              <a:rPr lang="en-US" altLang="zh-CN" b="1">
                <a:latin typeface="宋体" panose="02010600030101010101" pitchFamily="2" charset="-122"/>
                <a:ea typeface="宋体" panose="02010600030101010101" pitchFamily="2" charset="-122"/>
              </a:rPr>
              <a:t>(1</a:t>
            </a:r>
            <a:r>
              <a:rPr lang="zh-CN" altLang="zh-CN" b="1">
                <a:latin typeface="宋体" panose="02010600030101010101" pitchFamily="2" charset="-122"/>
                <a:ea typeface="宋体" panose="02010600030101010101" pitchFamily="2" charset="-122"/>
              </a:rPr>
              <a:t>——</a:t>
            </a:r>
            <a:r>
              <a:rPr lang="en-US" altLang="zh-CN" b="1">
                <a:latin typeface="宋体" panose="02010600030101010101" pitchFamily="2" charset="-122"/>
                <a:ea typeface="宋体" panose="02010600030101010101" pitchFamily="2" charset="-122"/>
              </a:rPr>
              <a:t>7</a:t>
            </a:r>
            <a:r>
              <a:rPr lang="zh-CN" altLang="zh-CN" b="1">
                <a:latin typeface="宋体" panose="02010600030101010101" pitchFamily="2" charset="-122"/>
                <a:ea typeface="宋体" panose="02010600030101010101" pitchFamily="2" charset="-122"/>
              </a:rPr>
              <a:t>段</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，批判“送去主义”，树立自己的观点。</a:t>
            </a:r>
          </a:p>
          <a:p>
            <a:pPr>
              <a:lnSpc>
                <a:spcPct val="150000"/>
              </a:lnSpc>
            </a:pPr>
            <a:r>
              <a:rPr lang="zh-CN" altLang="zh-CN" b="1">
                <a:latin typeface="宋体" panose="02010600030101010101" pitchFamily="2" charset="-122"/>
                <a:ea typeface="宋体" panose="02010600030101010101" pitchFamily="2" charset="-122"/>
              </a:rPr>
              <a:t>第二部分</a:t>
            </a:r>
            <a:r>
              <a:rPr lang="en-US" altLang="zh-CN" b="1">
                <a:latin typeface="宋体" panose="02010600030101010101" pitchFamily="2" charset="-122"/>
                <a:ea typeface="宋体" panose="02010600030101010101" pitchFamily="2" charset="-122"/>
              </a:rPr>
              <a:t>(8</a:t>
            </a:r>
            <a:r>
              <a:rPr lang="zh-CN" altLang="zh-CN" b="1">
                <a:latin typeface="宋体" panose="02010600030101010101" pitchFamily="2" charset="-122"/>
                <a:ea typeface="宋体" panose="02010600030101010101" pitchFamily="2" charset="-122"/>
              </a:rPr>
              <a:t>——</a:t>
            </a:r>
            <a:r>
              <a:rPr lang="en-US" altLang="zh-CN" b="1">
                <a:latin typeface="宋体" panose="02010600030101010101" pitchFamily="2" charset="-122"/>
                <a:ea typeface="宋体" panose="02010600030101010101" pitchFamily="2" charset="-122"/>
              </a:rPr>
              <a:t>9</a:t>
            </a:r>
            <a:r>
              <a:rPr lang="zh-CN" altLang="zh-CN" b="1">
                <a:latin typeface="宋体" panose="02010600030101010101" pitchFamily="2" charset="-122"/>
                <a:ea typeface="宋体" panose="02010600030101010101" pitchFamily="2" charset="-122"/>
              </a:rPr>
              <a:t>段</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，阐明“拿来主义”的具体内容。</a:t>
            </a:r>
          </a:p>
          <a:p>
            <a:pPr>
              <a:lnSpc>
                <a:spcPct val="150000"/>
              </a:lnSpc>
            </a:pPr>
            <a:r>
              <a:rPr lang="zh-CN" altLang="zh-CN" b="1">
                <a:latin typeface="宋体" panose="02010600030101010101" pitchFamily="2" charset="-122"/>
                <a:ea typeface="宋体" panose="02010600030101010101" pitchFamily="2" charset="-122"/>
              </a:rPr>
              <a:t>第三部分</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第</a:t>
            </a:r>
            <a:r>
              <a:rPr lang="en-US" altLang="zh-CN" b="1">
                <a:latin typeface="宋体" panose="02010600030101010101" pitchFamily="2" charset="-122"/>
                <a:ea typeface="宋体" panose="02010600030101010101" pitchFamily="2" charset="-122"/>
              </a:rPr>
              <a:t>10</a:t>
            </a:r>
            <a:r>
              <a:rPr lang="zh-CN" altLang="zh-CN" b="1">
                <a:latin typeface="宋体" panose="02010600030101010101" pitchFamily="2" charset="-122"/>
                <a:ea typeface="宋体" panose="02010600030101010101" pitchFamily="2" charset="-122"/>
              </a:rPr>
              <a:t>段</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，总结全文，并提出实行“拿来主义”的人应具有的条件，以及实行“拿来主义”的重要性和紧迫性。</a:t>
            </a:r>
          </a:p>
          <a:p>
            <a:endParaRPr lang="zh-CN" altLang="en-US"/>
          </a:p>
        </p:txBody>
      </p:sp>
    </p:spTree>
    <p:extLst>
      <p:ext uri="{BB962C8B-B14F-4D97-AF65-F5344CB8AC3E}">
        <p14:creationId xmlns:p14="http://schemas.microsoft.com/office/powerpoint/2010/main" val="102599735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right)">
                                      <p:cBhvr>
                                        <p:cTn id="7" dur="75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right)">
                                      <p:cBhvr>
                                        <p:cTn id="12" dur="75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2"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right)">
                                      <p:cBhvr>
                                        <p:cTn id="17" dur="750"/>
                                        <p:tgtEl>
                                          <p:spTgt spid="3">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2"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right)">
                                      <p:cBhvr>
                                        <p:cTn id="22" dur="750"/>
                                        <p:tgtEl>
                                          <p:spTgt spid="3">
                                            <p:txEl>
                                              <p:pRg st="4" end="4"/>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2"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wipe(right)">
                                      <p:cBhvr>
                                        <p:cTn id="27" dur="750"/>
                                        <p:tgtEl>
                                          <p:spTgt spid="3">
                                            <p:txEl>
                                              <p:pRg st="5" end="5"/>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2"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wipe(right)">
                                      <p:cBhvr>
                                        <p:cTn id="32" dur="75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32DD30F-5378-48BD-921D-9F9F122E2C59}"/>
              </a:ext>
            </a:extLst>
          </p:cNvPr>
          <p:cNvSpPr>
            <a:spLocks noGrp="1"/>
          </p:cNvSpPr>
          <p:nvPr>
            <p:ph type="title"/>
          </p:nvPr>
        </p:nvSpPr>
        <p:spPr>
          <a:xfrm>
            <a:off x="838200" y="365126"/>
            <a:ext cx="10515600" cy="1048896"/>
          </a:xfrm>
        </p:spPr>
        <p:txBody>
          <a:bodyPr/>
          <a:lstStyle/>
          <a:p>
            <a:pPr algn="ctr"/>
            <a:r>
              <a:rPr lang="zh-CN" altLang="zh-CN" b="1">
                <a:solidFill>
                  <a:srgbClr val="FF0000"/>
                </a:solidFill>
              </a:rPr>
              <a:t>文章主题</a:t>
            </a:r>
            <a:endParaRPr lang="zh-CN" altLang="en-US" b="1">
              <a:solidFill>
                <a:srgbClr val="FF0000"/>
              </a:solidFill>
            </a:endParaRPr>
          </a:p>
        </p:txBody>
      </p:sp>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FFB5F86-C634-4F51-B949-126592B11AA3}"/>
              </a:ext>
            </a:extLst>
          </p:cNvPr>
          <p:cNvSpPr>
            <a:spLocks noGrp="1"/>
          </p:cNvSpPr>
          <p:nvPr>
            <p:ph idx="1"/>
          </p:nvPr>
        </p:nvSpPr>
        <p:spPr>
          <a:xfrm>
            <a:off x="838200" y="1414022"/>
            <a:ext cx="10515600" cy="4374219"/>
          </a:xfrm>
        </p:spPr>
        <p:txBody>
          <a:bodyPr>
            <a:normAutofit fontScale="70000" lnSpcReduction="20000"/>
          </a:bodyPr>
          <a:lstStyle/>
          <a:p>
            <a:pPr>
              <a:lnSpc>
                <a:spcPct val="170000"/>
              </a:lnSpc>
            </a:pPr>
            <a:r>
              <a:rPr lang="zh-CN" altLang="zh-CN" b="1">
                <a:latin typeface="宋体" panose="02010600030101010101" pitchFamily="2" charset="-122"/>
                <a:ea typeface="宋体" panose="02010600030101010101" pitchFamily="2" charset="-122"/>
              </a:rPr>
              <a:t>本文的中心思想不只是谈对待文化遗产问题这一个方面，本文中心包含四个要点：</a:t>
            </a:r>
          </a:p>
          <a:p>
            <a:pPr>
              <a:lnSpc>
                <a:spcPct val="170000"/>
              </a:lnSpc>
            </a:pPr>
            <a:r>
              <a:rPr lang="zh-CN" altLang="zh-CN" b="1">
                <a:latin typeface="宋体" panose="02010600030101010101" pitchFamily="2" charset="-122"/>
                <a:ea typeface="宋体" panose="02010600030101010101" pitchFamily="2" charset="-122"/>
              </a:rPr>
              <a:t>①批判国民党反动政府的卖国政策，</a:t>
            </a:r>
            <a:endParaRPr lang="en-US" altLang="zh-CN" b="1">
              <a:latin typeface="宋体" panose="02010600030101010101" pitchFamily="2" charset="-122"/>
              <a:ea typeface="宋体" panose="02010600030101010101" pitchFamily="2" charset="-122"/>
            </a:endParaRPr>
          </a:p>
          <a:p>
            <a:pPr>
              <a:lnSpc>
                <a:spcPct val="170000"/>
              </a:lnSpc>
            </a:pPr>
            <a:r>
              <a:rPr lang="zh-CN" altLang="zh-CN" b="1">
                <a:latin typeface="宋体" panose="02010600030101010101" pitchFamily="2" charset="-122"/>
                <a:ea typeface="宋体" panose="02010600030101010101" pitchFamily="2" charset="-122"/>
              </a:rPr>
              <a:t>②批判国民党反动政府对待文化遗产的错误态度，</a:t>
            </a:r>
            <a:endParaRPr lang="en-US" altLang="zh-CN" b="1">
              <a:latin typeface="宋体" panose="02010600030101010101" pitchFamily="2" charset="-122"/>
              <a:ea typeface="宋体" panose="02010600030101010101" pitchFamily="2" charset="-122"/>
            </a:endParaRPr>
          </a:p>
          <a:p>
            <a:pPr>
              <a:lnSpc>
                <a:spcPct val="170000"/>
              </a:lnSpc>
            </a:pPr>
            <a:r>
              <a:rPr lang="zh-CN" altLang="zh-CN" b="1">
                <a:latin typeface="宋体" panose="02010600030101010101" pitchFamily="2" charset="-122"/>
                <a:ea typeface="宋体" panose="02010600030101010101" pitchFamily="2" charset="-122"/>
              </a:rPr>
              <a:t>③阐明对文化遗产的正确主张，</a:t>
            </a:r>
            <a:endParaRPr lang="en-US" altLang="zh-CN" b="1">
              <a:latin typeface="宋体" panose="02010600030101010101" pitchFamily="2" charset="-122"/>
              <a:ea typeface="宋体" panose="02010600030101010101" pitchFamily="2" charset="-122"/>
            </a:endParaRPr>
          </a:p>
          <a:p>
            <a:pPr>
              <a:lnSpc>
                <a:spcPct val="170000"/>
              </a:lnSpc>
            </a:pPr>
            <a:r>
              <a:rPr lang="zh-CN" altLang="zh-CN" b="1">
                <a:latin typeface="宋体" panose="02010600030101010101" pitchFamily="2" charset="-122"/>
                <a:ea typeface="宋体" panose="02010600030101010101" pitchFamily="2" charset="-122"/>
              </a:rPr>
              <a:t>④指出正确对待文化遗产的必要性。</a:t>
            </a:r>
          </a:p>
          <a:p>
            <a:endParaRPr lang="zh-CN" altLang="en-US"/>
          </a:p>
        </p:txBody>
      </p:sp>
    </p:spTree>
    <p:extLst>
      <p:ext uri="{BB962C8B-B14F-4D97-AF65-F5344CB8AC3E}">
        <p14:creationId xmlns:p14="http://schemas.microsoft.com/office/powerpoint/2010/main" val="273618756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75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75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75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75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75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75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75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75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75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75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EBBF34A-17DA-45D0-91C0-9CD11C18EC1A}"/>
              </a:ext>
            </a:extLst>
          </p:cNvPr>
          <p:cNvSpPr>
            <a:spLocks noGrp="1"/>
          </p:cNvSpPr>
          <p:nvPr>
            <p:ph type="title"/>
          </p:nvPr>
        </p:nvSpPr>
        <p:spPr>
          <a:xfrm>
            <a:off x="838200" y="610221"/>
            <a:ext cx="10515600" cy="992335"/>
          </a:xfrm>
        </p:spPr>
        <p:txBody>
          <a:bodyPr/>
          <a:lstStyle/>
          <a:p>
            <a:pPr algn="ctr"/>
            <a:r>
              <a:rPr lang="zh-CN" altLang="zh-CN" b="1">
                <a:solidFill>
                  <a:srgbClr val="FF0000"/>
                </a:solidFill>
              </a:rPr>
              <a:t>鉴赏语言</a:t>
            </a:r>
            <a:endParaRPr lang="zh-CN" altLang="en-US" b="1">
              <a:solidFill>
                <a:srgbClr val="FF0000"/>
              </a:solidFill>
            </a:endParaRPr>
          </a:p>
        </p:txBody>
      </p:sp>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29D64FC-E00E-4241-ACF4-204CD54EC645}"/>
              </a:ext>
            </a:extLst>
          </p:cNvPr>
          <p:cNvSpPr>
            <a:spLocks noGrp="1"/>
          </p:cNvSpPr>
          <p:nvPr>
            <p:ph idx="1"/>
          </p:nvPr>
        </p:nvSpPr>
        <p:spPr>
          <a:xfrm>
            <a:off x="0" y="1602556"/>
            <a:ext cx="12192000" cy="4079153"/>
          </a:xfrm>
        </p:spPr>
        <p:txBody>
          <a:bodyPr>
            <a:normAutofit fontScale="62500" lnSpcReduction="20000"/>
          </a:bodyPr>
          <a:lstStyle/>
          <a:p>
            <a:pPr>
              <a:lnSpc>
                <a:spcPct val="160000"/>
              </a:lnSpc>
            </a:pPr>
            <a:r>
              <a:rPr lang="zh-CN" altLang="zh-CN" b="1">
                <a:latin typeface="宋体" panose="02010600030101010101" pitchFamily="2" charset="-122"/>
                <a:ea typeface="宋体" panose="02010600030101010101" pitchFamily="2" charset="-122"/>
              </a:rPr>
              <a:t>（</a:t>
            </a:r>
            <a:r>
              <a:rPr lang="en-US" altLang="zh-CN" b="1">
                <a:latin typeface="宋体" panose="02010600030101010101" pitchFamily="2" charset="-122"/>
                <a:ea typeface="宋体" panose="02010600030101010101" pitchFamily="2" charset="-122"/>
              </a:rPr>
              <a:t>1</a:t>
            </a:r>
            <a:r>
              <a:rPr lang="zh-CN" altLang="zh-CN" b="1">
                <a:latin typeface="宋体" panose="02010600030101010101" pitchFamily="2" charset="-122"/>
                <a:ea typeface="宋体" panose="02010600030101010101" pitchFamily="2" charset="-122"/>
              </a:rPr>
              <a:t>）还有几位“大师”们捧几张古画和新画，在欧洲各国一路挂过去。</a:t>
            </a:r>
          </a:p>
          <a:p>
            <a:pPr>
              <a:lnSpc>
                <a:spcPct val="160000"/>
              </a:lnSpc>
            </a:pPr>
            <a:r>
              <a:rPr lang="zh-CN" altLang="zh-CN" b="1">
                <a:solidFill>
                  <a:srgbClr val="FF0000"/>
                </a:solidFill>
                <a:latin typeface="宋体" panose="02010600030101010101" pitchFamily="2" charset="-122"/>
                <a:ea typeface="宋体" panose="02010600030101010101" pitchFamily="2" charset="-122"/>
              </a:rPr>
              <a:t>【赏析】</a:t>
            </a:r>
            <a:r>
              <a:rPr lang="zh-CN" altLang="zh-CN" b="1">
                <a:latin typeface="宋体" panose="02010600030101010101" pitchFamily="2" charset="-122"/>
                <a:ea typeface="宋体" panose="02010600030101010101" pitchFamily="2" charset="-122"/>
              </a:rPr>
              <a:t>“捧”何其郑重、恭敬，媚态可掬，几张画“一路的挂”，何其卖力，何其寒伧可笑，“发扬国光”，反语，讽刺不以为耻，反以为荣</a:t>
            </a:r>
            <a:r>
              <a:rPr lang="zh-CN" altLang="en-US" b="1">
                <a:latin typeface="宋体" panose="02010600030101010101" pitchFamily="2" charset="-122"/>
                <a:ea typeface="宋体" panose="02010600030101010101" pitchFamily="2" charset="-122"/>
              </a:rPr>
              <a:t>。</a:t>
            </a:r>
            <a:endParaRPr lang="en-US" altLang="zh-CN" b="1">
              <a:latin typeface="宋体" panose="02010600030101010101" pitchFamily="2" charset="-122"/>
              <a:ea typeface="宋体" panose="02010600030101010101" pitchFamily="2" charset="-122"/>
            </a:endParaRPr>
          </a:p>
          <a:p>
            <a:pPr>
              <a:lnSpc>
                <a:spcPct val="160000"/>
              </a:lnSpc>
            </a:pPr>
            <a:r>
              <a:rPr lang="zh-CN" altLang="zh-CN" b="1">
                <a:latin typeface="宋体" panose="02010600030101010101" pitchFamily="2" charset="-122"/>
              </a:rPr>
              <a:t>（</a:t>
            </a:r>
            <a:r>
              <a:rPr lang="en-US" altLang="zh-CN" b="1">
                <a:latin typeface="宋体" panose="02010600030101010101" pitchFamily="2" charset="-122"/>
              </a:rPr>
              <a:t>2</a:t>
            </a:r>
            <a:r>
              <a:rPr lang="zh-CN" altLang="zh-CN" b="1">
                <a:latin typeface="宋体" panose="02010600030101010101" pitchFamily="2" charset="-122"/>
              </a:rPr>
              <a:t>）活人代替了古董，这也算得显出一点进步了。</a:t>
            </a:r>
          </a:p>
          <a:p>
            <a:pPr>
              <a:lnSpc>
                <a:spcPct val="160000"/>
              </a:lnSpc>
            </a:pPr>
            <a:r>
              <a:rPr lang="zh-CN" altLang="zh-CN" b="1">
                <a:solidFill>
                  <a:srgbClr val="FF0000"/>
                </a:solidFill>
                <a:latin typeface="宋体" panose="02010600030101010101" pitchFamily="2" charset="-122"/>
              </a:rPr>
              <a:t>【赏析】</a:t>
            </a:r>
            <a:r>
              <a:rPr lang="zh-CN" altLang="zh-CN" b="1">
                <a:latin typeface="宋体" panose="02010600030101010101" pitchFamily="2" charset="-122"/>
              </a:rPr>
              <a:t>暗示“学艺”上的东西已经相当贫乏。“进步”是反语，实为后退。作者讽刺批判的锋芒不是对着几位艺术家，而是指向卖国媚外的反动当局及其御用文人，字里行间充满着憎恶和鄙视。</a:t>
            </a:r>
          </a:p>
          <a:p>
            <a:pPr>
              <a:lnSpc>
                <a:spcPct val="160000"/>
              </a:lnSpc>
            </a:pPr>
            <a:endParaRPr lang="zh-CN" altLang="zh-CN" b="1">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96682001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75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75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29D64FC-E00E-4241-ACF4-204CD54EC645}"/>
              </a:ext>
            </a:extLst>
          </p:cNvPr>
          <p:cNvSpPr>
            <a:spLocks noGrp="1"/>
          </p:cNvSpPr>
          <p:nvPr>
            <p:ph idx="1"/>
          </p:nvPr>
        </p:nvSpPr>
        <p:spPr>
          <a:xfrm>
            <a:off x="0" y="558800"/>
            <a:ext cx="12192000" cy="6299199"/>
          </a:xfrm>
        </p:spPr>
        <p:txBody>
          <a:bodyPr>
            <a:normAutofit fontScale="55000" lnSpcReduction="20000"/>
          </a:bodyPr>
          <a:lstStyle/>
          <a:p>
            <a:pPr>
              <a:lnSpc>
                <a:spcPct val="170000"/>
              </a:lnSpc>
            </a:pPr>
            <a:r>
              <a:rPr lang="zh-CN" altLang="zh-CN" b="1">
                <a:latin typeface="宋体" panose="02010600030101010101" pitchFamily="2" charset="-122"/>
                <a:ea typeface="宋体" panose="02010600030101010101" pitchFamily="2" charset="-122"/>
              </a:rPr>
              <a:t>（</a:t>
            </a:r>
            <a:r>
              <a:rPr lang="en-US" altLang="zh-CN" b="1">
                <a:latin typeface="宋体" panose="02010600030101010101" pitchFamily="2" charset="-122"/>
                <a:ea typeface="宋体" panose="02010600030101010101" pitchFamily="2" charset="-122"/>
              </a:rPr>
              <a:t>3</a:t>
            </a:r>
            <a:r>
              <a:rPr lang="zh-CN" altLang="zh-CN" b="1">
                <a:latin typeface="宋体" panose="02010600030101010101" pitchFamily="2" charset="-122"/>
                <a:ea typeface="宋体" panose="02010600030101010101" pitchFamily="2" charset="-122"/>
              </a:rPr>
              <a:t>）能够只是送出去，也不算是坏事，一者见得丰富，二者见得大度。</a:t>
            </a:r>
          </a:p>
          <a:p>
            <a:pPr>
              <a:lnSpc>
                <a:spcPct val="170000"/>
              </a:lnSpc>
            </a:pPr>
            <a:r>
              <a:rPr lang="zh-CN" altLang="zh-CN" b="1">
                <a:solidFill>
                  <a:srgbClr val="FF0000"/>
                </a:solidFill>
                <a:latin typeface="宋体" panose="02010600030101010101" pitchFamily="2" charset="-122"/>
                <a:ea typeface="宋体" panose="02010600030101010101" pitchFamily="2" charset="-122"/>
              </a:rPr>
              <a:t>【赏析】</a:t>
            </a:r>
            <a:r>
              <a:rPr lang="zh-CN" altLang="zh-CN" b="1">
                <a:latin typeface="宋体" panose="02010600030101010101" pitchFamily="2" charset="-122"/>
                <a:ea typeface="宋体" panose="02010600030101010101" pitchFamily="2" charset="-122"/>
              </a:rPr>
              <a:t>反动政府实际上并不丰富也无力大度，这里是描写了他们大方媚外卖国的行径，反语，深含蔑视、嘲讽之意。</a:t>
            </a:r>
          </a:p>
          <a:p>
            <a:pPr>
              <a:lnSpc>
                <a:spcPct val="170000"/>
              </a:lnSpc>
            </a:pPr>
            <a:r>
              <a:rPr lang="zh-CN" altLang="zh-CN" b="1">
                <a:latin typeface="宋体" panose="02010600030101010101" pitchFamily="2" charset="-122"/>
                <a:ea typeface="宋体" panose="02010600030101010101" pitchFamily="2" charset="-122"/>
              </a:rPr>
              <a:t>（</a:t>
            </a:r>
            <a:r>
              <a:rPr lang="en-US" altLang="zh-CN" b="1">
                <a:latin typeface="宋体" panose="02010600030101010101" pitchFamily="2" charset="-122"/>
                <a:ea typeface="宋体" panose="02010600030101010101" pitchFamily="2" charset="-122"/>
              </a:rPr>
              <a:t>4</a:t>
            </a:r>
            <a:r>
              <a:rPr lang="zh-CN" altLang="zh-CN" b="1">
                <a:latin typeface="宋体" panose="02010600030101010101" pitchFamily="2" charset="-122"/>
                <a:ea typeface="宋体" panose="02010600030101010101" pitchFamily="2" charset="-122"/>
              </a:rPr>
              <a:t>）否则太不“摩登”了。</a:t>
            </a:r>
          </a:p>
          <a:p>
            <a:pPr>
              <a:lnSpc>
                <a:spcPct val="170000"/>
              </a:lnSpc>
            </a:pPr>
            <a:r>
              <a:rPr lang="zh-CN" altLang="zh-CN" b="1">
                <a:solidFill>
                  <a:srgbClr val="FF0000"/>
                </a:solidFill>
                <a:latin typeface="宋体" panose="02010600030101010101" pitchFamily="2" charset="-122"/>
                <a:ea typeface="宋体" panose="02010600030101010101" pitchFamily="2" charset="-122"/>
              </a:rPr>
              <a:t>【赏析】</a:t>
            </a:r>
            <a:r>
              <a:rPr lang="zh-CN" altLang="zh-CN" b="1">
                <a:latin typeface="宋体" panose="02010600030101010101" pitchFamily="2" charset="-122"/>
                <a:ea typeface="宋体" panose="02010600030101010101" pitchFamily="2" charset="-122"/>
              </a:rPr>
              <a:t>讽刺反动文人无耻地奉行“送去主义”，趋时逢迎，赶时髦。</a:t>
            </a:r>
          </a:p>
          <a:p>
            <a:pPr>
              <a:lnSpc>
                <a:spcPct val="170000"/>
              </a:lnSpc>
            </a:pPr>
            <a:r>
              <a:rPr lang="zh-CN" altLang="zh-CN" b="1">
                <a:latin typeface="宋体" panose="02010600030101010101" pitchFamily="2" charset="-122"/>
                <a:ea typeface="宋体" panose="02010600030101010101" pitchFamily="2" charset="-122"/>
              </a:rPr>
              <a:t>（</a:t>
            </a:r>
            <a:r>
              <a:rPr lang="en-US" altLang="zh-CN" b="1">
                <a:latin typeface="宋体" panose="02010600030101010101" pitchFamily="2" charset="-122"/>
                <a:ea typeface="宋体" panose="02010600030101010101" pitchFamily="2" charset="-122"/>
              </a:rPr>
              <a:t>5</a:t>
            </a:r>
            <a:r>
              <a:rPr lang="zh-CN" altLang="zh-CN" b="1">
                <a:latin typeface="宋体" panose="02010600030101010101" pitchFamily="2" charset="-122"/>
                <a:ea typeface="宋体" panose="02010600030101010101" pitchFamily="2" charset="-122"/>
              </a:rPr>
              <a:t>）确可以算是一种国粹。</a:t>
            </a:r>
          </a:p>
          <a:p>
            <a:pPr>
              <a:lnSpc>
                <a:spcPct val="170000"/>
              </a:lnSpc>
            </a:pPr>
            <a:r>
              <a:rPr lang="zh-CN" altLang="zh-CN" b="1">
                <a:solidFill>
                  <a:srgbClr val="FF0000"/>
                </a:solidFill>
                <a:latin typeface="宋体" panose="02010600030101010101" pitchFamily="2" charset="-122"/>
                <a:ea typeface="宋体" panose="02010600030101010101" pitchFamily="2" charset="-122"/>
              </a:rPr>
              <a:t>【赏析】</a:t>
            </a:r>
            <a:r>
              <a:rPr lang="zh-CN" altLang="zh-CN" b="1">
                <a:latin typeface="宋体" panose="02010600030101010101" pitchFamily="2" charset="-122"/>
                <a:ea typeface="宋体" panose="02010600030101010101" pitchFamily="2" charset="-122"/>
              </a:rPr>
              <a:t>反语，“国粹”原指国家文化中的精华，这里的反面意思是实为糟粕。</a:t>
            </a:r>
            <a:r>
              <a:rPr lang="en-US" altLang="zh-CN" b="1">
                <a:latin typeface="宋体" panose="02010600030101010101" pitchFamily="2" charset="-122"/>
                <a:ea typeface="宋体" panose="02010600030101010101" pitchFamily="2" charset="-122"/>
              </a:rPr>
              <a:t> </a:t>
            </a:r>
            <a:endParaRPr lang="zh-CN" altLang="zh-CN" b="1">
              <a:latin typeface="宋体" panose="02010600030101010101" pitchFamily="2" charset="-122"/>
              <a:ea typeface="宋体" panose="02010600030101010101" pitchFamily="2" charset="-122"/>
            </a:endParaRPr>
          </a:p>
          <a:p>
            <a:pPr>
              <a:lnSpc>
                <a:spcPct val="160000"/>
              </a:lnSpc>
            </a:pPr>
            <a:r>
              <a:rPr lang="zh-CN" altLang="en-US" b="1">
                <a:latin typeface="宋体" panose="02010600030101010101" pitchFamily="2" charset="-122"/>
              </a:rPr>
              <a:t>（</a:t>
            </a:r>
            <a:r>
              <a:rPr lang="en-US" altLang="zh-CN" b="1">
                <a:latin typeface="宋体" panose="02010600030101010101" pitchFamily="2" charset="-122"/>
              </a:rPr>
              <a:t>6</a:t>
            </a:r>
            <a:r>
              <a:rPr lang="zh-CN" altLang="en-US" b="1">
                <a:latin typeface="宋体" panose="02010600030101010101" pitchFamily="2" charset="-122"/>
              </a:rPr>
              <a:t>）</a:t>
            </a:r>
            <a:r>
              <a:rPr lang="zh-CN" altLang="zh-CN" b="1">
                <a:latin typeface="宋体" panose="02010600030101010101" pitchFamily="2" charset="-122"/>
              </a:rPr>
              <a:t>“不知后事如何”</a:t>
            </a:r>
          </a:p>
          <a:p>
            <a:pPr>
              <a:lnSpc>
                <a:spcPct val="160000"/>
              </a:lnSpc>
            </a:pPr>
            <a:r>
              <a:rPr lang="zh-CN" altLang="zh-CN" b="1">
                <a:solidFill>
                  <a:srgbClr val="FF0000"/>
                </a:solidFill>
                <a:latin typeface="宋体" panose="02010600030101010101" pitchFamily="2" charset="-122"/>
              </a:rPr>
              <a:t>【赏析】</a:t>
            </a:r>
            <a:r>
              <a:rPr lang="zh-CN" altLang="zh-CN" b="1">
                <a:latin typeface="宋体" panose="02010600030101010101" pitchFamily="2" charset="-122"/>
              </a:rPr>
              <a:t>“后事”是盗卖文物，盗卖古代珍宝。以展览古董为名，行盗卖古董之事。鲁迅明知，却说“不知”，在调侃中暗示反动当局借展览之名，行盗卖之实。以此表达强烈的憎恨。</a:t>
            </a:r>
          </a:p>
          <a:p>
            <a:pPr>
              <a:lnSpc>
                <a:spcPct val="170000"/>
              </a:lnSpc>
            </a:pPr>
            <a:endParaRPr lang="zh-CN" altLang="zh-CN" b="1">
              <a:latin typeface="宋体" panose="02010600030101010101" pitchFamily="2" charset="-122"/>
              <a:ea typeface="宋体" panose="02010600030101010101" pitchFamily="2" charset="-122"/>
            </a:endParaRPr>
          </a:p>
          <a:p>
            <a:endParaRPr lang="zh-CN" altLang="zh-CN"/>
          </a:p>
        </p:txBody>
      </p:sp>
    </p:spTree>
    <p:extLst>
      <p:ext uri="{BB962C8B-B14F-4D97-AF65-F5344CB8AC3E}">
        <p14:creationId xmlns:p14="http://schemas.microsoft.com/office/powerpoint/2010/main" val="24301592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75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75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75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75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75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EBBF34A-17DA-45D0-91C0-9CD11C18EC1A}"/>
              </a:ext>
            </a:extLst>
          </p:cNvPr>
          <p:cNvSpPr>
            <a:spLocks noGrp="1"/>
          </p:cNvSpPr>
          <p:nvPr>
            <p:ph type="title"/>
          </p:nvPr>
        </p:nvSpPr>
        <p:spPr>
          <a:xfrm>
            <a:off x="838200" y="583730"/>
            <a:ext cx="10515600" cy="992335"/>
          </a:xfrm>
        </p:spPr>
        <p:txBody>
          <a:bodyPr/>
          <a:lstStyle/>
          <a:p>
            <a:pPr algn="ctr"/>
            <a:r>
              <a:rPr lang="zh-CN" altLang="zh-CN" b="1">
                <a:solidFill>
                  <a:srgbClr val="FF0000"/>
                </a:solidFill>
              </a:rPr>
              <a:t>论证艺术</a:t>
            </a:r>
            <a:endParaRPr lang="zh-CN" altLang="en-US" b="1">
              <a:solidFill>
                <a:srgbClr val="FF0000"/>
              </a:solidFill>
            </a:endParaRPr>
          </a:p>
        </p:txBody>
      </p:sp>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29D64FC-E00E-4241-ACF4-204CD54EC645}"/>
              </a:ext>
            </a:extLst>
          </p:cNvPr>
          <p:cNvSpPr>
            <a:spLocks noGrp="1"/>
          </p:cNvSpPr>
          <p:nvPr>
            <p:ph idx="1"/>
          </p:nvPr>
        </p:nvSpPr>
        <p:spPr>
          <a:xfrm>
            <a:off x="1109132" y="2069610"/>
            <a:ext cx="9973735" cy="3389340"/>
          </a:xfrm>
        </p:spPr>
        <p:txBody>
          <a:bodyPr>
            <a:normAutofit fontScale="70000" lnSpcReduction="20000"/>
          </a:bodyPr>
          <a:lstStyle/>
          <a:p>
            <a:pPr>
              <a:lnSpc>
                <a:spcPct val="170000"/>
              </a:lnSpc>
            </a:pPr>
            <a:r>
              <a:rPr lang="en-US" altLang="zh-CN" b="1">
                <a:latin typeface="宋体" panose="02010600030101010101" pitchFamily="2" charset="-122"/>
                <a:ea typeface="宋体" panose="02010600030101010101" pitchFamily="2" charset="-122"/>
              </a:rPr>
              <a:t>1.</a:t>
            </a:r>
            <a:r>
              <a:rPr lang="zh-CN" altLang="zh-CN" b="1">
                <a:latin typeface="宋体" panose="02010600030101010101" pitchFamily="2" charset="-122"/>
                <a:ea typeface="宋体" panose="02010600030101010101" pitchFamily="2" charset="-122"/>
              </a:rPr>
              <a:t>比喻论证</a:t>
            </a:r>
            <a:r>
              <a:rPr lang="en-US" altLang="zh-CN" b="1">
                <a:latin typeface="宋体" panose="02010600030101010101" pitchFamily="2" charset="-122"/>
                <a:ea typeface="宋体" panose="02010600030101010101" pitchFamily="2" charset="-122"/>
              </a:rPr>
              <a:t>(8</a:t>
            </a:r>
            <a:r>
              <a:rPr lang="zh-CN" altLang="zh-CN" b="1">
                <a:latin typeface="宋体" panose="02010600030101010101" pitchFamily="2" charset="-122"/>
                <a:ea typeface="宋体" panose="02010600030101010101" pitchFamily="2" charset="-122"/>
              </a:rPr>
              <a:t>、</a:t>
            </a:r>
            <a:r>
              <a:rPr lang="en-US" altLang="zh-CN" b="1">
                <a:latin typeface="宋体" panose="02010600030101010101" pitchFamily="2" charset="-122"/>
                <a:ea typeface="宋体" panose="02010600030101010101" pitchFamily="2" charset="-122"/>
              </a:rPr>
              <a:t>9</a:t>
            </a:r>
            <a:r>
              <a:rPr lang="zh-CN" altLang="zh-CN" b="1">
                <a:latin typeface="宋体" panose="02010600030101010101" pitchFamily="2" charset="-122"/>
                <a:ea typeface="宋体" panose="02010600030101010101" pitchFamily="2" charset="-122"/>
              </a:rPr>
              <a:t>段</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——用有相似点的事物打比方。</a:t>
            </a:r>
          </a:p>
          <a:p>
            <a:pPr>
              <a:lnSpc>
                <a:spcPct val="170000"/>
              </a:lnSpc>
            </a:pPr>
            <a:r>
              <a:rPr lang="en-US" altLang="zh-CN" b="1">
                <a:latin typeface="宋体" panose="02010600030101010101" pitchFamily="2" charset="-122"/>
                <a:ea typeface="宋体" panose="02010600030101010101" pitchFamily="2" charset="-122"/>
              </a:rPr>
              <a:t>2.</a:t>
            </a:r>
            <a:r>
              <a:rPr lang="zh-CN" altLang="zh-CN" b="1">
                <a:latin typeface="宋体" panose="02010600030101010101" pitchFamily="2" charset="-122"/>
                <a:ea typeface="宋体" panose="02010600030101010101" pitchFamily="2" charset="-122"/>
              </a:rPr>
              <a:t>类比论证</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第</a:t>
            </a:r>
            <a:r>
              <a:rPr lang="en-US" altLang="zh-CN" b="1">
                <a:latin typeface="宋体" panose="02010600030101010101" pitchFamily="2" charset="-122"/>
                <a:ea typeface="宋体" panose="02010600030101010101" pitchFamily="2" charset="-122"/>
              </a:rPr>
              <a:t>3</a:t>
            </a:r>
            <a:r>
              <a:rPr lang="zh-CN" altLang="zh-CN" b="1">
                <a:latin typeface="宋体" panose="02010600030101010101" pitchFamily="2" charset="-122"/>
                <a:ea typeface="宋体" panose="02010600030101010101" pitchFamily="2" charset="-122"/>
              </a:rPr>
              <a:t>段</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——用同类事物相比较。</a:t>
            </a:r>
          </a:p>
          <a:p>
            <a:pPr>
              <a:lnSpc>
                <a:spcPct val="170000"/>
              </a:lnSpc>
            </a:pPr>
            <a:r>
              <a:rPr lang="en-US" altLang="zh-CN" b="1">
                <a:latin typeface="宋体" panose="02010600030101010101" pitchFamily="2" charset="-122"/>
                <a:ea typeface="宋体" panose="02010600030101010101" pitchFamily="2" charset="-122"/>
              </a:rPr>
              <a:t>3.</a:t>
            </a:r>
            <a:r>
              <a:rPr lang="zh-CN" altLang="zh-CN" b="1">
                <a:latin typeface="宋体" panose="02010600030101010101" pitchFamily="2" charset="-122"/>
                <a:ea typeface="宋体" panose="02010600030101010101" pitchFamily="2" charset="-122"/>
              </a:rPr>
              <a:t>对比论证</a:t>
            </a:r>
            <a:r>
              <a:rPr lang="en-US" altLang="zh-CN" b="1">
                <a:latin typeface="宋体" panose="02010600030101010101" pitchFamily="2" charset="-122"/>
                <a:ea typeface="宋体" panose="02010600030101010101" pitchFamily="2" charset="-122"/>
              </a:rPr>
              <a:t>(8</a:t>
            </a:r>
            <a:r>
              <a:rPr lang="zh-CN" altLang="zh-CN" b="1">
                <a:latin typeface="宋体" panose="02010600030101010101" pitchFamily="2" charset="-122"/>
                <a:ea typeface="宋体" panose="02010600030101010101" pitchFamily="2" charset="-122"/>
              </a:rPr>
              <a:t>、</a:t>
            </a:r>
            <a:r>
              <a:rPr lang="en-US" altLang="zh-CN" b="1">
                <a:latin typeface="宋体" panose="02010600030101010101" pitchFamily="2" charset="-122"/>
                <a:ea typeface="宋体" panose="02010600030101010101" pitchFamily="2" charset="-122"/>
              </a:rPr>
              <a:t>9</a:t>
            </a:r>
            <a:r>
              <a:rPr lang="zh-CN" altLang="zh-CN" b="1">
                <a:latin typeface="宋体" panose="02010600030101010101" pitchFamily="2" charset="-122"/>
                <a:ea typeface="宋体" panose="02010600030101010101" pitchFamily="2" charset="-122"/>
              </a:rPr>
              <a:t>段</a:t>
            </a:r>
            <a:r>
              <a:rPr lang="en-US" altLang="zh-CN" b="1">
                <a:latin typeface="宋体" panose="02010600030101010101" pitchFamily="2" charset="-122"/>
                <a:ea typeface="宋体" panose="02010600030101010101" pitchFamily="2" charset="-122"/>
              </a:rPr>
              <a:t>)</a:t>
            </a:r>
            <a:r>
              <a:rPr lang="zh-CN" altLang="zh-CN" b="1">
                <a:latin typeface="宋体" panose="02010600030101010101" pitchFamily="2" charset="-122"/>
                <a:ea typeface="宋体" panose="02010600030101010101" pitchFamily="2" charset="-122"/>
              </a:rPr>
              <a:t>——用性质相反事物作比较。</a:t>
            </a:r>
          </a:p>
          <a:p>
            <a:pPr>
              <a:lnSpc>
                <a:spcPct val="170000"/>
              </a:lnSpc>
            </a:pPr>
            <a:r>
              <a:rPr lang="en-US" altLang="zh-CN" b="1">
                <a:latin typeface="宋体" panose="02010600030101010101" pitchFamily="2" charset="-122"/>
                <a:ea typeface="宋体" panose="02010600030101010101" pitchFamily="2" charset="-122"/>
              </a:rPr>
              <a:t>4.</a:t>
            </a:r>
            <a:r>
              <a:rPr lang="zh-CN" altLang="zh-CN" b="1">
                <a:latin typeface="宋体" panose="02010600030101010101" pitchFamily="2" charset="-122"/>
                <a:ea typeface="宋体" panose="02010600030101010101" pitchFamily="2" charset="-122"/>
              </a:rPr>
              <a:t>举例论证（第</a:t>
            </a:r>
            <a:r>
              <a:rPr lang="en-US" altLang="zh-CN" b="1">
                <a:latin typeface="宋体" panose="02010600030101010101" pitchFamily="2" charset="-122"/>
                <a:ea typeface="宋体" panose="02010600030101010101" pitchFamily="2" charset="-122"/>
              </a:rPr>
              <a:t>1</a:t>
            </a:r>
            <a:r>
              <a:rPr lang="zh-CN" altLang="zh-CN" b="1">
                <a:latin typeface="宋体" panose="02010600030101010101" pitchFamily="2" charset="-122"/>
                <a:ea typeface="宋体" panose="02010600030101010101" pitchFamily="2" charset="-122"/>
              </a:rPr>
              <a:t>段）——送古董、画、梅博士</a:t>
            </a:r>
          </a:p>
        </p:txBody>
      </p:sp>
    </p:spTree>
    <p:extLst>
      <p:ext uri="{BB962C8B-B14F-4D97-AF65-F5344CB8AC3E}">
        <p14:creationId xmlns:p14="http://schemas.microsoft.com/office/powerpoint/2010/main" val="167525162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75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75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96A66E7-EA0D-4C2B-B039-5C13CCBC21F8}"/>
              </a:ext>
            </a:extLst>
          </p:cNvPr>
          <p:cNvSpPr txBox="1"/>
          <p:nvPr/>
        </p:nvSpPr>
        <p:spPr>
          <a:xfrm>
            <a:off x="9773729" y="193251"/>
            <a:ext cx="2004291" cy="369332"/>
          </a:xfrm>
          <a:prstGeom prst="rect">
            <a:avLst/>
          </a:prstGeom>
          <a:noFill/>
        </p:spPr>
        <p:txBody>
          <a:bodyPr wrap="square" rtlCol="0">
            <a:spAutoFit/>
          </a:bodyPr>
          <a:lstStyle/>
          <a:p>
            <a:r>
              <a:rPr lang="zh-CN" altLang="en-US" b="1">
                <a:solidFill>
                  <a:schemeClr val="accent1"/>
                </a:solidFill>
              </a:rPr>
              <a:t>人教版必修上册</a:t>
            </a:r>
          </a:p>
        </p:txBody>
      </p:sp>
      <p:sp>
        <p:nvSpPr>
          <p:cNvPr id="5" name="文本框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436DB20-ED0E-48C8-83FD-9B05A434AC43}"/>
              </a:ext>
            </a:extLst>
          </p:cNvPr>
          <p:cNvSpPr txBox="1"/>
          <p:nvPr/>
        </p:nvSpPr>
        <p:spPr>
          <a:xfrm>
            <a:off x="1535252" y="3179932"/>
            <a:ext cx="9579590" cy="1107996"/>
          </a:xfrm>
          <a:prstGeom prst="rect">
            <a:avLst/>
          </a:prstGeom>
          <a:noFill/>
        </p:spPr>
        <p:txBody>
          <a:bodyPr wrap="square" rtlCol="0">
            <a:spAutoFit/>
          </a:bodyPr>
          <a:lstStyle/>
          <a:p>
            <a:pPr algn="ctr"/>
            <a:r>
              <a:rPr lang="zh-CN" altLang="zh-CN" sz="6600" b="1">
                <a:solidFill>
                  <a:srgbClr val="0070C0"/>
                </a:solidFill>
              </a:rPr>
              <a:t>读书：目的和前提</a:t>
            </a:r>
            <a:endParaRPr lang="zh-CN" altLang="en-US" sz="6600">
              <a:solidFill>
                <a:srgbClr val="0070C0"/>
              </a:solidFill>
              <a:latin typeface="黑体" pitchFamily="49" charset="-122"/>
              <a:ea typeface="黑体" pitchFamily="49" charset="-122"/>
              <a:cs typeface="字魂27号-布丁体" panose="00000500000000000000" charset="-122"/>
            </a:endParaRPr>
          </a:p>
        </p:txBody>
      </p:sp>
    </p:spTree>
    <p:extLst>
      <p:ext uri="{BB962C8B-B14F-4D97-AF65-F5344CB8AC3E}">
        <p14:creationId xmlns:p14="http://schemas.microsoft.com/office/powerpoint/2010/main" val="450513457"/>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335280" y="1732546"/>
            <a:ext cx="11539546" cy="4774934"/>
          </a:xfrm>
        </p:spPr>
        <p:txBody>
          <a:bodyPr>
            <a:normAutofit fontScale="62500" lnSpcReduction="20000"/>
          </a:bodyPr>
          <a:lstStyle/>
          <a:p>
            <a:pPr>
              <a:lnSpc>
                <a:spcPct val="170000"/>
              </a:lnSpc>
            </a:pPr>
            <a:r>
              <a:rPr lang="en-US" altLang="zh-CN" b="1">
                <a:solidFill>
                  <a:srgbClr val="C00000"/>
                </a:solidFill>
                <a:latin typeface="+mn-ea"/>
              </a:rPr>
              <a:t>1.</a:t>
            </a:r>
            <a:r>
              <a:rPr lang="zh-CN" altLang="zh-CN" b="1">
                <a:solidFill>
                  <a:srgbClr val="C00000"/>
                </a:solidFill>
                <a:latin typeface="+mn-ea"/>
              </a:rPr>
              <a:t>作者简介：</a:t>
            </a:r>
          </a:p>
          <a:p>
            <a:pPr>
              <a:lnSpc>
                <a:spcPct val="170000"/>
              </a:lnSpc>
            </a:pPr>
            <a:r>
              <a:rPr lang="zh-CN" altLang="zh-CN" b="1"/>
              <a:t>赫尔曼</a:t>
            </a:r>
            <a:r>
              <a:rPr lang="en-US" altLang="zh-CN" b="1"/>
              <a:t>·</a:t>
            </a:r>
            <a:r>
              <a:rPr lang="zh-CN" altLang="zh-CN" b="1"/>
              <a:t>黑塞</a:t>
            </a:r>
            <a:r>
              <a:rPr lang="en-US" altLang="zh-CN" b="1"/>
              <a:t>(1877</a:t>
            </a:r>
            <a:r>
              <a:rPr lang="zh-CN" altLang="zh-CN" b="1"/>
              <a:t>～</a:t>
            </a:r>
            <a:r>
              <a:rPr lang="en-US" altLang="zh-CN" b="1"/>
              <a:t>1962)</a:t>
            </a:r>
            <a:r>
              <a:rPr lang="zh-CN" altLang="zh-CN" b="1"/>
              <a:t>，出生在德国，</a:t>
            </a:r>
            <a:r>
              <a:rPr lang="en-US" altLang="zh-CN" b="1"/>
              <a:t>1919</a:t>
            </a:r>
            <a:r>
              <a:rPr lang="zh-CN" altLang="zh-CN" b="1"/>
              <a:t>年迁居瑞士，</a:t>
            </a:r>
            <a:r>
              <a:rPr lang="en-US" altLang="zh-CN" b="1"/>
              <a:t>1923</a:t>
            </a:r>
            <a:r>
              <a:rPr lang="zh-CN" altLang="zh-CN" b="1"/>
              <a:t>年入瑞士籍。黑塞一生曾获多种文学荣誉，比较重要的有：冯泰纳奖、诺贝尔奖、歌德奖。</a:t>
            </a:r>
            <a:r>
              <a:rPr lang="en-US" altLang="zh-CN" b="1"/>
              <a:t>1962</a:t>
            </a:r>
            <a:r>
              <a:rPr lang="zh-CN" altLang="zh-CN" b="1"/>
              <a:t>年于瑞士家中去世，享年</a:t>
            </a:r>
            <a:r>
              <a:rPr lang="en-US" altLang="zh-CN" b="1"/>
              <a:t>85</a:t>
            </a:r>
            <a:r>
              <a:rPr lang="zh-CN" altLang="zh-CN" b="1"/>
              <a:t>岁。黑塞爱好音乐和绘画，他的诗有很多充满了浪漫气息，以至被人称为</a:t>
            </a:r>
            <a:r>
              <a:rPr lang="en-US" altLang="zh-CN" b="1"/>
              <a:t>“</a:t>
            </a:r>
            <a:r>
              <a:rPr lang="zh-CN" altLang="zh-CN" b="1"/>
              <a:t>德国浪漫派最后的一个骑士</a:t>
            </a:r>
            <a:r>
              <a:rPr lang="en-US" altLang="zh-CN" b="1"/>
              <a:t>”</a:t>
            </a:r>
            <a:r>
              <a:rPr lang="zh-CN" altLang="zh-CN" b="1"/>
              <a:t>。</a:t>
            </a:r>
          </a:p>
          <a:p>
            <a:pPr>
              <a:lnSpc>
                <a:spcPct val="170000"/>
              </a:lnSpc>
            </a:pPr>
            <a:r>
              <a:rPr lang="zh-CN" altLang="zh-CN" b="1"/>
              <a:t>代表作有《在轮下》《荒原狼》《彼得</a:t>
            </a:r>
            <a:r>
              <a:rPr lang="en-US" altLang="zh-CN" b="1"/>
              <a:t>·</a:t>
            </a:r>
            <a:r>
              <a:rPr lang="zh-CN" altLang="zh-CN" b="1"/>
              <a:t>卡门青》《东方之旅》《玻璃球游戏》等。其中《荒原狼》于</a:t>
            </a:r>
            <a:r>
              <a:rPr lang="en-US" altLang="zh-CN" b="1"/>
              <a:t>1946</a:t>
            </a:r>
            <a:r>
              <a:rPr lang="zh-CN" altLang="zh-CN" b="1"/>
              <a:t>年获诺贝尔文学奖。</a:t>
            </a:r>
          </a:p>
        </p:txBody>
      </p:sp>
      <p:sp>
        <p:nvSpPr>
          <p:cNvPr id="4"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B5CC752-3517-496B-A99A-329903809327}"/>
              </a:ext>
            </a:extLst>
          </p:cNvPr>
          <p:cNvSpPr>
            <a:spLocks noGrp="1"/>
          </p:cNvSpPr>
          <p:nvPr>
            <p:ph type="title"/>
          </p:nvPr>
        </p:nvSpPr>
        <p:spPr>
          <a:xfrm>
            <a:off x="137160" y="632766"/>
            <a:ext cx="11737666" cy="737420"/>
          </a:xfrm>
        </p:spPr>
        <p:txBody>
          <a:bodyPr>
            <a:normAutofit fontScale="90000"/>
          </a:bodyPr>
          <a:lstStyle/>
          <a:p>
            <a:r>
              <a:rPr lang="zh-CN" altLang="zh-CN" b="1">
                <a:solidFill>
                  <a:srgbClr val="FF0000"/>
                </a:solidFill>
              </a:rPr>
              <a:t>文</a:t>
            </a:r>
            <a:r>
              <a:rPr lang="en-US" altLang="zh-CN" b="1">
                <a:solidFill>
                  <a:srgbClr val="FF0000"/>
                </a:solidFill>
              </a:rPr>
              <a:t> </a:t>
            </a:r>
            <a:r>
              <a:rPr lang="zh-CN" altLang="zh-CN" b="1">
                <a:solidFill>
                  <a:srgbClr val="FF0000"/>
                </a:solidFill>
              </a:rPr>
              <a:t>学</a:t>
            </a:r>
            <a:r>
              <a:rPr lang="en-US" altLang="zh-CN" b="1">
                <a:solidFill>
                  <a:srgbClr val="FF0000"/>
                </a:solidFill>
              </a:rPr>
              <a:t> </a:t>
            </a:r>
            <a:r>
              <a:rPr lang="zh-CN" altLang="zh-CN" b="1">
                <a:solidFill>
                  <a:srgbClr val="FF0000"/>
                </a:solidFill>
              </a:rPr>
              <a:t>常</a:t>
            </a:r>
            <a:r>
              <a:rPr lang="en-US" altLang="zh-CN" b="1">
                <a:solidFill>
                  <a:srgbClr val="FF0000"/>
                </a:solidFill>
              </a:rPr>
              <a:t> </a:t>
            </a:r>
            <a:r>
              <a:rPr lang="zh-CN" altLang="zh-CN" b="1">
                <a:solidFill>
                  <a:srgbClr val="FF0000"/>
                </a:solidFill>
              </a:rPr>
              <a:t>识</a:t>
            </a:r>
            <a:endParaRPr lang="zh-CN" altLang="en-US">
              <a:solidFill>
                <a:srgbClr val="FF0000"/>
              </a:solidFill>
            </a:endParaRPr>
          </a:p>
        </p:txBody>
      </p:sp>
    </p:spTree>
    <p:extLst>
      <p:ext uri="{BB962C8B-B14F-4D97-AF65-F5344CB8AC3E}">
        <p14:creationId xmlns:p14="http://schemas.microsoft.com/office/powerpoint/2010/main" val="2455550614"/>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3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out)">
                                      <p:cBhvr>
                                        <p:cTn id="7" dur="75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heel(1)">
                                      <p:cBhvr>
                                        <p:cTn id="12" dur="75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heel(1)">
                                      <p:cBhvr>
                                        <p:cTn id="17"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5367499-5FF0-4B9B-8847-9B5268AE7A44}"/>
              </a:ext>
            </a:extLst>
          </p:cNvPr>
          <p:cNvSpPr>
            <a:spLocks noGrp="1"/>
          </p:cNvSpPr>
          <p:nvPr>
            <p:ph idx="1"/>
          </p:nvPr>
        </p:nvSpPr>
        <p:spPr>
          <a:xfrm>
            <a:off x="158998" y="636044"/>
            <a:ext cx="11488993" cy="4939133"/>
          </a:xfrm>
        </p:spPr>
        <p:txBody>
          <a:bodyPr>
            <a:normAutofit/>
          </a:bodyPr>
          <a:lstStyle/>
          <a:p>
            <a:pPr algn="ctr">
              <a:lnSpc>
                <a:spcPct val="150000"/>
              </a:lnSpc>
            </a:pPr>
            <a:r>
              <a:rPr lang="zh-CN" altLang="zh-CN" b="1">
                <a:solidFill>
                  <a:srgbClr val="FF0000"/>
                </a:solidFill>
              </a:rPr>
              <a:t>黑塞的诺贝尔颁奖辞</a:t>
            </a:r>
          </a:p>
          <a:p>
            <a:pPr>
              <a:lnSpc>
                <a:spcPct val="150000"/>
              </a:lnSpc>
            </a:pPr>
            <a:r>
              <a:rPr lang="zh-CN" altLang="zh-CN" b="1"/>
              <a:t>他那些灵思盎然的作品，它们一方面具有高度的创意和深刻的洞见，一方面象征古典的人道理想和高尚的风格。</a:t>
            </a:r>
          </a:p>
          <a:p>
            <a:pPr>
              <a:lnSpc>
                <a:spcPct val="170000"/>
              </a:lnSpc>
            </a:pPr>
            <a:endParaRPr lang="en-US" altLang="zh-CN" b="1">
              <a:latin typeface="+mn-ea"/>
            </a:endParaRPr>
          </a:p>
        </p:txBody>
      </p:sp>
    </p:spTree>
    <p:extLst>
      <p:ext uri="{BB962C8B-B14F-4D97-AF65-F5344CB8AC3E}">
        <p14:creationId xmlns:p14="http://schemas.microsoft.com/office/powerpoint/2010/main" val="3424165358"/>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750"/>
                                        <p:tgtEl>
                                          <p:spTgt spid="6">
                                            <p:txEl>
                                              <p:pRg st="0" end="0"/>
                                            </p:txEl>
                                          </p:spTgt>
                                        </p:tgtEl>
                                      </p:cBhvr>
                                    </p:animEffect>
                                    <p:anim calcmode="lin" valueType="num">
                                      <p:cBhvr>
                                        <p:cTn id="8" dur="75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7"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750"/>
                                        <p:tgtEl>
                                          <p:spTgt spid="6">
                                            <p:txEl>
                                              <p:pRg st="1" end="1"/>
                                            </p:txEl>
                                          </p:spTgt>
                                        </p:tgtEl>
                                      </p:cBhvr>
                                    </p:animEffect>
                                    <p:anim calcmode="lin" valueType="num">
                                      <p:cBhvr>
                                        <p:cTn id="15" dur="75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75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0" y="548640"/>
            <a:ext cx="11871434" cy="6309360"/>
          </a:xfrm>
        </p:spPr>
        <p:txBody>
          <a:bodyPr>
            <a:normAutofit fontScale="62500" lnSpcReduction="20000"/>
          </a:bodyPr>
          <a:lstStyle/>
          <a:p>
            <a:pPr algn="ctr">
              <a:lnSpc>
                <a:spcPct val="170000"/>
              </a:lnSpc>
            </a:pPr>
            <a:r>
              <a:rPr lang="zh-CN" altLang="zh-CN" b="1">
                <a:solidFill>
                  <a:srgbClr val="FF0000"/>
                </a:solidFill>
              </a:rPr>
              <a:t>诺贝尔文学奖</a:t>
            </a:r>
          </a:p>
          <a:p>
            <a:pPr>
              <a:lnSpc>
                <a:spcPct val="170000"/>
              </a:lnSpc>
            </a:pPr>
            <a:r>
              <a:rPr lang="zh-CN" altLang="zh-CN" b="1"/>
              <a:t>诺贝尔文学奖是诺贝尔在</a:t>
            </a:r>
            <a:r>
              <a:rPr lang="en-US" altLang="zh-CN" b="1"/>
              <a:t>1895</a:t>
            </a:r>
            <a:r>
              <a:rPr lang="zh-CN" altLang="zh-CN" b="1"/>
              <a:t>年</a:t>
            </a:r>
            <a:r>
              <a:rPr lang="en-US" altLang="zh-CN" b="1"/>
              <a:t>11</a:t>
            </a:r>
            <a:r>
              <a:rPr lang="zh-CN" altLang="zh-CN" b="1"/>
              <a:t>月</a:t>
            </a:r>
            <a:r>
              <a:rPr lang="en-US" altLang="zh-CN" b="1"/>
              <a:t>27</a:t>
            </a:r>
            <a:r>
              <a:rPr lang="zh-CN" altLang="zh-CN" b="1"/>
              <a:t>日写下的遗嘱，捐献全部财产</a:t>
            </a:r>
            <a:r>
              <a:rPr lang="en-US" altLang="zh-CN" b="1"/>
              <a:t>3 122</a:t>
            </a:r>
            <a:r>
              <a:rPr lang="zh-CN" altLang="zh-CN" b="1"/>
              <a:t>万余瑞典克朗设立基金，每年把利息作为奖金，授予</a:t>
            </a:r>
            <a:r>
              <a:rPr lang="en-US" altLang="zh-CN" b="1"/>
              <a:t>“</a:t>
            </a:r>
            <a:r>
              <a:rPr lang="zh-CN" altLang="zh-CN" b="1"/>
              <a:t>一年来对人类做出最大贡献的人</a:t>
            </a:r>
            <a:r>
              <a:rPr lang="en-US" altLang="zh-CN" b="1"/>
              <a:t>”</a:t>
            </a:r>
            <a:r>
              <a:rPr lang="zh-CN" altLang="zh-CN" b="1"/>
              <a:t>。根据他的遗嘱，瑞典政府于同年建立</a:t>
            </a:r>
            <a:r>
              <a:rPr lang="en-US" altLang="zh-CN" b="1"/>
              <a:t>“</a:t>
            </a:r>
            <a:r>
              <a:rPr lang="zh-CN" altLang="zh-CN" b="1"/>
              <a:t>诺贝尔基金会</a:t>
            </a:r>
            <a:r>
              <a:rPr lang="en-US" altLang="zh-CN" b="1"/>
              <a:t>”</a:t>
            </a:r>
            <a:r>
              <a:rPr lang="zh-CN" altLang="zh-CN" b="1"/>
              <a:t>，负责把基金的年利息按五等份授予五个奖项的获得者。文学奖就是奖项之一。</a:t>
            </a:r>
          </a:p>
          <a:p>
            <a:pPr>
              <a:lnSpc>
                <a:spcPct val="170000"/>
              </a:lnSpc>
            </a:pPr>
            <a:r>
              <a:rPr lang="zh-CN" altLang="zh-CN" b="1"/>
              <a:t>文学院院士、大学和其他高等学校的文学史和语文教授、历年的诺贝尔奖获得者和各国作家协会主席才有权推荐候选人，本人申请不予考虑。推荐书每年</a:t>
            </a:r>
            <a:r>
              <a:rPr lang="en-US" altLang="zh-CN" b="1"/>
              <a:t>1</a:t>
            </a:r>
            <a:r>
              <a:rPr lang="zh-CN" altLang="zh-CN" b="1"/>
              <a:t>月</a:t>
            </a:r>
            <a:r>
              <a:rPr lang="en-US" altLang="zh-CN" b="1"/>
              <a:t>1</a:t>
            </a:r>
            <a:r>
              <a:rPr lang="zh-CN" altLang="zh-CN" b="1"/>
              <a:t>日前交瑞典文学院，</a:t>
            </a:r>
            <a:r>
              <a:rPr lang="en-US" altLang="zh-CN" b="1"/>
              <a:t>11</a:t>
            </a:r>
            <a:r>
              <a:rPr lang="zh-CN" altLang="zh-CN" b="1"/>
              <a:t>月</a:t>
            </a:r>
            <a:r>
              <a:rPr lang="en-US" altLang="zh-CN" b="1"/>
              <a:t>1</a:t>
            </a:r>
            <a:r>
              <a:rPr lang="zh-CN" altLang="zh-CN" b="1"/>
              <a:t>日前后公布选拔结果。授奖一般是因为某作家在整个创作方面的成就，有时也因为某一部作品的成就。</a:t>
            </a:r>
          </a:p>
          <a:p>
            <a:pPr>
              <a:lnSpc>
                <a:spcPct val="170000"/>
              </a:lnSpc>
            </a:pPr>
            <a:endParaRPr lang="zh-CN" altLang="zh-CN" b="1">
              <a:latin typeface="+mn-ea"/>
            </a:endParaRPr>
          </a:p>
        </p:txBody>
      </p:sp>
    </p:spTree>
    <p:extLst>
      <p:ext uri="{BB962C8B-B14F-4D97-AF65-F5344CB8AC3E}">
        <p14:creationId xmlns:p14="http://schemas.microsoft.com/office/powerpoint/2010/main" val="878167168"/>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5"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5"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vertic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5"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vertic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96A66E7-EA0D-4C2B-B039-5C13CCBC21F8}"/>
              </a:ext>
            </a:extLst>
          </p:cNvPr>
          <p:cNvSpPr txBox="1"/>
          <p:nvPr/>
        </p:nvSpPr>
        <p:spPr>
          <a:xfrm>
            <a:off x="9773729" y="193251"/>
            <a:ext cx="2004291" cy="369332"/>
          </a:xfrm>
          <a:prstGeom prst="rect">
            <a:avLst/>
          </a:prstGeom>
          <a:noFill/>
        </p:spPr>
        <p:txBody>
          <a:bodyPr wrap="square" rtlCol="0">
            <a:spAutoFit/>
          </a:bodyPr>
          <a:lstStyle/>
          <a:p>
            <a:r>
              <a:rPr lang="zh-CN" altLang="en-US" b="1">
                <a:solidFill>
                  <a:schemeClr val="accent1"/>
                </a:solidFill>
              </a:rPr>
              <a:t>人教版必修上册</a:t>
            </a:r>
          </a:p>
        </p:txBody>
      </p:sp>
      <p:sp>
        <p:nvSpPr>
          <p:cNvPr id="5" name="文本框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436DB20-ED0E-48C8-83FD-9B05A434AC43}"/>
              </a:ext>
            </a:extLst>
          </p:cNvPr>
          <p:cNvSpPr txBox="1"/>
          <p:nvPr/>
        </p:nvSpPr>
        <p:spPr>
          <a:xfrm>
            <a:off x="1410965" y="2895846"/>
            <a:ext cx="9579590" cy="1107996"/>
          </a:xfrm>
          <a:prstGeom prst="rect">
            <a:avLst/>
          </a:prstGeom>
          <a:noFill/>
        </p:spPr>
        <p:txBody>
          <a:bodyPr wrap="square" rtlCol="0">
            <a:spAutoFit/>
          </a:bodyPr>
          <a:lstStyle/>
          <a:p>
            <a:pPr algn="ctr"/>
            <a:r>
              <a:rPr lang="zh-CN" altLang="zh-CN" sz="6600" b="1">
                <a:solidFill>
                  <a:srgbClr val="FF0000"/>
                </a:solidFill>
              </a:rPr>
              <a:t>劝</a:t>
            </a:r>
            <a:r>
              <a:rPr lang="en-US" altLang="zh-CN" sz="6600" b="1">
                <a:solidFill>
                  <a:srgbClr val="FF0000"/>
                </a:solidFill>
              </a:rPr>
              <a:t>    </a:t>
            </a:r>
            <a:r>
              <a:rPr lang="zh-CN" altLang="zh-CN" sz="6600" b="1">
                <a:solidFill>
                  <a:srgbClr val="FF0000"/>
                </a:solidFill>
              </a:rPr>
              <a:t>学</a:t>
            </a:r>
            <a:endParaRPr lang="zh-CN" altLang="en-US" sz="6600">
              <a:solidFill>
                <a:srgbClr val="FF0000"/>
              </a:solidFill>
              <a:latin typeface="黑体" pitchFamily="49" charset="-122"/>
              <a:ea typeface="黑体" pitchFamily="49" charset="-122"/>
              <a:cs typeface="字魂27号-布丁体" panose="00000500000000000000" charset="-122"/>
            </a:endParaRPr>
          </a:p>
        </p:txBody>
      </p:sp>
    </p:spTree>
    <p:extLst>
      <p:ext uri="{BB962C8B-B14F-4D97-AF65-F5344CB8AC3E}">
        <p14:creationId xmlns:p14="http://schemas.microsoft.com/office/powerpoint/2010/main" val="547406366"/>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0" y="612058"/>
            <a:ext cx="11871434" cy="6245942"/>
          </a:xfrm>
        </p:spPr>
        <p:txBody>
          <a:bodyPr>
            <a:normAutofit fontScale="62500" lnSpcReduction="20000"/>
          </a:bodyPr>
          <a:lstStyle/>
          <a:p>
            <a:pPr>
              <a:lnSpc>
                <a:spcPct val="170000"/>
              </a:lnSpc>
            </a:pPr>
            <a:r>
              <a:rPr lang="zh-CN" altLang="zh-CN" b="1"/>
              <a:t>一百多年来，</a:t>
            </a:r>
            <a:r>
              <a:rPr lang="en-US" altLang="zh-CN" b="1"/>
              <a:t>1914</a:t>
            </a:r>
            <a:r>
              <a:rPr lang="zh-CN" altLang="zh-CN" b="1"/>
              <a:t>、</a:t>
            </a:r>
            <a:r>
              <a:rPr lang="en-US" altLang="zh-CN" b="1"/>
              <a:t>1918</a:t>
            </a:r>
            <a:r>
              <a:rPr lang="zh-CN" altLang="zh-CN" b="1"/>
              <a:t>、</a:t>
            </a:r>
            <a:r>
              <a:rPr lang="en-US" altLang="zh-CN" b="1"/>
              <a:t>1935</a:t>
            </a:r>
            <a:r>
              <a:rPr lang="zh-CN" altLang="zh-CN" b="1"/>
              <a:t>、</a:t>
            </a:r>
            <a:r>
              <a:rPr lang="en-US" altLang="zh-CN" b="1"/>
              <a:t>1940</a:t>
            </a:r>
            <a:r>
              <a:rPr lang="zh-CN" altLang="zh-CN" b="1"/>
              <a:t>至</a:t>
            </a:r>
            <a:r>
              <a:rPr lang="en-US" altLang="zh-CN" b="1"/>
              <a:t>1943</a:t>
            </a:r>
            <a:r>
              <a:rPr lang="zh-CN" altLang="zh-CN" b="1"/>
              <a:t>年因战争没有颁发，</a:t>
            </a:r>
            <a:r>
              <a:rPr lang="en-US" altLang="zh-CN" b="1"/>
              <a:t>1904</a:t>
            </a:r>
            <a:r>
              <a:rPr lang="zh-CN" altLang="zh-CN" b="1"/>
              <a:t>、</a:t>
            </a:r>
            <a:r>
              <a:rPr lang="en-US" altLang="zh-CN" b="1"/>
              <a:t>1917</a:t>
            </a:r>
            <a:r>
              <a:rPr lang="zh-CN" altLang="zh-CN" b="1"/>
              <a:t>、</a:t>
            </a:r>
            <a:r>
              <a:rPr lang="en-US" altLang="zh-CN" b="1"/>
              <a:t>1966</a:t>
            </a:r>
            <a:r>
              <a:rPr lang="zh-CN" altLang="zh-CN" b="1"/>
              <a:t>、</a:t>
            </a:r>
            <a:r>
              <a:rPr lang="en-US" altLang="zh-CN" b="1"/>
              <a:t>1974</a:t>
            </a:r>
            <a:r>
              <a:rPr lang="zh-CN" altLang="zh-CN" b="1"/>
              <a:t>年奖金由二人平分。</a:t>
            </a:r>
          </a:p>
          <a:p>
            <a:pPr>
              <a:lnSpc>
                <a:spcPct val="170000"/>
              </a:lnSpc>
            </a:pPr>
            <a:r>
              <a:rPr lang="zh-CN" altLang="zh-CN" b="1"/>
              <a:t>根据创立者的个人遗嘱，诺贝尔文学奖授予</a:t>
            </a:r>
            <a:r>
              <a:rPr lang="en-US" altLang="zh-CN" b="1"/>
              <a:t>“</a:t>
            </a:r>
            <a:r>
              <a:rPr lang="zh-CN" altLang="zh-CN" b="1"/>
              <a:t>最近一年来</a:t>
            </a:r>
            <a:r>
              <a:rPr lang="en-US" altLang="zh-CN" b="1"/>
              <a:t>”“</a:t>
            </a:r>
            <a:r>
              <a:rPr lang="zh-CN" altLang="zh-CN" b="1"/>
              <a:t>在文学方面创作出具有理想倾向的最佳作品的人</a:t>
            </a:r>
            <a:r>
              <a:rPr lang="en-US" altLang="zh-CN" b="1"/>
              <a:t>”</a:t>
            </a:r>
            <a:r>
              <a:rPr lang="zh-CN" altLang="zh-CN" b="1"/>
              <a:t>。</a:t>
            </a:r>
          </a:p>
          <a:p>
            <a:pPr>
              <a:lnSpc>
                <a:spcPct val="170000"/>
              </a:lnSpc>
            </a:pPr>
            <a:r>
              <a:rPr lang="en-US" altLang="zh-CN" b="1"/>
              <a:t>1900</a:t>
            </a:r>
            <a:r>
              <a:rPr lang="zh-CN" altLang="zh-CN" b="1"/>
              <a:t>年经国王批准的基本章程中改为</a:t>
            </a:r>
            <a:r>
              <a:rPr lang="en-US" altLang="zh-CN" b="1"/>
              <a:t>“</a:t>
            </a:r>
            <a:r>
              <a:rPr lang="zh-CN" altLang="zh-CN" b="1"/>
              <a:t>如今以来创作的”或“如今才显示出其意义的作品”，“文学作品”的概念扩展为“具有文学价值的作品”，即包括历史和哲学著作。文学奖金由斯德哥尔摩诺贝尔基金会统一管理，由瑞典文学院评议和决定获奖人选，因此，院内设置了专门机构，并建立了诺贝尔图书馆，收集各国文学作品、百科全书和报刊文章。</a:t>
            </a:r>
          </a:p>
        </p:txBody>
      </p:sp>
    </p:spTree>
    <p:extLst>
      <p:ext uri="{BB962C8B-B14F-4D97-AF65-F5344CB8AC3E}">
        <p14:creationId xmlns:p14="http://schemas.microsoft.com/office/powerpoint/2010/main" val="459989543"/>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0" y="612058"/>
            <a:ext cx="11871434" cy="6245942"/>
          </a:xfrm>
        </p:spPr>
        <p:txBody>
          <a:bodyPr>
            <a:normAutofit fontScale="62500" lnSpcReduction="20000"/>
          </a:bodyPr>
          <a:lstStyle/>
          <a:p>
            <a:pPr algn="ctr">
              <a:lnSpc>
                <a:spcPct val="170000"/>
              </a:lnSpc>
            </a:pPr>
            <a:r>
              <a:rPr lang="zh-CN" altLang="zh-CN" b="1">
                <a:solidFill>
                  <a:srgbClr val="FF0000"/>
                </a:solidFill>
              </a:rPr>
              <a:t>随笔</a:t>
            </a:r>
          </a:p>
          <a:p>
            <a:pPr>
              <a:lnSpc>
                <a:spcPct val="170000"/>
              </a:lnSpc>
            </a:pPr>
            <a:r>
              <a:rPr lang="zh-CN" altLang="zh-CN" b="1"/>
              <a:t>本文是有关读书的一篇随笔。随笔是散文的一种。这类文章，或讲述文化知识，或发表学术观点，或评析世态人情，启人心智，引人深思。在写法上，它们往往旁征博引，而不作理论性太强的阐释，行文缜密而不失活泼，结构自由而不失谨严，因此，富有“理趣”是它们的突出特色。</a:t>
            </a:r>
          </a:p>
          <a:p>
            <a:pPr>
              <a:lnSpc>
                <a:spcPct val="170000"/>
              </a:lnSpc>
            </a:pPr>
            <a:r>
              <a:rPr lang="zh-CN" altLang="zh-CN" b="1"/>
              <a:t>随笔的形式可以不受体裁的限制，灵活多样，不拘一格，可以观景抒感情，可以睹物谈看法，可以读书谈感想，可以一事一议，也可以对同类事进行综合议论。随笔也不受字数的限制，短的几十字，长的几百字，篇幅长短皆由内容而定。</a:t>
            </a:r>
          </a:p>
        </p:txBody>
      </p:sp>
    </p:spTree>
    <p:extLst>
      <p:ext uri="{BB962C8B-B14F-4D97-AF65-F5344CB8AC3E}">
        <p14:creationId xmlns:p14="http://schemas.microsoft.com/office/powerpoint/2010/main" val="2522722154"/>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42"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outHorizontal)">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42"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out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5367499-5FF0-4B9B-8847-9B5268AE7A44}"/>
              </a:ext>
            </a:extLst>
          </p:cNvPr>
          <p:cNvSpPr>
            <a:spLocks noGrp="1"/>
          </p:cNvSpPr>
          <p:nvPr>
            <p:ph idx="1"/>
          </p:nvPr>
        </p:nvSpPr>
        <p:spPr>
          <a:xfrm>
            <a:off x="-1" y="1297859"/>
            <a:ext cx="12005187" cy="3815679"/>
          </a:xfrm>
        </p:spPr>
        <p:txBody>
          <a:bodyPr>
            <a:normAutofit fontScale="70000" lnSpcReduction="20000"/>
          </a:bodyPr>
          <a:lstStyle/>
          <a:p>
            <a:pPr>
              <a:lnSpc>
                <a:spcPct val="170000"/>
              </a:lnSpc>
            </a:pPr>
            <a:r>
              <a:rPr lang="zh-CN" altLang="zh-CN" b="1">
                <a:solidFill>
                  <a:srgbClr val="C00000"/>
                </a:solidFill>
              </a:rPr>
              <a:t>第一部分：（</a:t>
            </a:r>
            <a:r>
              <a:rPr lang="en-US" altLang="zh-CN" b="1">
                <a:solidFill>
                  <a:srgbClr val="C00000"/>
                </a:solidFill>
              </a:rPr>
              <a:t>1-2</a:t>
            </a:r>
            <a:r>
              <a:rPr lang="zh-CN" altLang="zh-CN" b="1">
                <a:solidFill>
                  <a:srgbClr val="C00000"/>
                </a:solidFill>
              </a:rPr>
              <a:t>）读书的目的：获得真正的修养。</a:t>
            </a:r>
            <a:endParaRPr lang="en-US" altLang="zh-CN" b="1">
              <a:solidFill>
                <a:srgbClr val="C00000"/>
              </a:solidFill>
            </a:endParaRPr>
          </a:p>
          <a:p>
            <a:pPr>
              <a:lnSpc>
                <a:spcPct val="170000"/>
              </a:lnSpc>
            </a:pPr>
            <a:r>
              <a:rPr lang="zh-CN" altLang="zh-CN" b="1"/>
              <a:t>读书绝不是要使我们</a:t>
            </a:r>
            <a:r>
              <a:rPr lang="en-US" altLang="zh-CN" b="1"/>
              <a:t>“</a:t>
            </a:r>
            <a:r>
              <a:rPr lang="zh-CN" altLang="zh-CN" b="1"/>
              <a:t>散心消遣</a:t>
            </a:r>
            <a:r>
              <a:rPr lang="en-US" altLang="zh-CN" b="1"/>
              <a:t>”</a:t>
            </a:r>
            <a:r>
              <a:rPr lang="zh-CN" altLang="zh-CN" b="1"/>
              <a:t>，倒是要使我们集中心智；不是要用虚假的慰藉来麻痹我们，使我们对无意义的人生视而不见，而是正好相反，要帮助我们将自己的人生变得越来越充实、高尚，越来越有意义。</a:t>
            </a:r>
          </a:p>
          <a:p>
            <a:endParaRPr lang="zh-CN" altLang="en-US"/>
          </a:p>
        </p:txBody>
      </p:sp>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123650C-5C79-4E96-B00A-4EEEAE3FCC68}"/>
              </a:ext>
            </a:extLst>
          </p:cNvPr>
          <p:cNvSpPr>
            <a:spLocks noGrp="1"/>
          </p:cNvSpPr>
          <p:nvPr>
            <p:ph type="title"/>
          </p:nvPr>
        </p:nvSpPr>
        <p:spPr/>
        <p:txBody>
          <a:bodyPr/>
          <a:lstStyle/>
          <a:p>
            <a:r>
              <a:rPr lang="zh-CN" altLang="en-US">
                <a:solidFill>
                  <a:srgbClr val="FF0000"/>
                </a:solidFill>
              </a:rPr>
              <a:t>层次结构</a:t>
            </a:r>
          </a:p>
        </p:txBody>
      </p:sp>
    </p:spTree>
    <p:extLst>
      <p:ext uri="{BB962C8B-B14F-4D97-AF65-F5344CB8AC3E}">
        <p14:creationId xmlns:p14="http://schemas.microsoft.com/office/powerpoint/2010/main" val="3908888349"/>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5367499-5FF0-4B9B-8847-9B5268AE7A44}"/>
              </a:ext>
            </a:extLst>
          </p:cNvPr>
          <p:cNvSpPr>
            <a:spLocks noGrp="1"/>
          </p:cNvSpPr>
          <p:nvPr>
            <p:ph idx="1"/>
          </p:nvPr>
        </p:nvSpPr>
        <p:spPr>
          <a:xfrm>
            <a:off x="336884" y="880712"/>
            <a:ext cx="11518232" cy="4812631"/>
          </a:xfrm>
        </p:spPr>
        <p:txBody>
          <a:bodyPr>
            <a:normAutofit fontScale="62500" lnSpcReduction="20000"/>
          </a:bodyPr>
          <a:lstStyle/>
          <a:p>
            <a:pPr>
              <a:lnSpc>
                <a:spcPct val="160000"/>
              </a:lnSpc>
            </a:pPr>
            <a:r>
              <a:rPr lang="en-US" altLang="zh-CN" b="1"/>
              <a:t>1.</a:t>
            </a:r>
            <a:r>
              <a:rPr lang="zh-CN" altLang="zh-CN" b="1"/>
              <a:t>什么是“真正的修养”。</a:t>
            </a:r>
          </a:p>
          <a:p>
            <a:pPr>
              <a:lnSpc>
                <a:spcPct val="160000"/>
              </a:lnSpc>
            </a:pPr>
            <a:r>
              <a:rPr lang="en-US" altLang="zh-CN" b="1"/>
              <a:t>2.</a:t>
            </a:r>
            <a:r>
              <a:rPr lang="zh-CN" altLang="zh-CN" b="1"/>
              <a:t>获得真正的教养的途径之一——研读世界文学。</a:t>
            </a:r>
          </a:p>
          <a:p>
            <a:pPr>
              <a:lnSpc>
                <a:spcPct val="160000"/>
              </a:lnSpc>
            </a:pPr>
            <a:r>
              <a:rPr lang="zh-CN" altLang="zh-CN" b="1">
                <a:solidFill>
                  <a:srgbClr val="C00000"/>
                </a:solidFill>
              </a:rPr>
              <a:t>第二部分（</a:t>
            </a:r>
            <a:r>
              <a:rPr lang="en-US" altLang="zh-CN" b="1">
                <a:solidFill>
                  <a:srgbClr val="C00000"/>
                </a:solidFill>
              </a:rPr>
              <a:t>3-7</a:t>
            </a:r>
            <a:r>
              <a:rPr lang="zh-CN" altLang="zh-CN" b="1">
                <a:solidFill>
                  <a:srgbClr val="C00000"/>
                </a:solidFill>
              </a:rPr>
              <a:t>）读书的前提：以个人的阅读兴趣为前提，同时还必须要以个性或人格作为前提。</a:t>
            </a:r>
          </a:p>
          <a:p>
            <a:pPr>
              <a:lnSpc>
                <a:spcPct val="160000"/>
              </a:lnSpc>
            </a:pPr>
            <a:r>
              <a:rPr lang="en-US" altLang="zh-CN" b="1"/>
              <a:t>3.</a:t>
            </a:r>
            <a:r>
              <a:rPr lang="zh-CN" altLang="zh-CN" b="1"/>
              <a:t>认识自己，凭爱好阅读。</a:t>
            </a:r>
          </a:p>
          <a:p>
            <a:pPr>
              <a:lnSpc>
                <a:spcPct val="160000"/>
              </a:lnSpc>
            </a:pPr>
            <a:r>
              <a:rPr lang="en-US" altLang="zh-CN" b="1"/>
              <a:t>4</a:t>
            </a:r>
            <a:r>
              <a:rPr lang="zh-CN" altLang="zh-CN" b="1"/>
              <a:t>、</a:t>
            </a:r>
            <a:r>
              <a:rPr lang="en-US" altLang="zh-CN" b="1"/>
              <a:t>5.</a:t>
            </a:r>
            <a:r>
              <a:rPr lang="zh-CN" altLang="zh-CN" b="1"/>
              <a:t>读书的前提</a:t>
            </a:r>
            <a:r>
              <a:rPr lang="en-US" altLang="zh-CN" b="1"/>
              <a:t>-</a:t>
            </a:r>
            <a:r>
              <a:rPr lang="zh-CN" altLang="zh-CN" b="1"/>
              <a:t>个性或人格的追求。</a:t>
            </a:r>
          </a:p>
          <a:p>
            <a:pPr>
              <a:lnSpc>
                <a:spcPct val="160000"/>
              </a:lnSpc>
            </a:pPr>
            <a:r>
              <a:rPr lang="en-US" altLang="zh-CN" b="1"/>
              <a:t>6</a:t>
            </a:r>
            <a:r>
              <a:rPr lang="zh-CN" altLang="zh-CN" b="1"/>
              <a:t>、</a:t>
            </a:r>
            <a:r>
              <a:rPr lang="en-US" altLang="zh-CN" b="1"/>
              <a:t>7</a:t>
            </a:r>
            <a:r>
              <a:rPr lang="zh-CN" altLang="zh-CN" b="1"/>
              <a:t>以自己的读书经历为例证明。</a:t>
            </a:r>
          </a:p>
          <a:p>
            <a:pPr>
              <a:lnSpc>
                <a:spcPct val="160000"/>
              </a:lnSpc>
            </a:pPr>
            <a:r>
              <a:rPr lang="zh-CN" altLang="zh-CN" b="1">
                <a:solidFill>
                  <a:srgbClr val="C00000"/>
                </a:solidFill>
              </a:rPr>
              <a:t>第三部分（</a:t>
            </a:r>
            <a:r>
              <a:rPr lang="en-US" altLang="zh-CN" b="1">
                <a:solidFill>
                  <a:srgbClr val="C00000"/>
                </a:solidFill>
              </a:rPr>
              <a:t>8</a:t>
            </a:r>
            <a:r>
              <a:rPr lang="zh-CN" altLang="zh-CN" b="1">
                <a:solidFill>
                  <a:srgbClr val="C00000"/>
                </a:solidFill>
              </a:rPr>
              <a:t>）针对现实，提出读书建议。</a:t>
            </a:r>
          </a:p>
        </p:txBody>
      </p:sp>
    </p:spTree>
    <p:extLst>
      <p:ext uri="{BB962C8B-B14F-4D97-AF65-F5344CB8AC3E}">
        <p14:creationId xmlns:p14="http://schemas.microsoft.com/office/powerpoint/2010/main" val="1904799090"/>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5"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vertical)">
                                      <p:cBhvr>
                                        <p:cTn id="12" dur="500"/>
                                        <p:tgtEl>
                                          <p:spTgt spid="6">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5"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randombar(vertical)">
                                      <p:cBhvr>
                                        <p:cTn id="17" dur="500"/>
                                        <p:tgtEl>
                                          <p:spTgt spid="6">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5"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randombar(vertical)">
                                      <p:cBhvr>
                                        <p:cTn id="22" dur="500"/>
                                        <p:tgtEl>
                                          <p:spTgt spid="6">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ntr" presetSubtype="5"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randombar(vertical)">
                                      <p:cBhvr>
                                        <p:cTn id="27" dur="500"/>
                                        <p:tgtEl>
                                          <p:spTgt spid="6">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ntr" presetSubtype="5"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randombar(vertical)">
                                      <p:cBhvr>
                                        <p:cTn id="32" dur="500"/>
                                        <p:tgtEl>
                                          <p:spTgt spid="6">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4" presetClass="entr" presetSubtype="5" fill="hold"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randombar(vertical)">
                                      <p:cBhvr>
                                        <p:cTn id="3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99960CF-1563-4FAE-8BF2-BFD9492418BC}"/>
              </a:ext>
            </a:extLst>
          </p:cNvPr>
          <p:cNvSpPr>
            <a:spLocks noGrp="1"/>
          </p:cNvSpPr>
          <p:nvPr>
            <p:ph idx="1"/>
          </p:nvPr>
        </p:nvSpPr>
        <p:spPr>
          <a:xfrm>
            <a:off x="147483" y="1010654"/>
            <a:ext cx="11857703" cy="3490326"/>
          </a:xfrm>
        </p:spPr>
        <p:txBody>
          <a:bodyPr>
            <a:normAutofit fontScale="85000" lnSpcReduction="20000"/>
          </a:bodyPr>
          <a:lstStyle/>
          <a:p>
            <a:pPr algn="ctr">
              <a:lnSpc>
                <a:spcPct val="150000"/>
              </a:lnSpc>
            </a:pPr>
            <a:r>
              <a:rPr lang="zh-CN" altLang="zh-CN" sz="6200" b="1">
                <a:solidFill>
                  <a:srgbClr val="FF0000"/>
                </a:solidFill>
              </a:rPr>
              <a:t>文章主题：</a:t>
            </a:r>
          </a:p>
          <a:p>
            <a:pPr>
              <a:lnSpc>
                <a:spcPct val="150000"/>
              </a:lnSpc>
            </a:pPr>
            <a:r>
              <a:rPr lang="zh-CN" altLang="zh-CN" b="1"/>
              <a:t>文章阐述了读书目的和前提，赞美了读书的作用，劝说人们用心研读经典作品，在书籍中发现世界、认识社会、完善自我。</a:t>
            </a:r>
          </a:p>
          <a:p>
            <a:endParaRPr lang="zh-CN" altLang="en-US"/>
          </a:p>
        </p:txBody>
      </p:sp>
    </p:spTree>
    <p:extLst>
      <p:ext uri="{BB962C8B-B14F-4D97-AF65-F5344CB8AC3E}">
        <p14:creationId xmlns:p14="http://schemas.microsoft.com/office/powerpoint/2010/main" val="2259687834"/>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37"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outVertic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37"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outVertical)">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99960CF-1563-4FAE-8BF2-BFD9492418BC}"/>
              </a:ext>
            </a:extLst>
          </p:cNvPr>
          <p:cNvSpPr>
            <a:spLocks noGrp="1"/>
          </p:cNvSpPr>
          <p:nvPr>
            <p:ph idx="1"/>
          </p:nvPr>
        </p:nvSpPr>
        <p:spPr>
          <a:xfrm>
            <a:off x="0" y="581666"/>
            <a:ext cx="12005186" cy="5819134"/>
          </a:xfrm>
        </p:spPr>
        <p:txBody>
          <a:bodyPr>
            <a:normAutofit fontScale="47500" lnSpcReduction="20000"/>
          </a:bodyPr>
          <a:lstStyle/>
          <a:p>
            <a:pPr algn="ctr">
              <a:lnSpc>
                <a:spcPct val="170000"/>
              </a:lnSpc>
            </a:pPr>
            <a:r>
              <a:rPr lang="zh-CN" altLang="zh-CN" sz="7700" b="1">
                <a:solidFill>
                  <a:srgbClr val="FF0000"/>
                </a:solidFill>
              </a:rPr>
              <a:t>写作技巧</a:t>
            </a:r>
          </a:p>
          <a:p>
            <a:pPr>
              <a:lnSpc>
                <a:spcPct val="170000"/>
              </a:lnSpc>
            </a:pPr>
            <a:r>
              <a:rPr lang="zh-CN" altLang="zh-CN" b="1"/>
              <a:t>① 举例论证。</a:t>
            </a:r>
            <a:endParaRPr lang="en-US" altLang="zh-CN" b="1"/>
          </a:p>
          <a:p>
            <a:pPr>
              <a:lnSpc>
                <a:spcPct val="170000"/>
              </a:lnSpc>
            </a:pPr>
            <a:r>
              <a:rPr lang="zh-CN" altLang="zh-CN" b="1"/>
              <a:t>文章的主体部分，作者列举自己读书的经历来证明读书要以读者的个性或人格追求为前提。化抽象的说理于生动的故事之中，便于读者理解和接受。</a:t>
            </a:r>
            <a:endParaRPr lang="en-US" altLang="zh-CN" b="1"/>
          </a:p>
          <a:p>
            <a:pPr>
              <a:lnSpc>
                <a:spcPct val="170000"/>
              </a:lnSpc>
            </a:pPr>
            <a:r>
              <a:rPr lang="zh-CN" altLang="zh-CN" b="1"/>
              <a:t>② 对比论证。</a:t>
            </a:r>
            <a:endParaRPr lang="en-US" altLang="zh-CN" b="1"/>
          </a:p>
          <a:p>
            <a:pPr>
              <a:lnSpc>
                <a:spcPct val="170000"/>
              </a:lnSpc>
            </a:pPr>
            <a:r>
              <a:rPr lang="zh-CN" altLang="zh-CN" b="1"/>
              <a:t>本文多处运用对比论证，如拿印度文学与中国经典著作对比，突出中国经典著作让“自然与精神，宗教信仰与日常生活”“相反相成，各得其所”的特点。再如读巴尔扎克作品的前后对比等，有力地证明了作者的观点。</a:t>
            </a:r>
          </a:p>
          <a:p>
            <a:pPr>
              <a:lnSpc>
                <a:spcPct val="170000"/>
              </a:lnSpc>
            </a:pPr>
            <a:r>
              <a:rPr lang="zh-CN" altLang="zh-CN" b="1"/>
              <a:t>③ 比喻论证。</a:t>
            </a:r>
            <a:endParaRPr lang="en-US" altLang="zh-CN" b="1"/>
          </a:p>
          <a:p>
            <a:pPr>
              <a:lnSpc>
                <a:spcPct val="170000"/>
              </a:lnSpc>
            </a:pPr>
            <a:r>
              <a:rPr lang="zh-CN" altLang="zh-CN" b="1"/>
              <a:t>如“真正的修养一如真正的体育，……永远都在半道上，与宇宙共振，于永恒中生存”。形象地表现了获得修养是不断完善的过程，不是短暂的功利性行为。</a:t>
            </a:r>
          </a:p>
          <a:p>
            <a:pPr>
              <a:lnSpc>
                <a:spcPct val="170000"/>
              </a:lnSpc>
            </a:pPr>
            <a:endParaRPr lang="zh-CN" altLang="zh-CN" b="1"/>
          </a:p>
          <a:p>
            <a:endParaRPr lang="zh-CN" altLang="en-US"/>
          </a:p>
        </p:txBody>
      </p:sp>
    </p:spTree>
    <p:extLst>
      <p:ext uri="{BB962C8B-B14F-4D97-AF65-F5344CB8AC3E}">
        <p14:creationId xmlns:p14="http://schemas.microsoft.com/office/powerpoint/2010/main" val="2103570082"/>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37"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outVertic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37"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outVertical)">
                                      <p:cBhvr>
                                        <p:cTn id="12" dur="500"/>
                                        <p:tgtEl>
                                          <p:spTgt spid="2">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37"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arn(outVertical)">
                                      <p:cBhvr>
                                        <p:cTn id="17" dur="500"/>
                                        <p:tgtEl>
                                          <p:spTgt spid="2">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37"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arn(outVertical)">
                                      <p:cBhvr>
                                        <p:cTn id="22" dur="500"/>
                                        <p:tgtEl>
                                          <p:spTgt spid="2">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6" presetClass="entr" presetSubtype="37"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barn(outVertical)">
                                      <p:cBhvr>
                                        <p:cTn id="27" dur="500"/>
                                        <p:tgtEl>
                                          <p:spTgt spid="2">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6" presetClass="entr" presetSubtype="37" fill="hold"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barn(outVertical)">
                                      <p:cBhvr>
                                        <p:cTn id="32" dur="500"/>
                                        <p:tgtEl>
                                          <p:spTgt spid="2">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6" presetClass="entr" presetSubtype="37" fill="hold"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Effect transition="in" filter="barn(outVertical)">
                                      <p:cBhvr>
                                        <p:cTn id="3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96A66E7-EA0D-4C2B-B039-5C13CCBC21F8}"/>
              </a:ext>
            </a:extLst>
          </p:cNvPr>
          <p:cNvSpPr txBox="1"/>
          <p:nvPr/>
        </p:nvSpPr>
        <p:spPr>
          <a:xfrm>
            <a:off x="9773729" y="193251"/>
            <a:ext cx="2004291" cy="369332"/>
          </a:xfrm>
          <a:prstGeom prst="rect">
            <a:avLst/>
          </a:prstGeom>
          <a:noFill/>
        </p:spPr>
        <p:txBody>
          <a:bodyPr wrap="square" rtlCol="0">
            <a:spAutoFit/>
          </a:bodyPr>
          <a:lstStyle/>
          <a:p>
            <a:r>
              <a:rPr lang="zh-CN" altLang="en-US" b="1">
                <a:solidFill>
                  <a:schemeClr val="accent1"/>
                </a:solidFill>
              </a:rPr>
              <a:t>人教版必修上册</a:t>
            </a:r>
          </a:p>
        </p:txBody>
      </p:sp>
      <p:sp>
        <p:nvSpPr>
          <p:cNvPr id="5" name="文本框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436DB20-ED0E-48C8-83FD-9B05A434AC43}"/>
              </a:ext>
            </a:extLst>
          </p:cNvPr>
          <p:cNvSpPr txBox="1"/>
          <p:nvPr/>
        </p:nvSpPr>
        <p:spPr>
          <a:xfrm>
            <a:off x="1535252" y="3179932"/>
            <a:ext cx="9579590" cy="1107996"/>
          </a:xfrm>
          <a:prstGeom prst="rect">
            <a:avLst/>
          </a:prstGeom>
          <a:noFill/>
        </p:spPr>
        <p:txBody>
          <a:bodyPr wrap="square" rtlCol="0">
            <a:spAutoFit/>
          </a:bodyPr>
          <a:lstStyle/>
          <a:p>
            <a:pPr algn="ctr"/>
            <a:r>
              <a:rPr lang="zh-CN" altLang="zh-CN" sz="6600" b="1">
                <a:solidFill>
                  <a:srgbClr val="0000FF"/>
                </a:solidFill>
              </a:rPr>
              <a:t>上图书馆</a:t>
            </a:r>
            <a:endParaRPr lang="zh-CN" altLang="en-US" sz="6600">
              <a:solidFill>
                <a:srgbClr val="0000FF"/>
              </a:solidFill>
              <a:latin typeface="黑体" pitchFamily="49" charset="-122"/>
              <a:ea typeface="黑体" pitchFamily="49" charset="-122"/>
              <a:cs typeface="字魂27号-布丁体" panose="00000500000000000000" charset="-122"/>
            </a:endParaRPr>
          </a:p>
        </p:txBody>
      </p:sp>
    </p:spTree>
    <p:extLst>
      <p:ext uri="{BB962C8B-B14F-4D97-AF65-F5344CB8AC3E}">
        <p14:creationId xmlns:p14="http://schemas.microsoft.com/office/powerpoint/2010/main" val="4169200216"/>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0" y="1370186"/>
            <a:ext cx="11874826" cy="5125453"/>
          </a:xfrm>
        </p:spPr>
        <p:txBody>
          <a:bodyPr>
            <a:normAutofit fontScale="55000" lnSpcReduction="20000"/>
          </a:bodyPr>
          <a:lstStyle/>
          <a:p>
            <a:pPr>
              <a:lnSpc>
                <a:spcPct val="170000"/>
              </a:lnSpc>
            </a:pPr>
            <a:r>
              <a:rPr lang="en-US" altLang="zh-CN" b="1">
                <a:solidFill>
                  <a:srgbClr val="C00000"/>
                </a:solidFill>
                <a:latin typeface="+mn-ea"/>
              </a:rPr>
              <a:t>1.</a:t>
            </a:r>
            <a:r>
              <a:rPr lang="zh-CN" altLang="zh-CN" b="1">
                <a:solidFill>
                  <a:srgbClr val="C00000"/>
                </a:solidFill>
                <a:latin typeface="+mn-ea"/>
              </a:rPr>
              <a:t>作者简介：</a:t>
            </a:r>
          </a:p>
          <a:p>
            <a:pPr>
              <a:lnSpc>
                <a:spcPct val="170000"/>
              </a:lnSpc>
            </a:pPr>
            <a:r>
              <a:rPr lang="zh-CN" altLang="zh-CN" b="1"/>
              <a:t>王佐良，</a:t>
            </a:r>
            <a:r>
              <a:rPr lang="en-US" altLang="zh-CN" b="1"/>
              <a:t>1916</a:t>
            </a:r>
            <a:r>
              <a:rPr lang="zh-CN" altLang="zh-CN" b="1"/>
              <a:t>年</a:t>
            </a:r>
            <a:r>
              <a:rPr lang="en-US" altLang="zh-CN" b="1"/>
              <a:t>2</a:t>
            </a:r>
            <a:r>
              <a:rPr lang="zh-CN" altLang="zh-CN" b="1"/>
              <a:t>月</a:t>
            </a:r>
            <a:r>
              <a:rPr lang="en-US" altLang="zh-CN" b="1"/>
              <a:t>12</a:t>
            </a:r>
            <a:r>
              <a:rPr lang="zh-CN" altLang="zh-CN" b="1"/>
              <a:t>日生，浙江上虞人。</a:t>
            </a:r>
            <a:r>
              <a:rPr lang="en-US" altLang="zh-CN" b="1"/>
              <a:t>1995</a:t>
            </a:r>
            <a:r>
              <a:rPr lang="zh-CN" altLang="zh-CN" b="1"/>
              <a:t>年</a:t>
            </a:r>
            <a:r>
              <a:rPr lang="en-US" altLang="zh-CN" b="1"/>
              <a:t>1</a:t>
            </a:r>
            <a:r>
              <a:rPr lang="zh-CN" altLang="zh-CN" b="1"/>
              <a:t>月</a:t>
            </a:r>
            <a:r>
              <a:rPr lang="en-US" altLang="zh-CN" b="1"/>
              <a:t>19</a:t>
            </a:r>
            <a:r>
              <a:rPr lang="zh-CN" altLang="zh-CN" b="1"/>
              <a:t>日，于北京去世。</a:t>
            </a:r>
            <a:r>
              <a:rPr lang="en-US" altLang="zh-CN" b="1"/>
              <a:t>1929</a:t>
            </a:r>
            <a:r>
              <a:rPr lang="zh-CN" altLang="zh-CN" b="1"/>
              <a:t>～</a:t>
            </a:r>
            <a:r>
              <a:rPr lang="en-US" altLang="zh-CN" b="1"/>
              <a:t>1934</a:t>
            </a:r>
            <a:r>
              <a:rPr lang="zh-CN" altLang="zh-CN" b="1"/>
              <a:t>年，在武昌文华中学读书。</a:t>
            </a:r>
            <a:r>
              <a:rPr lang="en-US" altLang="zh-CN" b="1"/>
              <a:t>1939</a:t>
            </a:r>
            <a:r>
              <a:rPr lang="zh-CN" altLang="zh-CN" b="1"/>
              <a:t>年毕业于西南联合大学外语系</a:t>
            </a:r>
            <a:r>
              <a:rPr lang="en-US" altLang="zh-CN" b="1"/>
              <a:t>(</a:t>
            </a:r>
            <a:r>
              <a:rPr lang="zh-CN" altLang="zh-CN" b="1"/>
              <a:t>原清华大学外语系</a:t>
            </a:r>
            <a:r>
              <a:rPr lang="en-US" altLang="zh-CN" b="1"/>
              <a:t>)</a:t>
            </a:r>
            <a:r>
              <a:rPr lang="zh-CN" altLang="zh-CN" b="1"/>
              <a:t>，留校任教，</a:t>
            </a:r>
            <a:r>
              <a:rPr lang="en-US" altLang="zh-CN" b="1"/>
              <a:t>1947</a:t>
            </a:r>
            <a:r>
              <a:rPr lang="zh-CN" altLang="zh-CN" b="1"/>
              <a:t>年赴英国牛津大学攻读英国文学研究生。</a:t>
            </a:r>
            <a:r>
              <a:rPr lang="en-US" altLang="zh-CN" b="1"/>
              <a:t>1949</a:t>
            </a:r>
            <a:r>
              <a:rPr lang="zh-CN" altLang="zh-CN" b="1"/>
              <a:t>年回国后，历任北京外国语学院教授、英语系主任、副院长。王佐良先生是我国英语界泰斗级人物、享誉中西的外国文学专家，在英国文学、比较文学、文体学及文学翻译等方面都有极高的造诣，跻身国际最著名英语文学专家之列，代表了中国的外国文学研究高峰。</a:t>
            </a:r>
          </a:p>
          <a:p>
            <a:pPr>
              <a:lnSpc>
                <a:spcPct val="170000"/>
              </a:lnSpc>
            </a:pPr>
            <a:r>
              <a:rPr lang="zh-CN" altLang="zh-CN" b="1"/>
              <a:t>代表作有《他》《巴黎码头边》《</a:t>
            </a:r>
            <a:r>
              <a:rPr lang="en-US" altLang="zh-CN" b="1"/>
              <a:t>1948</a:t>
            </a:r>
            <a:r>
              <a:rPr lang="zh-CN" altLang="zh-CN" b="1"/>
              <a:t>年圣诞》。翻译著作有《英国文学论文集》、中译英《雷雨》</a:t>
            </a:r>
            <a:r>
              <a:rPr lang="en-US" altLang="zh-CN" b="1"/>
              <a:t>(</a:t>
            </a:r>
            <a:r>
              <a:rPr lang="zh-CN" altLang="zh-CN" b="1"/>
              <a:t>曹禺著</a:t>
            </a:r>
            <a:r>
              <a:rPr lang="en-US" altLang="zh-CN" b="1"/>
              <a:t>)</a:t>
            </a:r>
            <a:r>
              <a:rPr lang="zh-CN" altLang="zh-CN" b="1"/>
              <a:t>。</a:t>
            </a:r>
          </a:p>
        </p:txBody>
      </p:sp>
      <p:sp>
        <p:nvSpPr>
          <p:cNvPr id="4"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B5CC752-3517-496B-A99A-329903809327}"/>
              </a:ext>
            </a:extLst>
          </p:cNvPr>
          <p:cNvSpPr>
            <a:spLocks noGrp="1"/>
          </p:cNvSpPr>
          <p:nvPr>
            <p:ph type="title"/>
          </p:nvPr>
        </p:nvSpPr>
        <p:spPr>
          <a:xfrm>
            <a:off x="0" y="632766"/>
            <a:ext cx="11874826" cy="737420"/>
          </a:xfrm>
        </p:spPr>
        <p:txBody>
          <a:bodyPr>
            <a:normAutofit fontScale="90000"/>
          </a:bodyPr>
          <a:lstStyle/>
          <a:p>
            <a:r>
              <a:rPr lang="zh-CN" altLang="zh-CN" b="1">
                <a:solidFill>
                  <a:srgbClr val="FF0000"/>
                </a:solidFill>
              </a:rPr>
              <a:t>文</a:t>
            </a:r>
            <a:r>
              <a:rPr lang="en-US" altLang="zh-CN" b="1">
                <a:solidFill>
                  <a:srgbClr val="FF0000"/>
                </a:solidFill>
              </a:rPr>
              <a:t> </a:t>
            </a:r>
            <a:r>
              <a:rPr lang="zh-CN" altLang="zh-CN" b="1">
                <a:solidFill>
                  <a:srgbClr val="FF0000"/>
                </a:solidFill>
              </a:rPr>
              <a:t>学</a:t>
            </a:r>
            <a:r>
              <a:rPr lang="zh-CN" altLang="en-US" b="1">
                <a:solidFill>
                  <a:srgbClr val="FF0000"/>
                </a:solidFill>
              </a:rPr>
              <a:t>文化</a:t>
            </a:r>
            <a:r>
              <a:rPr lang="en-US" altLang="zh-CN" b="1">
                <a:solidFill>
                  <a:srgbClr val="FF0000"/>
                </a:solidFill>
              </a:rPr>
              <a:t> </a:t>
            </a:r>
            <a:r>
              <a:rPr lang="zh-CN" altLang="zh-CN" b="1">
                <a:solidFill>
                  <a:srgbClr val="FF0000"/>
                </a:solidFill>
              </a:rPr>
              <a:t>常</a:t>
            </a:r>
            <a:r>
              <a:rPr lang="en-US" altLang="zh-CN" b="1">
                <a:solidFill>
                  <a:srgbClr val="FF0000"/>
                </a:solidFill>
              </a:rPr>
              <a:t> </a:t>
            </a:r>
            <a:r>
              <a:rPr lang="zh-CN" altLang="zh-CN" b="1">
                <a:solidFill>
                  <a:srgbClr val="FF0000"/>
                </a:solidFill>
              </a:rPr>
              <a:t>识</a:t>
            </a:r>
            <a:endParaRPr lang="zh-CN" altLang="en-US">
              <a:solidFill>
                <a:srgbClr val="FF0000"/>
              </a:solidFill>
            </a:endParaRPr>
          </a:p>
        </p:txBody>
      </p:sp>
    </p:spTree>
    <p:extLst>
      <p:ext uri="{BB962C8B-B14F-4D97-AF65-F5344CB8AC3E}">
        <p14:creationId xmlns:p14="http://schemas.microsoft.com/office/powerpoint/2010/main" val="447837541"/>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3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out)">
                                      <p:cBhvr>
                                        <p:cTn id="7" dur="75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anim calcmode="lin" valueType="num">
                                      <p:cBhvr>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anim calcmode="lin" valueType="num">
                                      <p:cBhvr>
                                        <p:cTn id="20"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5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0" y="911317"/>
            <a:ext cx="11871434" cy="4741338"/>
          </a:xfrm>
        </p:spPr>
        <p:txBody>
          <a:bodyPr>
            <a:normAutofit fontScale="70000" lnSpcReduction="20000"/>
          </a:bodyPr>
          <a:lstStyle/>
          <a:p>
            <a:pPr>
              <a:lnSpc>
                <a:spcPct val="170000"/>
              </a:lnSpc>
            </a:pPr>
            <a:r>
              <a:rPr lang="en-US" altLang="zh-CN" b="1">
                <a:solidFill>
                  <a:srgbClr val="FF0000"/>
                </a:solidFill>
              </a:rPr>
              <a:t>2.</a:t>
            </a:r>
            <a:r>
              <a:rPr lang="zh-CN" altLang="zh-CN" b="1">
                <a:solidFill>
                  <a:srgbClr val="FF0000"/>
                </a:solidFill>
              </a:rPr>
              <a:t>西蒙</a:t>
            </a:r>
            <a:r>
              <a:rPr lang="en-US" altLang="zh-CN" b="1">
                <a:solidFill>
                  <a:srgbClr val="FF0000"/>
                </a:solidFill>
              </a:rPr>
              <a:t>·</a:t>
            </a:r>
            <a:r>
              <a:rPr lang="zh-CN" altLang="zh-CN" b="1">
                <a:solidFill>
                  <a:srgbClr val="FF0000"/>
                </a:solidFill>
              </a:rPr>
              <a:t>德波伏娃</a:t>
            </a:r>
            <a:r>
              <a:rPr lang="en-US" altLang="zh-CN" b="1">
                <a:solidFill>
                  <a:srgbClr val="FF0000"/>
                </a:solidFill>
              </a:rPr>
              <a:t>(1908</a:t>
            </a:r>
            <a:r>
              <a:rPr lang="zh-CN" altLang="zh-CN" b="1">
                <a:solidFill>
                  <a:srgbClr val="FF0000"/>
                </a:solidFill>
              </a:rPr>
              <a:t>年</a:t>
            </a:r>
            <a:r>
              <a:rPr lang="en-US" altLang="zh-CN" b="1">
                <a:solidFill>
                  <a:srgbClr val="FF0000"/>
                </a:solidFill>
              </a:rPr>
              <a:t>1</a:t>
            </a:r>
            <a:r>
              <a:rPr lang="zh-CN" altLang="zh-CN" b="1">
                <a:solidFill>
                  <a:srgbClr val="FF0000"/>
                </a:solidFill>
              </a:rPr>
              <a:t>月</a:t>
            </a:r>
            <a:r>
              <a:rPr lang="en-US" altLang="zh-CN" b="1">
                <a:solidFill>
                  <a:srgbClr val="FF0000"/>
                </a:solidFill>
              </a:rPr>
              <a:t>9</a:t>
            </a:r>
            <a:r>
              <a:rPr lang="zh-CN" altLang="zh-CN" b="1">
                <a:solidFill>
                  <a:srgbClr val="FF0000"/>
                </a:solidFill>
              </a:rPr>
              <a:t>日</a:t>
            </a:r>
            <a:r>
              <a:rPr lang="en-US" altLang="zh-CN" b="1">
                <a:solidFill>
                  <a:srgbClr val="FF0000"/>
                </a:solidFill>
              </a:rPr>
              <a:t>—1986</a:t>
            </a:r>
            <a:r>
              <a:rPr lang="zh-CN" altLang="zh-CN" b="1">
                <a:solidFill>
                  <a:srgbClr val="FF0000"/>
                </a:solidFill>
              </a:rPr>
              <a:t>年</a:t>
            </a:r>
            <a:r>
              <a:rPr lang="en-US" altLang="zh-CN" b="1">
                <a:solidFill>
                  <a:srgbClr val="FF0000"/>
                </a:solidFill>
              </a:rPr>
              <a:t>4</a:t>
            </a:r>
            <a:r>
              <a:rPr lang="zh-CN" altLang="zh-CN" b="1">
                <a:solidFill>
                  <a:srgbClr val="FF0000"/>
                </a:solidFill>
              </a:rPr>
              <a:t>月</a:t>
            </a:r>
            <a:r>
              <a:rPr lang="en-US" altLang="zh-CN" b="1">
                <a:solidFill>
                  <a:srgbClr val="FF0000"/>
                </a:solidFill>
              </a:rPr>
              <a:t>14</a:t>
            </a:r>
            <a:r>
              <a:rPr lang="zh-CN" altLang="zh-CN" b="1">
                <a:solidFill>
                  <a:srgbClr val="FF0000"/>
                </a:solidFill>
              </a:rPr>
              <a:t>日</a:t>
            </a:r>
            <a:r>
              <a:rPr lang="en-US" altLang="zh-CN" b="1">
                <a:solidFill>
                  <a:srgbClr val="FF0000"/>
                </a:solidFill>
              </a:rPr>
              <a:t>)</a:t>
            </a:r>
          </a:p>
          <a:p>
            <a:pPr>
              <a:lnSpc>
                <a:spcPct val="170000"/>
              </a:lnSpc>
            </a:pPr>
            <a:r>
              <a:rPr lang="zh-CN" altLang="zh-CN" b="1"/>
              <a:t>法国存在主义作家，毕业于巴黎高等师范学院，女权运动的创始人之一。</a:t>
            </a:r>
            <a:r>
              <a:rPr lang="en-US" altLang="zh-CN" b="1"/>
              <a:t>1908</a:t>
            </a:r>
            <a:r>
              <a:rPr lang="zh-CN" altLang="zh-CN" b="1"/>
              <a:t>年生于巴黎，</a:t>
            </a:r>
            <a:r>
              <a:rPr lang="en-US" altLang="zh-CN" b="1"/>
              <a:t>1929</a:t>
            </a:r>
            <a:r>
              <a:rPr lang="zh-CN" altLang="zh-CN" b="1"/>
              <a:t>年获巴黎大学哲学学位，并通过法国哲学教师资格考试。</a:t>
            </a:r>
            <a:r>
              <a:rPr lang="en-US" altLang="zh-CN" b="1"/>
              <a:t>1945</a:t>
            </a:r>
            <a:r>
              <a:rPr lang="zh-CN" altLang="zh-CN" b="1"/>
              <a:t>年与让</a:t>
            </a:r>
            <a:r>
              <a:rPr lang="en-US" altLang="zh-CN" b="1"/>
              <a:t>­</a:t>
            </a:r>
            <a:r>
              <a:rPr lang="zh-CN" altLang="zh-CN" b="1"/>
              <a:t>保罗</a:t>
            </a:r>
            <a:r>
              <a:rPr lang="en-US" altLang="zh-CN" b="1"/>
              <a:t>·</a:t>
            </a:r>
            <a:r>
              <a:rPr lang="zh-CN" altLang="zh-CN" b="1"/>
              <a:t>萨特、莫里斯</a:t>
            </a:r>
            <a:r>
              <a:rPr lang="en-US" altLang="zh-CN" b="1"/>
              <a:t>·</a:t>
            </a:r>
            <a:r>
              <a:rPr lang="zh-CN" altLang="zh-CN" b="1"/>
              <a:t>梅格</a:t>
            </a:r>
            <a:r>
              <a:rPr lang="en-US" altLang="zh-CN" b="1"/>
              <a:t>­</a:t>
            </a:r>
            <a:r>
              <a:rPr lang="zh-CN" altLang="zh-CN" b="1"/>
              <a:t>庞蒂共同创办《现代》杂志，致力于推介存在主义观点。</a:t>
            </a:r>
            <a:r>
              <a:rPr lang="en-US" altLang="zh-CN" b="1"/>
              <a:t>1949</a:t>
            </a:r>
            <a:r>
              <a:rPr lang="zh-CN" altLang="zh-CN" b="1"/>
              <a:t>年出版的《第二性》，在思想界引起极大反响，成为女性主义经典。</a:t>
            </a:r>
            <a:r>
              <a:rPr lang="en-US" altLang="zh-CN" b="1"/>
              <a:t>1954</a:t>
            </a:r>
            <a:r>
              <a:rPr lang="zh-CN" altLang="zh-CN" b="1"/>
              <a:t>年凭小说《名士风流》获龚古尔文学奖。</a:t>
            </a:r>
            <a:endParaRPr lang="zh-CN" altLang="zh-CN" b="1">
              <a:latin typeface="+mn-ea"/>
            </a:endParaRPr>
          </a:p>
        </p:txBody>
      </p:sp>
    </p:spTree>
    <p:extLst>
      <p:ext uri="{BB962C8B-B14F-4D97-AF65-F5344CB8AC3E}">
        <p14:creationId xmlns:p14="http://schemas.microsoft.com/office/powerpoint/2010/main" val="1764202086"/>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5"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5"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0" y="567880"/>
            <a:ext cx="11871434" cy="5722239"/>
          </a:xfrm>
        </p:spPr>
        <p:txBody>
          <a:bodyPr>
            <a:normAutofit fontScale="62500" lnSpcReduction="20000"/>
          </a:bodyPr>
          <a:lstStyle/>
          <a:p>
            <a:pPr>
              <a:lnSpc>
                <a:spcPct val="170000"/>
              </a:lnSpc>
            </a:pPr>
            <a:r>
              <a:rPr lang="en-US" altLang="zh-CN" b="1">
                <a:solidFill>
                  <a:srgbClr val="FF0000"/>
                </a:solidFill>
              </a:rPr>
              <a:t>3.</a:t>
            </a:r>
            <a:r>
              <a:rPr lang="zh-CN" altLang="zh-CN" b="1">
                <a:solidFill>
                  <a:srgbClr val="FF0000"/>
                </a:solidFill>
              </a:rPr>
              <a:t>罗伯特</a:t>
            </a:r>
            <a:r>
              <a:rPr lang="en-US" altLang="zh-CN" b="1">
                <a:solidFill>
                  <a:srgbClr val="FF0000"/>
                </a:solidFill>
              </a:rPr>
              <a:t>·</a:t>
            </a:r>
            <a:r>
              <a:rPr lang="zh-CN" altLang="zh-CN" b="1">
                <a:solidFill>
                  <a:srgbClr val="FF0000"/>
                </a:solidFill>
              </a:rPr>
              <a:t>斯蒂文森</a:t>
            </a:r>
            <a:r>
              <a:rPr lang="en-US" altLang="zh-CN" b="1">
                <a:solidFill>
                  <a:srgbClr val="FF0000"/>
                </a:solidFill>
              </a:rPr>
              <a:t>(1850—1894)</a:t>
            </a:r>
          </a:p>
          <a:p>
            <a:pPr>
              <a:lnSpc>
                <a:spcPct val="170000"/>
              </a:lnSpc>
            </a:pPr>
            <a:r>
              <a:rPr lang="zh-CN" altLang="zh-CN" b="1"/>
              <a:t>苏格兰随笔作家、诗人、小说家、游记作家、新浪漫主义代表。斯蒂文森出生于苏格兰爱丁堡，早年就读于爱丁堡大学。他从学生时代起就酷爱文学，一生多病，但有旺盛的创作力。斯蒂文森的作品题材繁多，构思精巧，其探险小说和惊险小说更是富于独创性和戏剧性力量。代表作有《金银岛》《化身博士》《诱拐》等，斯蒂文森亦以之在读者中获得巨大声望。对他的诗人身份，一般读者并不了解。他逝世以后，长期被认为只是一位模仿他人风格的散文作家和儿童读物及通俗读物作家，直到二十世纪五十年代，才被有识者推崇为具有独创性和才能的作家。</a:t>
            </a:r>
          </a:p>
        </p:txBody>
      </p:sp>
    </p:spTree>
    <p:extLst>
      <p:ext uri="{BB962C8B-B14F-4D97-AF65-F5344CB8AC3E}">
        <p14:creationId xmlns:p14="http://schemas.microsoft.com/office/powerpoint/2010/main" val="69796050"/>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5"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5"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D74C139-2C67-4E90-A33A-6582900A0114}"/>
              </a:ext>
            </a:extLst>
          </p:cNvPr>
          <p:cNvSpPr>
            <a:spLocks noGrp="1"/>
          </p:cNvSpPr>
          <p:nvPr>
            <p:ph idx="1"/>
          </p:nvPr>
        </p:nvSpPr>
        <p:spPr>
          <a:xfrm>
            <a:off x="0" y="614598"/>
            <a:ext cx="11718524" cy="5974738"/>
          </a:xfrm>
        </p:spPr>
        <p:txBody>
          <a:bodyPr>
            <a:normAutofit fontScale="55000" lnSpcReduction="20000"/>
          </a:bodyPr>
          <a:lstStyle/>
          <a:p>
            <a:pPr algn="ctr">
              <a:lnSpc>
                <a:spcPct val="160000"/>
              </a:lnSpc>
            </a:pPr>
            <a:r>
              <a:rPr lang="zh-CN" altLang="zh-CN" sz="7300" b="1">
                <a:solidFill>
                  <a:srgbClr val="FF0000"/>
                </a:solidFill>
                <a:latin typeface="+mn-ea"/>
              </a:rPr>
              <a:t>作</a:t>
            </a:r>
            <a:r>
              <a:rPr lang="en-US" altLang="zh-CN" sz="7300" b="1">
                <a:solidFill>
                  <a:srgbClr val="FF0000"/>
                </a:solidFill>
                <a:latin typeface="+mn-ea"/>
              </a:rPr>
              <a:t> </a:t>
            </a:r>
            <a:r>
              <a:rPr lang="zh-CN" altLang="zh-CN" sz="7300" b="1">
                <a:solidFill>
                  <a:srgbClr val="FF0000"/>
                </a:solidFill>
                <a:latin typeface="+mn-ea"/>
              </a:rPr>
              <a:t>者</a:t>
            </a:r>
            <a:r>
              <a:rPr lang="en-US" altLang="zh-CN" sz="7300" b="1">
                <a:solidFill>
                  <a:srgbClr val="FF0000"/>
                </a:solidFill>
                <a:latin typeface="+mn-ea"/>
              </a:rPr>
              <a:t> </a:t>
            </a:r>
          </a:p>
          <a:p>
            <a:pPr>
              <a:lnSpc>
                <a:spcPct val="160000"/>
              </a:lnSpc>
            </a:pPr>
            <a:r>
              <a:rPr lang="zh-CN" altLang="zh-CN" b="1">
                <a:latin typeface="+mn-ea"/>
              </a:rPr>
              <a:t>荀子</a:t>
            </a:r>
            <a:r>
              <a:rPr lang="en-US" altLang="zh-CN" b="1">
                <a:latin typeface="+mn-ea"/>
              </a:rPr>
              <a:t>(</a:t>
            </a:r>
            <a:r>
              <a:rPr lang="zh-CN" altLang="zh-CN" b="1">
                <a:latin typeface="+mn-ea"/>
              </a:rPr>
              <a:t>约公元前</a:t>
            </a:r>
            <a:r>
              <a:rPr lang="en-US" altLang="zh-CN" b="1">
                <a:latin typeface="+mn-ea"/>
              </a:rPr>
              <a:t> 313</a:t>
            </a:r>
            <a:r>
              <a:rPr lang="zh-CN" altLang="zh-CN" b="1">
                <a:latin typeface="+mn-ea"/>
              </a:rPr>
              <a:t>—前</a:t>
            </a:r>
            <a:r>
              <a:rPr lang="en-US" altLang="zh-CN" b="1">
                <a:latin typeface="+mn-ea"/>
              </a:rPr>
              <a:t> 238)</a:t>
            </a:r>
            <a:r>
              <a:rPr lang="zh-CN" altLang="zh-CN" b="1">
                <a:latin typeface="+mn-ea"/>
              </a:rPr>
              <a:t>，</a:t>
            </a:r>
            <a:r>
              <a:rPr lang="zh-CN" altLang="zh-CN" b="1">
                <a:solidFill>
                  <a:srgbClr val="FF0000"/>
                </a:solidFill>
                <a:latin typeface="+mn-ea"/>
              </a:rPr>
              <a:t>名况</a:t>
            </a:r>
            <a:r>
              <a:rPr lang="zh-CN" altLang="zh-CN" b="1">
                <a:latin typeface="+mn-ea"/>
              </a:rPr>
              <a:t>，人称</a:t>
            </a:r>
            <a:r>
              <a:rPr lang="zh-CN" altLang="zh-CN" b="1">
                <a:solidFill>
                  <a:srgbClr val="FF0000"/>
                </a:solidFill>
                <a:latin typeface="+mn-ea"/>
              </a:rPr>
              <a:t>荀卿</a:t>
            </a:r>
            <a:r>
              <a:rPr lang="zh-CN" altLang="zh-CN" b="1">
                <a:latin typeface="+mn-ea"/>
              </a:rPr>
              <a:t>。汉代著作因避汉宣帝刘洵讳，写作孙卿。</a:t>
            </a:r>
            <a:r>
              <a:rPr lang="zh-CN" altLang="zh-CN" b="1">
                <a:solidFill>
                  <a:srgbClr val="FF0000"/>
                </a:solidFill>
                <a:latin typeface="+mn-ea"/>
              </a:rPr>
              <a:t>战国末期赵国人</a:t>
            </a:r>
            <a:r>
              <a:rPr lang="zh-CN" altLang="zh-CN" b="1">
                <a:latin typeface="+mn-ea"/>
              </a:rPr>
              <a:t>，曾游学于齐，当过楚国兰陵令。后来失官居家著书，死后葬于兰陵。</a:t>
            </a:r>
          </a:p>
          <a:p>
            <a:pPr>
              <a:lnSpc>
                <a:spcPct val="160000"/>
              </a:lnSpc>
            </a:pPr>
            <a:r>
              <a:rPr lang="zh-CN" altLang="zh-CN" b="1">
                <a:latin typeface="+mn-ea"/>
              </a:rPr>
              <a:t>荀子是我国古代的</a:t>
            </a:r>
            <a:r>
              <a:rPr lang="zh-CN" altLang="zh-CN" b="1">
                <a:solidFill>
                  <a:srgbClr val="FF0000"/>
                </a:solidFill>
                <a:latin typeface="+mn-ea"/>
              </a:rPr>
              <a:t>思想家、教育家、是先秦儒家最后的代表</a:t>
            </a:r>
            <a:r>
              <a:rPr lang="zh-CN" altLang="zh-CN" b="1">
                <a:latin typeface="+mn-ea"/>
              </a:rPr>
              <a:t>，</a:t>
            </a:r>
            <a:r>
              <a:rPr lang="zh-CN" altLang="zh-CN" b="1">
                <a:solidFill>
                  <a:srgbClr val="FF0000"/>
                </a:solidFill>
                <a:latin typeface="+mn-ea"/>
              </a:rPr>
              <a:t>朴素唯物主义思想集大成者</a:t>
            </a:r>
            <a:r>
              <a:rPr lang="zh-CN" altLang="zh-CN" b="1">
                <a:latin typeface="+mn-ea"/>
              </a:rPr>
              <a:t>。韩非和李斯都是他的学生。他反对迷信天命鬼神，肯定自然规律是不以人们意志为转移的，并提出“制天命而用之”的人定胜天的思想。他强调教育和礼法的作用，主张治理天下既要靠“法制”，又要重视教化兼用“礼”治，强调“行”对于“知”的必要性和后天学习的重要性，认为后天环境和教育可以改变人的本性。</a:t>
            </a:r>
          </a:p>
          <a:p>
            <a:pPr algn="ctr"/>
            <a:endParaRPr lang="en-US" altLang="zh-CN" sz="4000" b="1">
              <a:solidFill>
                <a:srgbClr val="FF0000"/>
              </a:solidFill>
              <a:latin typeface="宋体" pitchFamily="2" charset="-122"/>
              <a:ea typeface="宋体" panose="02010600030101010101" pitchFamily="2" charset="-122"/>
            </a:endParaRPr>
          </a:p>
        </p:txBody>
      </p:sp>
    </p:spTree>
    <p:extLst>
      <p:ext uri="{BB962C8B-B14F-4D97-AF65-F5344CB8AC3E}">
        <p14:creationId xmlns:p14="http://schemas.microsoft.com/office/powerpoint/2010/main" val="436376321"/>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up)">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0" y="911317"/>
            <a:ext cx="11871434" cy="4741338"/>
          </a:xfrm>
        </p:spPr>
        <p:txBody>
          <a:bodyPr>
            <a:normAutofit fontScale="77500" lnSpcReduction="20000"/>
          </a:bodyPr>
          <a:lstStyle/>
          <a:p>
            <a:pPr>
              <a:lnSpc>
                <a:spcPct val="150000"/>
              </a:lnSpc>
            </a:pPr>
            <a:r>
              <a:rPr lang="en-US" altLang="zh-CN" b="1">
                <a:solidFill>
                  <a:srgbClr val="FF0000"/>
                </a:solidFill>
              </a:rPr>
              <a:t>4.</a:t>
            </a:r>
            <a:r>
              <a:rPr lang="zh-CN" altLang="zh-CN" b="1">
                <a:solidFill>
                  <a:srgbClr val="FF0000"/>
                </a:solidFill>
              </a:rPr>
              <a:t>柏拉图</a:t>
            </a:r>
            <a:r>
              <a:rPr lang="en-US" altLang="zh-CN" b="1">
                <a:solidFill>
                  <a:srgbClr val="FF0000"/>
                </a:solidFill>
              </a:rPr>
              <a:t>(</a:t>
            </a:r>
            <a:r>
              <a:rPr lang="zh-CN" altLang="zh-CN" b="1">
                <a:solidFill>
                  <a:srgbClr val="FF0000"/>
                </a:solidFill>
              </a:rPr>
              <a:t>公元前</a:t>
            </a:r>
            <a:r>
              <a:rPr lang="en-US" altLang="zh-CN" b="1">
                <a:solidFill>
                  <a:srgbClr val="FF0000"/>
                </a:solidFill>
              </a:rPr>
              <a:t>427</a:t>
            </a:r>
            <a:r>
              <a:rPr lang="zh-CN" altLang="zh-CN" b="1">
                <a:solidFill>
                  <a:srgbClr val="FF0000"/>
                </a:solidFill>
              </a:rPr>
              <a:t>年</a:t>
            </a:r>
            <a:r>
              <a:rPr lang="en-US" altLang="zh-CN" b="1">
                <a:solidFill>
                  <a:srgbClr val="FF0000"/>
                </a:solidFill>
              </a:rPr>
              <a:t>—</a:t>
            </a:r>
            <a:r>
              <a:rPr lang="zh-CN" altLang="zh-CN" b="1">
                <a:solidFill>
                  <a:srgbClr val="FF0000"/>
                </a:solidFill>
              </a:rPr>
              <a:t>公元前</a:t>
            </a:r>
            <a:r>
              <a:rPr lang="en-US" altLang="zh-CN" b="1">
                <a:solidFill>
                  <a:srgbClr val="FF0000"/>
                </a:solidFill>
              </a:rPr>
              <a:t>347</a:t>
            </a:r>
            <a:r>
              <a:rPr lang="zh-CN" altLang="zh-CN" b="1">
                <a:solidFill>
                  <a:srgbClr val="FF0000"/>
                </a:solidFill>
              </a:rPr>
              <a:t>年</a:t>
            </a:r>
            <a:r>
              <a:rPr lang="en-US" altLang="zh-CN" b="1">
                <a:solidFill>
                  <a:srgbClr val="FF0000"/>
                </a:solidFill>
              </a:rPr>
              <a:t>)</a:t>
            </a:r>
          </a:p>
          <a:p>
            <a:pPr>
              <a:lnSpc>
                <a:spcPct val="150000"/>
              </a:lnSpc>
            </a:pPr>
            <a:r>
              <a:rPr lang="zh-CN" altLang="zh-CN" b="1"/>
              <a:t>古希腊伟大的哲学家，也是全部西方哲学乃至整个西方文化最伟大的哲学家和思想家之一。他和老师苏格拉底，学生亚里士多德并称为“希腊三贤”。另有其创造或发展的概念，包括柏拉图思想、柏拉图主义、柏拉图式爱情等。柏拉图的主要作品为对话录，其中绝大部分对话都有苏格拉底出场。</a:t>
            </a:r>
          </a:p>
        </p:txBody>
      </p:sp>
    </p:spTree>
    <p:extLst>
      <p:ext uri="{BB962C8B-B14F-4D97-AF65-F5344CB8AC3E}">
        <p14:creationId xmlns:p14="http://schemas.microsoft.com/office/powerpoint/2010/main" val="1609731244"/>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5"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5"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0" y="728437"/>
            <a:ext cx="11871434" cy="5688988"/>
          </a:xfrm>
        </p:spPr>
        <p:txBody>
          <a:bodyPr>
            <a:normAutofit fontScale="62500" lnSpcReduction="20000"/>
          </a:bodyPr>
          <a:lstStyle/>
          <a:p>
            <a:pPr>
              <a:lnSpc>
                <a:spcPct val="170000"/>
              </a:lnSpc>
            </a:pPr>
            <a:r>
              <a:rPr lang="en-US" altLang="zh-CN" b="1">
                <a:solidFill>
                  <a:srgbClr val="FF0000"/>
                </a:solidFill>
              </a:rPr>
              <a:t>5.</a:t>
            </a:r>
            <a:r>
              <a:rPr lang="zh-CN" altLang="zh-CN" b="1">
                <a:solidFill>
                  <a:srgbClr val="FF0000"/>
                </a:solidFill>
              </a:rPr>
              <a:t>威廉</a:t>
            </a:r>
            <a:r>
              <a:rPr lang="en-US" altLang="zh-CN" b="1">
                <a:solidFill>
                  <a:srgbClr val="FF0000"/>
                </a:solidFill>
              </a:rPr>
              <a:t>·</a:t>
            </a:r>
            <a:r>
              <a:rPr lang="zh-CN" altLang="zh-CN" b="1">
                <a:solidFill>
                  <a:srgbClr val="FF0000"/>
                </a:solidFill>
              </a:rPr>
              <a:t>莎士比亚</a:t>
            </a:r>
            <a:r>
              <a:rPr lang="en-US" altLang="zh-CN" b="1">
                <a:solidFill>
                  <a:srgbClr val="FF0000"/>
                </a:solidFill>
              </a:rPr>
              <a:t>(1564</a:t>
            </a:r>
            <a:r>
              <a:rPr lang="zh-CN" altLang="zh-CN" b="1">
                <a:solidFill>
                  <a:srgbClr val="FF0000"/>
                </a:solidFill>
              </a:rPr>
              <a:t>年</a:t>
            </a:r>
            <a:r>
              <a:rPr lang="en-US" altLang="zh-CN" b="1">
                <a:solidFill>
                  <a:srgbClr val="FF0000"/>
                </a:solidFill>
              </a:rPr>
              <a:t>4</a:t>
            </a:r>
            <a:r>
              <a:rPr lang="zh-CN" altLang="zh-CN" b="1">
                <a:solidFill>
                  <a:srgbClr val="FF0000"/>
                </a:solidFill>
              </a:rPr>
              <a:t>月</a:t>
            </a:r>
            <a:r>
              <a:rPr lang="en-US" altLang="zh-CN" b="1">
                <a:solidFill>
                  <a:srgbClr val="FF0000"/>
                </a:solidFill>
              </a:rPr>
              <a:t>26</a:t>
            </a:r>
            <a:r>
              <a:rPr lang="zh-CN" altLang="zh-CN" b="1">
                <a:solidFill>
                  <a:srgbClr val="FF0000"/>
                </a:solidFill>
              </a:rPr>
              <a:t>日</a:t>
            </a:r>
            <a:r>
              <a:rPr lang="en-US" altLang="zh-CN" b="1">
                <a:solidFill>
                  <a:srgbClr val="FF0000"/>
                </a:solidFill>
              </a:rPr>
              <a:t>—1616</a:t>
            </a:r>
            <a:r>
              <a:rPr lang="zh-CN" altLang="zh-CN" b="1">
                <a:solidFill>
                  <a:srgbClr val="FF0000"/>
                </a:solidFill>
              </a:rPr>
              <a:t>年</a:t>
            </a:r>
            <a:r>
              <a:rPr lang="en-US" altLang="zh-CN" b="1">
                <a:solidFill>
                  <a:srgbClr val="FF0000"/>
                </a:solidFill>
              </a:rPr>
              <a:t>4</a:t>
            </a:r>
            <a:r>
              <a:rPr lang="zh-CN" altLang="zh-CN" b="1">
                <a:solidFill>
                  <a:srgbClr val="FF0000"/>
                </a:solidFill>
              </a:rPr>
              <a:t>月</a:t>
            </a:r>
            <a:r>
              <a:rPr lang="en-US" altLang="zh-CN" b="1">
                <a:solidFill>
                  <a:srgbClr val="FF0000"/>
                </a:solidFill>
              </a:rPr>
              <a:t>23</a:t>
            </a:r>
            <a:r>
              <a:rPr lang="zh-CN" altLang="zh-CN" b="1">
                <a:solidFill>
                  <a:srgbClr val="FF0000"/>
                </a:solidFill>
              </a:rPr>
              <a:t>日</a:t>
            </a:r>
            <a:r>
              <a:rPr lang="en-US" altLang="zh-CN" b="1">
                <a:solidFill>
                  <a:srgbClr val="FF0000"/>
                </a:solidFill>
              </a:rPr>
              <a:t>)</a:t>
            </a:r>
          </a:p>
          <a:p>
            <a:pPr>
              <a:lnSpc>
                <a:spcPct val="170000"/>
              </a:lnSpc>
            </a:pPr>
            <a:r>
              <a:rPr lang="zh-CN" altLang="zh-CN" b="1"/>
              <a:t>华人社会常尊称为莎翁，是英国文学史上最杰出的戏剧家，也是欧洲文艺复兴时期最重要、最伟大的作家，全世界最卓越的文学家之一。他的早期剧本主要是喜剧和历史剧，在</a:t>
            </a:r>
            <a:r>
              <a:rPr lang="en-US" altLang="zh-CN" b="1"/>
              <a:t>16</a:t>
            </a:r>
            <a:r>
              <a:rPr lang="zh-CN" altLang="zh-CN" b="1"/>
              <a:t>世纪末期达到了深度和艺术性的高峰。接下来到</a:t>
            </a:r>
            <a:r>
              <a:rPr lang="en-US" altLang="zh-CN" b="1"/>
              <a:t>1608</a:t>
            </a:r>
            <a:r>
              <a:rPr lang="zh-CN" altLang="zh-CN" b="1"/>
              <a:t>年他主要创作悲剧，莎士比亚崇尚高尚情操，常常描写牺牲与复仇，包括《奥赛罗》《哈姆雷特》《李尔王》和《麦克白》，被认为属于英语最佳范例。在他人生最后阶段，他开始创作悲喜剧，又称为传奇剧。莎士比亚流传下来的作品包括</a:t>
            </a:r>
            <a:r>
              <a:rPr lang="en-US" altLang="zh-CN" b="1"/>
              <a:t>39</a:t>
            </a:r>
            <a:r>
              <a:rPr lang="zh-CN" altLang="zh-CN" b="1"/>
              <a:t>部戏剧、</a:t>
            </a:r>
            <a:r>
              <a:rPr lang="en-US" altLang="zh-CN" b="1"/>
              <a:t>154</a:t>
            </a:r>
            <a:r>
              <a:rPr lang="zh-CN" altLang="zh-CN" b="1"/>
              <a:t>首十四行诗、两首长叙事诗。他的戏剧有各种主要语言的译本，且表演次数远远超过其他戏剧家的作品。</a:t>
            </a:r>
          </a:p>
        </p:txBody>
      </p:sp>
    </p:spTree>
    <p:extLst>
      <p:ext uri="{BB962C8B-B14F-4D97-AF65-F5344CB8AC3E}">
        <p14:creationId xmlns:p14="http://schemas.microsoft.com/office/powerpoint/2010/main" val="4269990771"/>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5"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5"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0" y="631766"/>
            <a:ext cx="12020204" cy="6226233"/>
          </a:xfrm>
        </p:spPr>
        <p:txBody>
          <a:bodyPr>
            <a:normAutofit fontScale="47500" lnSpcReduction="20000"/>
          </a:bodyPr>
          <a:lstStyle/>
          <a:p>
            <a:pPr>
              <a:lnSpc>
                <a:spcPct val="170000"/>
              </a:lnSpc>
            </a:pPr>
            <a:r>
              <a:rPr lang="en-US" altLang="zh-CN" b="1">
                <a:solidFill>
                  <a:srgbClr val="FF0000"/>
                </a:solidFill>
              </a:rPr>
              <a:t>6. </a:t>
            </a:r>
            <a:r>
              <a:rPr lang="zh-CN" altLang="zh-CN" b="1">
                <a:solidFill>
                  <a:srgbClr val="FF0000"/>
                </a:solidFill>
              </a:rPr>
              <a:t>文华公书林</a:t>
            </a:r>
          </a:p>
          <a:p>
            <a:pPr>
              <a:lnSpc>
                <a:spcPct val="170000"/>
              </a:lnSpc>
            </a:pPr>
            <a:r>
              <a:rPr lang="zh-CN" altLang="zh-CN" b="1"/>
              <a:t>中国在</a:t>
            </a:r>
            <a:r>
              <a:rPr lang="en-US" altLang="zh-CN" b="1"/>
              <a:t>20 </a:t>
            </a:r>
            <a:r>
              <a:rPr lang="zh-CN" altLang="zh-CN" b="1"/>
              <a:t>世纪初以前，只有私人性质的藏书楼、藏书阁，没有一座真正意义上的“公共”图书馆。韦棣华女士建立的文华公书林成为中国近代第一个真正意义上的“公共”图书馆。</a:t>
            </a:r>
          </a:p>
          <a:p>
            <a:pPr>
              <a:lnSpc>
                <a:spcPct val="170000"/>
              </a:lnSpc>
            </a:pPr>
            <a:r>
              <a:rPr lang="en-US" altLang="zh-CN" b="1"/>
              <a:t>1899 </a:t>
            </a:r>
            <a:r>
              <a:rPr lang="zh-CN" altLang="zh-CN" b="1"/>
              <a:t>年，韦棣华来到中国探望弟弟，随后受聘于文华书院讲授英语。进入书院不久，韦棣华发现文华书院图书资料贫乏，于是她便在讲课之余在校园一间叫作“八角亭”的小屋内，陈列自己收集的外文书籍报刊供学生们阅览，这便是文华公书林的雏形。韦棣华很快又发现“在全中国没有一所可以正确地称为公共图书馆的设置”，这又使她产生了发展中国公共图书馆的念头。经过她的不懈努力，</a:t>
            </a:r>
            <a:r>
              <a:rPr lang="en-US" altLang="zh-CN" b="1"/>
              <a:t>1910 </a:t>
            </a:r>
            <a:r>
              <a:rPr lang="zh-CN" altLang="zh-CN" b="1"/>
              <a:t>年春，文华公书林新舍正式建成，并取名“ 公书林”，即深寓“ 公之于众而非为文华独有”之意。</a:t>
            </a:r>
          </a:p>
          <a:p>
            <a:pPr>
              <a:lnSpc>
                <a:spcPct val="170000"/>
              </a:lnSpc>
            </a:pPr>
            <a:r>
              <a:rPr lang="zh-CN" altLang="zh-CN" b="1"/>
              <a:t>文华公书林建成后，</a:t>
            </a:r>
            <a:r>
              <a:rPr lang="en-US" altLang="zh-CN" b="1"/>
              <a:t>1920 </a:t>
            </a:r>
            <a:r>
              <a:rPr lang="zh-CN" altLang="zh-CN" b="1"/>
              <a:t>年，文华大学图书科成立，它又成为该专业的实习图书馆，由学生协助管理。这对推动中国图书馆工作与图书馆学教育产生了积极影响。</a:t>
            </a:r>
          </a:p>
        </p:txBody>
      </p:sp>
    </p:spTree>
    <p:extLst>
      <p:ext uri="{BB962C8B-B14F-4D97-AF65-F5344CB8AC3E}">
        <p14:creationId xmlns:p14="http://schemas.microsoft.com/office/powerpoint/2010/main" val="840489469"/>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5"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5"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vertic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5"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vertic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5"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vertic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0" y="911317"/>
            <a:ext cx="11871434" cy="4741338"/>
          </a:xfrm>
        </p:spPr>
        <p:txBody>
          <a:bodyPr>
            <a:normAutofit fontScale="62500" lnSpcReduction="20000"/>
          </a:bodyPr>
          <a:lstStyle/>
          <a:p>
            <a:pPr>
              <a:lnSpc>
                <a:spcPct val="160000"/>
              </a:lnSpc>
            </a:pPr>
            <a:r>
              <a:rPr lang="en-US" altLang="zh-CN" b="1">
                <a:solidFill>
                  <a:srgbClr val="FF0000"/>
                </a:solidFill>
              </a:rPr>
              <a:t>7.</a:t>
            </a:r>
            <a:r>
              <a:rPr lang="zh-CN" altLang="zh-CN" b="1">
                <a:solidFill>
                  <a:srgbClr val="FF0000"/>
                </a:solidFill>
              </a:rPr>
              <a:t>随笔</a:t>
            </a:r>
          </a:p>
          <a:p>
            <a:pPr>
              <a:lnSpc>
                <a:spcPct val="160000"/>
              </a:lnSpc>
            </a:pPr>
            <a:r>
              <a:rPr lang="zh-CN" altLang="zh-CN" b="1">
                <a:solidFill>
                  <a:srgbClr val="0000FF"/>
                </a:solidFill>
              </a:rPr>
              <a:t>（</a:t>
            </a:r>
            <a:r>
              <a:rPr lang="en-US" altLang="zh-CN" b="1">
                <a:solidFill>
                  <a:srgbClr val="0000FF"/>
                </a:solidFill>
              </a:rPr>
              <a:t>1</a:t>
            </a:r>
            <a:r>
              <a:rPr lang="zh-CN" altLang="zh-CN" b="1">
                <a:solidFill>
                  <a:srgbClr val="0000FF"/>
                </a:solidFill>
              </a:rPr>
              <a:t>）随笔的特点</a:t>
            </a:r>
          </a:p>
          <a:p>
            <a:pPr>
              <a:lnSpc>
                <a:spcPct val="160000"/>
              </a:lnSpc>
            </a:pPr>
            <a:r>
              <a:rPr lang="zh-CN" altLang="zh-CN" b="1">
                <a:solidFill>
                  <a:srgbClr val="C00000"/>
                </a:solidFill>
              </a:rPr>
              <a:t>①短小精悍，以小见大</a:t>
            </a:r>
          </a:p>
          <a:p>
            <a:pPr>
              <a:lnSpc>
                <a:spcPct val="160000"/>
              </a:lnSpc>
            </a:pPr>
            <a:r>
              <a:rPr lang="zh-CN" altLang="zh-CN" b="1"/>
              <a:t>随笔的篇幅必短，有一个字数不多的限制。小题故可小做，大题也不妨小做。只有这样，才能更引人入胜。比之长篇巨作的大部头文章，一篇随笔，少则几百字，多则一两千字。</a:t>
            </a:r>
          </a:p>
          <a:p>
            <a:pPr>
              <a:lnSpc>
                <a:spcPct val="160000"/>
              </a:lnSpc>
            </a:pPr>
            <a:r>
              <a:rPr lang="zh-CN" altLang="zh-CN" b="1"/>
              <a:t>这个</a:t>
            </a:r>
            <a:r>
              <a:rPr lang="en-US" altLang="zh-CN" b="1"/>
              <a:t>“</a:t>
            </a:r>
            <a:r>
              <a:rPr lang="zh-CN" altLang="zh-CN" b="1"/>
              <a:t>小</a:t>
            </a:r>
            <a:r>
              <a:rPr lang="en-US" altLang="zh-CN" b="1"/>
              <a:t>”</a:t>
            </a:r>
            <a:r>
              <a:rPr lang="zh-CN" altLang="zh-CN" b="1"/>
              <a:t>的另一层意思，指其题材，大都是凡人小事。但能因小见大，在读者心中留下深刻难忘的印象。</a:t>
            </a:r>
          </a:p>
        </p:txBody>
      </p:sp>
    </p:spTree>
    <p:extLst>
      <p:ext uri="{BB962C8B-B14F-4D97-AF65-F5344CB8AC3E}">
        <p14:creationId xmlns:p14="http://schemas.microsoft.com/office/powerpoint/2010/main" val="2624436310"/>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5"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5"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vertic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5"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vertic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5"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vertic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ntr" presetSubtype="5"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randombar(vertic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0" y="581890"/>
            <a:ext cx="11871434" cy="5220393"/>
          </a:xfrm>
        </p:spPr>
        <p:txBody>
          <a:bodyPr>
            <a:normAutofit fontScale="62500" lnSpcReduction="20000"/>
          </a:bodyPr>
          <a:lstStyle/>
          <a:p>
            <a:pPr>
              <a:lnSpc>
                <a:spcPct val="170000"/>
              </a:lnSpc>
            </a:pPr>
            <a:r>
              <a:rPr lang="zh-CN" altLang="zh-CN" b="1">
                <a:solidFill>
                  <a:srgbClr val="C00000"/>
                </a:solidFill>
              </a:rPr>
              <a:t>②随意而谈，言之有物</a:t>
            </a:r>
          </a:p>
          <a:p>
            <a:pPr>
              <a:lnSpc>
                <a:spcPct val="170000"/>
              </a:lnSpc>
            </a:pPr>
            <a:r>
              <a:rPr lang="zh-CN" altLang="zh-CN" b="1"/>
              <a:t>随笔这种文体的特点之二是不拘一格，随意而谈，只要言之有物就行。可再现一个小场景，可记叙一件小事情，可描写一个鲜明的人物，可抒发一种动人的情感，可表达一种独特的感悟。当然，随意而谈，表面上看来，似乎章法自由，材料较“散”，实际上都有明确的中心，随笔不“随”意。随意而谈的含义，也指随笔的题材可以说都是“信手拈来”。身旁周围，俯拾即是，嬉笑怒骂，皆能成篇。要打消写随笔的“神秘感”，就要注意观察周围的人和事，勤于思考，有感而发，因情而叙。</a:t>
            </a:r>
          </a:p>
        </p:txBody>
      </p:sp>
    </p:spTree>
    <p:extLst>
      <p:ext uri="{BB962C8B-B14F-4D97-AF65-F5344CB8AC3E}">
        <p14:creationId xmlns:p14="http://schemas.microsoft.com/office/powerpoint/2010/main" val="1065858038"/>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5"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5"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0" y="628683"/>
            <a:ext cx="12192000" cy="6229317"/>
          </a:xfrm>
        </p:spPr>
        <p:txBody>
          <a:bodyPr>
            <a:normAutofit fontScale="62500" lnSpcReduction="20000"/>
          </a:bodyPr>
          <a:lstStyle/>
          <a:p>
            <a:pPr>
              <a:lnSpc>
                <a:spcPct val="170000"/>
              </a:lnSpc>
            </a:pPr>
            <a:r>
              <a:rPr lang="zh-CN" altLang="zh-CN" b="1"/>
              <a:t>随笔的妙处并不在于题目，而在于个性的魅力。随笔自然要写出某种“有意思的”东西，某种可供人嗅察、听到、看见、感知、想象、思考的东西；但是最根本的一点，作者必须有自己的看法，这看法又必须在他自己的心灵中自然形成。唯一不可缺少的东西却是那内容或思想必须经过活泼的理解，受到作者喜爱，对其妙味有所会心，并把它富有情趣地表达出来。</a:t>
            </a:r>
            <a:endParaRPr lang="en-US" altLang="zh-CN" b="1"/>
          </a:p>
          <a:p>
            <a:pPr>
              <a:lnSpc>
                <a:spcPct val="170000"/>
              </a:lnSpc>
            </a:pPr>
            <a:r>
              <a:rPr lang="zh-CN" altLang="zh-CN" b="1">
                <a:solidFill>
                  <a:srgbClr val="C00000"/>
                </a:solidFill>
              </a:rPr>
              <a:t>③真情实感，发而为文</a:t>
            </a:r>
          </a:p>
          <a:p>
            <a:pPr>
              <a:lnSpc>
                <a:spcPct val="170000"/>
              </a:lnSpc>
            </a:pPr>
            <a:r>
              <a:rPr lang="zh-CN" altLang="zh-CN" b="1"/>
              <a:t>随笔要求将真事、实事、种种矛盾、种种纠葛，按它们的本来面目，真实地袒露在人们面前。它以真情、至情引起人们的共鸣，读后让人感慨、悲愤、沉思、冥想、自省，因为它是直抒胸臆、慷慨陈词的。文字上也就自然形成质朴、无华、深沉、自然的风格。</a:t>
            </a:r>
          </a:p>
        </p:txBody>
      </p:sp>
    </p:spTree>
    <p:extLst>
      <p:ext uri="{BB962C8B-B14F-4D97-AF65-F5344CB8AC3E}">
        <p14:creationId xmlns:p14="http://schemas.microsoft.com/office/powerpoint/2010/main" val="271819272"/>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5"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5"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vertic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5"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vertic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0" y="911317"/>
            <a:ext cx="11871434" cy="4741338"/>
          </a:xfrm>
        </p:spPr>
        <p:txBody>
          <a:bodyPr>
            <a:normAutofit fontScale="70000" lnSpcReduction="20000"/>
          </a:bodyPr>
          <a:lstStyle/>
          <a:p>
            <a:pPr>
              <a:lnSpc>
                <a:spcPct val="170000"/>
              </a:lnSpc>
            </a:pPr>
            <a:r>
              <a:rPr lang="zh-CN" altLang="zh-CN" b="1">
                <a:solidFill>
                  <a:srgbClr val="C00000"/>
                </a:solidFill>
              </a:rPr>
              <a:t>④要引人向善</a:t>
            </a:r>
          </a:p>
          <a:p>
            <a:pPr>
              <a:lnSpc>
                <a:spcPct val="170000"/>
              </a:lnSpc>
            </a:pPr>
            <a:r>
              <a:rPr lang="zh-CN" altLang="zh-CN" b="1"/>
              <a:t>随笔要写得真实，但并不是什么都能写，什么都如实反映。生活是丰富的，也是复杂的。我们每天亲历、亲见、亲闻的事情，有好的，有坏的；有有意义、给人启迪、催人上进的，也有没意思、卑微琐碎甚至丑恶奸邪的。但是我们要关注主流，理直气壮地歌颂正面的美好的事物；即使要反映负面的消极的事情，也应当抱有正确的观点和态度，分清是非和善恶。</a:t>
            </a:r>
          </a:p>
        </p:txBody>
      </p:sp>
    </p:spTree>
    <p:extLst>
      <p:ext uri="{BB962C8B-B14F-4D97-AF65-F5344CB8AC3E}">
        <p14:creationId xmlns:p14="http://schemas.microsoft.com/office/powerpoint/2010/main" val="1581169549"/>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5"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5"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0" y="911317"/>
            <a:ext cx="11871434" cy="4741338"/>
          </a:xfrm>
        </p:spPr>
        <p:txBody>
          <a:bodyPr>
            <a:normAutofit fontScale="70000" lnSpcReduction="20000"/>
          </a:bodyPr>
          <a:lstStyle/>
          <a:p>
            <a:pPr>
              <a:lnSpc>
                <a:spcPct val="170000"/>
              </a:lnSpc>
            </a:pPr>
            <a:r>
              <a:rPr lang="zh-CN" altLang="zh-CN" b="1">
                <a:solidFill>
                  <a:srgbClr val="0000FF"/>
                </a:solidFill>
              </a:rPr>
              <a:t>（</a:t>
            </a:r>
            <a:r>
              <a:rPr lang="en-US" altLang="zh-CN" b="1">
                <a:solidFill>
                  <a:srgbClr val="0000FF"/>
                </a:solidFill>
              </a:rPr>
              <a:t>2</a:t>
            </a:r>
            <a:r>
              <a:rPr lang="zh-CN" altLang="zh-CN" b="1">
                <a:solidFill>
                  <a:srgbClr val="0000FF"/>
                </a:solidFill>
              </a:rPr>
              <a:t>）如何写好随笔</a:t>
            </a:r>
          </a:p>
          <a:p>
            <a:pPr>
              <a:lnSpc>
                <a:spcPct val="170000"/>
              </a:lnSpc>
            </a:pPr>
            <a:r>
              <a:rPr lang="zh-CN" altLang="zh-CN" b="1">
                <a:solidFill>
                  <a:srgbClr val="C00000"/>
                </a:solidFill>
              </a:rPr>
              <a:t>①读书越多，落笔越奇</a:t>
            </a:r>
          </a:p>
          <a:p>
            <a:pPr>
              <a:lnSpc>
                <a:spcPct val="170000"/>
              </a:lnSpc>
            </a:pPr>
            <a:r>
              <a:rPr lang="zh-CN" altLang="zh-CN" b="1"/>
              <a:t>“读书越多</a:t>
            </a:r>
            <a:r>
              <a:rPr lang="en-US" altLang="zh-CN" b="1"/>
              <a:t>”</a:t>
            </a:r>
            <a:r>
              <a:rPr lang="zh-CN" altLang="zh-CN" b="1"/>
              <a:t>，是就写随笔的作者必须有渊博的知识而言。读书的概念是广义的，指广泛吸取知识信息。广泛，指纵横两个方面。横的，指不同领域各学科，文史、理工等。纵的，指除了书本之外，要参与社会实践。有渊博的知识，才可以旁征博引，联想生发，才可以深思熟虑，驳难辩论，增进思想的光辉和魅力。</a:t>
            </a:r>
          </a:p>
        </p:txBody>
      </p:sp>
    </p:spTree>
    <p:extLst>
      <p:ext uri="{BB962C8B-B14F-4D97-AF65-F5344CB8AC3E}">
        <p14:creationId xmlns:p14="http://schemas.microsoft.com/office/powerpoint/2010/main" val="714058958"/>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5"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5"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vertic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5"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vertic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0" y="911316"/>
            <a:ext cx="11871434" cy="5788741"/>
          </a:xfrm>
        </p:spPr>
        <p:txBody>
          <a:bodyPr>
            <a:normAutofit fontScale="62500" lnSpcReduction="20000"/>
          </a:bodyPr>
          <a:lstStyle/>
          <a:p>
            <a:pPr>
              <a:lnSpc>
                <a:spcPct val="170000"/>
              </a:lnSpc>
            </a:pPr>
            <a:r>
              <a:rPr lang="zh-CN" altLang="zh-CN" b="1">
                <a:solidFill>
                  <a:srgbClr val="C00000"/>
                </a:solidFill>
              </a:rPr>
              <a:t>②探索生活，勤于思考</a:t>
            </a:r>
          </a:p>
          <a:p>
            <a:pPr>
              <a:lnSpc>
                <a:spcPct val="170000"/>
              </a:lnSpc>
            </a:pPr>
            <a:r>
              <a:rPr lang="zh-CN" altLang="zh-CN" b="1"/>
              <a:t>大千世界，天地广阔，皆可涉笔成趣。但要善于观察，培养观察力，去探索生活。多看：仔细观察；勤思：善于思考。只有多看勤思，才能触发灵感。</a:t>
            </a:r>
          </a:p>
          <a:p>
            <a:pPr>
              <a:lnSpc>
                <a:spcPct val="170000"/>
              </a:lnSpc>
            </a:pPr>
            <a:r>
              <a:rPr lang="zh-CN" altLang="zh-CN" b="1">
                <a:solidFill>
                  <a:srgbClr val="C00000"/>
                </a:solidFill>
              </a:rPr>
              <a:t>③娓娓而叙，形散神一</a:t>
            </a:r>
          </a:p>
          <a:p>
            <a:pPr>
              <a:lnSpc>
                <a:spcPct val="170000"/>
              </a:lnSpc>
            </a:pPr>
            <a:r>
              <a:rPr lang="zh-CN" altLang="zh-CN" b="1"/>
              <a:t>随笔的表达方式，以叙、议为主。叙事要娓娓动听，朴实无华，没有“故作惊人之笔”。仿佛是作者在和读者推心置腹、敞开心怀的娓娓谈心。议，要有感而发，袒露至情、真情。寓情于事、因事见情；寄情于议，议中见情。</a:t>
            </a:r>
          </a:p>
        </p:txBody>
      </p:sp>
    </p:spTree>
    <p:extLst>
      <p:ext uri="{BB962C8B-B14F-4D97-AF65-F5344CB8AC3E}">
        <p14:creationId xmlns:p14="http://schemas.microsoft.com/office/powerpoint/2010/main" val="783239580"/>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5"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5"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vertic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5"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vertic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5"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vertic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0" y="814647"/>
            <a:ext cx="12070080" cy="4455622"/>
          </a:xfrm>
        </p:spPr>
        <p:txBody>
          <a:bodyPr>
            <a:normAutofit fontScale="62500" lnSpcReduction="20000"/>
          </a:bodyPr>
          <a:lstStyle/>
          <a:p>
            <a:pPr>
              <a:lnSpc>
                <a:spcPct val="170000"/>
              </a:lnSpc>
            </a:pPr>
            <a:r>
              <a:rPr lang="zh-CN" altLang="zh-CN" b="1">
                <a:solidFill>
                  <a:srgbClr val="0000FF"/>
                </a:solidFill>
              </a:rPr>
              <a:t>（</a:t>
            </a:r>
            <a:r>
              <a:rPr lang="en-US" altLang="zh-CN" b="1">
                <a:solidFill>
                  <a:srgbClr val="0000FF"/>
                </a:solidFill>
              </a:rPr>
              <a:t>3</a:t>
            </a:r>
            <a:r>
              <a:rPr lang="zh-CN" altLang="zh-CN" b="1">
                <a:solidFill>
                  <a:srgbClr val="0000FF"/>
                </a:solidFill>
              </a:rPr>
              <a:t>）写随笔的注意事项</a:t>
            </a:r>
          </a:p>
          <a:p>
            <a:pPr>
              <a:lnSpc>
                <a:spcPct val="170000"/>
              </a:lnSpc>
            </a:pPr>
            <a:r>
              <a:rPr lang="zh-CN" altLang="zh-CN" b="1">
                <a:solidFill>
                  <a:srgbClr val="C00000"/>
                </a:solidFill>
              </a:rPr>
              <a:t>①忌立意的粗俗。</a:t>
            </a:r>
            <a:endParaRPr lang="en-US" altLang="zh-CN" b="1">
              <a:solidFill>
                <a:srgbClr val="C00000"/>
              </a:solidFill>
            </a:endParaRPr>
          </a:p>
          <a:p>
            <a:pPr>
              <a:lnSpc>
                <a:spcPct val="170000"/>
              </a:lnSpc>
            </a:pPr>
            <a:r>
              <a:rPr lang="zh-CN" altLang="zh-CN" b="1"/>
              <a:t>高中生容易出现的问题是随心所欲，缺少思辨，思想观点偏颇，总是着眼于个人得失，局限于个人小天地，肆意发挥个人的不健康情感。天下文章意为先。与其他文章一样，随笔的立意</a:t>
            </a:r>
            <a:r>
              <a:rPr lang="en-US" altLang="zh-CN" b="1"/>
              <a:t>(</a:t>
            </a:r>
            <a:r>
              <a:rPr lang="zh-CN" altLang="zh-CN" b="1"/>
              <a:t>虽然它不刻意为之</a:t>
            </a:r>
            <a:r>
              <a:rPr lang="en-US" altLang="zh-CN" b="1"/>
              <a:t>)</a:t>
            </a:r>
            <a:r>
              <a:rPr lang="zh-CN" altLang="zh-CN" b="1"/>
              <a:t>也要求纯正，要表现积极健康的情致理趣和高雅脱俗的道德志趣，而不能随心所欲地流露自己的低级趣味、消极情绪。</a:t>
            </a:r>
          </a:p>
        </p:txBody>
      </p:sp>
    </p:spTree>
    <p:extLst>
      <p:ext uri="{BB962C8B-B14F-4D97-AF65-F5344CB8AC3E}">
        <p14:creationId xmlns:p14="http://schemas.microsoft.com/office/powerpoint/2010/main" val="465948018"/>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5"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5"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vertic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5"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vertic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F0EEBD-7A75-445D-8403-3A6788E6BB2C}"/>
              </a:ext>
            </a:extLst>
          </p:cNvPr>
          <p:cNvSpPr>
            <a:spLocks noGrp="1"/>
          </p:cNvSpPr>
          <p:nvPr>
            <p:ph idx="1"/>
          </p:nvPr>
        </p:nvSpPr>
        <p:spPr>
          <a:xfrm>
            <a:off x="930166" y="1261241"/>
            <a:ext cx="10423634" cy="3848087"/>
          </a:xfrm>
        </p:spPr>
        <p:txBody>
          <a:bodyPr>
            <a:normAutofit fontScale="62500" lnSpcReduction="20000"/>
          </a:bodyPr>
          <a:lstStyle/>
          <a:p>
            <a:pPr algn="ctr">
              <a:lnSpc>
                <a:spcPct val="150000"/>
              </a:lnSpc>
            </a:pPr>
            <a:r>
              <a:rPr lang="zh-CN" altLang="zh-CN" b="1">
                <a:solidFill>
                  <a:srgbClr val="FF0000"/>
                </a:solidFill>
                <a:latin typeface="+mn-ea"/>
              </a:rPr>
              <a:t>《荀子》</a:t>
            </a:r>
          </a:p>
          <a:p>
            <a:pPr>
              <a:lnSpc>
                <a:spcPct val="150000"/>
              </a:lnSpc>
            </a:pPr>
            <a:r>
              <a:rPr lang="zh-CN" altLang="zh-CN" b="1">
                <a:latin typeface="+mn-ea"/>
              </a:rPr>
              <a:t>《荀子》是战国后期儒家学派最重要的著作。今存三十二篇，除少数篇章外，大部分是荀子自己所写。该书由《论语》《孟子》的语录体，发展为有标题的论文，标志着古代说理文的进一步成熟。他的文章擅长说理，组织严密，分析透辟，善于取譬，常用排比句增强议论的气势，语言富赡警炼，有很强的说服力和感染力。</a:t>
            </a:r>
          </a:p>
          <a:p>
            <a:endParaRPr lang="zh-CN" altLang="en-US"/>
          </a:p>
        </p:txBody>
      </p:sp>
    </p:spTree>
    <p:extLst>
      <p:ext uri="{BB962C8B-B14F-4D97-AF65-F5344CB8AC3E}">
        <p14:creationId xmlns:p14="http://schemas.microsoft.com/office/powerpoint/2010/main" val="2708908447"/>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0" y="1047403"/>
            <a:ext cx="12070080" cy="5020888"/>
          </a:xfrm>
        </p:spPr>
        <p:txBody>
          <a:bodyPr>
            <a:normAutofit fontScale="62500" lnSpcReduction="20000"/>
          </a:bodyPr>
          <a:lstStyle/>
          <a:p>
            <a:pPr>
              <a:lnSpc>
                <a:spcPct val="170000"/>
              </a:lnSpc>
            </a:pPr>
            <a:r>
              <a:rPr lang="zh-CN" altLang="zh-CN" b="1">
                <a:solidFill>
                  <a:srgbClr val="C00000"/>
                </a:solidFill>
              </a:rPr>
              <a:t>②忌用笔的粗糙。</a:t>
            </a:r>
            <a:endParaRPr lang="en-US" altLang="zh-CN" b="1">
              <a:solidFill>
                <a:srgbClr val="C00000"/>
              </a:solidFill>
            </a:endParaRPr>
          </a:p>
          <a:p>
            <a:pPr>
              <a:lnSpc>
                <a:spcPct val="170000"/>
              </a:lnSpc>
            </a:pPr>
            <a:r>
              <a:rPr lang="zh-CN" altLang="zh-CN" b="1"/>
              <a:t>高中生容易出现的问题是结构安排、技巧运用、语言表达上不讲究，缺少审美眼光，泛泛道来，粗鄙浅陋。虽然随笔强调意到笔随，章法也不甚讲究，但这并不意味着写随笔时可以不必斟酌字句，草草了事，而应在用语自然的前提下，力求做到准确、生动、活泼、新鲜，充满个性和灵性，这样，既能达到练笔的目的，又能给人以美的享受。</a:t>
            </a:r>
          </a:p>
          <a:p>
            <a:pPr>
              <a:lnSpc>
                <a:spcPct val="170000"/>
              </a:lnSpc>
            </a:pPr>
            <a:r>
              <a:rPr lang="zh-CN" altLang="zh-CN" b="1"/>
              <a:t>深刻而不沉重，轻灵而不虚浮，自然而有品位，闲适而有雅趣，这是我们写作随笔时应追求的目标。</a:t>
            </a:r>
          </a:p>
        </p:txBody>
      </p:sp>
    </p:spTree>
    <p:extLst>
      <p:ext uri="{BB962C8B-B14F-4D97-AF65-F5344CB8AC3E}">
        <p14:creationId xmlns:p14="http://schemas.microsoft.com/office/powerpoint/2010/main" val="4103755947"/>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5"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5"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vertic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5"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vertic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B5CC752-3517-496B-A99A-329903809327}"/>
              </a:ext>
            </a:extLst>
          </p:cNvPr>
          <p:cNvSpPr>
            <a:spLocks noGrp="1"/>
          </p:cNvSpPr>
          <p:nvPr>
            <p:ph type="title"/>
          </p:nvPr>
        </p:nvSpPr>
        <p:spPr>
          <a:xfrm>
            <a:off x="609600" y="486697"/>
            <a:ext cx="10972800" cy="930940"/>
          </a:xfrm>
        </p:spPr>
        <p:txBody>
          <a:bodyPr>
            <a:normAutofit fontScale="90000"/>
          </a:bodyPr>
          <a:lstStyle/>
          <a:p>
            <a:r>
              <a:rPr lang="zh-CN" altLang="en-US">
                <a:solidFill>
                  <a:srgbClr val="FF0000"/>
                </a:solidFill>
              </a:rPr>
              <a:t>结构层次</a:t>
            </a:r>
          </a:p>
        </p:txBody>
      </p:sp>
      <p:sp>
        <p:nvSpPr>
          <p:cNvPr id="6" name="内容占位符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5367499-5FF0-4B9B-8847-9B5268AE7A44}"/>
              </a:ext>
            </a:extLst>
          </p:cNvPr>
          <p:cNvSpPr>
            <a:spLocks noGrp="1"/>
          </p:cNvSpPr>
          <p:nvPr>
            <p:ph idx="1"/>
          </p:nvPr>
        </p:nvSpPr>
        <p:spPr>
          <a:xfrm>
            <a:off x="-1" y="1297859"/>
            <a:ext cx="12005187" cy="3709148"/>
          </a:xfrm>
        </p:spPr>
        <p:txBody>
          <a:bodyPr>
            <a:normAutofit fontScale="70000" lnSpcReduction="20000"/>
          </a:bodyPr>
          <a:lstStyle/>
          <a:p>
            <a:pPr>
              <a:lnSpc>
                <a:spcPct val="170000"/>
              </a:lnSpc>
            </a:pPr>
            <a:r>
              <a:rPr lang="zh-CN" altLang="zh-CN" b="1"/>
              <a:t>全文可分为三部分。</a:t>
            </a:r>
          </a:p>
          <a:p>
            <a:pPr>
              <a:lnSpc>
                <a:spcPct val="170000"/>
              </a:lnSpc>
            </a:pPr>
            <a:r>
              <a:rPr lang="zh-CN" altLang="zh-CN" b="1"/>
              <a:t>第一部分（</a:t>
            </a:r>
            <a:r>
              <a:rPr lang="en-US" altLang="zh-CN" b="1"/>
              <a:t>1</a:t>
            </a:r>
            <a:r>
              <a:rPr lang="zh-CN" altLang="zh-CN" b="1"/>
              <a:t>—</a:t>
            </a:r>
            <a:r>
              <a:rPr lang="en-US" altLang="zh-CN" b="1"/>
              <a:t>3</a:t>
            </a:r>
            <a:r>
              <a:rPr lang="zh-CN" altLang="zh-CN" b="1"/>
              <a:t>）引用名言</a:t>
            </a:r>
            <a:r>
              <a:rPr lang="en-US" altLang="zh-CN" b="1"/>
              <a:t>,</a:t>
            </a:r>
            <a:r>
              <a:rPr lang="zh-CN" altLang="zh-CN" b="1"/>
              <a:t>引出上图书馆之乐。</a:t>
            </a:r>
          </a:p>
          <a:p>
            <a:pPr>
              <a:lnSpc>
                <a:spcPct val="170000"/>
              </a:lnSpc>
            </a:pPr>
            <a:r>
              <a:rPr lang="zh-CN" altLang="zh-CN" b="1"/>
              <a:t>第二部分（</a:t>
            </a:r>
            <a:r>
              <a:rPr lang="en-US" altLang="zh-CN" b="1"/>
              <a:t>4</a:t>
            </a:r>
            <a:r>
              <a:rPr lang="zh-CN" altLang="zh-CN" b="1"/>
              <a:t>—</a:t>
            </a:r>
            <a:r>
              <a:rPr lang="en-US" altLang="zh-CN" b="1"/>
              <a:t>8</a:t>
            </a:r>
            <a:r>
              <a:rPr lang="zh-CN" altLang="zh-CN" b="1"/>
              <a:t>）回忆上图书馆之乐：中学阶段上“公书林”，大学阶段上清华图书馆 ，留学期间上包德林图书馆。</a:t>
            </a:r>
          </a:p>
          <a:p>
            <a:pPr>
              <a:lnSpc>
                <a:spcPct val="170000"/>
              </a:lnSpc>
            </a:pPr>
            <a:r>
              <a:rPr lang="zh-CN" altLang="zh-CN" b="1"/>
              <a:t>第三部分（</a:t>
            </a:r>
            <a:r>
              <a:rPr lang="en-US" altLang="zh-CN" b="1"/>
              <a:t>9</a:t>
            </a:r>
            <a:r>
              <a:rPr lang="zh-CN" altLang="zh-CN" b="1"/>
              <a:t>、</a:t>
            </a:r>
            <a:r>
              <a:rPr lang="en-US" altLang="zh-CN" b="1"/>
              <a:t>10</a:t>
            </a:r>
            <a:r>
              <a:rPr lang="zh-CN" altLang="zh-CN" b="1"/>
              <a:t>）引用台词</a:t>
            </a:r>
            <a:r>
              <a:rPr lang="en-US" altLang="zh-CN" b="1"/>
              <a:t>,</a:t>
            </a:r>
            <a:r>
              <a:rPr lang="zh-CN" altLang="zh-CN" b="1"/>
              <a:t>赞美图书馆。</a:t>
            </a:r>
          </a:p>
          <a:p>
            <a:endParaRPr lang="zh-CN" altLang="en-US"/>
          </a:p>
        </p:txBody>
      </p:sp>
    </p:spTree>
    <p:extLst>
      <p:ext uri="{BB962C8B-B14F-4D97-AF65-F5344CB8AC3E}">
        <p14:creationId xmlns:p14="http://schemas.microsoft.com/office/powerpoint/2010/main" val="3941063782"/>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99960CF-1563-4FAE-8BF2-BFD9492418BC}"/>
              </a:ext>
            </a:extLst>
          </p:cNvPr>
          <p:cNvSpPr>
            <a:spLocks noGrp="1"/>
          </p:cNvSpPr>
          <p:nvPr>
            <p:ph idx="1"/>
          </p:nvPr>
        </p:nvSpPr>
        <p:spPr>
          <a:xfrm>
            <a:off x="160110" y="703360"/>
            <a:ext cx="11871780" cy="4374668"/>
          </a:xfrm>
        </p:spPr>
        <p:txBody>
          <a:bodyPr>
            <a:normAutofit fontScale="62500" lnSpcReduction="20000"/>
          </a:bodyPr>
          <a:lstStyle/>
          <a:p>
            <a:pPr algn="ctr">
              <a:lnSpc>
                <a:spcPct val="170000"/>
              </a:lnSpc>
            </a:pPr>
            <a:r>
              <a:rPr lang="zh-CN" altLang="zh-CN" b="1">
                <a:solidFill>
                  <a:srgbClr val="FF0000"/>
                </a:solidFill>
              </a:rPr>
              <a:t>赏析语言：</a:t>
            </a:r>
          </a:p>
          <a:p>
            <a:pPr>
              <a:lnSpc>
                <a:spcPct val="170000"/>
              </a:lnSpc>
            </a:pPr>
            <a:r>
              <a:rPr lang="en-US" altLang="zh-CN" b="1">
                <a:solidFill>
                  <a:srgbClr val="0000FF"/>
                </a:solidFill>
              </a:rPr>
              <a:t>1.</a:t>
            </a:r>
            <a:r>
              <a:rPr lang="zh-CN" altLang="zh-CN" b="1">
                <a:solidFill>
                  <a:srgbClr val="0000FF"/>
                </a:solidFill>
              </a:rPr>
              <a:t>但是仅仅摸着那些书，看着它们的封面、目录和插图之类也使我高兴。</a:t>
            </a:r>
          </a:p>
          <a:p>
            <a:pPr>
              <a:lnSpc>
                <a:spcPct val="170000"/>
              </a:lnSpc>
            </a:pPr>
            <a:r>
              <a:rPr lang="zh-CN" altLang="zh-CN" b="1">
                <a:solidFill>
                  <a:srgbClr val="FF0000"/>
                </a:solidFill>
              </a:rPr>
              <a:t>明确：</a:t>
            </a:r>
          </a:p>
          <a:p>
            <a:pPr>
              <a:lnSpc>
                <a:spcPct val="170000"/>
              </a:lnSpc>
            </a:pPr>
            <a:r>
              <a:rPr lang="zh-CN" altLang="zh-CN" b="1"/>
              <a:t>“仅仅”一词表明我的英文程度确实有限，但我对于知识的渴求和兴趣却是浓厚的。一个中学生想“占有”知识的欲望呼之欲出，显示出作者看到摸到这些图书时的欣喜。“虽不能至，心向往之。”而有多少事情，是因为我们心向往之，才变为了现实啊！</a:t>
            </a:r>
          </a:p>
          <a:p>
            <a:endParaRPr lang="zh-CN" altLang="en-US"/>
          </a:p>
        </p:txBody>
      </p:sp>
    </p:spTree>
    <p:extLst>
      <p:ext uri="{BB962C8B-B14F-4D97-AF65-F5344CB8AC3E}">
        <p14:creationId xmlns:p14="http://schemas.microsoft.com/office/powerpoint/2010/main" val="2338123033"/>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2" dur="500"/>
                                        <p:tgtEl>
                                          <p:spTgt spid="2">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7" dur="500"/>
                                        <p:tgtEl>
                                          <p:spTgt spid="2">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randombar(horizontal)">
                                      <p:cBhvr>
                                        <p:cTn id="2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99960CF-1563-4FAE-8BF2-BFD9492418BC}"/>
              </a:ext>
            </a:extLst>
          </p:cNvPr>
          <p:cNvSpPr>
            <a:spLocks noGrp="1"/>
          </p:cNvSpPr>
          <p:nvPr>
            <p:ph idx="1"/>
          </p:nvPr>
        </p:nvSpPr>
        <p:spPr>
          <a:xfrm>
            <a:off x="110359" y="997527"/>
            <a:ext cx="11855669" cy="4488873"/>
          </a:xfrm>
        </p:spPr>
        <p:txBody>
          <a:bodyPr>
            <a:normAutofit fontScale="62500" lnSpcReduction="20000"/>
          </a:bodyPr>
          <a:lstStyle/>
          <a:p>
            <a:pPr>
              <a:lnSpc>
                <a:spcPct val="170000"/>
              </a:lnSpc>
            </a:pPr>
            <a:r>
              <a:rPr lang="en-US" altLang="zh-CN" b="1">
                <a:solidFill>
                  <a:srgbClr val="0000FF"/>
                </a:solidFill>
              </a:rPr>
              <a:t>2.</a:t>
            </a:r>
            <a:r>
              <a:rPr lang="zh-CN" altLang="zh-CN" b="1">
                <a:solidFill>
                  <a:srgbClr val="0000FF"/>
                </a:solidFill>
              </a:rPr>
              <a:t>果然在“公书林”里找到了书架上一排斯蒂文的书，拿下来翻了几本，虽然只记得了它们的书名，那个下午却消磨得很愉快。</a:t>
            </a:r>
          </a:p>
          <a:p>
            <a:pPr>
              <a:lnSpc>
                <a:spcPct val="170000"/>
              </a:lnSpc>
            </a:pPr>
            <a:r>
              <a:rPr lang="zh-CN" altLang="zh-CN" b="1">
                <a:solidFill>
                  <a:srgbClr val="FF0000"/>
                </a:solidFill>
              </a:rPr>
              <a:t>明确：</a:t>
            </a:r>
            <a:endParaRPr lang="en-US" altLang="zh-CN" b="1">
              <a:solidFill>
                <a:srgbClr val="FF0000"/>
              </a:solidFill>
            </a:endParaRPr>
          </a:p>
          <a:p>
            <a:pPr>
              <a:lnSpc>
                <a:spcPct val="170000"/>
              </a:lnSpc>
            </a:pPr>
            <a:r>
              <a:rPr lang="zh-CN" altLang="zh-CN" b="1"/>
              <a:t>“果然”：因为好奇心而去寻找，因为找到了倍感欣喜！和名人相遇的喜悦，虽然用了“消磨”一词，但那是多么美妙的时光！傅首尔“爱就是和相爱的人在一起，做好多好多无聊的事情。”对于作者来说，“爱就是和所爱的书籍在一起，哪怕暂时读不懂它。”</a:t>
            </a:r>
          </a:p>
        </p:txBody>
      </p:sp>
    </p:spTree>
    <p:extLst>
      <p:ext uri="{BB962C8B-B14F-4D97-AF65-F5344CB8AC3E}">
        <p14:creationId xmlns:p14="http://schemas.microsoft.com/office/powerpoint/2010/main" val="3725315810"/>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7"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7"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99960CF-1563-4FAE-8BF2-BFD9492418BC}"/>
              </a:ext>
            </a:extLst>
          </p:cNvPr>
          <p:cNvSpPr>
            <a:spLocks noGrp="1"/>
          </p:cNvSpPr>
          <p:nvPr>
            <p:ph idx="1"/>
          </p:nvPr>
        </p:nvSpPr>
        <p:spPr>
          <a:xfrm>
            <a:off x="168165" y="1392382"/>
            <a:ext cx="11855669" cy="4073236"/>
          </a:xfrm>
        </p:spPr>
        <p:txBody>
          <a:bodyPr>
            <a:normAutofit fontScale="70000" lnSpcReduction="20000"/>
          </a:bodyPr>
          <a:lstStyle/>
          <a:p>
            <a:pPr>
              <a:lnSpc>
                <a:spcPct val="170000"/>
              </a:lnSpc>
            </a:pPr>
            <a:r>
              <a:rPr lang="en-US" altLang="zh-CN" b="1">
                <a:solidFill>
                  <a:srgbClr val="0000FF"/>
                </a:solidFill>
              </a:rPr>
              <a:t>3.</a:t>
            </a:r>
            <a:r>
              <a:rPr lang="zh-CN" altLang="zh-CN" b="1">
                <a:solidFill>
                  <a:srgbClr val="0000FF"/>
                </a:solidFill>
              </a:rPr>
              <a:t>清华给我的教益极多，这当中它的图书馆又是我的一大恩师。它比公书林更神气……</a:t>
            </a:r>
          </a:p>
          <a:p>
            <a:pPr>
              <a:lnSpc>
                <a:spcPct val="170000"/>
              </a:lnSpc>
            </a:pPr>
            <a:r>
              <a:rPr lang="zh-CN" altLang="zh-CN" b="1">
                <a:solidFill>
                  <a:srgbClr val="FF0000"/>
                </a:solidFill>
              </a:rPr>
              <a:t>明确：</a:t>
            </a:r>
          </a:p>
          <a:p>
            <a:pPr>
              <a:lnSpc>
                <a:spcPct val="170000"/>
              </a:lnSpc>
            </a:pPr>
            <a:r>
              <a:rPr lang="zh-CN" altLang="zh-CN" b="1"/>
              <a:t>把图书馆比作自己的恩师，可见作者对图书馆的深情。王佐良的恩师有俞平伯、叶公超、钱钟书等等，可见图书馆在作者心目中的地位。“神气”一词带有孩子气的口吻，一种自豪之感。</a:t>
            </a:r>
          </a:p>
        </p:txBody>
      </p:sp>
    </p:spTree>
    <p:extLst>
      <p:ext uri="{BB962C8B-B14F-4D97-AF65-F5344CB8AC3E}">
        <p14:creationId xmlns:p14="http://schemas.microsoft.com/office/powerpoint/2010/main" val="2705476442"/>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7"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7"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99960CF-1563-4FAE-8BF2-BFD9492418BC}"/>
              </a:ext>
            </a:extLst>
          </p:cNvPr>
          <p:cNvSpPr>
            <a:spLocks noGrp="1"/>
          </p:cNvSpPr>
          <p:nvPr>
            <p:ph idx="1"/>
          </p:nvPr>
        </p:nvSpPr>
        <p:spPr>
          <a:xfrm>
            <a:off x="0" y="866273"/>
            <a:ext cx="11967411" cy="4844715"/>
          </a:xfrm>
        </p:spPr>
        <p:txBody>
          <a:bodyPr>
            <a:normAutofit fontScale="62500" lnSpcReduction="20000"/>
          </a:bodyPr>
          <a:lstStyle/>
          <a:p>
            <a:pPr>
              <a:lnSpc>
                <a:spcPct val="160000"/>
              </a:lnSpc>
            </a:pPr>
            <a:r>
              <a:rPr lang="en-US" altLang="zh-CN" b="1">
                <a:solidFill>
                  <a:srgbClr val="0000FF"/>
                </a:solidFill>
              </a:rPr>
              <a:t>4.</a:t>
            </a:r>
            <a:r>
              <a:rPr lang="zh-CN" altLang="zh-CN" b="1">
                <a:solidFill>
                  <a:srgbClr val="0000FF"/>
                </a:solidFill>
              </a:rPr>
              <a:t>“各种精美的书刊闪着光……它们在一个</a:t>
            </a:r>
            <a:r>
              <a:rPr lang="en-US" altLang="zh-CN" b="1">
                <a:solidFill>
                  <a:srgbClr val="0000FF"/>
                </a:solidFill>
              </a:rPr>
              <a:t>19</a:t>
            </a:r>
            <a:r>
              <a:rPr lang="zh-CN" altLang="zh-CN" b="1">
                <a:solidFill>
                  <a:srgbClr val="0000FF"/>
                </a:solidFill>
              </a:rPr>
              <a:t>岁青年的心上投下了温情和宁静的光……”“进入到了一个知识上和情感上的新世界，一片灿烂。”</a:t>
            </a:r>
          </a:p>
          <a:p>
            <a:pPr>
              <a:lnSpc>
                <a:spcPct val="160000"/>
              </a:lnSpc>
            </a:pPr>
            <a:r>
              <a:rPr lang="zh-CN" altLang="zh-CN" b="1">
                <a:solidFill>
                  <a:srgbClr val="FF0000"/>
                </a:solidFill>
              </a:rPr>
              <a:t>明确：</a:t>
            </a:r>
          </a:p>
          <a:p>
            <a:pPr>
              <a:lnSpc>
                <a:spcPct val="160000"/>
              </a:lnSpc>
            </a:pPr>
            <a:r>
              <a:rPr lang="zh-CN" altLang="zh-CN" b="1"/>
              <a:t>知识的光，知识阅读让他感动，启发他思考走向一个未知的、开阔的、理性的新世界。王佐良在大二上学期参加全校英语演说比赛，获得第一名，演讲的题目是《文学能使生活美好》。大二美国刚出版的《乱世佳人》，借到此书后如获至宝，废寝忘食地读完。</a:t>
            </a:r>
          </a:p>
          <a:p>
            <a:endParaRPr lang="zh-CN" altLang="en-US"/>
          </a:p>
        </p:txBody>
      </p:sp>
    </p:spTree>
    <p:extLst>
      <p:ext uri="{BB962C8B-B14F-4D97-AF65-F5344CB8AC3E}">
        <p14:creationId xmlns:p14="http://schemas.microsoft.com/office/powerpoint/2010/main" val="1408880729"/>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7"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7"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99960CF-1563-4FAE-8BF2-BFD9492418BC}"/>
              </a:ext>
            </a:extLst>
          </p:cNvPr>
          <p:cNvSpPr>
            <a:spLocks noGrp="1"/>
          </p:cNvSpPr>
          <p:nvPr>
            <p:ph idx="1"/>
          </p:nvPr>
        </p:nvSpPr>
        <p:spPr>
          <a:xfrm>
            <a:off x="0" y="609601"/>
            <a:ext cx="11967411" cy="3971277"/>
          </a:xfrm>
        </p:spPr>
        <p:txBody>
          <a:bodyPr>
            <a:normAutofit fontScale="85000" lnSpcReduction="20000"/>
          </a:bodyPr>
          <a:lstStyle/>
          <a:p>
            <a:pPr algn="ctr">
              <a:lnSpc>
                <a:spcPct val="160000"/>
              </a:lnSpc>
            </a:pPr>
            <a:r>
              <a:rPr lang="zh-CN" altLang="zh-CN" b="1">
                <a:solidFill>
                  <a:srgbClr val="FF0000"/>
                </a:solidFill>
              </a:rPr>
              <a:t>课文主旨：</a:t>
            </a:r>
          </a:p>
          <a:p>
            <a:pPr>
              <a:lnSpc>
                <a:spcPct val="160000"/>
              </a:lnSpc>
            </a:pPr>
            <a:r>
              <a:rPr lang="zh-CN" altLang="zh-CN" b="1"/>
              <a:t>本文以时间为线索，分别写了作者在中学阶段、大学阶段、留学期间上图书馆的经历及品味到的乐趣，展示了图书馆在其学习成长中的重要作用，写出了读书在增长知识、丰富情感、提升教养等方面的作用。</a:t>
            </a:r>
          </a:p>
          <a:p>
            <a:endParaRPr lang="zh-CN" altLang="en-US"/>
          </a:p>
        </p:txBody>
      </p:sp>
    </p:spTree>
    <p:extLst>
      <p:ext uri="{BB962C8B-B14F-4D97-AF65-F5344CB8AC3E}">
        <p14:creationId xmlns:p14="http://schemas.microsoft.com/office/powerpoint/2010/main" val="2978374160"/>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7"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99960CF-1563-4FAE-8BF2-BFD9492418BC}"/>
              </a:ext>
            </a:extLst>
          </p:cNvPr>
          <p:cNvSpPr>
            <a:spLocks noGrp="1"/>
          </p:cNvSpPr>
          <p:nvPr>
            <p:ph idx="1"/>
          </p:nvPr>
        </p:nvSpPr>
        <p:spPr>
          <a:xfrm>
            <a:off x="147483" y="515389"/>
            <a:ext cx="11857703" cy="5885411"/>
          </a:xfrm>
        </p:spPr>
        <p:txBody>
          <a:bodyPr>
            <a:normAutofit fontScale="70000" lnSpcReduction="20000"/>
          </a:bodyPr>
          <a:lstStyle/>
          <a:p>
            <a:pPr algn="ctr">
              <a:lnSpc>
                <a:spcPct val="160000"/>
              </a:lnSpc>
            </a:pPr>
            <a:r>
              <a:rPr lang="zh-CN" altLang="zh-CN" sz="5700" b="1">
                <a:solidFill>
                  <a:srgbClr val="FF0000"/>
                </a:solidFill>
              </a:rPr>
              <a:t>写作</a:t>
            </a:r>
            <a:r>
              <a:rPr lang="zh-CN" altLang="en-US" sz="5700" b="1">
                <a:solidFill>
                  <a:srgbClr val="FF0000"/>
                </a:solidFill>
              </a:rPr>
              <a:t>特色</a:t>
            </a:r>
            <a:endParaRPr lang="zh-CN" altLang="zh-CN" sz="5700" b="1">
              <a:solidFill>
                <a:srgbClr val="FF0000"/>
              </a:solidFill>
            </a:endParaRPr>
          </a:p>
          <a:p>
            <a:pPr>
              <a:lnSpc>
                <a:spcPct val="160000"/>
              </a:lnSpc>
            </a:pPr>
            <a:r>
              <a:rPr lang="en-US" altLang="zh-CN" b="1">
                <a:solidFill>
                  <a:srgbClr val="0070C0"/>
                </a:solidFill>
              </a:rPr>
              <a:t>1.</a:t>
            </a:r>
            <a:r>
              <a:rPr lang="zh-CN" altLang="zh-CN" b="1">
                <a:solidFill>
                  <a:srgbClr val="0070C0"/>
                </a:solidFill>
              </a:rPr>
              <a:t>引用论证，增强说理的权威性</a:t>
            </a:r>
          </a:p>
          <a:p>
            <a:pPr>
              <a:lnSpc>
                <a:spcPct val="160000"/>
              </a:lnSpc>
            </a:pPr>
            <a:r>
              <a:rPr lang="zh-CN" altLang="zh-CN" b="1"/>
              <a:t>《上图书馆》一文有两处引用，第</a:t>
            </a:r>
            <a:r>
              <a:rPr lang="en-US" altLang="zh-CN" b="1"/>
              <a:t>1</a:t>
            </a:r>
            <a:r>
              <a:rPr lang="zh-CN" altLang="zh-CN" b="1"/>
              <a:t>自然段引用西蒙娜</a:t>
            </a:r>
            <a:r>
              <a:rPr lang="en-US" altLang="zh-CN" b="1"/>
              <a:t>·</a:t>
            </a:r>
            <a:r>
              <a:rPr lang="zh-CN" altLang="zh-CN" b="1"/>
              <a:t>德</a:t>
            </a:r>
            <a:r>
              <a:rPr lang="en-US" altLang="zh-CN" b="1"/>
              <a:t>·</a:t>
            </a:r>
            <a:r>
              <a:rPr lang="zh-CN" altLang="zh-CN" b="1"/>
              <a:t>波伏瓦的话，引出自己对图书馆读书生活的热爱；第</a:t>
            </a:r>
            <a:r>
              <a:rPr lang="en-US" altLang="zh-CN" b="1"/>
              <a:t>9</a:t>
            </a:r>
            <a:r>
              <a:rPr lang="zh-CN" altLang="zh-CN" b="1"/>
              <a:t>自然段引用莎士比亚的台词，说明人类创造了知识理性。这种引用，语言精练，有含蓄典雅之美，可以使说理增强权威性，增强文章说服力或文采，使论证更有力或更有吸引力，进一步证明文章论点。</a:t>
            </a:r>
          </a:p>
          <a:p>
            <a:endParaRPr lang="zh-CN" altLang="en-US"/>
          </a:p>
        </p:txBody>
      </p:sp>
    </p:spTree>
    <p:extLst>
      <p:ext uri="{BB962C8B-B14F-4D97-AF65-F5344CB8AC3E}">
        <p14:creationId xmlns:p14="http://schemas.microsoft.com/office/powerpoint/2010/main" val="17540194"/>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37"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outVertic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37"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outVertical)">
                                      <p:cBhvr>
                                        <p:cTn id="12" dur="500"/>
                                        <p:tgtEl>
                                          <p:spTgt spid="2">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37"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arn(outVertical)">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99960CF-1563-4FAE-8BF2-BFD9492418BC}"/>
              </a:ext>
            </a:extLst>
          </p:cNvPr>
          <p:cNvSpPr>
            <a:spLocks noGrp="1"/>
          </p:cNvSpPr>
          <p:nvPr>
            <p:ph idx="1"/>
          </p:nvPr>
        </p:nvSpPr>
        <p:spPr>
          <a:xfrm>
            <a:off x="147483" y="520262"/>
            <a:ext cx="11857703" cy="4664298"/>
          </a:xfrm>
        </p:spPr>
        <p:txBody>
          <a:bodyPr>
            <a:normAutofit fontScale="55000" lnSpcReduction="20000"/>
          </a:bodyPr>
          <a:lstStyle/>
          <a:p>
            <a:pPr>
              <a:lnSpc>
                <a:spcPct val="170000"/>
              </a:lnSpc>
            </a:pPr>
            <a:r>
              <a:rPr lang="en-US" altLang="zh-CN" b="1">
                <a:solidFill>
                  <a:srgbClr val="0000FF"/>
                </a:solidFill>
              </a:rPr>
              <a:t>2.</a:t>
            </a:r>
            <a:r>
              <a:rPr lang="zh-CN" altLang="zh-CN" b="1">
                <a:solidFill>
                  <a:srgbClr val="0000FF"/>
                </a:solidFill>
              </a:rPr>
              <a:t> 意味深长的细节描写。</a:t>
            </a:r>
          </a:p>
          <a:p>
            <a:pPr>
              <a:lnSpc>
                <a:spcPct val="170000"/>
              </a:lnSpc>
            </a:pPr>
            <a:r>
              <a:rPr lang="zh-CN" altLang="zh-CN" b="1"/>
              <a:t>王佐良的《上图书馆》抒情含蓄，作者的心情、文章的深意都寄寓在看似平淡的记叙、描写之中，尤其是其中的细节描写，更增添了文章韵味。如第</a:t>
            </a:r>
            <a:r>
              <a:rPr lang="en-US" altLang="zh-CN" b="1"/>
              <a:t>6 </a:t>
            </a:r>
            <a:r>
              <a:rPr lang="zh-CN" altLang="zh-CN" b="1"/>
              <a:t>段，“当时新建的第三阅览室好像有一个足球场那么长，其中各种精美的书刊闪着光，宽长的书桌上两端各立一个铜制的高台灯，它们在一个</a:t>
            </a:r>
            <a:r>
              <a:rPr lang="en-US" altLang="zh-CN" b="1"/>
              <a:t>19 </a:t>
            </a:r>
            <a:r>
              <a:rPr lang="zh-CN" altLang="zh-CN" b="1"/>
              <a:t>岁青年的心上投下了温情和宁静的光，是后来任何日光灯、白炽灯所不能比的”。此处的细节描写，将作者对书籍的热爱，对那段美好的读书时光的无比珍视之情表现得含蓄隽永、意味深长。再如“初夏的阳光给了馆内更多光亮，我的心境也豁然开朗了”，情景交融，令人回味。</a:t>
            </a:r>
          </a:p>
          <a:p>
            <a:endParaRPr lang="zh-CN" altLang="en-US"/>
          </a:p>
        </p:txBody>
      </p:sp>
      <p:pic>
        <p:nvPicPr>
          <p:cNvPr id="3" name="New picture" hidden="1"/>
          <p:cNvPicPr/>
          <p:nvPr/>
        </p:nvPicPr>
        <p:blipFill>
          <a:blip r:embed="rId2"/>
          <a:stretch>
            <a:fillRect/>
          </a:stretch>
        </p:blipFill>
        <p:spPr>
          <a:xfrm>
            <a:off x="11480800" y="10934700"/>
            <a:ext cx="381000" cy="330200"/>
          </a:xfrm>
          <a:prstGeom prst="cube">
            <a:avLst/>
          </a:prstGeom>
        </p:spPr>
      </p:pic>
    </p:spTree>
    <p:extLst>
      <p:ext uri="{BB962C8B-B14F-4D97-AF65-F5344CB8AC3E}">
        <p14:creationId xmlns:p14="http://schemas.microsoft.com/office/powerpoint/2010/main" val="1638581976"/>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37"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outVertic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37"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outVertical)">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 name="ISPRING_PRESENTATION_TITLE" val="毕业活动策划"/>
  <p:tag name="KSO_WM_DOC_GUID" val="{42bd8650-b790-4050-be52-eb8cba04ccd4}"/>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393</TotalTime>
  <Words>9826</Words>
  <Application>Microsoft Office PowerPoint</Application>
  <PresentationFormat>自定义</PresentationFormat>
  <Paragraphs>423</Paragraphs>
  <Slides>98</Slides>
  <Notes>0</Notes>
  <HiddenSlides>0</HiddenSlides>
  <MMClips>0</MMClips>
  <ScaleCrop>false</ScaleCrop>
  <HeadingPairs>
    <vt:vector size="4" baseType="variant">
      <vt:variant>
        <vt:lpstr>主题</vt:lpstr>
      </vt:variant>
      <vt:variant>
        <vt:i4>1</vt:i4>
      </vt:variant>
      <vt:variant>
        <vt:lpstr>幻灯片标题</vt:lpstr>
      </vt:variant>
      <vt:variant>
        <vt:i4>98</vt:i4>
      </vt:variant>
    </vt:vector>
  </HeadingPairs>
  <TitlesOfParts>
    <vt:vector size="99" baseType="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积累文言知识</vt:lpstr>
      <vt:lpstr>PowerPoint 演示文稿</vt:lpstr>
      <vt:lpstr>PowerPoint 演示文稿</vt:lpstr>
      <vt:lpstr>PowerPoint 演示文稿</vt:lpstr>
      <vt:lpstr>中心论点</vt:lpstr>
      <vt:lpstr>结  构  层  次</vt:lpstr>
      <vt:lpstr>艺术特色</vt:lpstr>
      <vt:lpstr>PowerPoint 演示文稿</vt:lpstr>
      <vt:lpstr>PowerPoint 演示文稿</vt:lpstr>
      <vt:lpstr>PowerPoint 演示文稿</vt:lpstr>
      <vt:lpstr>古文运动</vt:lpstr>
      <vt:lpstr>解  题</vt:lpstr>
      <vt:lpstr>翻译课文</vt:lpstr>
      <vt:lpstr>PowerPoint 演示文稿</vt:lpstr>
      <vt:lpstr>PowerPoint 演示文稿</vt:lpstr>
      <vt:lpstr>文言知识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结构层次</vt:lpstr>
      <vt:lpstr>课文主题</vt:lpstr>
      <vt:lpstr>鉴赏艺术特色</vt:lpstr>
      <vt:lpstr>PowerPoint 演示文稿</vt:lpstr>
      <vt:lpstr>PowerPoint 演示文稿</vt:lpstr>
      <vt:lpstr>文 学 常 识</vt:lpstr>
      <vt:lpstr>PowerPoint 演示文稿</vt:lpstr>
      <vt:lpstr>PowerPoint 演示文稿</vt:lpstr>
      <vt:lpstr>PowerPoint 演示文稿</vt:lpstr>
      <vt:lpstr>PowerPoint 演示文稿</vt:lpstr>
      <vt:lpstr>结构层次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杂 文</vt:lpstr>
      <vt:lpstr>结构层次</vt:lpstr>
      <vt:lpstr>PowerPoint 演示文稿</vt:lpstr>
      <vt:lpstr>文章主题</vt:lpstr>
      <vt:lpstr>鉴赏语言</vt:lpstr>
      <vt:lpstr>PowerPoint 演示文稿</vt:lpstr>
      <vt:lpstr>论证艺术</vt:lpstr>
      <vt:lpstr>PowerPoint 演示文稿</vt:lpstr>
      <vt:lpstr>文 学 常 识</vt:lpstr>
      <vt:lpstr>PowerPoint 演示文稿</vt:lpstr>
      <vt:lpstr>PowerPoint 演示文稿</vt:lpstr>
      <vt:lpstr>PowerPoint 演示文稿</vt:lpstr>
      <vt:lpstr>PowerPoint 演示文稿</vt:lpstr>
      <vt:lpstr>层次结构</vt:lpstr>
      <vt:lpstr>PowerPoint 演示文稿</vt:lpstr>
      <vt:lpstr>PowerPoint 演示文稿</vt:lpstr>
      <vt:lpstr>PowerPoint 演示文稿</vt:lpstr>
      <vt:lpstr>PowerPoint 演示文稿</vt:lpstr>
      <vt:lpstr>文 学文化 常 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结构层次</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毕业活动策划</dc:title>
  <dc:creator>Administrator</dc:creator>
  <cp:lastModifiedBy>hj</cp:lastModifiedBy>
  <cp:revision>160</cp:revision>
  <dcterms:created xsi:type="dcterms:W3CDTF">2019-01-12T04:39:00Z</dcterms:created>
  <dcterms:modified xsi:type="dcterms:W3CDTF">2020-10-28T07:38:49Z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2052-11.1.0.8527</vt:lpwstr>
  </property>
</Properties>
</file>