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95" r:id="rId30"/>
    <p:sldId id="287" r:id="rId31"/>
    <p:sldId id="288" r:id="rId32"/>
    <p:sldId id="289" r:id="rId33"/>
    <p:sldId id="290" r:id="rId34"/>
    <p:sldId id="293" r:id="rId35"/>
    <p:sldId id="294" r:id="rId36"/>
  </p:sldIdLst>
  <p:sldSz cx="12192000" cy="6858000"/>
  <p:notesSz cx="12192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00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D947A-ACF6-47DF-A043-B9270B6F24BD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D06A5-F5E4-4950-B8E9-9D7830D6D8D9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k object 16"/>
          <p:cNvSpPr/>
          <p:nvPr/>
        </p:nvSpPr>
        <p:spPr>
          <a:xfrm>
            <a:off x="3243263" y="158750"/>
            <a:ext cx="1909762" cy="1168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ea typeface="+mn-ea"/>
            </a:endParaRPr>
          </a:p>
        </p:txBody>
      </p:sp>
      <p:sp>
        <p:nvSpPr>
          <p:cNvPr id="3" name="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</a:p>
        </p:txBody>
      </p:sp>
      <p:sp>
        <p:nvSpPr>
          <p:cNvPr id="4" name="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8B0B8EE-1036-42D5-9D15-7D40B25DB5E3}" type="datetimeFigureOut">
              <a:rPr lang="en-US"/>
            </a:fld>
            <a:endParaRPr lang="en-US"/>
          </a:p>
        </p:txBody>
      </p:sp>
      <p:sp>
        <p:nvSpPr>
          <p:cNvPr id="5" name="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9316843-3A7E-4BBE-8B26-552FCE32B533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3D4D2-EC02-4E29-B2A4-28DB7EC7983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A698D-7B46-4C0A-95E5-D9DF6B43EC67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44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2DEA3-9887-40B0-A9FF-CCE4A69ECB9B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D4DD5-8183-4C78-B583-6C174B8E4F2C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A6B89-496C-4937-B48D-B76170C261C9}" type="datetimeFigureOut">
              <a:rPr lang="en-US"/>
            </a:fld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1B953-357E-4244-8EF0-32D3114CC3BF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k object 16"/>
          <p:cNvSpPr/>
          <p:nvPr/>
        </p:nvSpPr>
        <p:spPr>
          <a:xfrm>
            <a:off x="1411288" y="1101725"/>
            <a:ext cx="9178925" cy="52276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ea typeface="+mn-ea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4" name="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</a:p>
        </p:txBody>
      </p:sp>
      <p:sp>
        <p:nvSpPr>
          <p:cNvPr id="5" name="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1BBD2F4-5CA4-4FF9-8E81-33D4DB4B5A8A}" type="datetimeFigureOut">
              <a:rPr lang="en-US"/>
            </a:fld>
            <a:endParaRPr lang="en-US"/>
          </a:p>
        </p:txBody>
      </p:sp>
      <p:sp>
        <p:nvSpPr>
          <p:cNvPr id="6" name="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25F7EEB-F61F-4B83-B8A8-53AF3A85ECC0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297E2-342C-4C32-9A02-E84E6EA1EA25}" type="datetimeFigureOut">
              <a:rPr lang="en-US"/>
            </a:fld>
            <a:endParaRPr lang="en-US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797C3-3CD7-4FDA-BD82-C96801F721A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1460500" y="9525"/>
            <a:ext cx="4195763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ea typeface="+mn-ea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32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C0F26E9-3812-4DF9-83FF-F3DEAD85E078}" type="datetimeFigureOut">
              <a:rPr lang="en-US"/>
            </a:fld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3BDFAE2-B596-4B10-884A-30F2F7CE2D52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0EFEE-1030-47F9-8183-852D93F73605}" type="datetimeFigureOut">
              <a:rPr lang="en-US"/>
            </a:fld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8EAD4-65D9-48DB-89E9-9DD8B41DD8B4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k object 16"/>
          <p:cNvSpPr/>
          <p:nvPr/>
        </p:nvSpPr>
        <p:spPr>
          <a:xfrm>
            <a:off x="1077913" y="1382713"/>
            <a:ext cx="4545012" cy="3721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ea typeface="+mn-ea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4" name="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</a:p>
        </p:txBody>
      </p:sp>
      <p:sp>
        <p:nvSpPr>
          <p:cNvPr id="5" name="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7E187DB-221B-4C13-9A8C-EA42977D56C2}" type="datetimeFigureOut">
              <a:rPr lang="en-US"/>
            </a:fld>
            <a:endParaRPr lang="en-US"/>
          </a:p>
        </p:txBody>
      </p:sp>
      <p:sp>
        <p:nvSpPr>
          <p:cNvPr id="6" name="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FE88932-B93D-4398-AB8E-8CB3D1243A93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k object 16"/>
          <p:cNvSpPr/>
          <p:nvPr/>
        </p:nvSpPr>
        <p:spPr>
          <a:xfrm>
            <a:off x="1460500" y="9525"/>
            <a:ext cx="4195763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ea typeface="+mn-ea"/>
            </a:endParaRPr>
          </a:p>
        </p:txBody>
      </p:sp>
      <p:sp>
        <p:nvSpPr>
          <p:cNvPr id="3" name="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</a:p>
        </p:txBody>
      </p:sp>
      <p:sp>
        <p:nvSpPr>
          <p:cNvPr id="4" name="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836AB7A-6872-4E6C-BA60-D18879886F24}" type="datetimeFigureOut">
              <a:rPr lang="en-US"/>
            </a:fld>
            <a:endParaRPr lang="en-US"/>
          </a:p>
        </p:txBody>
      </p:sp>
      <p:sp>
        <p:nvSpPr>
          <p:cNvPr id="5" name="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34E9DC1-7BAD-4BCA-8685-15BF19366C0D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E8169-0385-4554-A263-A520198C39F0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6AE76-FB30-40D3-B9C2-EC1856565B3F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2044700"/>
            <a:ext cx="5314950" cy="4813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ea typeface="+mn-ea"/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7183438" y="0"/>
            <a:ext cx="4706937" cy="36147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ea typeface="+mn-ea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/>
        </p:txBody>
      </p:sp>
      <p:sp>
        <p:nvSpPr>
          <p:cNvPr id="6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</a:p>
        </p:txBody>
      </p:sp>
      <p:sp>
        <p:nvSpPr>
          <p:cNvPr id="7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54FF2D-C5DA-4944-BD14-246E0B5CD51E}" type="datetimeFigureOut">
              <a:rPr lang="en-US"/>
            </a:fld>
            <a:endParaRPr lang="en-US"/>
          </a:p>
        </p:txBody>
      </p:sp>
      <p:sp>
        <p:nvSpPr>
          <p:cNvPr id="8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05D1118-0EA5-487F-88F2-9AE658112BA6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/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250E2-5DE4-42BD-8A26-AB560A0A9087}" type="datetimeFigureOut">
              <a:rPr lang="en-US"/>
            </a:fld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B8736-5C03-4AE0-B3D1-EE49AFAB9B95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k object 16"/>
          <p:cNvSpPr/>
          <p:nvPr/>
        </p:nvSpPr>
        <p:spPr>
          <a:xfrm>
            <a:off x="0" y="2044700"/>
            <a:ext cx="5314950" cy="4813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ea typeface="+mn-ea"/>
            </a:endParaRPr>
          </a:p>
        </p:txBody>
      </p:sp>
      <p:sp>
        <p:nvSpPr>
          <p:cNvPr id="4" name="bk object 17"/>
          <p:cNvSpPr/>
          <p:nvPr/>
        </p:nvSpPr>
        <p:spPr>
          <a:xfrm>
            <a:off x="7183438" y="0"/>
            <a:ext cx="4706937" cy="36147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ea typeface="+mn-ea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 i="0">
                <a:solidFill>
                  <a:schemeClr val="tx1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5" name="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</a:p>
        </p:txBody>
      </p:sp>
      <p:sp>
        <p:nvSpPr>
          <p:cNvPr id="6" name="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08551D0-94CE-4AF0-835A-F4DD88B844EA}" type="datetimeFigureOut">
              <a:rPr lang="en-US"/>
            </a:fld>
            <a:endParaRPr lang="en-US"/>
          </a:p>
        </p:txBody>
      </p:sp>
      <p:sp>
        <p:nvSpPr>
          <p:cNvPr id="7" name="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DA98D8D-16F3-4CB1-8AB5-5A5198CE782C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Holder 2"/>
          <p:cNvSpPr>
            <a:spLocks noGrp="1"/>
          </p:cNvSpPr>
          <p:nvPr>
            <p:ph type="title"/>
          </p:nvPr>
        </p:nvSpPr>
        <p:spPr bwMode="auto">
          <a:xfrm>
            <a:off x="244475" y="-17463"/>
            <a:ext cx="11703050" cy="20732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lvl="0"/>
            <a:endParaRPr lang="zh-CN" altLang="en-US" smtClean="0"/>
          </a:p>
        </p:txBody>
      </p:sp>
      <p:sp>
        <p:nvSpPr>
          <p:cNvPr id="1027" name="Holder 3"/>
          <p:cNvSpPr>
            <a:spLocks noGrp="1"/>
          </p:cNvSpPr>
          <p:nvPr>
            <p:ph type="body" idx="1"/>
          </p:nvPr>
        </p:nvSpPr>
        <p:spPr bwMode="auto">
          <a:xfrm>
            <a:off x="161925" y="2327275"/>
            <a:ext cx="11868150" cy="148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lvl="0"/>
            <a:endParaRPr lang="zh-CN" altLang="en-US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4963" y="6378575"/>
            <a:ext cx="390207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8575"/>
            <a:ext cx="280352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6360DC-A083-49C4-8FD7-66012E92B435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875" y="6378575"/>
            <a:ext cx="280352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707A79D-EACF-48BC-A21A-609611F33AD4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Holder 2"/>
          <p:cNvSpPr>
            <a:spLocks noGrp="1"/>
          </p:cNvSpPr>
          <p:nvPr>
            <p:ph type="title"/>
          </p:nvPr>
        </p:nvSpPr>
        <p:spPr bwMode="auto">
          <a:xfrm>
            <a:off x="187325" y="228600"/>
            <a:ext cx="3386138" cy="696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lvl="0"/>
            <a:endParaRPr lang="zh-CN" altLang="en-US" smtClean="0"/>
          </a:p>
        </p:txBody>
      </p:sp>
      <p:sp>
        <p:nvSpPr>
          <p:cNvPr id="7171" name="Holder 3"/>
          <p:cNvSpPr>
            <a:spLocks noGrp="1"/>
          </p:cNvSpPr>
          <p:nvPr>
            <p:ph type="body" idx="1"/>
          </p:nvPr>
        </p:nvSpPr>
        <p:spPr bwMode="auto">
          <a:xfrm>
            <a:off x="609600" y="1577975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lvl="0"/>
            <a:endParaRPr lang="zh-CN" altLang="en-US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4963" y="6378575"/>
            <a:ext cx="390207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8575"/>
            <a:ext cx="280352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508E990-6023-4A81-95E2-B9F25549CB47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875" y="6378575"/>
            <a:ext cx="280352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BC0D89B-6B02-484B-BFEA-EAA627E9B1F0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Holder 2"/>
          <p:cNvSpPr>
            <a:spLocks noGrp="1"/>
          </p:cNvSpPr>
          <p:nvPr>
            <p:ph type="title"/>
          </p:nvPr>
        </p:nvSpPr>
        <p:spPr bwMode="auto">
          <a:xfrm>
            <a:off x="254000" y="706438"/>
            <a:ext cx="11506200" cy="1368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lvl="0"/>
            <a:endParaRPr lang="zh-CN" altLang="en-US" smtClean="0"/>
          </a:p>
        </p:txBody>
      </p:sp>
      <p:sp>
        <p:nvSpPr>
          <p:cNvPr id="13315" name="Holder 3"/>
          <p:cNvSpPr>
            <a:spLocks noGrp="1"/>
          </p:cNvSpPr>
          <p:nvPr>
            <p:ph type="body" idx="1"/>
          </p:nvPr>
        </p:nvSpPr>
        <p:spPr bwMode="auto">
          <a:xfrm>
            <a:off x="1514475" y="1992313"/>
            <a:ext cx="9163050" cy="304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lvl="0"/>
            <a:endParaRPr lang="zh-CN" altLang="en-US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4963" y="6378575"/>
            <a:ext cx="390207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8575"/>
            <a:ext cx="280352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953A2B-E328-4979-91DE-4A47A9D86425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875" y="6378575"/>
            <a:ext cx="280352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CE471A-B417-4758-B738-1A627CD2239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7.jpe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object 2"/>
          <p:cNvSpPr>
            <a:spLocks noChangeArrowheads="1"/>
          </p:cNvSpPr>
          <p:nvPr/>
        </p:nvSpPr>
        <p:spPr bwMode="auto">
          <a:xfrm>
            <a:off x="544513" y="2735263"/>
            <a:ext cx="3952875" cy="4122737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458" name="object 3"/>
          <p:cNvSpPr/>
          <p:nvPr/>
        </p:nvSpPr>
        <p:spPr bwMode="auto">
          <a:xfrm>
            <a:off x="3128328" y="1415733"/>
            <a:ext cx="8196262" cy="4025900"/>
          </a:xfrm>
          <a:custGeom>
            <a:avLst/>
            <a:gdLst/>
            <a:ahLst/>
            <a:cxnLst>
              <a:cxn ang="0">
                <a:pos x="4780939" y="4000500"/>
              </a:cxn>
              <a:cxn ang="0">
                <a:pos x="3294604" y="3987800"/>
              </a:cxn>
              <a:cxn ang="0">
                <a:pos x="3234807" y="3987800"/>
              </a:cxn>
              <a:cxn ang="0">
                <a:pos x="5079887" y="3975100"/>
              </a:cxn>
              <a:cxn ang="0">
                <a:pos x="5313062" y="3937000"/>
              </a:cxn>
              <a:cxn ang="0">
                <a:pos x="5706903" y="152400"/>
              </a:cxn>
              <a:cxn ang="0">
                <a:pos x="1715990" y="368300"/>
              </a:cxn>
              <a:cxn ang="0">
                <a:pos x="1393325" y="495300"/>
              </a:cxn>
              <a:cxn ang="0">
                <a:pos x="1098201" y="635000"/>
              </a:cxn>
              <a:cxn ang="0">
                <a:pos x="868948" y="774700"/>
              </a:cxn>
              <a:cxn ang="0">
                <a:pos x="663152" y="914400"/>
              </a:cxn>
              <a:cxn ang="0">
                <a:pos x="454690" y="1092200"/>
              </a:cxn>
              <a:cxn ang="0">
                <a:pos x="240359" y="1333500"/>
              </a:cxn>
              <a:cxn ang="0">
                <a:pos x="133301" y="1498600"/>
              </a:cxn>
              <a:cxn ang="0">
                <a:pos x="56644" y="1676400"/>
              </a:cxn>
              <a:cxn ang="0">
                <a:pos x="11875" y="1854200"/>
              </a:cxn>
              <a:cxn ang="0">
                <a:pos x="479" y="2044700"/>
              </a:cxn>
              <a:cxn ang="0">
                <a:pos x="23163" y="2235200"/>
              </a:cxn>
              <a:cxn ang="0">
                <a:pos x="78727" y="2413000"/>
              </a:cxn>
              <a:cxn ang="0">
                <a:pos x="165683" y="2578100"/>
              </a:cxn>
              <a:cxn ang="0">
                <a:pos x="304822" y="2781300"/>
              </a:cxn>
              <a:cxn ang="0">
                <a:pos x="569516" y="3035300"/>
              </a:cxn>
              <a:cxn ang="0">
                <a:pos x="763025" y="3187700"/>
              </a:cxn>
              <a:cxn ang="0">
                <a:pos x="980735" y="3327400"/>
              </a:cxn>
              <a:cxn ang="0">
                <a:pos x="1263333" y="3467100"/>
              </a:cxn>
              <a:cxn ang="0">
                <a:pos x="1528376" y="3581400"/>
              </a:cxn>
              <a:cxn ang="0">
                <a:pos x="2012689" y="3746500"/>
              </a:cxn>
              <a:cxn ang="0">
                <a:pos x="6132238" y="3771900"/>
              </a:cxn>
              <a:cxn ang="0">
                <a:pos x="6621587" y="3606800"/>
              </a:cxn>
              <a:cxn ang="0">
                <a:pos x="6889981" y="3492500"/>
              </a:cxn>
              <a:cxn ang="0">
                <a:pos x="7176802" y="3340100"/>
              </a:cxn>
              <a:cxn ang="0">
                <a:pos x="7398401" y="3213100"/>
              </a:cxn>
              <a:cxn ang="0">
                <a:pos x="7596047" y="3060700"/>
              </a:cxn>
              <a:cxn ang="0">
                <a:pos x="7844349" y="2832100"/>
              </a:cxn>
              <a:cxn ang="0">
                <a:pos x="8012948" y="2616200"/>
              </a:cxn>
              <a:cxn ang="0">
                <a:pos x="8104991" y="2438400"/>
              </a:cxn>
              <a:cxn ang="0">
                <a:pos x="8165890" y="2260600"/>
              </a:cxn>
              <a:cxn ang="0">
                <a:pos x="8194158" y="2082800"/>
              </a:cxn>
              <a:cxn ang="0">
                <a:pos x="8188453" y="1892300"/>
              </a:cxn>
              <a:cxn ang="0">
                <a:pos x="8149143" y="1701800"/>
              </a:cxn>
              <a:cxn ang="0">
                <a:pos x="8077697" y="1536700"/>
              </a:cxn>
              <a:cxn ang="0">
                <a:pos x="7975603" y="1358900"/>
              </a:cxn>
              <a:cxn ang="0">
                <a:pos x="7794375" y="1143000"/>
              </a:cxn>
              <a:cxn ang="0">
                <a:pos x="7564833" y="939800"/>
              </a:cxn>
              <a:cxn ang="0">
                <a:pos x="7363091" y="800100"/>
              </a:cxn>
              <a:cxn ang="0">
                <a:pos x="7137645" y="660400"/>
              </a:cxn>
              <a:cxn ang="0">
                <a:pos x="6846648" y="520700"/>
              </a:cxn>
              <a:cxn ang="0">
                <a:pos x="6527772" y="393700"/>
              </a:cxn>
              <a:cxn ang="0">
                <a:pos x="5706903" y="152400"/>
              </a:cxn>
              <a:cxn ang="0">
                <a:pos x="5255294" y="76200"/>
              </a:cxn>
              <a:cxn ang="0">
                <a:pos x="3116184" y="50800"/>
              </a:cxn>
              <a:cxn ang="0">
                <a:pos x="3175332" y="50800"/>
              </a:cxn>
              <a:cxn ang="0">
                <a:pos x="4901467" y="38100"/>
              </a:cxn>
              <a:cxn ang="0">
                <a:pos x="4659209" y="12700"/>
              </a:cxn>
            </a:cxnLst>
            <a:rect l="0" t="0" r="r" b="b"/>
            <a:pathLst>
              <a:path w="8196580" h="4025900">
                <a:moveTo>
                  <a:pt x="4597911" y="4013200"/>
                </a:moveTo>
                <a:lnTo>
                  <a:pt x="3598160" y="4013200"/>
                </a:lnTo>
                <a:lnTo>
                  <a:pt x="3659738" y="4025900"/>
                </a:lnTo>
                <a:lnTo>
                  <a:pt x="4536333" y="4025900"/>
                </a:lnTo>
                <a:lnTo>
                  <a:pt x="4597911" y="4013200"/>
                </a:lnTo>
                <a:close/>
              </a:path>
              <a:path w="8196580" h="4025900">
                <a:moveTo>
                  <a:pt x="4780939" y="4000500"/>
                </a:moveTo>
                <a:lnTo>
                  <a:pt x="3415132" y="4000500"/>
                </a:lnTo>
                <a:lnTo>
                  <a:pt x="3475851" y="4013200"/>
                </a:lnTo>
                <a:lnTo>
                  <a:pt x="4720220" y="4013200"/>
                </a:lnTo>
                <a:lnTo>
                  <a:pt x="4780939" y="4000500"/>
                </a:lnTo>
                <a:close/>
              </a:path>
              <a:path w="8196580" h="4025900">
                <a:moveTo>
                  <a:pt x="4901467" y="3987800"/>
                </a:moveTo>
                <a:lnTo>
                  <a:pt x="3294604" y="3987800"/>
                </a:lnTo>
                <a:lnTo>
                  <a:pt x="3354714" y="4000500"/>
                </a:lnTo>
                <a:lnTo>
                  <a:pt x="4841357" y="4000500"/>
                </a:lnTo>
                <a:lnTo>
                  <a:pt x="4901467" y="3987800"/>
                </a:lnTo>
                <a:close/>
              </a:path>
              <a:path w="8196580" h="4025900">
                <a:moveTo>
                  <a:pt x="5020739" y="3975100"/>
                </a:moveTo>
                <a:lnTo>
                  <a:pt x="3175332" y="3975100"/>
                </a:lnTo>
                <a:lnTo>
                  <a:pt x="3234807" y="3987800"/>
                </a:lnTo>
                <a:lnTo>
                  <a:pt x="4961264" y="3987800"/>
                </a:lnTo>
                <a:lnTo>
                  <a:pt x="5020739" y="3975100"/>
                </a:lnTo>
                <a:close/>
              </a:path>
              <a:path w="8196580" h="4025900">
                <a:moveTo>
                  <a:pt x="5138700" y="3962400"/>
                </a:moveTo>
                <a:lnTo>
                  <a:pt x="3057371" y="3962400"/>
                </a:lnTo>
                <a:lnTo>
                  <a:pt x="3116184" y="3975100"/>
                </a:lnTo>
                <a:lnTo>
                  <a:pt x="5079887" y="3975100"/>
                </a:lnTo>
                <a:lnTo>
                  <a:pt x="5138700" y="3962400"/>
                </a:lnTo>
                <a:close/>
              </a:path>
              <a:path w="8196580" h="4025900">
                <a:moveTo>
                  <a:pt x="5313062" y="3937000"/>
                </a:moveTo>
                <a:lnTo>
                  <a:pt x="2883009" y="3937000"/>
                </a:lnTo>
                <a:lnTo>
                  <a:pt x="2998899" y="3962400"/>
                </a:lnTo>
                <a:lnTo>
                  <a:pt x="5197172" y="3962400"/>
                </a:lnTo>
                <a:lnTo>
                  <a:pt x="5313062" y="3937000"/>
                </a:lnTo>
                <a:close/>
              </a:path>
              <a:path w="8196580" h="4025900">
                <a:moveTo>
                  <a:pt x="5540439" y="3898900"/>
                </a:moveTo>
                <a:lnTo>
                  <a:pt x="2655632" y="3898900"/>
                </a:lnTo>
                <a:lnTo>
                  <a:pt x="2825604" y="3937000"/>
                </a:lnTo>
                <a:lnTo>
                  <a:pt x="5370467" y="3937000"/>
                </a:lnTo>
                <a:lnTo>
                  <a:pt x="5540439" y="3898900"/>
                </a:lnTo>
                <a:close/>
              </a:path>
              <a:path w="8196580" h="4025900">
                <a:moveTo>
                  <a:pt x="5706903" y="152400"/>
                </a:moveTo>
                <a:lnTo>
                  <a:pt x="2489168" y="152400"/>
                </a:lnTo>
                <a:lnTo>
                  <a:pt x="2167511" y="228600"/>
                </a:lnTo>
                <a:lnTo>
                  <a:pt x="2115443" y="254000"/>
                </a:lnTo>
                <a:lnTo>
                  <a:pt x="1862121" y="317500"/>
                </a:lnTo>
                <a:lnTo>
                  <a:pt x="1812908" y="342900"/>
                </a:lnTo>
                <a:lnTo>
                  <a:pt x="1715990" y="368300"/>
                </a:lnTo>
                <a:lnTo>
                  <a:pt x="1668299" y="393700"/>
                </a:lnTo>
                <a:lnTo>
                  <a:pt x="1574484" y="419100"/>
                </a:lnTo>
                <a:lnTo>
                  <a:pt x="1528376" y="444500"/>
                </a:lnTo>
                <a:lnTo>
                  <a:pt x="1482808" y="457200"/>
                </a:lnTo>
                <a:lnTo>
                  <a:pt x="1437789" y="482600"/>
                </a:lnTo>
                <a:lnTo>
                  <a:pt x="1393325" y="495300"/>
                </a:lnTo>
                <a:lnTo>
                  <a:pt x="1349423" y="520700"/>
                </a:lnTo>
                <a:lnTo>
                  <a:pt x="1306090" y="533400"/>
                </a:lnTo>
                <a:lnTo>
                  <a:pt x="1263333" y="558800"/>
                </a:lnTo>
                <a:lnTo>
                  <a:pt x="1221159" y="571500"/>
                </a:lnTo>
                <a:lnTo>
                  <a:pt x="1138586" y="622300"/>
                </a:lnTo>
                <a:lnTo>
                  <a:pt x="1098201" y="635000"/>
                </a:lnTo>
                <a:lnTo>
                  <a:pt x="1058426" y="660400"/>
                </a:lnTo>
                <a:lnTo>
                  <a:pt x="1019269" y="685800"/>
                </a:lnTo>
                <a:lnTo>
                  <a:pt x="980735" y="698500"/>
                </a:lnTo>
                <a:lnTo>
                  <a:pt x="942833" y="723900"/>
                </a:lnTo>
                <a:lnTo>
                  <a:pt x="905568" y="749300"/>
                </a:lnTo>
                <a:lnTo>
                  <a:pt x="868948" y="774700"/>
                </a:lnTo>
                <a:lnTo>
                  <a:pt x="832980" y="800100"/>
                </a:lnTo>
                <a:lnTo>
                  <a:pt x="797670" y="812800"/>
                </a:lnTo>
                <a:lnTo>
                  <a:pt x="763025" y="838200"/>
                </a:lnTo>
                <a:lnTo>
                  <a:pt x="729053" y="863600"/>
                </a:lnTo>
                <a:lnTo>
                  <a:pt x="695760" y="889000"/>
                </a:lnTo>
                <a:lnTo>
                  <a:pt x="663152" y="914400"/>
                </a:lnTo>
                <a:lnTo>
                  <a:pt x="631238" y="939800"/>
                </a:lnTo>
                <a:lnTo>
                  <a:pt x="600024" y="965200"/>
                </a:lnTo>
                <a:lnTo>
                  <a:pt x="569516" y="990600"/>
                </a:lnTo>
                <a:lnTo>
                  <a:pt x="539722" y="1016000"/>
                </a:lnTo>
                <a:lnTo>
                  <a:pt x="510648" y="1041400"/>
                </a:lnTo>
                <a:lnTo>
                  <a:pt x="454690" y="1092200"/>
                </a:lnTo>
                <a:lnTo>
                  <a:pt x="401696" y="1143000"/>
                </a:lnTo>
                <a:lnTo>
                  <a:pt x="351722" y="1193800"/>
                </a:lnTo>
                <a:lnTo>
                  <a:pt x="304822" y="1244600"/>
                </a:lnTo>
                <a:lnTo>
                  <a:pt x="282543" y="1282700"/>
                </a:lnTo>
                <a:lnTo>
                  <a:pt x="261053" y="1308100"/>
                </a:lnTo>
                <a:lnTo>
                  <a:pt x="240359" y="1333500"/>
                </a:lnTo>
                <a:lnTo>
                  <a:pt x="220468" y="1358900"/>
                </a:lnTo>
                <a:lnTo>
                  <a:pt x="201387" y="1384300"/>
                </a:lnTo>
                <a:lnTo>
                  <a:pt x="183123" y="1422400"/>
                </a:lnTo>
                <a:lnTo>
                  <a:pt x="165683" y="1447800"/>
                </a:lnTo>
                <a:lnTo>
                  <a:pt x="149073" y="1473200"/>
                </a:lnTo>
                <a:lnTo>
                  <a:pt x="133301" y="1498600"/>
                </a:lnTo>
                <a:lnTo>
                  <a:pt x="118374" y="1536700"/>
                </a:lnTo>
                <a:lnTo>
                  <a:pt x="104298" y="1562100"/>
                </a:lnTo>
                <a:lnTo>
                  <a:pt x="91080" y="1587500"/>
                </a:lnTo>
                <a:lnTo>
                  <a:pt x="78727" y="1612900"/>
                </a:lnTo>
                <a:lnTo>
                  <a:pt x="67246" y="1651000"/>
                </a:lnTo>
                <a:lnTo>
                  <a:pt x="56644" y="1676400"/>
                </a:lnTo>
                <a:lnTo>
                  <a:pt x="46928" y="1701800"/>
                </a:lnTo>
                <a:lnTo>
                  <a:pt x="38105" y="1739900"/>
                </a:lnTo>
                <a:lnTo>
                  <a:pt x="30181" y="1765300"/>
                </a:lnTo>
                <a:lnTo>
                  <a:pt x="23163" y="1803400"/>
                </a:lnTo>
                <a:lnTo>
                  <a:pt x="17059" y="1828800"/>
                </a:lnTo>
                <a:lnTo>
                  <a:pt x="11875" y="1854200"/>
                </a:lnTo>
                <a:lnTo>
                  <a:pt x="7618" y="1892300"/>
                </a:lnTo>
                <a:lnTo>
                  <a:pt x="4295" y="1917700"/>
                </a:lnTo>
                <a:lnTo>
                  <a:pt x="1913" y="1955800"/>
                </a:lnTo>
                <a:lnTo>
                  <a:pt x="479" y="1981200"/>
                </a:lnTo>
                <a:lnTo>
                  <a:pt x="0" y="2019300"/>
                </a:lnTo>
                <a:lnTo>
                  <a:pt x="479" y="2044700"/>
                </a:lnTo>
                <a:lnTo>
                  <a:pt x="1913" y="2082800"/>
                </a:lnTo>
                <a:lnTo>
                  <a:pt x="4295" y="2108200"/>
                </a:lnTo>
                <a:lnTo>
                  <a:pt x="7618" y="2133600"/>
                </a:lnTo>
                <a:lnTo>
                  <a:pt x="11875" y="2171700"/>
                </a:lnTo>
                <a:lnTo>
                  <a:pt x="17059" y="2197100"/>
                </a:lnTo>
                <a:lnTo>
                  <a:pt x="23163" y="2235200"/>
                </a:lnTo>
                <a:lnTo>
                  <a:pt x="30181" y="2260600"/>
                </a:lnTo>
                <a:lnTo>
                  <a:pt x="38105" y="2286000"/>
                </a:lnTo>
                <a:lnTo>
                  <a:pt x="46928" y="2324100"/>
                </a:lnTo>
                <a:lnTo>
                  <a:pt x="56644" y="2349500"/>
                </a:lnTo>
                <a:lnTo>
                  <a:pt x="67246" y="2374900"/>
                </a:lnTo>
                <a:lnTo>
                  <a:pt x="78727" y="2413000"/>
                </a:lnTo>
                <a:lnTo>
                  <a:pt x="91080" y="2438400"/>
                </a:lnTo>
                <a:lnTo>
                  <a:pt x="104298" y="2463800"/>
                </a:lnTo>
                <a:lnTo>
                  <a:pt x="118374" y="2501900"/>
                </a:lnTo>
                <a:lnTo>
                  <a:pt x="133301" y="2527300"/>
                </a:lnTo>
                <a:lnTo>
                  <a:pt x="149073" y="2552700"/>
                </a:lnTo>
                <a:lnTo>
                  <a:pt x="165683" y="2578100"/>
                </a:lnTo>
                <a:lnTo>
                  <a:pt x="183123" y="2616200"/>
                </a:lnTo>
                <a:lnTo>
                  <a:pt x="201387" y="2641600"/>
                </a:lnTo>
                <a:lnTo>
                  <a:pt x="220468" y="2667000"/>
                </a:lnTo>
                <a:lnTo>
                  <a:pt x="240359" y="2692400"/>
                </a:lnTo>
                <a:lnTo>
                  <a:pt x="261053" y="2730500"/>
                </a:lnTo>
                <a:lnTo>
                  <a:pt x="304822" y="2781300"/>
                </a:lnTo>
                <a:lnTo>
                  <a:pt x="351722" y="2832100"/>
                </a:lnTo>
                <a:lnTo>
                  <a:pt x="401696" y="2882900"/>
                </a:lnTo>
                <a:lnTo>
                  <a:pt x="454690" y="2933700"/>
                </a:lnTo>
                <a:lnTo>
                  <a:pt x="510648" y="2984500"/>
                </a:lnTo>
                <a:lnTo>
                  <a:pt x="539722" y="3009900"/>
                </a:lnTo>
                <a:lnTo>
                  <a:pt x="569516" y="3035300"/>
                </a:lnTo>
                <a:lnTo>
                  <a:pt x="600024" y="3060700"/>
                </a:lnTo>
                <a:lnTo>
                  <a:pt x="631238" y="3086100"/>
                </a:lnTo>
                <a:lnTo>
                  <a:pt x="663152" y="3111500"/>
                </a:lnTo>
                <a:lnTo>
                  <a:pt x="695760" y="3136900"/>
                </a:lnTo>
                <a:lnTo>
                  <a:pt x="729053" y="3162300"/>
                </a:lnTo>
                <a:lnTo>
                  <a:pt x="763025" y="3187700"/>
                </a:lnTo>
                <a:lnTo>
                  <a:pt x="797670" y="3213100"/>
                </a:lnTo>
                <a:lnTo>
                  <a:pt x="832980" y="3238500"/>
                </a:lnTo>
                <a:lnTo>
                  <a:pt x="868948" y="3251200"/>
                </a:lnTo>
                <a:lnTo>
                  <a:pt x="905568" y="3276600"/>
                </a:lnTo>
                <a:lnTo>
                  <a:pt x="942833" y="3302000"/>
                </a:lnTo>
                <a:lnTo>
                  <a:pt x="980735" y="3327400"/>
                </a:lnTo>
                <a:lnTo>
                  <a:pt x="1019269" y="3340100"/>
                </a:lnTo>
                <a:lnTo>
                  <a:pt x="1058426" y="3365500"/>
                </a:lnTo>
                <a:lnTo>
                  <a:pt x="1138586" y="3416300"/>
                </a:lnTo>
                <a:lnTo>
                  <a:pt x="1179574" y="3429000"/>
                </a:lnTo>
                <a:lnTo>
                  <a:pt x="1221159" y="3454400"/>
                </a:lnTo>
                <a:lnTo>
                  <a:pt x="1263333" y="3467100"/>
                </a:lnTo>
                <a:lnTo>
                  <a:pt x="1306090" y="3492500"/>
                </a:lnTo>
                <a:lnTo>
                  <a:pt x="1349423" y="3505200"/>
                </a:lnTo>
                <a:lnTo>
                  <a:pt x="1393325" y="3530600"/>
                </a:lnTo>
                <a:lnTo>
                  <a:pt x="1437789" y="3543300"/>
                </a:lnTo>
                <a:lnTo>
                  <a:pt x="1482808" y="3568700"/>
                </a:lnTo>
                <a:lnTo>
                  <a:pt x="1528376" y="3581400"/>
                </a:lnTo>
                <a:lnTo>
                  <a:pt x="1574484" y="3606800"/>
                </a:lnTo>
                <a:lnTo>
                  <a:pt x="1621128" y="3619500"/>
                </a:lnTo>
                <a:lnTo>
                  <a:pt x="1668299" y="3644900"/>
                </a:lnTo>
                <a:lnTo>
                  <a:pt x="1764196" y="3670300"/>
                </a:lnTo>
                <a:lnTo>
                  <a:pt x="1812908" y="3695700"/>
                </a:lnTo>
                <a:lnTo>
                  <a:pt x="2012689" y="3746500"/>
                </a:lnTo>
                <a:lnTo>
                  <a:pt x="2063833" y="3771900"/>
                </a:lnTo>
                <a:lnTo>
                  <a:pt x="2115443" y="3784600"/>
                </a:lnTo>
                <a:lnTo>
                  <a:pt x="2599745" y="3898900"/>
                </a:lnTo>
                <a:lnTo>
                  <a:pt x="5596326" y="3898900"/>
                </a:lnTo>
                <a:lnTo>
                  <a:pt x="6080628" y="3784600"/>
                </a:lnTo>
                <a:lnTo>
                  <a:pt x="6132238" y="3771900"/>
                </a:lnTo>
                <a:lnTo>
                  <a:pt x="6183382" y="3746500"/>
                </a:lnTo>
                <a:lnTo>
                  <a:pt x="6383163" y="3695700"/>
                </a:lnTo>
                <a:lnTo>
                  <a:pt x="6431875" y="3670300"/>
                </a:lnTo>
                <a:lnTo>
                  <a:pt x="6527772" y="3644900"/>
                </a:lnTo>
                <a:lnTo>
                  <a:pt x="6574943" y="3619500"/>
                </a:lnTo>
                <a:lnTo>
                  <a:pt x="6621587" y="3606800"/>
                </a:lnTo>
                <a:lnTo>
                  <a:pt x="6667695" y="3581400"/>
                </a:lnTo>
                <a:lnTo>
                  <a:pt x="6713263" y="3568700"/>
                </a:lnTo>
                <a:lnTo>
                  <a:pt x="6758282" y="3543300"/>
                </a:lnTo>
                <a:lnTo>
                  <a:pt x="6802746" y="3530600"/>
                </a:lnTo>
                <a:lnTo>
                  <a:pt x="6846648" y="3505200"/>
                </a:lnTo>
                <a:lnTo>
                  <a:pt x="6889981" y="3492500"/>
                </a:lnTo>
                <a:lnTo>
                  <a:pt x="6932738" y="3467100"/>
                </a:lnTo>
                <a:lnTo>
                  <a:pt x="6974912" y="3454400"/>
                </a:lnTo>
                <a:lnTo>
                  <a:pt x="7016497" y="3429000"/>
                </a:lnTo>
                <a:lnTo>
                  <a:pt x="7057485" y="3416300"/>
                </a:lnTo>
                <a:lnTo>
                  <a:pt x="7137645" y="3365500"/>
                </a:lnTo>
                <a:lnTo>
                  <a:pt x="7176802" y="3340100"/>
                </a:lnTo>
                <a:lnTo>
                  <a:pt x="7215336" y="3327400"/>
                </a:lnTo>
                <a:lnTo>
                  <a:pt x="7253238" y="3302000"/>
                </a:lnTo>
                <a:lnTo>
                  <a:pt x="7290503" y="3276600"/>
                </a:lnTo>
                <a:lnTo>
                  <a:pt x="7327123" y="3251200"/>
                </a:lnTo>
                <a:lnTo>
                  <a:pt x="7363091" y="3238500"/>
                </a:lnTo>
                <a:lnTo>
                  <a:pt x="7398401" y="3213100"/>
                </a:lnTo>
                <a:lnTo>
                  <a:pt x="7433046" y="3187700"/>
                </a:lnTo>
                <a:lnTo>
                  <a:pt x="7467018" y="3162300"/>
                </a:lnTo>
                <a:lnTo>
                  <a:pt x="7500311" y="3136900"/>
                </a:lnTo>
                <a:lnTo>
                  <a:pt x="7532919" y="3111500"/>
                </a:lnTo>
                <a:lnTo>
                  <a:pt x="7564833" y="3086100"/>
                </a:lnTo>
                <a:lnTo>
                  <a:pt x="7596047" y="3060700"/>
                </a:lnTo>
                <a:lnTo>
                  <a:pt x="7626555" y="3035300"/>
                </a:lnTo>
                <a:lnTo>
                  <a:pt x="7656349" y="3009900"/>
                </a:lnTo>
                <a:lnTo>
                  <a:pt x="7685423" y="2984500"/>
                </a:lnTo>
                <a:lnTo>
                  <a:pt x="7741381" y="2933700"/>
                </a:lnTo>
                <a:lnTo>
                  <a:pt x="7794375" y="2882900"/>
                </a:lnTo>
                <a:lnTo>
                  <a:pt x="7844349" y="2832100"/>
                </a:lnTo>
                <a:lnTo>
                  <a:pt x="7891249" y="2781300"/>
                </a:lnTo>
                <a:lnTo>
                  <a:pt x="7935018" y="2730500"/>
                </a:lnTo>
                <a:lnTo>
                  <a:pt x="7955712" y="2692400"/>
                </a:lnTo>
                <a:lnTo>
                  <a:pt x="7975603" y="2667000"/>
                </a:lnTo>
                <a:lnTo>
                  <a:pt x="7994684" y="2641600"/>
                </a:lnTo>
                <a:lnTo>
                  <a:pt x="8012948" y="2616200"/>
                </a:lnTo>
                <a:lnTo>
                  <a:pt x="8030388" y="2578100"/>
                </a:lnTo>
                <a:lnTo>
                  <a:pt x="8046998" y="2552700"/>
                </a:lnTo>
                <a:lnTo>
                  <a:pt x="8062770" y="2527300"/>
                </a:lnTo>
                <a:lnTo>
                  <a:pt x="8077697" y="2501900"/>
                </a:lnTo>
                <a:lnTo>
                  <a:pt x="8091773" y="2463800"/>
                </a:lnTo>
                <a:lnTo>
                  <a:pt x="8104991" y="2438400"/>
                </a:lnTo>
                <a:lnTo>
                  <a:pt x="8117344" y="2413000"/>
                </a:lnTo>
                <a:lnTo>
                  <a:pt x="8128825" y="2374900"/>
                </a:lnTo>
                <a:lnTo>
                  <a:pt x="8139427" y="2349500"/>
                </a:lnTo>
                <a:lnTo>
                  <a:pt x="8149143" y="2324100"/>
                </a:lnTo>
                <a:lnTo>
                  <a:pt x="8157966" y="2286000"/>
                </a:lnTo>
                <a:lnTo>
                  <a:pt x="8165890" y="2260600"/>
                </a:lnTo>
                <a:lnTo>
                  <a:pt x="8172908" y="2235200"/>
                </a:lnTo>
                <a:lnTo>
                  <a:pt x="8179012" y="2197100"/>
                </a:lnTo>
                <a:lnTo>
                  <a:pt x="8184196" y="2171700"/>
                </a:lnTo>
                <a:lnTo>
                  <a:pt x="8188453" y="2133600"/>
                </a:lnTo>
                <a:lnTo>
                  <a:pt x="8191776" y="2108200"/>
                </a:lnTo>
                <a:lnTo>
                  <a:pt x="8194158" y="2082800"/>
                </a:lnTo>
                <a:lnTo>
                  <a:pt x="8195592" y="2044700"/>
                </a:lnTo>
                <a:lnTo>
                  <a:pt x="8196072" y="2019300"/>
                </a:lnTo>
                <a:lnTo>
                  <a:pt x="8195592" y="1981200"/>
                </a:lnTo>
                <a:lnTo>
                  <a:pt x="8194158" y="1955800"/>
                </a:lnTo>
                <a:lnTo>
                  <a:pt x="8191776" y="1917700"/>
                </a:lnTo>
                <a:lnTo>
                  <a:pt x="8188453" y="1892300"/>
                </a:lnTo>
                <a:lnTo>
                  <a:pt x="8184196" y="1854200"/>
                </a:lnTo>
                <a:lnTo>
                  <a:pt x="8179012" y="1828800"/>
                </a:lnTo>
                <a:lnTo>
                  <a:pt x="8172908" y="1803400"/>
                </a:lnTo>
                <a:lnTo>
                  <a:pt x="8165890" y="1765300"/>
                </a:lnTo>
                <a:lnTo>
                  <a:pt x="8157966" y="1739900"/>
                </a:lnTo>
                <a:lnTo>
                  <a:pt x="8149143" y="1701800"/>
                </a:lnTo>
                <a:lnTo>
                  <a:pt x="8139427" y="1676400"/>
                </a:lnTo>
                <a:lnTo>
                  <a:pt x="8128825" y="1651000"/>
                </a:lnTo>
                <a:lnTo>
                  <a:pt x="8117344" y="1612900"/>
                </a:lnTo>
                <a:lnTo>
                  <a:pt x="8104991" y="1587500"/>
                </a:lnTo>
                <a:lnTo>
                  <a:pt x="8091773" y="1562100"/>
                </a:lnTo>
                <a:lnTo>
                  <a:pt x="8077697" y="1536700"/>
                </a:lnTo>
                <a:lnTo>
                  <a:pt x="8062770" y="1498600"/>
                </a:lnTo>
                <a:lnTo>
                  <a:pt x="8046998" y="1473200"/>
                </a:lnTo>
                <a:lnTo>
                  <a:pt x="8030388" y="1447800"/>
                </a:lnTo>
                <a:lnTo>
                  <a:pt x="8012948" y="1422400"/>
                </a:lnTo>
                <a:lnTo>
                  <a:pt x="7994684" y="1384300"/>
                </a:lnTo>
                <a:lnTo>
                  <a:pt x="7975603" y="1358900"/>
                </a:lnTo>
                <a:lnTo>
                  <a:pt x="7955712" y="1333500"/>
                </a:lnTo>
                <a:lnTo>
                  <a:pt x="7935018" y="1308100"/>
                </a:lnTo>
                <a:lnTo>
                  <a:pt x="7913528" y="1282700"/>
                </a:lnTo>
                <a:lnTo>
                  <a:pt x="7891249" y="1244600"/>
                </a:lnTo>
                <a:lnTo>
                  <a:pt x="7844349" y="1193800"/>
                </a:lnTo>
                <a:lnTo>
                  <a:pt x="7794375" y="1143000"/>
                </a:lnTo>
                <a:lnTo>
                  <a:pt x="7741381" y="1092200"/>
                </a:lnTo>
                <a:lnTo>
                  <a:pt x="7685423" y="1041400"/>
                </a:lnTo>
                <a:lnTo>
                  <a:pt x="7656349" y="1016000"/>
                </a:lnTo>
                <a:lnTo>
                  <a:pt x="7626555" y="990600"/>
                </a:lnTo>
                <a:lnTo>
                  <a:pt x="7596047" y="965200"/>
                </a:lnTo>
                <a:lnTo>
                  <a:pt x="7564833" y="939800"/>
                </a:lnTo>
                <a:lnTo>
                  <a:pt x="7532919" y="914400"/>
                </a:lnTo>
                <a:lnTo>
                  <a:pt x="7500311" y="889000"/>
                </a:lnTo>
                <a:lnTo>
                  <a:pt x="7467018" y="863600"/>
                </a:lnTo>
                <a:lnTo>
                  <a:pt x="7433046" y="838200"/>
                </a:lnTo>
                <a:lnTo>
                  <a:pt x="7398401" y="812800"/>
                </a:lnTo>
                <a:lnTo>
                  <a:pt x="7363091" y="800100"/>
                </a:lnTo>
                <a:lnTo>
                  <a:pt x="7327123" y="774700"/>
                </a:lnTo>
                <a:lnTo>
                  <a:pt x="7290503" y="749300"/>
                </a:lnTo>
                <a:lnTo>
                  <a:pt x="7253238" y="723900"/>
                </a:lnTo>
                <a:lnTo>
                  <a:pt x="7215336" y="698500"/>
                </a:lnTo>
                <a:lnTo>
                  <a:pt x="7176802" y="685800"/>
                </a:lnTo>
                <a:lnTo>
                  <a:pt x="7137645" y="660400"/>
                </a:lnTo>
                <a:lnTo>
                  <a:pt x="7097870" y="635000"/>
                </a:lnTo>
                <a:lnTo>
                  <a:pt x="7057485" y="622300"/>
                </a:lnTo>
                <a:lnTo>
                  <a:pt x="6974912" y="571500"/>
                </a:lnTo>
                <a:lnTo>
                  <a:pt x="6932738" y="558800"/>
                </a:lnTo>
                <a:lnTo>
                  <a:pt x="6889981" y="533400"/>
                </a:lnTo>
                <a:lnTo>
                  <a:pt x="6846648" y="520700"/>
                </a:lnTo>
                <a:lnTo>
                  <a:pt x="6802746" y="495300"/>
                </a:lnTo>
                <a:lnTo>
                  <a:pt x="6758282" y="482600"/>
                </a:lnTo>
                <a:lnTo>
                  <a:pt x="6713263" y="457200"/>
                </a:lnTo>
                <a:lnTo>
                  <a:pt x="6667695" y="444500"/>
                </a:lnTo>
                <a:lnTo>
                  <a:pt x="6621587" y="419100"/>
                </a:lnTo>
                <a:lnTo>
                  <a:pt x="6527772" y="393700"/>
                </a:lnTo>
                <a:lnTo>
                  <a:pt x="6480081" y="368300"/>
                </a:lnTo>
                <a:lnTo>
                  <a:pt x="6383163" y="342900"/>
                </a:lnTo>
                <a:lnTo>
                  <a:pt x="6333950" y="317500"/>
                </a:lnTo>
                <a:lnTo>
                  <a:pt x="6080628" y="254000"/>
                </a:lnTo>
                <a:lnTo>
                  <a:pt x="6028560" y="228600"/>
                </a:lnTo>
                <a:lnTo>
                  <a:pt x="5706903" y="152400"/>
                </a:lnTo>
                <a:close/>
              </a:path>
              <a:path w="8196580" h="4025900">
                <a:moveTo>
                  <a:pt x="5427503" y="101600"/>
                </a:moveTo>
                <a:lnTo>
                  <a:pt x="2768568" y="101600"/>
                </a:lnTo>
                <a:lnTo>
                  <a:pt x="2544255" y="152400"/>
                </a:lnTo>
                <a:lnTo>
                  <a:pt x="5651816" y="152400"/>
                </a:lnTo>
                <a:lnTo>
                  <a:pt x="5427503" y="101600"/>
                </a:lnTo>
                <a:close/>
              </a:path>
              <a:path w="8196580" h="4025900">
                <a:moveTo>
                  <a:pt x="5255294" y="76200"/>
                </a:moveTo>
                <a:lnTo>
                  <a:pt x="2940777" y="76200"/>
                </a:lnTo>
                <a:lnTo>
                  <a:pt x="2825604" y="101600"/>
                </a:lnTo>
                <a:lnTo>
                  <a:pt x="5370467" y="101600"/>
                </a:lnTo>
                <a:lnTo>
                  <a:pt x="5255294" y="76200"/>
                </a:lnTo>
                <a:close/>
              </a:path>
              <a:path w="8196580" h="4025900">
                <a:moveTo>
                  <a:pt x="5079887" y="50800"/>
                </a:moveTo>
                <a:lnTo>
                  <a:pt x="3116184" y="50800"/>
                </a:lnTo>
                <a:lnTo>
                  <a:pt x="2998899" y="76200"/>
                </a:lnTo>
                <a:lnTo>
                  <a:pt x="5197172" y="76200"/>
                </a:lnTo>
                <a:lnTo>
                  <a:pt x="5079887" y="50800"/>
                </a:lnTo>
                <a:close/>
              </a:path>
              <a:path w="8196580" h="4025900">
                <a:moveTo>
                  <a:pt x="4961264" y="38100"/>
                </a:moveTo>
                <a:lnTo>
                  <a:pt x="3234807" y="38100"/>
                </a:lnTo>
                <a:lnTo>
                  <a:pt x="3175332" y="50800"/>
                </a:lnTo>
                <a:lnTo>
                  <a:pt x="5020739" y="50800"/>
                </a:lnTo>
                <a:lnTo>
                  <a:pt x="4961264" y="38100"/>
                </a:lnTo>
                <a:close/>
              </a:path>
              <a:path w="8196580" h="4025900">
                <a:moveTo>
                  <a:pt x="4841357" y="25400"/>
                </a:moveTo>
                <a:lnTo>
                  <a:pt x="3354714" y="25400"/>
                </a:lnTo>
                <a:lnTo>
                  <a:pt x="3294604" y="38100"/>
                </a:lnTo>
                <a:lnTo>
                  <a:pt x="4901467" y="38100"/>
                </a:lnTo>
                <a:lnTo>
                  <a:pt x="4841357" y="25400"/>
                </a:lnTo>
                <a:close/>
              </a:path>
              <a:path w="8196580" h="4025900">
                <a:moveTo>
                  <a:pt x="4659209" y="12700"/>
                </a:moveTo>
                <a:lnTo>
                  <a:pt x="3536862" y="12700"/>
                </a:lnTo>
                <a:lnTo>
                  <a:pt x="3475851" y="25400"/>
                </a:lnTo>
                <a:lnTo>
                  <a:pt x="4720220" y="25400"/>
                </a:lnTo>
                <a:lnTo>
                  <a:pt x="4659209" y="12700"/>
                </a:lnTo>
                <a:close/>
              </a:path>
              <a:path w="8196580" h="4025900">
                <a:moveTo>
                  <a:pt x="4474482" y="0"/>
                </a:moveTo>
                <a:lnTo>
                  <a:pt x="3721589" y="0"/>
                </a:lnTo>
                <a:lnTo>
                  <a:pt x="3659738" y="12700"/>
                </a:lnTo>
                <a:lnTo>
                  <a:pt x="4536333" y="12700"/>
                </a:lnTo>
                <a:lnTo>
                  <a:pt x="4474482" y="0"/>
                </a:lnTo>
                <a:close/>
              </a:path>
            </a:pathLst>
          </a:custGeom>
          <a:solidFill>
            <a:srgbClr val="F1F1F1"/>
          </a:solidFill>
          <a:ln w="9525">
            <a:noFill/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59" name="object 4"/>
          <p:cNvSpPr>
            <a:spLocks noGrp="1"/>
          </p:cNvSpPr>
          <p:nvPr>
            <p:ph type="title"/>
          </p:nvPr>
        </p:nvSpPr>
        <p:spPr>
          <a:xfrm>
            <a:off x="3403600" y="2938145"/>
            <a:ext cx="7173595" cy="981710"/>
          </a:xfrm>
        </p:spPr>
        <p:txBody>
          <a:bodyPr wrap="square" tIns="12700"/>
          <a:lstStyle/>
          <a:p>
            <a:pPr marL="12700" eaLnBrk="1" hangingPunct="1">
              <a:spcBef>
                <a:spcPts val="100"/>
              </a:spcBef>
              <a:tabLst>
                <a:tab pos="1210945" algn="l"/>
                <a:tab pos="2409825" algn="l"/>
                <a:tab pos="3609975" algn="l"/>
                <a:tab pos="4810125" algn="l"/>
                <a:tab pos="6008370" algn="l"/>
              </a:tabLst>
            </a:pPr>
            <a:r>
              <a:rPr lang="zh-CN" altLang="en-US" sz="6000" smtClean="0">
                <a:solidFill>
                  <a:srgbClr val="332E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	会	观	察	景	物</a:t>
            </a:r>
            <a:endParaRPr lang="zh-CN" altLang="en-US" sz="6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object 5"/>
          <p:cNvSpPr>
            <a:spLocks noChangeArrowheads="1"/>
          </p:cNvSpPr>
          <p:nvPr/>
        </p:nvSpPr>
        <p:spPr bwMode="auto">
          <a:xfrm>
            <a:off x="9758363" y="0"/>
            <a:ext cx="2433637" cy="1854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8938" y="774700"/>
            <a:ext cx="11799887" cy="4536440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 indent="717550">
              <a:lnSpc>
                <a:spcPct val="150000"/>
              </a:lnSpc>
              <a:spcBef>
                <a:spcPts val="1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田垅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闪耀着金黄色的光辉；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原野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上遍地是花朵，原野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四周的灌木丛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中 也有成百成千的花儿盛开着，高耸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在灌木后面的森林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蔚成一片翠绿，发出 飕飕的细语声，并且被五颜六色的花朵点缀着；从田垅上、草地上、灌木 丛中和那充满森林的花朵里飘出一股芳香，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鸟儿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在枝头飞来飞去，枝丫间 传来几千种声音，还夹杂着芳香；在田垅、草地、灌木丛和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森林背后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，又可以看见同样闪着金光的田垅，遍地花朵的草原，被百花覆盖着的灌木丛，一直到那被阳光照耀的森林遮蔽着的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远山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为止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4" name="object 3"/>
          <p:cNvSpPr txBox="1">
            <a:spLocks noChangeArrowheads="1"/>
          </p:cNvSpPr>
          <p:nvPr/>
        </p:nvSpPr>
        <p:spPr bwMode="auto">
          <a:xfrm>
            <a:off x="2743200" y="5562600"/>
            <a:ext cx="7162800" cy="835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5400" b="1">
                <a:solidFill>
                  <a:srgbClr val="39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观察顺序？观察角度？</a:t>
            </a:r>
            <a:endParaRPr lang="zh-CN" altLang="en-US" sz="5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8938" y="933450"/>
            <a:ext cx="11799887" cy="453707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 indent="717550">
              <a:lnSpc>
                <a:spcPct val="150000"/>
              </a:lnSpc>
              <a:spcBef>
                <a:spcPts val="1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田垅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闪耀着金黄色的光辉；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原野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上遍地是花朵，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原野四周的灌木丛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中 也有成百成千的花儿盛开着，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高耸在灌木后面的森林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蔚成一片翠绿，发出 飕飕的细语声，并且被五颜六色的花朵点缀着；从田垅上、草地上、灌木 丛中和那充满森林的花朵里飘出一股芳香，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鸟儿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在枝头飞来飞去，枝丫间 传来几千种声音，还夹杂着芳香；在田垅、草地、灌木丛和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森林背后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，又可以看见同样闪着金光的田垅，遍地花朵的草原，被百花覆盖着的灌木丛，一直到那被阳光照耀的森林遮蔽着的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远山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为止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55700" y="5699125"/>
            <a:ext cx="9548813" cy="68262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altLang="zh-CN" sz="4400" b="1">
                <a:solidFill>
                  <a:srgbClr val="3900CC"/>
                </a:solidFill>
                <a:latin typeface="Microsoft JhengHei" panose="020B0604030504040204" charset="-120"/>
                <a:ea typeface="Microsoft JhengHei" panose="020B0604030504040204" charset="-120"/>
              </a:rPr>
              <a:t>【</a:t>
            </a:r>
            <a:r>
              <a:rPr lang="zh-CN" altLang="en-US" sz="4400" b="1">
                <a:solidFill>
                  <a:srgbClr val="39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由近及远，由低到高</a:t>
            </a:r>
            <a:r>
              <a:rPr lang="en-US" altLang="zh-CN" sz="4400" b="1">
                <a:solidFill>
                  <a:srgbClr val="39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400" b="1">
                <a:solidFill>
                  <a:srgbClr val="39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定点换景</a:t>
            </a:r>
            <a:r>
              <a:rPr lang="en-US" altLang="zh-CN" sz="4400" b="1">
                <a:solidFill>
                  <a:srgbClr val="3900CC"/>
                </a:solidFill>
                <a:latin typeface="Microsoft JhengHei" panose="020B0604030504040204" charset="-120"/>
                <a:ea typeface="Microsoft JhengHei" panose="020B0604030504040204" charset="-120"/>
              </a:rPr>
              <a:t>】</a:t>
            </a:r>
            <a:endParaRPr lang="en-US" altLang="zh-CN" sz="44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object 2"/>
          <p:cNvSpPr>
            <a:spLocks noChangeArrowheads="1"/>
          </p:cNvSpPr>
          <p:nvPr/>
        </p:nvSpPr>
        <p:spPr bwMode="auto">
          <a:xfrm>
            <a:off x="3243263" y="158750"/>
            <a:ext cx="1909762" cy="11684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 tIns="12700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观察的角度：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0" y="990600"/>
            <a:ext cx="12218988" cy="4802188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>
                <a:latin typeface="Calibri" panose="020F0502020204030204" pitchFamily="34" charset="0"/>
              </a:rPr>
              <a:t>-----</a:t>
            </a:r>
            <a:endParaRPr lang="en-US" altLang="zh-CN" sz="4000">
              <a:latin typeface="Calibri" panose="020F0502020204030204" pitchFamily="34" charset="0"/>
            </a:endParaRPr>
          </a:p>
          <a:p>
            <a:pPr marL="12700">
              <a:spcBef>
                <a:spcPts val="2400"/>
              </a:spcBef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观察的顺序：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700">
              <a:spcBef>
                <a:spcPts val="2400"/>
              </a:spcBef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远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近，上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下，左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右，中心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四周（空间顺序）</a:t>
            </a:r>
            <a:endParaRPr lang="zh-CN" altLang="en-US" sz="400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12700" algn="ctr">
              <a:spcBef>
                <a:spcPts val="2675"/>
              </a:spcBef>
            </a:pPr>
            <a:r>
              <a:rPr lang="zh-CN" altLang="en-US" sz="48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定点换景</a:t>
            </a:r>
            <a:r>
              <a:rPr lang="en-US" altLang="zh-CN" sz="48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r>
              <a:rPr lang="zh-CN" altLang="en-US" sz="48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移步换景</a:t>
            </a:r>
            <a:endParaRPr lang="zh-CN" altLang="en-US" sz="48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8810" y="673100"/>
            <a:ext cx="3735705" cy="981710"/>
          </a:xfrm>
        </p:spPr>
        <p:txBody>
          <a:bodyPr wrap="square" tIns="12700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z="6000" smtClean="0">
                <a:solidFill>
                  <a:srgbClr val="3900CC"/>
                </a:solidFill>
                <a:latin typeface="Microsoft JhengHei" panose="020B0604030504040204" charset="-120"/>
                <a:ea typeface="Microsoft JhengHei" panose="020B0604030504040204" charset="-120"/>
              </a:rPr>
              <a:t>移步换景</a:t>
            </a:r>
            <a:endParaRPr lang="zh-CN" altLang="en-US" sz="6000" smtClean="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8150" y="487363"/>
            <a:ext cx="6184900" cy="696912"/>
          </a:xfrm>
        </p:spPr>
        <p:txBody>
          <a:bodyPr tIns="13335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走进花园（校园等）</a:t>
            </a:r>
            <a:r>
              <a:rPr lang="en-US" altLang="zh-CN" smtClean="0">
                <a:latin typeface="Microsoft JhengHei" panose="020B0604030504040204" charset="-120"/>
                <a:ea typeface="Microsoft JhengHei" panose="020B0604030504040204" charset="-120"/>
              </a:rPr>
              <a:t>……</a:t>
            </a:r>
            <a:endParaRPr lang="en-US" altLang="zh-CN" smtClean="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56413" y="4059238"/>
            <a:ext cx="5072062" cy="2439987"/>
          </a:xfrm>
          <a:prstGeom prst="rect">
            <a:avLst/>
          </a:prstGeom>
        </p:spPr>
        <p:txBody>
          <a:bodyPr lIns="0" tIns="67310" rIns="0" bIns="0">
            <a:spAutoFit/>
          </a:bodyPr>
          <a:lstStyle/>
          <a:p>
            <a:pPr marL="12700">
              <a:spcBef>
                <a:spcPts val="525"/>
              </a:spcBef>
            </a:pPr>
            <a:r>
              <a:rPr lang="zh-CN" altLang="en-US" sz="3600" b="1">
                <a:solidFill>
                  <a:srgbClr val="FF0000"/>
                </a:solidFill>
                <a:latin typeface="Microsoft JhengHei" panose="020B0604030504040204" charset="-120"/>
                <a:ea typeface="Microsoft JhengHei" panose="020B0604030504040204" charset="-120"/>
              </a:rPr>
              <a:t>写作要求：</a:t>
            </a:r>
            <a:endParaRPr lang="zh-CN" altLang="en-US" sz="3600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12700">
              <a:spcBef>
                <a:spcPts val="425"/>
              </a:spcBef>
              <a:buSzPct val="97000"/>
              <a:buFontTx/>
              <a:buAutoNum type="arabicPeriod"/>
            </a:pPr>
            <a:r>
              <a:rPr lang="zh-CN" altLang="en-US" sz="3600" b="1">
                <a:solidFill>
                  <a:srgbClr val="FF0000"/>
                </a:solidFill>
                <a:latin typeface="Microsoft JhengHei" panose="020B0604030504040204" charset="-120"/>
                <a:ea typeface="Microsoft JhengHei" panose="020B0604030504040204" charset="-120"/>
              </a:rPr>
              <a:t>恰当选择观察角度；</a:t>
            </a:r>
            <a:endParaRPr lang="zh-CN" altLang="en-US" sz="3600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12700">
              <a:spcBef>
                <a:spcPts val="440"/>
              </a:spcBef>
              <a:buSzPct val="97000"/>
              <a:buFontTx/>
              <a:buAutoNum type="arabicPeriod"/>
            </a:pPr>
            <a:r>
              <a:rPr lang="zh-CN" altLang="en-US" sz="3600" b="1">
                <a:solidFill>
                  <a:srgbClr val="FF0000"/>
                </a:solidFill>
                <a:latin typeface="Microsoft JhengHei" panose="020B0604030504040204" charset="-120"/>
                <a:ea typeface="Microsoft JhengHei" panose="020B0604030504040204" charset="-120"/>
              </a:rPr>
              <a:t>充分调动多种感官；</a:t>
            </a:r>
            <a:endParaRPr lang="zh-CN" altLang="en-US" sz="3600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12700">
              <a:spcBef>
                <a:spcPts val="440"/>
              </a:spcBef>
              <a:buSzPct val="97000"/>
              <a:buFontTx/>
              <a:buAutoNum type="arabicPeriod"/>
            </a:pPr>
            <a:r>
              <a:rPr lang="zh-CN" altLang="en-US" sz="3600" b="1">
                <a:solidFill>
                  <a:srgbClr val="FF0000"/>
                </a:solidFill>
                <a:latin typeface="Microsoft JhengHei" panose="020B0604030504040204" charset="-120"/>
                <a:ea typeface="Microsoft JhengHei" panose="020B0604030504040204" charset="-120"/>
              </a:rPr>
              <a:t>移步换景，顺序合理。</a:t>
            </a:r>
            <a:endParaRPr lang="zh-CN" altLang="en-US" sz="36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object 2"/>
          <p:cNvSpPr txBox="1">
            <a:spLocks noChangeArrowheads="1"/>
          </p:cNvSpPr>
          <p:nvPr/>
        </p:nvSpPr>
        <p:spPr bwMode="auto">
          <a:xfrm>
            <a:off x="4724400" y="649288"/>
            <a:ext cx="7467600" cy="5546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2065" rIns="0" bIns="0">
            <a:spAutoFit/>
          </a:bodyPr>
          <a:lstStyle/>
          <a:p>
            <a:pPr marL="12700" indent="711200">
              <a:lnSpc>
                <a:spcPct val="110000"/>
              </a:lnSpc>
              <a:spcBef>
                <a:spcPts val="1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走进花园，远远望去，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远看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200" b="1">
                <a:latin typeface="宋体" panose="02010600030101010101" pitchFamily="2" charset="-122"/>
              </a:rPr>
              <a:t>只 见桂花树的叶子长的很茂盛，碧绿碧绿 的，就像一把撑开的大伞；再走近一点 儿，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近看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200" b="1">
                <a:latin typeface="宋体" panose="02010600030101010101" pitchFamily="2" charset="-122"/>
              </a:rPr>
              <a:t>才看见黄色的小花儿像星 星一样，隐隐约约藏在绿叶间。我们来 到树底下，抬头一看，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仰望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200" b="1">
                <a:latin typeface="宋体" panose="02010600030101010101" pitchFamily="2" charset="-122"/>
              </a:rPr>
              <a:t>嫩黄的 小花已经挤满枝头。有的还是花骨朵，  像米粒大小；有的已经绽开了，四片花 瓣围在一起，看上去小巧玲珑，真美啊！</a:t>
            </a:r>
            <a:endParaRPr lang="zh-CN" altLang="en-US" sz="3200">
              <a:latin typeface="宋体" panose="02010600030101010101" pitchFamily="2" charset="-122"/>
            </a:endParaRPr>
          </a:p>
          <a:p>
            <a:pPr marL="12700" indent="711200" algn="ctr">
              <a:spcBef>
                <a:spcPts val="375"/>
              </a:spcBef>
            </a:pPr>
            <a:r>
              <a:rPr lang="en-US" altLang="zh-CN" sz="4000">
                <a:solidFill>
                  <a:srgbClr val="3900CC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4000" b="1">
                <a:solidFill>
                  <a:srgbClr val="3900CC"/>
                </a:solidFill>
                <a:latin typeface="宋体" panose="02010600030101010101" pitchFamily="2" charset="-122"/>
              </a:rPr>
              <a:t>由远及近</a:t>
            </a:r>
            <a:r>
              <a:rPr lang="en-US" altLang="zh-CN" sz="4000" b="1">
                <a:solidFill>
                  <a:srgbClr val="3900CC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3900CC"/>
                </a:solidFill>
                <a:latin typeface="宋体" panose="02010600030101010101" pitchFamily="2" charset="-122"/>
              </a:rPr>
              <a:t>移步换景</a:t>
            </a:r>
            <a:r>
              <a:rPr lang="en-US" altLang="zh-CN" sz="4000">
                <a:solidFill>
                  <a:srgbClr val="0A5FD1"/>
                </a:solidFill>
                <a:latin typeface="宋体" panose="02010600030101010101" pitchFamily="2" charset="-122"/>
              </a:rPr>
              <a:t>】</a:t>
            </a:r>
            <a:endParaRPr lang="en-US" altLang="zh-CN" sz="4000">
              <a:latin typeface="宋体" panose="02010600030101010101" pitchFamily="2" charset="-122"/>
            </a:endParaRPr>
          </a:p>
        </p:txBody>
      </p:sp>
      <p:sp>
        <p:nvSpPr>
          <p:cNvPr id="33795" name="object 4"/>
          <p:cNvSpPr>
            <a:spLocks noChangeArrowheads="1"/>
          </p:cNvSpPr>
          <p:nvPr/>
        </p:nvSpPr>
        <p:spPr bwMode="auto">
          <a:xfrm>
            <a:off x="0" y="365125"/>
            <a:ext cx="4230688" cy="324961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3796" name="object 5"/>
          <p:cNvSpPr>
            <a:spLocks noChangeArrowheads="1"/>
          </p:cNvSpPr>
          <p:nvPr/>
        </p:nvSpPr>
        <p:spPr bwMode="auto">
          <a:xfrm>
            <a:off x="101600" y="3684588"/>
            <a:ext cx="3952875" cy="317341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 tIns="12700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观察的角度：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7325" y="911225"/>
            <a:ext cx="12218988" cy="555942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>
                <a:latin typeface="Calibri" panose="020F0502020204030204" pitchFamily="34" charset="0"/>
              </a:rPr>
              <a:t>-----</a:t>
            </a:r>
            <a:endParaRPr lang="en-US" altLang="zh-CN" sz="4000">
              <a:latin typeface="Calibri" panose="020F0502020204030204" pitchFamily="34" charset="0"/>
            </a:endParaRPr>
          </a:p>
          <a:p>
            <a:pPr marL="12700">
              <a:spcBef>
                <a:spcPts val="2400"/>
              </a:spcBef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观察的顺序：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700">
              <a:lnSpc>
                <a:spcPts val="7200"/>
              </a:lnSpc>
              <a:spcBef>
                <a:spcPts val="640"/>
              </a:spcBef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远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近，上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下，左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右，中心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四周（空间顺序）  定点换景与移步换景</a:t>
            </a:r>
            <a:endParaRPr lang="zh-CN" altLang="en-US" sz="400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12700">
              <a:spcBef>
                <a:spcPts val="1765"/>
              </a:spcBef>
            </a:pPr>
            <a:r>
              <a:rPr lang="zh-CN" altLang="en-US" sz="400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四季，早中晚，景物变化前、中、后（时间顺序）</a:t>
            </a:r>
            <a:endParaRPr lang="zh-CN" altLang="en-US" sz="40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914400" y="2125663"/>
            <a:ext cx="10363200" cy="1439862"/>
          </a:xfrm>
        </p:spPr>
        <p:txBody>
          <a:bodyPr tIns="12700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z="4400" b="1" smtClean="0">
                <a:solidFill>
                  <a:schemeClr val="tx1"/>
                </a:solidFill>
                <a:latin typeface="Microsoft JhengHei" panose="020B0604030504040204" charset="-120"/>
                <a:ea typeface="Microsoft JhengHei" panose="020B0604030504040204" charset="-120"/>
              </a:rPr>
              <a:t>写作实践一</a:t>
            </a:r>
            <a:endParaRPr lang="zh-CN" altLang="en-US" sz="4400" b="1" smtClean="0">
              <a:solidFill>
                <a:schemeClr val="tx1"/>
              </a:solidFill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7100" y="2808605"/>
            <a:ext cx="10350500" cy="1562735"/>
          </a:xfrm>
          <a:prstGeom prst="rect">
            <a:avLst/>
          </a:prstGeom>
        </p:spPr>
        <p:txBody>
          <a:bodyPr wrap="square" lIns="0" tIns="12700" rIns="0" bIns="0">
            <a:spAutoFit/>
          </a:bodyPr>
          <a:lstStyle/>
          <a:p>
            <a:pPr marL="12700" indent="914400">
              <a:lnSpc>
                <a:spcPct val="126000"/>
              </a:lnSpc>
              <a:spcBef>
                <a:spcPts val="10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写观察日记，定时定点去观察一朵花或者一棵树，写出其变化过程。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35843" name="object 4"/>
          <p:cNvSpPr>
            <a:spLocks noChangeArrowheads="1"/>
          </p:cNvSpPr>
          <p:nvPr/>
        </p:nvSpPr>
        <p:spPr bwMode="auto">
          <a:xfrm>
            <a:off x="153988" y="112713"/>
            <a:ext cx="2330450" cy="2462212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3145155" y="631825"/>
            <a:ext cx="5615305" cy="735965"/>
          </a:xfrm>
        </p:spPr>
        <p:txBody>
          <a:bodyPr wrap="square" tIns="13335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b="0" smtClean="0">
                <a:latin typeface="等线" panose="02010600030101010101" pitchFamily="2" charset="-122"/>
                <a:ea typeface="等线" panose="02010600030101010101" pitchFamily="2" charset="-122"/>
              </a:rPr>
              <a:t>科学观察与文学观察</a:t>
            </a:r>
            <a:endParaRPr lang="zh-CN" altLang="en-US" b="0" smtClean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7838" y="1360488"/>
            <a:ext cx="11196637" cy="373062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 indent="1016000">
              <a:lnSpc>
                <a:spcPct val="154000"/>
              </a:lnSpc>
              <a:spcBef>
                <a:spcPts val="100"/>
              </a:spcBef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科学观察力求</a:t>
            </a:r>
            <a:r>
              <a:rPr lang="zh-CN" altLang="en-US" sz="400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准确、客观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，尽可能排除主观色 彩，不允许带着有色眼镜去观察事物。</a:t>
            </a:r>
            <a:endParaRPr lang="zh-CN" altLang="en-US" sz="400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12700" indent="1016000">
              <a:lnSpc>
                <a:spcPct val="150000"/>
              </a:lnSpc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文学观察则要求作者以自己</a:t>
            </a:r>
            <a:r>
              <a:rPr lang="zh-CN" altLang="en-US" sz="400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独特的眼光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去观察 世界，客观事物烙上</a:t>
            </a:r>
            <a:r>
              <a:rPr lang="zh-CN" altLang="en-US" sz="400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鲜明的个性特征和主观印记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endParaRPr lang="zh-CN" altLang="en-US" sz="40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6867" name="object 4"/>
          <p:cNvSpPr>
            <a:spLocks noChangeArrowheads="1"/>
          </p:cNvSpPr>
          <p:nvPr/>
        </p:nvSpPr>
        <p:spPr bwMode="auto">
          <a:xfrm>
            <a:off x="0" y="4856163"/>
            <a:ext cx="1570038" cy="1811337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6633" y="3810000"/>
            <a:ext cx="10198100" cy="247459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 indent="735330" algn="just">
              <a:spcBef>
                <a:spcPts val="100"/>
              </a:spcBef>
            </a:pPr>
            <a:r>
              <a:rPr lang="zh-CN" altLang="en-US" sz="3200" b="1">
                <a:solidFill>
                  <a:srgbClr val="3900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金桂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香气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十分浓郁，而</a:t>
            </a:r>
            <a:r>
              <a:rPr lang="zh-CN" altLang="en-US" sz="3200" b="1">
                <a:solidFill>
                  <a:srgbClr val="3900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四季桂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的香气就略显得清新 淡雅。金桂的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花色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是从柠檬黄到金黄色过渡，而四季桂的花朵稍微偏白，即使是黄色也黄得特别淡。金桂的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叶片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为椭圆形，较厚，颜色也比较深，而四季桂的边缘有锯齿，叶子前端是尖的。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890" name="object 3"/>
          <p:cNvSpPr>
            <a:spLocks noChangeArrowheads="1"/>
          </p:cNvSpPr>
          <p:nvPr/>
        </p:nvSpPr>
        <p:spPr bwMode="auto">
          <a:xfrm>
            <a:off x="1463675" y="0"/>
            <a:ext cx="3505200" cy="349091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7891" name="object 4"/>
          <p:cNvSpPr>
            <a:spLocks noChangeArrowheads="1"/>
          </p:cNvSpPr>
          <p:nvPr/>
        </p:nvSpPr>
        <p:spPr bwMode="auto">
          <a:xfrm>
            <a:off x="6321425" y="273050"/>
            <a:ext cx="3943350" cy="32321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object 2"/>
          <p:cNvSpPr>
            <a:spLocks noChangeArrowheads="1"/>
          </p:cNvSpPr>
          <p:nvPr/>
        </p:nvSpPr>
        <p:spPr bwMode="auto">
          <a:xfrm>
            <a:off x="2324100" y="1036638"/>
            <a:ext cx="5778500" cy="47244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482" name="object 3"/>
          <p:cNvSpPr>
            <a:spLocks noChangeArrowheads="1"/>
          </p:cNvSpPr>
          <p:nvPr/>
        </p:nvSpPr>
        <p:spPr bwMode="auto">
          <a:xfrm>
            <a:off x="9731375" y="4133850"/>
            <a:ext cx="2335213" cy="24669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1066800"/>
            <a:ext cx="11483975" cy="4683760"/>
          </a:xfrm>
          <a:prstGeom prst="rect">
            <a:avLst/>
          </a:prstGeom>
        </p:spPr>
        <p:txBody>
          <a:bodyPr lIns="0" tIns="13335" rIns="0" bIns="0">
            <a:spAutoFit/>
          </a:bodyPr>
          <a:lstStyle/>
          <a:p>
            <a:pPr marL="12700" indent="713105" algn="just">
              <a:lnSpc>
                <a:spcPct val="110000"/>
              </a:lnSpc>
              <a:spcBef>
                <a:spcPts val="1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【1】</a:t>
            </a:r>
            <a:r>
              <a:rPr lang="zh-CN" altLang="en-US" sz="3600" b="1">
                <a:latin typeface="宋体" panose="02010600030101010101" pitchFamily="2" charset="-122"/>
              </a:rPr>
              <a:t>步入十月，凉亭旁便是大片大片的</a:t>
            </a:r>
            <a:r>
              <a:rPr lang="zh-CN" altLang="en-US" sz="3600" b="1" u="sng">
                <a:latin typeface="宋体" panose="02010600030101010101" pitchFamily="2" charset="-122"/>
              </a:rPr>
              <a:t>金黄色</a:t>
            </a:r>
            <a:r>
              <a:rPr lang="zh-CN" altLang="en-US" sz="3600" b="1">
                <a:latin typeface="宋体" panose="02010600030101010101" pitchFamily="2" charset="-122"/>
              </a:rPr>
              <a:t>桂树。 满树金桂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热烈地开放，金色点亮了单调的庭院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拟人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</a:rPr>
              <a:t>。 几十朵小花</a:t>
            </a:r>
            <a:r>
              <a:rPr lang="zh-CN" altLang="en-US" sz="3600" b="1" u="sng">
                <a:latin typeface="宋体" panose="02010600030101010101" pitchFamily="2" charset="-122"/>
              </a:rPr>
              <a:t>簇成大型花团</a:t>
            </a:r>
            <a:r>
              <a:rPr lang="zh-CN" altLang="en-US" sz="3600" b="1">
                <a:latin typeface="宋体" panose="02010600030101010101" pitchFamily="2" charset="-122"/>
              </a:rPr>
              <a:t>，长在绿叶间隙。</a:t>
            </a:r>
            <a:r>
              <a:rPr lang="zh-CN" altLang="en-US" sz="3600" b="1" u="sng">
                <a:latin typeface="宋体" panose="02010600030101010101" pitchFamily="2" charset="-122"/>
              </a:rPr>
              <a:t>风沙沙地或有人轻摇树干</a:t>
            </a:r>
            <a:r>
              <a:rPr lang="zh-CN" altLang="en-US" sz="3600" b="1">
                <a:latin typeface="宋体" panose="02010600030101010101" pitchFamily="2" charset="-122"/>
              </a:rPr>
              <a:t>，就像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天空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下起了金色的雪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比喻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</a:rPr>
              <a:t>。桂花的</a:t>
            </a:r>
            <a:r>
              <a:rPr lang="zh-CN" altLang="en-US" sz="3600" b="1" u="sng">
                <a:latin typeface="宋体" panose="02010600030101010101" pitchFamily="2" charset="-122"/>
              </a:rPr>
              <a:t>香味</a:t>
            </a:r>
            <a:r>
              <a:rPr lang="zh-CN" altLang="en-US" sz="3600" b="1">
                <a:latin typeface="宋体" panose="02010600030101010101" pitchFamily="2" charset="-122"/>
              </a:rPr>
              <a:t>那么浓郁，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方圆十里弥漫着香甜的气味，仿佛闻着味儿都能找得到家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夸张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r>
              <a:rPr lang="zh-CN" altLang="en-US" sz="3600" b="1" u="sng">
                <a:latin typeface="宋体" panose="02010600030101010101" pitchFamily="2" charset="-122"/>
              </a:rPr>
              <a:t>和冬天的</a:t>
            </a:r>
            <a:r>
              <a:rPr lang="zh-CN" altLang="en-US" sz="3600" b="1">
                <a:latin typeface="宋体" panose="02010600030101010101" pitchFamily="2" charset="-122"/>
              </a:rPr>
              <a:t>肃杀</a:t>
            </a:r>
            <a:r>
              <a:rPr lang="zh-CN" altLang="en-US" sz="3600" b="1" u="sng">
                <a:latin typeface="宋体" panose="02010600030101010101" pitchFamily="2" charset="-122"/>
              </a:rPr>
              <a:t>相比</a:t>
            </a:r>
            <a:r>
              <a:rPr lang="zh-CN" altLang="en-US" sz="3600" b="1">
                <a:latin typeface="宋体" panose="02010600030101010101" pitchFamily="2" charset="-122"/>
              </a:rPr>
              <a:t>，</a:t>
            </a:r>
            <a:r>
              <a:rPr lang="zh-CN" altLang="en-US" sz="3600" b="1" u="sng">
                <a:latin typeface="宋体" panose="02010600030101010101" pitchFamily="2" charset="-122"/>
              </a:rPr>
              <a:t>此时的</a:t>
            </a:r>
            <a:r>
              <a:rPr lang="zh-CN" altLang="en-US" sz="3600" b="1">
                <a:latin typeface="宋体" panose="02010600030101010101" pitchFamily="2" charset="-122"/>
              </a:rPr>
              <a:t>桂树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充满了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</a:rPr>
              <a:t>温柔的气息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38914" name="object 3"/>
          <p:cNvSpPr>
            <a:spLocks noChangeArrowheads="1"/>
          </p:cNvSpPr>
          <p:nvPr/>
        </p:nvSpPr>
        <p:spPr bwMode="auto">
          <a:xfrm>
            <a:off x="11283950" y="6086475"/>
            <a:ext cx="908050" cy="771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object 2"/>
          <p:cNvSpPr/>
          <p:nvPr/>
        </p:nvSpPr>
        <p:spPr bwMode="auto">
          <a:xfrm>
            <a:off x="150813" y="369888"/>
            <a:ext cx="11736387" cy="4551362"/>
          </a:xfrm>
          <a:custGeom>
            <a:avLst/>
            <a:gdLst/>
            <a:ahLst/>
            <a:cxnLst>
              <a:cxn ang="0">
                <a:pos x="0" y="4550664"/>
              </a:cxn>
              <a:cxn ang="0">
                <a:pos x="11736324" y="4550664"/>
              </a:cxn>
              <a:cxn ang="0">
                <a:pos x="11736324" y="0"/>
              </a:cxn>
              <a:cxn ang="0">
                <a:pos x="0" y="0"/>
              </a:cxn>
              <a:cxn ang="0">
                <a:pos x="0" y="4550664"/>
              </a:cxn>
            </a:cxnLst>
            <a:rect l="0" t="0" r="r" b="b"/>
            <a:pathLst>
              <a:path w="11736705" h="4551045">
                <a:moveTo>
                  <a:pt x="0" y="4550664"/>
                </a:moveTo>
                <a:lnTo>
                  <a:pt x="11736324" y="4550664"/>
                </a:lnTo>
                <a:lnTo>
                  <a:pt x="11736324" y="0"/>
                </a:lnTo>
                <a:lnTo>
                  <a:pt x="0" y="0"/>
                </a:lnTo>
                <a:lnTo>
                  <a:pt x="0" y="4550664"/>
                </a:lnTo>
                <a:close/>
              </a:path>
            </a:pathLst>
          </a:custGeom>
          <a:noFill/>
          <a:ln w="12192">
            <a:solidFill>
              <a:srgbClr val="548ED4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9938" name="object 3"/>
          <p:cNvSpPr>
            <a:spLocks noChangeArrowheads="1"/>
          </p:cNvSpPr>
          <p:nvPr/>
        </p:nvSpPr>
        <p:spPr bwMode="auto">
          <a:xfrm>
            <a:off x="11283950" y="6086475"/>
            <a:ext cx="908050" cy="771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9939" name="object 4"/>
          <p:cNvSpPr txBox="1">
            <a:spLocks noChangeArrowheads="1"/>
          </p:cNvSpPr>
          <p:nvPr/>
        </p:nvSpPr>
        <p:spPr bwMode="auto">
          <a:xfrm>
            <a:off x="228600" y="381000"/>
            <a:ext cx="11658600" cy="535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3335" rIns="0" bIns="0">
            <a:spAutoFit/>
          </a:bodyPr>
          <a:lstStyle/>
          <a:p>
            <a:pPr marL="12700" indent="713105" algn="just">
              <a:lnSpc>
                <a:spcPct val="110000"/>
              </a:lnSpc>
              <a:spcBef>
                <a:spcPts val="1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【1】</a:t>
            </a:r>
            <a:r>
              <a:rPr lang="zh-CN" altLang="en-US" sz="3600" b="1">
                <a:latin typeface="宋体" panose="02010600030101010101" pitchFamily="2" charset="-122"/>
              </a:rPr>
              <a:t>步入十月，凉亭旁便是大片大片的</a:t>
            </a:r>
            <a:r>
              <a:rPr lang="zh-CN" altLang="en-US" sz="3600" b="1" u="sng">
                <a:latin typeface="宋体" panose="02010600030101010101" pitchFamily="2" charset="-122"/>
              </a:rPr>
              <a:t>金黄色</a:t>
            </a:r>
            <a:r>
              <a:rPr lang="zh-CN" altLang="en-US" sz="3600" b="1">
                <a:latin typeface="宋体" panose="02010600030101010101" pitchFamily="2" charset="-122"/>
              </a:rPr>
              <a:t>桂树。 满树金桂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热烈地开放，金色点亮了单调的庭院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拟人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</a:rPr>
              <a:t>。 几十朵小花</a:t>
            </a:r>
            <a:r>
              <a:rPr lang="zh-CN" altLang="en-US" sz="3600" b="1" u="sng">
                <a:latin typeface="宋体" panose="02010600030101010101" pitchFamily="2" charset="-122"/>
              </a:rPr>
              <a:t>簇成大型花团</a:t>
            </a:r>
            <a:r>
              <a:rPr lang="zh-CN" altLang="en-US" sz="3600" b="1">
                <a:latin typeface="宋体" panose="02010600030101010101" pitchFamily="2" charset="-122"/>
              </a:rPr>
              <a:t>，长在绿叶间隙。</a:t>
            </a:r>
            <a:r>
              <a:rPr lang="zh-CN" altLang="en-US" sz="3600" b="1" u="sng">
                <a:latin typeface="宋体" panose="02010600030101010101" pitchFamily="2" charset="-122"/>
              </a:rPr>
              <a:t>风沙沙地或有 人轻摇树干</a:t>
            </a:r>
            <a:r>
              <a:rPr lang="zh-CN" altLang="en-US" sz="3600" b="1">
                <a:latin typeface="宋体" panose="02010600030101010101" pitchFamily="2" charset="-122"/>
              </a:rPr>
              <a:t>，就像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天空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下起了金色的雪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比喻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</a:rPr>
              <a:t>。桂花的 </a:t>
            </a:r>
            <a:r>
              <a:rPr lang="zh-CN" altLang="en-US" sz="3600" b="1" u="sng">
                <a:latin typeface="宋体" panose="02010600030101010101" pitchFamily="2" charset="-122"/>
              </a:rPr>
              <a:t>香味</a:t>
            </a:r>
            <a:r>
              <a:rPr lang="zh-CN" altLang="en-US" sz="3600" b="1">
                <a:latin typeface="宋体" panose="02010600030101010101" pitchFamily="2" charset="-122"/>
              </a:rPr>
              <a:t>那么浓郁，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方圆十里弥漫着香甜的气味，仿佛闻着味 儿都能找得到家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夸张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r>
              <a:rPr lang="zh-CN" altLang="en-US" sz="3600" b="1" u="sng">
                <a:latin typeface="宋体" panose="02010600030101010101" pitchFamily="2" charset="-122"/>
              </a:rPr>
              <a:t>和冬天的</a:t>
            </a:r>
            <a:r>
              <a:rPr lang="zh-CN" altLang="en-US" sz="3600" b="1">
                <a:latin typeface="宋体" panose="02010600030101010101" pitchFamily="2" charset="-122"/>
              </a:rPr>
              <a:t>肃杀</a:t>
            </a:r>
            <a:r>
              <a:rPr lang="zh-CN" altLang="en-US" sz="3600" b="1" u="sng">
                <a:latin typeface="宋体" panose="02010600030101010101" pitchFamily="2" charset="-122"/>
              </a:rPr>
              <a:t>相比</a:t>
            </a:r>
            <a:r>
              <a:rPr lang="zh-CN" altLang="en-US" sz="3600" b="1">
                <a:latin typeface="宋体" panose="02010600030101010101" pitchFamily="2" charset="-122"/>
              </a:rPr>
              <a:t>，</a:t>
            </a:r>
            <a:r>
              <a:rPr lang="zh-CN" altLang="en-US" sz="3600" b="1" u="sng">
                <a:latin typeface="宋体" panose="02010600030101010101" pitchFamily="2" charset="-122"/>
              </a:rPr>
              <a:t>此时的</a:t>
            </a:r>
            <a:r>
              <a:rPr lang="zh-CN" altLang="en-US" sz="3600" b="1">
                <a:latin typeface="宋体" panose="02010600030101010101" pitchFamily="2" charset="-122"/>
              </a:rPr>
              <a:t>桂 树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充满了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</a:rPr>
              <a:t>温柔的气息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endParaRPr lang="zh-CN" altLang="en-US" sz="3600">
              <a:latin typeface="宋体" panose="02010600030101010101" pitchFamily="2" charset="-122"/>
            </a:endParaRPr>
          </a:p>
          <a:p>
            <a:pPr marL="12700" indent="713105">
              <a:lnSpc>
                <a:spcPct val="110000"/>
              </a:lnSpc>
              <a:spcBef>
                <a:spcPts val="100"/>
              </a:spcBef>
            </a:pPr>
            <a:r>
              <a:rPr lang="zh-CN" altLang="en-US" sz="39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文学观察</a:t>
            </a:r>
            <a:r>
              <a:rPr lang="en-US" altLang="zh-CN" sz="39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r>
              <a:rPr lang="zh-CN" altLang="en-US" sz="39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多感官，加入联想、想象，移情于景</a:t>
            </a:r>
            <a:endParaRPr lang="zh-CN" altLang="en-US" sz="39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1150" y="46355"/>
            <a:ext cx="11765915" cy="1165860"/>
          </a:xfrm>
        </p:spPr>
        <p:txBody>
          <a:bodyPr wrap="square" tIns="12700"/>
          <a:lstStyle/>
          <a:p>
            <a:pPr marL="12700" indent="762000" eaLnBrk="1" hangingPunct="1">
              <a:spcBef>
                <a:spcPts val="100"/>
              </a:spcBef>
            </a:pPr>
            <a:r>
              <a:rPr lang="en-US" altLang="zh-CN" sz="36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【2】</a:t>
            </a:r>
            <a:r>
              <a:rPr lang="zh-CN" altLang="en-US" sz="36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一阵秋雨一阵凉。细细的雨幕给桂花蒙上了一 层灰调，那平日里的亮金色也打了折扣。微风吹来，花枝</a:t>
            </a:r>
            <a:endParaRPr lang="zh-CN" altLang="en-US" sz="36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1150" y="1144588"/>
            <a:ext cx="11914188" cy="481393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tabLst>
                <a:tab pos="6642100" algn="l"/>
                <a:tab pos="8242300" algn="l"/>
              </a:tabLst>
            </a:pPr>
            <a:r>
              <a:rPr lang="zh-CN" altLang="en-US" sz="3600" b="1">
                <a:latin typeface="宋体" panose="02010600030101010101" pitchFamily="2" charset="-122"/>
              </a:rPr>
              <a:t>轻摇慢颤，米粒大小的花粒儿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①	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</a:rPr>
              <a:t>地</a:t>
            </a:r>
            <a:r>
              <a:rPr lang="zh-CN" altLang="en-US" sz="3600" b="1" u="sng">
                <a:latin typeface="宋体" panose="02010600030101010101" pitchFamily="2" charset="-122"/>
              </a:rPr>
              <a:t>团抱</a:t>
            </a:r>
            <a:r>
              <a:rPr lang="zh-CN" altLang="en-US" sz="3600" b="1">
                <a:latin typeface="宋体" panose="02010600030101010101" pitchFamily="2" charset="-122"/>
              </a:rPr>
              <a:t>在一起， 躲在绿叶背后，祈求些许温暖慰藉。</a:t>
            </a:r>
            <a:r>
              <a:rPr lang="zh-CN" altLang="en-US" sz="3600" b="1" u="sng">
                <a:latin typeface="宋体" panose="02010600030101010101" pitchFamily="2" charset="-122"/>
              </a:rPr>
              <a:t>到了夜里</a:t>
            </a:r>
            <a:r>
              <a:rPr lang="zh-CN" altLang="en-US" sz="3600" b="1">
                <a:latin typeface="宋体" panose="02010600030101010101" pitchFamily="2" charset="-122"/>
              </a:rPr>
              <a:t>，淅淅风，  潇潇雨，花蕊儿终于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②	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</a:rPr>
              <a:t>了，纷纷扬扬地</a:t>
            </a:r>
            <a:r>
              <a:rPr lang="zh-CN" altLang="en-US" sz="3600" b="1">
                <a:solidFill>
                  <a:srgbClr val="332E1D"/>
                </a:solidFill>
                <a:latin typeface="宋体" panose="02010600030101010101" pitchFamily="2" charset="-122"/>
              </a:rPr>
              <a:t>落下，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marL="12700">
              <a:tabLst>
                <a:tab pos="6642100" algn="l"/>
                <a:tab pos="8242300" algn="l"/>
              </a:tabLst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③	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</a:rPr>
              <a:t>的香气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④	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</a:rPr>
              <a:t>地飘着。风雨消歇，月光（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⑤			</a:t>
            </a:r>
            <a:r>
              <a:rPr lang="zh-CN" altLang="en-US" sz="3600" b="1">
                <a:latin typeface="宋体" panose="02010600030101010101" pitchFamily="2" charset="-122"/>
              </a:rPr>
              <a:t>），映着湿漉漉的桂叶、桂枝的剪影，我不由地想到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（⑥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A.“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人闲桂花落，夜静春山空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/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B.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中庭地白树栖鸦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冷露无声湿桂花”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600" b="1">
                <a:solidFill>
                  <a:srgbClr val="332E1D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3600" b="1">
                <a:latin typeface="宋体" panose="02010600030101010101" pitchFamily="2" charset="-122"/>
              </a:rPr>
              <a:t>心里漫上了一种说不出的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</a:rPr>
              <a:t>凄凉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40963" name="object 4"/>
          <p:cNvSpPr>
            <a:spLocks noChangeArrowheads="1"/>
          </p:cNvSpPr>
          <p:nvPr/>
        </p:nvSpPr>
        <p:spPr bwMode="auto">
          <a:xfrm>
            <a:off x="11283950" y="6086475"/>
            <a:ext cx="908050" cy="771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object 2"/>
          <p:cNvSpPr>
            <a:spLocks noChangeArrowheads="1"/>
          </p:cNvSpPr>
          <p:nvPr/>
        </p:nvSpPr>
        <p:spPr bwMode="auto">
          <a:xfrm>
            <a:off x="11283950" y="6086475"/>
            <a:ext cx="908050" cy="771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986" name="object 3"/>
          <p:cNvSpPr txBox="1">
            <a:spLocks noChangeArrowheads="1"/>
          </p:cNvSpPr>
          <p:nvPr/>
        </p:nvSpPr>
        <p:spPr bwMode="auto">
          <a:xfrm>
            <a:off x="79375" y="636588"/>
            <a:ext cx="11884025" cy="558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0795" rIns="0" bIns="0">
            <a:spAutoFit/>
          </a:bodyPr>
          <a:lstStyle/>
          <a:p>
            <a:pPr marL="12700" indent="609600">
              <a:spcBef>
                <a:spcPts val="9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【2】</a:t>
            </a:r>
            <a:r>
              <a:rPr lang="zh-CN" altLang="en-US" sz="3600" b="1">
                <a:latin typeface="宋体" panose="02010600030101010101" pitchFamily="2" charset="-122"/>
              </a:rPr>
              <a:t>一阵秋雨一阵凉。细细的雨幕给桂花蒙上了一层 灰调，那平日里的亮金色也打了折扣。微风来，花枝轻摇 慢颤，米粒大小的花粒儿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瑟瑟</a:t>
            </a:r>
            <a:r>
              <a:rPr lang="zh-CN" altLang="en-US" sz="3600" b="1">
                <a:latin typeface="宋体" panose="02010600030101010101" pitchFamily="2" charset="-122"/>
              </a:rPr>
              <a:t>地</a:t>
            </a:r>
            <a:r>
              <a:rPr lang="zh-CN" altLang="en-US" sz="3600" b="1" u="sng">
                <a:latin typeface="宋体" panose="02010600030101010101" pitchFamily="2" charset="-122"/>
              </a:rPr>
              <a:t>团抱</a:t>
            </a:r>
            <a:r>
              <a:rPr lang="zh-CN" altLang="en-US" sz="3600" b="1">
                <a:latin typeface="宋体" panose="02010600030101010101" pitchFamily="2" charset="-122"/>
              </a:rPr>
              <a:t>在一起，躲在绿叶背 后，祈求些许温暖慰藉。</a:t>
            </a:r>
            <a:r>
              <a:rPr lang="zh-CN" altLang="en-US" sz="3600" b="1" u="sng">
                <a:latin typeface="宋体" panose="02010600030101010101" pitchFamily="2" charset="-122"/>
              </a:rPr>
              <a:t>到了夜里</a:t>
            </a:r>
            <a:r>
              <a:rPr lang="zh-CN" altLang="en-US" sz="3600" b="1">
                <a:latin typeface="宋体" panose="02010600030101010101" pitchFamily="2" charset="-122"/>
              </a:rPr>
              <a:t>，淅淅风潇潇雨，花蕊 儿终于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支撑不住</a:t>
            </a:r>
            <a:r>
              <a:rPr lang="zh-CN" altLang="en-US" sz="3600" b="1">
                <a:latin typeface="宋体" panose="02010600030101010101" pitchFamily="2" charset="-122"/>
              </a:rPr>
              <a:t>了，纷纷扬扬地落下，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破碎</a:t>
            </a:r>
            <a:r>
              <a:rPr lang="zh-CN" altLang="en-US" sz="3600" b="1">
                <a:latin typeface="宋体" panose="02010600030101010101" pitchFamily="2" charset="-122"/>
              </a:rPr>
              <a:t>的香气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无依无靠 </a:t>
            </a:r>
            <a:r>
              <a:rPr lang="zh-CN" altLang="en-US" sz="3600" b="1">
                <a:latin typeface="宋体" panose="02010600030101010101" pitchFamily="2" charset="-122"/>
              </a:rPr>
              <a:t>地飘着。月光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清冷</a:t>
            </a:r>
            <a:r>
              <a:rPr lang="zh-CN" altLang="en-US" sz="3600" b="1">
                <a:latin typeface="宋体" panose="02010600030101010101" pitchFamily="2" charset="-122"/>
              </a:rPr>
              <a:t>，映着湿漉漉的桂叶、桂枝的剪影，  我不由地想到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“中庭地白树栖鸦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冷露无声湿桂花”</a:t>
            </a:r>
            <a:r>
              <a:rPr lang="zh-CN" altLang="en-US" sz="3600" b="1" u="sng">
                <a:latin typeface="宋体" panose="02010600030101010101" pitchFamily="2" charset="-122"/>
              </a:rPr>
              <a:t>。</a:t>
            </a:r>
            <a:r>
              <a:rPr lang="zh-CN" altLang="en-US" sz="3600" b="1">
                <a:latin typeface="宋体" panose="02010600030101010101" pitchFamily="2" charset="-122"/>
              </a:rPr>
              <a:t>心里 漫上了一种说不出的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</a:rPr>
              <a:t>凄凉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marL="12700" indent="609600">
              <a:spcBef>
                <a:spcPts val="1715"/>
              </a:spcBef>
            </a:pPr>
            <a:r>
              <a:rPr lang="zh-CN" altLang="en-US" sz="36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文学观察</a:t>
            </a:r>
            <a:r>
              <a:rPr lang="en-US" altLang="zh-CN" sz="36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多感官，联想、想象，移情于景，通感</a:t>
            </a:r>
            <a:r>
              <a:rPr lang="en-US" altLang="zh-CN" sz="36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……</a:t>
            </a:r>
            <a:endParaRPr lang="en-US" altLang="zh-CN" sz="36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object 2"/>
          <p:cNvSpPr/>
          <p:nvPr/>
        </p:nvSpPr>
        <p:spPr bwMode="auto">
          <a:xfrm>
            <a:off x="0" y="17463"/>
            <a:ext cx="12192000" cy="2181225"/>
          </a:xfrm>
          <a:custGeom>
            <a:avLst/>
            <a:gdLst/>
            <a:ahLst/>
            <a:cxnLst>
              <a:cxn ang="0">
                <a:pos x="0" y="2180843"/>
              </a:cxn>
              <a:cxn ang="0">
                <a:pos x="12192000" y="2180843"/>
              </a:cxn>
              <a:cxn ang="0">
                <a:pos x="12192000" y="0"/>
              </a:cxn>
              <a:cxn ang="0">
                <a:pos x="0" y="0"/>
              </a:cxn>
              <a:cxn ang="0">
                <a:pos x="0" y="2180843"/>
              </a:cxn>
            </a:cxnLst>
            <a:rect l="0" t="0" r="r" b="b"/>
            <a:pathLst>
              <a:path w="12192000" h="2181225">
                <a:moveTo>
                  <a:pt x="0" y="2180843"/>
                </a:moveTo>
                <a:lnTo>
                  <a:pt x="12192000" y="2180843"/>
                </a:lnTo>
                <a:lnTo>
                  <a:pt x="12192000" y="0"/>
                </a:lnTo>
                <a:lnTo>
                  <a:pt x="0" y="0"/>
                </a:lnTo>
                <a:lnTo>
                  <a:pt x="0" y="2180843"/>
                </a:lnTo>
                <a:close/>
              </a:path>
            </a:pathLst>
          </a:custGeom>
          <a:noFill/>
          <a:ln w="12192">
            <a:solidFill>
              <a:srgbClr val="548ED4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" name="object 3"/>
          <p:cNvSpPr txBox="1"/>
          <p:nvPr/>
        </p:nvSpPr>
        <p:spPr>
          <a:xfrm>
            <a:off x="79375" y="49213"/>
            <a:ext cx="12015788" cy="4436745"/>
          </a:xfrm>
          <a:prstGeom prst="rect">
            <a:avLst/>
          </a:prstGeom>
        </p:spPr>
        <p:txBody>
          <a:bodyPr lIns="0" tIns="24765" rIns="0" bIns="0">
            <a:spAutoFit/>
          </a:bodyPr>
          <a:lstStyle/>
          <a:p>
            <a:pPr marL="12700" indent="713105">
              <a:lnSpc>
                <a:spcPct val="111000"/>
              </a:lnSpc>
              <a:spcBef>
                <a:spcPts val="2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步入十月，凉亭旁便是大片大片的</a:t>
            </a:r>
            <a:r>
              <a:rPr lang="zh-CN" altLang="en-US" sz="2400" b="1" u="sng">
                <a:latin typeface="宋体" panose="02010600030101010101" pitchFamily="2" charset="-122"/>
              </a:rPr>
              <a:t>金黄色</a:t>
            </a:r>
            <a:r>
              <a:rPr lang="zh-CN" altLang="en-US" sz="2400" b="1">
                <a:latin typeface="宋体" panose="02010600030101010101" pitchFamily="2" charset="-122"/>
              </a:rPr>
              <a:t>桂树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色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。满树金桂</a:t>
            </a:r>
            <a:r>
              <a:rPr lang="zh-CN" altLang="en-US" sz="2400" b="1" u="sng">
                <a:latin typeface="宋体" panose="02010600030101010101" pitchFamily="2" charset="-122"/>
              </a:rPr>
              <a:t>热烈地开放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拟人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 </a:t>
            </a:r>
            <a:r>
              <a:rPr lang="zh-CN" altLang="en-US" sz="2400" b="1">
                <a:latin typeface="宋体" panose="02010600030101010101" pitchFamily="2" charset="-122"/>
              </a:rPr>
              <a:t>金色点亮了单调的庭院。几十朵小花</a:t>
            </a:r>
            <a:r>
              <a:rPr lang="zh-CN" altLang="en-US" sz="2400" b="1" u="sng">
                <a:latin typeface="宋体" panose="02010600030101010101" pitchFamily="2" charset="-122"/>
              </a:rPr>
              <a:t>簇成大型花团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形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，长在绿叶间隙。</a:t>
            </a:r>
            <a:r>
              <a:rPr lang="zh-CN" altLang="en-US" sz="2400" b="1" u="sng">
                <a:latin typeface="宋体" panose="02010600030101010101" pitchFamily="2" charset="-122"/>
              </a:rPr>
              <a:t>风沙沙地或有人轻摇树干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动静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，就像天空下</a:t>
            </a:r>
            <a:r>
              <a:rPr lang="zh-CN" altLang="en-US" sz="2400" b="1" u="sng">
                <a:latin typeface="宋体" panose="02010600030101010101" pitchFamily="2" charset="-122"/>
              </a:rPr>
              <a:t>起了金色的雪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比喻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。桂花的</a:t>
            </a:r>
            <a:r>
              <a:rPr lang="zh-CN" altLang="en-US" sz="2400" b="1" u="sng">
                <a:latin typeface="宋体" panose="02010600030101010101" pitchFamily="2" charset="-122"/>
              </a:rPr>
              <a:t>香味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嗅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那么浓郁，</a:t>
            </a:r>
            <a:r>
              <a:rPr lang="zh-CN" altLang="en-US" sz="2400" b="1" u="sng">
                <a:latin typeface="宋体" panose="02010600030101010101" pitchFamily="2" charset="-122"/>
              </a:rPr>
              <a:t>方圆十里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夸张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弥漫着</a:t>
            </a:r>
            <a:r>
              <a:rPr lang="zh-CN" altLang="en-US" sz="2400" b="1" u="sng">
                <a:latin typeface="宋体" panose="02010600030101010101" pitchFamily="2" charset="-122"/>
              </a:rPr>
              <a:t>香甜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味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的气味，仿佛闻着味儿都能找得到家。</a:t>
            </a:r>
            <a:r>
              <a:rPr lang="zh-CN" altLang="en-US" sz="2400" b="1" u="sng">
                <a:latin typeface="宋体" panose="02010600030101010101" pitchFamily="2" charset="-122"/>
              </a:rPr>
              <a:t>和冬天的</a:t>
            </a:r>
            <a:r>
              <a:rPr lang="zh-CN" altLang="en-US" sz="2400" b="1">
                <a:latin typeface="宋体" panose="02010600030101010101" pitchFamily="2" charset="-122"/>
              </a:rPr>
              <a:t>肃杀</a:t>
            </a:r>
            <a:r>
              <a:rPr lang="zh-CN" altLang="en-US" sz="2400" b="1" u="sng">
                <a:latin typeface="宋体" panose="02010600030101010101" pitchFamily="2" charset="-122"/>
              </a:rPr>
              <a:t>相比</a:t>
            </a:r>
            <a:r>
              <a:rPr lang="zh-CN" altLang="en-US" sz="2400" b="1">
                <a:latin typeface="宋体" panose="02010600030101010101" pitchFamily="2" charset="-122"/>
              </a:rPr>
              <a:t>，</a:t>
            </a:r>
            <a:r>
              <a:rPr lang="zh-CN" altLang="en-US" sz="2400" b="1" u="sng">
                <a:latin typeface="宋体" panose="02010600030101010101" pitchFamily="2" charset="-122"/>
              </a:rPr>
              <a:t>此时的</a:t>
            </a:r>
            <a:r>
              <a:rPr lang="zh-CN" altLang="en-US" sz="2400" b="1">
                <a:latin typeface="宋体" panose="02010600030101010101" pitchFamily="2" charset="-122"/>
              </a:rPr>
              <a:t>桂树充满了温柔的气息。</a:t>
            </a:r>
            <a:endParaRPr lang="zh-CN" altLang="en-US" sz="2400">
              <a:latin typeface="宋体" panose="02010600030101010101" pitchFamily="2" charset="-122"/>
            </a:endParaRPr>
          </a:p>
          <a:p>
            <a:pPr marL="12700" indent="713105">
              <a:spcBef>
                <a:spcPts val="115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一阵秋雨一阵凉。细细的雨幕给桂花蒙上了一层灰调，那平日里的亮金色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色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也 打了折扣。微风来，花枝轻摇慢颤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动静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，米粒大小的花粒儿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形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瑟瑟地</a:t>
            </a:r>
            <a:r>
              <a:rPr lang="zh-CN" altLang="en-US" sz="2400" b="1" u="sng">
                <a:latin typeface="宋体" panose="02010600030101010101" pitchFamily="2" charset="-122"/>
              </a:rPr>
              <a:t>团抱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拟人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在一起，躲在绿叶背后，祈求些许温暖慰藉。</a:t>
            </a:r>
            <a:r>
              <a:rPr lang="zh-CN" altLang="en-US" sz="2400" b="1" u="sng">
                <a:latin typeface="宋体" panose="02010600030101010101" pitchFamily="2" charset="-122"/>
              </a:rPr>
              <a:t>到了夜里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不同时间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，淅淅风，潇潇雨，花蕊儿终支撑不住了，纷纷扬扬地落下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动静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，破碎的香气无依无靠地飘着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嗅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。风雨消歇，月光清冷，映着湿漉漉的桂叶、桂枝的剪影，我不由地想到</a:t>
            </a:r>
            <a:r>
              <a:rPr lang="zh-CN" altLang="en-US" sz="2400" b="1" u="sng">
                <a:latin typeface="宋体" panose="02010600030101010101" pitchFamily="2" charset="-122"/>
              </a:rPr>
              <a:t>“中庭地白树栖鸦</a:t>
            </a:r>
            <a:r>
              <a:rPr lang="en-US" altLang="zh-CN" sz="2400" b="1" u="sng">
                <a:latin typeface="宋体" panose="02010600030101010101" pitchFamily="2" charset="-122"/>
              </a:rPr>
              <a:t>,</a:t>
            </a:r>
            <a:r>
              <a:rPr lang="zh-CN" altLang="en-US" sz="2400" b="1" u="sng">
                <a:latin typeface="宋体" panose="02010600030101010101" pitchFamily="2" charset="-122"/>
              </a:rPr>
              <a:t>冷露无声湿桂花”。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引用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</a:rPr>
              <a:t>心里漫上了一种说不出的凄凉。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3012" name="object 5"/>
          <p:cNvSpPr>
            <a:spLocks noChangeArrowheads="1"/>
          </p:cNvSpPr>
          <p:nvPr/>
        </p:nvSpPr>
        <p:spPr bwMode="auto">
          <a:xfrm>
            <a:off x="10320338" y="5664200"/>
            <a:ext cx="1865312" cy="11938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375" y="4608513"/>
            <a:ext cx="741363" cy="452437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同：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375" y="5046663"/>
            <a:ext cx="3702050" cy="392112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400" b="1">
                <a:solidFill>
                  <a:srgbClr val="FF0000"/>
                </a:solidFill>
                <a:latin typeface="Microsoft JhengHei" panose="020B0604030504040204" charset="-120"/>
                <a:ea typeface="Microsoft JhengHei" panose="020B0604030504040204" charset="-120"/>
              </a:rPr>
              <a:t>多感官多角度观察景物特征</a:t>
            </a:r>
            <a:endParaRPr lang="zh-CN" altLang="en-US" sz="2400" b="1">
              <a:solidFill>
                <a:srgbClr val="FF0000"/>
              </a:solidFill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049838" y="4660900"/>
            <a:ext cx="7059612" cy="868045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38100">
              <a:lnSpc>
                <a:spcPts val="3100"/>
              </a:lnSpc>
              <a:spcBef>
                <a:spcPts val="100"/>
              </a:spcBef>
            </a:pPr>
            <a:r>
              <a:rPr lang="zh-CN" altLang="en-US" sz="2800" b="1">
                <a:solidFill>
                  <a:srgbClr val="39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异：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8100">
              <a:lnSpc>
                <a:spcPts val="3575"/>
              </a:lnSpc>
            </a:pP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第一段愉快，温柔的美；</a:t>
            </a:r>
            <a:r>
              <a:rPr lang="zh-CN" altLang="en-US" sz="4400" b="1" baseline="9000">
                <a:latin typeface="微软雅黑" panose="020B0503020204020204" pitchFamily="34" charset="-122"/>
                <a:ea typeface="微软雅黑" panose="020B0503020204020204" pitchFamily="34" charset="-122"/>
              </a:rPr>
              <a:t>一切景语皆情语，</a:t>
            </a:r>
            <a:endParaRPr lang="zh-CN" altLang="en-US" sz="4400" baseline="9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0" y="5592763"/>
            <a:ext cx="12055475" cy="126238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38100">
              <a:lnSpc>
                <a:spcPts val="3625"/>
              </a:lnSpc>
              <a:spcBef>
                <a:spcPts val="100"/>
              </a:spcBef>
            </a:pPr>
            <a:r>
              <a:rPr lang="zh-CN" altLang="en-US" sz="3600" b="1" baseline="20000">
                <a:solidFill>
                  <a:srgbClr val="FF0000"/>
                </a:solidFill>
                <a:latin typeface="Microsoft JhengHei" panose="020B0604030504040204" charset="-120"/>
                <a:ea typeface="Microsoft JhengHei" panose="020B0604030504040204" charset="-120"/>
              </a:rPr>
              <a:t>（形、声、色、香、味，动静，不同   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第二段伤感，凄凉的美。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物皆着我之色彩。</a:t>
            </a:r>
            <a:endParaRPr lang="zh-CN" altLang="en-US" sz="3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8100">
              <a:lnSpc>
                <a:spcPts val="2665"/>
              </a:lnSpc>
            </a:pPr>
            <a:r>
              <a:rPr lang="zh-CN" altLang="en-US" sz="2400" b="1">
                <a:solidFill>
                  <a:srgbClr val="002060"/>
                </a:solidFill>
                <a:latin typeface="Microsoft JhengHei" panose="020B0604030504040204" charset="-120"/>
                <a:ea typeface="Microsoft JhengHei" panose="020B0604030504040204" charset="-120"/>
              </a:rPr>
              <a:t>时间</a:t>
            </a:r>
            <a:r>
              <a:rPr lang="en-US" altLang="zh-CN" sz="2400" b="1">
                <a:solidFill>
                  <a:srgbClr val="002060"/>
                </a:solidFill>
                <a:latin typeface="Microsoft JhengHei" panose="020B0604030504040204" charset="-120"/>
                <a:ea typeface="Microsoft JhengHei" panose="020B0604030504040204" charset="-120"/>
              </a:rPr>
              <a:t>……</a:t>
            </a:r>
            <a:r>
              <a:rPr lang="zh-CN" altLang="en-US" sz="2400" b="1">
                <a:solidFill>
                  <a:srgbClr val="002060"/>
                </a:solidFill>
                <a:latin typeface="Microsoft JhengHei" panose="020B0604030504040204" charset="-120"/>
                <a:ea typeface="Microsoft JhengHei" panose="020B0604030504040204" charset="-120"/>
              </a:rPr>
              <a:t>）</a:t>
            </a:r>
            <a:endParaRPr lang="zh-CN" altLang="en-US" sz="2400" b="1">
              <a:solidFill>
                <a:srgbClr val="002060"/>
              </a:solidFill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38100">
              <a:spcBef>
                <a:spcPts val="575"/>
              </a:spcBef>
            </a:pPr>
            <a:r>
              <a:rPr lang="zh-CN" altLang="en-US" sz="2400" b="1">
                <a:solidFill>
                  <a:srgbClr val="FF0000"/>
                </a:solidFill>
                <a:latin typeface="Microsoft JhengHei" panose="020B0604030504040204" charset="-120"/>
                <a:ea typeface="Microsoft JhengHei" panose="020B0604030504040204" charset="-120"/>
              </a:rPr>
              <a:t>联想、想象，通感</a:t>
            </a:r>
            <a:r>
              <a:rPr lang="en-US" altLang="zh-CN" sz="2400" b="1">
                <a:solidFill>
                  <a:srgbClr val="FF0000"/>
                </a:solidFill>
                <a:latin typeface="Microsoft JhengHei" panose="020B0604030504040204" charset="-120"/>
                <a:ea typeface="Microsoft JhengHei" panose="020B0604030504040204" charset="-120"/>
              </a:rPr>
              <a:t>……</a:t>
            </a:r>
            <a:endParaRPr lang="en-US" altLang="zh-CN" sz="2400" b="1">
              <a:solidFill>
                <a:srgbClr val="FF0000"/>
              </a:solidFill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81575" y="220663"/>
            <a:ext cx="2063750" cy="51435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写作实践二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4" name="object 3"/>
          <p:cNvSpPr>
            <a:spLocks noGrp="1"/>
          </p:cNvSpPr>
          <p:nvPr>
            <p:ph type="title"/>
          </p:nvPr>
        </p:nvSpPr>
        <p:spPr>
          <a:xfrm>
            <a:off x="228600" y="990600"/>
            <a:ext cx="10633075" cy="1222375"/>
          </a:xfrm>
        </p:spPr>
        <p:txBody>
          <a:bodyPr tIns="12700"/>
          <a:lstStyle/>
          <a:p>
            <a:pPr marL="12700" indent="812800" eaLnBrk="1" hangingPunct="1">
              <a:lnSpc>
                <a:spcPct val="110000"/>
              </a:lnSpc>
              <a:spcBef>
                <a:spcPts val="100"/>
              </a:spcBef>
            </a:pPr>
            <a:r>
              <a:rPr lang="zh-CN" altLang="en-US" sz="3600" smtClean="0">
                <a:latin typeface="仿宋" panose="02010609060101010101" pitchFamily="49" charset="-122"/>
                <a:ea typeface="仿宋" panose="02010609060101010101" pitchFamily="49" charset="-122"/>
              </a:rPr>
              <a:t>任选校园中一处景物，细心观察之后，写成一篇 文章。并附上照片。题目自拟。不少于</a:t>
            </a:r>
            <a:r>
              <a:rPr lang="en-US" altLang="zh-CN" sz="3600" smtClean="0">
                <a:latin typeface="仿宋" panose="02010609060101010101" pitchFamily="49" charset="-122"/>
                <a:ea typeface="仿宋" panose="02010609060101010101" pitchFamily="49" charset="-122"/>
              </a:rPr>
              <a:t>500</a:t>
            </a:r>
            <a:r>
              <a:rPr lang="zh-CN" altLang="en-US" sz="3600" smtClean="0">
                <a:latin typeface="仿宋" panose="02010609060101010101" pitchFamily="49" charset="-122"/>
                <a:ea typeface="仿宋" panose="02010609060101010101" pitchFamily="49" charset="-122"/>
              </a:rPr>
              <a:t>字。</a:t>
            </a:r>
            <a:endParaRPr lang="zh-CN" altLang="en-US" sz="360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35" name="object 4"/>
          <p:cNvSpPr>
            <a:spLocks noChangeArrowheads="1"/>
          </p:cNvSpPr>
          <p:nvPr/>
        </p:nvSpPr>
        <p:spPr bwMode="auto">
          <a:xfrm>
            <a:off x="0" y="4740275"/>
            <a:ext cx="1639888" cy="174466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1631950" y="3314700"/>
          <a:ext cx="10412413" cy="3267075"/>
        </p:xfrm>
        <a:graphic>
          <a:graphicData uri="http://schemas.openxmlformats.org/drawingml/2006/table">
            <a:tbl>
              <a:tblPr/>
              <a:tblGrid>
                <a:gridCol w="1697038"/>
                <a:gridCol w="4184650"/>
                <a:gridCol w="1281112"/>
                <a:gridCol w="1625600"/>
                <a:gridCol w="1624013"/>
              </a:tblGrid>
              <a:tr h="6397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写作目标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分值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0350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自我评价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小组评价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</a:tr>
              <a:tr h="639763">
                <a:tc rowSpan="2">
                  <a:txBody>
                    <a:bodyPr/>
                    <a:lstStyle/>
                    <a:p>
                      <a:pPr marL="2381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基本要求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07314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多角度、多感官观察描写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</a:tr>
              <a:tr h="639763">
                <a:tc vMerge="1">
                  <a:tcPr/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写出景物的特点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  <a:tr h="639763">
                <a:tc rowSpan="2">
                  <a:txBody>
                    <a:bodyPr/>
                    <a:lstStyle/>
                    <a:p>
                      <a:pPr marL="2381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高阶要求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0795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融情于景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</a:tr>
              <a:tr h="706438">
                <a:tc vMerge="1">
                  <a:tcPr/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写出自己独特的感受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3541713" y="2392363"/>
            <a:ext cx="5614987" cy="635000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4000" b="1">
                <a:solidFill>
                  <a:srgbClr val="3900C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“校园美景”写作评价表</a:t>
            </a:r>
            <a:endParaRPr lang="zh-CN" altLang="en-US" sz="400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78580" y="1025525"/>
            <a:ext cx="5358130" cy="981710"/>
          </a:xfrm>
        </p:spPr>
        <p:txBody>
          <a:bodyPr wrap="square" tIns="12700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z="6000" b="1" smtClean="0">
                <a:latin typeface="黑体" panose="02010609060101010101" pitchFamily="49" charset="-122"/>
                <a:ea typeface="黑体" panose="02010609060101010101" pitchFamily="49" charset="-122"/>
              </a:rPr>
              <a:t>学会观察景物</a:t>
            </a:r>
            <a:endParaRPr lang="zh-CN" altLang="en-US" sz="60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1514475" y="1992630"/>
            <a:ext cx="9548495" cy="3117215"/>
          </a:xfrm>
        </p:spPr>
        <p:txBody>
          <a:bodyPr wrap="square" tIns="12065"/>
          <a:lstStyle/>
          <a:p>
            <a:pPr marL="1311275" eaLnBrk="1" hangingPunct="1">
              <a:lnSpc>
                <a:spcPct val="150000"/>
              </a:lnSpc>
              <a:spcBef>
                <a:spcPts val="100"/>
              </a:spcBef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培养多感官观察景物的习惯 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11275" eaLnBrk="1" hangingPunct="1">
              <a:lnSpc>
                <a:spcPct val="150000"/>
              </a:lnSpc>
              <a:spcBef>
                <a:spcPts val="100"/>
              </a:spcBef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掌握多角度观察景物的方法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311275" eaLnBrk="1" hangingPunct="1">
              <a:spcBef>
                <a:spcPts val="2640"/>
              </a:spcBef>
            </a:pP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注意科学观察和文学观察的区别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object 4"/>
          <p:cNvSpPr>
            <a:spLocks noChangeArrowheads="1"/>
          </p:cNvSpPr>
          <p:nvPr/>
        </p:nvSpPr>
        <p:spPr bwMode="auto">
          <a:xfrm>
            <a:off x="36513" y="4352925"/>
            <a:ext cx="1982787" cy="209391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object 2"/>
          <p:cNvSpPr>
            <a:spLocks noChangeArrowheads="1"/>
          </p:cNvSpPr>
          <p:nvPr/>
        </p:nvSpPr>
        <p:spPr bwMode="auto">
          <a:xfrm>
            <a:off x="1411288" y="1101725"/>
            <a:ext cx="9178925" cy="5227638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17763" y="1579563"/>
            <a:ext cx="2322512" cy="93980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6000" b="1">
                <a:latin typeface="Microsoft JhengHei" panose="020B0604030504040204" charset="-120"/>
                <a:ea typeface="Microsoft JhengHei" panose="020B0604030504040204" charset="-120"/>
              </a:rPr>
              <a:t>爱生活</a:t>
            </a:r>
            <a:endParaRPr lang="zh-CN" altLang="en-US" sz="60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914400" y="2125663"/>
            <a:ext cx="10363200" cy="2627312"/>
          </a:xfrm>
        </p:spPr>
        <p:txBody>
          <a:bodyPr tIns="12700"/>
          <a:lstStyle/>
          <a:p>
            <a:pPr marL="151130" indent="1116330" algn="l" eaLnBrk="1" hangingPunct="1">
              <a:lnSpc>
                <a:spcPct val="130000"/>
              </a:lnSpc>
              <a:spcBef>
                <a:spcPts val="100"/>
              </a:spcBef>
            </a:pPr>
            <a:r>
              <a:rPr lang="zh-CN" altLang="en-US" sz="4400" b="1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“我一回头，身后的草全开花了。  一大片。好像谁说了一个笑话，把一滩草惹笑了。”</a:t>
            </a:r>
            <a:endParaRPr lang="zh-CN" altLang="en-US" sz="4400" b="1" smtClean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7106" name="object 3"/>
          <p:cNvSpPr txBox="1">
            <a:spLocks noChangeArrowheads="1"/>
          </p:cNvSpPr>
          <p:nvPr/>
        </p:nvSpPr>
        <p:spPr bwMode="auto">
          <a:xfrm>
            <a:off x="4206875" y="4716463"/>
            <a:ext cx="6537325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刘亮程</a:t>
            </a: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对一朵花微笑</a:t>
            </a: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en-US" altLang="zh-CN" sz="4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7107" name="object 4"/>
          <p:cNvSpPr>
            <a:spLocks noChangeArrowheads="1"/>
          </p:cNvSpPr>
          <p:nvPr/>
        </p:nvSpPr>
        <p:spPr bwMode="auto">
          <a:xfrm>
            <a:off x="0" y="0"/>
            <a:ext cx="2808288" cy="2803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object 2"/>
          <p:cNvSpPr>
            <a:spLocks noChangeArrowheads="1"/>
          </p:cNvSpPr>
          <p:nvPr/>
        </p:nvSpPr>
        <p:spPr bwMode="auto">
          <a:xfrm>
            <a:off x="0" y="0"/>
            <a:ext cx="12192000" cy="5343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2763" y="5570538"/>
            <a:ext cx="11491912" cy="112395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 indent="914400">
              <a:spcBef>
                <a:spcPts val="100"/>
              </a:spcBef>
            </a:pPr>
            <a:r>
              <a:rPr lang="zh-CN" altLang="en-US" sz="3600" b="1">
                <a:latin typeface="Microsoft JhengHei" panose="020B0604030504040204" charset="-120"/>
                <a:ea typeface="Microsoft JhengHei" panose="020B0604030504040204" charset="-120"/>
              </a:rPr>
              <a:t>对生活的热爱，对自己周围的环境，对他人的态度， 影响着你能够看到什么，感觉到什么。</a:t>
            </a:r>
            <a:endParaRPr lang="zh-CN" altLang="en-US" sz="36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 tIns="207010"/>
          <a:lstStyle/>
          <a:p>
            <a:pPr marL="6410325" algn="l" eaLnBrk="1" hangingPunct="1">
              <a:lnSpc>
                <a:spcPts val="5375"/>
              </a:lnSpc>
              <a:spcBef>
                <a:spcPts val="425"/>
              </a:spcBef>
            </a:pP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视觉</a:t>
            </a:r>
            <a:r>
              <a:rPr lang="en-US" altLang="zh-CN" smtClean="0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金黄（颜色）</a:t>
            </a:r>
            <a:b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</a:b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        </a:t>
            </a:r>
            <a:r>
              <a:rPr lang="en-US" altLang="zh-CN" smtClean="0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米粒（形状、大小） </a:t>
            </a:r>
            <a:b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</a:b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嗅觉</a:t>
            </a:r>
            <a:r>
              <a:rPr lang="en-US" altLang="zh-CN" smtClean="0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芳香浓郁（气味）</a:t>
            </a:r>
            <a:endParaRPr lang="zh-CN" altLang="en-US" smtClean="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21506" name="object 3"/>
          <p:cNvSpPr>
            <a:spLocks noChangeArrowheads="1"/>
          </p:cNvSpPr>
          <p:nvPr/>
        </p:nvSpPr>
        <p:spPr bwMode="auto">
          <a:xfrm>
            <a:off x="9413875" y="3702050"/>
            <a:ext cx="2778125" cy="305117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object 2"/>
          <p:cNvSpPr>
            <a:spLocks noChangeArrowheads="1"/>
          </p:cNvSpPr>
          <p:nvPr/>
        </p:nvSpPr>
        <p:spPr bwMode="auto">
          <a:xfrm>
            <a:off x="1020763" y="301625"/>
            <a:ext cx="4373562" cy="29178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9154" name="object 3"/>
          <p:cNvSpPr>
            <a:spLocks noChangeArrowheads="1"/>
          </p:cNvSpPr>
          <p:nvPr/>
        </p:nvSpPr>
        <p:spPr bwMode="auto">
          <a:xfrm>
            <a:off x="5997575" y="301625"/>
            <a:ext cx="4408488" cy="29162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9155" name="object 4"/>
          <p:cNvSpPr>
            <a:spLocks noChangeArrowheads="1"/>
          </p:cNvSpPr>
          <p:nvPr/>
        </p:nvSpPr>
        <p:spPr bwMode="auto">
          <a:xfrm>
            <a:off x="695325" y="3694113"/>
            <a:ext cx="3517900" cy="2438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9156" name="object 5"/>
          <p:cNvSpPr>
            <a:spLocks noChangeArrowheads="1"/>
          </p:cNvSpPr>
          <p:nvPr/>
        </p:nvSpPr>
        <p:spPr bwMode="auto">
          <a:xfrm>
            <a:off x="4470400" y="3694113"/>
            <a:ext cx="2428875" cy="239553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9157" name="object 6"/>
          <p:cNvSpPr>
            <a:spLocks noChangeArrowheads="1"/>
          </p:cNvSpPr>
          <p:nvPr/>
        </p:nvSpPr>
        <p:spPr bwMode="auto">
          <a:xfrm>
            <a:off x="7116763" y="3505200"/>
            <a:ext cx="3944937" cy="2627313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81575" y="220663"/>
            <a:ext cx="2063750" cy="51435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写作实践二</a:t>
            </a:r>
            <a:endParaRPr lang="zh-CN" altLang="en-US" sz="32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5940" y="735330"/>
            <a:ext cx="11120120" cy="1412240"/>
          </a:xfrm>
        </p:spPr>
        <p:txBody>
          <a:bodyPr wrap="square" tIns="12700"/>
          <a:lstStyle/>
          <a:p>
            <a:pPr marL="12700" indent="812800" algn="l" eaLnBrk="1" hangingPunct="1">
              <a:lnSpc>
                <a:spcPct val="110000"/>
              </a:lnSpc>
              <a:spcBef>
                <a:spcPts val="100"/>
              </a:spcBef>
            </a:pPr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zh-CN" altLang="en-US" b="1" smtClean="0">
                <a:latin typeface="宋体" panose="02010600030101010101" pitchFamily="2" charset="-122"/>
              </a:rPr>
              <a:t>任选校园中一处景物，细心观察之后，写成一篇文章。题目自拟，不少于</a:t>
            </a:r>
            <a:r>
              <a:rPr lang="en-US" altLang="zh-CN" b="1" smtClean="0">
                <a:latin typeface="宋体" panose="02010600030101010101" pitchFamily="2" charset="-122"/>
              </a:rPr>
              <a:t>500</a:t>
            </a:r>
            <a:r>
              <a:rPr lang="zh-CN" altLang="en-US" b="1" smtClean="0">
                <a:latin typeface="宋体" panose="02010600030101010101" pitchFamily="2" charset="-122"/>
              </a:rPr>
              <a:t>字。</a:t>
            </a:r>
            <a:endParaRPr lang="zh-CN" altLang="en-US" b="1" smtClean="0">
              <a:latin typeface="宋体" panose="02010600030101010101" pitchFamily="2" charset="-122"/>
            </a:endParaRPr>
          </a:p>
        </p:txBody>
      </p:sp>
      <p:sp>
        <p:nvSpPr>
          <p:cNvPr id="51203" name="object 4"/>
          <p:cNvSpPr>
            <a:spLocks noChangeArrowheads="1"/>
          </p:cNvSpPr>
          <p:nvPr/>
        </p:nvSpPr>
        <p:spPr bwMode="auto">
          <a:xfrm>
            <a:off x="0" y="4740275"/>
            <a:ext cx="1639888" cy="174466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1631950" y="3314700"/>
          <a:ext cx="10412413" cy="3267075"/>
        </p:xfrm>
        <a:graphic>
          <a:graphicData uri="http://schemas.openxmlformats.org/drawingml/2006/table">
            <a:tbl>
              <a:tblPr/>
              <a:tblGrid>
                <a:gridCol w="1697038"/>
                <a:gridCol w="4184650"/>
                <a:gridCol w="1281112"/>
                <a:gridCol w="1625600"/>
                <a:gridCol w="1624013"/>
              </a:tblGrid>
              <a:tr h="6397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写作目标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分值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0350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自我评价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小组评价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</a:tr>
              <a:tr h="639763">
                <a:tc rowSpan="2">
                  <a:txBody>
                    <a:bodyPr/>
                    <a:lstStyle/>
                    <a:p>
                      <a:pPr marL="2381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基本要求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07314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多角度、多感官观察描写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</a:tr>
              <a:tr h="639763">
                <a:tc vMerge="1">
                  <a:tcPr/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写出景物的特点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  <a:tr h="639763">
                <a:tc rowSpan="2">
                  <a:txBody>
                    <a:bodyPr/>
                    <a:lstStyle/>
                    <a:p>
                      <a:pPr marL="2381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高阶要求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0795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融情于景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</a:tr>
              <a:tr h="706438">
                <a:tc vMerge="1">
                  <a:tcPr/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写出自己独特的感受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3541713" y="2392363"/>
            <a:ext cx="5614987" cy="635000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4000" b="1">
                <a:solidFill>
                  <a:srgbClr val="3900C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“校园美景”写作评价表</a:t>
            </a:r>
            <a:endParaRPr lang="zh-CN" altLang="en-US" sz="400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1310" y="1579880"/>
            <a:ext cx="8981440" cy="981710"/>
          </a:xfrm>
        </p:spPr>
        <p:txBody>
          <a:bodyPr wrap="square" tIns="12700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z="6000" b="1" smtClean="0">
                <a:latin typeface="Microsoft JhengHei" panose="020B0604030504040204" charset="-120"/>
                <a:ea typeface="Microsoft JhengHei" panose="020B0604030504040204" charset="-120"/>
              </a:rPr>
              <a:t>爱生活，爱观察，爱写作</a:t>
            </a:r>
            <a:endParaRPr lang="zh-CN" altLang="en-US" sz="6000" smtClean="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9753" y="377825"/>
            <a:ext cx="11469687" cy="3710940"/>
          </a:xfrm>
          <a:prstGeom prst="rect">
            <a:avLst/>
          </a:prstGeom>
        </p:spPr>
        <p:txBody>
          <a:bodyPr lIns="0" tIns="207010" rIns="0" bIns="0">
            <a:spAutoFit/>
          </a:bodyPr>
          <a:lstStyle/>
          <a:p>
            <a:pPr marL="6094730">
              <a:lnSpc>
                <a:spcPct val="100000"/>
              </a:lnSpc>
              <a:spcBef>
                <a:spcPts val="1625"/>
              </a:spcBef>
            </a:pP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视觉</a:t>
            </a:r>
            <a:r>
              <a:rPr lang="en-US" altLang="zh-CN" sz="3200" b="1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金黄（颜色）</a:t>
            </a:r>
            <a:endParaRPr lang="zh-CN" altLang="en-US" sz="3200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6094730">
              <a:lnSpc>
                <a:spcPct val="100000"/>
              </a:lnSpc>
              <a:spcBef>
                <a:spcPts val="425"/>
              </a:spcBef>
            </a:pPr>
            <a:r>
              <a:rPr lang="en-US" altLang="zh-CN" sz="3200" b="1">
                <a:latin typeface="Microsoft JhengHei" panose="020B0604030504040204" charset="-120"/>
                <a:ea typeface="Microsoft JhengHei" panose="020B0604030504040204" charset="-120"/>
              </a:rPr>
              <a:t>        ——</a:t>
            </a: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米粒（形状、大小） </a:t>
            </a:r>
            <a:endParaRPr lang="zh-CN" altLang="en-US" sz="3200" b="1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6094730">
              <a:lnSpc>
                <a:spcPts val="5375"/>
              </a:lnSpc>
              <a:spcBef>
                <a:spcPts val="425"/>
              </a:spcBef>
            </a:pP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嗅觉</a:t>
            </a:r>
            <a:r>
              <a:rPr lang="en-US" altLang="zh-CN" sz="3200" b="1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芳香浓郁（气味）</a:t>
            </a:r>
            <a:endParaRPr lang="zh-CN" altLang="en-US" sz="3200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6094730">
              <a:spcBef>
                <a:spcPts val="1900"/>
              </a:spcBef>
            </a:pP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触觉</a:t>
            </a:r>
            <a:r>
              <a:rPr lang="en-US" altLang="zh-CN" sz="3200" b="1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轻盈（重量）</a:t>
            </a:r>
            <a:endParaRPr lang="zh-CN" altLang="en-US" sz="3200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6094730"/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                翻滚着身体（形状） </a:t>
            </a:r>
            <a:endParaRPr lang="zh-CN" altLang="en-US" sz="3200" b="1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6094730"/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听觉</a:t>
            </a:r>
            <a:r>
              <a:rPr lang="en-US" altLang="zh-CN" sz="3200" b="1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沙沙（声音）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3320" y="4181475"/>
            <a:ext cx="10263505" cy="1788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/>
              <a:t>      </a:t>
            </a:r>
            <a:r>
              <a:rPr lang="zh-CN" altLang="en-US" sz="2800" b="1"/>
              <a:t>捧一把桂花在掌心上，你几乎感觉不到它们的重量，用手 指轻轻摸一摸小花瓣，它会像调皮的孩子不断翻滚着身体；风 吹动的时候树叶与花会发出沙沙的声音，好像在私语……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43688" y="176213"/>
            <a:ext cx="4095750" cy="512762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视觉</a:t>
            </a:r>
            <a:r>
              <a:rPr lang="en-US" altLang="zh-CN" sz="3200" b="1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金黄（颜色）</a:t>
            </a:r>
            <a:endParaRPr lang="zh-CN" altLang="en-US" sz="32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4475" y="-17463"/>
            <a:ext cx="11703050" cy="1724660"/>
          </a:xfrm>
        </p:spPr>
        <p:txBody>
          <a:bodyPr tIns="694358"/>
          <a:lstStyle/>
          <a:p>
            <a:pPr marL="6410325" indent="800100" algn="l" eaLnBrk="1" hangingPunct="1">
              <a:lnSpc>
                <a:spcPct val="100000"/>
              </a:lnSpc>
              <a:spcBef>
                <a:spcPts val="100"/>
              </a:spcBef>
            </a:pPr>
            <a:r>
              <a:rPr lang="en-US" altLang="zh-CN" smtClean="0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米粒（形状、大小嗅觉</a:t>
            </a:r>
            <a:r>
              <a:rPr lang="en-US" altLang="zh-CN" smtClean="0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芳香浓郁（气味）</a:t>
            </a:r>
            <a:endParaRPr lang="zh-CN" altLang="en-US" smtClean="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61925" y="1846580"/>
            <a:ext cx="11868150" cy="1489075"/>
          </a:xfrm>
        </p:spPr>
        <p:txBody>
          <a:bodyPr tIns="13335"/>
          <a:lstStyle/>
          <a:p>
            <a:pPr marL="6492875" eaLnBrk="1" hangingPunct="1">
              <a:spcBef>
                <a:spcPts val="100"/>
              </a:spcBef>
            </a:pP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触觉</a:t>
            </a:r>
            <a:r>
              <a:rPr lang="en-US" altLang="zh-CN" smtClean="0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轻盈（重量）</a:t>
            </a:r>
            <a:endParaRPr lang="zh-CN" altLang="en-US" smtClean="0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6492875" eaLnBrk="1" hangingPunct="1">
              <a:spcBef>
                <a:spcPct val="0"/>
              </a:spcBef>
            </a:pP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                翻滚着身体（形状） </a:t>
            </a:r>
            <a:endParaRPr lang="zh-CN" altLang="en-US" smtClean="0">
              <a:latin typeface="Microsoft JhengHei" panose="020B0604030504040204" charset="-120"/>
              <a:ea typeface="Microsoft JhengHei" panose="020B0604030504040204" charset="-120"/>
            </a:endParaRPr>
          </a:p>
          <a:p>
            <a:pPr marL="6492875" eaLnBrk="1" hangingPunct="1">
              <a:spcBef>
                <a:spcPct val="0"/>
              </a:spcBef>
            </a:pP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听觉</a:t>
            </a:r>
            <a:r>
              <a:rPr lang="en-US" altLang="zh-CN" smtClean="0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mtClean="0">
                <a:latin typeface="Microsoft JhengHei" panose="020B0604030504040204" charset="-120"/>
                <a:ea typeface="Microsoft JhengHei" panose="020B0604030504040204" charset="-120"/>
              </a:rPr>
              <a:t>沙沙（声音）</a:t>
            </a:r>
            <a:endParaRPr lang="zh-CN" altLang="en-US" smtClean="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23556" name="object 5"/>
          <p:cNvSpPr txBox="1">
            <a:spLocks noChangeArrowheads="1"/>
          </p:cNvSpPr>
          <p:nvPr/>
        </p:nvSpPr>
        <p:spPr bwMode="auto">
          <a:xfrm>
            <a:off x="6643688" y="4278313"/>
            <a:ext cx="4786312" cy="500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333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味觉</a:t>
            </a:r>
            <a:r>
              <a:rPr lang="en-US" altLang="zh-CN" sz="3200" b="1">
                <a:latin typeface="Microsoft JhengHei" panose="020B0604030504040204" charset="-120"/>
                <a:ea typeface="Microsoft JhengHei" panose="020B0604030504040204" charset="-120"/>
              </a:rPr>
              <a:t>——</a:t>
            </a:r>
            <a:r>
              <a:rPr lang="zh-CN" altLang="en-US" sz="3200" b="1">
                <a:latin typeface="Microsoft JhengHei" panose="020B0604030504040204" charset="-120"/>
                <a:ea typeface="Microsoft JhengHei" panose="020B0604030504040204" charset="-120"/>
              </a:rPr>
              <a:t>苦涩还是香甜？</a:t>
            </a:r>
            <a:endParaRPr lang="zh-CN" altLang="en-US" sz="32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36625" y="4492625"/>
            <a:ext cx="4572000" cy="101917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6600" b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多感官观察</a:t>
            </a:r>
            <a:endParaRPr lang="zh-CN" altLang="en-US" sz="660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object 2"/>
          <p:cNvSpPr/>
          <p:nvPr/>
        </p:nvSpPr>
        <p:spPr bwMode="auto">
          <a:xfrm>
            <a:off x="6029325" y="207963"/>
            <a:ext cx="0" cy="6650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650097"/>
              </a:cxn>
            </a:cxnLst>
            <a:rect l="0" t="0" r="r" b="b"/>
            <a:pathLst>
              <a:path h="6650355">
                <a:moveTo>
                  <a:pt x="0" y="0"/>
                </a:moveTo>
                <a:lnTo>
                  <a:pt x="0" y="6650097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78" name="object 3"/>
          <p:cNvSpPr/>
          <p:nvPr/>
        </p:nvSpPr>
        <p:spPr bwMode="auto">
          <a:xfrm>
            <a:off x="1660525" y="2857500"/>
            <a:ext cx="8656638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56320" y="0"/>
              </a:cxn>
            </a:cxnLst>
            <a:rect l="0" t="0" r="r" b="b"/>
            <a:pathLst>
              <a:path w="8656320">
                <a:moveTo>
                  <a:pt x="0" y="0"/>
                </a:moveTo>
                <a:lnTo>
                  <a:pt x="865632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79" name="object 4"/>
          <p:cNvSpPr/>
          <p:nvPr/>
        </p:nvSpPr>
        <p:spPr bwMode="auto">
          <a:xfrm>
            <a:off x="1660525" y="3314700"/>
            <a:ext cx="8656638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56320" y="0"/>
              </a:cxn>
            </a:cxnLst>
            <a:rect l="0" t="0" r="r" b="b"/>
            <a:pathLst>
              <a:path w="8656320">
                <a:moveTo>
                  <a:pt x="0" y="0"/>
                </a:moveTo>
                <a:lnTo>
                  <a:pt x="865632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80" name="object 5"/>
          <p:cNvSpPr/>
          <p:nvPr/>
        </p:nvSpPr>
        <p:spPr bwMode="auto">
          <a:xfrm>
            <a:off x="1660525" y="6140450"/>
            <a:ext cx="8656638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56320" y="0"/>
              </a:cxn>
            </a:cxnLst>
            <a:rect l="0" t="0" r="r" b="b"/>
            <a:pathLst>
              <a:path w="8656320">
                <a:moveTo>
                  <a:pt x="0" y="0"/>
                </a:moveTo>
                <a:lnTo>
                  <a:pt x="865632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81" name="object 6"/>
          <p:cNvSpPr/>
          <p:nvPr/>
        </p:nvSpPr>
        <p:spPr bwMode="auto">
          <a:xfrm>
            <a:off x="1666875" y="207963"/>
            <a:ext cx="0" cy="6650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650097"/>
              </a:cxn>
            </a:cxnLst>
            <a:rect l="0" t="0" r="r" b="b"/>
            <a:pathLst>
              <a:path h="6650355">
                <a:moveTo>
                  <a:pt x="0" y="0"/>
                </a:moveTo>
                <a:lnTo>
                  <a:pt x="0" y="6650097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82" name="object 7"/>
          <p:cNvSpPr/>
          <p:nvPr/>
        </p:nvSpPr>
        <p:spPr bwMode="auto">
          <a:xfrm>
            <a:off x="10310813" y="207963"/>
            <a:ext cx="0" cy="6650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650097"/>
              </a:cxn>
            </a:cxnLst>
            <a:rect l="0" t="0" r="r" b="b"/>
            <a:pathLst>
              <a:path h="6650355">
                <a:moveTo>
                  <a:pt x="0" y="0"/>
                </a:moveTo>
                <a:lnTo>
                  <a:pt x="0" y="6650097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83" name="object 8"/>
          <p:cNvSpPr/>
          <p:nvPr/>
        </p:nvSpPr>
        <p:spPr bwMode="auto">
          <a:xfrm>
            <a:off x="1660525" y="214313"/>
            <a:ext cx="8656638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56320" y="0"/>
              </a:cxn>
            </a:cxnLst>
            <a:rect l="0" t="0" r="r" b="b"/>
            <a:pathLst>
              <a:path w="8656320">
                <a:moveTo>
                  <a:pt x="0" y="0"/>
                </a:moveTo>
                <a:lnTo>
                  <a:pt x="865632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9" name="object 9"/>
          <p:cNvSpPr txBox="1"/>
          <p:nvPr/>
        </p:nvSpPr>
        <p:spPr>
          <a:xfrm>
            <a:off x="4891088" y="2857500"/>
            <a:ext cx="1096962" cy="452438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333333"/>
                </a:solidFill>
                <a:latin typeface="Microsoft JhengHei" panose="020B0604030504040204" charset="-120"/>
                <a:ea typeface="Microsoft JhengHei" panose="020B0604030504040204" charset="-120"/>
              </a:rPr>
              <a:t>▲</a:t>
            </a:r>
            <a:r>
              <a:rPr lang="zh-CN" altLang="en-US" sz="2800" b="1">
                <a:latin typeface="Microsoft JhengHei" panose="020B0604030504040204" charset="-120"/>
                <a:ea typeface="Microsoft JhengHei" panose="020B0604030504040204" charset="-120"/>
              </a:rPr>
              <a:t>横看</a:t>
            </a:r>
            <a:endParaRPr lang="zh-CN" altLang="en-US" sz="28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70988" y="2857500"/>
            <a:ext cx="1096962" cy="452438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333333"/>
                </a:solidFill>
                <a:latin typeface="Microsoft JhengHei" panose="020B0604030504040204" charset="-120"/>
                <a:ea typeface="Microsoft JhengHei" panose="020B0604030504040204" charset="-120"/>
              </a:rPr>
              <a:t>▲</a:t>
            </a:r>
            <a:r>
              <a:rPr lang="zh-CN" altLang="en-US" sz="2800" b="1">
                <a:latin typeface="Microsoft JhengHei" panose="020B0604030504040204" charset="-120"/>
                <a:ea typeface="Microsoft JhengHei" panose="020B0604030504040204" charset="-120"/>
              </a:rPr>
              <a:t>侧看</a:t>
            </a:r>
            <a:endParaRPr lang="zh-CN" altLang="en-US" sz="28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91088" y="6140450"/>
            <a:ext cx="1096962" cy="452438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333333"/>
                </a:solidFill>
                <a:latin typeface="Microsoft JhengHei" panose="020B0604030504040204" charset="-120"/>
                <a:ea typeface="Microsoft JhengHei" panose="020B0604030504040204" charset="-120"/>
              </a:rPr>
              <a:t>▲俯视</a:t>
            </a:r>
            <a:endParaRPr lang="zh-CN" altLang="en-US" sz="28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70988" y="6140450"/>
            <a:ext cx="1096962" cy="452438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333333"/>
                </a:solidFill>
                <a:latin typeface="Microsoft JhengHei" panose="020B0604030504040204" charset="-120"/>
                <a:ea typeface="Microsoft JhengHei" panose="020B0604030504040204" charset="-120"/>
              </a:rPr>
              <a:t>▲</a:t>
            </a:r>
            <a:r>
              <a:rPr lang="zh-CN" altLang="en-US" sz="2800" b="1">
                <a:latin typeface="Microsoft JhengHei" panose="020B0604030504040204" charset="-120"/>
                <a:ea typeface="Microsoft JhengHei" panose="020B0604030504040204" charset="-120"/>
              </a:rPr>
              <a:t>仰视</a:t>
            </a:r>
            <a:endParaRPr lang="zh-CN" altLang="en-US" sz="28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24588" name="object 13"/>
          <p:cNvSpPr>
            <a:spLocks noChangeArrowheads="1"/>
          </p:cNvSpPr>
          <p:nvPr/>
        </p:nvSpPr>
        <p:spPr bwMode="auto">
          <a:xfrm>
            <a:off x="1681163" y="247650"/>
            <a:ext cx="4319587" cy="268605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589" name="object 14"/>
          <p:cNvSpPr>
            <a:spLocks noChangeArrowheads="1"/>
          </p:cNvSpPr>
          <p:nvPr/>
        </p:nvSpPr>
        <p:spPr bwMode="auto">
          <a:xfrm>
            <a:off x="6076950" y="3370263"/>
            <a:ext cx="4171950" cy="27638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590" name="object 15"/>
          <p:cNvSpPr>
            <a:spLocks noChangeArrowheads="1"/>
          </p:cNvSpPr>
          <p:nvPr/>
        </p:nvSpPr>
        <p:spPr bwMode="auto">
          <a:xfrm>
            <a:off x="6010275" y="209550"/>
            <a:ext cx="4302125" cy="271303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591" name="object 16"/>
          <p:cNvSpPr>
            <a:spLocks noChangeArrowheads="1"/>
          </p:cNvSpPr>
          <p:nvPr/>
        </p:nvSpPr>
        <p:spPr bwMode="auto">
          <a:xfrm>
            <a:off x="1701800" y="3303588"/>
            <a:ext cx="4303713" cy="279876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592" name="object 17"/>
          <p:cNvSpPr txBox="1">
            <a:spLocks noChangeArrowheads="1"/>
          </p:cNvSpPr>
          <p:nvPr/>
        </p:nvSpPr>
        <p:spPr bwMode="auto">
          <a:xfrm>
            <a:off x="433388" y="792163"/>
            <a:ext cx="863600" cy="504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2700" rIns="0" bIns="0">
            <a:spAutoFit/>
          </a:bodyPr>
          <a:lstStyle/>
          <a:p>
            <a:pPr marL="12700" algn="just">
              <a:spcBef>
                <a:spcPts val="100"/>
              </a:spcBef>
            </a:pPr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</a:rPr>
              <a:t>多 角 度 观 察</a:t>
            </a:r>
            <a:endParaRPr lang="zh-CN" altLang="en-US" sz="66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 tIns="13335"/>
          <a:lstStyle/>
          <a:p>
            <a:pPr marL="12700" algn="l" eaLnBrk="1" hangingPunct="1">
              <a:spcBef>
                <a:spcPts val="100"/>
              </a:spcBef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观察的角度：</a:t>
            </a:r>
            <a:endParaRPr lang="zh-CN" altLang="en-US" sz="44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8600" y="1828800"/>
            <a:ext cx="12217400" cy="184150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>
                <a:latin typeface="Calibri" panose="020F0502020204030204" pitchFamily="34" charset="0"/>
              </a:rPr>
              <a:t>-----</a:t>
            </a:r>
            <a:endParaRPr lang="en-US" altLang="zh-CN" sz="40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 tIns="13335"/>
          <a:lstStyle/>
          <a:p>
            <a:pPr marL="12700" algn="l" eaLnBrk="1" hangingPunct="1">
              <a:spcBef>
                <a:spcPts val="100"/>
              </a:spcBef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观察的角度：</a:t>
            </a:r>
            <a:endParaRPr lang="zh-CN" altLang="en-US" sz="44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1752600"/>
            <a:ext cx="12217400" cy="379920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>
                <a:latin typeface="Calibri" panose="020F0502020204030204" pitchFamily="34" charset="0"/>
              </a:rPr>
              <a:t>-----</a:t>
            </a:r>
            <a:endParaRPr lang="en-US" altLang="zh-CN" sz="4000">
              <a:latin typeface="Calibri" panose="020F0502020204030204" pitchFamily="34" charset="0"/>
            </a:endParaRPr>
          </a:p>
          <a:p>
            <a:pPr marL="12700">
              <a:spcBef>
                <a:spcPts val="2550"/>
              </a:spcBef>
            </a:pPr>
            <a:r>
              <a:rPr lang="zh-CN" altLang="en-US" sz="4400" b="1">
                <a:solidFill>
                  <a:srgbClr val="39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观察的顺序：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700">
              <a:spcBef>
                <a:spcPts val="2500"/>
              </a:spcBef>
            </a:pPr>
            <a:r>
              <a:rPr lang="zh-CN" altLang="en-US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远</a:t>
            </a:r>
            <a:r>
              <a:rPr lang="en-US" altLang="zh-CN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近</a:t>
            </a:r>
            <a:r>
              <a:rPr lang="zh-CN" altLang="en-US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，上</a:t>
            </a:r>
            <a:r>
              <a:rPr lang="en-US" altLang="zh-CN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下，左</a:t>
            </a:r>
            <a:r>
              <a:rPr lang="en-US" altLang="zh-CN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右，中心</a:t>
            </a:r>
            <a:r>
              <a:rPr lang="en-US" altLang="zh-CN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四周（空间顺序）</a:t>
            </a:r>
            <a:endParaRPr lang="zh-CN" altLang="en-US" sz="40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 tIns="13335"/>
          <a:lstStyle/>
          <a:p>
            <a:pPr marL="12700" algn="l" eaLnBrk="1" hangingPunct="1">
              <a:spcBef>
                <a:spcPts val="100"/>
              </a:spcBef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观察的角度：</a:t>
            </a:r>
            <a:endParaRPr lang="zh-CN" altLang="en-US" sz="44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7963" y="1577975"/>
            <a:ext cx="12217400" cy="4725988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>
                <a:latin typeface="Calibri" panose="020F0502020204030204" pitchFamily="34" charset="0"/>
              </a:rPr>
              <a:t>-----</a:t>
            </a:r>
            <a:endParaRPr lang="en-US" altLang="zh-CN" sz="4000">
              <a:latin typeface="Calibri" panose="020F0502020204030204" pitchFamily="34" charset="0"/>
            </a:endParaRPr>
          </a:p>
          <a:p>
            <a:pPr marL="12700">
              <a:spcBef>
                <a:spcPts val="2400"/>
              </a:spcBef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观察的顺序：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700">
              <a:lnSpc>
                <a:spcPts val="7200"/>
              </a:lnSpc>
              <a:spcBef>
                <a:spcPts val="640"/>
              </a:spcBef>
            </a:pP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空间顺序（远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近，上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下，左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右，中心</a:t>
            </a:r>
            <a:r>
              <a:rPr lang="en-US" altLang="zh-CN" sz="4000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>
                <a:latin typeface="等线" panose="02010600030101010101" pitchFamily="2" charset="-122"/>
                <a:ea typeface="等线" panose="02010600030101010101" pitchFamily="2" charset="-122"/>
              </a:rPr>
              <a:t>四周）  时间顺序（四季，早中晚，景物变化前、中、后）</a:t>
            </a:r>
            <a:endParaRPr lang="zh-CN" altLang="en-US" sz="40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3343</Words>
  <Application>WPS 演示</Application>
  <PresentationFormat>自定义</PresentationFormat>
  <Paragraphs>219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Microsoft JhengHei</vt:lpstr>
      <vt:lpstr>微软雅黑</vt:lpstr>
      <vt:lpstr>新宋体</vt:lpstr>
      <vt:lpstr>黑体</vt:lpstr>
      <vt:lpstr>等线</vt:lpstr>
      <vt:lpstr>Arial Unicode MS</vt:lpstr>
      <vt:lpstr>仿宋</vt:lpstr>
      <vt:lpstr>Times New Roman</vt:lpstr>
      <vt:lpstr>Microsoft JhengHei UI</vt:lpstr>
      <vt:lpstr>Office Theme</vt:lpstr>
      <vt:lpstr>1_Office Theme</vt:lpstr>
      <vt:lpstr>2_Office Theme</vt:lpstr>
      <vt:lpstr>学	会	观	察	景	物</vt:lpstr>
      <vt:lpstr>PowerPoint 演示文稿</vt:lpstr>
      <vt:lpstr>视觉——金黄（颜色）         ——米粒（形状、大小）  嗅觉——芳香浓郁（气味）</vt:lpstr>
      <vt:lpstr>PowerPoint 演示文稿</vt:lpstr>
      <vt:lpstr>——米粒（形状、大小嗅觉——芳香浓郁（气味）</vt:lpstr>
      <vt:lpstr>PowerPoint 演示文稿</vt:lpstr>
      <vt:lpstr>观察的角度：</vt:lpstr>
      <vt:lpstr>观察的角度：</vt:lpstr>
      <vt:lpstr>观察的角度：</vt:lpstr>
      <vt:lpstr>PowerPoint 演示文稿</vt:lpstr>
      <vt:lpstr>PowerPoint 演示文稿</vt:lpstr>
      <vt:lpstr>观察的角度：</vt:lpstr>
      <vt:lpstr>移步换景</vt:lpstr>
      <vt:lpstr>走进花园（校园等）……</vt:lpstr>
      <vt:lpstr>PowerPoint 演示文稿</vt:lpstr>
      <vt:lpstr>观察的角度：</vt:lpstr>
      <vt:lpstr>写作实践一</vt:lpstr>
      <vt:lpstr>科学观察与文学观察</vt:lpstr>
      <vt:lpstr>PowerPoint 演示文稿</vt:lpstr>
      <vt:lpstr>PowerPoint 演示文稿</vt:lpstr>
      <vt:lpstr>PowerPoint 演示文稿</vt:lpstr>
      <vt:lpstr>【2】一阵秋雨一阵凉。细细的雨幕给桂花蒙上了一 层灰调，那平日里的亮金色也打了折扣。微风吹来，花枝</vt:lpstr>
      <vt:lpstr>PowerPoint 演示文稿</vt:lpstr>
      <vt:lpstr>PowerPoint 演示文稿</vt:lpstr>
      <vt:lpstr>任选校园中一处景物，细心观察之后，写成一篇 文章。并附上照片。题目自拟。不少于500字。</vt:lpstr>
      <vt:lpstr>学会观察景物</vt:lpstr>
      <vt:lpstr>PowerPoint 演示文稿</vt:lpstr>
      <vt:lpstr>  “我一回头，身后的草全开花了。  一大片。好像谁说了一个笑话，把一滩草惹笑了。”</vt:lpstr>
      <vt:lpstr>PowerPoint 演示文稿</vt:lpstr>
      <vt:lpstr>PowerPoint 演示文稿</vt:lpstr>
      <vt:lpstr> 任选校园中一处景物，细心观察之后，写成一篇文章。题目自拟，不少于500字。</vt:lpstr>
      <vt:lpstr>爱生活，爱观察，爱写作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	会	观	察	景	物</dc:title>
  <dc:creator>WIN7</dc:creator>
  <cp:lastModifiedBy>黄红政</cp:lastModifiedBy>
  <cp:revision>12</cp:revision>
  <dcterms:created xsi:type="dcterms:W3CDTF">2019-09-18T00:23:00Z</dcterms:created>
  <dcterms:modified xsi:type="dcterms:W3CDTF">2019-09-20T07:50:31Z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2019-08-30T00:00:00Z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2019-09-18T00:00:00Z</vt:filetime>
  </property>
  <property fmtid="{D5CDD505-2E9C-101B-9397-08002B2CF9AE}" pid="5" name="KSOProductBuildVer">
    <vt:lpwstr>2052-11.1.0.9022</vt:lpwstr>
  </property>
</Properties>
</file>