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99" r:id="rId2"/>
    <p:sldId id="583" r:id="rId3"/>
    <p:sldId id="499" r:id="rId4"/>
    <p:sldId id="445" r:id="rId5"/>
    <p:sldId id="584" r:id="rId6"/>
    <p:sldId id="606" r:id="rId7"/>
    <p:sldId id="607" r:id="rId8"/>
    <p:sldId id="608" r:id="rId9"/>
    <p:sldId id="619" r:id="rId10"/>
    <p:sldId id="620" r:id="rId11"/>
    <p:sldId id="611" r:id="rId12"/>
    <p:sldId id="270" r:id="rId13"/>
    <p:sldId id="589" r:id="rId14"/>
    <p:sldId id="614" r:id="rId15"/>
    <p:sldId id="615" r:id="rId16"/>
    <p:sldId id="616" r:id="rId17"/>
    <p:sldId id="617" r:id="rId18"/>
    <p:sldId id="618" r:id="rId19"/>
    <p:sldId id="300" r:id="rId20"/>
  </p:sldIdLst>
  <p:sldSz cx="12190413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CCFF"/>
    <a:srgbClr val="3333FF"/>
    <a:srgbClr val="00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822" autoAdjust="0"/>
    <p:restoredTop sz="94660"/>
  </p:normalViewPr>
  <p:slideViewPr>
    <p:cSldViewPr>
      <p:cViewPr>
        <p:scale>
          <a:sx n="75" d="100"/>
          <a:sy n="75" d="100"/>
        </p:scale>
        <p:origin x="-1109" y="-34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543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79083A5-0E0C-4557-B55C-DA2F9E5E05C7}" type="datetimeFigureOut">
              <a:rPr lang="zh-CN" altLang="en-US" smtClean="0"/>
              <a:t>2016/11/18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6A5A97-1D6B-49BC-8079-63C680F0D7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13266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281" y="2130426"/>
            <a:ext cx="10361851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562" y="3886200"/>
            <a:ext cx="8533289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t>2016/11/18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55010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t>2016/11/18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10105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1784067" y="274639"/>
            <a:ext cx="3655008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12694" y="274639"/>
            <a:ext cx="10768198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t>2016/11/18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431886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234092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t>2016/11/18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36946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2959" y="4406901"/>
            <a:ext cx="10361851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2959" y="2906713"/>
            <a:ext cx="10361851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t>2016/11/18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26421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12695" y="1600201"/>
            <a:ext cx="721054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226413" y="1600201"/>
            <a:ext cx="7212661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t>2016/11/18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2655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1" y="274638"/>
            <a:ext cx="10971372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535113"/>
            <a:ext cx="5386216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521" y="2174875"/>
            <a:ext cx="5386216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561" y="1535113"/>
            <a:ext cx="538833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561" y="2174875"/>
            <a:ext cx="538833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t>2016/11/18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05085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t>2016/11/18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70397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t>2016/11/18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45926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1" y="273050"/>
            <a:ext cx="4010562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113" y="273051"/>
            <a:ext cx="681477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521" y="1435101"/>
            <a:ext cx="4010562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t>2016/11/18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39720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406" y="4800600"/>
            <a:ext cx="7314248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406" y="612775"/>
            <a:ext cx="7314248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406" y="5367338"/>
            <a:ext cx="7314248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t>2016/11/18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52360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521" y="274638"/>
            <a:ext cx="1097137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600201"/>
            <a:ext cx="10971372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520" y="6356351"/>
            <a:ext cx="284443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AF8EAA-C5BF-4496-BB41-11877E7CA3C8}" type="datetimeFigureOut">
              <a:rPr lang="zh-CN" altLang="en-US" smtClean="0"/>
              <a:t>2016/11/18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058" y="6356351"/>
            <a:ext cx="386029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6463" y="6356351"/>
            <a:ext cx="284443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D37EAF-6AA8-45D2-8A63-92BD463EB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92295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1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4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8"/>
          <p:cNvSpPr txBox="1"/>
          <p:nvPr/>
        </p:nvSpPr>
        <p:spPr>
          <a:xfrm>
            <a:off x="910630" y="3173117"/>
            <a:ext cx="10369152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00B0F0"/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微专题</a:t>
            </a:r>
            <a:r>
              <a:rPr lang="zh-CN" altLang="en-US" sz="2800" b="1" dirty="0">
                <a:solidFill>
                  <a:srgbClr val="00B0F0"/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二</a:t>
            </a:r>
            <a:r>
              <a:rPr lang="zh-CN" altLang="en-US" sz="4200" b="1" dirty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　答题</a:t>
            </a:r>
            <a:r>
              <a:rPr lang="zh-CN" altLang="en-US" sz="42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规范</a:t>
            </a:r>
            <a:r>
              <a:rPr lang="zh-CN" altLang="en-US" sz="4200" b="1" dirty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再强化</a:t>
            </a:r>
            <a:endParaRPr lang="en-US" altLang="zh-CN" sz="4200" b="1" dirty="0">
              <a:solidFill>
                <a:schemeClr val="accent6">
                  <a:lumMod val="7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979661" y="2737636"/>
            <a:ext cx="395922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i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第二章</a:t>
            </a:r>
            <a:r>
              <a:rPr lang="zh-CN" altLang="en-US" sz="1600" i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zh-CN" altLang="en-US" sz="1600" i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审题答题规范再强化</a:t>
            </a:r>
            <a:endParaRPr lang="en-US" altLang="zh-CN" sz="1600" i="1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9" name="Picture 2" descr="G:\0012025178596929_b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74" t="2658" r="7630" b="2101"/>
          <a:stretch/>
        </p:blipFill>
        <p:spPr bwMode="auto">
          <a:xfrm>
            <a:off x="8655827" y="0"/>
            <a:ext cx="3534586" cy="2539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53192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91594" y="397315"/>
            <a:ext cx="11522219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不能随意分点，或者滥分。有的考生为了得分，把所有能写出的点都写出来，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分题写了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8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个点，似乎在让阅卷老师做选择题。虽说老师阅卷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认对不认错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，但这样的答题方式会让阅卷老师产生反感，认为你缺乏基本的概括能力，因而扣分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另一种是点面结合式，多用于概括题，题干常有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哪些方面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等字眼，一般要先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面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后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点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：先写出大的方向，再在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面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后列出要点。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四、</a:t>
            </a:r>
            <a:r>
              <a:rPr lang="en-US" altLang="zh-CN" sz="2800" b="1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总分</a:t>
            </a:r>
            <a:r>
              <a:rPr lang="en-US" altLang="zh-CN" sz="2800" b="1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式答题法</a:t>
            </a:r>
            <a:endParaRPr lang="zh-CN" altLang="zh-CN" sz="1050" b="1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此法先总体说明，再具体展开，多用在对文本的整体分析说明上，有时探究题也采用这种答题法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1783354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91594" y="828576"/>
            <a:ext cx="11522219" cy="25950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五、</a:t>
            </a:r>
            <a:r>
              <a:rPr lang="en-US" altLang="zh-CN" sz="2800" b="1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由实到虚</a:t>
            </a:r>
            <a:r>
              <a:rPr lang="en-US" altLang="zh-CN" sz="2800" b="1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式答题法</a:t>
            </a:r>
            <a:endParaRPr lang="zh-CN" altLang="zh-CN" sz="1050" b="1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此法多用于分析词语、句子的丰富含意上，先答出其实指意思，后答出其包含的思想情感。有时意蕴探究题也采用这种方法：具体事件所含意蕴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→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事件中的人所体现的意蕴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→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事件中的物所体现的意蕴。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圆角矩形 3">
            <a:hlinkClick r:id="rId2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21020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0" y="-27384"/>
            <a:ext cx="12190412" cy="582887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" name="TextBox 37"/>
          <p:cNvSpPr txBox="1"/>
          <p:nvPr/>
        </p:nvSpPr>
        <p:spPr>
          <a:xfrm>
            <a:off x="90027" y="47570"/>
            <a:ext cx="121003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答题基本要求</a:t>
            </a:r>
            <a:endParaRPr lang="zh-CN" altLang="en-US" sz="2400" b="1" kern="0" dirty="0">
              <a:solidFill>
                <a:schemeClr val="bg1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43508" y="970850"/>
            <a:ext cx="11515037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一、总体要求</a:t>
            </a:r>
            <a:endParaRPr lang="zh-CN" altLang="zh-CN" sz="1050" b="1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要点要联系文本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语文考试中不少答案的正确性需要在上下文中得到验证。如对于文言实词的辨析，考生一定要将选项带入，结合上下文去分析、比较。还有文言文阅读和实用类、论述类文本阅读中的内容辨析题，考生可将选项中的要点与文本相关内容加以比对，看是否一致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916250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3508" y="404664"/>
            <a:ext cx="11515037" cy="58316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组织答案要分点，结构清晰不重复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考生在答题时，一定要树立得分点意识。如古代诗歌鉴赏，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分题往往是一个要点，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分题可能是三个小点，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分题应该是两个大点，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分题就是三个大点。现代文阅读同样如此。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专业术语很重要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语文考试回答问题时往往有固定的模式，考生不可以想当然地用未经推敲的用语随意回答，因为这样很难答到点子上。所以考生需要对一些专业术语非常熟悉，如主要的表达技巧，古代诗歌鉴赏中常见的情感主旨，文章的结构特点、语言特色用语等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869587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3508" y="404664"/>
            <a:ext cx="11515037" cy="58316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答案内容要具体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考生在回答问题时一定要规范，一般而言，要先明确答案要点，然后联系具体文本内容分析。如回答文章开头一段的作用时，考生要先明确要点，点明题意，引起下文；然后联系文本具体内容加以阐述。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语言要简洁通顺，切忌啰唆无要领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少考生在答题时常常随意性较大，答案前后重复，且语病较多，要点不全。这样，虽然写了不少，但往往只答对一点甚至一点都未涉及。因此，考生在答题时一定要有简洁精练、杜绝病句的意识，一句话能交代到位就不要再写第二句，具体组织答案时一定要注意语言的条理性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219028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3508" y="404664"/>
            <a:ext cx="11515037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二、具体规范</a:t>
            </a:r>
            <a:endParaRPr lang="zh-CN" altLang="zh-CN" sz="1050" b="1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有效组织答案语言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紧扣题意，选用恰当的句子，选取适宜的角度作答，即如何问就如何答，使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答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问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有直接的关联性。不宜一字不差地摘录原文，而应紧扣题干要求，对准文中有效信息，将题干要求与文中的已知信息重新进行组合，使之成为全面、凝练、流畅而切合要求的答案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善于利用文中的重要词句。答案中涉及的关键词语、句子往往就在原文中，应抓住这些重要词句，进行有效的提取、剪辑、重组，如果弃文中重要词句不用，完全用自己的语言回答，绝对是不可取的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4276449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3508" y="690886"/>
            <a:ext cx="11515037" cy="32421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需要高度概括的题目，解答时首先要整合文中相关信息，在原文中找出相关段落所传达的信息的共同点，然后利用文中附着信息共同点的具体的、形象化的语句，把它们转换成概括性的语言，即为所需答案。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(4)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在草稿上列出答案要点，并反复推敲，仔细润色，再将答案写到答卷上，力求内容完整，卷面整洁，以便获得较高的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印象分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454722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3508" y="255994"/>
            <a:ext cx="11515037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合理组织答案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加上序号。因为答题包含有几个要点，加上序号就既有助于自己掌控，也有利于阅卷老师量分；如果在序号前记得空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～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个字格，会更方便阅卷老师迅速了解答题要点，获得良好印象。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排好顺序。如果遇到思考结果超过预定数量答题要点且又难以定夺的情况，要注意排序，将所列要点中最重要的最切合题意的部分先行写上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分行回答。如果题干要求中包括两个以上需要回答的要点，应采用分行回答的方式，将每个要点隔开，这样既不会遗漏要点，也能给老师好的印象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1947616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3828" y="619934"/>
            <a:ext cx="11515037" cy="5185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(4)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不出题框。高考是网上阅卷，考卷都要扫描，再划块批阅，如果不遵守答题框线的限制，很容易因显示限制而造成损失。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(5)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控制字数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篇幅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。注意答题语言的简洁，应在画线区域内完成答题。不加节制甚至挤占框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内空白处，不仅容易让人反感，也很容易因看不清楚而使阅卷人漏判得分要点。特别是有字数规定的试题，更要注意严格遵照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要看清是对每个要点的字数要求，还是对总体答题字数的限定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。当然，也要防止另一种极端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——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苟简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过于简略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，因为这样会让人怀疑你的答题态度和理解深度。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sz="2400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圆角矩形 3">
            <a:hlinkClick r:id="rId2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50620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4003915" y="2198107"/>
            <a:ext cx="41265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本课结束</a:t>
            </a:r>
            <a:endParaRPr lang="zh-CN" altLang="en-US" sz="6000" b="1" dirty="0">
              <a:solidFill>
                <a:schemeClr val="accent6">
                  <a:lumMod val="7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标题 1"/>
          <p:cNvSpPr txBox="1">
            <a:spLocks/>
          </p:cNvSpPr>
          <p:nvPr/>
        </p:nvSpPr>
        <p:spPr>
          <a:xfrm>
            <a:off x="2391127" y="3338736"/>
            <a:ext cx="7352104" cy="936104"/>
          </a:xfrm>
          <a:prstGeom prst="rect">
            <a:avLst/>
          </a:prstGeom>
        </p:spPr>
        <p:txBody>
          <a:bodyPr vert="horz" lIns="91427" tIns="45714" rIns="91427" bIns="45714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0"/>
              </a:spcBef>
            </a:pPr>
            <a:r>
              <a:rPr lang="zh-CN" altLang="en-US" sz="2400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更多精彩内容请登录：</a:t>
            </a:r>
            <a:r>
              <a:rPr lang="en-US" altLang="zh-CN" sz="2700" b="1" dirty="0" err="1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www.91taoke.com</a:t>
            </a:r>
            <a:endParaRPr lang="zh-CN" altLang="en-US" sz="2700" b="1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5" name="Picture 2" descr="G:\0012025178596929_b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74" t="2658" r="7630" b="2101"/>
          <a:stretch/>
        </p:blipFill>
        <p:spPr bwMode="auto">
          <a:xfrm>
            <a:off x="8655827" y="0"/>
            <a:ext cx="3534586" cy="2539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374743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25474" y="659690"/>
            <a:ext cx="1584176" cy="537062"/>
          </a:xfrm>
          <a:prstGeom prst="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-25474" y="704314"/>
            <a:ext cx="1584176" cy="492438"/>
          </a:xfrm>
          <a:prstGeom prst="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zh-CN" altLang="en-US"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温馨寄语</a:t>
            </a:r>
          </a:p>
        </p:txBody>
      </p:sp>
      <p:sp>
        <p:nvSpPr>
          <p:cNvPr id="4" name="矩形 3"/>
          <p:cNvSpPr/>
          <p:nvPr/>
        </p:nvSpPr>
        <p:spPr>
          <a:xfrm>
            <a:off x="522015" y="1615440"/>
            <a:ext cx="10973791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对于考试来说，答题无疑是最重要的。经过长时间的做题训练，想必你在答题方面已有了丰富的经验。不过，从考前这个角度说，进行一些答题训练是十分必要的。下面这些内容将为你提供答题规范和基本方法的指导和帮助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1654415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-25474" y="476672"/>
            <a:ext cx="1584176" cy="537062"/>
          </a:xfrm>
          <a:prstGeom prst="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-25474" y="521296"/>
            <a:ext cx="1584176" cy="492438"/>
          </a:xfrm>
          <a:prstGeom prst="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zh-CN" altLang="en-US"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栏目索引</a:t>
            </a:r>
          </a:p>
        </p:txBody>
      </p:sp>
      <p:sp>
        <p:nvSpPr>
          <p:cNvPr id="7" name="TextBox 6">
            <a:hlinkClick r:id="rId2" action="ppaction://hlinksldjump"/>
          </p:cNvPr>
          <p:cNvSpPr txBox="1"/>
          <p:nvPr/>
        </p:nvSpPr>
        <p:spPr>
          <a:xfrm>
            <a:off x="4078982" y="2060848"/>
            <a:ext cx="2592288" cy="553994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lvl="0">
              <a:defRPr/>
            </a:pPr>
            <a:r>
              <a:rPr lang="zh-CN" altLang="en-US" sz="2800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重要答题方法</a:t>
            </a:r>
          </a:p>
        </p:txBody>
      </p:sp>
      <p:sp>
        <p:nvSpPr>
          <p:cNvPr id="8" name="TextBox 7">
            <a:hlinkClick r:id="rId3" action="ppaction://hlinksldjump"/>
          </p:cNvPr>
          <p:cNvSpPr txBox="1"/>
          <p:nvPr/>
        </p:nvSpPr>
        <p:spPr>
          <a:xfrm>
            <a:off x="4078983" y="3253365"/>
            <a:ext cx="2520280" cy="553994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2800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答题基本要求</a:t>
            </a:r>
          </a:p>
        </p:txBody>
      </p:sp>
      <p:cxnSp>
        <p:nvCxnSpPr>
          <p:cNvPr id="9" name="直接连接符 8"/>
          <p:cNvCxnSpPr/>
          <p:nvPr/>
        </p:nvCxnSpPr>
        <p:spPr>
          <a:xfrm>
            <a:off x="3744095" y="2708920"/>
            <a:ext cx="3369869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3744095" y="3885352"/>
            <a:ext cx="3369869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29138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" y="4173"/>
            <a:ext cx="12190414" cy="55133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7"/>
          <p:cNvSpPr txBox="1"/>
          <p:nvPr/>
        </p:nvSpPr>
        <p:spPr>
          <a:xfrm>
            <a:off x="0" y="48915"/>
            <a:ext cx="121904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zh-CN" altLang="en-US" sz="2400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重要答题方法</a:t>
            </a:r>
          </a:p>
        </p:txBody>
      </p:sp>
      <p:sp>
        <p:nvSpPr>
          <p:cNvPr id="7" name="矩形 6"/>
          <p:cNvSpPr/>
          <p:nvPr/>
        </p:nvSpPr>
        <p:spPr>
          <a:xfrm>
            <a:off x="254303" y="681648"/>
            <a:ext cx="11637441" cy="60529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一、</a:t>
            </a:r>
            <a:r>
              <a:rPr lang="en-US" altLang="zh-CN" sz="2800" b="1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关键词</a:t>
            </a:r>
            <a:r>
              <a:rPr lang="en-US" altLang="zh-CN" sz="2800" b="1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答题法</a:t>
            </a:r>
            <a:endParaRPr lang="zh-CN" altLang="zh-CN" sz="1050" b="1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阅卷老师阅卷是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采点赋分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，其实是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采关键词赋分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，只要把答案要点中的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关键词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答出来，就能得分。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那么，什么是答案中的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关键词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呢？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对于实用类、论述类文本来说，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关键词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就是那些点明文章观点或作者观点态度的词句。几乎做所有的题都要借助这些关键词形成答案。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关键词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在组织答案中尤为重要。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对于文学类文本来说，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关键词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就是那些原文中能够揭示小说主题或散文主旨的相关词句。无论答哪类题目，都要尽量利用这些关键词句串联成句，形成答案。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3673333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91594" y="482597"/>
            <a:ext cx="11522219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对于古诗鉴赏来说，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关键词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就是那些涉及景与情的字词。当然，具体到不同题目，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关键词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不尽相同：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情感分析题，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关键词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就是诗歌中能揭示情感的词语。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分析技巧题，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关键词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就是所用技巧的名称。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形象题，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关键词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就是那些景物。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二、分点作答法</a:t>
            </a:r>
            <a:endParaRPr lang="zh-CN" altLang="zh-CN" sz="1050" b="1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分点作答在古诗鉴赏和现代文阅读中被广泛运用，以至司空见惯了。可如果仔细一想：分点作答，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点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从何来？这样看来，就有深究的必要了，必须弄清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点从何来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这一关键问题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3056500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91594" y="404664"/>
            <a:ext cx="11522219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点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从文本中来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分出的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点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是否正确、全面，几乎都与阅读原文的深入程度密不可分。可以说，你阅读得越全面、深入，你的答题之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点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就越准确、全面。所以，现在考查特别强调考生对文本的细读、深读能力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点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从题目和分值中来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看清题目规定的答题区间。命题人对题目的答题区间有两种表示。一是指定内容，明确地告诉考生，必须按照指定的内容寻找答案。二是提示答案的范围，考生答题时，先要根据指定内容，寻找有关语句在文中的位置，然后根据提示的范围寻找答案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1918542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35610" y="472018"/>
            <a:ext cx="10988188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看清题目规定的答题方向。答题的方向多种多样，有的答题方向是明确的。凡此类题，答案往往比较单一，只要根据方向作答即可。有的则只是笼统地要求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简要赏析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谈谈看法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说出好处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等。此类题答案往往包括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本身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内容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主题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等若干个方面，需要全面回答。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看清题目中蕴涵的答题重点。如诗歌鉴赏题有一小题的答题要求为：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诗题为《征人怨》，通篇虽无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‘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怨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’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字，但句句有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‘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怨情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’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，请作</a:t>
            </a:r>
            <a:r>
              <a:rPr lang="zh-CN" altLang="zh-CN" sz="2800" kern="100" spc="100" dirty="0">
                <a:latin typeface="Times New Roman"/>
                <a:ea typeface="华文细黑"/>
                <a:cs typeface="Times New Roman"/>
              </a:rPr>
              <a:t>简要赏析。</a:t>
            </a:r>
            <a:r>
              <a:rPr lang="en-US" altLang="zh-CN" sz="2800" kern="100" spc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spc="100" dirty="0">
                <a:latin typeface="Times New Roman"/>
                <a:ea typeface="华文细黑"/>
                <a:cs typeface="Times New Roman"/>
              </a:rPr>
              <a:t>题中蕴涵的答题要求是对每一句诗歌都要赏析，不可遗漏。</a:t>
            </a:r>
            <a:endParaRPr lang="zh-CN" altLang="zh-CN" sz="1050" kern="100" spc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3068024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91594" y="397315"/>
            <a:ext cx="11522219" cy="51811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(4)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要揣摩题中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点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的数量。有的题目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点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的数量比较明确，如果题中的表述是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哪种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何种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，那就说明只有一种，不可答两种以上。如是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哪两层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，那就只能答两层，既不能多答，也不能少答。还有的是要求答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哪些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有什么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哪几件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，或者干脆没有任何具体要求，只是笼统地要求答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作用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理由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好处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等，那就要根据该题的赋分并结合文本内容来揣摩有几点。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(5)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因分赋点。一般而言，分值越高，分点越多。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分题至少有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个答题点，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分题至少有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个答题点。如果是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分概括题，则可能有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个答题点。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1083565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22074" y="397315"/>
            <a:ext cx="11522219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3.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点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从思考深入和全面中来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现在不少题目都是考查考生的思维品质，看思维品质是否全面、深刻。有时同一小题，有的考生会高出一两分，就是这一两分，说明他在思考时比别人向前多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思考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了那么一点。我们特别提倡考生答题时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思维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往前多走一点，这样就可以多得一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点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。而且，如果养成了深入、全面思考的习惯，对你以后的人生也会有很大的帮助。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lvl="0" algn="just">
              <a:lnSpc>
                <a:spcPct val="150000"/>
              </a:lnSpc>
            </a:pPr>
            <a:r>
              <a:rPr lang="zh-CN" altLang="zh-CN" sz="2800" b="1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三、</a:t>
            </a:r>
            <a:r>
              <a:rPr lang="en-US" altLang="zh-CN" sz="2800" b="1" kern="100" dirty="0">
                <a:solidFill>
                  <a:prstClr val="black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b="1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点面</a:t>
            </a:r>
            <a:r>
              <a:rPr lang="en-US" altLang="zh-CN" sz="2800" b="1" kern="100" dirty="0">
                <a:solidFill>
                  <a:prstClr val="black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b="1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式答题法</a:t>
            </a:r>
            <a:endParaRPr lang="zh-CN" altLang="zh-CN" sz="1050" b="1" kern="100" dirty="0">
              <a:solidFill>
                <a:prstClr val="black"/>
              </a:solidFill>
              <a:latin typeface="宋体"/>
              <a:cs typeface="Courier New"/>
            </a:endParaRPr>
          </a:p>
          <a:p>
            <a:pPr lvl="0" algn="just">
              <a:lnSpc>
                <a:spcPct val="150000"/>
              </a:lnSpc>
            </a:pPr>
            <a:r>
              <a:rPr lang="en-US" altLang="zh-CN" sz="2800" kern="100" dirty="0">
                <a:solidFill>
                  <a:prstClr val="black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点面</a:t>
            </a:r>
            <a:r>
              <a:rPr lang="en-US" altLang="zh-CN" sz="2800" kern="100" dirty="0">
                <a:solidFill>
                  <a:prstClr val="black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式答题法有两种，一种是分点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面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作答，使用时要注意以下两点：</a:t>
            </a:r>
            <a:endParaRPr lang="zh-CN" altLang="zh-CN" sz="1050" kern="100" dirty="0">
              <a:solidFill>
                <a:prstClr val="black"/>
              </a:solidFill>
              <a:latin typeface="宋体"/>
              <a:cs typeface="Courier New"/>
            </a:endParaRPr>
          </a:p>
          <a:p>
            <a:pPr lvl="0" algn="just">
              <a:lnSpc>
                <a:spcPct val="150000"/>
              </a:lnSpc>
            </a:pP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分点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面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的角度要有变化，不能只是相同内容的简单相加</a:t>
            </a:r>
            <a:r>
              <a:rPr lang="zh-CN" altLang="zh-CN" sz="2800" kern="100" dirty="0" smtClean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solidFill>
                <a:prstClr val="black"/>
              </a:solidFill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434549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1737</TotalTime>
  <Words>2209</Words>
  <Application>Microsoft Office PowerPoint</Application>
  <PresentationFormat>自定义</PresentationFormat>
  <Paragraphs>66</Paragraphs>
  <Slides>19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0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</dc:creator>
  <cp:lastModifiedBy>Administrator</cp:lastModifiedBy>
  <cp:revision>446</cp:revision>
  <dcterms:created xsi:type="dcterms:W3CDTF">2016-03-28T08:27:22Z</dcterms:created>
  <dcterms:modified xsi:type="dcterms:W3CDTF">2016-11-18T06:37:44Z</dcterms:modified>
</cp:coreProperties>
</file>