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Lst>
  <p:sldSz cx="9144000" cy="6858000" type="screen4x3"/>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63.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defPPr/>
            <a:lvl1pPr algn="r">
              <a:defRPr sz="1200"/>
            </a:lvl1pPr>
          </a:lstStyle>
          <a:p>
            <a:pPr/>
            <a:fld id="{FC01EFDD-91F8-495A-91D7-EB018522F674}" type="datetimeFigureOut">
              <a:rPr lang="zh-CN" altLang="en-US" smtClean="0"/>
              <a:pPr/>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defPPr/>
            <a:lvl1pPr algn="r">
              <a:defRPr sz="1200"/>
            </a:lvl1pPr>
          </a:lstStyle>
          <a:p>
            <a:pPr/>
            <a:fld id="{FFC5C579-5EAB-4D4D-A688-CF27E536ED03}"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17" name="页脚占位符 16"/>
          <p:cNvSpPr>
            <a:spLocks noGrp="1"/>
          </p:cNvSpPr>
          <p:nvPr>
            <p:ph type="ftr" sz="quarter" idx="11"/>
            <p:custDataLst>
              <p:tags r:id="rId4"/>
            </p:custDataLst>
          </p:nvPr>
        </p:nvSpPr>
        <p:spPr/>
        <p:txBody>
          <a:bodyPr/>
          <a:lstStyle>
            <a:defPPr/>
          </a:lstStyle>
          <a:p>
            <a:pPr/>
            <a:endParaRPr lang="zh-CN" altLang="en-US"/>
          </a:p>
        </p:txBody>
      </p:sp>
      <p:sp>
        <p:nvSpPr>
          <p:cNvPr id="18" name="灯片编号占位符 17"/>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2"/>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defPPr/>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2"/>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6" name="页脚占位符 5"/>
          <p:cNvSpPr>
            <a:spLocks noGrp="1"/>
          </p:cNvSpPr>
          <p:nvPr>
            <p:ph type="ftr" sz="quarter" idx="11"/>
            <p:custDataLst>
              <p:tags r:id="rId5"/>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defPPr/>
          </a:lstStyle>
          <a:p>
            <a:pPr/>
            <a:fld id="{760FBDFE-C587-4B4C-A407-44438C67B59E}" type="datetimeFigureOut">
              <a:rPr lang="zh-CN" altLang="en-US" smtClean="0"/>
              <a:pPr/>
              <a:t/>
            </a:fld>
            <a:endParaRPr lang="zh-CN" altLang="en-US"/>
          </a:p>
        </p:txBody>
      </p:sp>
      <p:sp>
        <p:nvSpPr>
          <p:cNvPr id="8" name="页脚占位符 7"/>
          <p:cNvSpPr>
            <a:spLocks noGrp="1"/>
          </p:cNvSpPr>
          <p:nvPr>
            <p:ph type="ftr" sz="quarter" idx="11"/>
            <p:custDataLst>
              <p:tags r:id="rId7"/>
            </p:custDataLst>
          </p:nvPr>
        </p:nvSpPr>
        <p:spPr/>
        <p:txBody>
          <a:bodyPr/>
          <a:lstStyle>
            <a:defPPr/>
          </a:lstStyle>
          <a:p>
            <a:pPr/>
            <a:endParaRPr lang="zh-CN" altLang="en-US"/>
          </a:p>
        </p:txBody>
      </p:sp>
      <p:sp>
        <p:nvSpPr>
          <p:cNvPr id="9" name="灯片编号占位符 8"/>
          <p:cNvSpPr>
            <a:spLocks noGrp="1"/>
          </p:cNvSpPr>
          <p:nvPr>
            <p:ph type="sldNum" sz="quarter" idx="12"/>
            <p:custDataLst>
              <p:tags r:id="rId8"/>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p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pPr/>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action="ppaction://noaction"/>
            </p:cNvPr>
            <p:cNvSpPr txBox="1"/>
            <p:nvPr userDrawn="1"/>
          </p:nvSpPr>
          <p:spPr>
            <a:xfrm>
              <a:off x="192915" y="1807573"/>
              <a:ext cx="1274278" cy="256481"/>
            </a:xfrm>
            <a:prstGeom prst="rect">
              <a:avLst/>
            </a:prstGeom>
            <a:noFill/>
          </p:spPr>
          <p:txBody>
            <a:bodyPr wrap="squar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nvSpPr>
          <p:spPr>
            <a:xfrm>
              <a:off x="73033" y="1807573"/>
              <a:ext cx="1229485" cy="256481"/>
            </a:xfrm>
            <a:prstGeom prst="rect">
              <a:avLst/>
            </a:prstGeom>
            <a:noFill/>
          </p:spPr>
          <p:txBody>
            <a:bodyPr wrap="non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3"/>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4"/>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action="ppaction://noaction"/>
            </p:cNvPr>
            <p:cNvSpPr txBox="1"/>
            <p:nvPr userDrawn="1"/>
          </p:nvSpPr>
          <p:spPr>
            <a:xfrm>
              <a:off x="60351" y="2460637"/>
              <a:ext cx="1289015" cy="256481"/>
            </a:xfrm>
            <a:prstGeom prst="rect">
              <a:avLst/>
            </a:prstGeom>
            <a:noFill/>
          </p:spPr>
          <p:txBody>
            <a:bodyPr wrap="none" rtlCol="0">
              <a:spAutoFit/>
            </a:bodyPr>
            <a:lstStyle>
              <a:defPPr/>
            </a:lstStyle>
            <a:p>
              <a:pPr/>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3" name="页脚占位符 2"/>
          <p:cNvSpPr>
            <a:spLocks noGrp="1"/>
          </p:cNvSpPr>
          <p:nvPr>
            <p:ph type="ftr" sz="quarter" idx="11"/>
            <p:custDataLst>
              <p:tags r:id="rId2"/>
            </p:custDataLst>
          </p:nvPr>
        </p:nvSpPr>
        <p:spPr/>
        <p:txBody>
          <a:bodyPr/>
          <a:lstStyle>
            <a:defPPr/>
          </a:lstStyle>
          <a:p>
            <a:pPr/>
            <a:endParaRPr lang="zh-CN" altLang="en-US"/>
          </a:p>
        </p:txBody>
      </p:sp>
      <p:sp>
        <p:nvSpPr>
          <p:cNvPr id="4" name="灯片编号占位符 3"/>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defPPr/>
          </a:lstStyle>
          <a:p>
            <a:pPr/>
            <a:fld id="{9EFD9D74-47D9-4702-A33C-335B63B48DBF}" type="datetimeFigureOut">
              <a:rPr lang="zh-CN" altLang="en-US" smtClean="0"/>
              <a:pPr/>
              <a:t/>
            </a:fld>
            <a:endParaRPr lang="zh-CN" altLang="en-US"/>
          </a:p>
        </p:txBody>
      </p:sp>
      <p:sp>
        <p:nvSpPr>
          <p:cNvPr id="6" name="页脚占位符 5"/>
          <p:cNvSpPr>
            <a:spLocks noGrp="1"/>
          </p:cNvSpPr>
          <p:nvPr>
            <p:ph type="ftr" sz="quarter" idx="11"/>
            <p:custDataLst>
              <p:tags r:id="rId4"/>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5"/>
            </p:custDataLst>
          </p:nvPr>
        </p:nvSpPr>
        <p:spPr/>
        <p:txBody>
          <a:bodyPr/>
          <a:lstStyle>
            <a:defPPr/>
          </a:lstStyle>
          <a:p>
            <a:pPr/>
            <a:fld id="{FABC47A4-756D-490B-A52F-7D9E2C9FC05F}" type="slidenum">
              <a:rPr lang="zh-CN" altLang="en-US" smtClean="0"/>
              <a:pPr/>
              <a:t/>
            </a:fld>
            <a:endParaRPr lang="zh-CN" altLang="en-US"/>
          </a:p>
        </p:txBody>
      </p:sp>
      <p:sp>
        <p:nvSpPr>
          <p:cNvPr id="9" name="标题 8"/>
          <p:cNvSpPr>
            <a:spLocks noGrp="1"/>
          </p:cNvSpPr>
          <p:nvPr>
            <p:ph type="title"/>
            <p:custDataLst>
              <p:tags r:id="rId6"/>
            </p:custDataLst>
          </p:nvPr>
        </p:nvSpPr>
        <p:spPr/>
        <p:txBody>
          <a:bodyPr/>
          <a:lstStyle>
            <a:defPPr/>
            <a:lvl1pPr>
              <a:defRPr baseline="0"/>
            </a:lvl1pPr>
          </a:lstStyle>
          <a:p>
            <a:pPr/>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defPPr/>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4"/>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defP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pPr/>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pPr/>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4.docx" TargetMode="Internal" /><Relationship Id="rId7" Type="http://schemas.openxmlformats.org/officeDocument/2006/relationships/image" Target="../media/image6.emf" /><Relationship Id="rId8" Type="http://schemas.openxmlformats.org/officeDocument/2006/relationships/vmlDrawing" Target="../drawings/vmlDrawing4.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5.docx" TargetMode="Internal" /><Relationship Id="rId7" Type="http://schemas.openxmlformats.org/officeDocument/2006/relationships/image" Target="../media/image7.emf" /><Relationship Id="rId8" Type="http://schemas.openxmlformats.org/officeDocument/2006/relationships/vmlDrawing" Target="../drawings/vmlDrawing5.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6.docx" TargetMode="Internal" /><Relationship Id="rId7" Type="http://schemas.openxmlformats.org/officeDocument/2006/relationships/image" Target="../media/image8.emf" /><Relationship Id="rId8" Type="http://schemas.openxmlformats.org/officeDocument/2006/relationships/vmlDrawing" Target="../drawings/vmlDrawing6.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7.docx" TargetMode="Internal" /><Relationship Id="rId7" Type="http://schemas.openxmlformats.org/officeDocument/2006/relationships/image" Target="../media/image9.emf" /><Relationship Id="rId8" Type="http://schemas.openxmlformats.org/officeDocument/2006/relationships/vmlDrawing" Target="../drawings/vmlDrawing7.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 Id="rId7" Type="http://schemas.openxmlformats.org/officeDocument/2006/relationships/image" Target="../media/image1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1.xml" TargetMode="Internal" /><Relationship Id="rId6" Type="http://schemas.openxmlformats.org/officeDocument/2006/relationships/slide" Target="slide22.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4.xml" TargetMode="Internal" /><Relationship Id="rId3" Type="http://schemas.openxmlformats.org/officeDocument/2006/relationships/slide" Target="slide25.xml" TargetMode="Internal" /><Relationship Id="rId4" Type="http://schemas.openxmlformats.org/officeDocument/2006/relationships/slide" Target="slide30.xml" TargetMode="Internal" /><Relationship Id="rId5" Type="http://schemas.openxmlformats.org/officeDocument/2006/relationships/slide" Target="slide36.xml" TargetMode="Internal" /><Relationship Id="rId6" Type="http://schemas.openxmlformats.org/officeDocument/2006/relationships/image" Target="../media/image1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6.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defPPr/>
          </a:lstStyle>
          <a:p>
            <a:r>
              <a:rPr lang="en-US" altLang="zh-CN"/>
              <a:t>10</a:t>
            </a:r>
            <a:r>
              <a:rPr lang="zh-CN" altLang="en-US"/>
              <a:t>　百年孤独</a:t>
            </a:r>
            <a:r>
              <a:rPr lang="en-US" altLang="zh-CN"/>
              <a:t>(</a:t>
            </a:r>
            <a:r>
              <a:rPr lang="zh-CN" altLang="en-US"/>
              <a:t>节选</a:t>
            </a:r>
            <a:r>
              <a:rPr lang="en-US" altLang="zh-CN"/>
              <a:t>)</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39552" y="1340768"/>
          <a:ext cx="8128000" cy="5041843"/>
        </p:xfrm>
        <a:graphic>
          <a:graphicData uri="http://schemas.openxmlformats.org/presentationml/2006/ole">
            <mc:AlternateContent>
              <mc:Choice xmlns:v="urn:schemas-microsoft-com:vml" Requires="v">
                <p:oleObj spid="_x0000_s1040" name="文档" r:id="rId6" imgW="3841750" imgH="2384425" progId="Word.Document.12">
                  <p:embed/>
                </p:oleObj>
              </mc:Choice>
              <mc:Fallback>
                <p:oleObj name="文档" r:id="rId6" imgW="3841750" imgH="2384425" progId="Word.Document.12">
                  <p:embed/>
                  <p:pic>
                    <p:nvPicPr>
                      <p:cNvPr id="0" name="OLE substitute image"/>
                      <p:cNvPicPr/>
                      <p:nvPr/>
                    </p:nvPicPr>
                    <p:blipFill>
                      <a:blip r:embed="rId7"/>
                      <a:stretch>
                        <a:fillRect/>
                      </a:stretch>
                    </p:blipFill>
                    <p:spPr>
                      <a:xfrm>
                        <a:off x="539552" y="1340768"/>
                        <a:ext cx="8128000" cy="5041843"/>
                      </a:xfrm>
                      <a:prstGeom prst="rect">
                        <a:avLst/>
                      </a:prstGeom>
                    </p:spPr>
                  </p:pic>
                </p:oleObj>
              </mc:Fallback>
            </mc:AlternateContent>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nvGraphicFramePr>
        <p:xfrm>
          <a:off x="508000" y="1446007"/>
          <a:ext cx="8128000" cy="4219985"/>
        </p:xfrm>
        <a:graphic>
          <a:graphicData uri="http://schemas.openxmlformats.org/presentationml/2006/ole">
            <mc:AlternateContent>
              <mc:Choice xmlns:v="urn:schemas-microsoft-com:vml" Requires="v">
                <p:oleObj spid="_x0000_s1041" name="文档" r:id="rId6" imgW="3841750" imgH="1996440" progId="Word.Document.12">
                  <p:embed/>
                </p:oleObj>
              </mc:Choice>
              <mc:Fallback>
                <p:oleObj name="文档" r:id="rId6" imgW="3841750" imgH="1996440" progId="Word.Document.12">
                  <p:embed/>
                  <p:pic>
                    <p:nvPicPr>
                      <p:cNvPr id="0" name="OLE substitute image"/>
                      <p:cNvPicPr/>
                      <p:nvPr/>
                    </p:nvPicPr>
                    <p:blipFill>
                      <a:blip r:embed="rId7"/>
                      <a:stretch>
                        <a:fillRect/>
                      </a:stretch>
                    </p:blipFill>
                    <p:spPr>
                      <a:xfrm>
                        <a:off x="508000" y="1446007"/>
                        <a:ext cx="8128000" cy="4219985"/>
                      </a:xfrm>
                      <a:prstGeom prst="rect">
                        <a:avLst/>
                      </a:prstGeom>
                    </p:spPr>
                  </p:pic>
                </p:oleObj>
              </mc:Fallback>
            </mc:AlternateContent>
          </a:graphicData>
        </a:graphic>
      </p:graphicFrame>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2455718"/>
          <a:ext cx="8128000" cy="2200564"/>
        </p:xfrm>
        <a:graphic>
          <a:graphicData uri="http://schemas.openxmlformats.org/presentationml/2006/ole">
            <mc:AlternateContent>
              <mc:Choice xmlns:v="urn:schemas-microsoft-com:vml" Requires="v">
                <p:oleObj spid="_x0000_s1042" name="文档" r:id="rId6" imgW="3841750" imgH="1042035" progId="Word.Document.12">
                  <p:embed/>
                </p:oleObj>
              </mc:Choice>
              <mc:Fallback>
                <p:oleObj name="文档" r:id="rId6" imgW="3841750" imgH="1042035" progId="Word.Document.12">
                  <p:embed/>
                  <p:pic>
                    <p:nvPicPr>
                      <p:cNvPr id="0" name="OLE substitute image"/>
                      <p:cNvPicPr/>
                      <p:nvPr/>
                    </p:nvPicPr>
                    <p:blipFill>
                      <a:blip r:embed="rId7"/>
                      <a:stretch>
                        <a:fillRect/>
                      </a:stretch>
                    </p:blipFill>
                    <p:spPr>
                      <a:xfrm>
                        <a:off x="508000" y="2455718"/>
                        <a:ext cx="8128000" cy="2200564"/>
                      </a:xfrm>
                      <a:prstGeom prst="rect">
                        <a:avLst/>
                      </a:prstGeom>
                    </p:spPr>
                  </p:pic>
                </p:oleObj>
              </mc:Fallback>
            </mc:AlternateContent>
          </a:graphicData>
        </a:graphic>
      </p:graphicFrame>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90297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遏止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遏制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2245631"/>
          <a:ext cx="8128000" cy="3189100"/>
        </p:xfrm>
        <a:graphic>
          <a:graphicData uri="http://schemas.openxmlformats.org/presentationml/2006/ole">
            <mc:AlternateContent>
              <mc:Choice xmlns:v="urn:schemas-microsoft-com:vml" Requires="v">
                <p:oleObj spid="_x0000_s1043" name="文档" r:id="rId6" imgW="3984625" imgH="1564005" progId="Word.Document.12">
                  <p:embed/>
                </p:oleObj>
              </mc:Choice>
              <mc:Fallback>
                <p:oleObj name="文档" r:id="rId6" imgW="3984625" imgH="1564005" progId="Word.Document.12">
                  <p:embed/>
                  <p:pic>
                    <p:nvPicPr>
                      <p:cNvPr id="0" name="OLE substitute image"/>
                      <p:cNvPicPr/>
                      <p:nvPr/>
                    </p:nvPicPr>
                    <p:blipFill>
                      <a:blip r:embed="rId7"/>
                      <a:stretch>
                        <a:fillRect/>
                      </a:stretch>
                    </p:blipFill>
                    <p:spPr>
                      <a:xfrm>
                        <a:off x="611560" y="2245631"/>
                        <a:ext cx="8128000" cy="3189100"/>
                      </a:xfrm>
                      <a:prstGeom prst="rect">
                        <a:avLst/>
                      </a:prstGeom>
                    </p:spPr>
                  </p:pic>
                </p:oleObj>
              </mc:Fallback>
            </mc:AlternateContent>
          </a:graphicData>
        </a:graphic>
      </p:graphicFrame>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316288" y="1268760"/>
            <a:ext cx="2511425" cy="497205"/>
          </a:xfrm>
          <a:prstGeom prst="rect">
            <a:avLst/>
          </a:prstGeom>
        </p:spPr>
        <p:txBody>
          <a:bodyPr wrap="non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经久不衰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经久不息</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60" y="1767358"/>
          <a:ext cx="8128000" cy="4243509"/>
        </p:xfrm>
        <a:graphic>
          <a:graphicData uri="http://schemas.openxmlformats.org/presentationml/2006/ole">
            <mc:AlternateContent>
              <mc:Choice xmlns:v="urn:schemas-microsoft-com:vml" Requires="v">
                <p:oleObj spid="_x0000_s1044" name="文档" r:id="rId6" imgW="3984625" imgH="2081530" progId="Word.Document.12">
                  <p:embed/>
                </p:oleObj>
              </mc:Choice>
              <mc:Fallback>
                <p:oleObj name="文档" r:id="rId6" imgW="3984625" imgH="2081530" progId="Word.Document.12">
                  <p:embed/>
                  <p:pic>
                    <p:nvPicPr>
                      <p:cNvPr id="0" name="OLE substitute image"/>
                      <p:cNvPicPr/>
                      <p:nvPr/>
                    </p:nvPicPr>
                    <p:blipFill>
                      <a:blip r:embed="rId7"/>
                      <a:stretch>
                        <a:fillRect/>
                      </a:stretch>
                    </p:blipFill>
                    <p:spPr>
                      <a:xfrm>
                        <a:off x="611560" y="1767358"/>
                        <a:ext cx="8128000" cy="4243509"/>
                      </a:xfrm>
                      <a:prstGeom prst="rect">
                        <a:avLst/>
                      </a:prstGeom>
                    </p:spPr>
                  </p:pic>
                </p:oleObj>
              </mc:Fallback>
            </mc:AlternateContent>
          </a:graphicData>
        </a:graphic>
      </p:graphicFrame>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文脉图解</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23.eps" descr="id:2147489116;FounderCES"/>
          <p:cNvPicPr/>
          <p:nvPr/>
        </p:nvPicPr>
        <p:blipFill>
          <a:blip r:embed="rId7"/>
          <a:stretch>
            <a:fillRect/>
          </a:stretch>
        </p:blipFill>
        <p:spPr>
          <a:xfrm>
            <a:off x="1691680" y="1916832"/>
            <a:ext cx="5208665" cy="2808312"/>
          </a:xfrm>
          <a:prstGeom prst="rect">
            <a:avLst/>
          </a:prstGeom>
        </p:spPr>
      </p:pic>
    </p:spTree>
  </p:cSld>
  <p:clrMapOvr>
    <a:masterClrMapping/>
  </p:clrMapOvr>
  <p:transition spd="slow">
    <p:cut thruBlk="1"/>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节选部分主要写何塞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阿尔卡蒂奥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布恩迪亚沉迷于建设小镇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吉卜赛人被拒之镇外。丽贝卡带着父母的骨殖投奔乌尔苏拉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同时也将失眠症带来了。失眠症在小镇肆虐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奥雷里亚诺想到办法暂时帮人们抵御失忆症。作者通过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失眠症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表现了马孔多遭受外来文明的冲击这一现状。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743960"/>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了解故事内容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文章开头部分对马孔多的介绍有什么作用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马孔多的变化在于开通了与外界联系的商道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这使得外面的人能进来。这为后文丽贝卡的到来提供了条件。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从节选部分来看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阿尔卡蒂奥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布恩迪亚是怎样的形象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他是一个幻想家、实践者和发明家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他对任何事物都充满了想象和创造的欲望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他是一个信念坚定的人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有着一种不达目的誓不罢休的精神。他设计街道规划新居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他让家家户户用上了音乐钟等等。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down)">
                                      <p:cBhvr>
                                        <p:cTn id="1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932430"/>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就节选部分来看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乌尔苏拉在家族中是什么样的角色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她是布恩迪亚家族的核心人物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也是整本书的核心灵魂。不管她的丈夫和儿子作出怎样的事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她都能保持清醒并维持这个家。她深爱着每个孩子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给丽贝卡治疗怪癖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熬各种草药给大家治疗失眠症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都展现出她的无所不能。她是坚强的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她在丈夫沉迷于各种发明当中时撑起了整个家庭的重担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靠着卖糖果小动物的生意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她使整个家的生活逐渐明朗起来。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11735"/>
            <a:ext cx="8128000" cy="3338195"/>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分析小说特色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理解其象征意义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分析课文中哪些地方体现了魔幻现实主义手法。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如写外部文明对马孔多的侵入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是现实的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但又是魔幻化的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如奥雷里亚诺沉溺于金银艺实验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他能发表预言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又如丽贝卡的怪癖及失眠症和失忆症的蔓延等。既有现实的影子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也有魔幻虚构的成分。这些奇幻的因素与真实的描写交融在一起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使作品呈现出一个似真似幻、亦真亦幻的魔幻世界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营造了许多神秘气氛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增添了拉丁美洲独特的地域色彩。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897871"/>
            <a:ext cx="8128000" cy="1308735"/>
          </a:xfrm>
          <a:prstGeom prst="rect">
            <a:avLst/>
          </a:prstGeom>
        </p:spPr>
        <p:txBody>
          <a:bodyPr>
            <a:spAutoFit/>
          </a:bodyPr>
          <a:lstStyle>
            <a:defPPr/>
          </a:lstStyle>
          <a:p>
            <a:pPr>
              <a:lnSpc>
                <a:spcPct val="120000"/>
              </a:lnSpc>
              <a:spcAft>
                <a:spcPct val="0"/>
              </a:spcAf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了解故事内容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理解其象征意义。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0768"/>
            <a:ext cx="8128000" cy="4961890"/>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文中哪些方面反映了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在布恩迪亚家族中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母子之间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兄弟姐妹之间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始终没有推心置腹的切磋商讨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没有心心相印的感情沟通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彼此之间缺乏信任和了解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缺乏关怀和支持。布恩迪亚忙于整治市镇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乌尔乌拉忙于照看家庭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长子阿尔卡蒂奥离家出走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次子沉默寡言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沉浸于自己的研究中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丽贝卡自始至终内心都是孤独的。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小说有什么象征意义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布恩迪亚家族象征着整个拉丁美洲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这个家族的兴衰象征着拉丁美洲的兴衰。阿拉伯人沿商道进入马孔多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意味着文明对此地的冲击。失忆症象征着人们对历史的遗忘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贴在物品上的标签则象征着自欺欺人的历史教育。马孔多居民遗忘了事物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遗忘了生活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也遗忘了历史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变得麻木不仁。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932430"/>
          </a:xfrm>
          <a:prstGeom prst="rect">
            <a:avLst/>
          </a:prstGeom>
        </p:spPr>
        <p:txBody>
          <a:bodyPr>
            <a:spAutoFit/>
          </a:bodyPr>
          <a:lstStyle>
            <a:defP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本文的叙事有什么特色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叙事时间上将过去、现在、未来交织在一起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叙事者从在叙事时间上带有模糊性的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可能会发生的事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而这发生的事又指向遥远的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这个循环往复的时间结构使人物的命运与时间交织在一起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人物不管采取怎样的行动反抗命运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在时间的流动下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该来的终将来临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命运轮回无法摆脱。这就使小说从开头就蒙上了无可逃脱的宿命色彩。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84784"/>
            <a:ext cx="8128000" cy="496189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文中乌尔苏拉一家为治好丽贝卡吃土的怪癖作出了很多努力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你认为最后丽贝卡的怪癖治好了吗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本题主要是对文中有关内容的梳理和理解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答案可以不唯一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但要理由充分。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治好了。乌尔苏拉在小锅里放入橘汁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兑上大黄让丽贝卡喝下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后来又用皮带抽打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最终丽贝卡显出康复的迹象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跟家人一起游戏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手头活计也干得出色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还能哼唱歌曲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这些都表明丽贝卡的怪癖治好了。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没有治好。丽贝卡吃土的怪癖实际是她内心孤独的反映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尽管在乌尔苏拉的努力下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她有了改变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但后来的失眠症再次证明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丽贝卡的内心依然是孤独的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尽管没有了吃土的怪癖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但又患上了失眠症。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down)">
                                      <p:cBhvr>
                                        <p:cTn id="1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13224"/>
            <a:ext cx="8128000" cy="5773420"/>
          </a:xfrm>
          <a:prstGeom prst="rect">
            <a:avLst/>
          </a:prstGeom>
        </p:spPr>
        <p:txBody>
          <a:bodyPr>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想象虚构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营造独特的艺术世界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魔幻与现实相结合是《百年孤独》的艺术特色之一。小说生动地描写了拉丁美洲政治、经济、军事、文化状况以及人的精神面貌和生活习俗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具有鲜明的现实性。而这些描写又被作者放置在一个精心营造的魔幻氛围之中。荒诞不经的情节、扑朔迷离的奇迹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使小说笼罩着浓厚的魔幻气氛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从而展现出一个真实与虚幻、现实与超现实并存的艺术世界。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作文离不开想象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想象是写作时应具备的一项重要能力。写作中凭借想象就能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笼天地于形内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挫万物于笔端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从而虚构出奇特的生活情景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创造出新的形象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使作品放射出夺目的光彩。写作离不开虚构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更离不开想象。想象、虚构性的作文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大致可分为两类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一类是把现实生活典型化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就是把生活中的素材集中概括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加工提炼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一类是有科学幻想的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以一定的科学知识为基础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大胆想象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如外星人、时空隧道、记忆移植等等。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936"/>
            <a:ext cx="8128000" cy="41503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运用想象和虚构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我是一只蜗牛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在我生命中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我要爬去北方寻找我的梦想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我的生命注定一路向北。我知道我的生命很短暂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北极根本遥不可及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但我清楚向北就是我生命的信仰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不论快走还是慢行。我每天都在尽力地爬着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朝我心驰神往的北方。我遭遇生命中的不幸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我享受着生命中的快乐。我到过冰川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凛冽的寒风中我寸步难行。疾风席卷着冰沙一浪一浪地向我袭来。我埋着头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咬着牙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一步一步地顶风前进。心中的信念支撑着我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梦中的北方牵引着我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我倔强地在寒冷的冰面上一路向北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尽管走得很慢很慢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385060" y="1340768"/>
            <a:ext cx="4373880" cy="497205"/>
          </a:xfrm>
          <a:prstGeom prst="rect">
            <a:avLst/>
          </a:prstGeom>
        </p:spPr>
        <p:txBody>
          <a:bodyPr wrap="none">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文学类文本阅读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概括作品</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主题</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38250"/>
            <a:ext cx="8128000" cy="41503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小说的主题是小说的灵魂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是作者的写作目的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也是作品的价值之所在。主题的深度往往决定着作品价值的高低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鉴赏小说的前提是分析小说的主题。关于小说主题的高考设题方式有三类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概括、评价和探究。对主题考查方式比较单一的试题往往以概括的形式考查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对主题从不同角度挖掘的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往往以评价、探究的形式考查。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常见题型有如下几种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用自己的话概括作品的主题。</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读了全文后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文章让你明白了什么道理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本文对你有何启迪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谈谈你的体会。</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结合全文主题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谈谈你对某一句话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某一个问题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的理解或看法。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293243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应当怎样去理解和概括小说的主题呢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一、抓中心句来分析主题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有些小说的主题直接体现在文中的某个句子或某段话中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阅读时我们可以在文中直接找出表现主题的句子。中心句一般是抒情议论性语句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往往位于篇首或篇尾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或者是几个片段之间的过渡性语句。如鲁迅小说《故乡》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其主题就是结尾一句话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这正如地上的路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其实地上本没有路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走的人多了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也便成了路</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二、从题材中去挖掘主题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题材中蕴含着主题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因此题材是分析主题的重要材料和依据。鲁迅的小说《药》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写了茶馆主人华老栓买人血馒头为儿子小栓治病的故事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意在揭示封建制度下人民受统治阶级麻痹毒害而陷入愚昧无知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革命者为了解放民众而献出生命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民众不但不理解他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反而吃他的血。这样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题材的意义就不仅揭示民众的麻木不仁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而且说明革命者的悲哀。假如小说中被杀的不是革命者而是一般人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或是普通强盗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那么主题就变了。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defP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三、从写作背景寻主题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要正确理解一部作品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有必要了解作家的思想感情、思维方式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以及他所处的社会环境、作品所反映的社会生活背景。小说是社会生活在作家头脑中的反映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也是作家表达思想感情的载体。一部作品所反映的主题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总是与作家的身世、生活、思想感情以及他所处的时代环境分不开的。因此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我们在理解小说主题时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知人论世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联系作品的时代背景及典型的环境描写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熟悉人物形象所特有的时代烙印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把握住人物形象所折射出的时代特征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达到揭示小说主题的目的。鲁迅先生指出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《水浒传》与《施公案》《彭公案》《三侠五义》的思想内容之所以不同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是和时代有关的。假如不理解时代背景对作者的影响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也就不可能准确理解《水浒传》的深刻主题。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297805"/>
          </a:xfrm>
          <a:prstGeom prst="rect">
            <a:avLst/>
          </a:prstGeom>
        </p:spPr>
        <p:txBody>
          <a:bodyPr>
            <a:spAutoFit/>
          </a:bodyPr>
          <a:lstStyle>
            <a:defPPr/>
          </a:lstStyle>
          <a:p>
            <a:pPr indent="609600">
              <a:lnSpc>
                <a:spcPts val="29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四、通过人物形象分析主题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小说塑造人物形象的目的在于揭示社会矛盾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就是小说反映的主题思想。塑造典型环境中的典型人物是小说表现主题的重要手法。因此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每一个形象的塑造都是有其目的的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分析时假如能抓住人物形象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把作者塑造这个形象的目的揭示出来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就能顺利达到分析主题思想的目的。如《钢铁是怎样炼成的》中保尔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柯察金的形象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就体现着作家对社会生活的认识和情感态度。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609600">
              <a:lnSpc>
                <a:spcPts val="29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五、从情节发展看主题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小说撷取的往往是生活中的一个小片段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或者小故事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是生活内容的高度浓缩。它集中反映生活的矛盾和冲突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触及生活的本质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蕴含着深刻的哲理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迸发出绚丽的思想火花。所以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可以从情节的发展入手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把握其中的矛盾冲突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并透过矛盾冲突把握作品主题。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21209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加西亚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马尔克斯</a:t>
            </a:r>
            <a:r>
              <a:rPr lang="en-US" altLang="zh-CN" sz="2200">
                <a:solidFill>
                  <a:srgbClr val="000000"/>
                </a:solidFill>
                <a:latin typeface="Times New Roman" panose="02020603050405020304" pitchFamily="18" charset="0"/>
                <a:cs typeface="Times New Roman" panose="02020603050405020304" pitchFamily="18" charset="0"/>
              </a:rPr>
              <a:t>(1927—2014),</a:t>
            </a:r>
            <a:r>
              <a:rPr lang="zh-CN" altLang="zh-CN" sz="2200">
                <a:solidFill>
                  <a:srgbClr val="000000"/>
                </a:solidFill>
                <a:latin typeface="Times New Roman" panose="02020603050405020304" pitchFamily="18" charset="0"/>
                <a:cs typeface="Times New Roman" panose="02020603050405020304" pitchFamily="18" charset="0"/>
              </a:rPr>
              <a:t>哥伦比亚作家、记者和社会活动家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拉丁美洲魔幻现实主义文学的代表人物</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世纪最有影响力的作家之一</a:t>
            </a:r>
            <a:r>
              <a:rPr lang="en-US" altLang="zh-CN" sz="2200">
                <a:solidFill>
                  <a:srgbClr val="000000"/>
                </a:solidFill>
                <a:latin typeface="Times New Roman" panose="02020603050405020304" pitchFamily="18" charset="0"/>
                <a:cs typeface="Times New Roman" panose="02020603050405020304" pitchFamily="18" charset="0"/>
              </a:rPr>
              <a:t>,1982</a:t>
            </a:r>
            <a:r>
              <a:rPr lang="zh-CN" altLang="zh-CN" sz="2200">
                <a:solidFill>
                  <a:srgbClr val="000000"/>
                </a:solidFill>
                <a:latin typeface="Times New Roman" panose="02020603050405020304" pitchFamily="18" charset="0"/>
                <a:cs typeface="Times New Roman" panose="02020603050405020304" pitchFamily="18" charset="0"/>
              </a:rPr>
              <a:t>年诺贝尔文学奖得主。作为一个天才的、赢得广泛赞誉的小说家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加西亚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马尔克斯被誉为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二十世纪文学标杆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。加西亚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马尔克斯的代表作有《百年孤独》《霍乱时期的爱情》。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22.eps" descr="id:2147489042;FounderCES"/>
          <p:cNvPicPr/>
          <p:nvPr/>
        </p:nvPicPr>
        <p:blipFill>
          <a:blip r:embed="rId6"/>
          <a:stretch>
            <a:fillRect/>
          </a:stretch>
        </p:blipFill>
        <p:spPr>
          <a:xfrm>
            <a:off x="3298323" y="3569585"/>
            <a:ext cx="1993757" cy="2497304"/>
          </a:xfrm>
          <a:prstGeom prst="rect">
            <a:avLst/>
          </a:prstGeom>
        </p:spPr>
      </p:pic>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297805"/>
          </a:xfrm>
          <a:prstGeom prst="rect">
            <a:avLst/>
          </a:prstGeom>
        </p:spPr>
        <p:txBody>
          <a:bodyPr>
            <a:spAutoFit/>
          </a:bodyPr>
          <a:lstStyle>
            <a:defPPr/>
          </a:lstStyle>
          <a:p>
            <a:pPr indent="609600">
              <a:lnSpc>
                <a:spcPts val="29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六、从语言的情感色彩看主题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虽然作者极力使它不显露出来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但作者在行文中总是要对自己所揭示的矛盾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以及所描述的人物等表现出一定的褒贬倾向或情感色彩。判定作者的这种情感色彩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是理解作品主题时不可缺少的一环。余秋雨的《信客》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写了两代信客的命运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着重刻画一个受人敬重的信客形象。但这种情感作者始终没有直接说出来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而是通过故事的叙述来暗示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赞美了他任劳任怨、诚信无私、善良宽容的优秀品质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说明无私奉献的人总能赢得别人的敬重和爱戴。在这里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作者的赞美之情溢于言表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我们是不难看出的。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609600">
              <a:lnSpc>
                <a:spcPts val="29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七、从整体倾向看主题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在小说的主题鉴赏这个问题上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有一个最为根本的原则我们必须记住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包括作品中的每一个标点和作品里总的气氛在内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都是主题的体现。从这个意义上来看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我们可以把整个作品看作表现主题的对象。因此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我们分析主题时不能断章取义。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1890"/>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捡烂纸的老头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烤肉刘早就不卖烤肉了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不过虎坊桥一带的人都还叫它烤肉刘。这是一家平民化的回民馆子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地方不小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东西实惠。卖大锅菜。炒辣豆腐、炒豆角、炒蒜苗、炒洋白菜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比较贵一点是黄焖羊肉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也就是块儿来钱一小碗。在后面做得了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用脸盆端出来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倒在几个深深的铁罐里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下面用微火煨着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倒总是温和的。有时也卖小勺炒菜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大葱炮羊肉、干炸丸子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它似蜜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主食有米饭、花卷、芝麻烧饼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罗丝转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卖面条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浇炸酱、浇卤。夏天卖麻酱面。卖馅儿饼。烙饼的炉紧挨着门脸儿。一进门就听到饼铛里的油吱吱喳喳地响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饼香扑鼻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很诱人。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297805"/>
          </a:xfrm>
          <a:prstGeom prst="rect">
            <a:avLst/>
          </a:prstGeom>
        </p:spPr>
        <p:txBody>
          <a:bodyPr>
            <a:spAutoFit/>
          </a:bodyPr>
          <a:lstStyle>
            <a:defPPr/>
          </a:lstStyle>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烤肉刘的买卖不错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一到饭口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尤其是中午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人总是满的。附近有几个小工厂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厂里没有食堂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烤肉刘就是他们的食堂。工人们都正在壮年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馅饼至少得来五个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一瓶啤酒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二两白的。女工则多半是拿一个饭盒来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买馅饼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或炒豆腐、花卷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带到车间里去吃。有一些退了休的职工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不爱吃家里的饭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爱上烤肉刘来吃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想吃什么要点什么。有一个文质彬彬的主儿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原来当会计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他每天都到烤肉刘这儿来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他和家里人说定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每天两块钱的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都扔在这儿。有一个煤站的副经理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现在也还参加劳动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手指甲缝都是黑的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他在烤肉刘那里吃了十来年了。他来了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没座位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服务员即刻从后面把他们自己坐的凳子提出一张来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把他安排在一个旮旯里。有炮肉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他总是来一盘炮肉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仨烧饼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二两酒。给他炮的这一盘肉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够别人的两盘。因为烤肉刘指着他保证用煤。这些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都是老主顾。还有一些流动客人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东北的、山西的、保定的、石家庄的。大包小包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五颜六色。男人用手指甲剔牙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女人敞开怀喂奶。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有一个人是每天必到的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午晚两餐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都在这里。这条街上人都认识他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是个捡烂纸的。他穿得很破烂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总是一件油乎乎的烂棉袄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腰里系一根烂麻绳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没有衬衣。脸上说不清是什么颜色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好像是浅黄的。说不清有多大岁数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一嘴牙七长八短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残缺不全。你吃点软和的花卷、面条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他总是要三个烧饼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歪着脑袋努力地啃啮。烧饼吃完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找一个别人用过的碗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他可不在乎这个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跟他们寻一口面汤。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喝了面汤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因为不知道他是向谁说的。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跳到店堂当间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是叫阵。没人劝。压根儿就没人注意他。打架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这老头可真是糟。从里糟到外。这几个小伙子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333819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他悻悻地回到座位上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情绪已经平复下来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本来也没有多大情绪。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喝了两口面汤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有几天没看见捡烂纸的老头了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听煤站的副经理说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一沓一沓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用麻筋捆得很整齐。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他攒下这些钱干什么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选自《汪曾祺全集》第二卷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610279"/>
            <a:ext cx="8128000" cy="49720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挑费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京津冀方言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指家庭日常生活开支。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你认为作者刻画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捡烂纸的老头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这一人物有什么用意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作者刻画这个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意在揭示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即使是看似微贱、遭人轻视的小人物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也有丰富、复杂的内心世界和自己的尊严。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作者以深切的人文关怀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呼唤人们关注那些处于生活底层和社会边缘的小人物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给予他们深深的同情、理解和尊重。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这是一道探究题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从人物形象塑造的意义这个角度探究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是引导考生关注弱势群体的一种方式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也是充分挖掘文学悲悯情怀的一个渠道。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南京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老歪这两天特兴奋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以至于晚上都睡不着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鏊子上烙油馍似的在床上翻来覆去。有人说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睡不着就数羊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数不到一百头就睡着了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老歪连着几个晚上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都数到一万多头了还是没有一点睡意。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这事换到谁身上都淡定不了。两个孩子都在电话里说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说他一辈子没出过门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趁着现在还能走动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让他到城里逛一逛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转一转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开开眼界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见见世面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想住了就住下来。老歪到过最远的地方是镇上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赶集时去一趟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县城都没有去过。两个孩子像是商量好似的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说这几天就把车票给快递过来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让他做好准备。去就去吧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住是不会住的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玩两天还是可以的。若是犟着不去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说不定哪一天蹬腿了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会让孩子们遗憾终生的。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老歪该享清福了。可不是吗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老歪的一双儿女都成家立业了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都出息了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他还不该享福吗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老伴走的时候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儿子六岁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女儿三岁。当时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亲戚朋友都劝老歪再找一个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说孩子没妈不行。老歪那时还是小歪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说啥也不找。他说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有了后妈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不一定是孩子的福气。就这样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他既当爹又当妈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把两个孩子拉扯大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供他们上大学。两个孩子也算争气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学业完成后都留在了城里。唯一遗憾的是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两个孩子不在一个地方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儿子在北京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女儿在南京。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189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两个孩子还算孝顺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没少给他打钱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没少给他寄东西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电话里也没少说话。他们刚参加工作那会儿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也曾邀请老歪到城里去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尽管老歪也特想去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却一直没有成行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他怕给孩子们增加负担。现在不一样了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都有房子了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该去看看他们。这次邀请他进城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也就是在前几天的电话里说的。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老歪睡不着了。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村里人见了老歪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都会这样问他。不少人给他出主意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有的建议他去北京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说北京有毛主席纪念堂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有天安门城楼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有的建议他去南京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说南京有中山陵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有雨花台。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咧着嘴嘿嘿直乐。说实话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他也没决定好到底是上北京还是下南京。这两个孩子也真是的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说寄车票都寄车票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说不寄都不寄。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6732"/>
            <a:ext cx="8128000" cy="17145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1830</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世纪末的</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哥伦比亚爆发过几十次内战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使数十万人丧生。该书以很长的篇幅描述了这方面的史实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并且通过书中主人公带有传奇色彩的人生集中表现出来。书中将政客们的虚伪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统治者们的残忍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民众的盲从和愚昧等等都写得淋漓尽致。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189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儿子在北京上班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房子买在了河北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每天上班要提前三个小时。唉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上个班就这么远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也真难为儿子了。儿子是去年结的婚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媳妇是日本闺女。他们举行的是集体婚礼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单位操办的。恰好老歪当时刚参加过本村的一个葬礼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按农村阴阳先生的说法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不宜再去参加婚礼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就没有去。他们也没回来过。也就是说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到目前为止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老歪没见过儿媳妇的面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不能说没见过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儿子给老歪买了个智能手机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在手机里见过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还给他拜过年呢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叽里咕噜的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像是鸟语。儿子说那是问候老爸新年好的。老歪想等到孙子出生后再过去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视频了几次也没见儿媳妇的肚子大起来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老歪也不好意思问儿子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更不好意思问儿媳妇了。儿子似乎知道老歪的心思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在上次的电话里却轻松地说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他们不打算要孩子了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这还了得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不孝有三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无后为大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得去好好数落数落儿子。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这边牵挂着儿子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那边女儿也连着心。女儿在南京上的大学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女婿是她大学期间就认识的。今年五一结的婚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女婿是南京一家企业的老板。哼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老板有啥了不起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收破烂的也叫老板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去年村里来了个收破烂的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临走给了老歪一张名片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名片上写着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回收公司总经理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。女儿是旅游结的婚。老歪见过相片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女婿是个秃顶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年龄也不小了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似乎比老歪小不了多少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女儿说他是二婚。可能因为这个原因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女儿一直没把女婿领回来过。这个女婿不是外国人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是苏州人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说话也听不懂。女儿说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这个老板带来两个孩子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她自己不打算再要了。啧啧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女儿真傻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没有一个亲生的会中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都说闺女是爹娘的小棉袄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儿子指靠不了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还得依靠女儿呢。女儿过不好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也是自己的一块心病。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到底是去北京还是南京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女儿不高兴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儿子不高兴。有了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谁的票到的早去谁那里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主意一定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老歪才想起收拾自己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去镇里洗了澡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破天荒请人搓了搓背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理了理发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刮了刮脸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还拿出新衣服让邻居家的媳妇给熨烫了一下。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老歪收到了一个快递员送来的两个快递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两张卧铺车票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一张去南京的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一张去北京的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车票上的车次居然是同一天时间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快递员的到来早已把左邻右舍吸引过来了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他们相互传递着火车票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眼里写满了羡慕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还一边取笑老歪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你不会分身术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看你这次去哪里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defP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老歪捧着妻子的相片喃喃自语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我是指望到时带上你去城里逛一逛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现在不可能了。我决定了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哪儿也不去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就在家守着你。说罢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老歪那沟壑纵横的脸上淌满了泪水。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去南京的车票是儿子寄来的。去北京的车票是女儿寄来的。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下列对小说思想内容与艺术特色的分析和鉴赏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接到儿女都要他进城的电话后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老歪左右为难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左邻右舍羡慕不已并为之出谋划策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意在表现老歪的人际关系很好。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老歪的儿女都在大城市安了家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却对老父亲不闻不问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反映出当代部分青年不懂感恩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不遵孝道的社会现实。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老歪打定主意后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一番收拾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这处细节描写体现了老歪内心的兴奋与找到解决矛盾的方法后的安心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为下文埋下伏笔。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文章运用补叙来介绍老歪独自一人拉扯孩子的艰难情形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与下文儿女的不孝形成对照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很好地表现了文章的主题。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defP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意在表现老歪的人际关系很好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对邻居的描写是为了表现邻居们对老歪的羡慕。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对老父亲不闻不问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文中写儿女给老歪寄钱寄东西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还打来电话。</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文中老歪独自拉扯孩子的情节描写属于插叙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对主要情节起补充作用。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67655"/>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小说中的老歪有哪些性格特点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请结合文本简要分析。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忠厚善良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敢于担当。一个人含辛茹苦抚养一双儿女成人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无怨无悔。</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疼爱儿女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寡言隐忍。一心放在儿女身上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面对儿女的不孝独自垂泪。</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忠于爱情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始终不渝。妻子早亡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终生未娶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进城也想着带上妻子的照片。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可以结合小说对人物的描写来考虑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如人物的语言描写、行为动作描写、细节描写等。本题可以就文中的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老歪那时还是小歪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说啥也不找。他说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有了后妈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不一定是孩子的福气。就这样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他既当爹又当妈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把两个孩子拉扯大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供他们上大学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这边牵挂着儿子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那边女儿也连着心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老歪捧着妻子的相片喃喃自语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我是指望到时带上你去城里逛一逛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现在不可能了。我决定了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哪儿也不去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就在家守着你。说罢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老歪那沟壑纵横的脸上淌满了泪水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等内容概括总结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这篇小说的结尾运用了怎样的技巧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这样处理有什么作用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突转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亨利式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情节安排上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这一结尾既照应前文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又是对故事情节的逆转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增强了故事的戏剧性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耐人寻味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人物塑造上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儿女性格的两面性和老歪的善良隐忍都在情节逆转中得到集中表现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主题表现上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对虚情假意的孝顺进行鞭挞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表现对留守老人这一社会现象的关注和思考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分析小说结尾的作用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可以从情节、人物、主旨等方面考虑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分点作答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用自己的话概括这篇小说的主题。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儿子、女儿表面上是很孝顺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但儿子要把孤独的老父亲送到妹妹家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女儿要把带大她的老父亲丢给哥哥。这说明现代生活方式下的儿女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表面上关心老父亲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其实骨子里对父亲的生活和情感比较冷漠且不负责任。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ew picture" hidden="1"/>
          <p:cNvPicPr/>
          <p:nvPr/>
        </p:nvPicPr>
        <p:blipFill>
          <a:blip r:embed="rId6"/>
          <a:stretch>
            <a:fillRect/>
          </a:stretch>
        </p:blipFill>
        <p:spPr>
          <a:xfrm>
            <a:off x="11760200" y="11277600"/>
            <a:ext cx="406400" cy="3556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43960"/>
          </a:xfrm>
          <a:prstGeom prst="rect">
            <a:avLst/>
          </a:prstGeom>
        </p:spPr>
        <p:txBody>
          <a:bodyPr>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魔幻现实主义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年代末期诞生于拉美的一种文学流派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代表作家有加西亚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马尔克斯等。魔幻现实主义在描写现实、叙述故事时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总是插入许多离奇怪诞的情节和各种超自然的现象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将现实与幻象、常人与鬼魂交织于一体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使作品带有浓厚的神话色彩和象征意味。在技巧方面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大量使用象征、比喻、借代、暗示、渲染等手法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常常使作品显得玄奥诡秘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变幻莫测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甚至隐晦艰涩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结构上多采取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戏中戏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大故事中套小故事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具有多层次特点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有时也突破时间顺序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采用意识流手法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使情节颠倒、跳跃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具有随意性和偶然性。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338195"/>
          </a:xfrm>
          <a:prstGeom prst="rect">
            <a:avLst/>
          </a:prstGeom>
        </p:spPr>
        <p:txBody>
          <a:bodyPr>
            <a:spAutoFit/>
          </a:bodyPr>
          <a:lstStyle>
            <a:defP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《百年孤独》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《百年孤独》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是哥伦比亚作家加西亚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马尔克斯创作的长篇小说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再现拉丁美洲历史社会图景的鸿篇巨制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作品描写了布恩迪亚家族七代人的传奇故事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以及加勒比海沿岸小镇马孔多的百年兴衰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反映了拉丁美洲一个世纪以来风云变幻的历史。作品融入神话传说、民间故事、宗教典故等神秘因素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巧妙地糅合了现实与虚幻。《百年孤独》是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世纪重要的经典文学巨著之一。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808"/>
            <a:ext cx="151003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508000" y="2300217"/>
          <a:ext cx="8128000" cy="3114711"/>
        </p:xfrm>
        <a:graphic>
          <a:graphicData uri="http://schemas.openxmlformats.org/presentationml/2006/ole">
            <mc:AlternateContent>
              <mc:Choice xmlns:v="urn:schemas-microsoft-com:vml" Requires="v">
                <p:oleObj spid="_x0000_s1038" name="文档" r:id="rId6" imgW="3984625" imgH="1527810" progId="Word.Document.12">
                  <p:embed/>
                </p:oleObj>
              </mc:Choice>
              <mc:Fallback>
                <p:oleObj name="文档" r:id="rId6" imgW="3984625" imgH="1527810" progId="Word.Document.12">
                  <p:embed/>
                  <p:pic>
                    <p:nvPicPr>
                      <p:cNvPr id="0" name="OLE substitute image"/>
                      <p:cNvPicPr/>
                      <p:nvPr/>
                    </p:nvPicPr>
                    <p:blipFill>
                      <a:blip r:embed="rId7"/>
                      <a:stretch>
                        <a:fillRect/>
                      </a:stretch>
                    </p:blipFill>
                    <p:spPr>
                      <a:xfrm>
                        <a:off x="508000" y="2300217"/>
                        <a:ext cx="8128000" cy="3114711"/>
                      </a:xfrm>
                      <a:prstGeom prst="rect">
                        <a:avLst/>
                      </a:prstGeom>
                    </p:spPr>
                  </p:pic>
                </p:oleObj>
              </mc:Fallback>
            </mc:AlternateContent>
          </a:graphicData>
        </a:graphic>
      </p:graphicFrame>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579793"/>
          <a:ext cx="8128000" cy="3952414"/>
        </p:xfrm>
        <a:graphic>
          <a:graphicData uri="http://schemas.openxmlformats.org/presentationml/2006/ole">
            <mc:AlternateContent>
              <mc:Choice xmlns:v="urn:schemas-microsoft-com:vml" Requires="v">
                <p:oleObj spid="_x0000_s1039" name="文档" r:id="rId6" imgW="3984625" imgH="1938655" progId="Word.Document.12">
                  <p:embed/>
                </p:oleObj>
              </mc:Choice>
              <mc:Fallback>
                <p:oleObj name="文档" r:id="rId6" imgW="3984625" imgH="1938655" progId="Word.Document.12">
                  <p:embed/>
                  <p:pic>
                    <p:nvPicPr>
                      <p:cNvPr id="0" name="OLE substitute image"/>
                      <p:cNvPicPr/>
                      <p:nvPr/>
                    </p:nvPicPr>
                    <p:blipFill>
                      <a:blip r:embed="rId7"/>
                      <a:stretch>
                        <a:fillRect/>
                      </a:stretch>
                    </p:blipFill>
                    <p:spPr>
                      <a:xfrm>
                        <a:off x="508000" y="1579793"/>
                        <a:ext cx="8128000" cy="3952414"/>
                      </a:xfrm>
                      <a:prstGeom prst="rect">
                        <a:avLst/>
                      </a:prstGeom>
                    </p:spPr>
                  </p:pic>
                </p:oleObj>
              </mc:Fallback>
            </mc:AlternateContent>
          </a:graphicData>
        </a:graphic>
      </p:graphicFrame>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1510030" cy="497205"/>
          </a:xfrm>
          <a:prstGeom prst="rect">
            <a:avLst/>
          </a:prstGeom>
        </p:spPr>
        <p:txBody>
          <a:bodyPr wrap="none">
            <a:spAutoFit/>
          </a:bodyPr>
          <a:lstStyle>
            <a:defP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p:cNvGraphicFramePr>
          <p:nvPr/>
        </p:nvGraphicFramePr>
        <p:xfrm>
          <a:off x="508000" y="1839366"/>
          <a:ext cx="7559675" cy="2730500"/>
        </p:xfrm>
        <a:graphic>
          <a:graphicData uri="http://schemas.openxmlformats.org/drawingml/2006/table">
            <a:tbl>
              <a:tblPr firstRow="1" firstCol="1" bandRow="1"/>
              <a:tblGrid>
                <a:gridCol w="1800225"/>
                <a:gridCol w="1799590"/>
                <a:gridCol w="359410"/>
                <a:gridCol w="1800225"/>
                <a:gridCol w="1800225"/>
              </a:tblGrid>
              <a:tr h="0">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875">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qìn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杜</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zhuàn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87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mì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酒</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zhuàn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875">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ài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juàn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875">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dé</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hànɡ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84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愧</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jiù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牛</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875">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针</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jiǔ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灸</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defPPr/>
                    </a:lstStyle>
                    <a:p>
                      <a:pPr/>
                    </a:p>
                  </a:txBody>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亵</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defPPr/>
                    </a:lstStyle>
                    <a:p>
                      <a:pPr algn="just">
                        <a:spcAft>
                          <a:spcPct val="0"/>
                        </a:spcAft>
                        <a:tabLst>
                          <a:tab pos="1029335"/>
                          <a:tab pos="1850390"/>
                          <a:tab pos="2538095"/>
                          <a:tab pos="3221990"/>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305</Paragraphs>
  <Slides>48</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48</vt:i4>
      </vt:variant>
    </vt:vector>
  </HeadingPairs>
  <TitlesOfParts>
    <vt:vector baseType="lpstr" size="60">
      <vt:lpstr>Arial</vt:lpstr>
      <vt:lpstr>微软雅黑</vt:lpstr>
      <vt:lpstr>Wingdings</vt:lpstr>
      <vt:lpstr>黑体</vt:lpstr>
      <vt:lpstr>Calibri</vt:lpstr>
      <vt:lpstr>Times New Roman</vt:lpstr>
      <vt:lpstr>NEU-BZ-S92</vt:lpstr>
      <vt:lpstr>方正书宋_GBK</vt:lpstr>
      <vt:lpstr>楷体</vt:lpstr>
      <vt:lpstr>方正宋黑_GBK</vt:lpstr>
      <vt:lpstr>宋体</vt:lpstr>
      <vt:lpstr>自定义设计方案</vt:lpstr>
      <vt:lpstr>10　百年孤独(节选)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2020-09-14T09:22:50Z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