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60" r:id="rId2"/>
    <p:sldId id="335" r:id="rId3"/>
    <p:sldId id="281" r:id="rId4"/>
    <p:sldId id="261" r:id="rId5"/>
    <p:sldId id="320" r:id="rId6"/>
    <p:sldId id="282" r:id="rId7"/>
    <p:sldId id="321" r:id="rId8"/>
    <p:sldId id="262" r:id="rId9"/>
    <p:sldId id="291" r:id="rId10"/>
    <p:sldId id="263" r:id="rId11"/>
    <p:sldId id="322" r:id="rId12"/>
    <p:sldId id="283" r:id="rId13"/>
    <p:sldId id="323" r:id="rId14"/>
    <p:sldId id="264" r:id="rId15"/>
    <p:sldId id="292" r:id="rId16"/>
    <p:sldId id="324" r:id="rId17"/>
    <p:sldId id="265" r:id="rId18"/>
    <p:sldId id="284" r:id="rId19"/>
    <p:sldId id="325" r:id="rId20"/>
    <p:sldId id="266" r:id="rId21"/>
    <p:sldId id="326" r:id="rId22"/>
    <p:sldId id="267" r:id="rId23"/>
    <p:sldId id="293" r:id="rId24"/>
    <p:sldId id="268" r:id="rId25"/>
    <p:sldId id="327" r:id="rId26"/>
    <p:sldId id="285" r:id="rId27"/>
    <p:sldId id="328" r:id="rId28"/>
    <p:sldId id="270" r:id="rId29"/>
    <p:sldId id="294" r:id="rId30"/>
    <p:sldId id="271" r:id="rId31"/>
    <p:sldId id="329" r:id="rId32"/>
    <p:sldId id="286" r:id="rId33"/>
    <p:sldId id="330" r:id="rId34"/>
    <p:sldId id="273" r:id="rId35"/>
    <p:sldId id="295" r:id="rId36"/>
    <p:sldId id="274" r:id="rId37"/>
    <p:sldId id="287" r:id="rId38"/>
    <p:sldId id="275" r:id="rId39"/>
    <p:sldId id="288" r:id="rId40"/>
    <p:sldId id="331" r:id="rId41"/>
    <p:sldId id="276" r:id="rId42"/>
    <p:sldId id="289" r:id="rId43"/>
    <p:sldId id="332" r:id="rId44"/>
    <p:sldId id="277" r:id="rId45"/>
    <p:sldId id="333" r:id="rId46"/>
    <p:sldId id="278" r:id="rId47"/>
    <p:sldId id="279" r:id="rId48"/>
    <p:sldId id="280" r:id="rId49"/>
    <p:sldId id="290" r:id="rId50"/>
    <p:sldId id="334" r:id="rId51"/>
  </p:sldIdLst>
  <p:sldSz cx="12192000" cy="6858000"/>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tags" Target="tags/tag4.xml" /><Relationship Id="rId53" Type="http://schemas.openxmlformats.org/officeDocument/2006/relationships/presProps" Target="presProps.xml" /><Relationship Id="rId54" Type="http://schemas.openxmlformats.org/officeDocument/2006/relationships/viewProps" Target="viewProps.xml" /><Relationship Id="rId55" Type="http://schemas.openxmlformats.org/officeDocument/2006/relationships/theme" Target="theme/theme1.xml" /><Relationship Id="rId56" Type="http://schemas.openxmlformats.org/officeDocument/2006/relationships/tableStyles" Target="tableStyles.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 Id="rId3"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tags" Target="../tags/tag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jpeg" /><Relationship Id="rId3" Type="http://schemas.openxmlformats.org/officeDocument/2006/relationships/image" Target="../media/image12.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jpeg" /><Relationship Id="rId3" Type="http://schemas.openxmlformats.org/officeDocument/2006/relationships/tags" Target="../tags/tag2.xml" /><Relationship Id="rId4" Type="http://schemas.openxmlformats.org/officeDocument/2006/relationships/image" Target="../media/image14.jpeg" /><Relationship Id="rId5" Type="http://schemas.openxmlformats.org/officeDocument/2006/relationships/tags" Target="../tags/tag3.xml" /><Relationship Id="rId6" Type="http://schemas.openxmlformats.org/officeDocument/2006/relationships/image" Target="../media/image15.jpe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jpeg" /><Relationship Id="rId3" Type="http://schemas.openxmlformats.org/officeDocument/2006/relationships/image" Target="../media/image15.jpeg"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jpeg" /><Relationship Id="rId3" Type="http://schemas.openxmlformats.org/officeDocument/2006/relationships/image" Target="../media/image1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TextBox 1"/>
          <p:cNvSpPr txBox="1"/>
          <p:nvPr/>
        </p:nvSpPr>
        <p:spPr>
          <a:xfrm>
            <a:off x="2968625" y="3354070"/>
            <a:ext cx="7378700" cy="391795"/>
          </a:xfrm>
          <a:prstGeom prst="rect">
            <a:avLst/>
          </a:prstGeom>
          <a:noFill/>
        </p:spPr>
        <p:txBody>
          <a:bodyPr wrap="square" lIns="0" tIns="0" rIns="0" rtlCol="0">
            <a:spAutoFit/>
          </a:bodyPr>
          <a:lstStyle/>
          <a:p>
            <a:pPr>
              <a:lnSpc>
                <a:spcPts val="2700"/>
              </a:lnSpc>
            </a:pPr>
            <a:r>
              <a:rPr lang="en-US" altLang="zh-CN" sz="4800" b="1" smtClean="0">
                <a:solidFill>
                  <a:srgbClr val="0070C0"/>
                </a:solidFill>
                <a:latin typeface="Microsoft YaHei UI" panose="020b0503020204020204" pitchFamily="18" charset="-122"/>
                <a:cs typeface="Microsoft YaHei UI" panose="020b0503020204020204" pitchFamily="18" charset="-122"/>
              </a:rPr>
              <a:t>常见病句</a:t>
            </a:r>
            <a:r>
              <a:rPr lang="zh-CN" altLang="en-US" sz="4800" b="1" smtClean="0">
                <a:solidFill>
                  <a:srgbClr val="0070C0"/>
                </a:solidFill>
                <a:latin typeface="Microsoft YaHei UI" panose="020b0503020204020204" pitchFamily="18" charset="-122"/>
                <a:cs typeface="Microsoft YaHei UI" panose="020b0503020204020204" pitchFamily="18" charset="-122"/>
              </a:rPr>
              <a:t>题型及修改方法</a:t>
            </a:r>
            <a:endParaRPr lang="zh-CN" altLang="en-US" sz="4800" b="1" smtClean="0">
              <a:solidFill>
                <a:srgbClr val="0070C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562100" y="939800"/>
            <a:ext cx="2053590" cy="340360"/>
          </a:xfrm>
          <a:prstGeom prst="rect">
            <a:avLst/>
          </a:prstGeom>
          <a:noFill/>
        </p:spPr>
        <p:txBody>
          <a:bodyPr wrap="none" lIns="0" tIns="0" rIns="0" rtlCol="0">
            <a:spAutoFit/>
          </a:bodyPr>
          <a:lstStyle/>
          <a:p>
            <a:pPr algn="l">
              <a:lnSpc>
                <a:spcPts val="2300"/>
              </a:lnSpc>
              <a:buClrTx/>
              <a:buSzTx/>
              <a:buFontTx/>
            </a:pPr>
            <a:r>
              <a:rPr lang="en-US" altLang="zh-CN" sz="2305" b="1" smtClean="0">
                <a:solidFill>
                  <a:srgbClr val="FF0000"/>
                </a:solidFill>
                <a:latin typeface="Microsoft YaHei UI" panose="020b0503020204020204" pitchFamily="18" charset="-122"/>
                <a:cs typeface="Microsoft YaHei UI" panose="020b0503020204020204" pitchFamily="18" charset="-122"/>
              </a:rPr>
              <a:t>（二）结构混乱</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965200" y="1536700"/>
            <a:ext cx="9779000" cy="3469640"/>
          </a:xfrm>
          <a:prstGeom prst="rect">
            <a:avLst/>
          </a:prstGeom>
          <a:noFill/>
        </p:spPr>
        <p:txBody>
          <a:bodyPr wrap="none" lIns="0" tIns="0" rIns="0" rtlCol="0">
            <a:spAutoFit/>
          </a:bodyPr>
          <a:lstStyle/>
          <a:p>
            <a:pPr>
              <a:lnSpc>
                <a:spcPts val="2400"/>
              </a:lnSpc>
              <a:tabLst>
                <a:tab pos="5969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（1）房地产市场之所以陷入长达一年的萧条，除了市场周期性调整的因素</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596900"/>
              </a:tabLst>
            </a:pPr>
            <a:r>
              <a:rPr lang="en-US" altLang="zh-CN" sz="2195" smtClean="0">
                <a:solidFill>
                  <a:srgbClr val="000000"/>
                </a:solidFill>
                <a:latin typeface="Microsoft YaHei UI" panose="020b0503020204020204" pitchFamily="18" charset="-122"/>
                <a:cs typeface="Microsoft YaHei UI" panose="020b0503020204020204" pitchFamily="18" charset="-122"/>
              </a:rPr>
              <a:t>外，</a:t>
            </a:r>
            <a:r>
              <a:rPr lang="en-US" altLang="zh-CN" sz="2195" smtClean="0">
                <a:solidFill>
                  <a:srgbClr val="FF0000"/>
                </a:solidFill>
                <a:latin typeface="Microsoft YaHei UI" panose="020b0503020204020204" pitchFamily="18" charset="-122"/>
                <a:cs typeface="Microsoft YaHei UI" panose="020b0503020204020204" pitchFamily="18" charset="-122"/>
              </a:rPr>
              <a:t>还在于</a:t>
            </a:r>
            <a:r>
              <a:rPr lang="en-US" altLang="zh-CN" sz="2195" smtClean="0">
                <a:solidFill>
                  <a:srgbClr val="000000"/>
                </a:solidFill>
                <a:latin typeface="Microsoft YaHei UI" panose="020b0503020204020204" pitchFamily="18" charset="-122"/>
                <a:cs typeface="Microsoft YaHei UI" panose="020b0503020204020204" pitchFamily="18" charset="-122"/>
              </a:rPr>
              <a:t>部分开发商追求暴利，哄抬房价，也是泡沫加速破裂的</a:t>
            </a:r>
            <a:r>
              <a:rPr lang="en-US" altLang="zh-CN" sz="2195" smtClean="0">
                <a:solidFill>
                  <a:srgbClr val="FF0000"/>
                </a:solidFill>
                <a:latin typeface="Microsoft YaHei UI" panose="020b0503020204020204" pitchFamily="18" charset="-122"/>
                <a:cs typeface="Microsoft YaHei UI" panose="020b0503020204020204" pitchFamily="18" charset="-122"/>
              </a:rPr>
              <a:t>重要原因</a:t>
            </a:r>
            <a:r>
              <a:rPr lang="en-US" altLang="zh-CN" sz="2195" smtClean="0">
                <a:solidFill>
                  <a:srgbClr val="000000"/>
                </a:solidFill>
                <a:latin typeface="Microsoft YaHei UI" panose="020b0503020204020204" pitchFamily="18" charset="-122"/>
                <a:cs typeface="Microsoft YaHei UI" panose="020b0503020204020204" pitchFamily="18" charset="-122"/>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900"/>
              </a:lnSpc>
              <a:tabLst>
                <a:tab pos="596900"/>
              </a:tabLst>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900"/>
              </a:lnSpc>
              <a:tabLst>
                <a:tab pos="596900"/>
              </a:tabLst>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900"/>
              </a:lnSpc>
              <a:tabLst>
                <a:tab pos="596900"/>
              </a:tabLst>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5969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（2）许多高中毕业生填报志愿时，是优先考虑专业还是优先考虑学校，很</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596900"/>
              </a:tabLst>
            </a:pPr>
            <a:r>
              <a:rPr lang="en-US" altLang="zh-CN" sz="2195" smtClean="0">
                <a:solidFill>
                  <a:srgbClr val="000000"/>
                </a:solidFill>
                <a:latin typeface="Microsoft YaHei UI" panose="020b0503020204020204" pitchFamily="18" charset="-122"/>
                <a:cs typeface="Microsoft YaHei UI" panose="020b0503020204020204" pitchFamily="18" charset="-122"/>
              </a:rPr>
              <a:t>大程度上是</a:t>
            </a:r>
            <a:r>
              <a:rPr lang="en-US" altLang="zh-CN" sz="2195" smtClean="0">
                <a:solidFill>
                  <a:srgbClr val="FF0000"/>
                </a:solidFill>
                <a:latin typeface="Microsoft YaHei UI" panose="020b0503020204020204" pitchFamily="18" charset="-122"/>
                <a:cs typeface="Microsoft YaHei UI" panose="020b0503020204020204" pitchFamily="18" charset="-122"/>
              </a:rPr>
              <a:t>受</a:t>
            </a:r>
            <a:r>
              <a:rPr lang="en-US" altLang="zh-CN" sz="2195" smtClean="0">
                <a:solidFill>
                  <a:srgbClr val="000000"/>
                </a:solidFill>
                <a:latin typeface="Microsoft YaHei UI" panose="020b0503020204020204" pitchFamily="18" charset="-122"/>
                <a:cs typeface="Microsoft YaHei UI" panose="020b0503020204020204" pitchFamily="18" charset="-122"/>
              </a:rPr>
              <a:t>市场需求、社会导向、父母意愿、个人喜好等因素的</a:t>
            </a:r>
            <a:r>
              <a:rPr lang="en-US" altLang="zh-CN" sz="2195" smtClean="0">
                <a:solidFill>
                  <a:srgbClr val="FF0000"/>
                </a:solidFill>
                <a:latin typeface="Microsoft YaHei UI" panose="020b0503020204020204" pitchFamily="18" charset="-122"/>
                <a:cs typeface="Microsoft YaHei UI" panose="020b0503020204020204" pitchFamily="18" charset="-122"/>
              </a:rPr>
              <a:t>影响造成的</a:t>
            </a:r>
            <a:r>
              <a:rPr lang="en-US" altLang="zh-CN" sz="2195" smtClean="0">
                <a:solidFill>
                  <a:srgbClr val="000000"/>
                </a:solidFill>
                <a:latin typeface="Microsoft YaHei UI" panose="020b0503020204020204" pitchFamily="18" charset="-122"/>
                <a:cs typeface="Microsoft YaHei UI" panose="020b0503020204020204" pitchFamily="18" charset="-122"/>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596900"/>
              </a:tabLst>
            </a:pPr>
            <a:r>
              <a:rPr lang="en-US" altLang="zh-CN" smtClean="0"/>
              <a:t>	</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562100" y="939800"/>
            <a:ext cx="1466850" cy="340360"/>
          </a:xfrm>
          <a:prstGeom prst="rect">
            <a:avLst/>
          </a:prstGeom>
          <a:noFill/>
        </p:spPr>
        <p:txBody>
          <a:bodyPr wrap="none" lIns="0" tIns="0" rIns="0" rtlCol="0">
            <a:spAutoFit/>
          </a:bodyPr>
          <a:lstStyle/>
          <a:p>
            <a:pPr algn="l">
              <a:lnSpc>
                <a:spcPts val="2300"/>
              </a:lnSpc>
              <a:buClrTx/>
              <a:buSzTx/>
              <a:buFontTx/>
            </a:pPr>
            <a:r>
              <a:rPr lang="en-US" altLang="zh-CN" sz="2305" b="1" smtClean="0">
                <a:solidFill>
                  <a:srgbClr val="FF0000"/>
                </a:solidFill>
                <a:latin typeface="Microsoft YaHei UI" panose="020b0503020204020204" pitchFamily="18" charset="-122"/>
                <a:cs typeface="Microsoft YaHei UI" panose="020b0503020204020204" pitchFamily="18" charset="-122"/>
              </a:rPr>
              <a:t>（二）</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965200" y="1536700"/>
            <a:ext cx="10191750" cy="2469515"/>
          </a:xfrm>
          <a:prstGeom prst="rect">
            <a:avLst/>
          </a:prstGeom>
          <a:noFill/>
        </p:spPr>
        <p:txBody>
          <a:bodyPr wrap="none" lIns="0" tIns="0" rIns="0" rtlCol="0">
            <a:spAutoFit/>
          </a:bodyPr>
          <a:lstStyle/>
          <a:p>
            <a:pPr algn="l">
              <a:lnSpc>
                <a:spcPts val="2400"/>
              </a:lnSpc>
              <a:tabLst>
                <a:tab pos="5969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（1）</a:t>
            </a:r>
            <a:r>
              <a:rPr lang="en-US" altLang="zh-CN" sz="2195" smtClean="0">
                <a:solidFill>
                  <a:srgbClr val="FF0000"/>
                </a:solidFill>
                <a:latin typeface="Microsoft YaHei UI" panose="020b0503020204020204" pitchFamily="18" charset="-122"/>
                <a:cs typeface="Microsoft YaHei UI" panose="020b0503020204020204" pitchFamily="18" charset="-122"/>
              </a:rPr>
              <a:t>还在于</a:t>
            </a:r>
            <a:r>
              <a:rPr lang="zh-CN" altLang="en-US" sz="2195" smtClean="0">
                <a:solidFill>
                  <a:srgbClr val="000000"/>
                </a:solidFill>
                <a:latin typeface="Microsoft YaHei UI" panose="020b0503020204020204" pitchFamily="18" charset="-122"/>
                <a:cs typeface="Microsoft YaHei UI" panose="020b0503020204020204" pitchFamily="18" charset="-122"/>
              </a:rPr>
              <a:t>和</a:t>
            </a:r>
            <a:r>
              <a:rPr lang="en-US" altLang="zh-CN" sz="2195" smtClean="0">
                <a:solidFill>
                  <a:srgbClr val="FF0000"/>
                </a:solidFill>
                <a:latin typeface="Microsoft YaHei UI" panose="020b0503020204020204" pitchFamily="18" charset="-122"/>
                <a:cs typeface="Microsoft YaHei UI" panose="020b0503020204020204" pitchFamily="18" charset="-122"/>
              </a:rPr>
              <a:t>重要原因</a:t>
            </a:r>
            <a:r>
              <a:rPr lang="zh-CN" altLang="en-US" sz="2195" smtClean="0">
                <a:solidFill>
                  <a:srgbClr val="FF0000"/>
                </a:solidFill>
                <a:latin typeface="Microsoft YaHei UI" panose="020b0503020204020204" pitchFamily="18" charset="-122"/>
                <a:cs typeface="Microsoft YaHei UI" panose="020b0503020204020204" pitchFamily="18" charset="-122"/>
              </a:rPr>
              <a:t>，出现句式杂糅</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删去</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也是泡沫加速破裂的</a:t>
            </a:r>
            <a:r>
              <a:rPr lang="en-US" altLang="zh-CN" sz="2195" smtClean="0">
                <a:solidFill>
                  <a:schemeClr val="tx1"/>
                </a:solidFill>
                <a:latin typeface="Microsoft YaHei UI" panose="020b0503020204020204" pitchFamily="18" charset="-122"/>
                <a:cs typeface="Microsoft YaHei UI" panose="020b0503020204020204" pitchFamily="18" charset="-122"/>
                <a:sym typeface="+mn-ea"/>
              </a:rPr>
              <a:t>重要原因”</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2900"/>
              </a:lnSpc>
              <a:tabLst>
                <a:tab pos="596900"/>
              </a:tabLst>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2900"/>
              </a:lnSpc>
              <a:tabLst>
                <a:tab pos="596900"/>
              </a:tabLst>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2900"/>
              </a:lnSpc>
              <a:tabLst>
                <a:tab pos="596900"/>
              </a:tabLst>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1000"/>
              </a:lnSpc>
            </a:pPr>
            <a:endParaRPr lang="en-US" altLang="zh-CN" smtClean="0"/>
          </a:p>
          <a:p>
            <a:pPr algn="l">
              <a:lnSpc>
                <a:spcPts val="2900"/>
              </a:lnSpc>
              <a:tabLst>
                <a:tab pos="5969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（2）</a:t>
            </a:r>
            <a:r>
              <a:rPr lang="en-US" altLang="zh-CN" sz="2195" smtClean="0">
                <a:solidFill>
                  <a:srgbClr val="FF0000"/>
                </a:solidFill>
                <a:latin typeface="Microsoft YaHei UI" panose="020b0503020204020204" pitchFamily="18" charset="-122"/>
                <a:cs typeface="Microsoft YaHei UI" panose="020b0503020204020204" pitchFamily="18" charset="-122"/>
              </a:rPr>
              <a:t>受......影响</a:t>
            </a:r>
            <a:r>
              <a:rPr lang="zh-CN" altLang="en-US" sz="2195" smtClean="0">
                <a:solidFill>
                  <a:schemeClr val="tx1"/>
                </a:solidFill>
                <a:latin typeface="Microsoft YaHei UI" panose="020b0503020204020204" pitchFamily="18" charset="-122"/>
                <a:cs typeface="Microsoft YaHei UI" panose="020b0503020204020204" pitchFamily="18" charset="-122"/>
              </a:rPr>
              <a:t>和</a:t>
            </a:r>
            <a:r>
              <a:rPr lang="en-US" altLang="zh-CN" sz="2195" smtClean="0">
                <a:solidFill>
                  <a:srgbClr val="FF0000"/>
                </a:solidFill>
                <a:latin typeface="Microsoft YaHei UI" panose="020b0503020204020204" pitchFamily="18" charset="-122"/>
                <a:cs typeface="Microsoft YaHei UI" panose="020b0503020204020204" pitchFamily="18" charset="-122"/>
              </a:rPr>
              <a:t>造成的</a:t>
            </a:r>
            <a:r>
              <a:rPr lang="zh-CN" altLang="en-US" sz="2195" smtClean="0">
                <a:solidFill>
                  <a:srgbClr val="FF0000"/>
                </a:solidFill>
                <a:latin typeface="Microsoft YaHei UI" panose="020b0503020204020204" pitchFamily="18" charset="-122"/>
                <a:cs typeface="Microsoft YaHei UI" panose="020b0503020204020204" pitchFamily="18" charset="-122"/>
              </a:rPr>
              <a:t>，</a:t>
            </a:r>
            <a:r>
              <a:rPr lang="zh-CN" altLang="en-US" sz="2195" smtClean="0">
                <a:solidFill>
                  <a:schemeClr val="tx1"/>
                </a:solidFill>
                <a:latin typeface="Microsoft YaHei UI" panose="020b0503020204020204" pitchFamily="18" charset="-122"/>
                <a:cs typeface="Microsoft YaHei UI" panose="020b0503020204020204" pitchFamily="18" charset="-122"/>
              </a:rPr>
              <a:t>出现重复，二选一，删除其中的一个。</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1000"/>
              </a:lnSpc>
            </a:pPr>
            <a:endParaRPr lang="en-US" altLang="zh-CN" smtClean="0"/>
          </a:p>
          <a:p>
            <a:pPr algn="l">
              <a:lnSpc>
                <a:spcPts val="2900"/>
              </a:lnSpc>
              <a:tabLst>
                <a:tab pos="596900"/>
              </a:tabLst>
            </a:pPr>
            <a:r>
              <a:rPr lang="en-US" altLang="zh-CN" smtClean="0"/>
              <a:t>	</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562100" y="939800"/>
            <a:ext cx="2053590" cy="340360"/>
          </a:xfrm>
          <a:prstGeom prst="rect">
            <a:avLst/>
          </a:prstGeom>
          <a:noFill/>
        </p:spPr>
        <p:txBody>
          <a:bodyPr wrap="none" lIns="0" tIns="0" rIns="0" rtlCol="0">
            <a:spAutoFit/>
          </a:bodyPr>
          <a:lstStyle/>
          <a:p>
            <a:pPr algn="l">
              <a:lnSpc>
                <a:spcPts val="2300"/>
              </a:lnSpc>
              <a:buClrTx/>
              <a:buSzTx/>
              <a:buFontTx/>
            </a:pPr>
            <a:r>
              <a:rPr lang="en-US" altLang="zh-CN" sz="2305" b="1" smtClean="0">
                <a:solidFill>
                  <a:srgbClr val="FF0000"/>
                </a:solidFill>
                <a:latin typeface="Microsoft YaHei UI" panose="020b0503020204020204" pitchFamily="18" charset="-122"/>
                <a:cs typeface="Microsoft YaHei UI" panose="020b0503020204020204" pitchFamily="18" charset="-122"/>
              </a:rPr>
              <a:t>（二）结构混乱</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965200" y="1536700"/>
            <a:ext cx="9701530" cy="725170"/>
          </a:xfrm>
          <a:prstGeom prst="rect">
            <a:avLst/>
          </a:prstGeom>
          <a:noFill/>
        </p:spPr>
        <p:txBody>
          <a:bodyPr wrap="none" lIns="0" tIns="0" rIns="0" rtlCol="0">
            <a:spAutoFit/>
          </a:bodyPr>
          <a:lstStyle/>
          <a:p>
            <a:pPr>
              <a:lnSpc>
                <a:spcPts val="2400"/>
              </a:lnSpc>
              <a:tabLst>
                <a:tab pos="596900"/>
              </a:tabLst>
            </a:pPr>
            <a:r>
              <a:rPr lang="en-US" altLang="zh-CN" smtClean="0"/>
              <a:t>	</a:t>
            </a:r>
            <a:endParaRPr lang="en-US" altLang="zh-CN" smtClean="0"/>
          </a:p>
          <a:p>
            <a:pPr>
              <a:lnSpc>
                <a:spcPts val="2900"/>
              </a:lnSpc>
              <a:tabLst>
                <a:tab pos="5969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（3）这次网络短训班的学员，除北大本校学员外，还有来自清华大学等十</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6" name="TextBox 1"/>
          <p:cNvSpPr txBox="1"/>
          <p:nvPr/>
        </p:nvSpPr>
        <p:spPr>
          <a:xfrm>
            <a:off x="1266825" y="2397760"/>
            <a:ext cx="6413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五所高校的教师、学生和科技工作者也参加了学习。</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965200" y="4133850"/>
            <a:ext cx="9796780" cy="853440"/>
          </a:xfrm>
          <a:prstGeom prst="rect">
            <a:avLst/>
          </a:prstGeom>
          <a:noFill/>
        </p:spPr>
        <p:txBody>
          <a:bodyPr wrap="none" lIns="0" tIns="0" rIns="0" rtlCol="0">
            <a:spAutoFit/>
          </a:bodyPr>
          <a:lstStyle/>
          <a:p>
            <a:pPr>
              <a:lnSpc>
                <a:spcPts val="2400"/>
              </a:lnSpc>
              <a:tabLst>
                <a:tab pos="596900"/>
              </a:tabLst>
            </a:pPr>
            <a:r>
              <a:rPr lang="en-US" altLang="zh-CN" sz="2200" smtClean="0">
                <a:solidFill>
                  <a:srgbClr val="000000"/>
                </a:solidFill>
                <a:latin typeface="Microsoft YaHei UI" panose="020b0503020204020204" pitchFamily="18" charset="-122"/>
                <a:cs typeface="Microsoft YaHei UI" panose="020b0503020204020204" pitchFamily="18" charset="-122"/>
              </a:rPr>
              <a:t>     （4）参加研制神舟七号飞船的全体科技工作者，在相关部门的大力支持下，</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596900"/>
              </a:tabLst>
            </a:pPr>
            <a:r>
              <a:rPr lang="en-US" altLang="zh-CN" sz="2195" smtClean="0">
                <a:solidFill>
                  <a:srgbClr val="000000"/>
                </a:solidFill>
                <a:latin typeface="Microsoft YaHei UI" panose="020b0503020204020204" pitchFamily="18" charset="-122"/>
                <a:cs typeface="Microsoft YaHei UI" panose="020b0503020204020204" pitchFamily="18" charset="-122"/>
              </a:rPr>
              <a:t>在全国人民的热切关注中，经过不懈努力，神舟七号飞船终于成功发射。</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562100" y="939800"/>
            <a:ext cx="1466850" cy="340360"/>
          </a:xfrm>
          <a:prstGeom prst="rect">
            <a:avLst/>
          </a:prstGeom>
          <a:noFill/>
        </p:spPr>
        <p:txBody>
          <a:bodyPr wrap="none" lIns="0" tIns="0" rIns="0" rtlCol="0">
            <a:spAutoFit/>
          </a:bodyPr>
          <a:lstStyle/>
          <a:p>
            <a:pPr algn="l">
              <a:lnSpc>
                <a:spcPts val="2300"/>
              </a:lnSpc>
              <a:buClrTx/>
              <a:buSzTx/>
              <a:buFontTx/>
            </a:pPr>
            <a:r>
              <a:rPr lang="en-US" altLang="zh-CN" sz="2305" b="1" smtClean="0">
                <a:solidFill>
                  <a:srgbClr val="FF0000"/>
                </a:solidFill>
                <a:latin typeface="Microsoft YaHei UI" panose="020b0503020204020204" pitchFamily="18" charset="-122"/>
                <a:cs typeface="Microsoft YaHei UI" panose="020b0503020204020204" pitchFamily="18" charset="-122"/>
              </a:rPr>
              <a:t>（二）</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965200" y="1536700"/>
            <a:ext cx="3765550" cy="725170"/>
          </a:xfrm>
          <a:prstGeom prst="rect">
            <a:avLst/>
          </a:prstGeom>
          <a:noFill/>
        </p:spPr>
        <p:txBody>
          <a:bodyPr wrap="none" lIns="0" tIns="0" rIns="0" rtlCol="0">
            <a:spAutoFit/>
          </a:bodyPr>
          <a:lstStyle/>
          <a:p>
            <a:pPr>
              <a:lnSpc>
                <a:spcPts val="2400"/>
              </a:lnSpc>
              <a:tabLst>
                <a:tab pos="596900"/>
              </a:tabLst>
            </a:pPr>
            <a:r>
              <a:rPr lang="en-US" altLang="zh-CN" smtClean="0"/>
              <a:t>	</a:t>
            </a:r>
            <a:endParaRPr lang="en-US" altLang="zh-CN" smtClean="0"/>
          </a:p>
          <a:p>
            <a:pPr>
              <a:lnSpc>
                <a:spcPts val="2900"/>
              </a:lnSpc>
              <a:tabLst>
                <a:tab pos="5969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（3）</a:t>
            </a:r>
            <a:r>
              <a:rPr lang="zh-CN" altLang="en-US" sz="2195" smtClean="0">
                <a:solidFill>
                  <a:srgbClr val="000000"/>
                </a:solidFill>
                <a:latin typeface="Microsoft YaHei UI" panose="020b0503020204020204" pitchFamily="18" charset="-122"/>
                <a:cs typeface="Microsoft YaHei UI" panose="020b0503020204020204" pitchFamily="18" charset="-122"/>
              </a:rPr>
              <a:t>删去</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也参加了学习</a:t>
            </a:r>
            <a:r>
              <a:rPr lang="en-US" altLang="zh-CN" sz="2195" smtClean="0">
                <a:solidFill>
                  <a:srgbClr val="000000"/>
                </a:solidFill>
                <a:latin typeface="Microsoft YaHei UI" panose="020b0503020204020204" pitchFamily="18" charset="-122"/>
                <a:cs typeface="Microsoft YaHei UI" panose="020b0503020204020204" pitchFamily="18" charset="-122"/>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101090" y="3560445"/>
            <a:ext cx="7145020" cy="661035"/>
          </a:xfrm>
          <a:prstGeom prst="rect">
            <a:avLst/>
          </a:prstGeom>
          <a:noFill/>
        </p:spPr>
        <p:txBody>
          <a:bodyPr wrap="none" lIns="0" tIns="0" rIns="0" rtlCol="0">
            <a:spAutoFit/>
          </a:bodyPr>
          <a:lstStyle/>
          <a:p>
            <a:pPr>
              <a:lnSpc>
                <a:spcPts val="2400"/>
              </a:lnSpc>
              <a:tabLst>
                <a:tab pos="596900"/>
              </a:tabLst>
            </a:pPr>
            <a:r>
              <a:rPr lang="en-US" altLang="zh-CN" sz="2200" smtClean="0">
                <a:solidFill>
                  <a:srgbClr val="000000"/>
                </a:solidFill>
                <a:latin typeface="Microsoft YaHei UI" panose="020b0503020204020204" pitchFamily="18" charset="-122"/>
                <a:cs typeface="Microsoft YaHei UI" panose="020b0503020204020204" pitchFamily="18" charset="-122"/>
              </a:rPr>
              <a:t>     （4）</a:t>
            </a:r>
            <a:r>
              <a:rPr lang="zh-CN" altLang="en-US" sz="2200" smtClean="0">
                <a:solidFill>
                  <a:srgbClr val="000000"/>
                </a:solidFill>
                <a:latin typeface="Microsoft YaHei UI" panose="020b0503020204020204" pitchFamily="18" charset="-122"/>
                <a:cs typeface="Microsoft YaHei UI" panose="020b0503020204020204" pitchFamily="18" charset="-122"/>
              </a:rPr>
              <a:t>出现两个主语，</a:t>
            </a:r>
            <a:r>
              <a:rPr lang="en-US" altLang="zh-CN" sz="2200" smtClean="0">
                <a:solidFill>
                  <a:srgbClr val="000000"/>
                </a:solidFill>
                <a:latin typeface="Microsoft YaHei UI" panose="020b0503020204020204" pitchFamily="18" charset="-122"/>
                <a:cs typeface="Microsoft YaHei UI" panose="020b0503020204020204" pitchFamily="18" charset="-122"/>
              </a:rPr>
              <a:t>“全体科技工作者”</a:t>
            </a:r>
            <a:r>
              <a:rPr lang="zh-CN" altLang="en-US" sz="2200" smtClean="0">
                <a:solidFill>
                  <a:srgbClr val="000000"/>
                </a:solidFill>
                <a:latin typeface="Microsoft YaHei UI" panose="020b0503020204020204" pitchFamily="18" charset="-122"/>
                <a:cs typeface="Microsoft YaHei UI" panose="020b0503020204020204" pitchFamily="18" charset="-122"/>
              </a:rPr>
              <a:t>和</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en-US" altLang="zh-CN" sz="2195" smtClean="0">
                <a:solidFill>
                  <a:srgbClr val="000000"/>
                </a:solidFill>
                <a:latin typeface="Microsoft YaHei UI" panose="020b0503020204020204" pitchFamily="18" charset="-122"/>
                <a:cs typeface="Microsoft YaHei UI" panose="020b0503020204020204" pitchFamily="18" charset="-122"/>
              </a:rPr>
              <a:t>神舟七号”</a:t>
            </a:r>
            <a:r>
              <a:rPr lang="zh-CN" altLang="en-US" sz="2195" smtClean="0">
                <a:solidFill>
                  <a:srgbClr val="000000"/>
                </a:solidFill>
                <a:latin typeface="Microsoft YaHei UI" panose="020b0503020204020204" pitchFamily="18" charset="-122"/>
                <a:cs typeface="Microsoft YaHei UI" panose="020b0503020204020204" pitchFamily="18" charset="-122"/>
              </a:rPr>
              <a:t>，</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a:p>
            <a:pPr>
              <a:lnSpc>
                <a:spcPts val="2400"/>
              </a:lnSpc>
              <a:tabLst>
                <a:tab pos="596900"/>
              </a:tabLst>
            </a:pPr>
            <a:r>
              <a:rPr lang="zh-CN" altLang="en-US" sz="2195" smtClean="0">
                <a:solidFill>
                  <a:srgbClr val="000000"/>
                </a:solidFill>
                <a:latin typeface="Microsoft YaHei UI" panose="020b0503020204020204" pitchFamily="18" charset="-122"/>
                <a:cs typeface="Microsoft YaHei UI" panose="020b0503020204020204" pitchFamily="18" charset="-122"/>
              </a:rPr>
              <a:t>可将后半句改为</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成功发射了神舟七号飞船</a:t>
            </a:r>
            <a:r>
              <a:rPr lang="en-US" altLang="zh-CN" sz="2195" smtClean="0">
                <a:solidFill>
                  <a:srgbClr val="000000"/>
                </a:solidFill>
                <a:latin typeface="Microsoft YaHei UI" panose="020b0503020204020204" pitchFamily="18" charset="-122"/>
                <a:cs typeface="Microsoft YaHei UI" panose="020b0503020204020204" pitchFamily="18" charset="-122"/>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Picture 3"/>
          <p:cNvPicPr>
            <a:picLocks noChangeAspect="1" noChangeArrowheads="1"/>
          </p:cNvPicPr>
          <p:nvPr/>
        </p:nvPicPr>
        <p:blipFill>
          <a:blip r:embed="rId2"/>
          <a:stretch>
            <a:fillRect/>
          </a:stretch>
        </p:blipFill>
        <p:spPr bwMode="auto">
          <a:xfrm>
            <a:off x="8382000" y="533400"/>
            <a:ext cx="3086100" cy="2120900"/>
          </a:xfrm>
          <a:prstGeom prst="rect">
            <a:avLst/>
          </a:prstGeom>
          <a:noFill/>
        </p:spPr>
      </p:pic>
      <p:sp>
        <p:nvSpPr>
          <p:cNvPr id="4" name="Freeform 3"/>
          <p:cNvSpPr/>
          <p:nvPr/>
        </p:nvSpPr>
        <p:spPr>
          <a:xfrm>
            <a:off x="1009776" y="2895854"/>
            <a:ext cx="8566404" cy="3346704"/>
          </a:xfrm>
          <a:custGeom>
            <a:gdLst>
              <a:gd name="connsiteX0" fmla="*/ 0 w 8566404"/>
              <a:gd name="connsiteY0" fmla="*/ 474471 h 3346704"/>
              <a:gd name="connsiteX1" fmla="*/ 474472 w 8566404"/>
              <a:gd name="connsiteY1" fmla="*/ 0 h 3346704"/>
              <a:gd name="connsiteX2" fmla="*/ 8091931 w 8566404"/>
              <a:gd name="connsiteY2" fmla="*/ 0 h 3346704"/>
              <a:gd name="connsiteX3" fmla="*/ 8566404 w 8566404"/>
              <a:gd name="connsiteY3" fmla="*/ 474471 h 3346704"/>
              <a:gd name="connsiteX4" fmla="*/ 8566404 w 8566404"/>
              <a:gd name="connsiteY4" fmla="*/ 2872232 h 3346704"/>
              <a:gd name="connsiteX5" fmla="*/ 8091931 w 8566404"/>
              <a:gd name="connsiteY5" fmla="*/ 3346703 h 3346704"/>
              <a:gd name="connsiteX6" fmla="*/ 474472 w 8566404"/>
              <a:gd name="connsiteY6" fmla="*/ 3346703 h 3346704"/>
              <a:gd name="connsiteX7" fmla="*/ 0 w 8566404"/>
              <a:gd name="connsiteY7" fmla="*/ 2872232 h 3346704"/>
              <a:gd name="connsiteX8" fmla="*/ 0 w 8566404"/>
              <a:gd name="connsiteY8" fmla="*/ 474471 h 3346704"/>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566404" h="3346704">
                <a:moveTo>
                  <a:pt x="0" y="474471"/>
                </a:moveTo>
                <a:cubicBezTo>
                  <a:pt x="0" y="212470"/>
                  <a:pt x="212471" y="0"/>
                  <a:pt x="474472" y="0"/>
                </a:cubicBezTo>
                <a:lnTo>
                  <a:pt x="8091931" y="0"/>
                </a:lnTo>
                <a:cubicBezTo>
                  <a:pt x="8353932" y="0"/>
                  <a:pt x="8566404" y="212470"/>
                  <a:pt x="8566404" y="474471"/>
                </a:cubicBezTo>
                <a:lnTo>
                  <a:pt x="8566404" y="2872232"/>
                </a:lnTo>
                <a:cubicBezTo>
                  <a:pt x="8566404" y="3134232"/>
                  <a:pt x="8353932" y="3346703"/>
                  <a:pt x="8091931" y="3346703"/>
                </a:cubicBezTo>
                <a:lnTo>
                  <a:pt x="474472" y="3346703"/>
                </a:lnTo>
                <a:cubicBezTo>
                  <a:pt x="212471" y="3346703"/>
                  <a:pt x="0" y="3134232"/>
                  <a:pt x="0" y="2872232"/>
                </a:cubicBezTo>
                <a:lnTo>
                  <a:pt x="0" y="474471"/>
                </a:lnTo>
              </a:path>
            </a:pathLst>
          </a:custGeom>
          <a:solidFill>
            <a:srgbClr val="FBF6E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990726" y="2895854"/>
            <a:ext cx="8604504" cy="3384804"/>
          </a:xfrm>
          <a:custGeom>
            <a:gdLst>
              <a:gd name="connsiteX0" fmla="*/ 19050 w 8604504"/>
              <a:gd name="connsiteY0" fmla="*/ 493521 h 3384804"/>
              <a:gd name="connsiteX1" fmla="*/ 493522 w 8604504"/>
              <a:gd name="connsiteY1" fmla="*/ 19050 h 3384804"/>
              <a:gd name="connsiteX2" fmla="*/ 8110981 w 8604504"/>
              <a:gd name="connsiteY2" fmla="*/ 19050 h 3384804"/>
              <a:gd name="connsiteX3" fmla="*/ 8585454 w 8604504"/>
              <a:gd name="connsiteY3" fmla="*/ 493521 h 3384804"/>
              <a:gd name="connsiteX4" fmla="*/ 8585454 w 8604504"/>
              <a:gd name="connsiteY4" fmla="*/ 2891282 h 3384804"/>
              <a:gd name="connsiteX5" fmla="*/ 8110981 w 8604504"/>
              <a:gd name="connsiteY5" fmla="*/ 3365753 h 3384804"/>
              <a:gd name="connsiteX6" fmla="*/ 493522 w 8604504"/>
              <a:gd name="connsiteY6" fmla="*/ 3365753 h 3384804"/>
              <a:gd name="connsiteX7" fmla="*/ 19050 w 8604504"/>
              <a:gd name="connsiteY7" fmla="*/ 2891282 h 3384804"/>
              <a:gd name="connsiteX8" fmla="*/ 19050 w 8604504"/>
              <a:gd name="connsiteY8" fmla="*/ 493521 h 3384804"/>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604504" h="3384804">
                <a:moveTo>
                  <a:pt x="19050" y="493521"/>
                </a:moveTo>
                <a:cubicBezTo>
                  <a:pt x="19050" y="231520"/>
                  <a:pt x="231521" y="19050"/>
                  <a:pt x="493522" y="19050"/>
                </a:cubicBezTo>
                <a:lnTo>
                  <a:pt x="8110981" y="19050"/>
                </a:lnTo>
                <a:cubicBezTo>
                  <a:pt x="8372982" y="19050"/>
                  <a:pt x="8585454" y="231520"/>
                  <a:pt x="8585454" y="493521"/>
                </a:cubicBezTo>
                <a:lnTo>
                  <a:pt x="8585454" y="2891282"/>
                </a:lnTo>
                <a:cubicBezTo>
                  <a:pt x="8585454" y="3153282"/>
                  <a:pt x="8372982" y="3365753"/>
                  <a:pt x="8110981" y="3365753"/>
                </a:cubicBezTo>
                <a:lnTo>
                  <a:pt x="493522" y="3365753"/>
                </a:lnTo>
                <a:cubicBezTo>
                  <a:pt x="231521" y="3365753"/>
                  <a:pt x="19050" y="3153282"/>
                  <a:pt x="19050" y="2891282"/>
                </a:cubicBezTo>
                <a:lnTo>
                  <a:pt x="19050" y="493521"/>
                </a:lnTo>
              </a:path>
            </a:pathLst>
          </a:custGeom>
          <a:solidFill>
            <a:srgbClr val="000000">
              <a:alpha val="0"/>
            </a:srgbClr>
          </a:solidFill>
          <a:ln w="38100">
            <a:solidFill>
              <a:srgbClr val="E6CC9E">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3"/>
          <a:stretch>
            <a:fillRect/>
          </a:stretch>
        </p:blipFill>
        <p:spPr bwMode="auto">
          <a:xfrm>
            <a:off x="4572000" y="2286000"/>
            <a:ext cx="1295400" cy="1638300"/>
          </a:xfrm>
          <a:prstGeom prst="rect">
            <a:avLst/>
          </a:prstGeom>
          <a:noFill/>
        </p:spPr>
      </p:pic>
      <p:sp>
        <p:nvSpPr>
          <p:cNvPr id="8" name="TextBox 1"/>
          <p:cNvSpPr txBox="1"/>
          <p:nvPr/>
        </p:nvSpPr>
        <p:spPr>
          <a:xfrm>
            <a:off x="1231900" y="1638300"/>
            <a:ext cx="2844800" cy="406400"/>
          </a:xfrm>
          <a:prstGeom prst="rect">
            <a:avLst/>
          </a:prstGeom>
          <a:noFill/>
        </p:spPr>
        <p:txBody>
          <a:bodyPr wrap="none" lIns="0" tIns="0" rIns="0" rtlCol="0">
            <a:spAutoFit/>
          </a:bodyPr>
          <a:lstStyle/>
          <a:p>
            <a:pPr>
              <a:lnSpc>
                <a:spcPts val="3200"/>
              </a:lnSpc>
            </a:pPr>
            <a:r>
              <a:rPr lang="en-US" altLang="zh-CN" sz="3205" smtClean="0">
                <a:solidFill>
                  <a:srgbClr val="FF0000"/>
                </a:solidFill>
                <a:latin typeface="Microsoft YaHei UI" panose="020b0503020204020204" pitchFamily="18" charset="-122"/>
                <a:cs typeface="Microsoft YaHei UI" panose="020b0503020204020204" pitchFamily="18" charset="-122"/>
              </a:rPr>
              <a:t>结构混乱的标志</a:t>
            </a:r>
            <a:endParaRPr lang="en-US" altLang="zh-CN" sz="3205" smtClean="0">
              <a:solidFill>
                <a:srgbClr val="FF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6019800" y="3352800"/>
            <a:ext cx="2832100" cy="1981200"/>
          </a:xfrm>
          <a:prstGeom prst="rect">
            <a:avLst/>
          </a:prstGeom>
          <a:noFill/>
        </p:spPr>
        <p:txBody>
          <a:bodyPr wrap="none" lIns="0" tIns="0" rIns="0" rtlCol="0">
            <a:spAutoFit/>
          </a:bodyPr>
          <a:lstStyle/>
          <a:p>
            <a:pPr>
              <a:lnSpc>
                <a:spcPts val="3000"/>
              </a:lnSpc>
              <a:tabLst>
                <a:tab pos="38100"/>
              </a:tabLst>
            </a:pPr>
            <a:r>
              <a:rPr lang="en-US" altLang="zh-CN" smtClean="0"/>
              <a:t>	</a:t>
            </a:r>
            <a:r>
              <a:rPr lang="en-US" altLang="zh-CN" sz="2795" smtClean="0">
                <a:solidFill>
                  <a:srgbClr val="262626"/>
                </a:solidFill>
                <a:latin typeface="Microsoft YaHei UI" panose="020b0503020204020204" pitchFamily="18" charset="-122"/>
                <a:cs typeface="Microsoft YaHei UI" panose="020b0503020204020204" pitchFamily="18" charset="-122"/>
              </a:rPr>
              <a:t>借口……为名</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200"/>
              </a:lnSpc>
              <a:tabLst>
                <a:tab pos="38100"/>
              </a:tabLst>
            </a:pPr>
            <a:r>
              <a:rPr lang="en-US" altLang="zh-CN" smtClean="0"/>
              <a:t>	</a:t>
            </a:r>
            <a:r>
              <a:rPr lang="en-US" altLang="zh-CN" sz="2795" smtClean="0">
                <a:solidFill>
                  <a:srgbClr val="262626"/>
                </a:solidFill>
                <a:latin typeface="Microsoft YaHei UI" panose="020b0503020204020204" pitchFamily="18" charset="-122"/>
                <a:cs typeface="Microsoft YaHei UI" panose="020b0503020204020204" pitchFamily="18" charset="-122"/>
              </a:rPr>
              <a:t>超过……以上</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200"/>
              </a:lnSpc>
              <a:tabLst>
                <a:tab pos="38100"/>
              </a:tabLst>
            </a:pPr>
            <a:r>
              <a:rPr lang="en-US" altLang="zh-CN" smtClean="0"/>
              <a:t>	</a:t>
            </a:r>
            <a:r>
              <a:rPr lang="en-US" altLang="zh-CN" sz="2795" smtClean="0">
                <a:solidFill>
                  <a:srgbClr val="262626"/>
                </a:solidFill>
                <a:latin typeface="Microsoft YaHei UI" panose="020b0503020204020204" pitchFamily="18" charset="-122"/>
                <a:cs typeface="Microsoft YaHei UI" panose="020b0503020204020204" pitchFamily="18" charset="-122"/>
              </a:rPr>
              <a:t>大多以……为主</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100"/>
              </a:lnSpc>
              <a:tabLst>
                <a:tab pos="38100"/>
              </a:tabLst>
            </a:pPr>
            <a:r>
              <a:rPr lang="en-US" altLang="zh-CN" sz="2795" smtClean="0">
                <a:solidFill>
                  <a:srgbClr val="262626"/>
                </a:solidFill>
                <a:latin typeface="Microsoft YaHei UI" panose="020b0503020204020204" pitchFamily="18" charset="-122"/>
                <a:cs typeface="Microsoft YaHei UI" panose="020b0503020204020204" pitchFamily="18" charset="-122"/>
              </a:rPr>
              <a:t>之所以……的原因</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524000" y="3200400"/>
            <a:ext cx="3911600" cy="2514600"/>
          </a:xfrm>
          <a:prstGeom prst="rect">
            <a:avLst/>
          </a:prstGeom>
          <a:noFill/>
        </p:spPr>
        <p:txBody>
          <a:bodyPr wrap="none" lIns="0" tIns="0" rIns="0" rtlCol="0">
            <a:spAutoFit/>
          </a:bodyPr>
          <a:lstStyle/>
          <a:p>
            <a:pPr>
              <a:lnSpc>
                <a:spcPts val="3000"/>
              </a:lnSpc>
            </a:pPr>
            <a:r>
              <a:rPr lang="en-US" altLang="zh-CN" sz="2795" smtClean="0">
                <a:solidFill>
                  <a:srgbClr val="262626"/>
                </a:solidFill>
                <a:latin typeface="Microsoft YaHei UI" panose="020b0503020204020204" pitchFamily="18" charset="-122"/>
                <a:cs typeface="Microsoft YaHei UI" panose="020b0503020204020204" pitchFamily="18" charset="-122"/>
              </a:rPr>
              <a:t>对于……问题上</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100"/>
              </a:lnSpc>
            </a:pPr>
            <a:r>
              <a:rPr lang="en-US" altLang="zh-CN" sz="2795" smtClean="0">
                <a:solidFill>
                  <a:srgbClr val="262626"/>
                </a:solidFill>
                <a:latin typeface="Microsoft YaHei UI" panose="020b0503020204020204" pitchFamily="18" charset="-122"/>
                <a:cs typeface="Microsoft YaHei UI" panose="020b0503020204020204" pitchFamily="18" charset="-122"/>
              </a:rPr>
              <a:t>大约……左右</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200"/>
              </a:lnSpc>
            </a:pPr>
            <a:r>
              <a:rPr lang="en-US" altLang="zh-CN" sz="2795" smtClean="0">
                <a:solidFill>
                  <a:srgbClr val="262626"/>
                </a:solidFill>
                <a:latin typeface="Microsoft YaHei UI" panose="020b0503020204020204" pitchFamily="18" charset="-122"/>
                <a:cs typeface="Microsoft YaHei UI" panose="020b0503020204020204" pitchFamily="18" charset="-122"/>
              </a:rPr>
              <a:t>本着……为原则</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100"/>
              </a:lnSpc>
            </a:pPr>
            <a:r>
              <a:rPr lang="en-US" altLang="zh-CN" sz="2795" smtClean="0">
                <a:solidFill>
                  <a:srgbClr val="262626"/>
                </a:solidFill>
                <a:latin typeface="Microsoft YaHei UI" panose="020b0503020204020204" pitchFamily="18" charset="-122"/>
                <a:cs typeface="Microsoft YaHei UI" panose="020b0503020204020204" pitchFamily="18" charset="-122"/>
              </a:rPr>
              <a:t>原因是……造成的</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200"/>
              </a:lnSpc>
            </a:pPr>
            <a:r>
              <a:rPr lang="en-US" altLang="zh-CN" sz="2800" smtClean="0">
                <a:solidFill>
                  <a:srgbClr val="262626"/>
                </a:solidFill>
                <a:latin typeface="Microsoft YaHei UI" panose="020b0503020204020204" pitchFamily="18" charset="-122"/>
                <a:cs typeface="Microsoft YaHei UI" panose="020b0503020204020204" pitchFamily="18" charset="-122"/>
              </a:rPr>
              <a:t>关键在于......是十分重要的</a:t>
            </a:r>
            <a:endParaRPr lang="en-US" altLang="zh-CN" sz="2800" smtClean="0">
              <a:solidFill>
                <a:srgbClr val="262626"/>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燕尾形箭头 13"/>
          <p:cNvSpPr/>
          <p:nvPr/>
        </p:nvSpPr>
        <p:spPr>
          <a:xfrm>
            <a:off x="4079875" y="3213100"/>
            <a:ext cx="1143000" cy="571500"/>
          </a:xfrm>
          <a:prstGeom prst="notchedRightArrow">
            <a:avLst>
              <a:gd name="adj1" fmla="val 50000"/>
              <a:gd name="adj2" fmla="val 50000"/>
            </a:avLst>
          </a:prstGeom>
          <a:solidFill>
            <a:srgbClr val="009900"/>
          </a:solidFill>
          <a:ln w="9525" cap="flat" cmpd="sng">
            <a:solidFill>
              <a:srgbClr val="CCFF33"/>
            </a:solidFill>
            <a:prstDash val="solid"/>
            <a:miter/>
            <a:headEnd type="none" w="med" len="med"/>
            <a:tailEnd type="none" w="med" len="med"/>
          </a:ln>
          <a:effectLst>
            <a:outerShdw dist="23000" dir="5400000" algn="ctr" rotWithShape="0">
              <a:srgbClr val="000000">
                <a:alpha val="25000"/>
              </a:srgbClr>
            </a:outerShdw>
          </a:effectLst>
        </p:spPr>
        <p:txBody>
          <a:bodyPr anchor="ctr" anchorCtr="0"/>
          <a:lstStyle/>
          <a:p>
            <a:pPr algn="ctr"/>
            <a:endParaRPr lang="zh-CN" altLang="en-US" b="0">
              <a:solidFill>
                <a:srgbClr val="FFFFFF"/>
              </a:solidFill>
              <a:latin typeface="Calibri"/>
              <a:ea typeface="宋体" panose="02010600030101010101" pitchFamily="2" charset="-122"/>
            </a:endParaRPr>
          </a:p>
        </p:txBody>
      </p:sp>
      <p:sp>
        <p:nvSpPr>
          <p:cNvPr id="23557" name="Text Box 6"/>
          <p:cNvSpPr txBox="1"/>
          <p:nvPr/>
        </p:nvSpPr>
        <p:spPr>
          <a:xfrm>
            <a:off x="1543685" y="2004060"/>
            <a:ext cx="2673350" cy="2245360"/>
          </a:xfrm>
          <a:prstGeom prst="rect">
            <a:avLst/>
          </a:prstGeom>
          <a:solidFill>
            <a:schemeClr val="bg1"/>
          </a:solidFill>
          <a:ln w="9525">
            <a:noFill/>
          </a:ln>
        </p:spPr>
        <p:txBody>
          <a:bodyPr>
            <a:spAutoFit/>
          </a:bodyPr>
          <a:lstStyle/>
          <a:p>
            <a:r>
              <a:rPr lang="en-US" altLang="zh-CN"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a:t>
            </a:r>
            <a:r>
              <a:rPr lang="zh-CN" altLang="en-US"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三）不合逻辑</a:t>
            </a:r>
            <a:r>
              <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cs typeface="+mn-cs"/>
              </a:rPr>
              <a:t>。</a:t>
            </a:r>
            <a:endPar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2800" noProof="1">
                <a:latin typeface="黑体" panose="02010609060101010101" pitchFamily="2" charset="-122"/>
                <a:ea typeface="黑体" panose="02010609060101010101" pitchFamily="2" charset="-122"/>
                <a:cs typeface="+mn-cs"/>
              </a:rPr>
              <a:t>就是句子表达的意思不符合客观事理,即不符合事实,没有道理。 </a:t>
            </a:r>
            <a:endParaRPr lang="zh-CN" altLang="en-US" sz="2800" noProof="1">
              <a:latin typeface="黑体" panose="02010609060101010101" pitchFamily="2" charset="-122"/>
              <a:ea typeface="黑体" panose="02010609060101010101" pitchFamily="2" charset="-122"/>
              <a:cs typeface="+mn-cs"/>
            </a:endParaRPr>
          </a:p>
        </p:txBody>
      </p:sp>
      <p:sp>
        <p:nvSpPr>
          <p:cNvPr id="2" name="Text Box 7"/>
          <p:cNvSpPr txBox="1"/>
          <p:nvPr/>
        </p:nvSpPr>
        <p:spPr>
          <a:xfrm>
            <a:off x="5323205" y="2219325"/>
            <a:ext cx="6511925" cy="1383665"/>
          </a:xfrm>
          <a:prstGeom prst="rect">
            <a:avLst/>
          </a:prstGeom>
          <a:solidFill>
            <a:schemeClr val="bg1"/>
          </a:solidFill>
          <a:ln w="9525">
            <a:noFill/>
          </a:ln>
        </p:spPr>
        <p:txBody>
          <a:bodyPr wrap="square" anchor="t" anchorCtr="0">
            <a:spAutoFit/>
          </a:bodyPr>
          <a:lstStyle/>
          <a:p>
            <a:r>
              <a:rPr lang="zh-CN" altLang="en-US" sz="2800">
                <a:latin typeface="Arial" panose="020b0604020202020204" pitchFamily="34" charset="0"/>
                <a:ea typeface="黑体" panose="02010609060101010101" pitchFamily="2" charset="-122"/>
              </a:rPr>
              <a:t>例：</a:t>
            </a:r>
            <a:endParaRPr lang="zh-CN" altLang="en-US" sz="2800">
              <a:latin typeface="Arial" panose="020b0604020202020204" pitchFamily="34" charset="0"/>
              <a:ea typeface="黑体" panose="02010609060101010101" pitchFamily="2" charset="-122"/>
            </a:endParaRPr>
          </a:p>
          <a:p>
            <a:r>
              <a:rPr lang="zh-CN" altLang="en-US" sz="2800">
                <a:latin typeface="Arial" panose="020b0604020202020204" pitchFamily="34" charset="0"/>
                <a:ea typeface="黑体" panose="02010609060101010101" pitchFamily="2" charset="-122"/>
              </a:rPr>
              <a:t>学习成绩的提高取决于学生自身是否努力。</a:t>
            </a:r>
            <a:endParaRPr lang="zh-CN" altLang="en-US" sz="2800">
              <a:latin typeface="Arial" panose="020b0604020202020204" pitchFamily="34" charset="0"/>
              <a:ea typeface="黑体" panose="02010609060101010101" pitchFamily="2" charset="-122"/>
            </a:endParaRPr>
          </a:p>
        </p:txBody>
      </p:sp>
      <p:sp>
        <p:nvSpPr>
          <p:cNvPr id="23561" name="Text Box 10"/>
          <p:cNvSpPr txBox="1"/>
          <p:nvPr/>
        </p:nvSpPr>
        <p:spPr>
          <a:xfrm>
            <a:off x="5650865" y="4318635"/>
            <a:ext cx="4751070" cy="1014730"/>
          </a:xfrm>
          <a:prstGeom prst="rect">
            <a:avLst/>
          </a:prstGeom>
          <a:solidFill>
            <a:schemeClr val="bg1"/>
          </a:solidFill>
          <a:ln w="9525">
            <a:noFill/>
          </a:ln>
        </p:spPr>
        <p:txBody>
          <a:bodyPr wrap="square" anchor="t" anchorCtr="0">
            <a:spAutoFit/>
          </a:bodyPr>
          <a:lstStyle/>
          <a:p>
            <a:r>
              <a:rPr lang="zh-CN" altLang="en-US" sz="2000">
                <a:solidFill>
                  <a:srgbClr val="FF0000"/>
                </a:solidFill>
                <a:latin typeface="黑体" panose="02010609060101010101" pitchFamily="2" charset="-122"/>
                <a:ea typeface="黑体" panose="02010609060101010101" pitchFamily="2" charset="-122"/>
              </a:rPr>
              <a:t>“提高成绩”是一面性的，“是否努力”是两面性，可改为“学习成绩能否提高取决于学生自身是否努力。</a:t>
            </a:r>
            <a:endParaRPr lang="zh-CN" altLang="en-US" sz="2000">
              <a:solidFill>
                <a:srgbClr val="FF0000"/>
              </a:solidFill>
              <a:latin typeface="黑体" panose="02010609060101010101" pitchFamily="2" charset="-122"/>
              <a:ea typeface="黑体" panose="02010609060101010101" pitchFamily="2" charset="-122"/>
            </a:endParaRPr>
          </a:p>
        </p:txBody>
      </p:sp>
      <p:sp>
        <p:nvSpPr>
          <p:cNvPr id="3" name="Line 9"/>
          <p:cNvSpPr/>
          <p:nvPr/>
        </p:nvSpPr>
        <p:spPr>
          <a:xfrm flipH="1">
            <a:off x="8166100" y="3504883"/>
            <a:ext cx="0" cy="647700"/>
          </a:xfrm>
          <a:prstGeom prst="line">
            <a:avLst/>
          </a:prstGeom>
          <a:ln w="19050" cap="flat" cmpd="sng">
            <a:solidFill>
              <a:srgbClr val="FF0000"/>
            </a:solidFill>
            <a:prstDash val="solid"/>
            <a:round/>
            <a:headEnd type="none" w="med" len="med"/>
            <a:tailEnd type="triangle" w="med" len="me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23561">
                                            <p:txEl>
                                              <p:charRg st="11" end="25"/>
                                            </p:txEl>
                                          </p:spTgt>
                                        </p:tgtEl>
                                        <p:attrNameLst>
                                          <p:attrName>style.visibility</p:attrName>
                                        </p:attrNameLst>
                                      </p:cBhvr>
                                      <p:to>
                                        <p:strVal val="visible"/>
                                      </p:to>
                                    </p:set>
                                    <p:animEffect transition="in" filter="blinds(horizontal)">
                                      <p:cBhvr>
                                        <p:cTn id="7" dur="500"/>
                                        <p:tgtEl>
                                          <p:spTgt spid="23561">
                                            <p:txEl>
                                              <p:charRg st="11" end="25"/>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638300" y="952500"/>
            <a:ext cx="1803400" cy="292100"/>
          </a:xfrm>
          <a:prstGeom prst="rect">
            <a:avLst/>
          </a:prstGeom>
          <a:noFill/>
        </p:spPr>
        <p:txBody>
          <a:bodyPr wrap="none" lIns="0" tIns="0" rIns="0" rtlCol="0">
            <a:spAutoFit/>
          </a:bodyPr>
          <a:lstStyle/>
          <a:p>
            <a:pPr>
              <a:lnSpc>
                <a:spcPts val="2300"/>
              </a:lnSpc>
            </a:pPr>
            <a:r>
              <a:rPr lang="en-US" altLang="zh-CN" sz="2305" smtClean="0">
                <a:solidFill>
                  <a:srgbClr val="000000"/>
                </a:solidFill>
                <a:latin typeface="Microsoft YaHei UI" panose="020b0503020204020204" pitchFamily="18" charset="-122"/>
                <a:cs typeface="Microsoft YaHei UI" panose="020b0503020204020204" pitchFamily="18" charset="-122"/>
              </a:rPr>
              <a:t>（三）不合逻辑</a:t>
            </a:r>
            <a:endParaRPr lang="en-US" altLang="zh-CN" sz="2305" smtClean="0">
              <a:solidFill>
                <a:srgbClr val="00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1638300" y="1473200"/>
            <a:ext cx="93091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（1）太阳能发电具有无污染、可再生、易安装、低成本等特点，在发展中国</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6" name="TextBox 1"/>
          <p:cNvSpPr txBox="1"/>
          <p:nvPr/>
        </p:nvSpPr>
        <p:spPr>
          <a:xfrm>
            <a:off x="1041400" y="1981200"/>
            <a:ext cx="75438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家的</a:t>
            </a:r>
            <a:r>
              <a:rPr lang="en-US" altLang="zh-CN" sz="2195" smtClean="0">
                <a:solidFill>
                  <a:srgbClr val="FF0000"/>
                </a:solidFill>
                <a:latin typeface="Microsoft YaHei UI" panose="020b0503020204020204" pitchFamily="18" charset="-122"/>
                <a:cs typeface="Microsoft YaHei UI" panose="020b0503020204020204" pitchFamily="18" charset="-122"/>
              </a:rPr>
              <a:t>农村、牧区、山区以及边远地区</a:t>
            </a:r>
            <a:r>
              <a:rPr lang="en-US" altLang="zh-CN" sz="2195" smtClean="0">
                <a:solidFill>
                  <a:srgbClr val="000000"/>
                </a:solidFill>
                <a:latin typeface="Microsoft YaHei UI" panose="020b0503020204020204" pitchFamily="18" charset="-122"/>
                <a:cs typeface="Microsoft YaHei UI" panose="020b0503020204020204" pitchFamily="18" charset="-122"/>
              </a:rPr>
              <a:t>都可以发挥出巨大优势。</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651000" y="3169920"/>
            <a:ext cx="9347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（2）社区服务中心为孩子们准备了跳绳、羽毛球、拼图、棋类、卡拉</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OK</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等</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041400" y="3786505"/>
            <a:ext cx="65024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19</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项</a:t>
            </a:r>
            <a:r>
              <a:rPr lang="en-US" altLang="zh-CN" sz="2195" smtClean="0">
                <a:solidFill>
                  <a:srgbClr val="FF0000"/>
                </a:solidFill>
                <a:latin typeface="Microsoft YaHei UI" panose="020b0503020204020204" pitchFamily="18" charset="-122"/>
                <a:cs typeface="Microsoft YaHei UI" panose="020b0503020204020204" pitchFamily="18" charset="-122"/>
              </a:rPr>
              <a:t>体育活动</a:t>
            </a:r>
            <a:r>
              <a:rPr lang="en-US" altLang="zh-CN" sz="2195" smtClean="0">
                <a:solidFill>
                  <a:srgbClr val="000000"/>
                </a:solidFill>
                <a:latin typeface="Microsoft YaHei UI" panose="020b0503020204020204" pitchFamily="18" charset="-122"/>
                <a:cs typeface="Microsoft YaHei UI" panose="020b0503020204020204" pitchFamily="18" charset="-122"/>
              </a:rPr>
              <a:t>，并将20万元活动经费发放到各社区。</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638300" y="5029200"/>
            <a:ext cx="93599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（3）虽然情感生活不是我们生活的全部，但</a:t>
            </a:r>
            <a:r>
              <a:rPr lang="en-US" altLang="zh-CN" sz="2195" smtClean="0">
                <a:solidFill>
                  <a:srgbClr val="FF0000"/>
                </a:solidFill>
                <a:latin typeface="Microsoft YaHei UI" panose="020b0503020204020204" pitchFamily="18" charset="-122"/>
                <a:cs typeface="Microsoft YaHei UI" panose="020b0503020204020204" pitchFamily="18" charset="-122"/>
              </a:rPr>
              <a:t>谁</a:t>
            </a:r>
            <a:r>
              <a:rPr lang="en-US" altLang="zh-CN" sz="2195" smtClean="0">
                <a:solidFill>
                  <a:srgbClr val="000000"/>
                </a:solidFill>
                <a:latin typeface="Microsoft YaHei UI" panose="020b0503020204020204" pitchFamily="18" charset="-122"/>
                <a:cs typeface="Microsoft YaHei UI" panose="020b0503020204020204" pitchFamily="18" charset="-122"/>
              </a:rPr>
              <a:t>又能</a:t>
            </a:r>
            <a:r>
              <a:rPr lang="en-US" altLang="zh-CN" sz="2195" smtClean="0">
                <a:solidFill>
                  <a:srgbClr val="FF0000"/>
                </a:solidFill>
                <a:latin typeface="Microsoft YaHei UI" panose="020b0503020204020204" pitchFamily="18" charset="-122"/>
                <a:cs typeface="Microsoft YaHei UI" panose="020b0503020204020204" pitchFamily="18" charset="-122"/>
              </a:rPr>
              <a:t>否认</a:t>
            </a:r>
            <a:r>
              <a:rPr lang="en-US" altLang="zh-CN" sz="2195" smtClean="0">
                <a:solidFill>
                  <a:srgbClr val="000000"/>
                </a:solidFill>
                <a:latin typeface="Microsoft YaHei UI" panose="020b0503020204020204" pitchFamily="18" charset="-122"/>
                <a:cs typeface="Microsoft YaHei UI" panose="020b0503020204020204" pitchFamily="18" charset="-122"/>
              </a:rPr>
              <a:t>它</a:t>
            </a:r>
            <a:r>
              <a:rPr lang="en-US" altLang="zh-CN" sz="2195" smtClean="0">
                <a:solidFill>
                  <a:srgbClr val="FF0000"/>
                </a:solidFill>
                <a:latin typeface="Microsoft YaHei UI" panose="020b0503020204020204" pitchFamily="18" charset="-122"/>
                <a:cs typeface="Microsoft YaHei UI" panose="020b0503020204020204" pitchFamily="18" charset="-122"/>
              </a:rPr>
              <a:t>不是</a:t>
            </a:r>
            <a:r>
              <a:rPr lang="en-US" altLang="zh-CN" sz="2195" smtClean="0">
                <a:solidFill>
                  <a:srgbClr val="000000"/>
                </a:solidFill>
                <a:latin typeface="Microsoft YaHei UI" panose="020b0503020204020204" pitchFamily="18" charset="-122"/>
                <a:cs typeface="Microsoft YaHei UI" panose="020b0503020204020204" pitchFamily="18" charset="-122"/>
              </a:rPr>
              <a:t>我们整个生命</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041400" y="5708015"/>
            <a:ext cx="27940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中的重要组成部分呢？</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custDataLst>
              <p:tags r:id="rId3"/>
            </p:custDataLst>
          </p:nvPr>
        </p:nvPicPr>
        <p:blipFill>
          <a:blip r:embed="rId2"/>
          <a:stretch>
            <a:fillRect/>
          </a:stretch>
        </p:blipFill>
        <p:spPr>
          <a:xfrm>
            <a:off x="0" y="-11430"/>
            <a:ext cx="12192635" cy="6880860"/>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638300" y="952500"/>
            <a:ext cx="205359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（三）不合逻辑</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638300" y="1867535"/>
            <a:ext cx="9663430" cy="177673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（4）修改不是创作，</a:t>
            </a:r>
            <a:r>
              <a:rPr lang="en-US" altLang="zh-CN" sz="2195" smtClean="0">
                <a:solidFill>
                  <a:srgbClr val="FF0000"/>
                </a:solidFill>
                <a:latin typeface="Microsoft YaHei UI" panose="020b0503020204020204" pitchFamily="18" charset="-122"/>
                <a:cs typeface="Microsoft YaHei UI" panose="020b0503020204020204" pitchFamily="18" charset="-122"/>
              </a:rPr>
              <a:t>切忌不要</a:t>
            </a:r>
            <a:r>
              <a:rPr lang="en-US" altLang="zh-CN" sz="2195" smtClean="0">
                <a:solidFill>
                  <a:srgbClr val="000000"/>
                </a:solidFill>
                <a:latin typeface="Microsoft YaHei UI" panose="020b0503020204020204" pitchFamily="18" charset="-122"/>
                <a:cs typeface="Microsoft YaHei UI" panose="020b0503020204020204" pitchFamily="18" charset="-122"/>
              </a:rPr>
              <a:t>改变原意，尤其应注意，能调整语序就不增删。</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pPr>
            <a:r>
              <a:rPr lang="en-US" altLang="zh-CN" sz="2195" smtClean="0">
                <a:solidFill>
                  <a:srgbClr val="000000"/>
                </a:solidFill>
                <a:latin typeface="Microsoft YaHei UI" panose="020b0503020204020204" pitchFamily="18" charset="-122"/>
                <a:cs typeface="Microsoft YaHei UI" panose="020b0503020204020204" pitchFamily="18" charset="-122"/>
              </a:rPr>
              <a:t>（5）一名韩国官员透露，有关成员国已达成一致意见，同意建立该项基金，</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1363980" y="3748405"/>
            <a:ext cx="5524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以防止1997年那样的金融危机不要再次发生。</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2" name="TextBox 1"/>
          <p:cNvSpPr txBox="1"/>
          <p:nvPr/>
        </p:nvSpPr>
        <p:spPr>
          <a:xfrm>
            <a:off x="1638300" y="4784725"/>
            <a:ext cx="90805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（6）人们认为，团队有效性的关键因素不只是个体贡献的简单相加，而是</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3" name="TextBox 1"/>
          <p:cNvSpPr txBox="1"/>
          <p:nvPr/>
        </p:nvSpPr>
        <p:spPr>
          <a:xfrm>
            <a:off x="1363980" y="5202555"/>
            <a:ext cx="58674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能使队员行动一致、互相配合的团队协作技能。</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638300" y="95250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（三）</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638300" y="1867535"/>
            <a:ext cx="4913630" cy="1840865"/>
          </a:xfrm>
          <a:prstGeom prst="rect">
            <a:avLst/>
          </a:prstGeom>
          <a:noFill/>
        </p:spPr>
        <p:txBody>
          <a:bodyPr wrap="none" lIns="0" tIns="0" rIns="0" rtlCol="0">
            <a:spAutoFit/>
          </a:bodyPr>
          <a:lstStyle/>
          <a:p>
            <a:pPr algn="l">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（4）</a:t>
            </a:r>
            <a:r>
              <a:rPr lang="en-US" altLang="zh-CN" sz="2195" smtClean="0">
                <a:solidFill>
                  <a:srgbClr val="FF0000"/>
                </a:solidFill>
                <a:latin typeface="Microsoft YaHei UI" panose="020b0503020204020204" pitchFamily="18" charset="-122"/>
                <a:cs typeface="Microsoft YaHei UI" panose="020b0503020204020204" pitchFamily="18" charset="-122"/>
              </a:rPr>
              <a:t>切忌</a:t>
            </a:r>
            <a:r>
              <a:rPr lang="zh-CN" altLang="en-US" sz="2195" smtClean="0">
                <a:solidFill>
                  <a:schemeClr val="tx1"/>
                </a:solidFill>
                <a:latin typeface="Microsoft YaHei UI" panose="020b0503020204020204" pitchFamily="18" charset="-122"/>
                <a:cs typeface="Microsoft YaHei UI" panose="020b0503020204020204" pitchFamily="18" charset="-122"/>
              </a:rPr>
              <a:t>和</a:t>
            </a:r>
            <a:r>
              <a:rPr lang="en-US" altLang="zh-CN" sz="2195" smtClean="0">
                <a:solidFill>
                  <a:srgbClr val="FF0000"/>
                </a:solidFill>
                <a:latin typeface="Microsoft YaHei UI" panose="020b0503020204020204" pitchFamily="18" charset="-122"/>
                <a:cs typeface="Microsoft YaHei UI" panose="020b0503020204020204" pitchFamily="18" charset="-122"/>
              </a:rPr>
              <a:t>不要</a:t>
            </a:r>
            <a:r>
              <a:rPr lang="zh-CN" altLang="en-US" sz="2195" smtClean="0">
                <a:solidFill>
                  <a:srgbClr val="000000"/>
                </a:solidFill>
                <a:latin typeface="Microsoft YaHei UI" panose="020b0503020204020204" pitchFamily="18" charset="-122"/>
                <a:cs typeface="Microsoft YaHei UI" panose="020b0503020204020204" pitchFamily="18" charset="-122"/>
              </a:rPr>
              <a:t>重复，删除其中一个。</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1000"/>
              </a:lnSpc>
            </a:pPr>
            <a:endParaRPr lang="en-US" altLang="zh-CN" smtClean="0"/>
          </a:p>
          <a:p>
            <a:pPr algn="l">
              <a:lnSpc>
                <a:spcPts val="2900"/>
              </a:lnSpc>
            </a:pPr>
            <a:r>
              <a:rPr lang="en-US" altLang="zh-CN" sz="2195" smtClean="0">
                <a:solidFill>
                  <a:srgbClr val="000000"/>
                </a:solidFill>
                <a:latin typeface="Microsoft YaHei UI" panose="020b0503020204020204" pitchFamily="18" charset="-122"/>
                <a:cs typeface="Microsoft YaHei UI" panose="020b0503020204020204" pitchFamily="18" charset="-122"/>
              </a:rPr>
              <a:t>（5</a:t>
            </a:r>
            <a:r>
              <a:rPr lang="zh-CN" altLang="en-US" sz="2195" smtClean="0">
                <a:solidFill>
                  <a:srgbClr val="000000"/>
                </a:solidFill>
                <a:latin typeface="Microsoft YaHei UI" panose="020b0503020204020204" pitchFamily="18" charset="-122"/>
                <a:cs typeface="Microsoft YaHei UI" panose="020b0503020204020204" pitchFamily="18" charset="-122"/>
              </a:rPr>
              <a:t>）</a:t>
            </a:r>
            <a:r>
              <a:rPr lang="en-US" altLang="zh-CN" sz="2195" b="1" smtClean="0">
                <a:solidFill>
                  <a:srgbClr val="FF0000"/>
                </a:solidFill>
                <a:latin typeface="Microsoft YaHei UI" panose="020b0503020204020204" pitchFamily="18" charset="-122"/>
                <a:cs typeface="Microsoft YaHei UI" panose="020b0503020204020204" pitchFamily="18" charset="-122"/>
                <a:sym typeface="+mn-ea"/>
              </a:rPr>
              <a:t>防止</a:t>
            </a:r>
            <a:r>
              <a:rPr lang="zh-CN" altLang="en-US" sz="2195" smtClean="0">
                <a:solidFill>
                  <a:srgbClr val="000000"/>
                </a:solidFill>
                <a:latin typeface="Microsoft YaHei UI" panose="020b0503020204020204" pitchFamily="18" charset="-122"/>
                <a:cs typeface="Microsoft YaHei UI" panose="020b0503020204020204" pitchFamily="18" charset="-122"/>
                <a:sym typeface="+mn-ea"/>
              </a:rPr>
              <a:t>和</a:t>
            </a:r>
            <a:r>
              <a:rPr lang="en-US" altLang="zh-CN" sz="2195" b="1" smtClean="0">
                <a:solidFill>
                  <a:srgbClr val="FF0000"/>
                </a:solidFill>
                <a:latin typeface="Microsoft YaHei UI" panose="020b0503020204020204" pitchFamily="18" charset="-122"/>
                <a:cs typeface="Microsoft YaHei UI" panose="020b0503020204020204" pitchFamily="18" charset="-122"/>
                <a:sym typeface="+mn-ea"/>
              </a:rPr>
              <a:t>不要</a:t>
            </a:r>
            <a:r>
              <a:rPr lang="zh-CN" altLang="en-US" sz="2195" smtClean="0">
                <a:solidFill>
                  <a:srgbClr val="000000"/>
                </a:solidFill>
                <a:latin typeface="Microsoft YaHei UI" panose="020b0503020204020204" pitchFamily="18" charset="-122"/>
                <a:cs typeface="Microsoft YaHei UI" panose="020b0503020204020204" pitchFamily="18" charset="-122"/>
                <a:sym typeface="+mn-ea"/>
              </a:rPr>
              <a:t>重复，删除</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a:t>
            </a:r>
            <a:r>
              <a:rPr lang="zh-CN" altLang="en-US" sz="2195" smtClean="0">
                <a:solidFill>
                  <a:srgbClr val="000000"/>
                </a:solidFill>
                <a:latin typeface="Microsoft YaHei UI" panose="020b0503020204020204" pitchFamily="18" charset="-122"/>
                <a:cs typeface="Microsoft YaHei UI" panose="020b0503020204020204" pitchFamily="18" charset="-122"/>
                <a:sym typeface="+mn-ea"/>
              </a:rPr>
              <a:t>不要</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a:t>
            </a:r>
            <a:r>
              <a:rPr lang="zh-CN" altLang="en-US" sz="2195" smtClean="0">
                <a:solidFill>
                  <a:srgbClr val="000000"/>
                </a:solidFill>
                <a:latin typeface="Microsoft YaHei UI" panose="020b0503020204020204" pitchFamily="18" charset="-122"/>
                <a:cs typeface="Microsoft YaHei UI" panose="020b0503020204020204" pitchFamily="18" charset="-122"/>
                <a:sym typeface="+mn-ea"/>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900"/>
              </a:lnSpc>
            </a:pP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
        <p:nvSpPr>
          <p:cNvPr id="2" name="TextBox 1"/>
          <p:cNvSpPr txBox="1"/>
          <p:nvPr/>
        </p:nvSpPr>
        <p:spPr>
          <a:xfrm>
            <a:off x="1638300" y="4302760"/>
            <a:ext cx="7838440" cy="35306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（6）</a:t>
            </a:r>
            <a:r>
              <a:rPr lang="zh-CN" altLang="en-US" sz="2200" smtClean="0">
                <a:solidFill>
                  <a:srgbClr val="000000"/>
                </a:solidFill>
                <a:latin typeface="Microsoft YaHei UI" panose="020b0503020204020204" pitchFamily="18" charset="-122"/>
                <a:cs typeface="Microsoft YaHei UI" panose="020b0503020204020204" pitchFamily="18" charset="-122"/>
              </a:rPr>
              <a:t>把</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不只是</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改为</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不是</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FF0000"/>
                </a:solidFill>
                <a:latin typeface="Microsoft YaHei UI" panose="020b0503020204020204" pitchFamily="18" charset="-122"/>
                <a:cs typeface="Microsoft YaHei UI" panose="020b0503020204020204" pitchFamily="18" charset="-122"/>
              </a:rPr>
              <a:t>不是</a:t>
            </a:r>
            <a:r>
              <a:rPr lang="en-US" altLang="zh-CN" sz="2200" smtClean="0">
                <a:solidFill>
                  <a:srgbClr val="FF0000"/>
                </a:solidFill>
                <a:latin typeface="Microsoft YaHei UI" panose="020b0503020204020204" pitchFamily="18" charset="-122"/>
                <a:cs typeface="Microsoft YaHei UI" panose="020b0503020204020204" pitchFamily="18" charset="-122"/>
              </a:rPr>
              <a:t>.....</a:t>
            </a:r>
            <a:r>
              <a:rPr lang="zh-CN" altLang="en-US" sz="2200" smtClean="0">
                <a:solidFill>
                  <a:srgbClr val="FF0000"/>
                </a:solidFill>
                <a:latin typeface="Microsoft YaHei UI" panose="020b0503020204020204" pitchFamily="18" charset="-122"/>
                <a:cs typeface="Microsoft YaHei UI" panose="020b0503020204020204" pitchFamily="18" charset="-122"/>
              </a:rPr>
              <a:t>而是</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是表并列的关联词，</a:t>
            </a:r>
            <a:endParaRPr lang="zh-CN" altLang="en-US" sz="2200"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p:cNvPicPr>
            <a:picLocks noChangeAspect="1" noChangeArrowheads="1"/>
          </p:cNvPicPr>
          <p:nvPr/>
        </p:nvPicPr>
        <p:blipFill>
          <a:blip r:embed="rId2"/>
          <a:stretch>
            <a:fillRect/>
          </a:stretch>
        </p:blipFill>
        <p:spPr bwMode="auto">
          <a:xfrm>
            <a:off x="1803400" y="2032000"/>
            <a:ext cx="8115300" cy="2616200"/>
          </a:xfrm>
          <a:prstGeom prst="rect">
            <a:avLst/>
          </a:prstGeom>
          <a:noFill/>
        </p:spPr>
      </p:pic>
      <p:sp>
        <p:nvSpPr>
          <p:cNvPr id="5" name="TextBox 1"/>
          <p:cNvSpPr txBox="1"/>
          <p:nvPr/>
        </p:nvSpPr>
        <p:spPr>
          <a:xfrm>
            <a:off x="1308100" y="1181100"/>
            <a:ext cx="2133600" cy="391795"/>
          </a:xfrm>
          <a:prstGeom prst="rect">
            <a:avLst/>
          </a:prstGeom>
          <a:noFill/>
        </p:spPr>
        <p:txBody>
          <a:bodyPr wrap="none" lIns="0" tIns="0" rIns="0" rtlCol="0">
            <a:spAutoFit/>
          </a:bodyPr>
          <a:lstStyle/>
          <a:p>
            <a:pPr>
              <a:lnSpc>
                <a:spcPts val="2700"/>
              </a:lnSpc>
            </a:pPr>
            <a:r>
              <a:rPr lang="en-US" altLang="zh-CN" sz="2800" b="1" smtClean="0">
                <a:solidFill>
                  <a:srgbClr val="000000"/>
                </a:solidFill>
                <a:latin typeface="Microsoft YaHei UI" panose="020b0503020204020204" pitchFamily="18" charset="-122"/>
                <a:cs typeface="Microsoft YaHei UI" panose="020b0503020204020204" pitchFamily="18" charset="-122"/>
              </a:rPr>
              <a:t>常见病句类型</a:t>
            </a:r>
            <a:endParaRPr lang="en-US" altLang="zh-CN" sz="2800" b="1"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1"/>
          <p:cNvSpPr txBox="1"/>
          <p:nvPr/>
        </p:nvSpPr>
        <p:spPr>
          <a:xfrm>
            <a:off x="1778000" y="1575435"/>
            <a:ext cx="90551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（7）这家老字号食品厂规模不大，但从选料到加工制作都非常讲究，生产</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291590" y="2056130"/>
            <a:ext cx="47498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的食品一直都是新老顾客备受信赖的。</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778000" y="3172460"/>
            <a:ext cx="9080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（8）王夫人丧子后好不容易再次得子，无论从母性本能还是从自身权益出</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291590" y="3600450"/>
            <a:ext cx="39116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发，王夫人</a:t>
            </a:r>
            <a:r>
              <a:rPr lang="en-US" altLang="zh-CN" sz="2200" smtClean="0">
                <a:solidFill>
                  <a:srgbClr val="FF0000"/>
                </a:solidFill>
                <a:latin typeface="Microsoft YaHei UI" panose="020b0503020204020204" pitchFamily="18" charset="-122"/>
                <a:cs typeface="Microsoft YaHei UI" panose="020b0503020204020204" pitchFamily="18" charset="-122"/>
              </a:rPr>
              <a:t>对</a:t>
            </a:r>
            <a:r>
              <a:rPr lang="en-US" altLang="zh-CN" sz="2200" smtClean="0">
                <a:solidFill>
                  <a:srgbClr val="000000"/>
                </a:solidFill>
                <a:latin typeface="Microsoft YaHei UI" panose="020b0503020204020204" pitchFamily="18" charset="-122"/>
                <a:cs typeface="Microsoft YaHei UI" panose="020b0503020204020204" pitchFamily="18" charset="-122"/>
              </a:rPr>
              <a:t>宝玉都弥足珍贵。</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765300" y="4782820"/>
            <a:ext cx="9080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（9）漫步小径，微风送来一阵扑鼻的香味。环顾四周，我看见一枝露出高</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140460" y="5263515"/>
            <a:ext cx="3632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墙的蜡梅正在那里释放幽香。</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2" name="TextBox 1"/>
          <p:cNvSpPr txBox="1"/>
          <p:nvPr/>
        </p:nvSpPr>
        <p:spPr>
          <a:xfrm>
            <a:off x="1638300" y="952500"/>
            <a:ext cx="205359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（三）不合逻辑</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TextBox 1"/>
          <p:cNvSpPr txBox="1"/>
          <p:nvPr/>
        </p:nvSpPr>
        <p:spPr>
          <a:xfrm>
            <a:off x="1778000" y="1575435"/>
            <a:ext cx="8447405" cy="353060"/>
          </a:xfrm>
          <a:prstGeom prst="rect">
            <a:avLst/>
          </a:prstGeom>
          <a:noFill/>
        </p:spPr>
        <p:txBody>
          <a:bodyPr wrap="squar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（7）</a:t>
            </a:r>
            <a:r>
              <a:rPr lang="zh-CN" altLang="en-US" sz="2195" smtClean="0">
                <a:solidFill>
                  <a:srgbClr val="000000"/>
                </a:solidFill>
                <a:latin typeface="Microsoft YaHei UI" panose="020b0503020204020204" pitchFamily="18" charset="-122"/>
                <a:cs typeface="Microsoft YaHei UI" panose="020b0503020204020204" pitchFamily="18" charset="-122"/>
              </a:rPr>
              <a:t>将</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新老顾客”</a:t>
            </a:r>
            <a:r>
              <a:rPr lang="zh-CN" altLang="en-US" sz="2195" smtClean="0">
                <a:solidFill>
                  <a:srgbClr val="000000"/>
                </a:solidFill>
                <a:latin typeface="Microsoft YaHei UI" panose="020b0503020204020204" pitchFamily="18" charset="-122"/>
                <a:cs typeface="Microsoft YaHei UI" panose="020b0503020204020204" pitchFamily="18" charset="-122"/>
                <a:sym typeface="+mn-ea"/>
              </a:rPr>
              <a:t>与</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“备受”</a:t>
            </a:r>
            <a:r>
              <a:rPr lang="zh-CN" altLang="en-US" sz="2195" smtClean="0">
                <a:solidFill>
                  <a:srgbClr val="000000"/>
                </a:solidFill>
                <a:latin typeface="Microsoft YaHei UI" panose="020b0503020204020204" pitchFamily="18" charset="-122"/>
                <a:cs typeface="Microsoft YaHei UI" panose="020b0503020204020204" pitchFamily="18" charset="-122"/>
                <a:sym typeface="+mn-ea"/>
              </a:rPr>
              <a:t>顺序互换</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778000" y="3172460"/>
            <a:ext cx="4497070" cy="353060"/>
          </a:xfrm>
          <a:prstGeom prst="rect">
            <a:avLst/>
          </a:prstGeom>
          <a:noFill/>
        </p:spPr>
        <p:txBody>
          <a:bodyPr wrap="none" lIns="0" tIns="0" rIns="0" rtlCol="0">
            <a:spAutoFit/>
          </a:bodyPr>
          <a:lstStyle/>
          <a:p>
            <a:pPr algn="l">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（8）</a:t>
            </a:r>
            <a:r>
              <a:rPr lang="zh-CN" altLang="en-US" sz="2195" smtClean="0">
                <a:solidFill>
                  <a:srgbClr val="000000"/>
                </a:solidFill>
                <a:latin typeface="Microsoft YaHei UI" panose="020b0503020204020204" pitchFamily="18" charset="-122"/>
                <a:cs typeface="Microsoft YaHei UI" panose="020b0503020204020204" pitchFamily="18" charset="-122"/>
              </a:rPr>
              <a:t>将</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王夫人”</a:t>
            </a:r>
            <a:r>
              <a:rPr lang="zh-CN" altLang="en-US" sz="2195" smtClean="0">
                <a:solidFill>
                  <a:srgbClr val="000000"/>
                </a:solidFill>
                <a:latin typeface="Microsoft YaHei UI" panose="020b0503020204020204" pitchFamily="18" charset="-122"/>
                <a:cs typeface="Microsoft YaHei UI" panose="020b0503020204020204" pitchFamily="18" charset="-122"/>
                <a:sym typeface="+mn-ea"/>
              </a:rPr>
              <a:t>与</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“宝玉”</a:t>
            </a:r>
            <a:r>
              <a:rPr lang="zh-CN" altLang="en-US" sz="2195" smtClean="0">
                <a:solidFill>
                  <a:srgbClr val="000000"/>
                </a:solidFill>
                <a:latin typeface="Microsoft YaHei UI" panose="020b0503020204020204" pitchFamily="18" charset="-122"/>
                <a:cs typeface="Microsoft YaHei UI" panose="020b0503020204020204" pitchFamily="18" charset="-122"/>
                <a:sym typeface="+mn-ea"/>
              </a:rPr>
              <a:t>位置互换</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765300" y="4782820"/>
            <a:ext cx="8293100" cy="353060"/>
          </a:xfrm>
          <a:prstGeom prst="rect">
            <a:avLst/>
          </a:prstGeom>
          <a:noFill/>
        </p:spPr>
        <p:txBody>
          <a:bodyPr wrap="squar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（9）“</a:t>
            </a:r>
            <a:r>
              <a:rPr lang="zh-CN" altLang="en-US" sz="2195" smtClean="0">
                <a:solidFill>
                  <a:srgbClr val="000000"/>
                </a:solidFill>
                <a:latin typeface="Microsoft YaHei UI" panose="020b0503020204020204" pitchFamily="18" charset="-122"/>
                <a:cs typeface="Microsoft YaHei UI" panose="020b0503020204020204" pitchFamily="18" charset="-122"/>
              </a:rPr>
              <a:t>幽香</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是看不见的，应改为看见腊梅，</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闻</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到幽香。</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
        <p:nvSpPr>
          <p:cNvPr id="2" name="TextBox 1"/>
          <p:cNvSpPr txBox="1"/>
          <p:nvPr/>
        </p:nvSpPr>
        <p:spPr>
          <a:xfrm>
            <a:off x="1638300" y="95250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（三）</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p:cNvPicPr>
            <a:picLocks noChangeAspect="1" noChangeArrowheads="1"/>
          </p:cNvPicPr>
          <p:nvPr/>
        </p:nvPicPr>
        <p:blipFill>
          <a:blip r:embed="rId2"/>
          <a:stretch>
            <a:fillRect/>
          </a:stretch>
        </p:blipFill>
        <p:spPr bwMode="auto">
          <a:xfrm>
            <a:off x="584200" y="533400"/>
            <a:ext cx="11023600" cy="6005195"/>
          </a:xfrm>
          <a:prstGeom prst="rect">
            <a:avLst/>
          </a:prstGeom>
          <a:noFill/>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燕尾形箭头 13"/>
          <p:cNvSpPr/>
          <p:nvPr/>
        </p:nvSpPr>
        <p:spPr>
          <a:xfrm>
            <a:off x="4079875" y="3213100"/>
            <a:ext cx="1143000" cy="571500"/>
          </a:xfrm>
          <a:prstGeom prst="notchedRightArrow">
            <a:avLst>
              <a:gd name="adj1" fmla="val 50000"/>
              <a:gd name="adj2" fmla="val 50000"/>
            </a:avLst>
          </a:prstGeom>
          <a:solidFill>
            <a:srgbClr val="009900"/>
          </a:solidFill>
          <a:ln w="9525" cap="flat" cmpd="sng">
            <a:solidFill>
              <a:srgbClr val="CCFF33"/>
            </a:solidFill>
            <a:prstDash val="solid"/>
            <a:miter/>
            <a:headEnd type="none" w="med" len="med"/>
            <a:tailEnd type="none" w="med" len="med"/>
          </a:ln>
          <a:effectLst>
            <a:outerShdw dist="23000" dir="5400000" algn="ctr" rotWithShape="0">
              <a:srgbClr val="000000">
                <a:alpha val="25000"/>
              </a:srgbClr>
            </a:outerShdw>
          </a:effectLst>
        </p:spPr>
        <p:txBody>
          <a:bodyPr anchor="ctr" anchorCtr="0"/>
          <a:lstStyle/>
          <a:p>
            <a:pPr algn="ctr"/>
            <a:endParaRPr lang="zh-CN" altLang="en-US" b="0">
              <a:solidFill>
                <a:srgbClr val="FFFFFF"/>
              </a:solidFill>
              <a:latin typeface="Calibri"/>
              <a:ea typeface="宋体" panose="02010600030101010101" pitchFamily="2" charset="-122"/>
            </a:endParaRPr>
          </a:p>
        </p:txBody>
      </p:sp>
      <p:sp>
        <p:nvSpPr>
          <p:cNvPr id="23557" name="Text Box 6"/>
          <p:cNvSpPr txBox="1"/>
          <p:nvPr/>
        </p:nvSpPr>
        <p:spPr>
          <a:xfrm>
            <a:off x="1543685" y="2004060"/>
            <a:ext cx="2673350" cy="3538220"/>
          </a:xfrm>
          <a:prstGeom prst="rect">
            <a:avLst/>
          </a:prstGeom>
          <a:solidFill>
            <a:schemeClr val="bg1"/>
          </a:solidFill>
          <a:ln w="9525">
            <a:noFill/>
          </a:ln>
        </p:spPr>
        <p:txBody>
          <a:bodyPr>
            <a:spAutoFit/>
          </a:bodyPr>
          <a:lstStyle/>
          <a:p>
            <a:r>
              <a:rPr lang="en-US" altLang="zh-CN"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a:t>
            </a:r>
            <a:r>
              <a:rPr lang="zh-CN" altLang="en-US"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四）成分残缺或赘余</a:t>
            </a:r>
            <a:r>
              <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cs typeface="+mn-cs"/>
              </a:rPr>
              <a:t>。</a:t>
            </a:r>
            <a:endPar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2800" noProof="1">
                <a:latin typeface="黑体" panose="02010609060101010101" pitchFamily="2" charset="-122"/>
                <a:ea typeface="黑体" panose="02010609060101010101" pitchFamily="2" charset="-122"/>
                <a:cs typeface="+mn-cs"/>
              </a:rPr>
              <a:t>主要表现在主、谓、宾和修饰成分的残缺。常见成分赘余主要有堆砌词语、词义重复。 </a:t>
            </a:r>
            <a:endParaRPr lang="zh-CN" altLang="en-US" sz="2800" noProof="1">
              <a:latin typeface="黑体" panose="02010609060101010101" pitchFamily="2" charset="-122"/>
              <a:ea typeface="黑体" panose="02010609060101010101" pitchFamily="2" charset="-122"/>
              <a:cs typeface="+mn-cs"/>
            </a:endParaRPr>
          </a:p>
        </p:txBody>
      </p:sp>
      <p:sp>
        <p:nvSpPr>
          <p:cNvPr id="2" name="Text Box 7"/>
          <p:cNvSpPr txBox="1"/>
          <p:nvPr/>
        </p:nvSpPr>
        <p:spPr>
          <a:xfrm>
            <a:off x="5323205" y="2219325"/>
            <a:ext cx="6511925" cy="1383665"/>
          </a:xfrm>
          <a:prstGeom prst="rect">
            <a:avLst/>
          </a:prstGeom>
          <a:solidFill>
            <a:schemeClr val="bg1"/>
          </a:solidFill>
          <a:ln w="9525">
            <a:noFill/>
          </a:ln>
        </p:spPr>
        <p:txBody>
          <a:bodyPr wrap="square" anchor="t" anchorCtr="0">
            <a:spAutoFit/>
          </a:bodyPr>
          <a:lstStyle/>
          <a:p>
            <a:r>
              <a:rPr lang="zh-CN" altLang="en-US" sz="2800">
                <a:latin typeface="Arial" panose="020b0604020202020204" pitchFamily="34" charset="0"/>
                <a:ea typeface="黑体" panose="02010609060101010101" pitchFamily="2" charset="-122"/>
              </a:rPr>
              <a:t>例：</a:t>
            </a:r>
            <a:endParaRPr lang="zh-CN" altLang="en-US" sz="2800">
              <a:latin typeface="Arial" panose="020b0604020202020204" pitchFamily="34" charset="0"/>
              <a:ea typeface="黑体" panose="02010609060101010101" pitchFamily="2" charset="-122"/>
            </a:endParaRPr>
          </a:p>
          <a:p>
            <a:r>
              <a:rPr lang="zh-CN" altLang="en-US" sz="2800">
                <a:latin typeface="Arial" panose="020b0604020202020204" pitchFamily="34" charset="0"/>
                <a:ea typeface="黑体" panose="02010609060101010101" pitchFamily="2" charset="-122"/>
              </a:rPr>
              <a:t>半夜里在旷野中听到了那种咯咯咯的声音，使我毛骨悚然。</a:t>
            </a:r>
            <a:endParaRPr lang="zh-CN" altLang="en-US" sz="2800">
              <a:latin typeface="Arial" panose="020b0604020202020204" pitchFamily="34" charset="0"/>
              <a:ea typeface="黑体" panose="02010609060101010101" pitchFamily="2" charset="-122"/>
            </a:endParaRPr>
          </a:p>
        </p:txBody>
      </p:sp>
      <p:sp>
        <p:nvSpPr>
          <p:cNvPr id="23561" name="Text Box 10"/>
          <p:cNvSpPr txBox="1"/>
          <p:nvPr/>
        </p:nvSpPr>
        <p:spPr>
          <a:xfrm>
            <a:off x="5650865" y="4318635"/>
            <a:ext cx="4751070" cy="1322070"/>
          </a:xfrm>
          <a:prstGeom prst="rect">
            <a:avLst/>
          </a:prstGeom>
          <a:solidFill>
            <a:schemeClr val="bg1"/>
          </a:solidFill>
          <a:ln w="9525">
            <a:noFill/>
          </a:ln>
        </p:spPr>
        <p:txBody>
          <a:bodyPr wrap="square" anchor="t" anchorCtr="0">
            <a:spAutoFit/>
          </a:bodyPr>
          <a:lstStyle/>
          <a:p>
            <a:r>
              <a:rPr lang="zh-CN" altLang="en-US" sz="2000">
                <a:solidFill>
                  <a:srgbClr val="FF0000"/>
                </a:solidFill>
                <a:latin typeface="黑体" panose="02010609060101010101" pitchFamily="2" charset="-122"/>
                <a:ea typeface="黑体" panose="02010609060101010101" pitchFamily="2" charset="-122"/>
              </a:rPr>
              <a:t>前半句省主语，后半句不能再省主语。如用“声音”做主语，可将“了”改为“的”，如用“我”做主语，可删去“使”。</a:t>
            </a:r>
            <a:endParaRPr lang="zh-CN" altLang="en-US" sz="2000">
              <a:solidFill>
                <a:srgbClr val="FF0000"/>
              </a:solidFill>
              <a:latin typeface="黑体" panose="02010609060101010101" pitchFamily="2" charset="-122"/>
              <a:ea typeface="黑体" panose="02010609060101010101" pitchFamily="2" charset="-122"/>
            </a:endParaRPr>
          </a:p>
        </p:txBody>
      </p:sp>
      <p:sp>
        <p:nvSpPr>
          <p:cNvPr id="3" name="Line 9"/>
          <p:cNvSpPr/>
          <p:nvPr/>
        </p:nvSpPr>
        <p:spPr>
          <a:xfrm flipH="1">
            <a:off x="8166100" y="3504883"/>
            <a:ext cx="0" cy="647700"/>
          </a:xfrm>
          <a:prstGeom prst="line">
            <a:avLst/>
          </a:prstGeom>
          <a:ln w="19050" cap="flat" cmpd="sng">
            <a:solidFill>
              <a:srgbClr val="FF0000"/>
            </a:solidFill>
            <a:prstDash val="solid"/>
            <a:round/>
            <a:headEnd type="none" w="med" len="med"/>
            <a:tailEnd type="triangle" w="med" len="me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23561">
                                            <p:txEl>
                                              <p:charRg st="11" end="25"/>
                                            </p:txEl>
                                          </p:spTgt>
                                        </p:tgtEl>
                                        <p:attrNameLst>
                                          <p:attrName>style.visibility</p:attrName>
                                        </p:attrNameLst>
                                      </p:cBhvr>
                                      <p:to>
                                        <p:strVal val="visible"/>
                                      </p:to>
                                    </p:set>
                                    <p:animEffect transition="in" filter="blinds(horizontal)">
                                      <p:cBhvr>
                                        <p:cTn id="7" dur="500"/>
                                        <p:tgtEl>
                                          <p:spTgt spid="23561">
                                            <p:txEl>
                                              <p:charRg st="11" end="25"/>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1181100"/>
            <a:ext cx="293370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（四）成分残缺或赘余</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1765300" y="1701800"/>
            <a:ext cx="90297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a:t>
            </a:r>
            <a:r>
              <a:rPr lang="en-US" altLang="zh-CN" sz="2195" smtClean="0">
                <a:solidFill>
                  <a:srgbClr val="FF0000"/>
                </a:solidFill>
                <a:latin typeface="Microsoft YaHei UI" panose="020b0503020204020204" pitchFamily="18" charset="-122"/>
                <a:cs typeface="Microsoft YaHei UI" panose="020b0503020204020204" pitchFamily="18" charset="-122"/>
              </a:rPr>
              <a:t>由于</a:t>
            </a:r>
            <a:r>
              <a:rPr lang="en-US" altLang="zh-CN" sz="2195" smtClean="0">
                <a:solidFill>
                  <a:srgbClr val="000000"/>
                </a:solidFill>
                <a:latin typeface="Microsoft YaHei UI" panose="020b0503020204020204" pitchFamily="18" charset="-122"/>
                <a:cs typeface="Microsoft YaHei UI" panose="020b0503020204020204" pitchFamily="18" charset="-122"/>
              </a:rPr>
              <a:t>计算机应用技术的提高和普及，为各级各类学校的多媒体教学工</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6" name="TextBox 1"/>
          <p:cNvSpPr txBox="1"/>
          <p:nvPr/>
        </p:nvSpPr>
        <p:spPr>
          <a:xfrm>
            <a:off x="1155700" y="2209800"/>
            <a:ext cx="27940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作提供了良好的条件。</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765300" y="3489325"/>
            <a:ext cx="90678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（2）经过几十年的努力，我国已经独立自主地研制、发射和检测地球同步</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246505" y="3982720"/>
            <a:ext cx="16764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卫星的能力。</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765300" y="4930775"/>
            <a:ext cx="94996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（3）我们平时所用的调味品醋，含有氨基酸、钙、磷、铁和维生素B等成分，</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155700" y="5488305"/>
            <a:ext cx="53086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被皮肤吸收后可以改善面部皮肤营养缺乏。</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118110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（四）</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1765300" y="1701800"/>
            <a:ext cx="9897110" cy="969010"/>
          </a:xfrm>
          <a:prstGeom prst="rect">
            <a:avLst/>
          </a:prstGeom>
          <a:noFill/>
        </p:spPr>
        <p:txBody>
          <a:bodyPr wrap="squar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a:t>
            </a:r>
            <a:r>
              <a:rPr lang="en-US" altLang="zh-CN" sz="2195" smtClean="0">
                <a:solidFill>
                  <a:srgbClr val="FF0000"/>
                </a:solidFill>
                <a:latin typeface="Microsoft YaHei UI" panose="020b0503020204020204" pitchFamily="18" charset="-122"/>
                <a:cs typeface="Microsoft YaHei UI" panose="020b0503020204020204" pitchFamily="18" charset="-122"/>
              </a:rPr>
              <a:t>由于”</a:t>
            </a:r>
            <a:r>
              <a:rPr lang="zh-CN" altLang="en-US" sz="2195" smtClean="0">
                <a:solidFill>
                  <a:schemeClr val="tx1"/>
                </a:solidFill>
                <a:latin typeface="Microsoft YaHei UI" panose="020b0503020204020204" pitchFamily="18" charset="-122"/>
                <a:cs typeface="Microsoft YaHei UI" panose="020b0503020204020204" pitchFamily="18" charset="-122"/>
              </a:rPr>
              <a:t>为介词，介词开头的短句，在句中充当状语成分，类似的介词有</a:t>
            </a:r>
            <a:r>
              <a:rPr lang="en-US" altLang="zh-CN" sz="2195" smtClean="0">
                <a:solidFill>
                  <a:srgbClr val="FF0000"/>
                </a:solidFill>
                <a:latin typeface="Microsoft YaHei UI" panose="020b0503020204020204" pitchFamily="18" charset="-122"/>
                <a:cs typeface="Microsoft YaHei UI" panose="020b0503020204020204" pitchFamily="18" charset="-122"/>
              </a:rPr>
              <a:t>“</a:t>
            </a:r>
            <a:r>
              <a:rPr lang="zh-CN" altLang="en-US" sz="2195" smtClean="0">
                <a:solidFill>
                  <a:srgbClr val="FF0000"/>
                </a:solidFill>
                <a:latin typeface="Microsoft YaHei UI" panose="020b0503020204020204" pitchFamily="18" charset="-122"/>
                <a:cs typeface="Microsoft YaHei UI" panose="020b0503020204020204" pitchFamily="18" charset="-122"/>
              </a:rPr>
              <a:t>经过</a:t>
            </a:r>
            <a:r>
              <a:rPr lang="en-US" altLang="zh-CN" sz="2195" smtClean="0">
                <a:solidFill>
                  <a:srgbClr val="FF0000"/>
                </a:solidFill>
                <a:latin typeface="Microsoft YaHei UI" panose="020b0503020204020204" pitchFamily="18" charset="-122"/>
                <a:cs typeface="Microsoft YaHei UI" panose="020b0503020204020204" pitchFamily="18" charset="-122"/>
              </a:rPr>
              <a:t>”“</a:t>
            </a:r>
            <a:r>
              <a:rPr lang="zh-CN" altLang="en-US" sz="2195" smtClean="0">
                <a:solidFill>
                  <a:srgbClr val="FF0000"/>
                </a:solidFill>
                <a:latin typeface="Microsoft YaHei UI" panose="020b0503020204020204" pitchFamily="18" charset="-122"/>
                <a:cs typeface="Microsoft YaHei UI" panose="020b0503020204020204" pitchFamily="18" charset="-122"/>
              </a:rPr>
              <a:t>通过</a:t>
            </a:r>
            <a:r>
              <a:rPr lang="en-US" altLang="zh-CN" sz="2195" smtClean="0">
                <a:solidFill>
                  <a:srgbClr val="FF0000"/>
                </a:solidFill>
                <a:latin typeface="Microsoft YaHei UI" panose="020b0503020204020204" pitchFamily="18" charset="-122"/>
                <a:cs typeface="Microsoft YaHei UI" panose="020b0503020204020204" pitchFamily="18" charset="-122"/>
              </a:rPr>
              <a:t>”</a:t>
            </a:r>
            <a:r>
              <a:rPr lang="zh-CN" altLang="en-US" sz="2195" smtClean="0">
                <a:solidFill>
                  <a:schemeClr val="tx1"/>
                </a:solidFill>
                <a:latin typeface="Microsoft YaHei UI" panose="020b0503020204020204" pitchFamily="18" charset="-122"/>
                <a:cs typeface="Microsoft YaHei UI" panose="020b0503020204020204" pitchFamily="18" charset="-122"/>
              </a:rPr>
              <a:t>等，该句中缺少主语，谁为多媒体教学工作提供了良好条件？不清楚，应添加一个主语。</a:t>
            </a:r>
            <a:endParaRPr lang="zh-CN" altLang="en-US" sz="2195" smtClean="0">
              <a:solidFill>
                <a:schemeClr val="tx1"/>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765300" y="3489325"/>
            <a:ext cx="5614670" cy="35306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（2）</a:t>
            </a:r>
            <a:r>
              <a:rPr lang="zh-CN" altLang="en-US" sz="2200" smtClean="0">
                <a:solidFill>
                  <a:srgbClr val="000000"/>
                </a:solidFill>
                <a:latin typeface="Microsoft YaHei UI" panose="020b0503020204020204" pitchFamily="18" charset="-122"/>
                <a:cs typeface="Microsoft YaHei UI" panose="020b0503020204020204" pitchFamily="18" charset="-122"/>
              </a:rPr>
              <a:t>缺少谓语，应该在</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已经</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后面添加</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具有</a:t>
            </a:r>
            <a:r>
              <a:rPr lang="en-US" altLang="zh-CN" sz="2200" smtClean="0">
                <a:solidFill>
                  <a:srgbClr val="000000"/>
                </a:solidFill>
                <a:latin typeface="Microsoft YaHei UI" panose="020b0503020204020204" pitchFamily="18" charset="-122"/>
                <a:cs typeface="Microsoft YaHei UI" panose="020b0503020204020204" pitchFamily="18" charset="-122"/>
              </a:rPr>
              <a:t>”</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765300" y="4930775"/>
            <a:ext cx="9512935" cy="353060"/>
          </a:xfrm>
          <a:prstGeom prst="rect">
            <a:avLst/>
          </a:prstGeom>
          <a:noFill/>
        </p:spPr>
        <p:txBody>
          <a:bodyPr wrap="squar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（3）“</a:t>
            </a:r>
            <a:r>
              <a:rPr lang="zh-CN" altLang="en-US" sz="2195" smtClean="0">
                <a:solidFill>
                  <a:srgbClr val="000000"/>
                </a:solidFill>
                <a:latin typeface="Microsoft YaHei UI" panose="020b0503020204020204" pitchFamily="18" charset="-122"/>
                <a:cs typeface="Microsoft YaHei UI" panose="020b0503020204020204" pitchFamily="18" charset="-122"/>
              </a:rPr>
              <a:t>改善</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和</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缺乏</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不能搭配，应将</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缺乏</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删除，改为</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FF0000"/>
                </a:solidFill>
                <a:latin typeface="Microsoft YaHei UI" panose="020b0503020204020204" pitchFamily="18" charset="-122"/>
                <a:cs typeface="Microsoft YaHei UI" panose="020b0503020204020204" pitchFamily="18" charset="-122"/>
              </a:rPr>
              <a:t>改善</a:t>
            </a:r>
            <a:r>
              <a:rPr lang="en-US" altLang="zh-CN" sz="2195" smtClean="0">
                <a:solidFill>
                  <a:srgbClr val="FF0000"/>
                </a:solidFill>
                <a:latin typeface="Microsoft YaHei UI" panose="020b0503020204020204" pitchFamily="18" charset="-122"/>
                <a:cs typeface="Microsoft YaHei UI" panose="020b0503020204020204" pitchFamily="18" charset="-122"/>
              </a:rPr>
              <a:t>.....</a:t>
            </a:r>
            <a:r>
              <a:rPr lang="zh-CN" altLang="en-US" sz="2195" smtClean="0">
                <a:solidFill>
                  <a:srgbClr val="FF0000"/>
                </a:solidFill>
                <a:latin typeface="Microsoft YaHei UI" panose="020b0503020204020204" pitchFamily="18" charset="-122"/>
                <a:cs typeface="Microsoft YaHei UI" panose="020b0503020204020204" pitchFamily="18" charset="-122"/>
              </a:rPr>
              <a:t>的状况</a:t>
            </a:r>
            <a:r>
              <a:rPr lang="en-US" altLang="zh-CN" sz="2195" smtClean="0">
                <a:solidFill>
                  <a:srgbClr val="000000"/>
                </a:solidFill>
                <a:latin typeface="Microsoft YaHei UI" panose="020b0503020204020204" pitchFamily="18" charset="-122"/>
                <a:cs typeface="Microsoft YaHei UI" panose="020b0503020204020204" pitchFamily="18" charset="-122"/>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944880"/>
            <a:ext cx="293370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（四）成分残缺或赘余</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765300" y="1627505"/>
            <a:ext cx="90678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（4）奥运圣火登顶珠峰的瞬间，无论是参与登顶的勇士，还是全世界观看</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1397000" y="2068830"/>
            <a:ext cx="69850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这一壮举的人们，</a:t>
            </a:r>
            <a:r>
              <a:rPr lang="en-US" altLang="zh-CN" sz="2195" smtClean="0">
                <a:solidFill>
                  <a:srgbClr val="FF0000"/>
                </a:solidFill>
                <a:latin typeface="Microsoft YaHei UI" panose="020b0503020204020204" pitchFamily="18" charset="-122"/>
                <a:cs typeface="Microsoft YaHei UI" panose="020b0503020204020204" pitchFamily="18" charset="-122"/>
              </a:rPr>
              <a:t>无不毫无例外地</a:t>
            </a:r>
            <a:r>
              <a:rPr lang="en-US" altLang="zh-CN" sz="2195" smtClean="0">
                <a:solidFill>
                  <a:srgbClr val="000000"/>
                </a:solidFill>
                <a:latin typeface="Microsoft YaHei UI" panose="020b0503020204020204" pitchFamily="18" charset="-122"/>
                <a:cs typeface="Microsoft YaHei UI" panose="020b0503020204020204" pitchFamily="18" charset="-122"/>
              </a:rPr>
              <a:t>感受到了心灵的震撼。</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2" name="TextBox 1"/>
          <p:cNvSpPr txBox="1"/>
          <p:nvPr/>
        </p:nvSpPr>
        <p:spPr>
          <a:xfrm>
            <a:off x="1765300" y="3205480"/>
            <a:ext cx="85090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（5）</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90</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个有特殊编号的“奥运缶”在北京结束了网络竞价，以总价</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3" name="TextBox 1"/>
          <p:cNvSpPr txBox="1"/>
          <p:nvPr/>
        </p:nvSpPr>
        <p:spPr>
          <a:xfrm>
            <a:off x="1155700" y="3713480"/>
            <a:ext cx="6540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1283.65</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万元成交，</a:t>
            </a:r>
            <a:r>
              <a:rPr lang="en-US" altLang="zh-CN" sz="2195" smtClean="0">
                <a:solidFill>
                  <a:srgbClr val="FF0000"/>
                </a:solidFill>
                <a:latin typeface="Microsoft YaHei UI" panose="020b0503020204020204" pitchFamily="18" charset="-122"/>
                <a:cs typeface="Microsoft YaHei UI" panose="020b0503020204020204" pitchFamily="18" charset="-122"/>
              </a:rPr>
              <a:t>每个</a:t>
            </a:r>
            <a:r>
              <a:rPr lang="en-US" altLang="zh-CN" sz="2195" smtClean="0">
                <a:solidFill>
                  <a:srgbClr val="000000"/>
                </a:solidFill>
                <a:latin typeface="Microsoft YaHei UI" panose="020b0503020204020204" pitchFamily="18" charset="-122"/>
                <a:cs typeface="Microsoft YaHei UI" panose="020b0503020204020204" pitchFamily="18" charset="-122"/>
              </a:rPr>
              <a:t>缶的</a:t>
            </a:r>
            <a:r>
              <a:rPr lang="en-US" altLang="zh-CN" sz="2195" smtClean="0">
                <a:solidFill>
                  <a:srgbClr val="FF0000"/>
                </a:solidFill>
                <a:latin typeface="Microsoft YaHei UI" panose="020b0503020204020204" pitchFamily="18" charset="-122"/>
                <a:cs typeface="Microsoft YaHei UI" panose="020b0503020204020204" pitchFamily="18" charset="-122"/>
              </a:rPr>
              <a:t>均价</a:t>
            </a:r>
            <a:r>
              <a:rPr lang="en-US" altLang="zh-CN" sz="2195" smtClean="0">
                <a:solidFill>
                  <a:srgbClr val="000000"/>
                </a:solidFill>
                <a:latin typeface="Microsoft YaHei UI" panose="020b0503020204020204" pitchFamily="18" charset="-122"/>
                <a:cs typeface="Microsoft YaHei UI" panose="020b0503020204020204" pitchFamily="18" charset="-122"/>
              </a:rPr>
              <a:t>都超过了</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14</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万元。</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3" name="TextBox 1"/>
          <p:cNvSpPr txBox="1"/>
          <p:nvPr/>
        </p:nvSpPr>
        <p:spPr>
          <a:xfrm>
            <a:off x="1155700" y="5003800"/>
            <a:ext cx="9677400" cy="812800"/>
          </a:xfrm>
          <a:prstGeom prst="rect">
            <a:avLst/>
          </a:prstGeom>
          <a:noFill/>
        </p:spPr>
        <p:txBody>
          <a:bodyPr wrap="none" lIns="0" tIns="0" rIns="0" rtlCol="0">
            <a:spAutoFit/>
          </a:bodyPr>
          <a:lstStyle/>
          <a:p>
            <a:pPr>
              <a:lnSpc>
                <a:spcPts val="2400"/>
              </a:lnSpc>
              <a:tabLst>
                <a:tab pos="6096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（6）海峡两岸关系协会与海峡交流基金会今天下午针对第三次陈江会谈的</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609600"/>
              </a:tabLst>
            </a:pPr>
            <a:r>
              <a:rPr lang="en-US" altLang="zh-CN" sz="2200" smtClean="0">
                <a:solidFill>
                  <a:srgbClr val="000000"/>
                </a:solidFill>
                <a:latin typeface="Microsoft YaHei UI" panose="020b0503020204020204" pitchFamily="18" charset="-122"/>
                <a:cs typeface="Microsoft YaHei UI" panose="020b0503020204020204" pitchFamily="18" charset="-122"/>
              </a:rPr>
              <a:t>各项协议文本，举行了最后一次预备性磋商，历时大约一个多小时。</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94488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（四）</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765300" y="1627505"/>
            <a:ext cx="8374380" cy="353060"/>
          </a:xfrm>
          <a:prstGeom prst="rect">
            <a:avLst/>
          </a:prstGeom>
          <a:noFill/>
        </p:spPr>
        <p:txBody>
          <a:bodyPr wrap="square" lIns="0" tIns="0" rIns="0" rtlCol="0">
            <a:spAutoFit/>
          </a:bodyPr>
          <a:lstStyle/>
          <a:p>
            <a:pPr algn="l">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（4）”</a:t>
            </a:r>
            <a:r>
              <a:rPr lang="en-US" altLang="zh-CN" sz="2195" smtClean="0">
                <a:solidFill>
                  <a:srgbClr val="FF0000"/>
                </a:solidFill>
                <a:latin typeface="Microsoft YaHei UI" panose="020b0503020204020204" pitchFamily="18" charset="-122"/>
                <a:cs typeface="Microsoft YaHei UI" panose="020b0503020204020204" pitchFamily="18" charset="-122"/>
                <a:sym typeface="+mn-ea"/>
              </a:rPr>
              <a:t>无不“</a:t>
            </a:r>
            <a:r>
              <a:rPr lang="zh-CN" altLang="en-US" sz="2195" smtClean="0">
                <a:solidFill>
                  <a:schemeClr val="tx1"/>
                </a:solidFill>
                <a:latin typeface="Microsoft YaHei UI" panose="020b0503020204020204" pitchFamily="18" charset="-122"/>
                <a:cs typeface="Microsoft YaHei UI" panose="020b0503020204020204" pitchFamily="18" charset="-122"/>
                <a:sym typeface="+mn-ea"/>
              </a:rPr>
              <a:t>和</a:t>
            </a:r>
            <a:r>
              <a:rPr lang="en-US" altLang="zh-CN" sz="2195" smtClean="0">
                <a:solidFill>
                  <a:srgbClr val="FF0000"/>
                </a:solidFill>
                <a:latin typeface="Microsoft YaHei UI" panose="020b0503020204020204" pitchFamily="18" charset="-122"/>
                <a:cs typeface="Microsoft YaHei UI" panose="020b0503020204020204" pitchFamily="18" charset="-122"/>
                <a:sym typeface="+mn-ea"/>
              </a:rPr>
              <a:t>毫无例外“</a:t>
            </a:r>
            <a:r>
              <a:rPr lang="zh-CN" altLang="en-US" sz="2195" smtClean="0">
                <a:solidFill>
                  <a:schemeClr val="tx1"/>
                </a:solidFill>
                <a:latin typeface="Microsoft YaHei UI" panose="020b0503020204020204" pitchFamily="18" charset="-122"/>
                <a:cs typeface="Microsoft YaHei UI" panose="020b0503020204020204" pitchFamily="18" charset="-122"/>
                <a:sym typeface="+mn-ea"/>
              </a:rPr>
              <a:t>重复</a:t>
            </a:r>
            <a:endParaRPr lang="zh-CN" altLang="en-US" sz="2195" smtClean="0">
              <a:solidFill>
                <a:schemeClr val="tx1"/>
              </a:solidFill>
              <a:latin typeface="Microsoft YaHei UI" panose="020b0503020204020204" pitchFamily="18" charset="-122"/>
              <a:cs typeface="Microsoft YaHei UI" panose="020b0503020204020204" pitchFamily="18" charset="-122"/>
              <a:sym typeface="+mn-ea"/>
            </a:endParaRPr>
          </a:p>
        </p:txBody>
      </p:sp>
      <p:sp>
        <p:nvSpPr>
          <p:cNvPr id="2" name="TextBox 1"/>
          <p:cNvSpPr txBox="1"/>
          <p:nvPr/>
        </p:nvSpPr>
        <p:spPr>
          <a:xfrm>
            <a:off x="1765300" y="3205480"/>
            <a:ext cx="3347720" cy="353060"/>
          </a:xfrm>
          <a:prstGeom prst="rect">
            <a:avLst/>
          </a:prstGeom>
          <a:noFill/>
        </p:spPr>
        <p:txBody>
          <a:bodyPr wrap="square" lIns="0" tIns="0" rIns="0" rtlCol="0">
            <a:spAutoFit/>
          </a:bodyPr>
          <a:lstStyle/>
          <a:p>
            <a:pPr algn="l">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（5）</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FF0000"/>
                </a:solidFill>
                <a:latin typeface="Microsoft YaHei UI" panose="020b0503020204020204" pitchFamily="18" charset="-122"/>
                <a:cs typeface="Microsoft YaHei UI" panose="020b0503020204020204" pitchFamily="18" charset="-122"/>
                <a:sym typeface="+mn-ea"/>
              </a:rPr>
              <a:t>每个“</a:t>
            </a:r>
            <a:r>
              <a:rPr lang="zh-CN" altLang="en-US" sz="2195" smtClean="0">
                <a:solidFill>
                  <a:schemeClr val="tx1"/>
                </a:solidFill>
                <a:latin typeface="Microsoft YaHei UI" panose="020b0503020204020204" pitchFamily="18" charset="-122"/>
                <a:cs typeface="Microsoft YaHei UI" panose="020b0503020204020204" pitchFamily="18" charset="-122"/>
                <a:sym typeface="+mn-ea"/>
              </a:rPr>
              <a:t>和</a:t>
            </a:r>
            <a:r>
              <a:rPr lang="en-US" altLang="zh-CN" sz="2195" smtClean="0">
                <a:solidFill>
                  <a:srgbClr val="FF0000"/>
                </a:solidFill>
                <a:latin typeface="Microsoft YaHei UI" panose="020b0503020204020204" pitchFamily="18" charset="-122"/>
                <a:cs typeface="Microsoft YaHei UI" panose="020b0503020204020204" pitchFamily="18" charset="-122"/>
                <a:sym typeface="+mn-ea"/>
              </a:rPr>
              <a:t>”均价”</a:t>
            </a:r>
            <a:r>
              <a:rPr lang="zh-CN" altLang="en-US" sz="2195" smtClean="0">
                <a:solidFill>
                  <a:schemeClr val="tx1"/>
                </a:solidFill>
                <a:latin typeface="Microsoft YaHei UI" panose="020b0503020204020204" pitchFamily="18" charset="-122"/>
                <a:cs typeface="Microsoft YaHei UI" panose="020b0503020204020204" pitchFamily="18" charset="-122"/>
                <a:sym typeface="+mn-ea"/>
              </a:rPr>
              <a:t>重复</a:t>
            </a:r>
            <a:endParaRPr lang="zh-CN" altLang="en-US" sz="2195" smtClean="0">
              <a:solidFill>
                <a:schemeClr val="tx1"/>
              </a:solidFill>
              <a:latin typeface="Microsoft YaHei UI" panose="020b0503020204020204" pitchFamily="18" charset="-122"/>
              <a:cs typeface="Microsoft YaHei UI" panose="020b0503020204020204" pitchFamily="18" charset="-122"/>
              <a:sym typeface="+mn-ea"/>
            </a:endParaRPr>
          </a:p>
        </p:txBody>
      </p:sp>
      <p:sp>
        <p:nvSpPr>
          <p:cNvPr id="13" name="TextBox 1"/>
          <p:cNvSpPr txBox="1"/>
          <p:nvPr/>
        </p:nvSpPr>
        <p:spPr>
          <a:xfrm>
            <a:off x="1257300" y="4626610"/>
            <a:ext cx="4410710" cy="353060"/>
          </a:xfrm>
          <a:prstGeom prst="rect">
            <a:avLst/>
          </a:prstGeom>
          <a:noFill/>
        </p:spPr>
        <p:txBody>
          <a:bodyPr wrap="square" lIns="0" tIns="0" rIns="0" rtlCol="0">
            <a:spAutoFit/>
          </a:bodyPr>
          <a:lstStyle/>
          <a:p>
            <a:pPr>
              <a:lnSpc>
                <a:spcPts val="2400"/>
              </a:lnSpc>
              <a:tabLst>
                <a:tab pos="6096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（6）“</a:t>
            </a:r>
            <a:r>
              <a:rPr lang="en-US" altLang="zh-CN" sz="2200" smtClean="0">
                <a:solidFill>
                  <a:srgbClr val="FF0000"/>
                </a:solidFill>
                <a:latin typeface="Microsoft YaHei UI" panose="020b0503020204020204" pitchFamily="18" charset="-122"/>
                <a:cs typeface="Microsoft YaHei UI" panose="020b0503020204020204" pitchFamily="18" charset="-122"/>
              </a:rPr>
              <a:t>大约</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和</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en-US" altLang="zh-CN" sz="2200" smtClean="0">
                <a:solidFill>
                  <a:srgbClr val="FF0000"/>
                </a:solidFill>
                <a:latin typeface="Microsoft YaHei UI" panose="020b0503020204020204" pitchFamily="18" charset="-122"/>
                <a:cs typeface="Microsoft YaHei UI" panose="020b0503020204020204" pitchFamily="18" charset="-122"/>
              </a:rPr>
              <a:t>多</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重复</a:t>
            </a:r>
            <a:endParaRPr lang="zh-CN" altLang="en-US" sz="2200"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p:cNvPicPr>
            <a:picLocks noChangeAspect="1" noChangeArrowheads="1"/>
          </p:cNvPicPr>
          <p:nvPr/>
        </p:nvPicPr>
        <p:blipFill>
          <a:blip r:embed="rId2"/>
          <a:stretch>
            <a:fillRect/>
          </a:stretch>
        </p:blipFill>
        <p:spPr bwMode="auto">
          <a:xfrm>
            <a:off x="901700" y="546100"/>
            <a:ext cx="10121900" cy="4826000"/>
          </a:xfrm>
          <a:prstGeom prst="rect">
            <a:avLst/>
          </a:prstGeom>
          <a:noFill/>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燕尾形箭头 13"/>
          <p:cNvSpPr/>
          <p:nvPr/>
        </p:nvSpPr>
        <p:spPr>
          <a:xfrm>
            <a:off x="4079875" y="3213100"/>
            <a:ext cx="1143000" cy="571500"/>
          </a:xfrm>
          <a:prstGeom prst="notchedRightArrow">
            <a:avLst>
              <a:gd name="adj1" fmla="val 50000"/>
              <a:gd name="adj2" fmla="val 50000"/>
            </a:avLst>
          </a:prstGeom>
          <a:solidFill>
            <a:srgbClr val="009900"/>
          </a:solidFill>
          <a:ln w="9525" cap="flat" cmpd="sng">
            <a:solidFill>
              <a:srgbClr val="CCFF33"/>
            </a:solidFill>
            <a:prstDash val="solid"/>
            <a:miter/>
            <a:headEnd type="none" w="med" len="med"/>
            <a:tailEnd type="none" w="med" len="med"/>
          </a:ln>
          <a:effectLst>
            <a:outerShdw dist="23000" dir="5400000" algn="ctr" rotWithShape="0">
              <a:srgbClr val="000000">
                <a:alpha val="25000"/>
              </a:srgbClr>
            </a:outerShdw>
          </a:effectLst>
        </p:spPr>
        <p:txBody>
          <a:bodyPr anchor="ctr" anchorCtr="0"/>
          <a:lstStyle/>
          <a:p>
            <a:pPr algn="ctr"/>
            <a:endParaRPr lang="zh-CN" altLang="en-US" b="0">
              <a:solidFill>
                <a:srgbClr val="FFFFFF"/>
              </a:solidFill>
              <a:latin typeface="Calibri"/>
              <a:ea typeface="宋体" panose="02010600030101010101" pitchFamily="2" charset="-122"/>
            </a:endParaRPr>
          </a:p>
        </p:txBody>
      </p:sp>
      <p:sp>
        <p:nvSpPr>
          <p:cNvPr id="23557" name="Text Box 6"/>
          <p:cNvSpPr txBox="1"/>
          <p:nvPr/>
        </p:nvSpPr>
        <p:spPr>
          <a:xfrm>
            <a:off x="1543685" y="2004060"/>
            <a:ext cx="2673350" cy="3538220"/>
          </a:xfrm>
          <a:prstGeom prst="rect">
            <a:avLst/>
          </a:prstGeom>
          <a:solidFill>
            <a:schemeClr val="bg1"/>
          </a:solidFill>
          <a:ln w="9525">
            <a:noFill/>
          </a:ln>
        </p:spPr>
        <p:txBody>
          <a:bodyPr>
            <a:spAutoFit/>
          </a:bodyPr>
          <a:lstStyle/>
          <a:p>
            <a:r>
              <a:rPr lang="en-US" altLang="zh-CN"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a:t>
            </a:r>
            <a:r>
              <a:rPr lang="zh-CN" altLang="en-US"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五）搭配不当</a:t>
            </a:r>
            <a:r>
              <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cs typeface="+mn-cs"/>
              </a:rPr>
              <a:t>。</a:t>
            </a:r>
            <a:endPar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2800" noProof="1">
                <a:latin typeface="黑体" panose="02010609060101010101" pitchFamily="2" charset="-122"/>
                <a:ea typeface="黑体" panose="02010609060101010101" pitchFamily="2" charset="-122"/>
                <a:cs typeface="+mn-cs"/>
              </a:rPr>
              <a:t>搭配不当包括主谓搭配不当，动宾搭配不当，定语、状语、补语和中心语搭配不当及关联词搭配不当。</a:t>
            </a:r>
            <a:endParaRPr lang="zh-CN" altLang="en-US" sz="2800" noProof="1">
              <a:latin typeface="黑体" panose="02010609060101010101" pitchFamily="2" charset="-122"/>
              <a:ea typeface="黑体" panose="02010609060101010101" pitchFamily="2" charset="-122"/>
              <a:cs typeface="+mn-cs"/>
            </a:endParaRPr>
          </a:p>
        </p:txBody>
      </p:sp>
      <p:sp>
        <p:nvSpPr>
          <p:cNvPr id="2" name="Text Box 7"/>
          <p:cNvSpPr txBox="1"/>
          <p:nvPr/>
        </p:nvSpPr>
        <p:spPr>
          <a:xfrm>
            <a:off x="5323205" y="2219325"/>
            <a:ext cx="6511925" cy="1383665"/>
          </a:xfrm>
          <a:prstGeom prst="rect">
            <a:avLst/>
          </a:prstGeom>
          <a:solidFill>
            <a:schemeClr val="bg1"/>
          </a:solidFill>
          <a:ln w="9525">
            <a:noFill/>
          </a:ln>
        </p:spPr>
        <p:txBody>
          <a:bodyPr wrap="square" anchor="t" anchorCtr="0">
            <a:spAutoFit/>
          </a:bodyPr>
          <a:lstStyle/>
          <a:p>
            <a:r>
              <a:rPr lang="zh-CN" altLang="en-US" sz="2800">
                <a:latin typeface="Arial" panose="020b0604020202020204" pitchFamily="34" charset="0"/>
                <a:ea typeface="黑体" panose="02010609060101010101" pitchFamily="2" charset="-122"/>
              </a:rPr>
              <a:t>例：</a:t>
            </a:r>
            <a:endParaRPr lang="zh-CN" altLang="en-US" sz="2800">
              <a:latin typeface="Arial" panose="020b0604020202020204" pitchFamily="34" charset="0"/>
              <a:ea typeface="黑体" panose="02010609060101010101" pitchFamily="2" charset="-122"/>
            </a:endParaRPr>
          </a:p>
          <a:p>
            <a:r>
              <a:rPr lang="zh-CN" altLang="en-US" sz="2800">
                <a:latin typeface="Arial" panose="020b0604020202020204" pitchFamily="34" charset="0"/>
                <a:ea typeface="黑体" panose="02010609060101010101" pitchFamily="2" charset="-122"/>
              </a:rPr>
              <a:t>春风一阵阵吹来，树枝摇曳着，月光、树影一齐晃动起来，发出沙沙的声响。</a:t>
            </a:r>
            <a:endParaRPr lang="zh-CN" altLang="en-US" sz="2800">
              <a:latin typeface="Arial" panose="020b0604020202020204" pitchFamily="34" charset="0"/>
              <a:ea typeface="黑体" panose="02010609060101010101" pitchFamily="2" charset="-122"/>
            </a:endParaRPr>
          </a:p>
        </p:txBody>
      </p:sp>
      <p:sp>
        <p:nvSpPr>
          <p:cNvPr id="23561" name="Text Box 10"/>
          <p:cNvSpPr txBox="1"/>
          <p:nvPr/>
        </p:nvSpPr>
        <p:spPr>
          <a:xfrm>
            <a:off x="5650865" y="4318635"/>
            <a:ext cx="4751070" cy="706755"/>
          </a:xfrm>
          <a:prstGeom prst="rect">
            <a:avLst/>
          </a:prstGeom>
          <a:solidFill>
            <a:schemeClr val="bg1"/>
          </a:solidFill>
          <a:ln w="9525">
            <a:noFill/>
          </a:ln>
        </p:spPr>
        <p:txBody>
          <a:bodyPr wrap="square" anchor="t" anchorCtr="0">
            <a:spAutoFit/>
          </a:bodyPr>
          <a:lstStyle/>
          <a:p>
            <a:r>
              <a:rPr lang="zh-CN" altLang="en-US" sz="2000">
                <a:solidFill>
                  <a:srgbClr val="FF0000"/>
                </a:solidFill>
                <a:latin typeface="黑体" panose="02010609060101010101" pitchFamily="2" charset="-122"/>
                <a:ea typeface="黑体" panose="02010609060101010101" pitchFamily="2" charset="-122"/>
              </a:rPr>
              <a:t>“月光”无法与“发出沙沙的声响”相搭配。</a:t>
            </a:r>
            <a:endParaRPr lang="zh-CN" altLang="en-US" sz="2000">
              <a:solidFill>
                <a:srgbClr val="FF0000"/>
              </a:solidFill>
              <a:latin typeface="黑体" panose="02010609060101010101" pitchFamily="2" charset="-122"/>
              <a:ea typeface="黑体" panose="02010609060101010101" pitchFamily="2" charset="-122"/>
            </a:endParaRPr>
          </a:p>
        </p:txBody>
      </p:sp>
      <p:sp>
        <p:nvSpPr>
          <p:cNvPr id="3" name="Line 9"/>
          <p:cNvSpPr/>
          <p:nvPr/>
        </p:nvSpPr>
        <p:spPr>
          <a:xfrm flipH="1">
            <a:off x="8166100" y="3504883"/>
            <a:ext cx="0" cy="647700"/>
          </a:xfrm>
          <a:prstGeom prst="line">
            <a:avLst/>
          </a:prstGeom>
          <a:ln w="19050" cap="flat" cmpd="sng">
            <a:solidFill>
              <a:srgbClr val="FF0000"/>
            </a:solidFill>
            <a:prstDash val="solid"/>
            <a:round/>
            <a:headEnd type="none" w="med" len="med"/>
            <a:tailEnd type="triangle" w="med" len="me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23561">
                                            <p:txEl>
                                              <p:charRg st="11" end="25"/>
                                            </p:txEl>
                                          </p:spTgt>
                                        </p:tgtEl>
                                        <p:attrNameLst>
                                          <p:attrName>style.visibility</p:attrName>
                                        </p:attrNameLst>
                                      </p:cBhvr>
                                      <p:to>
                                        <p:strVal val="visible"/>
                                      </p:to>
                                    </p:set>
                                    <p:animEffect transition="in" filter="blinds(horizontal)">
                                      <p:cBhvr>
                                        <p:cTn id="7" dur="500"/>
                                        <p:tgtEl>
                                          <p:spTgt spid="23561">
                                            <p:txEl>
                                              <p:charRg st="11" end="25"/>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燕尾形箭头 13"/>
          <p:cNvSpPr/>
          <p:nvPr/>
        </p:nvSpPr>
        <p:spPr>
          <a:xfrm>
            <a:off x="4079875" y="3213100"/>
            <a:ext cx="1143000" cy="571500"/>
          </a:xfrm>
          <a:prstGeom prst="notchedRightArrow">
            <a:avLst>
              <a:gd name="adj1" fmla="val 50000"/>
              <a:gd name="adj2" fmla="val 50000"/>
            </a:avLst>
          </a:prstGeom>
          <a:solidFill>
            <a:srgbClr val="009900"/>
          </a:solidFill>
          <a:ln w="9525" cap="flat" cmpd="sng">
            <a:solidFill>
              <a:srgbClr val="CCFF33"/>
            </a:solidFill>
            <a:prstDash val="solid"/>
            <a:miter/>
            <a:headEnd type="none" w="med" len="med"/>
            <a:tailEnd type="none" w="med" len="med"/>
          </a:ln>
          <a:effectLst>
            <a:outerShdw dist="23000" dir="5400000" algn="ctr" rotWithShape="0">
              <a:srgbClr val="000000">
                <a:alpha val="25000"/>
              </a:srgbClr>
            </a:outerShdw>
          </a:effectLst>
        </p:spPr>
        <p:txBody>
          <a:bodyPr anchor="ctr" anchorCtr="0"/>
          <a:lstStyle/>
          <a:p>
            <a:pPr algn="ctr"/>
            <a:endParaRPr lang="zh-CN" altLang="en-US" b="0">
              <a:solidFill>
                <a:srgbClr val="FFFFFF"/>
              </a:solidFill>
              <a:latin typeface="Calibri"/>
              <a:ea typeface="宋体" panose="02010600030101010101" pitchFamily="2" charset="-122"/>
            </a:endParaRPr>
          </a:p>
        </p:txBody>
      </p:sp>
      <p:sp>
        <p:nvSpPr>
          <p:cNvPr id="23557" name="Text Box 6"/>
          <p:cNvSpPr txBox="1"/>
          <p:nvPr/>
        </p:nvSpPr>
        <p:spPr>
          <a:xfrm>
            <a:off x="1558925" y="1412875"/>
            <a:ext cx="2673350" cy="3107690"/>
          </a:xfrm>
          <a:prstGeom prst="rect">
            <a:avLst/>
          </a:prstGeom>
          <a:solidFill>
            <a:schemeClr val="bg1"/>
          </a:solidFill>
          <a:ln w="9525">
            <a:noFill/>
          </a:ln>
        </p:spPr>
        <p:txBody>
          <a:bodyPr>
            <a:spAutoFit/>
          </a:bodyPr>
          <a:lstStyle/>
          <a:p>
            <a:r>
              <a:rPr lang="en-US" altLang="zh-CN"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a:t>
            </a:r>
            <a:r>
              <a:rPr lang="zh-CN" altLang="en-US"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一）表意不明</a:t>
            </a:r>
            <a:r>
              <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cs typeface="+mn-cs"/>
              </a:rPr>
              <a:t>。</a:t>
            </a:r>
            <a:endPar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2800" noProof="1">
                <a:latin typeface="黑体" panose="02010609060101010101" pitchFamily="2" charset="-122"/>
                <a:ea typeface="黑体" panose="02010609060101010101" pitchFamily="2" charset="-122"/>
                <a:cs typeface="+mn-cs"/>
              </a:rPr>
              <a:t>意思表达的不清楚，使人误导。指句子中出现多个人或状物时，指代不明确，含混不清。</a:t>
            </a:r>
            <a:endParaRPr lang="zh-CN" altLang="en-US" sz="2800" noProof="1">
              <a:latin typeface="黑体" panose="02010609060101010101" pitchFamily="2" charset="-122"/>
              <a:ea typeface="黑体" panose="02010609060101010101" pitchFamily="2" charset="-122"/>
            </a:endParaRPr>
          </a:p>
        </p:txBody>
      </p:sp>
      <p:sp>
        <p:nvSpPr>
          <p:cNvPr id="2" name="Text Box 7"/>
          <p:cNvSpPr txBox="1"/>
          <p:nvPr/>
        </p:nvSpPr>
        <p:spPr>
          <a:xfrm>
            <a:off x="5323205" y="2219325"/>
            <a:ext cx="5622290" cy="953135"/>
          </a:xfrm>
          <a:prstGeom prst="rect">
            <a:avLst/>
          </a:prstGeom>
          <a:solidFill>
            <a:schemeClr val="bg1"/>
          </a:solidFill>
          <a:ln w="9525">
            <a:noFill/>
          </a:ln>
        </p:spPr>
        <p:txBody>
          <a:bodyPr wrap="square" anchor="t" anchorCtr="0">
            <a:spAutoFit/>
          </a:bodyPr>
          <a:lstStyle/>
          <a:p>
            <a:r>
              <a:rPr lang="zh-CN" altLang="en-US" sz="2800">
                <a:latin typeface="Arial" panose="020b0604020202020204" pitchFamily="34" charset="0"/>
                <a:ea typeface="黑体" panose="02010609060101010101" pitchFamily="2" charset="-122"/>
              </a:rPr>
              <a:t>例：</a:t>
            </a:r>
            <a:endParaRPr lang="zh-CN" altLang="en-US" sz="2800">
              <a:latin typeface="Arial" panose="020b0604020202020204" pitchFamily="34" charset="0"/>
              <a:ea typeface="黑体" panose="02010609060101010101" pitchFamily="2" charset="-122"/>
            </a:endParaRPr>
          </a:p>
          <a:p>
            <a:r>
              <a:rPr lang="zh-CN" altLang="en-US" sz="2800">
                <a:latin typeface="Arial" panose="020b0604020202020204" pitchFamily="34" charset="0"/>
                <a:ea typeface="黑体" panose="02010609060101010101" pitchFamily="2" charset="-122"/>
              </a:rPr>
              <a:t>有三个学校的老师都来参加了活动。</a:t>
            </a:r>
            <a:endParaRPr lang="zh-CN" altLang="en-US" sz="2800">
              <a:latin typeface="Arial" panose="020b0604020202020204" pitchFamily="34" charset="0"/>
              <a:ea typeface="黑体" panose="02010609060101010101" pitchFamily="2" charset="-122"/>
            </a:endParaRPr>
          </a:p>
        </p:txBody>
      </p:sp>
      <p:sp>
        <p:nvSpPr>
          <p:cNvPr id="23559" name="Line 8"/>
          <p:cNvSpPr/>
          <p:nvPr/>
        </p:nvSpPr>
        <p:spPr>
          <a:xfrm>
            <a:off x="5808663" y="3141663"/>
            <a:ext cx="2447925" cy="0"/>
          </a:xfrm>
          <a:prstGeom prst="line">
            <a:avLst/>
          </a:prstGeom>
          <a:ln w="19050" cap="flat" cmpd="sng">
            <a:solidFill>
              <a:srgbClr val="FF0000"/>
            </a:solidFill>
            <a:prstDash val="solid"/>
            <a:round/>
            <a:headEnd type="none" w="med" len="med"/>
            <a:tailEnd type="none" w="med" len="med"/>
          </a:ln>
        </p:spPr>
        <p:txBody>
          <a:bodyPr/>
          <a:lstStyle/>
          <a:p/>
        </p:txBody>
      </p:sp>
      <p:sp>
        <p:nvSpPr>
          <p:cNvPr id="23560" name="Line 9"/>
          <p:cNvSpPr/>
          <p:nvPr/>
        </p:nvSpPr>
        <p:spPr>
          <a:xfrm flipH="1">
            <a:off x="7321550" y="3141663"/>
            <a:ext cx="0" cy="647700"/>
          </a:xfrm>
          <a:prstGeom prst="line">
            <a:avLst/>
          </a:prstGeom>
          <a:ln w="19050" cap="flat" cmpd="sng">
            <a:solidFill>
              <a:srgbClr val="FF0000"/>
            </a:solidFill>
            <a:prstDash val="solid"/>
            <a:round/>
            <a:headEnd type="none" w="med" len="med"/>
            <a:tailEnd type="triangle" w="med" len="med"/>
          </a:ln>
        </p:spPr>
        <p:txBody>
          <a:bodyPr/>
          <a:lstStyle/>
          <a:p/>
        </p:txBody>
      </p:sp>
      <p:sp>
        <p:nvSpPr>
          <p:cNvPr id="23561" name="Text Box 10"/>
          <p:cNvSpPr txBox="1"/>
          <p:nvPr/>
        </p:nvSpPr>
        <p:spPr>
          <a:xfrm>
            <a:off x="5605463" y="3805238"/>
            <a:ext cx="3227387" cy="706755"/>
          </a:xfrm>
          <a:prstGeom prst="rect">
            <a:avLst/>
          </a:prstGeom>
          <a:solidFill>
            <a:schemeClr val="bg1"/>
          </a:solidFill>
          <a:ln w="9525">
            <a:noFill/>
          </a:ln>
        </p:spPr>
        <p:txBody>
          <a:bodyPr anchor="t" anchorCtr="0">
            <a:spAutoFit/>
          </a:bodyPr>
          <a:lstStyle/>
          <a:p>
            <a:r>
              <a:rPr lang="zh-CN" altLang="en-US" sz="2000">
                <a:solidFill>
                  <a:srgbClr val="FF0000"/>
                </a:solidFill>
                <a:latin typeface="黑体" panose="02010609060101010101" pitchFamily="2" charset="-122"/>
                <a:ea typeface="黑体" panose="02010609060101010101" pitchFamily="2" charset="-122"/>
              </a:rPr>
              <a:t>1.三所不同的学校。</a:t>
            </a:r>
            <a:endParaRPr lang="zh-CN" altLang="en-US" sz="2000">
              <a:solidFill>
                <a:srgbClr val="FF0000"/>
              </a:solidFill>
              <a:latin typeface="黑体" panose="02010609060101010101" pitchFamily="2" charset="-122"/>
              <a:ea typeface="黑体" panose="02010609060101010101" pitchFamily="2" charset="-122"/>
            </a:endParaRPr>
          </a:p>
          <a:p>
            <a:r>
              <a:rPr lang="zh-CN" altLang="en-US" sz="2000">
                <a:solidFill>
                  <a:srgbClr val="FF0000"/>
                </a:solidFill>
                <a:latin typeface="黑体" panose="02010609060101010101" pitchFamily="2" charset="-122"/>
                <a:ea typeface="黑体" panose="02010609060101010101" pitchFamily="2" charset="-122"/>
              </a:rPr>
              <a:t>2.同一所学校的三位老师。</a:t>
            </a:r>
            <a:endParaRPr lang="zh-CN" altLang="en-US" sz="2000">
              <a:solidFill>
                <a:srgbClr val="FF0000"/>
              </a:solidFill>
              <a:latin typeface="黑体" panose="02010609060101010101" pitchFamily="2" charset="-122"/>
              <a:ea typeface="黑体" panose="02010609060101010101" pitchFamily="2" charset="-122"/>
            </a:endParaRPr>
          </a:p>
        </p:txBody>
      </p:sp>
      <p:sp>
        <p:nvSpPr>
          <p:cNvPr id="3" name="Line 9"/>
          <p:cNvSpPr/>
          <p:nvPr/>
        </p:nvSpPr>
        <p:spPr>
          <a:xfrm flipH="1">
            <a:off x="7321550" y="3104833"/>
            <a:ext cx="0" cy="647700"/>
          </a:xfrm>
          <a:prstGeom prst="line">
            <a:avLst/>
          </a:prstGeom>
          <a:ln w="19050" cap="flat" cmpd="sng">
            <a:solidFill>
              <a:srgbClr val="FF0000"/>
            </a:solidFill>
            <a:prstDash val="solid"/>
            <a:round/>
            <a:headEnd type="none" w="med" len="med"/>
            <a:tailEnd type="triangle" w="med" len="me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3559"/>
                                        </p:tgtEl>
                                        <p:attrNameLst>
                                          <p:attrName>style.visibility</p:attrName>
                                        </p:attrNameLst>
                                      </p:cBhvr>
                                      <p:to>
                                        <p:strVal val="visible"/>
                                      </p:to>
                                    </p:set>
                                    <p:animEffect transition="in" filter="blinds(horizontal)">
                                      <p:cBhvr>
                                        <p:cTn id="7" dur="500"/>
                                        <p:tgtEl>
                                          <p:spTgt spid="2355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3560"/>
                                        </p:tgtEl>
                                        <p:attrNameLst>
                                          <p:attrName>style.visibility</p:attrName>
                                        </p:attrNameLst>
                                      </p:cBhvr>
                                      <p:to>
                                        <p:strVal val="visible"/>
                                      </p:to>
                                    </p:set>
                                    <p:animEffect transition="in" filter="blinds(horizontal)">
                                      <p:cBhvr>
                                        <p:cTn id="12" dur="500"/>
                                        <p:tgtEl>
                                          <p:spTgt spid="2356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3561">
                                            <p:txEl>
                                              <p:pRg st="0" end="0"/>
                                            </p:txEl>
                                          </p:spTgt>
                                        </p:tgtEl>
                                        <p:attrNameLst>
                                          <p:attrName>style.visibility</p:attrName>
                                        </p:attrNameLst>
                                      </p:cBhvr>
                                      <p:to>
                                        <p:strVal val="visible"/>
                                      </p:to>
                                    </p:set>
                                    <p:animEffect transition="in" filter="blinds(horizontal)">
                                      <p:cBhvr>
                                        <p:cTn id="17" dur="500"/>
                                        <p:tgtEl>
                                          <p:spTgt spid="23561">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3561">
                                            <p:txEl>
                                              <p:pRg st="1" end="1"/>
                                            </p:txEl>
                                          </p:spTgt>
                                        </p:tgtEl>
                                        <p:attrNameLst>
                                          <p:attrName>style.visibility</p:attrName>
                                        </p:attrNameLst>
                                      </p:cBhvr>
                                      <p:to>
                                        <p:strVal val="visible"/>
                                      </p:to>
                                    </p:set>
                                    <p:animEffect transition="in" filter="blinds(horizontal)">
                                      <p:cBhvr>
                                        <p:cTn id="20" dur="500"/>
                                        <p:tgtEl>
                                          <p:spTgt spid="23561">
                                            <p:txEl>
                                              <p:pRg st="1" end="1"/>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819150"/>
            <a:ext cx="205359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（五</a:t>
            </a:r>
            <a:r>
              <a:rPr lang="en-US" altLang="zh-CN" sz="2305" smtClean="0">
                <a:solidFill>
                  <a:srgbClr val="000000"/>
                </a:solidFill>
                <a:latin typeface="Microsoft YaHei UI" panose="020b0503020204020204" pitchFamily="18" charset="-122"/>
                <a:cs typeface="Microsoft YaHei UI" panose="020b0503020204020204" pitchFamily="18" charset="-122"/>
              </a:rPr>
              <a:t>）</a:t>
            </a:r>
            <a:r>
              <a:rPr lang="en-US" altLang="zh-CN" sz="2305" b="1" smtClean="0">
                <a:solidFill>
                  <a:srgbClr val="FF0000"/>
                </a:solidFill>
                <a:latin typeface="Microsoft YaHei UI" panose="020b0503020204020204" pitchFamily="18" charset="-122"/>
                <a:cs typeface="Microsoft YaHei UI" panose="020b0503020204020204" pitchFamily="18" charset="-122"/>
              </a:rPr>
              <a:t>搭配不当</a:t>
            </a:r>
            <a:endParaRPr lang="en-US" altLang="zh-CN" sz="2305" smtClean="0">
              <a:solidFill>
                <a:srgbClr val="00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1790700" y="1420495"/>
            <a:ext cx="90297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（1）金乌炭雕工艺精湛，采用纯天然颜料着色，具有高雅、时尚、个性的</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6" name="TextBox 1"/>
          <p:cNvSpPr txBox="1"/>
          <p:nvPr/>
        </p:nvSpPr>
        <p:spPr>
          <a:xfrm>
            <a:off x="1181100" y="1928495"/>
            <a:ext cx="69723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艺术享受，还能吸附有毒有害气体，是一种环保艺术品。</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765300" y="3369310"/>
            <a:ext cx="90678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（2）《三国演义》这部小说出色地</a:t>
            </a:r>
            <a:r>
              <a:rPr lang="en-US" altLang="zh-CN" sz="2200" smtClean="0">
                <a:solidFill>
                  <a:srgbClr val="FF0000"/>
                </a:solidFill>
                <a:latin typeface="Microsoft YaHei UI" panose="020b0503020204020204" pitchFamily="18" charset="-122"/>
                <a:cs typeface="Microsoft YaHei UI" panose="020b0503020204020204" pitchFamily="18" charset="-122"/>
              </a:rPr>
              <a:t>塑造</a:t>
            </a:r>
            <a:r>
              <a:rPr lang="en-US" altLang="zh-CN" sz="2200" smtClean="0">
                <a:solidFill>
                  <a:srgbClr val="000000"/>
                </a:solidFill>
                <a:latin typeface="Microsoft YaHei UI" panose="020b0503020204020204" pitchFamily="18" charset="-122"/>
                <a:cs typeface="Microsoft YaHei UI" panose="020b0503020204020204" pitchFamily="18" charset="-122"/>
              </a:rPr>
              <a:t>了汉末刘备、关羽、张飞等人的英</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155700" y="3877310"/>
            <a:ext cx="11176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雄</a:t>
            </a:r>
            <a:r>
              <a:rPr lang="en-US" altLang="zh-CN" sz="2195" smtClean="0">
                <a:solidFill>
                  <a:srgbClr val="FF0000"/>
                </a:solidFill>
                <a:latin typeface="Microsoft YaHei UI" panose="020b0503020204020204" pitchFamily="18" charset="-122"/>
                <a:cs typeface="Microsoft YaHei UI" panose="020b0503020204020204" pitchFamily="18" charset="-122"/>
              </a:rPr>
              <a:t>事迹</a:t>
            </a:r>
            <a:r>
              <a:rPr lang="en-US" altLang="zh-CN" sz="2195" smtClean="0">
                <a:solidFill>
                  <a:srgbClr val="000000"/>
                </a:solidFill>
                <a:latin typeface="Microsoft YaHei UI" panose="020b0503020204020204" pitchFamily="18" charset="-122"/>
                <a:cs typeface="Microsoft YaHei UI" panose="020b0503020204020204" pitchFamily="18" charset="-122"/>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765300" y="4810125"/>
            <a:ext cx="9080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（3）我们班干部</a:t>
            </a:r>
            <a:r>
              <a:rPr lang="en-US" altLang="zh-CN" sz="2195" smtClean="0">
                <a:solidFill>
                  <a:srgbClr val="FF0000"/>
                </a:solidFill>
                <a:latin typeface="Microsoft YaHei UI" panose="020b0503020204020204" pitchFamily="18" charset="-122"/>
                <a:cs typeface="Microsoft YaHei UI" panose="020b0503020204020204" pitchFamily="18" charset="-122"/>
              </a:rPr>
              <a:t>严肃地研究</a:t>
            </a:r>
            <a:r>
              <a:rPr lang="en-US" altLang="zh-CN" sz="2195" smtClean="0">
                <a:solidFill>
                  <a:srgbClr val="000000"/>
                </a:solidFill>
                <a:latin typeface="Microsoft YaHei UI" panose="020b0503020204020204" pitchFamily="18" charset="-122"/>
                <a:cs typeface="Microsoft YaHei UI" panose="020b0503020204020204" pitchFamily="18" charset="-122"/>
              </a:rPr>
              <a:t>了同学们对班委工作的建议，又虚心地征求了</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155700" y="5318125"/>
            <a:ext cx="19558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老师们的意见。</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81915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（五</a:t>
            </a:r>
            <a:r>
              <a:rPr lang="en-US" altLang="zh-CN" sz="2305" smtClean="0">
                <a:solidFill>
                  <a:srgbClr val="000000"/>
                </a:solidFill>
                <a:latin typeface="Microsoft YaHei UI" panose="020b0503020204020204" pitchFamily="18" charset="-122"/>
                <a:cs typeface="Microsoft YaHei UI" panose="020b0503020204020204" pitchFamily="18" charset="-122"/>
              </a:rPr>
              <a:t>）</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1790700" y="1420495"/>
            <a:ext cx="566166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a:t>
            </a:r>
            <a:r>
              <a:rPr lang="zh-CN" altLang="en-US" sz="2195" smtClean="0">
                <a:solidFill>
                  <a:srgbClr val="000000"/>
                </a:solidFill>
                <a:latin typeface="Microsoft YaHei UI" panose="020b0503020204020204" pitchFamily="18" charset="-122"/>
                <a:cs typeface="Microsoft YaHei UI" panose="020b0503020204020204" pitchFamily="18" charset="-122"/>
              </a:rPr>
              <a:t>具有</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的特点，将</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享受</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改为</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特点</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765300" y="3022600"/>
            <a:ext cx="5751830" cy="35306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（2）</a:t>
            </a:r>
            <a:r>
              <a:rPr lang="zh-CN" altLang="en-US" sz="2200" smtClean="0">
                <a:solidFill>
                  <a:srgbClr val="000000"/>
                </a:solidFill>
                <a:latin typeface="Microsoft YaHei UI" panose="020b0503020204020204" pitchFamily="18" charset="-122"/>
                <a:cs typeface="Microsoft YaHei UI" panose="020b0503020204020204" pitchFamily="18" charset="-122"/>
              </a:rPr>
              <a:t>塑造什么样的形象，记述什么样的事迹。</a:t>
            </a:r>
            <a:endParaRPr lang="zh-CN" altLang="en-US" sz="2200"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790700" y="4624705"/>
            <a:ext cx="337947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（3）</a:t>
            </a:r>
            <a:r>
              <a:rPr lang="zh-CN" altLang="en-US" sz="2195" smtClean="0">
                <a:solidFill>
                  <a:srgbClr val="000000"/>
                </a:solidFill>
                <a:latin typeface="Microsoft YaHei UI" panose="020b0503020204020204" pitchFamily="18" charset="-122"/>
                <a:cs typeface="Microsoft YaHei UI" panose="020b0503020204020204" pitchFamily="18" charset="-122"/>
              </a:rPr>
              <a:t>将</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严肃</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改为</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认真</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793750"/>
            <a:ext cx="205359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（五）搭配不当</a:t>
            </a:r>
            <a:endParaRPr lang="en-US" altLang="zh-CN" sz="2305" smtClean="0">
              <a:solidFill>
                <a:srgbClr val="00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870710" y="1435100"/>
            <a:ext cx="9080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（4）采取各种办法，大力</a:t>
            </a:r>
            <a:r>
              <a:rPr lang="en-US" altLang="zh-CN" sz="2195" smtClean="0">
                <a:solidFill>
                  <a:srgbClr val="FF0000"/>
                </a:solidFill>
                <a:latin typeface="Microsoft YaHei UI" panose="020b0503020204020204" pitchFamily="18" charset="-122"/>
                <a:cs typeface="Microsoft YaHei UI" panose="020b0503020204020204" pitchFamily="18" charset="-122"/>
              </a:rPr>
              <a:t>提高和培养</a:t>
            </a:r>
            <a:r>
              <a:rPr lang="en-US" altLang="zh-CN" sz="2195" smtClean="0">
                <a:solidFill>
                  <a:srgbClr val="000000"/>
                </a:solidFill>
                <a:latin typeface="Microsoft YaHei UI" panose="020b0503020204020204" pitchFamily="18" charset="-122"/>
                <a:cs typeface="Microsoft YaHei UI" panose="020b0503020204020204" pitchFamily="18" charset="-122"/>
              </a:rPr>
              <a:t>工人的现代</a:t>
            </a:r>
            <a:r>
              <a:rPr lang="en-US" altLang="zh-CN" sz="2195" smtClean="0">
                <a:solidFill>
                  <a:srgbClr val="FF0000"/>
                </a:solidFill>
                <a:latin typeface="Microsoft YaHei UI" panose="020b0503020204020204" pitchFamily="18" charset="-122"/>
                <a:cs typeface="Microsoft YaHei UI" panose="020b0503020204020204" pitchFamily="18" charset="-122"/>
              </a:rPr>
              <a:t>技术水平</a:t>
            </a:r>
            <a:r>
              <a:rPr lang="en-US" altLang="zh-CN" sz="2195" smtClean="0">
                <a:solidFill>
                  <a:srgbClr val="000000"/>
                </a:solidFill>
                <a:latin typeface="Microsoft YaHei UI" panose="020b0503020204020204" pitchFamily="18" charset="-122"/>
                <a:cs typeface="Microsoft YaHei UI" panose="020b0503020204020204" pitchFamily="18" charset="-122"/>
              </a:rPr>
              <a:t>，是加快制造业</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1261110" y="1930400"/>
            <a:ext cx="3632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发展的一件迫在眉睫的大事。</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2" name="TextBox 1"/>
          <p:cNvSpPr txBox="1"/>
          <p:nvPr/>
        </p:nvSpPr>
        <p:spPr>
          <a:xfrm>
            <a:off x="1765300" y="3079750"/>
            <a:ext cx="90170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（5）</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21</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世纪的中国</a:t>
            </a:r>
            <a:r>
              <a:rPr lang="en-US" altLang="zh-CN" sz="2195" smtClean="0">
                <a:solidFill>
                  <a:srgbClr val="FF0000"/>
                </a:solidFill>
                <a:latin typeface="Microsoft YaHei UI" panose="020b0503020204020204" pitchFamily="18" charset="-122"/>
                <a:cs typeface="Microsoft YaHei UI" panose="020b0503020204020204" pitchFamily="18" charset="-122"/>
              </a:rPr>
              <a:t>有没有</a:t>
            </a:r>
            <a:r>
              <a:rPr lang="en-US" altLang="zh-CN" sz="2195" smtClean="0">
                <a:solidFill>
                  <a:srgbClr val="000000"/>
                </a:solidFill>
                <a:latin typeface="Microsoft YaHei UI" panose="020b0503020204020204" pitchFamily="18" charset="-122"/>
                <a:cs typeface="Microsoft YaHei UI" panose="020b0503020204020204" pitchFamily="18" charset="-122"/>
              </a:rPr>
              <a:t>希望，关键在于既要坚定地继承和发扬中华民</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3" name="TextBox 1"/>
          <p:cNvSpPr txBox="1"/>
          <p:nvPr/>
        </p:nvSpPr>
        <p:spPr>
          <a:xfrm>
            <a:off x="1155700" y="3587750"/>
            <a:ext cx="67056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族的优良传统，又要广泛地学习外国先进的科学文化。</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3" name="TextBox 1"/>
          <p:cNvSpPr txBox="1"/>
          <p:nvPr/>
        </p:nvSpPr>
        <p:spPr>
          <a:xfrm>
            <a:off x="1765300" y="4724400"/>
            <a:ext cx="9080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（6）学校</a:t>
            </a:r>
            <a:r>
              <a:rPr lang="en-US" altLang="zh-CN" sz="2195" smtClean="0">
                <a:solidFill>
                  <a:srgbClr val="FF0000"/>
                </a:solidFill>
                <a:latin typeface="Microsoft YaHei UI" panose="020b0503020204020204" pitchFamily="18" charset="-122"/>
                <a:cs typeface="Microsoft YaHei UI" panose="020b0503020204020204" pitchFamily="18" charset="-122"/>
              </a:rPr>
              <a:t>能否</a:t>
            </a:r>
            <a:r>
              <a:rPr lang="en-US" altLang="zh-CN" sz="2195" smtClean="0">
                <a:solidFill>
                  <a:srgbClr val="000000"/>
                </a:solidFill>
                <a:latin typeface="Microsoft YaHei UI" panose="020b0503020204020204" pitchFamily="18" charset="-122"/>
                <a:cs typeface="Microsoft YaHei UI" panose="020b0503020204020204" pitchFamily="18" charset="-122"/>
              </a:rPr>
              <a:t>形成良好的、有促进功能的校园文化，学习者</a:t>
            </a:r>
            <a:r>
              <a:rPr lang="en-US" altLang="zh-CN" sz="2195" smtClean="0">
                <a:solidFill>
                  <a:srgbClr val="FF0000"/>
                </a:solidFill>
                <a:latin typeface="Microsoft YaHei UI" panose="020b0503020204020204" pitchFamily="18" charset="-122"/>
                <a:cs typeface="Microsoft YaHei UI" panose="020b0503020204020204" pitchFamily="18" charset="-122"/>
              </a:rPr>
              <a:t>能否</a:t>
            </a:r>
            <a:r>
              <a:rPr lang="en-US" altLang="zh-CN" sz="2195" smtClean="0">
                <a:solidFill>
                  <a:srgbClr val="000000"/>
                </a:solidFill>
                <a:latin typeface="Microsoft YaHei UI" panose="020b0503020204020204" pitchFamily="18" charset="-122"/>
                <a:cs typeface="Microsoft YaHei UI" panose="020b0503020204020204" pitchFamily="18" charset="-122"/>
              </a:rPr>
              <a:t>真正适应</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4" name="TextBox 1"/>
          <p:cNvSpPr txBox="1"/>
          <p:nvPr/>
        </p:nvSpPr>
        <p:spPr>
          <a:xfrm>
            <a:off x="1155700" y="5219700"/>
            <a:ext cx="64262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并融入它，这对教学活动的有效开展起着重要作用。</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79375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（五）</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870710" y="1435100"/>
            <a:ext cx="547243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（4）</a:t>
            </a:r>
            <a:r>
              <a:rPr lang="zh-CN" altLang="en-US" sz="2195" smtClean="0">
                <a:solidFill>
                  <a:srgbClr val="000000"/>
                </a:solidFill>
                <a:latin typeface="Microsoft YaHei UI" panose="020b0503020204020204" pitchFamily="18" charset="-122"/>
                <a:cs typeface="Microsoft YaHei UI" panose="020b0503020204020204" pitchFamily="18" charset="-122"/>
              </a:rPr>
              <a:t>搭配不当，应是提高水平，培养技能。</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
        <p:nvSpPr>
          <p:cNvPr id="2" name="TextBox 1"/>
          <p:cNvSpPr txBox="1"/>
          <p:nvPr/>
        </p:nvSpPr>
        <p:spPr>
          <a:xfrm>
            <a:off x="1765300" y="3079750"/>
            <a:ext cx="491490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（5）</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FF0000"/>
                </a:solidFill>
                <a:latin typeface="Microsoft YaHei UI" panose="020b0503020204020204" pitchFamily="18" charset="-122"/>
                <a:cs typeface="Microsoft YaHei UI" panose="020b0503020204020204" pitchFamily="18" charset="-122"/>
              </a:rPr>
              <a:t>有没有</a:t>
            </a:r>
            <a:r>
              <a:rPr lang="zh-CN" altLang="en-US" sz="2195" smtClean="0">
                <a:solidFill>
                  <a:schemeClr val="tx1"/>
                </a:solidFill>
                <a:latin typeface="Microsoft YaHei UI" panose="020b0503020204020204" pitchFamily="18" charset="-122"/>
                <a:cs typeface="Microsoft YaHei UI" panose="020b0503020204020204" pitchFamily="18" charset="-122"/>
              </a:rPr>
              <a:t>和</a:t>
            </a:r>
            <a:r>
              <a:rPr lang="en-US" altLang="zh-CN" sz="2195" smtClean="0">
                <a:solidFill>
                  <a:schemeClr val="tx1"/>
                </a:solidFill>
                <a:latin typeface="Microsoft YaHei UI" panose="020b0503020204020204" pitchFamily="18" charset="-122"/>
                <a:cs typeface="Microsoft YaHei UI" panose="020b0503020204020204" pitchFamily="18" charset="-122"/>
              </a:rPr>
              <a:t>“</a:t>
            </a:r>
            <a:r>
              <a:rPr lang="en-US" altLang="zh-CN" sz="2195" smtClean="0">
                <a:solidFill>
                  <a:srgbClr val="FF0000"/>
                </a:solidFill>
                <a:latin typeface="Microsoft YaHei UI" panose="020b0503020204020204" pitchFamily="18" charset="-122"/>
                <a:cs typeface="Microsoft YaHei UI" panose="020b0503020204020204" pitchFamily="18" charset="-122"/>
              </a:rPr>
              <a:t>关键在于</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两面对一面。</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
        <p:nvSpPr>
          <p:cNvPr id="13" name="TextBox 1"/>
          <p:cNvSpPr txBox="1"/>
          <p:nvPr/>
        </p:nvSpPr>
        <p:spPr>
          <a:xfrm>
            <a:off x="1765300" y="4724400"/>
            <a:ext cx="3168650" cy="353060"/>
          </a:xfrm>
          <a:prstGeom prst="rect">
            <a:avLst/>
          </a:prstGeom>
          <a:noFill/>
        </p:spPr>
        <p:txBody>
          <a:bodyPr wrap="squar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（6）</a:t>
            </a:r>
            <a:r>
              <a:rPr lang="zh-CN" altLang="en-US" sz="2195" smtClean="0">
                <a:solidFill>
                  <a:srgbClr val="000000"/>
                </a:solidFill>
                <a:latin typeface="Microsoft YaHei UI" panose="020b0503020204020204" pitchFamily="18" charset="-122"/>
                <a:cs typeface="Microsoft YaHei UI" panose="020b0503020204020204" pitchFamily="18" charset="-122"/>
              </a:rPr>
              <a:t>将两个</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FF0000"/>
                </a:solidFill>
                <a:latin typeface="Microsoft YaHei UI" panose="020b0503020204020204" pitchFamily="18" charset="-122"/>
                <a:cs typeface="Microsoft YaHei UI" panose="020b0503020204020204" pitchFamily="18" charset="-122"/>
              </a:rPr>
              <a:t>能否</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去除。</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p:cNvPicPr>
            <a:picLocks noChangeAspect="1" noChangeArrowheads="1"/>
          </p:cNvPicPr>
          <p:nvPr/>
        </p:nvPicPr>
        <p:blipFill>
          <a:blip r:embed="rId2"/>
          <a:stretch>
            <a:fillRect/>
          </a:stretch>
        </p:blipFill>
        <p:spPr bwMode="auto">
          <a:xfrm>
            <a:off x="510540" y="381000"/>
            <a:ext cx="11287760" cy="6128385"/>
          </a:xfrm>
          <a:prstGeom prst="rect">
            <a:avLst/>
          </a:prstGeom>
          <a:noFill/>
        </p:spPr>
      </p:pic>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燕尾形箭头 13"/>
          <p:cNvSpPr/>
          <p:nvPr/>
        </p:nvSpPr>
        <p:spPr>
          <a:xfrm>
            <a:off x="4232275" y="3172460"/>
            <a:ext cx="1143000" cy="571500"/>
          </a:xfrm>
          <a:prstGeom prst="notchedRightArrow">
            <a:avLst>
              <a:gd name="adj1" fmla="val 50000"/>
              <a:gd name="adj2" fmla="val 50000"/>
            </a:avLst>
          </a:prstGeom>
          <a:solidFill>
            <a:srgbClr val="009900"/>
          </a:solidFill>
          <a:ln w="9525" cap="flat" cmpd="sng">
            <a:solidFill>
              <a:srgbClr val="CCFF33"/>
            </a:solidFill>
            <a:prstDash val="solid"/>
            <a:miter/>
            <a:headEnd type="none" w="med" len="med"/>
            <a:tailEnd type="none" w="med" len="med"/>
          </a:ln>
          <a:effectLst>
            <a:outerShdw dist="23000" dir="5400000" algn="ctr" rotWithShape="0">
              <a:srgbClr val="000000">
                <a:alpha val="25000"/>
              </a:srgbClr>
            </a:outerShdw>
          </a:effectLst>
        </p:spPr>
        <p:txBody>
          <a:bodyPr anchor="ctr" anchorCtr="0"/>
          <a:lstStyle/>
          <a:p>
            <a:pPr algn="ctr"/>
            <a:endParaRPr lang="zh-CN" altLang="en-US" b="0">
              <a:solidFill>
                <a:srgbClr val="FFFFFF"/>
              </a:solidFill>
              <a:latin typeface="Calibri"/>
              <a:ea typeface="宋体" panose="02010600030101010101" pitchFamily="2" charset="-122"/>
            </a:endParaRPr>
          </a:p>
        </p:txBody>
      </p:sp>
      <p:sp>
        <p:nvSpPr>
          <p:cNvPr id="23557" name="Text Box 6"/>
          <p:cNvSpPr txBox="1"/>
          <p:nvPr/>
        </p:nvSpPr>
        <p:spPr>
          <a:xfrm>
            <a:off x="820420" y="1536065"/>
            <a:ext cx="3411855" cy="4399915"/>
          </a:xfrm>
          <a:prstGeom prst="rect">
            <a:avLst/>
          </a:prstGeom>
          <a:solidFill>
            <a:schemeClr val="bg1"/>
          </a:solidFill>
          <a:ln w="9525">
            <a:noFill/>
          </a:ln>
        </p:spPr>
        <p:txBody>
          <a:bodyPr wrap="square">
            <a:spAutoFit/>
          </a:bodyPr>
          <a:lstStyle/>
          <a:p>
            <a:r>
              <a:rPr lang="en-US" altLang="zh-CN"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a:t>
            </a:r>
            <a:r>
              <a:rPr lang="zh-CN" altLang="en-US"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六）语序不当</a:t>
            </a:r>
            <a:r>
              <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cs typeface="+mn-cs"/>
              </a:rPr>
              <a:t>。</a:t>
            </a:r>
            <a:endPar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2800" noProof="1">
                <a:latin typeface="黑体" panose="02010609060101010101" pitchFamily="2" charset="-122"/>
                <a:ea typeface="黑体" panose="02010609060101010101" pitchFamily="2" charset="-122"/>
                <a:cs typeface="+mn-cs"/>
              </a:rPr>
              <a:t>词序是词语在句子中排列的顺序，这种顺序反映了词语在词句结构中所处的地位。每一个词语在语言结构中都有它特定的位置，离开了自己的位置，就犯了词序不当的毛病。</a:t>
            </a:r>
            <a:endParaRPr lang="zh-CN" altLang="en-US" sz="2800" noProof="1">
              <a:latin typeface="黑体" panose="02010609060101010101" pitchFamily="2" charset="-122"/>
              <a:ea typeface="黑体" panose="02010609060101010101" pitchFamily="2" charset="-122"/>
              <a:cs typeface="+mn-cs"/>
            </a:endParaRPr>
          </a:p>
        </p:txBody>
      </p:sp>
      <p:sp>
        <p:nvSpPr>
          <p:cNvPr id="2" name="Text Box 7"/>
          <p:cNvSpPr txBox="1"/>
          <p:nvPr/>
        </p:nvSpPr>
        <p:spPr>
          <a:xfrm>
            <a:off x="5323205" y="2219325"/>
            <a:ext cx="6511925" cy="953135"/>
          </a:xfrm>
          <a:prstGeom prst="rect">
            <a:avLst/>
          </a:prstGeom>
          <a:solidFill>
            <a:schemeClr val="bg1"/>
          </a:solidFill>
          <a:ln w="9525">
            <a:noFill/>
          </a:ln>
        </p:spPr>
        <p:txBody>
          <a:bodyPr wrap="square" anchor="t" anchorCtr="0">
            <a:spAutoFit/>
          </a:bodyPr>
          <a:lstStyle/>
          <a:p>
            <a:r>
              <a:rPr lang="zh-CN" altLang="en-US" sz="2800">
                <a:latin typeface="Arial" panose="020b0604020202020204" pitchFamily="34" charset="0"/>
                <a:ea typeface="黑体" panose="02010609060101010101" pitchFamily="2" charset="-122"/>
              </a:rPr>
              <a:t>例：</a:t>
            </a:r>
            <a:endParaRPr lang="zh-CN" altLang="en-US" sz="2800">
              <a:latin typeface="Arial" panose="020b0604020202020204" pitchFamily="34" charset="0"/>
              <a:ea typeface="黑体" panose="02010609060101010101" pitchFamily="2" charset="-122"/>
            </a:endParaRPr>
          </a:p>
          <a:p>
            <a:r>
              <a:rPr lang="zh-CN" altLang="en-US" sz="2800">
                <a:latin typeface="Arial" panose="020b0604020202020204" pitchFamily="34" charset="0"/>
                <a:ea typeface="黑体" panose="02010609060101010101" pitchFamily="2" charset="-122"/>
              </a:rPr>
              <a:t>今年的麦子丰收在望，长势喜人。</a:t>
            </a:r>
            <a:endParaRPr lang="zh-CN" altLang="en-US" sz="2800">
              <a:latin typeface="Arial" panose="020b0604020202020204" pitchFamily="34" charset="0"/>
              <a:ea typeface="黑体" panose="02010609060101010101" pitchFamily="2" charset="-122"/>
            </a:endParaRPr>
          </a:p>
        </p:txBody>
      </p:sp>
      <p:sp>
        <p:nvSpPr>
          <p:cNvPr id="23561" name="Text Box 10"/>
          <p:cNvSpPr txBox="1"/>
          <p:nvPr/>
        </p:nvSpPr>
        <p:spPr>
          <a:xfrm>
            <a:off x="5650865" y="4318635"/>
            <a:ext cx="4751070" cy="706755"/>
          </a:xfrm>
          <a:prstGeom prst="rect">
            <a:avLst/>
          </a:prstGeom>
          <a:solidFill>
            <a:schemeClr val="bg1"/>
          </a:solidFill>
          <a:ln w="9525">
            <a:noFill/>
          </a:ln>
        </p:spPr>
        <p:txBody>
          <a:bodyPr wrap="square" anchor="t" anchorCtr="0">
            <a:spAutoFit/>
          </a:bodyPr>
          <a:lstStyle/>
          <a:p>
            <a:r>
              <a:rPr lang="zh-CN" altLang="en-US" sz="2000">
                <a:solidFill>
                  <a:srgbClr val="FF0000"/>
                </a:solidFill>
                <a:latin typeface="黑体" panose="02010609060101010101" pitchFamily="2" charset="-122"/>
                <a:ea typeface="黑体" panose="02010609060101010101" pitchFamily="2" charset="-122"/>
              </a:rPr>
              <a:t>小麦长势喜人，才能丰收在望，词序颠倒了就不符合客观规律了。</a:t>
            </a:r>
            <a:endParaRPr lang="zh-CN" altLang="en-US" sz="2000">
              <a:solidFill>
                <a:srgbClr val="FF0000"/>
              </a:solidFill>
              <a:latin typeface="黑体" panose="02010609060101010101" pitchFamily="2" charset="-122"/>
              <a:ea typeface="黑体" panose="02010609060101010101" pitchFamily="2" charset="-122"/>
            </a:endParaRPr>
          </a:p>
        </p:txBody>
      </p:sp>
      <p:sp>
        <p:nvSpPr>
          <p:cNvPr id="3" name="Line 9"/>
          <p:cNvSpPr/>
          <p:nvPr/>
        </p:nvSpPr>
        <p:spPr>
          <a:xfrm flipH="1">
            <a:off x="8166100" y="3504883"/>
            <a:ext cx="0" cy="647700"/>
          </a:xfrm>
          <a:prstGeom prst="line">
            <a:avLst/>
          </a:prstGeom>
          <a:ln w="19050" cap="flat" cmpd="sng">
            <a:solidFill>
              <a:srgbClr val="FF0000"/>
            </a:solidFill>
            <a:prstDash val="solid"/>
            <a:round/>
            <a:headEnd type="none" w="med" len="med"/>
            <a:tailEnd type="triangle" w="med" len="me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23561">
                                            <p:txEl>
                                              <p:charRg st="11" end="25"/>
                                            </p:txEl>
                                          </p:spTgt>
                                        </p:tgtEl>
                                        <p:attrNameLst>
                                          <p:attrName>style.visibility</p:attrName>
                                        </p:attrNameLst>
                                      </p:cBhvr>
                                      <p:to>
                                        <p:strVal val="visible"/>
                                      </p:to>
                                    </p:set>
                                    <p:animEffect transition="in" filter="blinds(horizontal)">
                                      <p:cBhvr>
                                        <p:cTn id="7" dur="500"/>
                                        <p:tgtEl>
                                          <p:spTgt spid="23561">
                                            <p:txEl>
                                              <p:charRg st="11" end="25"/>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3"/>
          <p:cNvSpPr/>
          <p:nvPr/>
        </p:nvSpPr>
        <p:spPr>
          <a:xfrm>
            <a:off x="989838" y="2780538"/>
            <a:ext cx="9858755" cy="3621023"/>
          </a:xfrm>
          <a:custGeom>
            <a:gdLst>
              <a:gd name="connsiteX0" fmla="*/ 0 w 9858755"/>
              <a:gd name="connsiteY0" fmla="*/ 513333 h 3621023"/>
              <a:gd name="connsiteX1" fmla="*/ 513333 w 9858755"/>
              <a:gd name="connsiteY1" fmla="*/ 0 h 3621023"/>
              <a:gd name="connsiteX2" fmla="*/ 9345421 w 9858755"/>
              <a:gd name="connsiteY2" fmla="*/ 0 h 3621023"/>
              <a:gd name="connsiteX3" fmla="*/ 9858755 w 9858755"/>
              <a:gd name="connsiteY3" fmla="*/ 513333 h 3621023"/>
              <a:gd name="connsiteX4" fmla="*/ 9858755 w 9858755"/>
              <a:gd name="connsiteY4" fmla="*/ 3107677 h 3621023"/>
              <a:gd name="connsiteX5" fmla="*/ 9345421 w 9858755"/>
              <a:gd name="connsiteY5" fmla="*/ 3621023 h 3621023"/>
              <a:gd name="connsiteX6" fmla="*/ 513333 w 9858755"/>
              <a:gd name="connsiteY6" fmla="*/ 3621023 h 3621023"/>
              <a:gd name="connsiteX7" fmla="*/ 0 w 9858755"/>
              <a:gd name="connsiteY7" fmla="*/ 3107677 h 3621023"/>
              <a:gd name="connsiteX8" fmla="*/ 0 w 9858755"/>
              <a:gd name="connsiteY8" fmla="*/ 513333 h 3621023"/>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858755" h="3621022">
                <a:moveTo>
                  <a:pt x="0" y="513333"/>
                </a:moveTo>
                <a:cubicBezTo>
                  <a:pt x="0" y="229869"/>
                  <a:pt x="229831" y="0"/>
                  <a:pt x="513333" y="0"/>
                </a:cubicBezTo>
                <a:lnTo>
                  <a:pt x="9345421" y="0"/>
                </a:lnTo>
                <a:cubicBezTo>
                  <a:pt x="9628885" y="0"/>
                  <a:pt x="9858755" y="229869"/>
                  <a:pt x="9858755" y="513333"/>
                </a:cubicBezTo>
                <a:lnTo>
                  <a:pt x="9858755" y="3107677"/>
                </a:lnTo>
                <a:cubicBezTo>
                  <a:pt x="9858755" y="3391192"/>
                  <a:pt x="9628885" y="3621023"/>
                  <a:pt x="9345421" y="3621023"/>
                </a:cubicBezTo>
                <a:lnTo>
                  <a:pt x="513333" y="3621023"/>
                </a:lnTo>
                <a:cubicBezTo>
                  <a:pt x="229831" y="3621023"/>
                  <a:pt x="0" y="3391192"/>
                  <a:pt x="0" y="3107677"/>
                </a:cubicBezTo>
                <a:lnTo>
                  <a:pt x="0" y="513333"/>
                </a:lnTo>
              </a:path>
            </a:pathLst>
          </a:custGeom>
          <a:solidFill>
            <a:srgbClr val="FBF6E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970788" y="2761488"/>
            <a:ext cx="9896855" cy="3659123"/>
          </a:xfrm>
          <a:custGeom>
            <a:gdLst>
              <a:gd name="connsiteX0" fmla="*/ 19050 w 9896855"/>
              <a:gd name="connsiteY0" fmla="*/ 532383 h 3659123"/>
              <a:gd name="connsiteX1" fmla="*/ 532383 w 9896855"/>
              <a:gd name="connsiteY1" fmla="*/ 19050 h 3659123"/>
              <a:gd name="connsiteX2" fmla="*/ 9364471 w 9896855"/>
              <a:gd name="connsiteY2" fmla="*/ 19050 h 3659123"/>
              <a:gd name="connsiteX3" fmla="*/ 9877805 w 9896855"/>
              <a:gd name="connsiteY3" fmla="*/ 532383 h 3659123"/>
              <a:gd name="connsiteX4" fmla="*/ 9877805 w 9896855"/>
              <a:gd name="connsiteY4" fmla="*/ 3126727 h 3659123"/>
              <a:gd name="connsiteX5" fmla="*/ 9364471 w 9896855"/>
              <a:gd name="connsiteY5" fmla="*/ 3640073 h 3659123"/>
              <a:gd name="connsiteX6" fmla="*/ 532383 w 9896855"/>
              <a:gd name="connsiteY6" fmla="*/ 3640073 h 3659123"/>
              <a:gd name="connsiteX7" fmla="*/ 19050 w 9896855"/>
              <a:gd name="connsiteY7" fmla="*/ 3126727 h 3659123"/>
              <a:gd name="connsiteX8" fmla="*/ 19050 w 9896855"/>
              <a:gd name="connsiteY8" fmla="*/ 532383 h 3659123"/>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896855" h="3659122">
                <a:moveTo>
                  <a:pt x="19050" y="532383"/>
                </a:moveTo>
                <a:cubicBezTo>
                  <a:pt x="19050" y="248919"/>
                  <a:pt x="248881" y="19050"/>
                  <a:pt x="532383" y="19050"/>
                </a:cubicBezTo>
                <a:lnTo>
                  <a:pt x="9364471" y="19050"/>
                </a:lnTo>
                <a:cubicBezTo>
                  <a:pt x="9647935" y="19050"/>
                  <a:pt x="9877805" y="248919"/>
                  <a:pt x="9877805" y="532383"/>
                </a:cubicBezTo>
                <a:lnTo>
                  <a:pt x="9877805" y="3126727"/>
                </a:lnTo>
                <a:cubicBezTo>
                  <a:pt x="9877805" y="3410242"/>
                  <a:pt x="9647935" y="3640073"/>
                  <a:pt x="9364471" y="3640073"/>
                </a:cubicBezTo>
                <a:lnTo>
                  <a:pt x="532383" y="3640073"/>
                </a:lnTo>
                <a:cubicBezTo>
                  <a:pt x="248881" y="3640073"/>
                  <a:pt x="19050" y="3410242"/>
                  <a:pt x="19050" y="3126727"/>
                </a:cubicBezTo>
                <a:lnTo>
                  <a:pt x="19050" y="532383"/>
                </a:lnTo>
              </a:path>
            </a:pathLst>
          </a:custGeom>
          <a:solidFill>
            <a:srgbClr val="000000">
              <a:alpha val="0"/>
            </a:srgbClr>
          </a:solidFill>
          <a:ln w="38100">
            <a:solidFill>
              <a:srgbClr val="E6CC9E">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728086" y="4369180"/>
            <a:ext cx="1943100" cy="19811"/>
          </a:xfrm>
          <a:custGeom>
            <a:gdLst>
              <a:gd name="connsiteX0" fmla="*/ 0 w 1943100"/>
              <a:gd name="connsiteY0" fmla="*/ 9905 h 19811"/>
              <a:gd name="connsiteX1" fmla="*/ 1943100 w 1943100"/>
              <a:gd name="connsiteY1" fmla="*/ 9905 h 19811"/>
            </a:gdLst>
            <a:cxnLst>
              <a:cxn ang="0">
                <a:pos x="connsiteX0" y="connsiteY0"/>
              </a:cxn>
              <a:cxn ang="1">
                <a:pos x="connsiteX1" y="connsiteY1"/>
              </a:cxn>
            </a:cxnLst>
            <a:rect l="l" t="t" r="r" b="b"/>
            <a:pathLst>
              <a:path w="1943100" h="19811">
                <a:moveTo>
                  <a:pt x="0" y="9905"/>
                </a:moveTo>
                <a:lnTo>
                  <a:pt x="1943100" y="9905"/>
                </a:lnTo>
              </a:path>
            </a:pathLst>
          </a:custGeom>
          <a:ln w="25400">
            <a:solidFill>
              <a:srgbClr val="26262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TextBox 1"/>
          <p:cNvSpPr txBox="1"/>
          <p:nvPr/>
        </p:nvSpPr>
        <p:spPr>
          <a:xfrm>
            <a:off x="1079500" y="1104900"/>
            <a:ext cx="9937750" cy="2674620"/>
          </a:xfrm>
          <a:prstGeom prst="rect">
            <a:avLst/>
          </a:prstGeom>
          <a:noFill/>
        </p:spPr>
        <p:txBody>
          <a:bodyPr wrap="none" lIns="0" tIns="0" rIns="0" rtlCol="0">
            <a:spAutoFit/>
          </a:bodyPr>
          <a:lstStyle/>
          <a:p>
            <a:pPr>
              <a:lnSpc>
                <a:spcPts val="2300"/>
              </a:lnSpc>
              <a:tabLst>
                <a:tab pos="596900"/>
                <a:tab pos="1905000"/>
              </a:tabLst>
            </a:pPr>
            <a:r>
              <a:rPr lang="en-US" altLang="zh-CN" smtClean="0"/>
              <a:t>	</a:t>
            </a:r>
            <a:r>
              <a:rPr lang="en-US" altLang="zh-CN" sz="2305" b="1" smtClean="0">
                <a:solidFill>
                  <a:srgbClr val="FF0000"/>
                </a:solidFill>
                <a:latin typeface="Microsoft YaHei UI" panose="020b0503020204020204" pitchFamily="18" charset="-122"/>
                <a:cs typeface="Microsoft YaHei UI" panose="020b0503020204020204" pitchFamily="18" charset="-122"/>
              </a:rPr>
              <a:t>（六）语序不当</a:t>
            </a:r>
            <a:endParaRPr lang="en-US" altLang="zh-CN" sz="230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200"/>
              </a:lnSpc>
              <a:tabLst>
                <a:tab pos="596900"/>
                <a:tab pos="19050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（1）波兰兽医部门5日证实，该国北部城市托伦两天前发现了</a:t>
            </a:r>
            <a:r>
              <a:rPr lang="en-US" altLang="zh-CN" sz="2195" smtClean="0">
                <a:solidFill>
                  <a:srgbClr val="FF0000"/>
                </a:solidFill>
                <a:latin typeface="Microsoft YaHei UI" panose="020b0503020204020204" pitchFamily="18" charset="-122"/>
                <a:cs typeface="Microsoft YaHei UI" panose="020b0503020204020204" pitchFamily="18" charset="-122"/>
              </a:rPr>
              <a:t>携带有</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FF0000"/>
                </a:solidFill>
                <a:latin typeface="Microsoft YaHei UI" panose="020b0503020204020204" pitchFamily="18" charset="-122"/>
                <a:cs typeface="Microsoft YaHei UI" panose="020b0503020204020204" pitchFamily="18" charset="-122"/>
              </a:rPr>
              <a:t>H5N1</a:t>
            </a:r>
            <a:endParaRPr lang="en-US" altLang="zh-CN" sz="2195" smtClean="0">
              <a:solidFill>
                <a:srgbClr val="FF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596900"/>
                <a:tab pos="1905000"/>
              </a:tabLst>
            </a:pPr>
            <a:r>
              <a:rPr lang="en-US" altLang="zh-CN" sz="2195" smtClean="0">
                <a:solidFill>
                  <a:srgbClr val="FF0000"/>
                </a:solidFill>
                <a:latin typeface="Microsoft YaHei UI" panose="020b0503020204020204" pitchFamily="18" charset="-122"/>
                <a:cs typeface="Microsoft YaHei UI" panose="020b0503020204020204" pitchFamily="18" charset="-122"/>
              </a:rPr>
              <a:t>型禽流感病毒的一只死天鹅</a:t>
            </a:r>
            <a:r>
              <a:rPr lang="en-US" altLang="zh-CN" sz="2195" smtClean="0">
                <a:solidFill>
                  <a:srgbClr val="000000"/>
                </a:solidFill>
                <a:latin typeface="Microsoft YaHei UI" panose="020b0503020204020204" pitchFamily="18" charset="-122"/>
                <a:cs typeface="Microsoft YaHei UI" panose="020b0503020204020204" pitchFamily="18" charset="-122"/>
              </a:rPr>
              <a:t>，这是波兰首次报告发现禽流感。</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1000"/>
              </a:lnSpc>
            </a:pPr>
            <a:endParaRPr lang="en-US" altLang="zh-CN" smtClean="0"/>
          </a:p>
          <a:p>
            <a:pPr>
              <a:lnSpc>
                <a:spcPts val="1000"/>
              </a:lnSpc>
            </a:pPr>
            <a:endParaRPr lang="en-US" altLang="zh-CN" smtClean="0"/>
          </a:p>
          <a:p>
            <a:pPr>
              <a:lnSpc>
                <a:spcPts val="1000"/>
              </a:lnSpc>
            </a:pPr>
            <a:endParaRPr lang="en-US" altLang="zh-CN" smtClean="0"/>
          </a:p>
          <a:p>
            <a:pPr>
              <a:lnSpc>
                <a:spcPts val="1000"/>
              </a:lnSpc>
            </a:pPr>
            <a:endParaRPr lang="en-US" altLang="zh-CN" smtClean="0"/>
          </a:p>
          <a:p>
            <a:pPr>
              <a:lnSpc>
                <a:spcPts val="1000"/>
              </a:lnSpc>
            </a:pPr>
            <a:endParaRPr lang="en-US" altLang="zh-CN" smtClean="0"/>
          </a:p>
          <a:p>
            <a:pPr>
              <a:lnSpc>
                <a:spcPts val="4100"/>
              </a:lnSpc>
              <a:tabLst>
                <a:tab pos="596900"/>
                <a:tab pos="1905000"/>
              </a:tabLst>
            </a:pPr>
            <a:r>
              <a:rPr lang="en-US" altLang="zh-CN" smtClean="0"/>
              <a:t>		</a:t>
            </a:r>
            <a:r>
              <a:rPr lang="en-US" altLang="zh-CN" sz="3205" smtClean="0">
                <a:solidFill>
                  <a:srgbClr val="FF0000"/>
                </a:solidFill>
                <a:latin typeface="Microsoft YaHei UI" panose="020b0503020204020204" pitchFamily="18" charset="-122"/>
                <a:cs typeface="Microsoft YaHei UI" panose="020b0503020204020204" pitchFamily="18" charset="-122"/>
              </a:rPr>
              <a:t>属</a:t>
            </a:r>
            <a:r>
              <a:rPr lang="en-US" altLang="zh-CN" sz="3205" smtClean="0">
                <a:latin typeface="Times New Roman" panose="02020603050405020304" pitchFamily="18" charset="0"/>
                <a:cs typeface="Times New Roman" panose="02020603050405020304" pitchFamily="18" charset="0"/>
              </a:rPr>
              <a:t>    </a:t>
            </a:r>
            <a:r>
              <a:rPr lang="en-US" altLang="zh-CN" sz="3205" smtClean="0">
                <a:solidFill>
                  <a:srgbClr val="FF0000"/>
                </a:solidFill>
                <a:latin typeface="Microsoft YaHei UI" panose="020b0503020204020204" pitchFamily="18" charset="-122"/>
                <a:cs typeface="Microsoft YaHei UI" panose="020b0503020204020204" pitchFamily="18" charset="-122"/>
              </a:rPr>
              <a:t>数</a:t>
            </a:r>
            <a:r>
              <a:rPr lang="en-US" altLang="zh-CN" sz="3205" smtClean="0">
                <a:latin typeface="Times New Roman" panose="02020603050405020304" pitchFamily="18" charset="0"/>
                <a:cs typeface="Times New Roman" panose="02020603050405020304" pitchFamily="18" charset="0"/>
              </a:rPr>
              <a:t>    </a:t>
            </a:r>
            <a:r>
              <a:rPr lang="en-US" altLang="zh-CN" sz="3205" smtClean="0">
                <a:solidFill>
                  <a:srgbClr val="FF0000"/>
                </a:solidFill>
                <a:latin typeface="Microsoft YaHei UI" panose="020b0503020204020204" pitchFamily="18" charset="-122"/>
                <a:cs typeface="Microsoft YaHei UI" panose="020b0503020204020204" pitchFamily="18" charset="-122"/>
              </a:rPr>
              <a:t>动</a:t>
            </a:r>
            <a:r>
              <a:rPr lang="en-US" altLang="zh-CN" sz="3205" smtClean="0">
                <a:latin typeface="Times New Roman" panose="02020603050405020304" pitchFamily="18" charset="0"/>
                <a:cs typeface="Times New Roman" panose="02020603050405020304" pitchFamily="18" charset="0"/>
              </a:rPr>
              <a:t>    </a:t>
            </a:r>
            <a:r>
              <a:rPr lang="en-US" altLang="zh-CN" sz="3205" smtClean="0">
                <a:solidFill>
                  <a:srgbClr val="FF0000"/>
                </a:solidFill>
                <a:latin typeface="Microsoft YaHei UI" panose="020b0503020204020204" pitchFamily="18" charset="-122"/>
                <a:cs typeface="Microsoft YaHei UI" panose="020b0503020204020204" pitchFamily="18" charset="-122"/>
              </a:rPr>
              <a:t>形</a:t>
            </a:r>
            <a:r>
              <a:rPr lang="en-US" altLang="zh-CN" sz="3205" smtClean="0">
                <a:latin typeface="Times New Roman" panose="02020603050405020304" pitchFamily="18" charset="0"/>
                <a:cs typeface="Times New Roman" panose="02020603050405020304" pitchFamily="18" charset="0"/>
              </a:rPr>
              <a:t>    </a:t>
            </a:r>
            <a:r>
              <a:rPr lang="en-US" altLang="zh-CN" sz="3205" smtClean="0">
                <a:solidFill>
                  <a:srgbClr val="FF0000"/>
                </a:solidFill>
                <a:latin typeface="Microsoft YaHei UI" panose="020b0503020204020204" pitchFamily="18" charset="-122"/>
                <a:cs typeface="Microsoft YaHei UI" panose="020b0503020204020204" pitchFamily="18" charset="-122"/>
              </a:rPr>
              <a:t>名</a:t>
            </a:r>
            <a:endParaRPr lang="en-US" altLang="zh-CN" sz="3205" smtClean="0">
              <a:solidFill>
                <a:srgbClr val="FF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676400" y="3962400"/>
            <a:ext cx="8001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她是</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4775200" y="3962400"/>
            <a:ext cx="12192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教师。</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6362700" y="4660900"/>
            <a:ext cx="1054100" cy="381000"/>
          </a:xfrm>
          <a:prstGeom prst="rect">
            <a:avLst/>
          </a:prstGeom>
          <a:noFill/>
        </p:spPr>
        <p:txBody>
          <a:bodyPr wrap="none" lIns="0" tIns="0" rIns="0" rtlCol="0">
            <a:spAutoFit/>
          </a:bodyPr>
          <a:lstStyle/>
          <a:p>
            <a:pPr>
              <a:lnSpc>
                <a:spcPts val="3000"/>
              </a:lnSpc>
            </a:pPr>
            <a:r>
              <a:rPr lang="en-US" altLang="zh-CN" sz="2800" smtClean="0">
                <a:solidFill>
                  <a:srgbClr val="262626"/>
                </a:solidFill>
                <a:latin typeface="Microsoft YaHei UI" panose="020b0503020204020204" pitchFamily="18" charset="-122"/>
                <a:cs typeface="Microsoft YaHei UI" panose="020b0503020204020204" pitchFamily="18" charset="-122"/>
              </a:rPr>
              <a:t>②一位</a:t>
            </a:r>
            <a:endParaRPr lang="en-US" altLang="zh-CN" sz="2800" smtClean="0">
              <a:solidFill>
                <a:srgbClr val="262626"/>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8115300" y="4660900"/>
            <a:ext cx="2120900" cy="381000"/>
          </a:xfrm>
          <a:prstGeom prst="rect">
            <a:avLst/>
          </a:prstGeom>
          <a:noFill/>
        </p:spPr>
        <p:txBody>
          <a:bodyPr wrap="none" lIns="0" tIns="0" rIns="0" rtlCol="0">
            <a:spAutoFit/>
          </a:bodyPr>
          <a:lstStyle/>
          <a:p>
            <a:pPr>
              <a:lnSpc>
                <a:spcPts val="3000"/>
              </a:lnSpc>
            </a:pPr>
            <a:r>
              <a:rPr lang="en-US" altLang="zh-CN" sz="2800" smtClean="0">
                <a:solidFill>
                  <a:srgbClr val="262626"/>
                </a:solidFill>
                <a:latin typeface="Microsoft YaHei UI" panose="020b0503020204020204" pitchFamily="18" charset="-122"/>
                <a:cs typeface="Microsoft YaHei UI" panose="020b0503020204020204" pitchFamily="18" charset="-122"/>
              </a:rPr>
              <a:t>③我们学校的</a:t>
            </a:r>
            <a:endParaRPr lang="en-US" altLang="zh-CN" sz="2800" smtClean="0">
              <a:solidFill>
                <a:srgbClr val="262626"/>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1676400" y="4686300"/>
            <a:ext cx="3886200" cy="1016000"/>
          </a:xfrm>
          <a:prstGeom prst="rect">
            <a:avLst/>
          </a:prstGeom>
          <a:noFill/>
        </p:spPr>
        <p:txBody>
          <a:bodyPr wrap="none" lIns="0" tIns="0" rIns="0" rtlCol="0">
            <a:spAutoFit/>
          </a:bodyPr>
          <a:lstStyle/>
          <a:p>
            <a:pPr>
              <a:lnSpc>
                <a:spcPts val="3000"/>
              </a:lnSpc>
              <a:tabLst>
                <a:tab pos="2019300"/>
              </a:tabLst>
            </a:pPr>
            <a:r>
              <a:rPr lang="en-US" altLang="zh-CN" sz="2800" smtClean="0">
                <a:solidFill>
                  <a:srgbClr val="262626"/>
                </a:solidFill>
                <a:latin typeface="Microsoft YaHei UI" panose="020b0503020204020204" pitchFamily="18" charset="-122"/>
                <a:cs typeface="Microsoft YaHei UI" panose="020b0503020204020204" pitchFamily="18" charset="-122"/>
              </a:rPr>
              <a:t>①有二十多年教学经验的</a:t>
            </a:r>
            <a:endParaRPr lang="en-US" altLang="zh-CN" sz="2800" smtClean="0">
              <a:solidFill>
                <a:srgbClr val="262626"/>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1000"/>
              </a:lnSpc>
            </a:pPr>
            <a:endParaRPr lang="en-US" altLang="zh-CN" smtClean="0"/>
          </a:p>
          <a:p>
            <a:pPr>
              <a:lnSpc>
                <a:spcPts val="3000"/>
              </a:lnSpc>
              <a:tabLst>
                <a:tab pos="2019300"/>
              </a:tabLst>
            </a:pPr>
            <a:r>
              <a:rPr lang="en-US" altLang="zh-CN" sz="2795" smtClean="0">
                <a:solidFill>
                  <a:srgbClr val="262626"/>
                </a:solidFill>
                <a:latin typeface="Microsoft YaHei UI" panose="020b0503020204020204" pitchFamily="18" charset="-122"/>
                <a:cs typeface="Microsoft YaHei UI" panose="020b0503020204020204" pitchFamily="18" charset="-122"/>
              </a:rPr>
              <a:t>④优秀的</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a:p>
            <a:pPr>
              <a:lnSpc>
                <a:spcPct val="0"/>
              </a:lnSpc>
              <a:tabLst>
                <a:tab pos="2019300"/>
              </a:tabLst>
            </a:pPr>
            <a:r>
              <a:rPr lang="en-US" altLang="zh-CN" smtClean="0"/>
              <a:t>	</a:t>
            </a:r>
            <a:r>
              <a:rPr lang="en-US" altLang="zh-CN" sz="2795" smtClean="0">
                <a:solidFill>
                  <a:srgbClr val="262626"/>
                </a:solidFill>
                <a:latin typeface="Microsoft YaHei UI" panose="020b0503020204020204" pitchFamily="18" charset="-122"/>
                <a:cs typeface="Microsoft YaHei UI" panose="020b0503020204020204" pitchFamily="18" charset="-122"/>
              </a:rPr>
              <a:t>⑤语文</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3"/>
          <p:cNvSpPr/>
          <p:nvPr/>
        </p:nvSpPr>
        <p:spPr>
          <a:xfrm>
            <a:off x="989838" y="2780538"/>
            <a:ext cx="9858755" cy="3621023"/>
          </a:xfrm>
          <a:custGeom>
            <a:gdLst>
              <a:gd name="connsiteX0" fmla="*/ 0 w 9858755"/>
              <a:gd name="connsiteY0" fmla="*/ 513333 h 3621023"/>
              <a:gd name="connsiteX1" fmla="*/ 513333 w 9858755"/>
              <a:gd name="connsiteY1" fmla="*/ 0 h 3621023"/>
              <a:gd name="connsiteX2" fmla="*/ 9345421 w 9858755"/>
              <a:gd name="connsiteY2" fmla="*/ 0 h 3621023"/>
              <a:gd name="connsiteX3" fmla="*/ 9858755 w 9858755"/>
              <a:gd name="connsiteY3" fmla="*/ 513333 h 3621023"/>
              <a:gd name="connsiteX4" fmla="*/ 9858755 w 9858755"/>
              <a:gd name="connsiteY4" fmla="*/ 3107677 h 3621023"/>
              <a:gd name="connsiteX5" fmla="*/ 9345421 w 9858755"/>
              <a:gd name="connsiteY5" fmla="*/ 3621023 h 3621023"/>
              <a:gd name="connsiteX6" fmla="*/ 513333 w 9858755"/>
              <a:gd name="connsiteY6" fmla="*/ 3621023 h 3621023"/>
              <a:gd name="connsiteX7" fmla="*/ 0 w 9858755"/>
              <a:gd name="connsiteY7" fmla="*/ 3107677 h 3621023"/>
              <a:gd name="connsiteX8" fmla="*/ 0 w 9858755"/>
              <a:gd name="connsiteY8" fmla="*/ 513333 h 3621023"/>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858755" h="3621022">
                <a:moveTo>
                  <a:pt x="0" y="513333"/>
                </a:moveTo>
                <a:cubicBezTo>
                  <a:pt x="0" y="229869"/>
                  <a:pt x="229831" y="0"/>
                  <a:pt x="513333" y="0"/>
                </a:cubicBezTo>
                <a:lnTo>
                  <a:pt x="9345421" y="0"/>
                </a:lnTo>
                <a:cubicBezTo>
                  <a:pt x="9628885" y="0"/>
                  <a:pt x="9858755" y="229869"/>
                  <a:pt x="9858755" y="513333"/>
                </a:cubicBezTo>
                <a:lnTo>
                  <a:pt x="9858755" y="3107677"/>
                </a:lnTo>
                <a:cubicBezTo>
                  <a:pt x="9858755" y="3391192"/>
                  <a:pt x="9628885" y="3621023"/>
                  <a:pt x="9345421" y="3621023"/>
                </a:cubicBezTo>
                <a:lnTo>
                  <a:pt x="513333" y="3621023"/>
                </a:lnTo>
                <a:cubicBezTo>
                  <a:pt x="229831" y="3621023"/>
                  <a:pt x="0" y="3391192"/>
                  <a:pt x="0" y="3107677"/>
                </a:cubicBezTo>
                <a:lnTo>
                  <a:pt x="0" y="513333"/>
                </a:lnTo>
              </a:path>
            </a:pathLst>
          </a:custGeom>
          <a:solidFill>
            <a:srgbClr val="FBF6E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970788" y="2761488"/>
            <a:ext cx="9896855" cy="3659123"/>
          </a:xfrm>
          <a:custGeom>
            <a:gdLst>
              <a:gd name="connsiteX0" fmla="*/ 19050 w 9896855"/>
              <a:gd name="connsiteY0" fmla="*/ 532383 h 3659123"/>
              <a:gd name="connsiteX1" fmla="*/ 532383 w 9896855"/>
              <a:gd name="connsiteY1" fmla="*/ 19050 h 3659123"/>
              <a:gd name="connsiteX2" fmla="*/ 9364471 w 9896855"/>
              <a:gd name="connsiteY2" fmla="*/ 19050 h 3659123"/>
              <a:gd name="connsiteX3" fmla="*/ 9877805 w 9896855"/>
              <a:gd name="connsiteY3" fmla="*/ 532383 h 3659123"/>
              <a:gd name="connsiteX4" fmla="*/ 9877805 w 9896855"/>
              <a:gd name="connsiteY4" fmla="*/ 3126727 h 3659123"/>
              <a:gd name="connsiteX5" fmla="*/ 9364471 w 9896855"/>
              <a:gd name="connsiteY5" fmla="*/ 3640073 h 3659123"/>
              <a:gd name="connsiteX6" fmla="*/ 532383 w 9896855"/>
              <a:gd name="connsiteY6" fmla="*/ 3640073 h 3659123"/>
              <a:gd name="connsiteX7" fmla="*/ 19050 w 9896855"/>
              <a:gd name="connsiteY7" fmla="*/ 3126727 h 3659123"/>
              <a:gd name="connsiteX8" fmla="*/ 19050 w 9896855"/>
              <a:gd name="connsiteY8" fmla="*/ 532383 h 3659123"/>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896855" h="3659122">
                <a:moveTo>
                  <a:pt x="19050" y="532383"/>
                </a:moveTo>
                <a:cubicBezTo>
                  <a:pt x="19050" y="248919"/>
                  <a:pt x="248881" y="19050"/>
                  <a:pt x="532383" y="19050"/>
                </a:cubicBezTo>
                <a:lnTo>
                  <a:pt x="9364471" y="19050"/>
                </a:lnTo>
                <a:cubicBezTo>
                  <a:pt x="9647935" y="19050"/>
                  <a:pt x="9877805" y="248919"/>
                  <a:pt x="9877805" y="532383"/>
                </a:cubicBezTo>
                <a:lnTo>
                  <a:pt x="9877805" y="3126727"/>
                </a:lnTo>
                <a:cubicBezTo>
                  <a:pt x="9877805" y="3410242"/>
                  <a:pt x="9647935" y="3640073"/>
                  <a:pt x="9364471" y="3640073"/>
                </a:cubicBezTo>
                <a:lnTo>
                  <a:pt x="532383" y="3640073"/>
                </a:lnTo>
                <a:cubicBezTo>
                  <a:pt x="248881" y="3640073"/>
                  <a:pt x="19050" y="3410242"/>
                  <a:pt x="19050" y="3126727"/>
                </a:cubicBezTo>
                <a:lnTo>
                  <a:pt x="19050" y="532383"/>
                </a:lnTo>
              </a:path>
            </a:pathLst>
          </a:custGeom>
          <a:solidFill>
            <a:srgbClr val="000000">
              <a:alpha val="0"/>
            </a:srgbClr>
          </a:solidFill>
          <a:ln w="38100">
            <a:solidFill>
              <a:srgbClr val="E6CC9E">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2728086" y="4369180"/>
            <a:ext cx="1943100" cy="19811"/>
          </a:xfrm>
          <a:custGeom>
            <a:gdLst>
              <a:gd name="connsiteX0" fmla="*/ 0 w 1943100"/>
              <a:gd name="connsiteY0" fmla="*/ 9905 h 19811"/>
              <a:gd name="connsiteX1" fmla="*/ 1943100 w 1943100"/>
              <a:gd name="connsiteY1" fmla="*/ 9905 h 19811"/>
            </a:gdLst>
            <a:cxnLst>
              <a:cxn ang="0">
                <a:pos x="connsiteX0" y="connsiteY0"/>
              </a:cxn>
              <a:cxn ang="1">
                <a:pos x="connsiteX1" y="connsiteY1"/>
              </a:cxn>
            </a:cxnLst>
            <a:rect l="l" t="t" r="r" b="b"/>
            <a:pathLst>
              <a:path w="1943100" h="19811">
                <a:moveTo>
                  <a:pt x="0" y="9905"/>
                </a:moveTo>
                <a:lnTo>
                  <a:pt x="1943100" y="9905"/>
                </a:lnTo>
              </a:path>
            </a:pathLst>
          </a:custGeom>
          <a:ln w="25400">
            <a:solidFill>
              <a:srgbClr val="262626">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TextBox 1"/>
          <p:cNvSpPr txBox="1"/>
          <p:nvPr/>
        </p:nvSpPr>
        <p:spPr>
          <a:xfrm>
            <a:off x="1079500" y="1104900"/>
            <a:ext cx="10160000" cy="2674620"/>
          </a:xfrm>
          <a:prstGeom prst="rect">
            <a:avLst/>
          </a:prstGeom>
          <a:noFill/>
        </p:spPr>
        <p:txBody>
          <a:bodyPr wrap="none" lIns="0" tIns="0" rIns="0" rtlCol="0">
            <a:spAutoFit/>
          </a:bodyPr>
          <a:lstStyle/>
          <a:p>
            <a:pPr>
              <a:lnSpc>
                <a:spcPts val="2300"/>
              </a:lnSpc>
              <a:tabLst>
                <a:tab pos="596900"/>
                <a:tab pos="1905000"/>
              </a:tabLst>
            </a:pPr>
            <a:r>
              <a:rPr lang="en-US" altLang="zh-CN" smtClean="0"/>
              <a:t>	</a:t>
            </a:r>
            <a:r>
              <a:rPr lang="en-US" altLang="zh-CN" sz="2305" b="1" smtClean="0">
                <a:solidFill>
                  <a:srgbClr val="FF0000"/>
                </a:solidFill>
                <a:latin typeface="Microsoft YaHei UI" panose="020b0503020204020204" pitchFamily="18" charset="-122"/>
                <a:cs typeface="Microsoft YaHei UI" panose="020b0503020204020204" pitchFamily="18" charset="-122"/>
              </a:rPr>
              <a:t>（六）语序不当</a:t>
            </a:r>
            <a:endParaRPr lang="en-US" altLang="zh-CN" sz="230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200"/>
              </a:lnSpc>
              <a:tabLst>
                <a:tab pos="596900"/>
                <a:tab pos="19050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（1）波兰兽医部门5日证实，该国北部城市托伦两天前发现了</a:t>
            </a:r>
            <a:r>
              <a:rPr lang="en-US" altLang="zh-CN" sz="2195" smtClean="0">
                <a:solidFill>
                  <a:srgbClr val="FF0000"/>
                </a:solidFill>
                <a:latin typeface="Microsoft YaHei UI" panose="020b0503020204020204" pitchFamily="18" charset="-122"/>
                <a:cs typeface="Microsoft YaHei UI" panose="020b0503020204020204" pitchFamily="18" charset="-122"/>
              </a:rPr>
              <a:t>携带有</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FF0000"/>
                </a:solidFill>
                <a:latin typeface="Microsoft YaHei UI" panose="020b0503020204020204" pitchFamily="18" charset="-122"/>
                <a:cs typeface="Microsoft YaHei UI" panose="020b0503020204020204" pitchFamily="18" charset="-122"/>
              </a:rPr>
              <a:t>H5N1</a:t>
            </a:r>
            <a:endParaRPr lang="en-US" altLang="zh-CN" sz="2195" smtClean="0">
              <a:solidFill>
                <a:srgbClr val="FF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596900"/>
                <a:tab pos="1905000"/>
              </a:tabLst>
            </a:pPr>
            <a:r>
              <a:rPr lang="en-US" altLang="zh-CN" sz="2195" smtClean="0">
                <a:solidFill>
                  <a:srgbClr val="FF0000"/>
                </a:solidFill>
                <a:latin typeface="Microsoft YaHei UI" panose="020b0503020204020204" pitchFamily="18" charset="-122"/>
                <a:cs typeface="Microsoft YaHei UI" panose="020b0503020204020204" pitchFamily="18" charset="-122"/>
              </a:rPr>
              <a:t>型禽流感病毒的一只死天鹅</a:t>
            </a:r>
            <a:r>
              <a:rPr lang="en-US" altLang="zh-CN" sz="2195" smtClean="0">
                <a:solidFill>
                  <a:srgbClr val="000000"/>
                </a:solidFill>
                <a:latin typeface="Microsoft YaHei UI" panose="020b0503020204020204" pitchFamily="18" charset="-122"/>
                <a:cs typeface="Microsoft YaHei UI" panose="020b0503020204020204" pitchFamily="18" charset="-122"/>
              </a:rPr>
              <a:t>，这是波兰首次报告发现禽流感。</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1000"/>
              </a:lnSpc>
            </a:pPr>
            <a:endParaRPr lang="en-US" altLang="zh-CN" smtClean="0"/>
          </a:p>
          <a:p>
            <a:pPr>
              <a:lnSpc>
                <a:spcPts val="1000"/>
              </a:lnSpc>
            </a:pPr>
            <a:endParaRPr lang="en-US" altLang="zh-CN" smtClean="0"/>
          </a:p>
          <a:p>
            <a:pPr>
              <a:lnSpc>
                <a:spcPts val="1000"/>
              </a:lnSpc>
            </a:pPr>
            <a:endParaRPr lang="en-US" altLang="zh-CN" smtClean="0"/>
          </a:p>
          <a:p>
            <a:pPr>
              <a:lnSpc>
                <a:spcPts val="1000"/>
              </a:lnSpc>
            </a:pPr>
            <a:endParaRPr lang="en-US" altLang="zh-CN" smtClean="0"/>
          </a:p>
          <a:p>
            <a:pPr>
              <a:lnSpc>
                <a:spcPts val="1000"/>
              </a:lnSpc>
            </a:pPr>
            <a:endParaRPr lang="en-US" altLang="zh-CN" smtClean="0"/>
          </a:p>
          <a:p>
            <a:pPr>
              <a:lnSpc>
                <a:spcPts val="4100"/>
              </a:lnSpc>
              <a:tabLst>
                <a:tab pos="596900"/>
                <a:tab pos="1905000"/>
              </a:tabLst>
            </a:pPr>
            <a:r>
              <a:rPr lang="zh-CN" altLang="en-US" sz="2400" smtClean="0">
                <a:solidFill>
                  <a:srgbClr val="FF0000"/>
                </a:solidFill>
              </a:rPr>
              <a:t>定语顺序：</a:t>
            </a:r>
            <a:r>
              <a:rPr lang="en-US" altLang="zh-CN" sz="2000" smtClean="0">
                <a:solidFill>
                  <a:srgbClr val="FF0000"/>
                </a:solidFill>
                <a:latin typeface="Microsoft YaHei UI" panose="020b0503020204020204" pitchFamily="18" charset="-122"/>
                <a:cs typeface="Microsoft YaHei UI" panose="020b0503020204020204" pitchFamily="18" charset="-122"/>
              </a:rPr>
              <a:t>属</a:t>
            </a:r>
            <a:r>
              <a:rPr lang="zh-CN" altLang="en-US" sz="2000" smtClean="0">
                <a:solidFill>
                  <a:srgbClr val="FF0000"/>
                </a:solidFill>
                <a:latin typeface="Microsoft YaHei UI" panose="020b0503020204020204" pitchFamily="18" charset="-122"/>
                <a:cs typeface="Microsoft YaHei UI" panose="020b0503020204020204" pitchFamily="18" charset="-122"/>
              </a:rPr>
              <a:t>（</a:t>
            </a:r>
            <a:r>
              <a:rPr lang="zh-CN" altLang="en-US" sz="2000" smtClean="0">
                <a:solidFill>
                  <a:schemeClr val="tx1"/>
                </a:solidFill>
                <a:latin typeface="Microsoft YaHei UI" panose="020b0503020204020204" pitchFamily="18" charset="-122"/>
                <a:cs typeface="Microsoft YaHei UI" panose="020b0503020204020204" pitchFamily="18" charset="-122"/>
              </a:rPr>
              <a:t>所属，谁的</a:t>
            </a:r>
            <a:r>
              <a:rPr lang="zh-CN" altLang="en-US" sz="2000" smtClean="0">
                <a:solidFill>
                  <a:srgbClr val="FF0000"/>
                </a:solidFill>
                <a:latin typeface="Microsoft YaHei UI" panose="020b0503020204020204" pitchFamily="18" charset="-122"/>
                <a:cs typeface="Microsoft YaHei UI" panose="020b0503020204020204" pitchFamily="18" charset="-122"/>
              </a:rPr>
              <a:t>）</a:t>
            </a:r>
            <a:r>
              <a:rPr lang="en-US" altLang="zh-CN" sz="2000" smtClean="0">
                <a:latin typeface="Times New Roman" panose="02020603050405020304" pitchFamily="18" charset="0"/>
                <a:cs typeface="Times New Roman" panose="02020603050405020304" pitchFamily="18" charset="0"/>
              </a:rPr>
              <a:t>    </a:t>
            </a:r>
            <a:r>
              <a:rPr lang="en-US" altLang="zh-CN" sz="2000" smtClean="0">
                <a:solidFill>
                  <a:srgbClr val="FF0000"/>
                </a:solidFill>
                <a:latin typeface="Microsoft YaHei UI" panose="020b0503020204020204" pitchFamily="18" charset="-122"/>
                <a:cs typeface="Microsoft YaHei UI" panose="020b0503020204020204" pitchFamily="18" charset="-122"/>
              </a:rPr>
              <a:t>数</a:t>
            </a:r>
            <a:r>
              <a:rPr lang="zh-CN" altLang="en-US" sz="2000" smtClean="0">
                <a:solidFill>
                  <a:srgbClr val="FF0000"/>
                </a:solidFill>
                <a:latin typeface="Microsoft YaHei UI" panose="020b0503020204020204" pitchFamily="18" charset="-122"/>
                <a:cs typeface="Microsoft YaHei UI" panose="020b0503020204020204" pitchFamily="18" charset="-122"/>
              </a:rPr>
              <a:t>（</a:t>
            </a:r>
            <a:r>
              <a:rPr lang="zh-CN" altLang="en-US" sz="2000" smtClean="0">
                <a:solidFill>
                  <a:schemeClr val="tx1"/>
                </a:solidFill>
                <a:latin typeface="Microsoft YaHei UI" panose="020b0503020204020204" pitchFamily="18" charset="-122"/>
                <a:cs typeface="Microsoft YaHei UI" panose="020b0503020204020204" pitchFamily="18" charset="-122"/>
              </a:rPr>
              <a:t>数量词</a:t>
            </a:r>
            <a:r>
              <a:rPr lang="zh-CN" altLang="en-US" sz="2000" smtClean="0">
                <a:solidFill>
                  <a:srgbClr val="FF0000"/>
                </a:solidFill>
                <a:latin typeface="Microsoft YaHei UI" panose="020b0503020204020204" pitchFamily="18" charset="-122"/>
                <a:cs typeface="Microsoft YaHei UI" panose="020b0503020204020204" pitchFamily="18" charset="-122"/>
              </a:rPr>
              <a:t>）</a:t>
            </a:r>
            <a:r>
              <a:rPr lang="en-US" altLang="zh-CN" sz="2000" smtClean="0">
                <a:latin typeface="Times New Roman" panose="02020603050405020304" pitchFamily="18" charset="0"/>
                <a:cs typeface="Times New Roman" panose="02020603050405020304" pitchFamily="18" charset="0"/>
              </a:rPr>
              <a:t>    </a:t>
            </a:r>
            <a:r>
              <a:rPr lang="en-US" altLang="zh-CN" sz="2000" smtClean="0">
                <a:solidFill>
                  <a:srgbClr val="FF0000"/>
                </a:solidFill>
                <a:latin typeface="Microsoft YaHei UI" panose="020b0503020204020204" pitchFamily="18" charset="-122"/>
                <a:cs typeface="Microsoft YaHei UI" panose="020b0503020204020204" pitchFamily="18" charset="-122"/>
              </a:rPr>
              <a:t>动</a:t>
            </a:r>
            <a:r>
              <a:rPr lang="en-US" altLang="zh-CN" sz="2000" smtClean="0">
                <a:latin typeface="Times New Roman" panose="02020603050405020304" pitchFamily="18" charset="0"/>
                <a:cs typeface="Times New Roman" panose="02020603050405020304" pitchFamily="18" charset="0"/>
              </a:rPr>
              <a:t> </a:t>
            </a:r>
            <a:r>
              <a:rPr lang="zh-CN" altLang="en-US" sz="2000" smtClean="0">
                <a:latin typeface="Times New Roman" panose="02020603050405020304" pitchFamily="18" charset="0"/>
                <a:cs typeface="Times New Roman" panose="02020603050405020304" pitchFamily="18" charset="0"/>
              </a:rPr>
              <a:t>（动词）</a:t>
            </a:r>
            <a:r>
              <a:rPr lang="en-US" altLang="zh-CN" sz="2000" smtClean="0">
                <a:latin typeface="Times New Roman" panose="02020603050405020304" pitchFamily="18" charset="0"/>
                <a:cs typeface="Times New Roman" panose="02020603050405020304" pitchFamily="18" charset="0"/>
              </a:rPr>
              <a:t>   </a:t>
            </a:r>
            <a:r>
              <a:rPr lang="en-US" altLang="zh-CN" sz="2000" smtClean="0">
                <a:solidFill>
                  <a:srgbClr val="FF0000"/>
                </a:solidFill>
                <a:latin typeface="Microsoft YaHei UI" panose="020b0503020204020204" pitchFamily="18" charset="-122"/>
                <a:cs typeface="Microsoft YaHei UI" panose="020b0503020204020204" pitchFamily="18" charset="-122"/>
              </a:rPr>
              <a:t>形</a:t>
            </a:r>
            <a:r>
              <a:rPr lang="zh-CN" altLang="en-US" sz="2000" smtClean="0">
                <a:solidFill>
                  <a:srgbClr val="FF0000"/>
                </a:solidFill>
                <a:latin typeface="Microsoft YaHei UI" panose="020b0503020204020204" pitchFamily="18" charset="-122"/>
                <a:cs typeface="Microsoft YaHei UI" panose="020b0503020204020204" pitchFamily="18" charset="-122"/>
              </a:rPr>
              <a:t>（</a:t>
            </a:r>
            <a:r>
              <a:rPr lang="zh-CN" altLang="en-US" sz="2000" smtClean="0">
                <a:solidFill>
                  <a:schemeClr val="tx1"/>
                </a:solidFill>
                <a:latin typeface="Microsoft YaHei UI" panose="020b0503020204020204" pitchFamily="18" charset="-122"/>
                <a:cs typeface="Microsoft YaHei UI" panose="020b0503020204020204" pitchFamily="18" charset="-122"/>
              </a:rPr>
              <a:t>形容词</a:t>
            </a:r>
            <a:r>
              <a:rPr lang="zh-CN" altLang="en-US" sz="2000" smtClean="0">
                <a:solidFill>
                  <a:srgbClr val="FF0000"/>
                </a:solidFill>
                <a:latin typeface="Microsoft YaHei UI" panose="020b0503020204020204" pitchFamily="18" charset="-122"/>
                <a:cs typeface="Microsoft YaHei UI" panose="020b0503020204020204" pitchFamily="18" charset="-122"/>
              </a:rPr>
              <a:t>）</a:t>
            </a:r>
            <a:r>
              <a:rPr lang="en-US" altLang="zh-CN" sz="2000" smtClean="0">
                <a:latin typeface="Times New Roman" panose="02020603050405020304" pitchFamily="18" charset="0"/>
                <a:cs typeface="Times New Roman" panose="02020603050405020304" pitchFamily="18" charset="0"/>
              </a:rPr>
              <a:t>    </a:t>
            </a:r>
            <a:r>
              <a:rPr lang="en-US" altLang="zh-CN" sz="2000" smtClean="0">
                <a:solidFill>
                  <a:srgbClr val="FF0000"/>
                </a:solidFill>
                <a:latin typeface="Microsoft YaHei UI" panose="020b0503020204020204" pitchFamily="18" charset="-122"/>
                <a:cs typeface="Microsoft YaHei UI" panose="020b0503020204020204" pitchFamily="18" charset="-122"/>
              </a:rPr>
              <a:t>名</a:t>
            </a:r>
            <a:r>
              <a:rPr lang="zh-CN" altLang="en-US" sz="2000" smtClean="0">
                <a:solidFill>
                  <a:srgbClr val="FF0000"/>
                </a:solidFill>
                <a:latin typeface="Microsoft YaHei UI" panose="020b0503020204020204" pitchFamily="18" charset="-122"/>
                <a:cs typeface="Microsoft YaHei UI" panose="020b0503020204020204" pitchFamily="18" charset="-122"/>
              </a:rPr>
              <a:t>（</a:t>
            </a:r>
            <a:r>
              <a:rPr lang="zh-CN" altLang="en-US" sz="2000" smtClean="0">
                <a:solidFill>
                  <a:schemeClr val="tx1"/>
                </a:solidFill>
                <a:latin typeface="Microsoft YaHei UI" panose="020b0503020204020204" pitchFamily="18" charset="-122"/>
                <a:cs typeface="Microsoft YaHei UI" panose="020b0503020204020204" pitchFamily="18" charset="-122"/>
              </a:rPr>
              <a:t>名词</a:t>
            </a:r>
            <a:r>
              <a:rPr lang="zh-CN" altLang="en-US" sz="2000" smtClean="0">
                <a:solidFill>
                  <a:srgbClr val="FF0000"/>
                </a:solidFill>
                <a:latin typeface="Microsoft YaHei UI" panose="020b0503020204020204" pitchFamily="18" charset="-122"/>
                <a:cs typeface="Microsoft YaHei UI" panose="020b0503020204020204" pitchFamily="18" charset="-122"/>
              </a:rPr>
              <a:t>）</a:t>
            </a:r>
            <a:endParaRPr lang="zh-CN" altLang="en-US" sz="2000" smtClean="0">
              <a:solidFill>
                <a:srgbClr val="FF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676400" y="3962400"/>
            <a:ext cx="8001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她是</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4775200" y="3962400"/>
            <a:ext cx="12192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教师。</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6362700" y="4660900"/>
            <a:ext cx="1054100" cy="381000"/>
          </a:xfrm>
          <a:prstGeom prst="rect">
            <a:avLst/>
          </a:prstGeom>
          <a:noFill/>
        </p:spPr>
        <p:txBody>
          <a:bodyPr wrap="none" lIns="0" tIns="0" rIns="0" rtlCol="0">
            <a:spAutoFit/>
          </a:bodyPr>
          <a:lstStyle/>
          <a:p>
            <a:pPr>
              <a:lnSpc>
                <a:spcPts val="3000"/>
              </a:lnSpc>
            </a:pPr>
            <a:r>
              <a:rPr lang="en-US" altLang="zh-CN" sz="2800" smtClean="0">
                <a:solidFill>
                  <a:srgbClr val="262626"/>
                </a:solidFill>
                <a:latin typeface="Microsoft YaHei UI" panose="020b0503020204020204" pitchFamily="18" charset="-122"/>
                <a:cs typeface="Microsoft YaHei UI" panose="020b0503020204020204" pitchFamily="18" charset="-122"/>
              </a:rPr>
              <a:t>②一位</a:t>
            </a:r>
            <a:endParaRPr lang="en-US" altLang="zh-CN" sz="2800" smtClean="0">
              <a:solidFill>
                <a:srgbClr val="262626"/>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8115300" y="4660900"/>
            <a:ext cx="2120900" cy="381000"/>
          </a:xfrm>
          <a:prstGeom prst="rect">
            <a:avLst/>
          </a:prstGeom>
          <a:noFill/>
        </p:spPr>
        <p:txBody>
          <a:bodyPr wrap="none" lIns="0" tIns="0" rIns="0" rtlCol="0">
            <a:spAutoFit/>
          </a:bodyPr>
          <a:lstStyle/>
          <a:p>
            <a:pPr>
              <a:lnSpc>
                <a:spcPts val="3000"/>
              </a:lnSpc>
            </a:pPr>
            <a:r>
              <a:rPr lang="en-US" altLang="zh-CN" sz="2800" smtClean="0">
                <a:solidFill>
                  <a:srgbClr val="262626"/>
                </a:solidFill>
                <a:latin typeface="Microsoft YaHei UI" panose="020b0503020204020204" pitchFamily="18" charset="-122"/>
                <a:cs typeface="Microsoft YaHei UI" panose="020b0503020204020204" pitchFamily="18" charset="-122"/>
              </a:rPr>
              <a:t>③我们学校的</a:t>
            </a:r>
            <a:endParaRPr lang="en-US" altLang="zh-CN" sz="2800" smtClean="0">
              <a:solidFill>
                <a:srgbClr val="262626"/>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1676400" y="4686300"/>
            <a:ext cx="3886200" cy="1016000"/>
          </a:xfrm>
          <a:prstGeom prst="rect">
            <a:avLst/>
          </a:prstGeom>
          <a:noFill/>
        </p:spPr>
        <p:txBody>
          <a:bodyPr wrap="none" lIns="0" tIns="0" rIns="0" rtlCol="0">
            <a:spAutoFit/>
          </a:bodyPr>
          <a:lstStyle/>
          <a:p>
            <a:pPr>
              <a:lnSpc>
                <a:spcPts val="3000"/>
              </a:lnSpc>
              <a:tabLst>
                <a:tab pos="2019300"/>
              </a:tabLst>
            </a:pPr>
            <a:r>
              <a:rPr lang="en-US" altLang="zh-CN" sz="2800" smtClean="0">
                <a:solidFill>
                  <a:srgbClr val="262626"/>
                </a:solidFill>
                <a:latin typeface="Microsoft YaHei UI" panose="020b0503020204020204" pitchFamily="18" charset="-122"/>
                <a:cs typeface="Microsoft YaHei UI" panose="020b0503020204020204" pitchFamily="18" charset="-122"/>
              </a:rPr>
              <a:t>①有二十多年教学经验的</a:t>
            </a:r>
            <a:endParaRPr lang="en-US" altLang="zh-CN" sz="2800" smtClean="0">
              <a:solidFill>
                <a:srgbClr val="262626"/>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1000"/>
              </a:lnSpc>
            </a:pPr>
            <a:endParaRPr lang="en-US" altLang="zh-CN" smtClean="0"/>
          </a:p>
          <a:p>
            <a:pPr>
              <a:lnSpc>
                <a:spcPts val="3000"/>
              </a:lnSpc>
              <a:tabLst>
                <a:tab pos="2019300"/>
              </a:tabLst>
            </a:pPr>
            <a:r>
              <a:rPr lang="en-US" altLang="zh-CN" sz="2795" smtClean="0">
                <a:solidFill>
                  <a:srgbClr val="262626"/>
                </a:solidFill>
                <a:latin typeface="Microsoft YaHei UI" panose="020b0503020204020204" pitchFamily="18" charset="-122"/>
                <a:cs typeface="Microsoft YaHei UI" panose="020b0503020204020204" pitchFamily="18" charset="-122"/>
              </a:rPr>
              <a:t>④优秀的</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a:p>
            <a:pPr>
              <a:lnSpc>
                <a:spcPct val="0"/>
              </a:lnSpc>
              <a:tabLst>
                <a:tab pos="2019300"/>
              </a:tabLst>
            </a:pPr>
            <a:r>
              <a:rPr lang="en-US" altLang="zh-CN" smtClean="0"/>
              <a:t>	</a:t>
            </a:r>
            <a:r>
              <a:rPr lang="en-US" altLang="zh-CN" sz="2795" smtClean="0">
                <a:solidFill>
                  <a:srgbClr val="262626"/>
                </a:solidFill>
                <a:latin typeface="Microsoft YaHei UI" panose="020b0503020204020204" pitchFamily="18" charset="-122"/>
                <a:cs typeface="Microsoft YaHei UI" panose="020b0503020204020204" pitchFamily="18" charset="-122"/>
              </a:rPr>
              <a:t>⑤语文</a:t>
            </a:r>
            <a:endParaRPr lang="en-US" altLang="zh-CN" sz="2795" smtClean="0">
              <a:solidFill>
                <a:srgbClr val="262626"/>
              </a:solidFill>
              <a:latin typeface="Microsoft YaHei UI" panose="020b0503020204020204" pitchFamily="18" charset="-122"/>
              <a:cs typeface="Microsoft YaHei UI" panose="020b0503020204020204" pitchFamily="18" charset="-122"/>
            </a:endParaRPr>
          </a:p>
        </p:txBody>
      </p:sp>
      <p:sp>
        <p:nvSpPr>
          <p:cNvPr id="5" name="文本框 4"/>
          <p:cNvSpPr txBox="1"/>
          <p:nvPr/>
        </p:nvSpPr>
        <p:spPr>
          <a:xfrm>
            <a:off x="2851785" y="3962400"/>
            <a:ext cx="2021840" cy="460375"/>
          </a:xfrm>
          <a:prstGeom prst="rect">
            <a:avLst/>
          </a:prstGeom>
          <a:noFill/>
        </p:spPr>
        <p:txBody>
          <a:bodyPr wrap="square" rtlCol="0">
            <a:spAutoFit/>
          </a:bodyPr>
          <a:lstStyle/>
          <a:p>
            <a:r>
              <a:rPr lang="en-US" altLang="zh-CN" sz="2400" b="1">
                <a:solidFill>
                  <a:srgbClr val="FF0000"/>
                </a:solidFill>
              </a:rPr>
              <a:t>32145</a:t>
            </a:r>
            <a:endParaRPr lang="en-US" altLang="zh-CN" sz="2400" b="1">
              <a:solidFill>
                <a:srgbClr val="FF0000"/>
              </a:solidFill>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3"/>
          <p:cNvSpPr/>
          <p:nvPr/>
        </p:nvSpPr>
        <p:spPr>
          <a:xfrm>
            <a:off x="1398270" y="3314065"/>
            <a:ext cx="8461375" cy="2980690"/>
          </a:xfrm>
          <a:custGeom>
            <a:gdLst>
              <a:gd name="connsiteX0" fmla="*/ 0 w 8461248"/>
              <a:gd name="connsiteY0" fmla="*/ 473583 h 3340607"/>
              <a:gd name="connsiteX1" fmla="*/ 473583 w 8461248"/>
              <a:gd name="connsiteY1" fmla="*/ 0 h 3340607"/>
              <a:gd name="connsiteX2" fmla="*/ 7987664 w 8461248"/>
              <a:gd name="connsiteY2" fmla="*/ 0 h 3340607"/>
              <a:gd name="connsiteX3" fmla="*/ 8461248 w 8461248"/>
              <a:gd name="connsiteY3" fmla="*/ 473583 h 3340607"/>
              <a:gd name="connsiteX4" fmla="*/ 8461248 w 8461248"/>
              <a:gd name="connsiteY4" fmla="*/ 2867012 h 3340607"/>
              <a:gd name="connsiteX5" fmla="*/ 7987664 w 8461248"/>
              <a:gd name="connsiteY5" fmla="*/ 3340607 h 3340607"/>
              <a:gd name="connsiteX6" fmla="*/ 473583 w 8461248"/>
              <a:gd name="connsiteY6" fmla="*/ 3340607 h 3340607"/>
              <a:gd name="connsiteX7" fmla="*/ 0 w 8461248"/>
              <a:gd name="connsiteY7" fmla="*/ 2867012 h 3340607"/>
              <a:gd name="connsiteX8" fmla="*/ 0 w 8461248"/>
              <a:gd name="connsiteY8" fmla="*/ 473583 h 3340607"/>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461248" h="3340607">
                <a:moveTo>
                  <a:pt x="0" y="473583"/>
                </a:moveTo>
                <a:cubicBezTo>
                  <a:pt x="0" y="212090"/>
                  <a:pt x="212090" y="0"/>
                  <a:pt x="473583" y="0"/>
                </a:cubicBezTo>
                <a:lnTo>
                  <a:pt x="7987664" y="0"/>
                </a:lnTo>
                <a:cubicBezTo>
                  <a:pt x="8249158" y="0"/>
                  <a:pt x="8461248" y="212090"/>
                  <a:pt x="8461248" y="473583"/>
                </a:cubicBezTo>
                <a:lnTo>
                  <a:pt x="8461248" y="2867012"/>
                </a:lnTo>
                <a:cubicBezTo>
                  <a:pt x="8461248" y="3128568"/>
                  <a:pt x="8249158" y="3340607"/>
                  <a:pt x="7987664" y="3340607"/>
                </a:cubicBezTo>
                <a:lnTo>
                  <a:pt x="473583" y="3340607"/>
                </a:lnTo>
                <a:cubicBezTo>
                  <a:pt x="212090" y="3340607"/>
                  <a:pt x="0" y="3128568"/>
                  <a:pt x="0" y="2867012"/>
                </a:cubicBezTo>
                <a:lnTo>
                  <a:pt x="0" y="473583"/>
                </a:lnTo>
              </a:path>
            </a:pathLst>
          </a:custGeom>
          <a:solidFill>
            <a:srgbClr val="FBF6E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1379220" y="3295015"/>
            <a:ext cx="8499475" cy="3082290"/>
          </a:xfrm>
          <a:custGeom>
            <a:gdLst>
              <a:gd name="connsiteX0" fmla="*/ 19050 w 8499348"/>
              <a:gd name="connsiteY0" fmla="*/ 492633 h 3378707"/>
              <a:gd name="connsiteX1" fmla="*/ 492633 w 8499348"/>
              <a:gd name="connsiteY1" fmla="*/ 19050 h 3378707"/>
              <a:gd name="connsiteX2" fmla="*/ 8006714 w 8499348"/>
              <a:gd name="connsiteY2" fmla="*/ 19050 h 3378707"/>
              <a:gd name="connsiteX3" fmla="*/ 8480298 w 8499348"/>
              <a:gd name="connsiteY3" fmla="*/ 492633 h 3378707"/>
              <a:gd name="connsiteX4" fmla="*/ 8480298 w 8499348"/>
              <a:gd name="connsiteY4" fmla="*/ 2886062 h 3378707"/>
              <a:gd name="connsiteX5" fmla="*/ 8006714 w 8499348"/>
              <a:gd name="connsiteY5" fmla="*/ 3359657 h 3378707"/>
              <a:gd name="connsiteX6" fmla="*/ 492633 w 8499348"/>
              <a:gd name="connsiteY6" fmla="*/ 3359657 h 3378707"/>
              <a:gd name="connsiteX7" fmla="*/ 19050 w 8499348"/>
              <a:gd name="connsiteY7" fmla="*/ 2886062 h 3378707"/>
              <a:gd name="connsiteX8" fmla="*/ 19050 w 8499348"/>
              <a:gd name="connsiteY8" fmla="*/ 492633 h 3378707"/>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499348" h="3378707">
                <a:moveTo>
                  <a:pt x="19050" y="492633"/>
                </a:moveTo>
                <a:cubicBezTo>
                  <a:pt x="19050" y="231140"/>
                  <a:pt x="231140" y="19050"/>
                  <a:pt x="492633" y="19050"/>
                </a:cubicBezTo>
                <a:lnTo>
                  <a:pt x="8006714" y="19050"/>
                </a:lnTo>
                <a:cubicBezTo>
                  <a:pt x="8268208" y="19050"/>
                  <a:pt x="8480298" y="231140"/>
                  <a:pt x="8480298" y="492633"/>
                </a:cubicBezTo>
                <a:lnTo>
                  <a:pt x="8480298" y="2886062"/>
                </a:lnTo>
                <a:cubicBezTo>
                  <a:pt x="8480298" y="3147618"/>
                  <a:pt x="8268208" y="3359657"/>
                  <a:pt x="8006714" y="3359657"/>
                </a:cubicBezTo>
                <a:lnTo>
                  <a:pt x="492633" y="3359657"/>
                </a:lnTo>
                <a:cubicBezTo>
                  <a:pt x="231140" y="3359657"/>
                  <a:pt x="19050" y="3147618"/>
                  <a:pt x="19050" y="2886062"/>
                </a:cubicBezTo>
                <a:lnTo>
                  <a:pt x="19050" y="492633"/>
                </a:lnTo>
              </a:path>
            </a:pathLst>
          </a:custGeom>
          <a:solidFill>
            <a:srgbClr val="000000">
              <a:alpha val="0"/>
            </a:srgbClr>
          </a:solidFill>
          <a:ln w="38100">
            <a:solidFill>
              <a:srgbClr val="E6CC9E">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225163" y="4724400"/>
            <a:ext cx="2589276" cy="19811"/>
          </a:xfrm>
          <a:custGeom>
            <a:gdLst>
              <a:gd name="connsiteX0" fmla="*/ 0 w 2589276"/>
              <a:gd name="connsiteY0" fmla="*/ 0 h 19811"/>
              <a:gd name="connsiteX1" fmla="*/ 1294638 w 2589276"/>
              <a:gd name="connsiteY1" fmla="*/ 0 h 19811"/>
              <a:gd name="connsiteX2" fmla="*/ 2589276 w 2589276"/>
              <a:gd name="connsiteY2" fmla="*/ 0 h 19811"/>
              <a:gd name="connsiteX3" fmla="*/ 2589276 w 2589276"/>
              <a:gd name="connsiteY3" fmla="*/ 19811 h 19811"/>
              <a:gd name="connsiteX4" fmla="*/ 1294638 w 2589276"/>
              <a:gd name="connsiteY4" fmla="*/ 19811 h 19811"/>
              <a:gd name="connsiteX5" fmla="*/ 0 w 2589276"/>
              <a:gd name="connsiteY5" fmla="*/ 19811 h 19811"/>
              <a:gd name="connsiteX6" fmla="*/ 0 w 2589276"/>
              <a:gd name="connsiteY6" fmla="*/ 0 h 19811"/>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589276" h="19811">
                <a:moveTo>
                  <a:pt x="0" y="0"/>
                </a:moveTo>
                <a:lnTo>
                  <a:pt x="1294638" y="0"/>
                </a:lnTo>
                <a:lnTo>
                  <a:pt x="2589276" y="0"/>
                </a:lnTo>
                <a:lnTo>
                  <a:pt x="2589276" y="19811"/>
                </a:lnTo>
                <a:lnTo>
                  <a:pt x="1294638" y="19811"/>
                </a:lnTo>
                <a:lnTo>
                  <a:pt x="0" y="19811"/>
                </a:lnTo>
                <a:lnTo>
                  <a:pt x="0" y="0"/>
                </a:lnTo>
              </a:path>
            </a:pathLst>
          </a:custGeom>
          <a:solidFill>
            <a:srgbClr val="26262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155700" y="1231900"/>
            <a:ext cx="9950450" cy="1879600"/>
          </a:xfrm>
          <a:prstGeom prst="rect">
            <a:avLst/>
          </a:prstGeom>
          <a:noFill/>
        </p:spPr>
        <p:txBody>
          <a:bodyPr wrap="none" lIns="0" tIns="0" rIns="0" rtlCol="0">
            <a:spAutoFit/>
          </a:bodyPr>
          <a:lstStyle/>
          <a:p>
            <a:pPr>
              <a:lnSpc>
                <a:spcPts val="2300"/>
              </a:lnSpc>
              <a:tabLst>
                <a:tab pos="609600"/>
              </a:tabLst>
            </a:pPr>
            <a:r>
              <a:rPr lang="en-US" altLang="zh-CN" smtClean="0"/>
              <a:t>	</a:t>
            </a:r>
            <a:r>
              <a:rPr lang="en-US" altLang="zh-CN" sz="2305" b="1" smtClean="0">
                <a:solidFill>
                  <a:srgbClr val="FF0000"/>
                </a:solidFill>
                <a:latin typeface="Microsoft YaHei UI" panose="020b0503020204020204" pitchFamily="18" charset="-122"/>
                <a:cs typeface="Microsoft YaHei UI" panose="020b0503020204020204" pitchFamily="18" charset="-122"/>
              </a:rPr>
              <a:t>（六）语序不当</a:t>
            </a:r>
            <a:endParaRPr lang="en-US" altLang="zh-CN" sz="230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200"/>
              </a:lnSpc>
              <a:tabLst>
                <a:tab pos="6096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（1）波兰兽医部门5日证实，该国北部城市托伦两天前发现了</a:t>
            </a:r>
            <a:r>
              <a:rPr lang="en-US" altLang="zh-CN" sz="2195" smtClean="0">
                <a:solidFill>
                  <a:srgbClr val="FF0000"/>
                </a:solidFill>
                <a:latin typeface="Microsoft YaHei UI" panose="020b0503020204020204" pitchFamily="18" charset="-122"/>
                <a:cs typeface="Microsoft YaHei UI" panose="020b0503020204020204" pitchFamily="18" charset="-122"/>
              </a:rPr>
              <a:t>携带有</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FF0000"/>
                </a:solidFill>
                <a:latin typeface="Microsoft YaHei UI" panose="020b0503020204020204" pitchFamily="18" charset="-122"/>
                <a:cs typeface="Microsoft YaHei UI" panose="020b0503020204020204" pitchFamily="18" charset="-122"/>
              </a:rPr>
              <a:t>H5N1</a:t>
            </a:r>
            <a:endParaRPr lang="en-US" altLang="zh-CN" sz="2195" smtClean="0">
              <a:solidFill>
                <a:srgbClr val="FF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609600"/>
              </a:tabLst>
            </a:pPr>
            <a:r>
              <a:rPr lang="en-US" altLang="zh-CN" sz="2195" smtClean="0">
                <a:solidFill>
                  <a:srgbClr val="FF0000"/>
                </a:solidFill>
                <a:latin typeface="Microsoft YaHei UI" panose="020b0503020204020204" pitchFamily="18" charset="-122"/>
                <a:cs typeface="Microsoft YaHei UI" panose="020b0503020204020204" pitchFamily="18" charset="-122"/>
              </a:rPr>
              <a:t>型禽流感病毒的一只死天鹅</a:t>
            </a:r>
            <a:r>
              <a:rPr lang="en-US" altLang="zh-CN" sz="2195" smtClean="0">
                <a:solidFill>
                  <a:srgbClr val="000000"/>
                </a:solidFill>
                <a:latin typeface="Microsoft YaHei UI" panose="020b0503020204020204" pitchFamily="18" charset="-122"/>
                <a:cs typeface="Microsoft YaHei UI" panose="020b0503020204020204" pitchFamily="18" charset="-122"/>
              </a:rPr>
              <a:t>，这是波兰首次报告发现禽流感。</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609600"/>
              </a:tabLst>
            </a:pPr>
            <a:r>
              <a:rPr lang="en-US" altLang="zh-CN" smtClean="0"/>
              <a:t>	</a:t>
            </a:r>
            <a:r>
              <a:rPr lang="en-US" altLang="zh-CN" sz="2200" smtClean="0">
                <a:solidFill>
                  <a:srgbClr val="000000"/>
                </a:solidFill>
                <a:latin typeface="Microsoft YaHei UI" panose="020b0503020204020204" pitchFamily="18" charset="-122"/>
                <a:cs typeface="Microsoft YaHei UI" panose="020b0503020204020204" pitchFamily="18" charset="-122"/>
              </a:rPr>
              <a:t>（2）在新闻发布中心，许多记者</a:t>
            </a:r>
            <a:r>
              <a:rPr lang="en-US" altLang="zh-CN" sz="2200" smtClean="0">
                <a:solidFill>
                  <a:srgbClr val="FF0000"/>
                </a:solidFill>
                <a:latin typeface="Microsoft YaHei UI" panose="020b0503020204020204" pitchFamily="18" charset="-122"/>
                <a:cs typeface="Microsoft YaHei UI" panose="020b0503020204020204" pitchFamily="18" charset="-122"/>
              </a:rPr>
              <a:t>在昨天同女足教练郝伟热情地</a:t>
            </a:r>
            <a:r>
              <a:rPr lang="en-US" altLang="zh-CN" sz="2200" smtClean="0">
                <a:solidFill>
                  <a:srgbClr val="000000"/>
                </a:solidFill>
                <a:latin typeface="Microsoft YaHei UI" panose="020b0503020204020204" pitchFamily="18" charset="-122"/>
                <a:cs typeface="Microsoft YaHei UI" panose="020b0503020204020204" pitchFamily="18" charset="-122"/>
              </a:rPr>
              <a:t>交谈。</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3340100" y="3517900"/>
            <a:ext cx="406400" cy="482600"/>
          </a:xfrm>
          <a:prstGeom prst="rect">
            <a:avLst/>
          </a:prstGeom>
          <a:noFill/>
        </p:spPr>
        <p:txBody>
          <a:bodyPr wrap="non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因</a:t>
            </a:r>
            <a:endParaRPr lang="en-US" altLang="zh-CN" sz="3205" smtClean="0">
              <a:solidFill>
                <a:srgbClr val="FF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4572000" y="3517900"/>
            <a:ext cx="406400" cy="482600"/>
          </a:xfrm>
          <a:prstGeom prst="rect">
            <a:avLst/>
          </a:prstGeom>
          <a:noFill/>
        </p:spPr>
        <p:txBody>
          <a:bodyPr wrap="non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时</a:t>
            </a:r>
            <a:endParaRPr lang="en-US" altLang="zh-CN" sz="3205" smtClean="0">
              <a:solidFill>
                <a:srgbClr val="FF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5575300" y="3517900"/>
            <a:ext cx="406400" cy="482600"/>
          </a:xfrm>
          <a:prstGeom prst="rect">
            <a:avLst/>
          </a:prstGeom>
          <a:noFill/>
        </p:spPr>
        <p:txBody>
          <a:bodyPr wrap="non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地</a:t>
            </a:r>
            <a:endParaRPr lang="en-US" altLang="zh-CN" sz="3205" smtClean="0">
              <a:solidFill>
                <a:srgbClr val="FF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6578600" y="3517900"/>
            <a:ext cx="406400" cy="482600"/>
          </a:xfrm>
          <a:prstGeom prst="rect">
            <a:avLst/>
          </a:prstGeom>
          <a:noFill/>
        </p:spPr>
        <p:txBody>
          <a:bodyPr wrap="non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情</a:t>
            </a:r>
            <a:endParaRPr lang="en-US" altLang="zh-CN" sz="3205" smtClean="0">
              <a:solidFill>
                <a:srgbClr val="FF0000"/>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7581900" y="3517900"/>
            <a:ext cx="406400" cy="482600"/>
          </a:xfrm>
          <a:prstGeom prst="rect">
            <a:avLst/>
          </a:prstGeom>
          <a:noFill/>
        </p:spPr>
        <p:txBody>
          <a:bodyPr wrap="non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人</a:t>
            </a:r>
            <a:endParaRPr lang="en-US" altLang="zh-CN" sz="3205" smtClean="0">
              <a:solidFill>
                <a:srgbClr val="FF0000"/>
              </a:solidFill>
              <a:latin typeface="Microsoft YaHei UI" panose="020b0503020204020204" pitchFamily="18" charset="-122"/>
              <a:cs typeface="Microsoft YaHei UI" panose="020b0503020204020204" pitchFamily="18" charset="-122"/>
            </a:endParaRPr>
          </a:p>
        </p:txBody>
      </p:sp>
      <p:sp>
        <p:nvSpPr>
          <p:cNvPr id="13" name="TextBox 1"/>
          <p:cNvSpPr txBox="1"/>
          <p:nvPr/>
        </p:nvSpPr>
        <p:spPr>
          <a:xfrm>
            <a:off x="2603500" y="4318000"/>
            <a:ext cx="16129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那位失主</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4" name="TextBox 1"/>
          <p:cNvSpPr txBox="1"/>
          <p:nvPr/>
        </p:nvSpPr>
        <p:spPr>
          <a:xfrm>
            <a:off x="6807200" y="4318000"/>
            <a:ext cx="24257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点了一首歌。</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5" name="TextBox 1"/>
          <p:cNvSpPr txBox="1"/>
          <p:nvPr/>
        </p:nvSpPr>
        <p:spPr>
          <a:xfrm>
            <a:off x="2146300" y="5041900"/>
            <a:ext cx="20193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①为表谢意</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6" name="TextBox 1"/>
          <p:cNvSpPr txBox="1"/>
          <p:nvPr/>
        </p:nvSpPr>
        <p:spPr>
          <a:xfrm>
            <a:off x="4622800" y="5041900"/>
            <a:ext cx="12065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②为他</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7" name="TextBox 1"/>
          <p:cNvSpPr txBox="1"/>
          <p:nvPr/>
        </p:nvSpPr>
        <p:spPr>
          <a:xfrm>
            <a:off x="6400800" y="5041900"/>
            <a:ext cx="16129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③诚挚地</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2146300" y="5778500"/>
            <a:ext cx="35560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④昨天</a:t>
            </a:r>
            <a:r>
              <a:rPr lang="en-US" altLang="zh-CN" sz="3205" smtClean="0">
                <a:latin typeface="Times New Roman" panose="02020603050405020304" pitchFamily="18" charset="0"/>
                <a:cs typeface="Times New Roman" panose="02020603050405020304" pitchFamily="18" charset="0"/>
              </a:rPr>
              <a:t>   </a:t>
            </a:r>
            <a:r>
              <a:rPr lang="en-US" altLang="zh-CN" sz="3205" smtClean="0">
                <a:solidFill>
                  <a:srgbClr val="262626"/>
                </a:solidFill>
                <a:latin typeface="Microsoft YaHei UI" panose="020b0503020204020204" pitchFamily="18" charset="-122"/>
                <a:cs typeface="Microsoft YaHei UI" panose="020b0503020204020204" pitchFamily="18" charset="-122"/>
              </a:rPr>
              <a:t>⑤在电视台</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3"/>
          <p:cNvSpPr/>
          <p:nvPr/>
        </p:nvSpPr>
        <p:spPr>
          <a:xfrm>
            <a:off x="1398270" y="3314065"/>
            <a:ext cx="8461375" cy="2980690"/>
          </a:xfrm>
          <a:custGeom>
            <a:gdLst>
              <a:gd name="connsiteX0" fmla="*/ 0 w 8461248"/>
              <a:gd name="connsiteY0" fmla="*/ 473583 h 3340607"/>
              <a:gd name="connsiteX1" fmla="*/ 473583 w 8461248"/>
              <a:gd name="connsiteY1" fmla="*/ 0 h 3340607"/>
              <a:gd name="connsiteX2" fmla="*/ 7987664 w 8461248"/>
              <a:gd name="connsiteY2" fmla="*/ 0 h 3340607"/>
              <a:gd name="connsiteX3" fmla="*/ 8461248 w 8461248"/>
              <a:gd name="connsiteY3" fmla="*/ 473583 h 3340607"/>
              <a:gd name="connsiteX4" fmla="*/ 8461248 w 8461248"/>
              <a:gd name="connsiteY4" fmla="*/ 2867012 h 3340607"/>
              <a:gd name="connsiteX5" fmla="*/ 7987664 w 8461248"/>
              <a:gd name="connsiteY5" fmla="*/ 3340607 h 3340607"/>
              <a:gd name="connsiteX6" fmla="*/ 473583 w 8461248"/>
              <a:gd name="connsiteY6" fmla="*/ 3340607 h 3340607"/>
              <a:gd name="connsiteX7" fmla="*/ 0 w 8461248"/>
              <a:gd name="connsiteY7" fmla="*/ 2867012 h 3340607"/>
              <a:gd name="connsiteX8" fmla="*/ 0 w 8461248"/>
              <a:gd name="connsiteY8" fmla="*/ 473583 h 3340607"/>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461248" h="3340607">
                <a:moveTo>
                  <a:pt x="0" y="473583"/>
                </a:moveTo>
                <a:cubicBezTo>
                  <a:pt x="0" y="212090"/>
                  <a:pt x="212090" y="0"/>
                  <a:pt x="473583" y="0"/>
                </a:cubicBezTo>
                <a:lnTo>
                  <a:pt x="7987664" y="0"/>
                </a:lnTo>
                <a:cubicBezTo>
                  <a:pt x="8249158" y="0"/>
                  <a:pt x="8461248" y="212090"/>
                  <a:pt x="8461248" y="473583"/>
                </a:cubicBezTo>
                <a:lnTo>
                  <a:pt x="8461248" y="2867012"/>
                </a:lnTo>
                <a:cubicBezTo>
                  <a:pt x="8461248" y="3128568"/>
                  <a:pt x="8249158" y="3340607"/>
                  <a:pt x="7987664" y="3340607"/>
                </a:cubicBezTo>
                <a:lnTo>
                  <a:pt x="473583" y="3340607"/>
                </a:lnTo>
                <a:cubicBezTo>
                  <a:pt x="212090" y="3340607"/>
                  <a:pt x="0" y="3128568"/>
                  <a:pt x="0" y="2867012"/>
                </a:cubicBezTo>
                <a:lnTo>
                  <a:pt x="0" y="473583"/>
                </a:lnTo>
              </a:path>
            </a:pathLst>
          </a:custGeom>
          <a:solidFill>
            <a:srgbClr val="FBF6E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3"/>
          <p:cNvSpPr/>
          <p:nvPr/>
        </p:nvSpPr>
        <p:spPr>
          <a:xfrm>
            <a:off x="1379220" y="3295015"/>
            <a:ext cx="8499475" cy="3082290"/>
          </a:xfrm>
          <a:custGeom>
            <a:gdLst>
              <a:gd name="connsiteX0" fmla="*/ 19050 w 8499348"/>
              <a:gd name="connsiteY0" fmla="*/ 492633 h 3378707"/>
              <a:gd name="connsiteX1" fmla="*/ 492633 w 8499348"/>
              <a:gd name="connsiteY1" fmla="*/ 19050 h 3378707"/>
              <a:gd name="connsiteX2" fmla="*/ 8006714 w 8499348"/>
              <a:gd name="connsiteY2" fmla="*/ 19050 h 3378707"/>
              <a:gd name="connsiteX3" fmla="*/ 8480298 w 8499348"/>
              <a:gd name="connsiteY3" fmla="*/ 492633 h 3378707"/>
              <a:gd name="connsiteX4" fmla="*/ 8480298 w 8499348"/>
              <a:gd name="connsiteY4" fmla="*/ 2886062 h 3378707"/>
              <a:gd name="connsiteX5" fmla="*/ 8006714 w 8499348"/>
              <a:gd name="connsiteY5" fmla="*/ 3359657 h 3378707"/>
              <a:gd name="connsiteX6" fmla="*/ 492633 w 8499348"/>
              <a:gd name="connsiteY6" fmla="*/ 3359657 h 3378707"/>
              <a:gd name="connsiteX7" fmla="*/ 19050 w 8499348"/>
              <a:gd name="connsiteY7" fmla="*/ 2886062 h 3378707"/>
              <a:gd name="connsiteX8" fmla="*/ 19050 w 8499348"/>
              <a:gd name="connsiteY8" fmla="*/ 492633 h 3378707"/>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8499348" h="3378707">
                <a:moveTo>
                  <a:pt x="19050" y="492633"/>
                </a:moveTo>
                <a:cubicBezTo>
                  <a:pt x="19050" y="231140"/>
                  <a:pt x="231140" y="19050"/>
                  <a:pt x="492633" y="19050"/>
                </a:cubicBezTo>
                <a:lnTo>
                  <a:pt x="8006714" y="19050"/>
                </a:lnTo>
                <a:cubicBezTo>
                  <a:pt x="8268208" y="19050"/>
                  <a:pt x="8480298" y="231140"/>
                  <a:pt x="8480298" y="492633"/>
                </a:cubicBezTo>
                <a:lnTo>
                  <a:pt x="8480298" y="2886062"/>
                </a:lnTo>
                <a:cubicBezTo>
                  <a:pt x="8480298" y="3147618"/>
                  <a:pt x="8268208" y="3359657"/>
                  <a:pt x="8006714" y="3359657"/>
                </a:cubicBezTo>
                <a:lnTo>
                  <a:pt x="492633" y="3359657"/>
                </a:lnTo>
                <a:cubicBezTo>
                  <a:pt x="231140" y="3359657"/>
                  <a:pt x="19050" y="3147618"/>
                  <a:pt x="19050" y="2886062"/>
                </a:cubicBezTo>
                <a:lnTo>
                  <a:pt x="19050" y="492633"/>
                </a:lnTo>
              </a:path>
            </a:pathLst>
          </a:custGeom>
          <a:solidFill>
            <a:srgbClr val="000000">
              <a:alpha val="0"/>
            </a:srgbClr>
          </a:solidFill>
          <a:ln w="38100">
            <a:solidFill>
              <a:srgbClr val="E6CC9E">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4225163" y="4724400"/>
            <a:ext cx="2589276" cy="19811"/>
          </a:xfrm>
          <a:custGeom>
            <a:gdLst>
              <a:gd name="connsiteX0" fmla="*/ 0 w 2589276"/>
              <a:gd name="connsiteY0" fmla="*/ 0 h 19811"/>
              <a:gd name="connsiteX1" fmla="*/ 1294638 w 2589276"/>
              <a:gd name="connsiteY1" fmla="*/ 0 h 19811"/>
              <a:gd name="connsiteX2" fmla="*/ 2589276 w 2589276"/>
              <a:gd name="connsiteY2" fmla="*/ 0 h 19811"/>
              <a:gd name="connsiteX3" fmla="*/ 2589276 w 2589276"/>
              <a:gd name="connsiteY3" fmla="*/ 19811 h 19811"/>
              <a:gd name="connsiteX4" fmla="*/ 1294638 w 2589276"/>
              <a:gd name="connsiteY4" fmla="*/ 19811 h 19811"/>
              <a:gd name="connsiteX5" fmla="*/ 0 w 2589276"/>
              <a:gd name="connsiteY5" fmla="*/ 19811 h 19811"/>
              <a:gd name="connsiteX6" fmla="*/ 0 w 2589276"/>
              <a:gd name="connsiteY6" fmla="*/ 0 h 19811"/>
            </a:gd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589276" h="19811">
                <a:moveTo>
                  <a:pt x="0" y="0"/>
                </a:moveTo>
                <a:lnTo>
                  <a:pt x="1294638" y="0"/>
                </a:lnTo>
                <a:lnTo>
                  <a:pt x="2589276" y="0"/>
                </a:lnTo>
                <a:lnTo>
                  <a:pt x="2589276" y="19811"/>
                </a:lnTo>
                <a:lnTo>
                  <a:pt x="1294638" y="19811"/>
                </a:lnTo>
                <a:lnTo>
                  <a:pt x="0" y="19811"/>
                </a:lnTo>
                <a:lnTo>
                  <a:pt x="0" y="0"/>
                </a:lnTo>
              </a:path>
            </a:pathLst>
          </a:custGeom>
          <a:solidFill>
            <a:srgbClr val="262626">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155700" y="1231900"/>
            <a:ext cx="9950450" cy="1879600"/>
          </a:xfrm>
          <a:prstGeom prst="rect">
            <a:avLst/>
          </a:prstGeom>
          <a:noFill/>
        </p:spPr>
        <p:txBody>
          <a:bodyPr wrap="none" lIns="0" tIns="0" rIns="0" rtlCol="0">
            <a:spAutoFit/>
          </a:bodyPr>
          <a:lstStyle/>
          <a:p>
            <a:pPr>
              <a:lnSpc>
                <a:spcPts val="2300"/>
              </a:lnSpc>
              <a:tabLst>
                <a:tab pos="609600"/>
              </a:tabLst>
            </a:pPr>
            <a:r>
              <a:rPr lang="en-US" altLang="zh-CN" smtClean="0"/>
              <a:t>	</a:t>
            </a:r>
            <a:r>
              <a:rPr lang="en-US" altLang="zh-CN" sz="2305" b="1" smtClean="0">
                <a:solidFill>
                  <a:srgbClr val="FF0000"/>
                </a:solidFill>
                <a:latin typeface="Microsoft YaHei UI" panose="020b0503020204020204" pitchFamily="18" charset="-122"/>
                <a:cs typeface="Microsoft YaHei UI" panose="020b0503020204020204" pitchFamily="18" charset="-122"/>
              </a:rPr>
              <a:t>（六）语序不当</a:t>
            </a:r>
            <a:endParaRPr lang="en-US" altLang="zh-CN" sz="230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3200"/>
              </a:lnSpc>
              <a:tabLst>
                <a:tab pos="609600"/>
              </a:tabLst>
            </a:pPr>
            <a:r>
              <a:rPr lang="en-US" altLang="zh-CN" smtClean="0"/>
              <a:t>	</a:t>
            </a:r>
            <a:r>
              <a:rPr lang="en-US" altLang="zh-CN" sz="2195" smtClean="0">
                <a:solidFill>
                  <a:srgbClr val="000000"/>
                </a:solidFill>
                <a:latin typeface="Microsoft YaHei UI" panose="020b0503020204020204" pitchFamily="18" charset="-122"/>
                <a:cs typeface="Microsoft YaHei UI" panose="020b0503020204020204" pitchFamily="18" charset="-122"/>
              </a:rPr>
              <a:t>（1）波兰兽医部门5日证实，该国北部城市托伦两天前发现了</a:t>
            </a:r>
            <a:r>
              <a:rPr lang="en-US" altLang="zh-CN" sz="2195" smtClean="0">
                <a:solidFill>
                  <a:srgbClr val="FF0000"/>
                </a:solidFill>
                <a:latin typeface="Microsoft YaHei UI" panose="020b0503020204020204" pitchFamily="18" charset="-122"/>
                <a:cs typeface="Microsoft YaHei UI" panose="020b0503020204020204" pitchFamily="18" charset="-122"/>
              </a:rPr>
              <a:t>携带有</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FF0000"/>
                </a:solidFill>
                <a:latin typeface="Microsoft YaHei UI" panose="020b0503020204020204" pitchFamily="18" charset="-122"/>
                <a:cs typeface="Microsoft YaHei UI" panose="020b0503020204020204" pitchFamily="18" charset="-122"/>
              </a:rPr>
              <a:t>H5N1</a:t>
            </a:r>
            <a:endParaRPr lang="en-US" altLang="zh-CN" sz="2195" smtClean="0">
              <a:solidFill>
                <a:srgbClr val="FF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609600"/>
              </a:tabLst>
            </a:pPr>
            <a:r>
              <a:rPr lang="en-US" altLang="zh-CN" sz="2195" smtClean="0">
                <a:solidFill>
                  <a:srgbClr val="FF0000"/>
                </a:solidFill>
                <a:latin typeface="Microsoft YaHei UI" panose="020b0503020204020204" pitchFamily="18" charset="-122"/>
                <a:cs typeface="Microsoft YaHei UI" panose="020b0503020204020204" pitchFamily="18" charset="-122"/>
              </a:rPr>
              <a:t>型禽流感病毒的一只死天鹅</a:t>
            </a:r>
            <a:r>
              <a:rPr lang="en-US" altLang="zh-CN" sz="2195" smtClean="0">
                <a:solidFill>
                  <a:srgbClr val="000000"/>
                </a:solidFill>
                <a:latin typeface="Microsoft YaHei UI" panose="020b0503020204020204" pitchFamily="18" charset="-122"/>
                <a:cs typeface="Microsoft YaHei UI" panose="020b0503020204020204" pitchFamily="18" charset="-122"/>
              </a:rPr>
              <a:t>，这是波兰首次报告发现禽流感。</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tabLst>
                <a:tab pos="609600"/>
              </a:tabLst>
            </a:pPr>
            <a:r>
              <a:rPr lang="en-US" altLang="zh-CN" smtClean="0"/>
              <a:t>	</a:t>
            </a:r>
            <a:r>
              <a:rPr lang="en-US" altLang="zh-CN" sz="2200" smtClean="0">
                <a:solidFill>
                  <a:srgbClr val="000000"/>
                </a:solidFill>
                <a:latin typeface="Microsoft YaHei UI" panose="020b0503020204020204" pitchFamily="18" charset="-122"/>
                <a:cs typeface="Microsoft YaHei UI" panose="020b0503020204020204" pitchFamily="18" charset="-122"/>
              </a:rPr>
              <a:t>（2）在新闻发布中心，许多记者</a:t>
            </a:r>
            <a:r>
              <a:rPr lang="en-US" altLang="zh-CN" sz="2200" smtClean="0">
                <a:solidFill>
                  <a:srgbClr val="FF0000"/>
                </a:solidFill>
                <a:latin typeface="Microsoft YaHei UI" panose="020b0503020204020204" pitchFamily="18" charset="-122"/>
                <a:cs typeface="Microsoft YaHei UI" panose="020b0503020204020204" pitchFamily="18" charset="-122"/>
              </a:rPr>
              <a:t>在昨天同女足教练郝伟热情地</a:t>
            </a:r>
            <a:r>
              <a:rPr lang="en-US" altLang="zh-CN" sz="2200" smtClean="0">
                <a:solidFill>
                  <a:srgbClr val="000000"/>
                </a:solidFill>
                <a:latin typeface="Microsoft YaHei UI" panose="020b0503020204020204" pitchFamily="18" charset="-122"/>
                <a:cs typeface="Microsoft YaHei UI" panose="020b0503020204020204" pitchFamily="18" charset="-122"/>
              </a:rPr>
              <a:t>交谈。</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539875" y="3548380"/>
            <a:ext cx="2564130" cy="532765"/>
          </a:xfrm>
          <a:prstGeom prst="rect">
            <a:avLst/>
          </a:prstGeom>
          <a:noFill/>
        </p:spPr>
        <p:txBody>
          <a:bodyPr wrap="squar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因</a:t>
            </a:r>
            <a:r>
              <a:rPr lang="zh-CN" altLang="en-US" sz="2000" smtClean="0">
                <a:solidFill>
                  <a:srgbClr val="FF0000"/>
                </a:solidFill>
                <a:latin typeface="Microsoft YaHei UI" panose="020b0503020204020204" pitchFamily="18" charset="-122"/>
                <a:cs typeface="Microsoft YaHei UI" panose="020b0503020204020204" pitchFamily="18" charset="-122"/>
              </a:rPr>
              <a:t>（原因，目的）</a:t>
            </a:r>
            <a:endParaRPr lang="zh-CN" altLang="en-US" sz="2000" smtClean="0">
              <a:solidFill>
                <a:srgbClr val="FF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3651250" y="3651250"/>
            <a:ext cx="1797050" cy="532765"/>
          </a:xfrm>
          <a:prstGeom prst="rect">
            <a:avLst/>
          </a:prstGeom>
          <a:noFill/>
        </p:spPr>
        <p:txBody>
          <a:bodyPr wrap="squar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时</a:t>
            </a:r>
            <a:r>
              <a:rPr lang="zh-CN" altLang="en-US" sz="2000" smtClean="0">
                <a:solidFill>
                  <a:srgbClr val="FF0000"/>
                </a:solidFill>
                <a:latin typeface="Microsoft YaHei UI" panose="020b0503020204020204" pitchFamily="18" charset="-122"/>
                <a:cs typeface="Microsoft YaHei UI" panose="020b0503020204020204" pitchFamily="18" charset="-122"/>
              </a:rPr>
              <a:t>（时间）</a:t>
            </a:r>
            <a:endParaRPr lang="zh-CN" altLang="en-US" sz="2000" smtClean="0">
              <a:solidFill>
                <a:srgbClr val="FF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5166995" y="3651250"/>
            <a:ext cx="1242695" cy="532765"/>
          </a:xfrm>
          <a:prstGeom prst="rect">
            <a:avLst/>
          </a:prstGeom>
          <a:noFill/>
        </p:spPr>
        <p:txBody>
          <a:bodyPr wrap="squar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地</a:t>
            </a:r>
            <a:r>
              <a:rPr lang="zh-CN" altLang="en-US" smtClean="0">
                <a:solidFill>
                  <a:srgbClr val="FF0000"/>
                </a:solidFill>
                <a:latin typeface="Microsoft YaHei UI" panose="020b0503020204020204" pitchFamily="18" charset="-122"/>
                <a:cs typeface="Microsoft YaHei UI" panose="020b0503020204020204" pitchFamily="18" charset="-122"/>
              </a:rPr>
              <a:t>（地点）</a:t>
            </a:r>
            <a:endParaRPr lang="zh-CN" altLang="en-US" smtClean="0">
              <a:solidFill>
                <a:srgbClr val="FF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6578600" y="3562985"/>
            <a:ext cx="1435100" cy="532765"/>
          </a:xfrm>
          <a:prstGeom prst="rect">
            <a:avLst/>
          </a:prstGeom>
          <a:noFill/>
        </p:spPr>
        <p:txBody>
          <a:bodyPr wrap="squar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情</a:t>
            </a:r>
            <a:r>
              <a:rPr lang="zh-CN" altLang="en-US" sz="2000" smtClean="0">
                <a:solidFill>
                  <a:srgbClr val="FF0000"/>
                </a:solidFill>
                <a:latin typeface="Microsoft YaHei UI" panose="020b0503020204020204" pitchFamily="18" charset="-122"/>
                <a:cs typeface="Microsoft YaHei UI" panose="020b0503020204020204" pitchFamily="18" charset="-122"/>
              </a:rPr>
              <a:t>（情态）</a:t>
            </a:r>
            <a:endParaRPr lang="zh-CN" altLang="en-US" sz="2000" smtClean="0">
              <a:solidFill>
                <a:srgbClr val="FF0000"/>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8013700" y="3493135"/>
            <a:ext cx="1944370" cy="532765"/>
          </a:xfrm>
          <a:prstGeom prst="rect">
            <a:avLst/>
          </a:prstGeom>
          <a:noFill/>
        </p:spPr>
        <p:txBody>
          <a:bodyPr wrap="square" lIns="0" tIns="0" rIns="0" rtlCol="0">
            <a:spAutoFit/>
          </a:bodyPr>
          <a:lstStyle/>
          <a:p>
            <a:pPr>
              <a:lnSpc>
                <a:spcPts val="3800"/>
              </a:lnSpc>
            </a:pPr>
            <a:r>
              <a:rPr lang="en-US" altLang="zh-CN" sz="3205" smtClean="0">
                <a:solidFill>
                  <a:srgbClr val="FF0000"/>
                </a:solidFill>
                <a:latin typeface="Microsoft YaHei UI" panose="020b0503020204020204" pitchFamily="18" charset="-122"/>
                <a:cs typeface="Microsoft YaHei UI" panose="020b0503020204020204" pitchFamily="18" charset="-122"/>
              </a:rPr>
              <a:t>人</a:t>
            </a:r>
            <a:r>
              <a:rPr lang="zh-CN" altLang="en-US" sz="2000" smtClean="0">
                <a:solidFill>
                  <a:srgbClr val="FF0000"/>
                </a:solidFill>
                <a:latin typeface="Microsoft YaHei UI" panose="020b0503020204020204" pitchFamily="18" charset="-122"/>
                <a:cs typeface="Microsoft YaHei UI" panose="020b0503020204020204" pitchFamily="18" charset="-122"/>
              </a:rPr>
              <a:t>（与人相关）</a:t>
            </a:r>
            <a:endParaRPr lang="zh-CN" altLang="en-US" sz="2000" smtClean="0">
              <a:solidFill>
                <a:srgbClr val="FF0000"/>
              </a:solidFill>
              <a:latin typeface="Microsoft YaHei UI" panose="020b0503020204020204" pitchFamily="18" charset="-122"/>
              <a:cs typeface="Microsoft YaHei UI" panose="020b0503020204020204" pitchFamily="18" charset="-122"/>
            </a:endParaRPr>
          </a:p>
        </p:txBody>
      </p:sp>
      <p:sp>
        <p:nvSpPr>
          <p:cNvPr id="13" name="TextBox 1"/>
          <p:cNvSpPr txBox="1"/>
          <p:nvPr/>
        </p:nvSpPr>
        <p:spPr>
          <a:xfrm>
            <a:off x="2603500" y="4318000"/>
            <a:ext cx="16129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那位失主</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4" name="TextBox 1"/>
          <p:cNvSpPr txBox="1"/>
          <p:nvPr/>
        </p:nvSpPr>
        <p:spPr>
          <a:xfrm>
            <a:off x="6807200" y="4318000"/>
            <a:ext cx="24257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点了一首歌。</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5" name="TextBox 1"/>
          <p:cNvSpPr txBox="1"/>
          <p:nvPr/>
        </p:nvSpPr>
        <p:spPr>
          <a:xfrm>
            <a:off x="2146300" y="5041900"/>
            <a:ext cx="20193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①为表谢意</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6" name="TextBox 1"/>
          <p:cNvSpPr txBox="1"/>
          <p:nvPr/>
        </p:nvSpPr>
        <p:spPr>
          <a:xfrm>
            <a:off x="4622800" y="5041900"/>
            <a:ext cx="12065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②为他</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7" name="TextBox 1"/>
          <p:cNvSpPr txBox="1"/>
          <p:nvPr/>
        </p:nvSpPr>
        <p:spPr>
          <a:xfrm>
            <a:off x="6400800" y="5041900"/>
            <a:ext cx="16129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③诚挚地</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18" name="TextBox 1"/>
          <p:cNvSpPr txBox="1"/>
          <p:nvPr/>
        </p:nvSpPr>
        <p:spPr>
          <a:xfrm>
            <a:off x="2146300" y="5778500"/>
            <a:ext cx="3556000" cy="431800"/>
          </a:xfrm>
          <a:prstGeom prst="rect">
            <a:avLst/>
          </a:prstGeom>
          <a:noFill/>
        </p:spPr>
        <p:txBody>
          <a:bodyPr wrap="none" lIns="0" tIns="0" rIns="0" rtlCol="0">
            <a:spAutoFit/>
          </a:bodyPr>
          <a:lstStyle/>
          <a:p>
            <a:pPr>
              <a:lnSpc>
                <a:spcPts val="3400"/>
              </a:lnSpc>
            </a:pPr>
            <a:r>
              <a:rPr lang="en-US" altLang="zh-CN" sz="3205" smtClean="0">
                <a:solidFill>
                  <a:srgbClr val="262626"/>
                </a:solidFill>
                <a:latin typeface="Microsoft YaHei UI" panose="020b0503020204020204" pitchFamily="18" charset="-122"/>
                <a:cs typeface="Microsoft YaHei UI" panose="020b0503020204020204" pitchFamily="18" charset="-122"/>
              </a:rPr>
              <a:t>④昨天</a:t>
            </a:r>
            <a:r>
              <a:rPr lang="en-US" altLang="zh-CN" sz="3205" smtClean="0">
                <a:latin typeface="Times New Roman" panose="02020603050405020304" pitchFamily="18" charset="0"/>
                <a:cs typeface="Times New Roman" panose="02020603050405020304" pitchFamily="18" charset="0"/>
              </a:rPr>
              <a:t>   </a:t>
            </a:r>
            <a:r>
              <a:rPr lang="en-US" altLang="zh-CN" sz="3205" smtClean="0">
                <a:solidFill>
                  <a:srgbClr val="262626"/>
                </a:solidFill>
                <a:latin typeface="Microsoft YaHei UI" panose="020b0503020204020204" pitchFamily="18" charset="-122"/>
                <a:cs typeface="Microsoft YaHei UI" panose="020b0503020204020204" pitchFamily="18" charset="-122"/>
              </a:rPr>
              <a:t>⑤在电视台</a:t>
            </a:r>
            <a:endParaRPr lang="en-US" altLang="zh-CN" sz="3205" smtClean="0">
              <a:solidFill>
                <a:srgbClr val="262626"/>
              </a:solidFill>
              <a:latin typeface="Microsoft YaHei UI" panose="020b0503020204020204" pitchFamily="18" charset="-122"/>
              <a:cs typeface="Microsoft YaHei UI" panose="020b0503020204020204" pitchFamily="18" charset="-122"/>
            </a:endParaRPr>
          </a:p>
        </p:txBody>
      </p:sp>
      <p:sp>
        <p:nvSpPr>
          <p:cNvPr id="5" name="文本框 4"/>
          <p:cNvSpPr txBox="1"/>
          <p:nvPr/>
        </p:nvSpPr>
        <p:spPr>
          <a:xfrm>
            <a:off x="4300220" y="4288155"/>
            <a:ext cx="2549525" cy="521970"/>
          </a:xfrm>
          <a:prstGeom prst="rect">
            <a:avLst/>
          </a:prstGeom>
          <a:noFill/>
        </p:spPr>
        <p:txBody>
          <a:bodyPr wrap="square" rtlCol="0">
            <a:spAutoFit/>
          </a:bodyPr>
          <a:lstStyle/>
          <a:p>
            <a:r>
              <a:rPr lang="en-US" altLang="zh-CN" sz="2800" b="1">
                <a:solidFill>
                  <a:srgbClr val="FF0000"/>
                </a:solidFill>
              </a:rPr>
              <a:t>14532</a:t>
            </a:r>
            <a:endParaRPr lang="en-US" altLang="zh-CN" sz="2800" b="1">
              <a:solidFill>
                <a:srgbClr val="FF0000"/>
              </a:solidFill>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193800" y="749300"/>
            <a:ext cx="205359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（一）表意不明</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1193800" y="1270000"/>
            <a:ext cx="95758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（1）熟悉他的人都知道，生活中的他不像大银幕上那样，是个性格开朗外向，</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6" name="TextBox 1"/>
          <p:cNvSpPr txBox="1"/>
          <p:nvPr/>
        </p:nvSpPr>
        <p:spPr>
          <a:xfrm>
            <a:off x="584200" y="1778000"/>
            <a:ext cx="19558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不拘小节的人。</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193800" y="2887980"/>
            <a:ext cx="9347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（2）天安门广场等七个红色旅游景点是否收门票的问题，国家旅游局新闻发</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584200" y="3276600"/>
            <a:ext cx="41910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言人已在记者招待会上予以否认。</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193800" y="4777740"/>
            <a:ext cx="9474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（3）今年</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4</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月</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23</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日，全国</a:t>
            </a:r>
            <a:r>
              <a:rPr lang="en-US" altLang="zh-CN" sz="2195" smtClean="0">
                <a:solidFill>
                  <a:srgbClr val="FF0000"/>
                </a:solidFill>
                <a:latin typeface="Microsoft YaHei UI" panose="020b0503020204020204" pitchFamily="18" charset="-122"/>
                <a:cs typeface="Microsoft YaHei UI" panose="020b0503020204020204" pitchFamily="18" charset="-122"/>
              </a:rPr>
              <a:t>几十个</a:t>
            </a:r>
            <a:r>
              <a:rPr lang="en-US" altLang="zh-CN" sz="2195" smtClean="0">
                <a:solidFill>
                  <a:srgbClr val="000000"/>
                </a:solidFill>
                <a:latin typeface="Microsoft YaHei UI" panose="020b0503020204020204" pitchFamily="18" charset="-122"/>
                <a:cs typeface="Microsoft YaHei UI" panose="020b0503020204020204" pitchFamily="18" charset="-122"/>
              </a:rPr>
              <a:t>报社的编辑记者来到国家图书馆，参观展</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584200" y="5308600"/>
            <a:ext cx="69723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览，聆听讲座，度过了一个很有意义的“世界阅览日”。</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1181100"/>
            <a:ext cx="205359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（六）语序不当</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1765300" y="1701800"/>
            <a:ext cx="89916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（1）波兰兽医部门5日证实，该国北部城市托伦两天前发现了</a:t>
            </a:r>
            <a:r>
              <a:rPr lang="en-US" altLang="zh-CN" sz="2195" smtClean="0">
                <a:solidFill>
                  <a:srgbClr val="FF0000"/>
                </a:solidFill>
                <a:latin typeface="Microsoft YaHei UI" panose="020b0503020204020204" pitchFamily="18" charset="-122"/>
                <a:cs typeface="Microsoft YaHei UI" panose="020b0503020204020204" pitchFamily="18" charset="-122"/>
              </a:rPr>
              <a:t>携带有</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FF0000"/>
                </a:solidFill>
                <a:latin typeface="Microsoft YaHei UI" panose="020b0503020204020204" pitchFamily="18" charset="-122"/>
                <a:cs typeface="Microsoft YaHei UI" panose="020b0503020204020204" pitchFamily="18" charset="-122"/>
              </a:rPr>
              <a:t>H5N1</a:t>
            </a:r>
            <a:endParaRPr lang="en-US" altLang="zh-CN" sz="2195" smtClean="0">
              <a:solidFill>
                <a:srgbClr val="FF0000"/>
              </a:solidFill>
              <a:latin typeface="Microsoft YaHei UI" panose="020b0503020204020204" pitchFamily="18" charset="-122"/>
              <a:cs typeface="Microsoft YaHei UI" panose="020b0503020204020204" pitchFamily="18" charset="-122"/>
            </a:endParaRPr>
          </a:p>
        </p:txBody>
      </p:sp>
      <p:sp>
        <p:nvSpPr>
          <p:cNvPr id="6" name="TextBox 1"/>
          <p:cNvSpPr txBox="1"/>
          <p:nvPr/>
        </p:nvSpPr>
        <p:spPr>
          <a:xfrm>
            <a:off x="1155700" y="2209800"/>
            <a:ext cx="7543800" cy="304800"/>
          </a:xfrm>
          <a:prstGeom prst="rect">
            <a:avLst/>
          </a:prstGeom>
          <a:noFill/>
        </p:spPr>
        <p:txBody>
          <a:bodyPr wrap="none" lIns="0" tIns="0" rIns="0" rtlCol="0">
            <a:spAutoFit/>
          </a:bodyPr>
          <a:lstStyle/>
          <a:p>
            <a:pPr>
              <a:lnSpc>
                <a:spcPts val="2400"/>
              </a:lnSpc>
            </a:pPr>
            <a:r>
              <a:rPr lang="en-US" altLang="zh-CN" sz="2195" smtClean="0">
                <a:solidFill>
                  <a:srgbClr val="FF0000"/>
                </a:solidFill>
                <a:latin typeface="Microsoft YaHei UI" panose="020b0503020204020204" pitchFamily="18" charset="-122"/>
                <a:cs typeface="Microsoft YaHei UI" panose="020b0503020204020204" pitchFamily="18" charset="-122"/>
              </a:rPr>
              <a:t>型禽流感病毒的一只死天鹅</a:t>
            </a:r>
            <a:r>
              <a:rPr lang="en-US" altLang="zh-CN" sz="2195" smtClean="0">
                <a:solidFill>
                  <a:srgbClr val="000000"/>
                </a:solidFill>
                <a:latin typeface="Microsoft YaHei UI" panose="020b0503020204020204" pitchFamily="18" charset="-122"/>
                <a:cs typeface="Microsoft YaHei UI" panose="020b0503020204020204" pitchFamily="18" charset="-122"/>
              </a:rPr>
              <a:t>，这是波兰首次报告发现禽流感。</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765300" y="3502660"/>
            <a:ext cx="9533890" cy="1468755"/>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（2）在新闻发布中心，许多记者</a:t>
            </a:r>
            <a:r>
              <a:rPr lang="en-US" altLang="zh-CN" sz="2200" smtClean="0">
                <a:solidFill>
                  <a:srgbClr val="FF0000"/>
                </a:solidFill>
                <a:latin typeface="Microsoft YaHei UI" panose="020b0503020204020204" pitchFamily="18" charset="-122"/>
                <a:cs typeface="Microsoft YaHei UI" panose="020b0503020204020204" pitchFamily="18" charset="-122"/>
              </a:rPr>
              <a:t>在昨天同女足教练郝伟热情地</a:t>
            </a:r>
            <a:r>
              <a:rPr lang="en-US" altLang="zh-CN" sz="2200" smtClean="0">
                <a:solidFill>
                  <a:srgbClr val="000000"/>
                </a:solidFill>
                <a:latin typeface="Microsoft YaHei UI" panose="020b0503020204020204" pitchFamily="18" charset="-122"/>
                <a:cs typeface="Microsoft YaHei UI" panose="020b0503020204020204" pitchFamily="18" charset="-122"/>
              </a:rPr>
              <a:t>交谈。</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a:p>
            <a:pPr>
              <a:lnSpc>
                <a:spcPts val="2400"/>
              </a:lnSpc>
            </a:pPr>
            <a:endParaRPr lang="en-US" altLang="zh-CN" sz="2200" smtClean="0">
              <a:solidFill>
                <a:srgbClr val="000000"/>
              </a:solidFill>
              <a:latin typeface="Microsoft YaHei UI" panose="020b0503020204020204" pitchFamily="18" charset="-122"/>
              <a:cs typeface="Microsoft YaHei UI" panose="020b0503020204020204" pitchFamily="18" charset="-122"/>
            </a:endParaRPr>
          </a:p>
          <a:p>
            <a:pPr>
              <a:lnSpc>
                <a:spcPts val="2400"/>
              </a:lnSpc>
            </a:pPr>
            <a:endParaRPr lang="en-US" altLang="zh-CN" sz="2200"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pPr>
            <a:r>
              <a:rPr lang="en-US" altLang="zh-CN" sz="2195" smtClean="0">
                <a:solidFill>
                  <a:srgbClr val="000000"/>
                </a:solidFill>
                <a:latin typeface="Microsoft YaHei UI" panose="020b0503020204020204" pitchFamily="18" charset="-122"/>
                <a:cs typeface="Microsoft YaHei UI" panose="020b0503020204020204" pitchFamily="18" charset="-122"/>
              </a:rPr>
              <a:t>（3）1984年12月26日，中国首次南极考察队抵达南极洲。</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12月31日，南极</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155700" y="5247640"/>
            <a:ext cx="3632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洲上第一次飘起了五星红旗。</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118110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（六）</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1765300" y="1701800"/>
            <a:ext cx="7964805" cy="353060"/>
          </a:xfrm>
          <a:prstGeom prst="rect">
            <a:avLst/>
          </a:prstGeom>
          <a:noFill/>
        </p:spPr>
        <p:txBody>
          <a:bodyPr wrap="squar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a:t>
            </a:r>
            <a:r>
              <a:rPr lang="zh-CN" altLang="en-US" sz="2195" smtClean="0">
                <a:solidFill>
                  <a:srgbClr val="000000"/>
                </a:solidFill>
                <a:latin typeface="Microsoft YaHei UI" panose="020b0503020204020204" pitchFamily="18" charset="-122"/>
                <a:cs typeface="Microsoft YaHei UI" panose="020b0503020204020204" pitchFamily="18" charset="-122"/>
              </a:rPr>
              <a:t>改为</a:t>
            </a:r>
            <a:r>
              <a:rPr lang="zh-CN" altLang="en-US" sz="2195" smtClean="0">
                <a:solidFill>
                  <a:srgbClr val="FF0000"/>
                </a:solidFill>
                <a:latin typeface="Microsoft YaHei UI" panose="020b0503020204020204" pitchFamily="18" charset="-122"/>
                <a:cs typeface="Microsoft YaHei UI" panose="020b0503020204020204" pitchFamily="18" charset="-122"/>
              </a:rPr>
              <a:t>一只</a:t>
            </a:r>
            <a:r>
              <a:rPr lang="en-US" altLang="zh-CN" sz="2195" smtClean="0">
                <a:solidFill>
                  <a:srgbClr val="FF0000"/>
                </a:solidFill>
                <a:latin typeface="Microsoft YaHei UI" panose="020b0503020204020204" pitchFamily="18" charset="-122"/>
                <a:cs typeface="Microsoft YaHei UI" panose="020b0503020204020204" pitchFamily="18" charset="-122"/>
              </a:rPr>
              <a:t>携带有</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FF0000"/>
                </a:solidFill>
                <a:latin typeface="Microsoft YaHei UI" panose="020b0503020204020204" pitchFamily="18" charset="-122"/>
                <a:cs typeface="Microsoft YaHei UI" panose="020b0503020204020204" pitchFamily="18" charset="-122"/>
              </a:rPr>
              <a:t>H5N1</a:t>
            </a:r>
            <a:r>
              <a:rPr lang="en-US" altLang="zh-CN" sz="2195" smtClean="0">
                <a:solidFill>
                  <a:srgbClr val="FF0000"/>
                </a:solidFill>
                <a:latin typeface="Microsoft YaHei UI" panose="020b0503020204020204" pitchFamily="18" charset="-122"/>
                <a:cs typeface="Microsoft YaHei UI" panose="020b0503020204020204" pitchFamily="18" charset="-122"/>
                <a:sym typeface="+mn-ea"/>
              </a:rPr>
              <a:t>型禽流感病毒的死天鹅</a:t>
            </a:r>
            <a:endParaRPr lang="en-US" altLang="zh-CN" sz="2195" smtClean="0">
              <a:solidFill>
                <a:srgbClr val="FF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765300" y="2917190"/>
            <a:ext cx="9533890" cy="1468755"/>
          </a:xfrm>
          <a:prstGeom prst="rect">
            <a:avLst/>
          </a:prstGeom>
          <a:noFill/>
        </p:spPr>
        <p:txBody>
          <a:bodyPr wrap="none" lIns="0" tIns="0" rIns="0" rtlCol="0">
            <a:spAutoFit/>
          </a:bodyPr>
          <a:lstStyle/>
          <a:p>
            <a:pPr algn="l">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（2）在新闻发布中心，许多记者</a:t>
            </a:r>
            <a:r>
              <a:rPr lang="en-US" altLang="zh-CN" sz="2200" smtClean="0">
                <a:solidFill>
                  <a:srgbClr val="FF0000"/>
                </a:solidFill>
                <a:latin typeface="Microsoft YaHei UI" panose="020b0503020204020204" pitchFamily="18" charset="-122"/>
                <a:cs typeface="Microsoft YaHei UI" panose="020b0503020204020204" pitchFamily="18" charset="-122"/>
              </a:rPr>
              <a:t>在昨天</a:t>
            </a:r>
            <a:r>
              <a:rPr lang="en-US" altLang="zh-CN" sz="2200" smtClean="0">
                <a:solidFill>
                  <a:srgbClr val="FF0000"/>
                </a:solidFill>
                <a:latin typeface="Microsoft YaHei UI" panose="020b0503020204020204" pitchFamily="18" charset="-122"/>
                <a:cs typeface="Microsoft YaHei UI" panose="020b0503020204020204" pitchFamily="18" charset="-122"/>
                <a:sym typeface="+mn-ea"/>
              </a:rPr>
              <a:t>热情地</a:t>
            </a:r>
            <a:r>
              <a:rPr lang="en-US" altLang="zh-CN" sz="2200" smtClean="0">
                <a:solidFill>
                  <a:srgbClr val="FF0000"/>
                </a:solidFill>
                <a:latin typeface="Microsoft YaHei UI" panose="020b0503020204020204" pitchFamily="18" charset="-122"/>
                <a:cs typeface="Microsoft YaHei UI" panose="020b0503020204020204" pitchFamily="18" charset="-122"/>
              </a:rPr>
              <a:t>同女足教练郝伟</a:t>
            </a:r>
            <a:r>
              <a:rPr lang="en-US" altLang="zh-CN" sz="2200" smtClean="0">
                <a:solidFill>
                  <a:srgbClr val="000000"/>
                </a:solidFill>
                <a:latin typeface="Microsoft YaHei UI" panose="020b0503020204020204" pitchFamily="18" charset="-122"/>
                <a:cs typeface="Microsoft YaHei UI" panose="020b0503020204020204" pitchFamily="18" charset="-122"/>
              </a:rPr>
              <a:t>交谈。</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a:p>
            <a:pPr algn="l">
              <a:lnSpc>
                <a:spcPts val="2400"/>
              </a:lnSpc>
            </a:pPr>
            <a:endParaRPr lang="en-US" altLang="zh-CN" sz="2200" smtClean="0">
              <a:solidFill>
                <a:srgbClr val="000000"/>
              </a:solidFill>
              <a:latin typeface="Microsoft YaHei UI" panose="020b0503020204020204" pitchFamily="18" charset="-122"/>
              <a:cs typeface="Microsoft YaHei UI" panose="020b0503020204020204" pitchFamily="18" charset="-122"/>
            </a:endParaRPr>
          </a:p>
          <a:p>
            <a:pPr algn="l">
              <a:lnSpc>
                <a:spcPts val="2400"/>
              </a:lnSpc>
            </a:pPr>
            <a:endParaRPr lang="en-US" altLang="zh-CN" sz="2200" smtClean="0">
              <a:solidFill>
                <a:srgbClr val="000000"/>
              </a:solidFill>
              <a:latin typeface="Microsoft YaHei UI" panose="020b0503020204020204" pitchFamily="18" charset="-122"/>
              <a:cs typeface="Microsoft YaHei UI" panose="020b0503020204020204" pitchFamily="18" charset="-122"/>
            </a:endParaRPr>
          </a:p>
          <a:p>
            <a:pPr algn="l">
              <a:lnSpc>
                <a:spcPts val="1000"/>
              </a:lnSpc>
            </a:pPr>
            <a:endParaRPr lang="en-US" altLang="zh-CN" smtClean="0"/>
          </a:p>
          <a:p>
            <a:pPr algn="l">
              <a:lnSpc>
                <a:spcPts val="2900"/>
              </a:lnSpc>
            </a:pPr>
            <a:r>
              <a:rPr lang="en-US" altLang="zh-CN" sz="2195" smtClean="0">
                <a:solidFill>
                  <a:srgbClr val="000000"/>
                </a:solidFill>
                <a:latin typeface="Microsoft YaHei UI" panose="020b0503020204020204" pitchFamily="18" charset="-122"/>
                <a:cs typeface="Microsoft YaHei UI" panose="020b0503020204020204" pitchFamily="18" charset="-122"/>
              </a:rPr>
              <a:t>（3）1984年12月26日，</a:t>
            </a:r>
            <a:r>
              <a:rPr lang="en-US" altLang="zh-CN" sz="2195" smtClean="0">
                <a:solidFill>
                  <a:srgbClr val="FF0000"/>
                </a:solidFill>
                <a:latin typeface="Microsoft YaHei UI" panose="020b0503020204020204" pitchFamily="18" charset="-122"/>
                <a:cs typeface="Microsoft YaHei UI" panose="020b0503020204020204" pitchFamily="18" charset="-122"/>
              </a:rPr>
              <a:t>中国</a:t>
            </a:r>
            <a:r>
              <a:rPr lang="en-US" altLang="zh-CN" sz="2195" smtClean="0">
                <a:solidFill>
                  <a:srgbClr val="FF0000"/>
                </a:solidFill>
                <a:latin typeface="Microsoft YaHei UI" panose="020b0503020204020204" pitchFamily="18" charset="-122"/>
                <a:cs typeface="Microsoft YaHei UI" panose="020b0503020204020204" pitchFamily="18" charset="-122"/>
                <a:sym typeface="+mn-ea"/>
              </a:rPr>
              <a:t>南极考察队</a:t>
            </a:r>
            <a:r>
              <a:rPr lang="en-US" altLang="zh-CN" sz="2195" smtClean="0">
                <a:solidFill>
                  <a:srgbClr val="FF0000"/>
                </a:solidFill>
                <a:latin typeface="Microsoft YaHei UI" panose="020b0503020204020204" pitchFamily="18" charset="-122"/>
                <a:cs typeface="Microsoft YaHei UI" panose="020b0503020204020204" pitchFamily="18" charset="-122"/>
              </a:rPr>
              <a:t>首次</a:t>
            </a:r>
            <a:r>
              <a:rPr lang="en-US" altLang="zh-CN" sz="2195" smtClean="0">
                <a:solidFill>
                  <a:srgbClr val="000000"/>
                </a:solidFill>
                <a:latin typeface="Microsoft YaHei UI" panose="020b0503020204020204" pitchFamily="18" charset="-122"/>
                <a:cs typeface="Microsoft YaHei UI" panose="020b0503020204020204" pitchFamily="18" charset="-122"/>
              </a:rPr>
              <a:t>抵达南极洲。</a:t>
            </a:r>
            <a:r>
              <a:rPr lang="en-US" altLang="zh-CN" sz="2195" smtClean="0">
                <a:latin typeface="Times New Roman" panose="02020603050405020304" pitchFamily="18" charset="0"/>
                <a:cs typeface="Times New Roman" panose="02020603050405020304" pitchFamily="18" charset="0"/>
              </a:rPr>
              <a:t>  </a:t>
            </a:r>
            <a:r>
              <a:rPr lang="en-US" altLang="zh-CN" sz="2195" smtClean="0">
                <a:solidFill>
                  <a:srgbClr val="000000"/>
                </a:solidFill>
                <a:latin typeface="Microsoft YaHei UI" panose="020b0503020204020204" pitchFamily="18" charset="-122"/>
                <a:cs typeface="Microsoft YaHei UI" panose="020b0503020204020204" pitchFamily="18" charset="-122"/>
              </a:rPr>
              <a:t>12月31日，南极</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155700" y="5247640"/>
            <a:ext cx="3632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洲上第一次飘起了五星红旗。</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1181100"/>
            <a:ext cx="205359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（六）语序不当</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765300" y="1802130"/>
            <a:ext cx="9080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（4）诚信教育已成为我国公民道德建设的重要内容，因为</a:t>
            </a:r>
            <a:r>
              <a:rPr lang="en-US" altLang="zh-CN" sz="2195" smtClean="0">
                <a:solidFill>
                  <a:srgbClr val="FF0000"/>
                </a:solidFill>
                <a:latin typeface="Microsoft YaHei UI" panose="020b0503020204020204" pitchFamily="18" charset="-122"/>
                <a:cs typeface="Microsoft YaHei UI" panose="020b0503020204020204" pitchFamily="18" charset="-122"/>
              </a:rPr>
              <a:t>不仅</a:t>
            </a:r>
            <a:r>
              <a:rPr lang="en-US" altLang="zh-CN" sz="2195" smtClean="0">
                <a:solidFill>
                  <a:srgbClr val="000000"/>
                </a:solidFill>
                <a:latin typeface="Microsoft YaHei UI" panose="020b0503020204020204" pitchFamily="18" charset="-122"/>
                <a:cs typeface="Microsoft YaHei UI" panose="020b0503020204020204" pitchFamily="18" charset="-122"/>
              </a:rPr>
              <a:t>诚信关系到</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155700" y="2310130"/>
            <a:ext cx="6426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国家的整体形象，</a:t>
            </a:r>
            <a:r>
              <a:rPr lang="en-US" altLang="zh-CN" sz="2195" smtClean="0">
                <a:solidFill>
                  <a:srgbClr val="FF0000"/>
                </a:solidFill>
                <a:latin typeface="Microsoft YaHei UI" panose="020b0503020204020204" pitchFamily="18" charset="-122"/>
                <a:cs typeface="Microsoft YaHei UI" panose="020b0503020204020204" pitchFamily="18" charset="-122"/>
              </a:rPr>
              <a:t>而且</a:t>
            </a:r>
            <a:r>
              <a:rPr lang="en-US" altLang="zh-CN" sz="2195" smtClean="0">
                <a:solidFill>
                  <a:srgbClr val="000000"/>
                </a:solidFill>
                <a:latin typeface="Microsoft YaHei UI" panose="020b0503020204020204" pitchFamily="18" charset="-122"/>
                <a:cs typeface="Microsoft YaHei UI" panose="020b0503020204020204" pitchFamily="18" charset="-122"/>
              </a:rPr>
              <a:t>体现了公民的基本道德素质。</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1714500" y="3899535"/>
            <a:ext cx="9080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（5）我们一定能在奥运之际展现出古老文明大国的风范，那时</a:t>
            </a:r>
            <a:r>
              <a:rPr lang="en-US" altLang="zh-CN" sz="2195" smtClean="0">
                <a:solidFill>
                  <a:srgbClr val="FF0000"/>
                </a:solidFill>
                <a:latin typeface="Microsoft YaHei UI" panose="020b0503020204020204" pitchFamily="18" charset="-122"/>
                <a:cs typeface="Microsoft YaHei UI" panose="020b0503020204020204" pitchFamily="18" charset="-122"/>
              </a:rPr>
              <a:t>我们的城市</a:t>
            </a:r>
            <a:endParaRPr lang="en-US" altLang="zh-CN" sz="2195" smtClean="0">
              <a:solidFill>
                <a:srgbClr val="FF0000"/>
              </a:solidFill>
              <a:latin typeface="Microsoft YaHei UI" panose="020b0503020204020204" pitchFamily="18" charset="-122"/>
              <a:cs typeface="Microsoft YaHei UI" panose="020b0503020204020204" pitchFamily="18" charset="-122"/>
            </a:endParaRPr>
          </a:p>
        </p:txBody>
      </p:sp>
      <p:sp>
        <p:nvSpPr>
          <p:cNvPr id="13" name="TextBox 1"/>
          <p:cNvSpPr txBox="1"/>
          <p:nvPr/>
        </p:nvSpPr>
        <p:spPr>
          <a:xfrm>
            <a:off x="1104900" y="4394835"/>
            <a:ext cx="58674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不仅会变得更加美丽，</a:t>
            </a:r>
            <a:r>
              <a:rPr lang="en-US" altLang="zh-CN" sz="2195" smtClean="0">
                <a:solidFill>
                  <a:srgbClr val="FF0000"/>
                </a:solidFill>
                <a:latin typeface="Microsoft YaHei UI" panose="020b0503020204020204" pitchFamily="18" charset="-122"/>
                <a:cs typeface="Microsoft YaHei UI" panose="020b0503020204020204" pitchFamily="18" charset="-122"/>
              </a:rPr>
              <a:t>每一个人</a:t>
            </a:r>
            <a:r>
              <a:rPr lang="en-US" altLang="zh-CN" sz="2195" smtClean="0">
                <a:solidFill>
                  <a:srgbClr val="000000"/>
                </a:solidFill>
                <a:latin typeface="Microsoft YaHei UI" panose="020b0503020204020204" pitchFamily="18" charset="-122"/>
                <a:cs typeface="Microsoft YaHei UI" panose="020b0503020204020204" pitchFamily="18" charset="-122"/>
              </a:rPr>
              <a:t>也会更讲文明。</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4" name="TextBox 1"/>
          <p:cNvSpPr txBox="1"/>
          <p:nvPr/>
        </p:nvSpPr>
        <p:spPr>
          <a:xfrm>
            <a:off x="1714500" y="4864735"/>
            <a:ext cx="5029200" cy="330200"/>
          </a:xfrm>
          <a:prstGeom prst="rect">
            <a:avLst/>
          </a:prstGeom>
          <a:noFill/>
        </p:spPr>
        <p:txBody>
          <a:bodyPr wrap="none" lIns="0" tIns="0" rIns="0" rtlCol="0">
            <a:spAutoFit/>
          </a:bodyPr>
          <a:lstStyle/>
          <a:p>
            <a:pPr>
              <a:lnSpc>
                <a:spcPts val="2600"/>
              </a:lnSpc>
            </a:pPr>
            <a:r>
              <a:rPr lang="en-US" altLang="zh-CN" sz="2195" smtClean="0">
                <a:solidFill>
                  <a:srgbClr val="000000"/>
                </a:solidFill>
                <a:latin typeface="华文楷体" pitchFamily="18" charset="0"/>
                <a:cs typeface="华文楷体" pitchFamily="18" charset="0"/>
              </a:rPr>
              <a:t>他如果不实事求是，事业就会遭受损失。</a:t>
            </a:r>
            <a:endParaRPr lang="en-US" altLang="zh-CN" sz="2195" smtClean="0">
              <a:solidFill>
                <a:srgbClr val="000000"/>
              </a:solidFill>
              <a:latin typeface="华文楷体" pitchFamily="18" charset="0"/>
              <a:cs typeface="华文楷体" pitchFamily="18" charset="0"/>
            </a:endParaRPr>
          </a:p>
        </p:txBody>
      </p:sp>
      <p:sp>
        <p:nvSpPr>
          <p:cNvPr id="15" name="TextBox 1"/>
          <p:cNvSpPr txBox="1"/>
          <p:nvPr/>
        </p:nvSpPr>
        <p:spPr>
          <a:xfrm>
            <a:off x="1714500" y="5372735"/>
            <a:ext cx="5867400" cy="330200"/>
          </a:xfrm>
          <a:prstGeom prst="rect">
            <a:avLst/>
          </a:prstGeom>
          <a:noFill/>
        </p:spPr>
        <p:txBody>
          <a:bodyPr wrap="none" lIns="0" tIns="0" rIns="0" rtlCol="0">
            <a:spAutoFit/>
          </a:bodyPr>
          <a:lstStyle/>
          <a:p>
            <a:pPr>
              <a:lnSpc>
                <a:spcPts val="2600"/>
              </a:lnSpc>
            </a:pPr>
            <a:r>
              <a:rPr lang="en-US" altLang="zh-CN" sz="2195" smtClean="0">
                <a:solidFill>
                  <a:srgbClr val="000000"/>
                </a:solidFill>
                <a:latin typeface="华文楷体" pitchFamily="18" charset="0"/>
                <a:cs typeface="华文楷体" pitchFamily="18" charset="0"/>
              </a:rPr>
              <a:t>如果他们失去了这个沃野，就失去了生存依据。</a:t>
            </a:r>
            <a:endParaRPr lang="en-US" altLang="zh-CN" sz="2195" smtClean="0">
              <a:solidFill>
                <a:srgbClr val="000000"/>
              </a:solidFill>
              <a:latin typeface="华文楷体" pitchFamily="18" charset="0"/>
              <a:cs typeface="华文楷体" pitchFamily="18" charset="0"/>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765300" y="118110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（六）</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765300" y="1802130"/>
            <a:ext cx="9785985" cy="969010"/>
          </a:xfrm>
          <a:prstGeom prst="rect">
            <a:avLst/>
          </a:prstGeom>
          <a:noFill/>
        </p:spPr>
        <p:txBody>
          <a:bodyPr wrap="square" lIns="0" tIns="0" rIns="0" rtlCol="0">
            <a:spAutoFit/>
          </a:bodyPr>
          <a:lstStyle/>
          <a:p>
            <a:pPr algn="l">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（4）诚信教育已成为我国公民道德建设的重要内容，因为</a:t>
            </a:r>
            <a:r>
              <a:rPr lang="en-US" altLang="zh-CN" sz="2195" smtClean="0">
                <a:solidFill>
                  <a:srgbClr val="FF0000"/>
                </a:solidFill>
                <a:latin typeface="Microsoft YaHei UI" panose="020b0503020204020204" pitchFamily="18" charset="-122"/>
                <a:cs typeface="Microsoft YaHei UI" panose="020b0503020204020204" pitchFamily="18" charset="-122"/>
              </a:rPr>
              <a:t>不仅</a:t>
            </a:r>
            <a:r>
              <a:rPr lang="en-US" altLang="zh-CN" sz="2195" smtClean="0">
                <a:solidFill>
                  <a:srgbClr val="000000"/>
                </a:solidFill>
                <a:latin typeface="Microsoft YaHei UI" panose="020b0503020204020204" pitchFamily="18" charset="-122"/>
                <a:cs typeface="Microsoft YaHei UI" panose="020b0503020204020204" pitchFamily="18" charset="-122"/>
              </a:rPr>
              <a:t>诚信关系到</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公民的基本道德素质。</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3949700" y="2110105"/>
            <a:ext cx="3632200" cy="353060"/>
          </a:xfrm>
          <a:prstGeom prst="rect">
            <a:avLst/>
          </a:prstGeom>
          <a:noFill/>
        </p:spPr>
        <p:txBody>
          <a:bodyPr wrap="none" lIns="0" tIns="0" rIns="0" rtlCol="0">
            <a:spAutoFit/>
          </a:bodyPr>
          <a:lstStyle/>
          <a:p>
            <a:pPr algn="l">
              <a:lnSpc>
                <a:spcPts val="2400"/>
              </a:lnSpc>
            </a:pPr>
            <a:r>
              <a:rPr lang="en-US" altLang="zh-CN" sz="2195" smtClean="0">
                <a:solidFill>
                  <a:srgbClr val="FF0000"/>
                </a:solidFill>
                <a:latin typeface="Microsoft YaHei UI" panose="020b0503020204020204" pitchFamily="18" charset="-122"/>
                <a:cs typeface="Microsoft YaHei UI" panose="020b0503020204020204" pitchFamily="18" charset="-122"/>
              </a:rPr>
              <a:t>而且</a:t>
            </a:r>
            <a:r>
              <a:rPr lang="en-US" altLang="zh-CN" sz="2195" smtClean="0">
                <a:solidFill>
                  <a:srgbClr val="000000"/>
                </a:solidFill>
                <a:latin typeface="Microsoft YaHei UI" panose="020b0503020204020204" pitchFamily="18" charset="-122"/>
                <a:cs typeface="Microsoft YaHei UI" panose="020b0503020204020204" pitchFamily="18" charset="-122"/>
              </a:rPr>
              <a:t>体现了</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国家的整体形象</a:t>
            </a:r>
            <a:r>
              <a:rPr lang="en-US" altLang="zh-CN" sz="2195" smtClean="0">
                <a:solidFill>
                  <a:srgbClr val="000000"/>
                </a:solidFill>
                <a:latin typeface="Microsoft YaHei UI" panose="020b0503020204020204" pitchFamily="18" charset="-122"/>
                <a:cs typeface="Microsoft YaHei UI" panose="020b0503020204020204" pitchFamily="18" charset="-122"/>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1714500" y="3899535"/>
            <a:ext cx="966343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（5）我们一定能在奥运之际展现出古老文明大国的风范，那时</a:t>
            </a:r>
            <a:r>
              <a:rPr lang="zh-CN" altLang="en-US" sz="2195" smtClean="0">
                <a:solidFill>
                  <a:srgbClr val="000000"/>
                </a:solidFill>
                <a:latin typeface="Microsoft YaHei UI" panose="020b0503020204020204" pitchFamily="18" charset="-122"/>
                <a:cs typeface="Microsoft YaHei UI" panose="020b0503020204020204" pitchFamily="18" charset="-122"/>
              </a:rPr>
              <a:t>不仅</a:t>
            </a:r>
            <a:r>
              <a:rPr lang="en-US" altLang="zh-CN" sz="2195" smtClean="0">
                <a:solidFill>
                  <a:srgbClr val="FF0000"/>
                </a:solidFill>
                <a:latin typeface="Microsoft YaHei UI" panose="020b0503020204020204" pitchFamily="18" charset="-122"/>
                <a:cs typeface="Microsoft YaHei UI" panose="020b0503020204020204" pitchFamily="18" charset="-122"/>
              </a:rPr>
              <a:t>我们的城市</a:t>
            </a:r>
            <a:endParaRPr lang="en-US" altLang="zh-CN" sz="2195" smtClean="0">
              <a:solidFill>
                <a:srgbClr val="FF0000"/>
              </a:solidFill>
              <a:latin typeface="Microsoft YaHei UI" panose="020b0503020204020204" pitchFamily="18" charset="-122"/>
              <a:cs typeface="Microsoft YaHei UI" panose="020b0503020204020204" pitchFamily="18" charset="-122"/>
            </a:endParaRPr>
          </a:p>
        </p:txBody>
      </p:sp>
      <p:sp>
        <p:nvSpPr>
          <p:cNvPr id="13" name="TextBox 1"/>
          <p:cNvSpPr txBox="1"/>
          <p:nvPr/>
        </p:nvSpPr>
        <p:spPr>
          <a:xfrm>
            <a:off x="1104900" y="4394835"/>
            <a:ext cx="530860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会变得更加美丽，</a:t>
            </a:r>
            <a:r>
              <a:rPr lang="en-US" altLang="zh-CN" sz="2195" smtClean="0">
                <a:solidFill>
                  <a:srgbClr val="FF0000"/>
                </a:solidFill>
                <a:latin typeface="Microsoft YaHei UI" panose="020b0503020204020204" pitchFamily="18" charset="-122"/>
                <a:cs typeface="Microsoft YaHei UI" panose="020b0503020204020204" pitchFamily="18" charset="-122"/>
              </a:rPr>
              <a:t>每一个人</a:t>
            </a:r>
            <a:r>
              <a:rPr lang="en-US" altLang="zh-CN" sz="2195" smtClean="0">
                <a:solidFill>
                  <a:srgbClr val="000000"/>
                </a:solidFill>
                <a:latin typeface="Microsoft YaHei UI" panose="020b0503020204020204" pitchFamily="18" charset="-122"/>
                <a:cs typeface="Microsoft YaHei UI" panose="020b0503020204020204" pitchFamily="18" charset="-122"/>
              </a:rPr>
              <a:t>也会更讲文明。</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4" name="TextBox 1"/>
          <p:cNvSpPr txBox="1"/>
          <p:nvPr/>
        </p:nvSpPr>
        <p:spPr>
          <a:xfrm>
            <a:off x="1714500" y="4864735"/>
            <a:ext cx="5029200" cy="379095"/>
          </a:xfrm>
          <a:prstGeom prst="rect">
            <a:avLst/>
          </a:prstGeom>
          <a:noFill/>
        </p:spPr>
        <p:txBody>
          <a:bodyPr wrap="none" lIns="0" tIns="0" rIns="0" rtlCol="0">
            <a:spAutoFit/>
          </a:bodyPr>
          <a:lstStyle/>
          <a:p>
            <a:pPr algn="l">
              <a:lnSpc>
                <a:spcPts val="2600"/>
              </a:lnSpc>
            </a:pPr>
            <a:r>
              <a:rPr lang="en-US" altLang="zh-CN" sz="2195" smtClean="0">
                <a:solidFill>
                  <a:srgbClr val="000000"/>
                </a:solidFill>
                <a:latin typeface="华文楷体" pitchFamily="18" charset="0"/>
                <a:cs typeface="华文楷体" pitchFamily="18" charset="0"/>
                <a:sym typeface="+mn-ea"/>
              </a:rPr>
              <a:t>如果</a:t>
            </a:r>
            <a:r>
              <a:rPr lang="en-US" altLang="zh-CN" sz="2195" smtClean="0">
                <a:solidFill>
                  <a:srgbClr val="FF0000"/>
                </a:solidFill>
                <a:latin typeface="华文楷体" pitchFamily="18" charset="0"/>
                <a:cs typeface="华文楷体" pitchFamily="18" charset="0"/>
              </a:rPr>
              <a:t>他</a:t>
            </a:r>
            <a:r>
              <a:rPr lang="en-US" altLang="zh-CN" sz="2195" smtClean="0">
                <a:solidFill>
                  <a:srgbClr val="000000"/>
                </a:solidFill>
                <a:latin typeface="华文楷体" pitchFamily="18" charset="0"/>
                <a:cs typeface="华文楷体" pitchFamily="18" charset="0"/>
              </a:rPr>
              <a:t>不实事求是，事业就会遭受损失。</a:t>
            </a:r>
            <a:endParaRPr lang="en-US" altLang="zh-CN" sz="2195" smtClean="0">
              <a:solidFill>
                <a:srgbClr val="000000"/>
              </a:solidFill>
              <a:latin typeface="华文楷体" pitchFamily="18" charset="0"/>
              <a:cs typeface="华文楷体" pitchFamily="18" charset="0"/>
            </a:endParaRPr>
          </a:p>
        </p:txBody>
      </p:sp>
      <p:sp>
        <p:nvSpPr>
          <p:cNvPr id="15" name="TextBox 1"/>
          <p:cNvSpPr txBox="1"/>
          <p:nvPr/>
        </p:nvSpPr>
        <p:spPr>
          <a:xfrm>
            <a:off x="1714500" y="5372735"/>
            <a:ext cx="5867400" cy="379095"/>
          </a:xfrm>
          <a:prstGeom prst="rect">
            <a:avLst/>
          </a:prstGeom>
          <a:noFill/>
        </p:spPr>
        <p:txBody>
          <a:bodyPr wrap="none" lIns="0" tIns="0" rIns="0" rtlCol="0">
            <a:spAutoFit/>
          </a:bodyPr>
          <a:lstStyle/>
          <a:p>
            <a:pPr algn="l">
              <a:lnSpc>
                <a:spcPts val="2600"/>
              </a:lnSpc>
            </a:pPr>
            <a:r>
              <a:rPr lang="en-US" altLang="zh-CN" sz="2195" smtClean="0">
                <a:solidFill>
                  <a:srgbClr val="FF0000"/>
                </a:solidFill>
                <a:latin typeface="华文楷体" pitchFamily="18" charset="0"/>
                <a:cs typeface="华文楷体" pitchFamily="18" charset="0"/>
                <a:sym typeface="+mn-ea"/>
              </a:rPr>
              <a:t>他们</a:t>
            </a:r>
            <a:r>
              <a:rPr lang="en-US" altLang="zh-CN" sz="2195" smtClean="0">
                <a:solidFill>
                  <a:srgbClr val="000000"/>
                </a:solidFill>
                <a:latin typeface="华文楷体" pitchFamily="18" charset="0"/>
                <a:cs typeface="华文楷体" pitchFamily="18" charset="0"/>
              </a:rPr>
              <a:t>如果失去了这个沃野，就失去了生存依据。</a:t>
            </a:r>
            <a:endParaRPr lang="en-US" altLang="zh-CN" sz="2195" smtClean="0">
              <a:solidFill>
                <a:srgbClr val="000000"/>
              </a:solidFill>
              <a:latin typeface="华文楷体" pitchFamily="18" charset="0"/>
              <a:cs typeface="华文楷体" pitchFamily="18" charset="0"/>
            </a:endParaRPr>
          </a:p>
        </p:txBody>
      </p:sp>
      <p:sp>
        <p:nvSpPr>
          <p:cNvPr id="2" name="文本框 1"/>
          <p:cNvSpPr txBox="1"/>
          <p:nvPr/>
        </p:nvSpPr>
        <p:spPr>
          <a:xfrm>
            <a:off x="1032510" y="2669540"/>
            <a:ext cx="10444480" cy="922020"/>
          </a:xfrm>
          <a:prstGeom prst="rect">
            <a:avLst/>
          </a:prstGeom>
          <a:noFill/>
        </p:spPr>
        <p:txBody>
          <a:bodyPr wrap="square" rtlCol="0">
            <a:spAutoFit/>
          </a:bodyPr>
          <a:lstStyle/>
          <a:p>
            <a:r>
              <a:rPr lang="en-US" altLang="zh-CN" b="1">
                <a:solidFill>
                  <a:srgbClr val="0070C0"/>
                </a:solidFill>
              </a:rPr>
              <a:t>“</a:t>
            </a:r>
            <a:r>
              <a:rPr lang="zh-CN" altLang="en-US" b="1">
                <a:solidFill>
                  <a:srgbClr val="0070C0"/>
                </a:solidFill>
              </a:rPr>
              <a:t>主语同前，主语异后。</a:t>
            </a:r>
            <a:r>
              <a:rPr lang="en-US" altLang="zh-CN" b="1">
                <a:solidFill>
                  <a:srgbClr val="0070C0"/>
                </a:solidFill>
              </a:rPr>
              <a:t>”</a:t>
            </a:r>
            <a:endParaRPr lang="en-US" altLang="zh-CN" b="1">
              <a:solidFill>
                <a:srgbClr val="0070C0"/>
              </a:solidFill>
            </a:endParaRPr>
          </a:p>
          <a:p>
            <a:r>
              <a:rPr lang="en-US" altLang="zh-CN" b="1">
                <a:solidFill>
                  <a:srgbClr val="0070C0"/>
                </a:solidFill>
              </a:rPr>
              <a:t>A:</a:t>
            </a:r>
            <a:r>
              <a:rPr lang="zh-CN" altLang="en-US" b="1">
                <a:solidFill>
                  <a:srgbClr val="0070C0"/>
                </a:solidFill>
              </a:rPr>
              <a:t>他不仅会唱歌，还会跳舞</a:t>
            </a:r>
            <a:r>
              <a:rPr lang="en-US" altLang="zh-CN" b="1">
                <a:solidFill>
                  <a:srgbClr val="0070C0"/>
                </a:solidFill>
              </a:rPr>
              <a:t>(</a:t>
            </a:r>
            <a:r>
              <a:rPr lang="zh-CN" altLang="en-US" b="1">
                <a:solidFill>
                  <a:srgbClr val="0070C0"/>
                </a:solidFill>
              </a:rPr>
              <a:t>这句话的主语是相同的，主语是</a:t>
            </a:r>
            <a:r>
              <a:rPr lang="en-US" altLang="zh-CN" b="1">
                <a:solidFill>
                  <a:srgbClr val="0070C0"/>
                </a:solidFill>
              </a:rPr>
              <a:t>“</a:t>
            </a:r>
            <a:r>
              <a:rPr lang="zh-CN" altLang="en-US" b="1">
                <a:solidFill>
                  <a:srgbClr val="0070C0"/>
                </a:solidFill>
              </a:rPr>
              <a:t>他</a:t>
            </a:r>
            <a:r>
              <a:rPr lang="en-US" altLang="zh-CN" b="1">
                <a:solidFill>
                  <a:srgbClr val="0070C0"/>
                </a:solidFill>
              </a:rPr>
              <a:t>”</a:t>
            </a:r>
            <a:r>
              <a:rPr lang="zh-CN" altLang="en-US" b="1">
                <a:solidFill>
                  <a:srgbClr val="0070C0"/>
                </a:solidFill>
              </a:rPr>
              <a:t>，所以要将</a:t>
            </a:r>
            <a:r>
              <a:rPr lang="en-US" altLang="zh-CN" b="1">
                <a:solidFill>
                  <a:srgbClr val="0070C0"/>
                </a:solidFill>
              </a:rPr>
              <a:t>“</a:t>
            </a:r>
            <a:r>
              <a:rPr lang="zh-CN" altLang="en-US" b="1">
                <a:solidFill>
                  <a:srgbClr val="0070C0"/>
                </a:solidFill>
              </a:rPr>
              <a:t>他</a:t>
            </a:r>
            <a:r>
              <a:rPr lang="en-US" altLang="zh-CN" b="1">
                <a:solidFill>
                  <a:srgbClr val="0070C0"/>
                </a:solidFill>
              </a:rPr>
              <a:t>”</a:t>
            </a:r>
            <a:r>
              <a:rPr lang="zh-CN" altLang="en-US" b="1">
                <a:solidFill>
                  <a:srgbClr val="0070C0"/>
                </a:solidFill>
              </a:rPr>
              <a:t>放在</a:t>
            </a:r>
            <a:r>
              <a:rPr lang="en-US" altLang="zh-CN" b="1">
                <a:solidFill>
                  <a:srgbClr val="0070C0"/>
                </a:solidFill>
              </a:rPr>
              <a:t>“</a:t>
            </a:r>
            <a:r>
              <a:rPr lang="zh-CN" altLang="en-US" b="1">
                <a:solidFill>
                  <a:srgbClr val="0070C0"/>
                </a:solidFill>
              </a:rPr>
              <a:t>不仅</a:t>
            </a:r>
            <a:r>
              <a:rPr lang="en-US" altLang="zh-CN" b="1">
                <a:solidFill>
                  <a:srgbClr val="0070C0"/>
                </a:solidFill>
              </a:rPr>
              <a:t>....</a:t>
            </a:r>
            <a:r>
              <a:rPr lang="zh-CN" altLang="en-US" b="1">
                <a:solidFill>
                  <a:srgbClr val="0070C0"/>
                </a:solidFill>
              </a:rPr>
              <a:t>还</a:t>
            </a:r>
            <a:r>
              <a:rPr lang="en-US" altLang="zh-CN" b="1">
                <a:solidFill>
                  <a:srgbClr val="0070C0"/>
                </a:solidFill>
              </a:rPr>
              <a:t>”</a:t>
            </a:r>
            <a:r>
              <a:rPr lang="zh-CN" altLang="en-US" b="1">
                <a:solidFill>
                  <a:srgbClr val="0070C0"/>
                </a:solidFill>
              </a:rPr>
              <a:t>前面。）</a:t>
            </a:r>
            <a:endParaRPr lang="zh-CN" altLang="en-US" b="1">
              <a:solidFill>
                <a:srgbClr val="0070C0"/>
              </a:solidFill>
            </a:endParaRPr>
          </a:p>
          <a:p>
            <a:r>
              <a:rPr lang="en-US" altLang="zh-CN" b="1">
                <a:solidFill>
                  <a:srgbClr val="0070C0"/>
                </a:solidFill>
              </a:rPr>
              <a:t>B:</a:t>
            </a:r>
            <a:r>
              <a:rPr lang="zh-CN" altLang="en-US" b="1">
                <a:solidFill>
                  <a:srgbClr val="0070C0"/>
                </a:solidFill>
              </a:rPr>
              <a:t>不仅他会，我也会。（这句话的主语不同，要将主语</a:t>
            </a:r>
            <a:r>
              <a:rPr lang="en-US" altLang="zh-CN" b="1">
                <a:solidFill>
                  <a:srgbClr val="0070C0"/>
                </a:solidFill>
              </a:rPr>
              <a:t>“</a:t>
            </a:r>
            <a:r>
              <a:rPr lang="zh-CN" altLang="en-US" b="1">
                <a:solidFill>
                  <a:srgbClr val="0070C0"/>
                </a:solidFill>
              </a:rPr>
              <a:t>他</a:t>
            </a:r>
            <a:r>
              <a:rPr lang="en-US" altLang="zh-CN" b="1">
                <a:solidFill>
                  <a:srgbClr val="0070C0"/>
                </a:solidFill>
              </a:rPr>
              <a:t>”</a:t>
            </a:r>
            <a:r>
              <a:rPr lang="zh-CN" altLang="en-US" b="1">
                <a:solidFill>
                  <a:srgbClr val="0070C0"/>
                </a:solidFill>
              </a:rPr>
              <a:t>放在</a:t>
            </a:r>
            <a:r>
              <a:rPr lang="en-US" altLang="zh-CN" b="1">
                <a:solidFill>
                  <a:srgbClr val="0070C0"/>
                </a:solidFill>
              </a:rPr>
              <a:t>“</a:t>
            </a:r>
            <a:r>
              <a:rPr lang="zh-CN" altLang="en-US" b="1">
                <a:solidFill>
                  <a:srgbClr val="0070C0"/>
                </a:solidFill>
              </a:rPr>
              <a:t>不仅</a:t>
            </a:r>
            <a:r>
              <a:rPr lang="en-US" altLang="zh-CN" b="1">
                <a:solidFill>
                  <a:srgbClr val="0070C0"/>
                </a:solidFill>
              </a:rPr>
              <a:t>”</a:t>
            </a:r>
            <a:r>
              <a:rPr lang="zh-CN" altLang="en-US" b="1">
                <a:solidFill>
                  <a:srgbClr val="0070C0"/>
                </a:solidFill>
              </a:rPr>
              <a:t>后。</a:t>
            </a:r>
            <a:endParaRPr lang="zh-CN" altLang="en-US" b="1">
              <a:solidFill>
                <a:srgbClr val="0070C0"/>
              </a:solidFill>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extBox 1"/>
          <p:cNvSpPr txBox="1"/>
          <p:nvPr/>
        </p:nvSpPr>
        <p:spPr>
          <a:xfrm>
            <a:off x="1778000" y="1857375"/>
            <a:ext cx="9080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（6）任何一种文明的发展都是与其他文明</a:t>
            </a:r>
            <a:r>
              <a:rPr lang="en-US" altLang="zh-CN" sz="2195" smtClean="0">
                <a:solidFill>
                  <a:srgbClr val="FF0000"/>
                </a:solidFill>
                <a:latin typeface="Microsoft YaHei UI" panose="020b0503020204020204" pitchFamily="18" charset="-122"/>
                <a:cs typeface="Microsoft YaHei UI" panose="020b0503020204020204" pitchFamily="18" charset="-122"/>
              </a:rPr>
              <a:t>碰撞、融合、交流</a:t>
            </a:r>
            <a:r>
              <a:rPr lang="en-US" altLang="zh-CN" sz="2195" smtClean="0">
                <a:solidFill>
                  <a:srgbClr val="000000"/>
                </a:solidFill>
                <a:latin typeface="Microsoft YaHei UI" panose="020b0503020204020204" pitchFamily="18" charset="-122"/>
                <a:cs typeface="Microsoft YaHei UI" panose="020b0503020204020204" pitchFamily="18" charset="-122"/>
              </a:rPr>
              <a:t>的过程，完全</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168400" y="2383155"/>
            <a:ext cx="72517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封闭的环境不可能带来文明的进步，只会导致文明的衰落。</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778000" y="4053205"/>
            <a:ext cx="90551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（7）“从我懂事时起，就有两个最大的愿望，”大熊猫轻声回答道，“一</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155700" y="4741545"/>
            <a:ext cx="72644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个是</a:t>
            </a:r>
            <a:r>
              <a:rPr lang="en-US" altLang="zh-CN" sz="2195" smtClean="0">
                <a:solidFill>
                  <a:srgbClr val="FF0000"/>
                </a:solidFill>
                <a:latin typeface="Microsoft YaHei UI" panose="020b0503020204020204" pitchFamily="18" charset="-122"/>
                <a:cs typeface="Microsoft YaHei UI" panose="020b0503020204020204" pitchFamily="18" charset="-122"/>
              </a:rPr>
              <a:t>把</a:t>
            </a:r>
            <a:r>
              <a:rPr lang="en-US" altLang="zh-CN" sz="2195" smtClean="0">
                <a:solidFill>
                  <a:srgbClr val="000000"/>
                </a:solidFill>
                <a:latin typeface="Microsoft YaHei UI" panose="020b0503020204020204" pitchFamily="18" charset="-122"/>
                <a:cs typeface="Microsoft YaHei UI" panose="020b0503020204020204" pitchFamily="18" charset="-122"/>
              </a:rPr>
              <a:t>我的黑眼圈儿能治好，还有一个是照张彩色照片。”</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2" name="TextBox 1"/>
          <p:cNvSpPr txBox="1"/>
          <p:nvPr/>
        </p:nvSpPr>
        <p:spPr>
          <a:xfrm>
            <a:off x="1765300" y="1181100"/>
            <a:ext cx="205359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（六）语序不当</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extBox 1"/>
          <p:cNvSpPr txBox="1"/>
          <p:nvPr/>
        </p:nvSpPr>
        <p:spPr>
          <a:xfrm>
            <a:off x="1778000" y="1857375"/>
            <a:ext cx="9104630" cy="353060"/>
          </a:xfrm>
          <a:prstGeom prst="rect">
            <a:avLst/>
          </a:prstGeom>
          <a:noFill/>
        </p:spPr>
        <p:txBody>
          <a:bodyPr wrap="none" lIns="0" tIns="0" rIns="0" rtlCol="0">
            <a:spAutoFit/>
          </a:bodyPr>
          <a:lstStyle/>
          <a:p>
            <a:pPr algn="l">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（6）任何一种文明的发展都是与其他文明</a:t>
            </a:r>
            <a:r>
              <a:rPr lang="en-US" altLang="zh-CN" sz="2195" smtClean="0">
                <a:solidFill>
                  <a:srgbClr val="FF0000"/>
                </a:solidFill>
                <a:latin typeface="Microsoft YaHei UI" panose="020b0503020204020204" pitchFamily="18" charset="-122"/>
                <a:cs typeface="Microsoft YaHei UI" panose="020b0503020204020204" pitchFamily="18" charset="-122"/>
              </a:rPr>
              <a:t>交流</a:t>
            </a:r>
            <a:r>
              <a:rPr lang="zh-CN" altLang="en-US" sz="2195" smtClean="0">
                <a:solidFill>
                  <a:srgbClr val="FF0000"/>
                </a:solidFill>
                <a:latin typeface="Microsoft YaHei UI" panose="020b0503020204020204" pitchFamily="18" charset="-122"/>
                <a:cs typeface="Microsoft YaHei UI" panose="020b0503020204020204" pitchFamily="18" charset="-122"/>
              </a:rPr>
              <a:t>、</a:t>
            </a:r>
            <a:r>
              <a:rPr lang="en-US" altLang="zh-CN" sz="2195" smtClean="0">
                <a:solidFill>
                  <a:srgbClr val="FF0000"/>
                </a:solidFill>
                <a:latin typeface="Microsoft YaHei UI" panose="020b0503020204020204" pitchFamily="18" charset="-122"/>
                <a:cs typeface="Microsoft YaHei UI" panose="020b0503020204020204" pitchFamily="18" charset="-122"/>
                <a:sym typeface="+mn-ea"/>
              </a:rPr>
              <a:t>碰撞、融合</a:t>
            </a:r>
            <a:r>
              <a:rPr lang="en-US" altLang="zh-CN" sz="2195" smtClean="0">
                <a:solidFill>
                  <a:srgbClr val="000000"/>
                </a:solidFill>
                <a:latin typeface="Microsoft YaHei UI" panose="020b0503020204020204" pitchFamily="18" charset="-122"/>
                <a:cs typeface="Microsoft YaHei UI" panose="020b0503020204020204" pitchFamily="18" charset="-122"/>
              </a:rPr>
              <a:t>的过程，完全</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168400" y="2383155"/>
            <a:ext cx="72517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封闭的环境不可能带来文明的进步，只会导致文明的衰落。</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778000" y="4053205"/>
            <a:ext cx="90551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（7）“从我懂事时起，就有两个最大的愿望，”大熊猫轻声回答道，“一</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155700" y="4741545"/>
            <a:ext cx="7090410" cy="353060"/>
          </a:xfrm>
          <a:prstGeom prst="rect">
            <a:avLst/>
          </a:prstGeom>
          <a:noFill/>
        </p:spPr>
        <p:txBody>
          <a:bodyPr wrap="none" lIns="0" tIns="0" rIns="0" rtlCol="0">
            <a:spAutoFit/>
          </a:bodyPr>
          <a:lstStyle/>
          <a:p>
            <a:pPr algn="l">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个是</a:t>
            </a:r>
            <a:r>
              <a:rPr lang="en-US" altLang="zh-CN" sz="2195" smtClean="0">
                <a:solidFill>
                  <a:srgbClr val="FF0000"/>
                </a:solidFill>
                <a:latin typeface="Microsoft YaHei UI" panose="020b0503020204020204" pitchFamily="18" charset="-122"/>
                <a:cs typeface="Microsoft YaHei UI" panose="020b0503020204020204" pitchFamily="18" charset="-122"/>
                <a:sym typeface="+mn-ea"/>
              </a:rPr>
              <a:t>能</a:t>
            </a:r>
            <a:r>
              <a:rPr lang="en-US" altLang="zh-CN" sz="2195" smtClean="0">
                <a:solidFill>
                  <a:srgbClr val="FF0000"/>
                </a:solidFill>
                <a:latin typeface="Microsoft YaHei UI" panose="020b0503020204020204" pitchFamily="18" charset="-122"/>
                <a:cs typeface="Microsoft YaHei UI" panose="020b0503020204020204" pitchFamily="18" charset="-122"/>
              </a:rPr>
              <a:t>把</a:t>
            </a:r>
            <a:r>
              <a:rPr lang="en-US" altLang="zh-CN" sz="2195" smtClean="0">
                <a:solidFill>
                  <a:srgbClr val="000000"/>
                </a:solidFill>
                <a:latin typeface="Microsoft YaHei UI" panose="020b0503020204020204" pitchFamily="18" charset="-122"/>
                <a:cs typeface="Microsoft YaHei UI" panose="020b0503020204020204" pitchFamily="18" charset="-122"/>
              </a:rPr>
              <a:t>我的黑眼圈儿治好，还有一个是照张彩色照片。”</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2" name="TextBox 1"/>
          <p:cNvSpPr txBox="1"/>
          <p:nvPr/>
        </p:nvSpPr>
        <p:spPr>
          <a:xfrm>
            <a:off x="1765300" y="118110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（六）</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Picture 3"/>
          <p:cNvPicPr>
            <a:picLocks noChangeAspect="1" noChangeArrowheads="1"/>
          </p:cNvPicPr>
          <p:nvPr/>
        </p:nvPicPr>
        <p:blipFill>
          <a:blip r:embed="rId2"/>
          <a:stretch>
            <a:fillRect/>
          </a:stretch>
        </p:blipFill>
        <p:spPr bwMode="auto">
          <a:xfrm>
            <a:off x="8305800" y="609600"/>
            <a:ext cx="3086100" cy="2120900"/>
          </a:xfrm>
          <a:prstGeom prst="rect">
            <a:avLst/>
          </a:prstGeom>
          <a:noFill/>
        </p:spPr>
      </p:pic>
      <p:pic>
        <p:nvPicPr>
          <p:cNvPr id="1027" name="Picture 3"/>
          <p:cNvPicPr>
            <a:picLocks noChangeAspect="1" noChangeArrowheads="1"/>
          </p:cNvPicPr>
          <p:nvPr/>
        </p:nvPicPr>
        <p:blipFill>
          <a:blip r:embed="rId3"/>
          <a:stretch>
            <a:fillRect/>
          </a:stretch>
        </p:blipFill>
        <p:spPr bwMode="auto">
          <a:xfrm>
            <a:off x="609600" y="609600"/>
            <a:ext cx="7886700" cy="5829300"/>
          </a:xfrm>
          <a:prstGeom prst="rect">
            <a:avLst/>
          </a:prstGeom>
          <a:noFill/>
        </p:spPr>
      </p:pic>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p:cNvPicPr>
            <a:picLocks noChangeAspect="1" noChangeArrowheads="1"/>
          </p:cNvPicPr>
          <p:nvPr>
            <p:custDataLst>
              <p:tags r:id="rId3"/>
            </p:custDataLst>
          </p:nvPr>
        </p:nvPicPr>
        <p:blipFill>
          <a:blip r:embed="rId2"/>
          <a:stretch>
            <a:fillRect/>
          </a:stretch>
        </p:blipFill>
        <p:spPr bwMode="auto">
          <a:xfrm>
            <a:off x="533400" y="838200"/>
            <a:ext cx="6972300" cy="5626100"/>
          </a:xfrm>
          <a:prstGeom prst="rect">
            <a:avLst/>
          </a:prstGeom>
          <a:noFill/>
        </p:spPr>
      </p:pic>
      <p:pic>
        <p:nvPicPr>
          <p:cNvPr id="2" name="Picture 3"/>
          <p:cNvPicPr>
            <a:picLocks noChangeAspect="1" noChangeArrowheads="1"/>
          </p:cNvPicPr>
          <p:nvPr>
            <p:custDataLst>
              <p:tags r:id="rId5"/>
            </p:custDataLst>
          </p:nvPr>
        </p:nvPicPr>
        <p:blipFill>
          <a:blip r:embed="rId4"/>
          <a:stretch>
            <a:fillRect/>
          </a:stretch>
        </p:blipFill>
        <p:spPr bwMode="auto">
          <a:xfrm>
            <a:off x="7543800" y="533400"/>
            <a:ext cx="4102100" cy="3276600"/>
          </a:xfrm>
          <a:prstGeom prst="rect">
            <a:avLst/>
          </a:prstGeom>
          <a:noFill/>
        </p:spPr>
      </p:pic>
      <p:pic>
        <p:nvPicPr>
          <p:cNvPr id="4" name="图片 3" descr="20171131464691722"/>
          <p:cNvPicPr>
            <a:picLocks noChangeAspect="1"/>
          </p:cNvPicPr>
          <p:nvPr/>
        </p:nvPicPr>
        <p:blipFill>
          <a:blip r:embed="rId6"/>
          <a:stretch>
            <a:fillRect/>
          </a:stretch>
        </p:blipFill>
        <p:spPr>
          <a:xfrm>
            <a:off x="300355" y="3673475"/>
            <a:ext cx="2990215" cy="2990215"/>
          </a:xfrm>
          <a:prstGeom prst="rect">
            <a:avLst/>
          </a:prstGeom>
          <a:effectLst>
            <a:softEdge rad="127000"/>
          </a:effectLst>
        </p:spPr>
      </p:pic>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p:cNvPicPr>
            <a:picLocks noChangeAspect="1" noChangeArrowheads="1"/>
          </p:cNvPicPr>
          <p:nvPr/>
        </p:nvPicPr>
        <p:blipFill>
          <a:blip r:embed="rId2"/>
          <a:stretch>
            <a:fillRect/>
          </a:stretch>
        </p:blipFill>
        <p:spPr bwMode="auto">
          <a:xfrm>
            <a:off x="1066800" y="503555"/>
            <a:ext cx="3441700" cy="1066800"/>
          </a:xfrm>
          <a:prstGeom prst="rect">
            <a:avLst/>
          </a:prstGeom>
          <a:noFill/>
        </p:spPr>
      </p:pic>
      <p:sp>
        <p:nvSpPr>
          <p:cNvPr id="5" name="TextBox 1"/>
          <p:cNvSpPr txBox="1"/>
          <p:nvPr/>
        </p:nvSpPr>
        <p:spPr>
          <a:xfrm>
            <a:off x="1765300" y="1816100"/>
            <a:ext cx="91059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1.由于《古文观止》具有特色，自问世以后近三百年来，广为传布，经久不</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6" name="TextBox 1"/>
          <p:cNvSpPr txBox="1"/>
          <p:nvPr/>
        </p:nvSpPr>
        <p:spPr>
          <a:xfrm>
            <a:off x="1155700" y="2324100"/>
            <a:ext cx="3632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衰，至今仍不失为一部好书。</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765300" y="2819400"/>
            <a:ext cx="91567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2.谢晋老人在80岁的时候，还清楚地记得老师在毕业典礼上对自己的评价：</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155700" y="3327400"/>
            <a:ext cx="2235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一个温情主义者。</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765300" y="3822700"/>
            <a:ext cx="55118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3.这位热爱农村的退伍军人，被当选村主任。</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765300" y="4343400"/>
            <a:ext cx="8864600" cy="812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4.她告诉我说，近几年来，她无时无刻不忘收集、整理民间故事与民歌。</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pPr>
            <a:r>
              <a:rPr lang="en-US" altLang="zh-CN" sz="2195" smtClean="0">
                <a:solidFill>
                  <a:srgbClr val="000000"/>
                </a:solidFill>
                <a:latin typeface="Microsoft YaHei UI" panose="020b0503020204020204" pitchFamily="18" charset="-122"/>
                <a:cs typeface="Microsoft YaHei UI" panose="020b0503020204020204" pitchFamily="18" charset="-122"/>
              </a:rPr>
              <a:t>5.公民对父母、子女、配偶有扶养、赡养、抚养的义务。</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2764155" y="1035050"/>
            <a:ext cx="1054100" cy="342900"/>
          </a:xfrm>
          <a:prstGeom prst="rect">
            <a:avLst/>
          </a:prstGeom>
          <a:noFill/>
        </p:spPr>
        <p:txBody>
          <a:bodyPr wrap="none" lIns="0" tIns="0" rIns="0" rtlCol="0">
            <a:spAutoFit/>
          </a:bodyPr>
          <a:lstStyle/>
          <a:p>
            <a:pPr>
              <a:lnSpc>
                <a:spcPts val="2700"/>
              </a:lnSpc>
            </a:pPr>
            <a:r>
              <a:rPr lang="en-US" altLang="zh-CN" sz="2800" smtClean="0">
                <a:solidFill>
                  <a:srgbClr val="262626"/>
                </a:solidFill>
                <a:latin typeface="Microsoft YaHei UI" panose="020b0503020204020204" pitchFamily="18" charset="-122"/>
                <a:cs typeface="Microsoft YaHei UI" panose="020b0503020204020204" pitchFamily="18" charset="-122"/>
              </a:rPr>
              <a:t>练一练</a:t>
            </a:r>
            <a:endParaRPr lang="en-US" altLang="zh-CN" sz="2800" smtClean="0">
              <a:solidFill>
                <a:srgbClr val="262626"/>
              </a:solidFill>
              <a:latin typeface="Microsoft YaHei UI" panose="020b0503020204020204" pitchFamily="18" charset="-122"/>
              <a:cs typeface="Microsoft YaHei UI" panose="020b0503020204020204" pitchFamily="18" charset="-122"/>
            </a:endParaRPr>
          </a:p>
        </p:txBody>
      </p:sp>
      <p:pic>
        <p:nvPicPr>
          <p:cNvPr id="2" name="图片 1" descr="20171131464691722"/>
          <p:cNvPicPr>
            <a:picLocks noChangeAspect="1"/>
          </p:cNvPicPr>
          <p:nvPr/>
        </p:nvPicPr>
        <p:blipFill>
          <a:blip r:embed="rId3"/>
          <a:stretch>
            <a:fillRect/>
          </a:stretch>
        </p:blipFill>
        <p:spPr>
          <a:xfrm>
            <a:off x="946150" y="384175"/>
            <a:ext cx="1431925" cy="1431925"/>
          </a:xfrm>
          <a:prstGeom prst="rect">
            <a:avLst/>
          </a:prstGeom>
          <a:effectLst>
            <a:softEdge rad="63500"/>
          </a:effectLst>
        </p:spPr>
      </p:pic>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p:cNvPicPr>
            <a:picLocks noChangeAspect="1" noChangeArrowheads="1"/>
          </p:cNvPicPr>
          <p:nvPr/>
        </p:nvPicPr>
        <p:blipFill>
          <a:blip r:embed="rId2"/>
          <a:stretch>
            <a:fillRect/>
          </a:stretch>
        </p:blipFill>
        <p:spPr bwMode="auto">
          <a:xfrm>
            <a:off x="1066800" y="503555"/>
            <a:ext cx="3441700" cy="1066800"/>
          </a:xfrm>
          <a:prstGeom prst="rect">
            <a:avLst/>
          </a:prstGeom>
          <a:noFill/>
        </p:spPr>
      </p:pic>
      <p:sp>
        <p:nvSpPr>
          <p:cNvPr id="5" name="TextBox 1"/>
          <p:cNvSpPr txBox="1"/>
          <p:nvPr/>
        </p:nvSpPr>
        <p:spPr>
          <a:xfrm>
            <a:off x="1765300" y="1816100"/>
            <a:ext cx="861314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1.《古文观止》具有特色，自问世以后近三百年来，广为传布，经久不</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6" name="TextBox 1"/>
          <p:cNvSpPr txBox="1"/>
          <p:nvPr/>
        </p:nvSpPr>
        <p:spPr>
          <a:xfrm>
            <a:off x="1155700" y="2324100"/>
            <a:ext cx="3632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衰，至今仍不失为一部好书。</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765300" y="2819400"/>
            <a:ext cx="9220200" cy="35306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2.谢晋老人在80岁的时候，还清楚地记得老师在毕业典礼上对</a:t>
            </a:r>
            <a:r>
              <a:rPr lang="zh-CN" altLang="en-US" sz="2200" smtClean="0">
                <a:solidFill>
                  <a:srgbClr val="000000"/>
                </a:solidFill>
                <a:latin typeface="Microsoft YaHei UI" panose="020b0503020204020204" pitchFamily="18" charset="-122"/>
                <a:cs typeface="Microsoft YaHei UI" panose="020b0503020204020204" pitchFamily="18" charset="-122"/>
              </a:rPr>
              <a:t>谢晋</a:t>
            </a:r>
            <a:r>
              <a:rPr lang="en-US" altLang="zh-CN" sz="2200" smtClean="0">
                <a:solidFill>
                  <a:srgbClr val="000000"/>
                </a:solidFill>
                <a:latin typeface="Microsoft YaHei UI" panose="020b0503020204020204" pitchFamily="18" charset="-122"/>
                <a:cs typeface="Microsoft YaHei UI" panose="020b0503020204020204" pitchFamily="18" charset="-122"/>
              </a:rPr>
              <a:t>的评价：</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1155700" y="3327400"/>
            <a:ext cx="22352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一个温情主义者。</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765300" y="3822700"/>
            <a:ext cx="526034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3.这位热爱农村的退伍军人，当选村主任。</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0" name="TextBox 1"/>
          <p:cNvSpPr txBox="1"/>
          <p:nvPr/>
        </p:nvSpPr>
        <p:spPr>
          <a:xfrm>
            <a:off x="1765300" y="4343400"/>
            <a:ext cx="8892540" cy="853440"/>
          </a:xfrm>
          <a:prstGeom prst="rect">
            <a:avLst/>
          </a:prstGeom>
          <a:noFill/>
        </p:spPr>
        <p:txBody>
          <a:bodyPr wrap="none" lIns="0" tIns="0" rIns="0" rtlCol="0">
            <a:spAutoFit/>
          </a:bodyPr>
          <a:lstStyle/>
          <a:p>
            <a:pPr algn="l">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4.她告诉我说，近几年来，她</a:t>
            </a:r>
            <a:r>
              <a:rPr lang="zh-CN" altLang="en-US" sz="2200" smtClean="0">
                <a:solidFill>
                  <a:srgbClr val="000000"/>
                </a:solidFill>
                <a:latin typeface="Microsoft YaHei UI" panose="020b0503020204020204" pitchFamily="18" charset="-122"/>
                <a:cs typeface="Microsoft YaHei UI" panose="020b0503020204020204" pitchFamily="18" charset="-122"/>
              </a:rPr>
              <a:t>时时刻刻都在</a:t>
            </a:r>
            <a:r>
              <a:rPr lang="en-US" altLang="zh-CN" sz="2200" smtClean="0">
                <a:solidFill>
                  <a:srgbClr val="000000"/>
                </a:solidFill>
                <a:latin typeface="Microsoft YaHei UI" panose="020b0503020204020204" pitchFamily="18" charset="-122"/>
                <a:cs typeface="Microsoft YaHei UI" panose="020b0503020204020204" pitchFamily="18" charset="-122"/>
              </a:rPr>
              <a:t>收集、整理民间故事与民歌。</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a:p>
            <a:pPr algn="l">
              <a:lnSpc>
                <a:spcPts val="1000"/>
              </a:lnSpc>
            </a:pPr>
            <a:endParaRPr lang="en-US" altLang="zh-CN" smtClean="0"/>
          </a:p>
          <a:p>
            <a:pPr algn="l">
              <a:lnSpc>
                <a:spcPts val="2900"/>
              </a:lnSpc>
            </a:pPr>
            <a:r>
              <a:rPr lang="en-US" altLang="zh-CN" sz="2195" smtClean="0">
                <a:solidFill>
                  <a:srgbClr val="000000"/>
                </a:solidFill>
                <a:latin typeface="Microsoft YaHei UI" panose="020b0503020204020204" pitchFamily="18" charset="-122"/>
                <a:cs typeface="Microsoft YaHei UI" panose="020b0503020204020204" pitchFamily="18" charset="-122"/>
              </a:rPr>
              <a:t>5.公民对父母</a:t>
            </a:r>
            <a:r>
              <a:rPr lang="zh-CN" altLang="en-US" sz="2195" smtClean="0">
                <a:solidFill>
                  <a:srgbClr val="000000"/>
                </a:solidFill>
                <a:latin typeface="Microsoft YaHei UI" panose="020b0503020204020204" pitchFamily="18" charset="-122"/>
                <a:cs typeface="Microsoft YaHei UI" panose="020b0503020204020204" pitchFamily="18" charset="-122"/>
              </a:rPr>
              <a:t>有</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赡养</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对</a:t>
            </a:r>
            <a:r>
              <a:rPr lang="en-US" altLang="zh-CN" sz="2195" smtClean="0">
                <a:solidFill>
                  <a:srgbClr val="000000"/>
                </a:solidFill>
                <a:latin typeface="Microsoft YaHei UI" panose="020b0503020204020204" pitchFamily="18" charset="-122"/>
                <a:cs typeface="Microsoft YaHei UI" panose="020b0503020204020204" pitchFamily="18" charset="-122"/>
              </a:rPr>
              <a:t>子女</a:t>
            </a:r>
            <a:r>
              <a:rPr lang="zh-CN" altLang="en-US" sz="2195" smtClean="0">
                <a:solidFill>
                  <a:srgbClr val="000000"/>
                </a:solidFill>
                <a:latin typeface="Microsoft YaHei UI" panose="020b0503020204020204" pitchFamily="18" charset="-122"/>
                <a:cs typeface="Microsoft YaHei UI" panose="020b0503020204020204" pitchFamily="18" charset="-122"/>
              </a:rPr>
              <a:t>有</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抚养</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en-US" altLang="zh-CN" sz="2195" smtClean="0">
                <a:solidFill>
                  <a:srgbClr val="000000"/>
                </a:solidFill>
                <a:latin typeface="Microsoft YaHei UI" panose="020b0503020204020204" pitchFamily="18" charset="-122"/>
                <a:cs typeface="Microsoft YaHei UI" panose="020b0503020204020204" pitchFamily="18" charset="-122"/>
                <a:sym typeface="+mn-ea"/>
              </a:rPr>
              <a:t>对</a:t>
            </a:r>
            <a:r>
              <a:rPr lang="en-US" altLang="zh-CN" sz="2195" smtClean="0">
                <a:solidFill>
                  <a:srgbClr val="000000"/>
                </a:solidFill>
                <a:latin typeface="Microsoft YaHei UI" panose="020b0503020204020204" pitchFamily="18" charset="-122"/>
                <a:cs typeface="Microsoft YaHei UI" panose="020b0503020204020204" pitchFamily="18" charset="-122"/>
              </a:rPr>
              <a:t>配偶有扶养的义务。</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2764155" y="1035050"/>
            <a:ext cx="711200" cy="391795"/>
          </a:xfrm>
          <a:prstGeom prst="rect">
            <a:avLst/>
          </a:prstGeom>
          <a:noFill/>
        </p:spPr>
        <p:txBody>
          <a:bodyPr wrap="none" lIns="0" tIns="0" rIns="0" rtlCol="0">
            <a:spAutoFit/>
          </a:bodyPr>
          <a:lstStyle/>
          <a:p>
            <a:pPr>
              <a:lnSpc>
                <a:spcPts val="2700"/>
              </a:lnSpc>
            </a:pPr>
            <a:r>
              <a:rPr lang="zh-CN" altLang="en-US" sz="2800" smtClean="0">
                <a:solidFill>
                  <a:srgbClr val="262626"/>
                </a:solidFill>
                <a:latin typeface="Microsoft YaHei UI" panose="020b0503020204020204" pitchFamily="18" charset="-122"/>
                <a:cs typeface="Microsoft YaHei UI" panose="020b0503020204020204" pitchFamily="18" charset="-122"/>
              </a:rPr>
              <a:t>答案</a:t>
            </a:r>
            <a:endParaRPr lang="zh-CN" altLang="en-US" sz="2800" smtClean="0">
              <a:solidFill>
                <a:srgbClr val="262626"/>
              </a:solidFill>
              <a:latin typeface="Microsoft YaHei UI" panose="020b0503020204020204" pitchFamily="18" charset="-122"/>
              <a:cs typeface="Microsoft YaHei UI" panose="020b0503020204020204" pitchFamily="18" charset="-122"/>
            </a:endParaRPr>
          </a:p>
        </p:txBody>
      </p:sp>
      <p:pic>
        <p:nvPicPr>
          <p:cNvPr id="2" name="图片 1" descr="20171131464691722"/>
          <p:cNvPicPr>
            <a:picLocks noChangeAspect="1"/>
          </p:cNvPicPr>
          <p:nvPr/>
        </p:nvPicPr>
        <p:blipFill>
          <a:blip r:embed="rId3"/>
          <a:stretch>
            <a:fillRect/>
          </a:stretch>
        </p:blipFill>
        <p:spPr>
          <a:xfrm>
            <a:off x="946150" y="384175"/>
            <a:ext cx="1431925" cy="1431925"/>
          </a:xfrm>
          <a:prstGeom prst="rect">
            <a:avLst/>
          </a:prstGeom>
          <a:effectLst>
            <a:softEdge rad="63500"/>
          </a:effectLst>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193800" y="749300"/>
            <a:ext cx="1466850" cy="340360"/>
          </a:xfrm>
          <a:prstGeom prst="rect">
            <a:avLst/>
          </a:prstGeom>
          <a:noFill/>
        </p:spPr>
        <p:txBody>
          <a:bodyPr wrap="none" lIns="0" tIns="0" rIns="0" rtlCol="0">
            <a:spAutoFit/>
          </a:bodyPr>
          <a:lstStyle/>
          <a:p>
            <a:pPr>
              <a:lnSpc>
                <a:spcPts val="2300"/>
              </a:lnSpc>
            </a:pPr>
            <a:r>
              <a:rPr lang="en-US" altLang="zh-CN" sz="2305" b="1" smtClean="0">
                <a:solidFill>
                  <a:srgbClr val="FF0000"/>
                </a:solidFill>
                <a:latin typeface="Microsoft YaHei UI" panose="020b0503020204020204" pitchFamily="18" charset="-122"/>
                <a:cs typeface="Microsoft YaHei UI" panose="020b0503020204020204" pitchFamily="18" charset="-122"/>
              </a:rPr>
              <a:t>（一）</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5" name="TextBox 1"/>
          <p:cNvSpPr txBox="1"/>
          <p:nvPr/>
        </p:nvSpPr>
        <p:spPr>
          <a:xfrm>
            <a:off x="1193800" y="1270000"/>
            <a:ext cx="994283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（1）</a:t>
            </a:r>
            <a:r>
              <a:rPr lang="zh-CN" altLang="en-US" sz="2195" smtClean="0">
                <a:solidFill>
                  <a:srgbClr val="000000"/>
                </a:solidFill>
                <a:latin typeface="Microsoft YaHei UI" panose="020b0503020204020204" pitchFamily="18" charset="-122"/>
                <a:cs typeface="Microsoft YaHei UI" panose="020b0503020204020204" pitchFamily="18" charset="-122"/>
              </a:rPr>
              <a:t>生活中他的性格是开朗外向的，还是大银幕上的他开朗外向，意思不明确。</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
        <p:nvSpPr>
          <p:cNvPr id="6" name="TextBox 1"/>
          <p:cNvSpPr txBox="1"/>
          <p:nvPr/>
        </p:nvSpPr>
        <p:spPr>
          <a:xfrm>
            <a:off x="584200" y="1778000"/>
            <a:ext cx="6426200" cy="353060"/>
          </a:xfrm>
          <a:prstGeom prst="rect">
            <a:avLst/>
          </a:prstGeom>
          <a:noFill/>
        </p:spPr>
        <p:txBody>
          <a:bodyPr wrap="none" lIns="0" tIns="0" rIns="0" rtlCol="0">
            <a:spAutoFit/>
          </a:bodyPr>
          <a:lstStyle/>
          <a:p>
            <a:pPr>
              <a:lnSpc>
                <a:spcPts val="2400"/>
              </a:lnSpc>
            </a:pPr>
            <a:r>
              <a:rPr lang="zh-CN" altLang="en-US" sz="2200" smtClean="0">
                <a:solidFill>
                  <a:srgbClr val="000000"/>
                </a:solidFill>
                <a:latin typeface="Microsoft YaHei UI" panose="020b0503020204020204" pitchFamily="18" charset="-122"/>
                <a:cs typeface="Microsoft YaHei UI" panose="020b0503020204020204" pitchFamily="18" charset="-122"/>
              </a:rPr>
              <a:t>可改为：生活中的他是个开朗外向，不拘小节的人</a:t>
            </a:r>
            <a:r>
              <a:rPr lang="en-US" altLang="zh-CN" sz="2200" smtClean="0">
                <a:solidFill>
                  <a:srgbClr val="000000"/>
                </a:solidFill>
                <a:latin typeface="Microsoft YaHei UI" panose="020b0503020204020204" pitchFamily="18" charset="-122"/>
                <a:cs typeface="Microsoft YaHei UI" panose="020b0503020204020204" pitchFamily="18" charset="-122"/>
              </a:rPr>
              <a:t>。</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7" name="TextBox 1"/>
          <p:cNvSpPr txBox="1"/>
          <p:nvPr/>
        </p:nvSpPr>
        <p:spPr>
          <a:xfrm>
            <a:off x="1193800" y="2887980"/>
            <a:ext cx="407543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（2）</a:t>
            </a:r>
            <a:r>
              <a:rPr lang="zh-CN" altLang="en-US" sz="2195" smtClean="0">
                <a:solidFill>
                  <a:srgbClr val="000000"/>
                </a:solidFill>
                <a:latin typeface="Microsoft YaHei UI" panose="020b0503020204020204" pitchFamily="18" charset="-122"/>
                <a:cs typeface="Microsoft YaHei UI" panose="020b0503020204020204" pitchFamily="18" charset="-122"/>
              </a:rPr>
              <a:t>两面对一面，意思不明确。</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
        <p:nvSpPr>
          <p:cNvPr id="8" name="TextBox 1"/>
          <p:cNvSpPr txBox="1"/>
          <p:nvPr/>
        </p:nvSpPr>
        <p:spPr>
          <a:xfrm>
            <a:off x="584200" y="3276600"/>
            <a:ext cx="5661660" cy="353060"/>
          </a:xfrm>
          <a:prstGeom prst="rect">
            <a:avLst/>
          </a:prstGeom>
          <a:noFill/>
        </p:spPr>
        <p:txBody>
          <a:bodyPr wrap="none" lIns="0" tIns="0" rIns="0" rtlCol="0">
            <a:spAutoFit/>
          </a:bodyPr>
          <a:lstStyle/>
          <a:p>
            <a:pPr>
              <a:lnSpc>
                <a:spcPts val="2400"/>
              </a:lnSpc>
            </a:pPr>
            <a:r>
              <a:rPr lang="zh-CN" altLang="en-US" sz="2195" smtClean="0">
                <a:solidFill>
                  <a:srgbClr val="000000"/>
                </a:solidFill>
                <a:latin typeface="Microsoft YaHei UI" panose="020b0503020204020204" pitchFamily="18" charset="-122"/>
                <a:cs typeface="Microsoft YaHei UI" panose="020b0503020204020204" pitchFamily="18" charset="-122"/>
              </a:rPr>
              <a:t>可将</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是否</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删去，在句首加一个</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对</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或</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关于</a:t>
            </a:r>
            <a:r>
              <a:rPr lang="en-US" altLang="zh-CN" sz="2195" smtClean="0">
                <a:solidFill>
                  <a:srgbClr val="000000"/>
                </a:solidFill>
                <a:latin typeface="Microsoft YaHei UI" panose="020b0503020204020204" pitchFamily="18" charset="-122"/>
                <a:cs typeface="Microsoft YaHei UI" panose="020b0503020204020204" pitchFamily="18" charset="-122"/>
              </a:rPr>
              <a:t>”。</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9" name="TextBox 1"/>
          <p:cNvSpPr txBox="1"/>
          <p:nvPr/>
        </p:nvSpPr>
        <p:spPr>
          <a:xfrm>
            <a:off x="1193800" y="4777740"/>
            <a:ext cx="8756650" cy="35306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（3）“</a:t>
            </a:r>
            <a:r>
              <a:rPr lang="zh-CN" altLang="en-US" sz="2195" smtClean="0">
                <a:solidFill>
                  <a:srgbClr val="000000"/>
                </a:solidFill>
                <a:latin typeface="Microsoft YaHei UI" panose="020b0503020204020204" pitchFamily="18" charset="-122"/>
                <a:cs typeface="Microsoft YaHei UI" panose="020b0503020204020204" pitchFamily="18" charset="-122"/>
              </a:rPr>
              <a:t>几十个</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意思不明确，是几十个报社还是一个报社的几十个记者。</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TextBox 1"/>
          <p:cNvSpPr txBox="1"/>
          <p:nvPr/>
        </p:nvSpPr>
        <p:spPr>
          <a:xfrm>
            <a:off x="4892040" y="3233420"/>
            <a:ext cx="5161915" cy="391795"/>
          </a:xfrm>
          <a:prstGeom prst="rect">
            <a:avLst/>
          </a:prstGeom>
          <a:noFill/>
        </p:spPr>
        <p:txBody>
          <a:bodyPr wrap="square" lIns="0" tIns="0" rIns="0" rtlCol="0">
            <a:spAutoFit/>
          </a:bodyPr>
          <a:lstStyle/>
          <a:p>
            <a:pPr>
              <a:lnSpc>
                <a:spcPts val="2700"/>
              </a:lnSpc>
            </a:pPr>
            <a:r>
              <a:rPr lang="zh-CN" altLang="en-US" sz="6600" smtClean="0">
                <a:solidFill>
                  <a:srgbClr val="262626"/>
                </a:solidFill>
                <a:latin typeface="Microsoft YaHei UI" panose="020b0503020204020204" pitchFamily="18" charset="-122"/>
                <a:cs typeface="Microsoft YaHei UI" panose="020b0503020204020204" pitchFamily="18" charset="-122"/>
              </a:rPr>
              <a:t>谢谢！</a:t>
            </a:r>
            <a:endParaRPr lang="zh-CN" altLang="en-US" sz="6600" smtClean="0">
              <a:solidFill>
                <a:srgbClr val="262626"/>
              </a:solidFill>
              <a:latin typeface="Microsoft YaHei UI" panose="020b0503020204020204" pitchFamily="18" charset="-122"/>
              <a:cs typeface="Microsoft YaHei UI" panose="020b0503020204020204" pitchFamily="18" charset="-122"/>
            </a:endParaRPr>
          </a:p>
        </p:txBody>
      </p:sp>
      <p:pic>
        <p:nvPicPr>
          <p:cNvPr id="12" name="New picture"/>
          <p:cNvPicPr/>
          <p:nvPr/>
        </p:nvPicPr>
        <p:blipFill>
          <a:blip r:embed="rId2"/>
          <a:stretch>
            <a:fillRect/>
          </a:stretch>
        </p:blipFill>
        <p:spPr>
          <a:xfrm>
            <a:off x="11379200" y="10375900"/>
            <a:ext cx="342900" cy="2540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193800" y="749300"/>
            <a:ext cx="2053590" cy="340360"/>
          </a:xfrm>
          <a:prstGeom prst="rect">
            <a:avLst/>
          </a:prstGeom>
          <a:noFill/>
        </p:spPr>
        <p:txBody>
          <a:bodyPr wrap="none" lIns="0" tIns="0" rIns="0" rtlCol="0">
            <a:spAutoFit/>
          </a:bodyPr>
          <a:lstStyle/>
          <a:p>
            <a:pPr algn="l">
              <a:lnSpc>
                <a:spcPts val="2300"/>
              </a:lnSpc>
              <a:buClrTx/>
              <a:buSzTx/>
              <a:buFontTx/>
            </a:pPr>
            <a:r>
              <a:rPr lang="en-US" altLang="zh-CN" sz="2305" b="1" smtClean="0">
                <a:solidFill>
                  <a:srgbClr val="FF0000"/>
                </a:solidFill>
                <a:latin typeface="Microsoft YaHei UI" panose="020b0503020204020204" pitchFamily="18" charset="-122"/>
                <a:cs typeface="Microsoft YaHei UI" panose="020b0503020204020204" pitchFamily="18" charset="-122"/>
              </a:rPr>
              <a:t>（一）表意不明</a:t>
            </a:r>
            <a:endParaRPr lang="en-US" altLang="zh-CN" sz="2305" b="1" smtClean="0">
              <a:solidFill>
                <a:srgbClr val="FF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193800" y="1365250"/>
            <a:ext cx="9359900" cy="30480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（4）我校这次为四川地震灾区募捐的活动，得到了</a:t>
            </a:r>
            <a:r>
              <a:rPr lang="en-US" altLang="zh-CN" sz="2200" smtClean="0">
                <a:solidFill>
                  <a:srgbClr val="FF0000"/>
                </a:solidFill>
                <a:latin typeface="Microsoft YaHei UI" panose="020b0503020204020204" pitchFamily="18" charset="-122"/>
                <a:cs typeface="Microsoft YaHei UI" panose="020b0503020204020204" pitchFamily="18" charset="-122"/>
              </a:rPr>
              <a:t>许多</a:t>
            </a:r>
            <a:r>
              <a:rPr lang="en-US" altLang="zh-CN" sz="2200" smtClean="0">
                <a:solidFill>
                  <a:srgbClr val="000000"/>
                </a:solidFill>
                <a:latin typeface="Microsoft YaHei UI" panose="020b0503020204020204" pitchFamily="18" charset="-122"/>
                <a:cs typeface="Microsoft YaHei UI" panose="020b0503020204020204" pitchFamily="18" charset="-122"/>
              </a:rPr>
              <a:t>学校老师和同学的积</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12" name="TextBox 1"/>
          <p:cNvSpPr txBox="1"/>
          <p:nvPr/>
        </p:nvSpPr>
        <p:spPr>
          <a:xfrm>
            <a:off x="584200" y="1800225"/>
            <a:ext cx="64135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极响应，在不到一天的时间内就募集善款三万余元。</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
        <p:nvSpPr>
          <p:cNvPr id="13" name="TextBox 1"/>
          <p:cNvSpPr txBox="1"/>
          <p:nvPr/>
        </p:nvSpPr>
        <p:spPr>
          <a:xfrm>
            <a:off x="1193800" y="3392170"/>
            <a:ext cx="9384030" cy="177673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（5）他背着总经理</a:t>
            </a:r>
            <a:r>
              <a:rPr lang="en-US" altLang="zh-CN" sz="2195" smtClean="0">
                <a:solidFill>
                  <a:srgbClr val="FF0000"/>
                </a:solidFill>
                <a:latin typeface="Microsoft YaHei UI" panose="020b0503020204020204" pitchFamily="18" charset="-122"/>
                <a:cs typeface="Microsoft YaHei UI" panose="020b0503020204020204" pitchFamily="18" charset="-122"/>
              </a:rPr>
              <a:t>和</a:t>
            </a:r>
            <a:r>
              <a:rPr lang="en-US" altLang="zh-CN" sz="2195" smtClean="0">
                <a:solidFill>
                  <a:srgbClr val="000000"/>
                </a:solidFill>
                <a:latin typeface="Microsoft YaHei UI" panose="020b0503020204020204" pitchFamily="18" charset="-122"/>
                <a:cs typeface="Microsoft YaHei UI" panose="020b0503020204020204" pitchFamily="18" charset="-122"/>
              </a:rPr>
              <a:t>副总经理偷偷地把这笔钱分别存入了两家银行。</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nSpc>
                <a:spcPts val="1000"/>
              </a:lnSpc>
            </a:pPr>
            <a:endParaRPr lang="en-US" altLang="zh-CN" smtClean="0"/>
          </a:p>
          <a:p>
            <a:pPr>
              <a:lnSpc>
                <a:spcPts val="2900"/>
              </a:lnSpc>
            </a:pPr>
            <a:r>
              <a:rPr lang="en-US" altLang="zh-CN" sz="2200" smtClean="0">
                <a:solidFill>
                  <a:srgbClr val="000000"/>
                </a:solidFill>
                <a:latin typeface="Microsoft YaHei UI" panose="020b0503020204020204" pitchFamily="18" charset="-122"/>
                <a:cs typeface="Microsoft YaHei UI" panose="020b0503020204020204" pitchFamily="18" charset="-122"/>
              </a:rPr>
              <a:t>（6）根据气象资料分析，长江中下游基本无降雨过程，仅江苏</a:t>
            </a:r>
            <a:r>
              <a:rPr lang="en-US" altLang="zh-CN" sz="2200" smtClean="0">
                <a:solidFill>
                  <a:srgbClr val="FF0000"/>
                </a:solidFill>
                <a:latin typeface="Microsoft YaHei UI" panose="020b0503020204020204" pitchFamily="18" charset="-122"/>
                <a:cs typeface="Microsoft YaHei UI" panose="020b0503020204020204" pitchFamily="18" charset="-122"/>
              </a:rPr>
              <a:t>和</a:t>
            </a:r>
            <a:r>
              <a:rPr lang="en-US" altLang="zh-CN" sz="2200" smtClean="0">
                <a:solidFill>
                  <a:srgbClr val="000000"/>
                </a:solidFill>
                <a:latin typeface="Microsoft YaHei UI" panose="020b0503020204020204" pitchFamily="18" charset="-122"/>
                <a:cs typeface="Microsoft YaHei UI" panose="020b0503020204020204" pitchFamily="18" charset="-122"/>
              </a:rPr>
              <a:t>浙江的部分</a:t>
            </a:r>
            <a:endParaRPr lang="en-US" altLang="zh-CN" sz="2200" smtClean="0">
              <a:solidFill>
                <a:srgbClr val="000000"/>
              </a:solidFill>
              <a:latin typeface="Microsoft YaHei UI" panose="020b0503020204020204" pitchFamily="18" charset="-122"/>
              <a:cs typeface="Microsoft YaHei UI" panose="020b0503020204020204" pitchFamily="18" charset="-122"/>
            </a:endParaRPr>
          </a:p>
        </p:txBody>
      </p:sp>
      <p:sp>
        <p:nvSpPr>
          <p:cNvPr id="14" name="TextBox 1"/>
          <p:cNvSpPr txBox="1"/>
          <p:nvPr/>
        </p:nvSpPr>
        <p:spPr>
          <a:xfrm>
            <a:off x="810260" y="5168900"/>
            <a:ext cx="3073400" cy="304800"/>
          </a:xfrm>
          <a:prstGeom prst="rect">
            <a:avLst/>
          </a:prstGeom>
          <a:noFill/>
        </p:spPr>
        <p:txBody>
          <a:bodyPr wrap="none" lIns="0" tIns="0" rIns="0" rtlCol="0">
            <a:spAutoFit/>
          </a:bodyPr>
          <a:lstStyle/>
          <a:p>
            <a:pPr>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地区可能有短时小到中雨</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TextBox 1"/>
          <p:cNvSpPr txBox="1"/>
          <p:nvPr/>
        </p:nvSpPr>
        <p:spPr>
          <a:xfrm>
            <a:off x="1193800" y="749300"/>
            <a:ext cx="1466850" cy="340360"/>
          </a:xfrm>
          <a:prstGeom prst="rect">
            <a:avLst/>
          </a:prstGeom>
          <a:noFill/>
        </p:spPr>
        <p:txBody>
          <a:bodyPr wrap="none" lIns="0" tIns="0" rIns="0" rtlCol="0">
            <a:spAutoFit/>
          </a:bodyPr>
          <a:lstStyle/>
          <a:p>
            <a:pPr algn="l">
              <a:lnSpc>
                <a:spcPts val="2300"/>
              </a:lnSpc>
              <a:buClrTx/>
              <a:buSzTx/>
              <a:buFontTx/>
            </a:pPr>
            <a:r>
              <a:rPr lang="en-US" altLang="zh-CN" sz="2305" b="1" smtClean="0">
                <a:solidFill>
                  <a:srgbClr val="FF0000"/>
                </a:solidFill>
                <a:latin typeface="Microsoft YaHei UI" panose="020b0503020204020204" pitchFamily="18" charset="-122"/>
                <a:cs typeface="Microsoft YaHei UI" panose="020b0503020204020204" pitchFamily="18" charset="-122"/>
              </a:rPr>
              <a:t>（一）</a:t>
            </a:r>
            <a:r>
              <a:rPr lang="zh-CN" altLang="en-US" sz="2305" b="1" smtClean="0">
                <a:solidFill>
                  <a:srgbClr val="FF0000"/>
                </a:solidFill>
                <a:latin typeface="Microsoft YaHei UI" panose="020b0503020204020204" pitchFamily="18" charset="-122"/>
                <a:cs typeface="Microsoft YaHei UI" panose="020b0503020204020204" pitchFamily="18" charset="-122"/>
              </a:rPr>
              <a:t>答案</a:t>
            </a:r>
            <a:endParaRPr lang="zh-CN" altLang="en-US" sz="2305" b="1" smtClean="0">
              <a:solidFill>
                <a:srgbClr val="FF0000"/>
              </a:solidFill>
              <a:latin typeface="Microsoft YaHei UI" panose="020b0503020204020204" pitchFamily="18" charset="-122"/>
              <a:cs typeface="Microsoft YaHei UI" panose="020b0503020204020204" pitchFamily="18" charset="-122"/>
            </a:endParaRPr>
          </a:p>
        </p:txBody>
      </p:sp>
      <p:sp>
        <p:nvSpPr>
          <p:cNvPr id="11" name="TextBox 1"/>
          <p:cNvSpPr txBox="1"/>
          <p:nvPr/>
        </p:nvSpPr>
        <p:spPr>
          <a:xfrm>
            <a:off x="1193800" y="1365250"/>
            <a:ext cx="7639050" cy="353060"/>
          </a:xfrm>
          <a:prstGeom prst="rect">
            <a:avLst/>
          </a:prstGeom>
          <a:noFill/>
        </p:spPr>
        <p:txBody>
          <a:bodyPr wrap="none" lIns="0" tIns="0" rIns="0" rtlCol="0">
            <a:spAutoFit/>
          </a:bodyPr>
          <a:lstStyle/>
          <a:p>
            <a:pPr>
              <a:lnSpc>
                <a:spcPts val="2400"/>
              </a:lnSpc>
            </a:pPr>
            <a:r>
              <a:rPr lang="en-US" altLang="zh-CN" sz="2200" smtClean="0">
                <a:solidFill>
                  <a:srgbClr val="000000"/>
                </a:solidFill>
                <a:latin typeface="Microsoft YaHei UI" panose="020b0503020204020204" pitchFamily="18" charset="-122"/>
                <a:cs typeface="Microsoft YaHei UI" panose="020b0503020204020204" pitchFamily="18" charset="-122"/>
              </a:rPr>
              <a:t>（4）“</a:t>
            </a:r>
            <a:r>
              <a:rPr lang="zh-CN" altLang="en-US" sz="2200" smtClean="0">
                <a:solidFill>
                  <a:srgbClr val="000000"/>
                </a:solidFill>
                <a:latin typeface="Microsoft YaHei UI" panose="020b0503020204020204" pitchFamily="18" charset="-122"/>
                <a:cs typeface="Microsoft YaHei UI" panose="020b0503020204020204" pitchFamily="18" charset="-122"/>
              </a:rPr>
              <a:t>许多</a:t>
            </a:r>
            <a:r>
              <a:rPr lang="en-US" altLang="zh-CN" sz="2200" smtClean="0">
                <a:solidFill>
                  <a:srgbClr val="000000"/>
                </a:solidFill>
                <a:latin typeface="Microsoft YaHei UI" panose="020b0503020204020204" pitchFamily="18" charset="-122"/>
                <a:cs typeface="Microsoft YaHei UI" panose="020b0503020204020204" pitchFamily="18" charset="-122"/>
              </a:rPr>
              <a:t>”</a:t>
            </a:r>
            <a:r>
              <a:rPr lang="zh-CN" altLang="en-US" sz="2200" smtClean="0">
                <a:solidFill>
                  <a:srgbClr val="000000"/>
                </a:solidFill>
                <a:latin typeface="Microsoft YaHei UI" panose="020b0503020204020204" pitchFamily="18" charset="-122"/>
                <a:cs typeface="Microsoft YaHei UI" panose="020b0503020204020204" pitchFamily="18" charset="-122"/>
              </a:rPr>
              <a:t>表意不明，是许多学校还是一个学校的许多老师？</a:t>
            </a:r>
            <a:endParaRPr lang="zh-CN" altLang="en-US" sz="2200" smtClean="0">
              <a:solidFill>
                <a:srgbClr val="000000"/>
              </a:solidFill>
              <a:latin typeface="Microsoft YaHei UI" panose="020b0503020204020204" pitchFamily="18" charset="-122"/>
              <a:cs typeface="Microsoft YaHei UI" panose="020b0503020204020204" pitchFamily="18" charset="-122"/>
            </a:endParaRPr>
          </a:p>
        </p:txBody>
      </p:sp>
      <p:sp>
        <p:nvSpPr>
          <p:cNvPr id="13" name="TextBox 1"/>
          <p:cNvSpPr txBox="1"/>
          <p:nvPr/>
        </p:nvSpPr>
        <p:spPr>
          <a:xfrm>
            <a:off x="1193800" y="2727960"/>
            <a:ext cx="10433050" cy="2148840"/>
          </a:xfrm>
          <a:prstGeom prst="rect">
            <a:avLst/>
          </a:prstGeom>
          <a:noFill/>
        </p:spPr>
        <p:txBody>
          <a:bodyPr wrap="none" lIns="0" tIns="0" rIns="0" rtlCol="0">
            <a:spAutoFit/>
          </a:bodyPr>
          <a:lstStyle/>
          <a:p>
            <a:pPr algn="l">
              <a:lnSpc>
                <a:spcPts val="2400"/>
              </a:lnSpc>
            </a:pPr>
            <a:r>
              <a:rPr lang="en-US" altLang="zh-CN" sz="2195" smtClean="0">
                <a:solidFill>
                  <a:srgbClr val="000000"/>
                </a:solidFill>
                <a:latin typeface="Microsoft YaHei UI" panose="020b0503020204020204" pitchFamily="18" charset="-122"/>
                <a:cs typeface="Microsoft YaHei UI" panose="020b0503020204020204" pitchFamily="18" charset="-122"/>
              </a:rPr>
              <a:t>（5）</a:t>
            </a:r>
            <a:r>
              <a:rPr lang="zh-CN" altLang="en-US" sz="2195" smtClean="0">
                <a:solidFill>
                  <a:srgbClr val="000000"/>
                </a:solidFill>
                <a:latin typeface="Microsoft YaHei UI" panose="020b0503020204020204" pitchFamily="18" charset="-122"/>
                <a:cs typeface="Microsoft YaHei UI" panose="020b0503020204020204" pitchFamily="18" charset="-122"/>
              </a:rPr>
              <a:t>连词</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和</a:t>
            </a:r>
            <a:r>
              <a:rPr lang="en-US" altLang="zh-CN" sz="2195" smtClean="0">
                <a:solidFill>
                  <a:srgbClr val="000000"/>
                </a:solidFill>
                <a:latin typeface="Microsoft YaHei UI" panose="020b0503020204020204" pitchFamily="18" charset="-122"/>
                <a:cs typeface="Microsoft YaHei UI" panose="020b0503020204020204" pitchFamily="18" charset="-122"/>
              </a:rPr>
              <a:t>“</a:t>
            </a:r>
            <a:r>
              <a:rPr lang="zh-CN" altLang="en-US" sz="2195" smtClean="0">
                <a:solidFill>
                  <a:srgbClr val="000000"/>
                </a:solidFill>
                <a:latin typeface="Microsoft YaHei UI" panose="020b0503020204020204" pitchFamily="18" charset="-122"/>
                <a:cs typeface="Microsoft YaHei UI" panose="020b0503020204020204" pitchFamily="18" charset="-122"/>
              </a:rPr>
              <a:t>出现了表意不明。他自己一个人，背着两个经理偷存钱了；还是说他和</a:t>
            </a:r>
            <a:endParaRPr lang="zh-CN" altLang="en-US" sz="2195" smtClean="0">
              <a:solidFill>
                <a:srgbClr val="000000"/>
              </a:solidFill>
              <a:latin typeface="Microsoft YaHei UI" panose="020b0503020204020204" pitchFamily="18" charset="-122"/>
              <a:cs typeface="Microsoft YaHei UI" panose="020b0503020204020204" pitchFamily="18" charset="-122"/>
            </a:endParaRPr>
          </a:p>
          <a:p>
            <a:pPr algn="l">
              <a:lnSpc>
                <a:spcPts val="2400"/>
              </a:lnSpc>
            </a:pPr>
            <a:r>
              <a:rPr lang="zh-CN" altLang="en-US" sz="2195" smtClean="0">
                <a:solidFill>
                  <a:srgbClr val="000000"/>
                </a:solidFill>
                <a:latin typeface="Microsoft YaHei UI" panose="020b0503020204020204" pitchFamily="18" charset="-122"/>
                <a:cs typeface="Microsoft YaHei UI" panose="020b0503020204020204" pitchFamily="18" charset="-122"/>
              </a:rPr>
              <a:t>副总经理两个人一起，背着总经理偷存钱了。</a:t>
            </a: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2400"/>
              </a:lnSpc>
            </a:pPr>
            <a:endParaRPr lang="en-US" altLang="zh-CN" sz="2195" smtClean="0">
              <a:solidFill>
                <a:srgbClr val="000000"/>
              </a:solidFill>
              <a:latin typeface="Microsoft YaHei UI" panose="020b0503020204020204" pitchFamily="18" charset="-122"/>
              <a:cs typeface="Microsoft YaHei UI" panose="020b0503020204020204" pitchFamily="18" charset="-122"/>
            </a:endParaRPr>
          </a:p>
          <a:p>
            <a:pPr algn="l">
              <a:lnSpc>
                <a:spcPts val="1000"/>
              </a:lnSpc>
            </a:pPr>
            <a:endParaRPr lang="en-US" altLang="zh-CN" smtClean="0"/>
          </a:p>
          <a:p>
            <a:pPr algn="l">
              <a:lnSpc>
                <a:spcPts val="2900"/>
              </a:lnSpc>
            </a:pPr>
            <a:r>
              <a:rPr lang="en-US" altLang="zh-CN" sz="2200" smtClean="0">
                <a:solidFill>
                  <a:srgbClr val="000000"/>
                </a:solidFill>
                <a:latin typeface="Microsoft YaHei UI" panose="020b0503020204020204" pitchFamily="18" charset="-122"/>
                <a:cs typeface="Microsoft YaHei UI" panose="020b0503020204020204" pitchFamily="18" charset="-122"/>
              </a:rPr>
              <a:t>（6）</a:t>
            </a:r>
            <a:r>
              <a:rPr lang="zh-CN" altLang="en-US" sz="2200" smtClean="0">
                <a:solidFill>
                  <a:srgbClr val="000000"/>
                </a:solidFill>
                <a:latin typeface="Microsoft YaHei UI" panose="020b0503020204020204" pitchFamily="18" charset="-122"/>
                <a:cs typeface="Microsoft YaHei UI" panose="020b0503020204020204" pitchFamily="18" charset="-122"/>
                <a:sym typeface="+mn-ea"/>
              </a:rPr>
              <a:t>连词</a:t>
            </a:r>
            <a:r>
              <a:rPr lang="en-US" altLang="zh-CN" sz="2200" smtClean="0">
                <a:solidFill>
                  <a:srgbClr val="000000"/>
                </a:solidFill>
                <a:latin typeface="Microsoft YaHei UI" panose="020b0503020204020204" pitchFamily="18" charset="-122"/>
                <a:cs typeface="Microsoft YaHei UI" panose="020b0503020204020204" pitchFamily="18" charset="-122"/>
                <a:sym typeface="+mn-ea"/>
              </a:rPr>
              <a:t>”</a:t>
            </a:r>
            <a:r>
              <a:rPr lang="zh-CN" altLang="en-US" sz="2200" smtClean="0">
                <a:solidFill>
                  <a:srgbClr val="000000"/>
                </a:solidFill>
                <a:latin typeface="Microsoft YaHei UI" panose="020b0503020204020204" pitchFamily="18" charset="-122"/>
                <a:cs typeface="Microsoft YaHei UI" panose="020b0503020204020204" pitchFamily="18" charset="-122"/>
                <a:sym typeface="+mn-ea"/>
              </a:rPr>
              <a:t>和</a:t>
            </a:r>
            <a:r>
              <a:rPr lang="en-US" altLang="zh-CN" sz="2200" smtClean="0">
                <a:solidFill>
                  <a:srgbClr val="000000"/>
                </a:solidFill>
                <a:latin typeface="Microsoft YaHei UI" panose="020b0503020204020204" pitchFamily="18" charset="-122"/>
                <a:cs typeface="Microsoft YaHei UI" panose="020b0503020204020204" pitchFamily="18" charset="-122"/>
                <a:sym typeface="+mn-ea"/>
              </a:rPr>
              <a:t>“</a:t>
            </a:r>
            <a:r>
              <a:rPr lang="zh-CN" altLang="en-US" sz="2200" smtClean="0">
                <a:solidFill>
                  <a:srgbClr val="000000"/>
                </a:solidFill>
                <a:latin typeface="Microsoft YaHei UI" panose="020b0503020204020204" pitchFamily="18" charset="-122"/>
                <a:cs typeface="Microsoft YaHei UI" panose="020b0503020204020204" pitchFamily="18" charset="-122"/>
                <a:sym typeface="+mn-ea"/>
              </a:rPr>
              <a:t>出现了表意不明。是江苏和（部分浙江）下雨，还是（江苏</a:t>
            </a:r>
            <a:r>
              <a:rPr lang="en-US" altLang="zh-CN" sz="2200" smtClean="0">
                <a:solidFill>
                  <a:srgbClr val="000000"/>
                </a:solidFill>
                <a:latin typeface="Microsoft YaHei UI" panose="020b0503020204020204" pitchFamily="18" charset="-122"/>
                <a:cs typeface="Microsoft YaHei UI" panose="020b0503020204020204" pitchFamily="18" charset="-122"/>
                <a:sym typeface="+mn-ea"/>
              </a:rPr>
              <a:t>+</a:t>
            </a:r>
            <a:r>
              <a:rPr lang="zh-CN" altLang="en-US" sz="2200" smtClean="0">
                <a:solidFill>
                  <a:srgbClr val="000000"/>
                </a:solidFill>
                <a:latin typeface="Microsoft YaHei UI" panose="020b0503020204020204" pitchFamily="18" charset="-122"/>
                <a:cs typeface="Microsoft YaHei UI" panose="020b0503020204020204" pitchFamily="18" charset="-122"/>
                <a:sym typeface="+mn-ea"/>
              </a:rPr>
              <a:t>浙江）的</a:t>
            </a:r>
            <a:endParaRPr lang="zh-CN" altLang="en-US" sz="2200" smtClean="0">
              <a:solidFill>
                <a:srgbClr val="000000"/>
              </a:solidFill>
              <a:latin typeface="Microsoft YaHei UI" panose="020b0503020204020204" pitchFamily="18" charset="-122"/>
              <a:cs typeface="Microsoft YaHei UI" panose="020b0503020204020204" pitchFamily="18" charset="-122"/>
              <a:sym typeface="+mn-ea"/>
            </a:endParaRPr>
          </a:p>
          <a:p>
            <a:pPr algn="l">
              <a:lnSpc>
                <a:spcPts val="2900"/>
              </a:lnSpc>
            </a:pPr>
            <a:r>
              <a:rPr lang="zh-CN" altLang="en-US" sz="2200" smtClean="0">
                <a:solidFill>
                  <a:srgbClr val="000000"/>
                </a:solidFill>
                <a:latin typeface="Microsoft YaHei UI" panose="020b0503020204020204" pitchFamily="18" charset="-122"/>
                <a:cs typeface="Microsoft YaHei UI" panose="020b0503020204020204" pitchFamily="18" charset="-122"/>
                <a:sym typeface="+mn-ea"/>
              </a:rPr>
              <a:t>部分地区下雨？</a:t>
            </a:r>
            <a:endParaRPr lang="zh-CN" altLang="en-US" sz="2200" smtClean="0">
              <a:solidFill>
                <a:srgbClr val="000000"/>
              </a:solidFill>
              <a:latin typeface="Microsoft YaHei UI" panose="020b0503020204020204" pitchFamily="18" charset="-122"/>
              <a:cs typeface="Microsoft YaHei UI" panose="020b0503020204020204" pitchFamily="18" charset="-122"/>
              <a:sym typeface="+mn-ea"/>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7" name="Picture 3"/>
          <p:cNvPicPr>
            <a:picLocks noChangeAspect="1" noChangeArrowheads="1"/>
          </p:cNvPicPr>
          <p:nvPr/>
        </p:nvPicPr>
        <p:blipFill>
          <a:blip r:embed="rId2"/>
          <a:stretch>
            <a:fillRect/>
          </a:stretch>
        </p:blipFill>
        <p:spPr bwMode="auto">
          <a:xfrm>
            <a:off x="533400" y="2133600"/>
            <a:ext cx="8077200" cy="4254500"/>
          </a:xfrm>
          <a:prstGeom prst="rect">
            <a:avLst/>
          </a:prstGeom>
          <a:noFill/>
        </p:spPr>
      </p:pic>
      <p:pic>
        <p:nvPicPr>
          <p:cNvPr id="2" name="Picture 3"/>
          <p:cNvPicPr>
            <a:picLocks noChangeAspect="1" noChangeArrowheads="1"/>
          </p:cNvPicPr>
          <p:nvPr/>
        </p:nvPicPr>
        <p:blipFill>
          <a:blip r:embed="rId3"/>
          <a:stretch>
            <a:fillRect/>
          </a:stretch>
        </p:blipFill>
        <p:spPr bwMode="auto">
          <a:xfrm>
            <a:off x="8534400" y="457200"/>
            <a:ext cx="3086100" cy="2133600"/>
          </a:xfrm>
          <a:prstGeom prst="rect">
            <a:avLst/>
          </a:prstGeom>
          <a:noFill/>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燕尾形箭头 13"/>
          <p:cNvSpPr/>
          <p:nvPr/>
        </p:nvSpPr>
        <p:spPr>
          <a:xfrm>
            <a:off x="4079875" y="3213100"/>
            <a:ext cx="1143000" cy="571500"/>
          </a:xfrm>
          <a:prstGeom prst="notchedRightArrow">
            <a:avLst>
              <a:gd name="adj1" fmla="val 50000"/>
              <a:gd name="adj2" fmla="val 50000"/>
            </a:avLst>
          </a:prstGeom>
          <a:solidFill>
            <a:srgbClr val="009900"/>
          </a:solidFill>
          <a:ln w="9525" cap="flat" cmpd="sng">
            <a:solidFill>
              <a:srgbClr val="CCFF33"/>
            </a:solidFill>
            <a:prstDash val="solid"/>
            <a:miter/>
            <a:headEnd type="none" w="med" len="med"/>
            <a:tailEnd type="none" w="med" len="med"/>
          </a:ln>
          <a:effectLst>
            <a:outerShdw dist="23000" dir="5400000" algn="ctr" rotWithShape="0">
              <a:srgbClr val="000000">
                <a:alpha val="25000"/>
              </a:srgbClr>
            </a:outerShdw>
          </a:effectLst>
        </p:spPr>
        <p:txBody>
          <a:bodyPr anchor="ctr" anchorCtr="0"/>
          <a:lstStyle/>
          <a:p>
            <a:pPr algn="ctr"/>
            <a:endParaRPr lang="zh-CN" altLang="en-US" b="0">
              <a:solidFill>
                <a:srgbClr val="FFFFFF"/>
              </a:solidFill>
              <a:latin typeface="Calibri"/>
              <a:ea typeface="宋体" panose="02010600030101010101" pitchFamily="2" charset="-122"/>
            </a:endParaRPr>
          </a:p>
        </p:txBody>
      </p:sp>
      <p:sp>
        <p:nvSpPr>
          <p:cNvPr id="23557" name="Text Box 6"/>
          <p:cNvSpPr txBox="1"/>
          <p:nvPr/>
        </p:nvSpPr>
        <p:spPr>
          <a:xfrm>
            <a:off x="1558925" y="1412875"/>
            <a:ext cx="2673350" cy="3538220"/>
          </a:xfrm>
          <a:prstGeom prst="rect">
            <a:avLst/>
          </a:prstGeom>
          <a:solidFill>
            <a:schemeClr val="bg1"/>
          </a:solidFill>
          <a:ln w="9525">
            <a:noFill/>
          </a:ln>
        </p:spPr>
        <p:txBody>
          <a:bodyPr>
            <a:spAutoFit/>
          </a:bodyPr>
          <a:lstStyle/>
          <a:p>
            <a:r>
              <a:rPr lang="en-US" altLang="zh-CN"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a:t>
            </a:r>
            <a:r>
              <a:rPr lang="zh-CN" altLang="en-US" sz="2800" u="sng" noProof="1">
                <a:solidFill>
                  <a:srgbClr val="FF0000"/>
                </a:solidFill>
                <a:effectLst>
                  <a:outerShdw blurRad="38100" dist="38100" dir="2700000">
                    <a:srgbClr val="C0C0C0"/>
                  </a:outerShdw>
                </a:effectLst>
                <a:latin typeface="黑体" panose="02010609060101010101" pitchFamily="2" charset="-122"/>
                <a:ea typeface="黑体" panose="02010609060101010101" pitchFamily="2" charset="-122"/>
                <a:cs typeface="+mn-cs"/>
              </a:rPr>
              <a:t>二）结构混乱</a:t>
            </a:r>
            <a:r>
              <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cs typeface="+mn-cs"/>
              </a:rPr>
              <a:t>。</a:t>
            </a:r>
            <a:endParaRPr lang="zh-CN" altLang="en-US" sz="2800" noProof="1">
              <a:effectLst>
                <a:outerShdw blurRad="38100" dist="38100" dir="2700000">
                  <a:srgbClr val="C0C0C0"/>
                </a:outerShdw>
              </a:effectLst>
              <a:latin typeface="黑体" panose="02010609060101010101" pitchFamily="2" charset="-122"/>
              <a:ea typeface="黑体" panose="02010609060101010101" pitchFamily="2" charset="-122"/>
            </a:endParaRPr>
          </a:p>
          <a:p>
            <a:r>
              <a:rPr lang="zh-CN" altLang="en-US" sz="2800" noProof="1">
                <a:latin typeface="黑体" panose="02010609060101010101" pitchFamily="2" charset="-122"/>
                <a:ea typeface="黑体" panose="02010609060101010101" pitchFamily="2" charset="-122"/>
                <a:cs typeface="+mn-cs"/>
              </a:rPr>
              <a:t>把两种不同的句法结构混杂在一个表达式中，结果造成语句结构混乱、语义纠缠，这样的语病就叫杂糅。</a:t>
            </a:r>
            <a:endParaRPr lang="zh-CN" altLang="en-US" sz="2800" noProof="1">
              <a:latin typeface="黑体" panose="02010609060101010101" pitchFamily="2" charset="-122"/>
              <a:ea typeface="黑体" panose="02010609060101010101" pitchFamily="2" charset="-122"/>
              <a:cs typeface="+mn-cs"/>
            </a:endParaRPr>
          </a:p>
        </p:txBody>
      </p:sp>
      <p:sp>
        <p:nvSpPr>
          <p:cNvPr id="2" name="Text Box 7"/>
          <p:cNvSpPr txBox="1"/>
          <p:nvPr/>
        </p:nvSpPr>
        <p:spPr>
          <a:xfrm>
            <a:off x="5323205" y="2219325"/>
            <a:ext cx="6511925" cy="1814830"/>
          </a:xfrm>
          <a:prstGeom prst="rect">
            <a:avLst/>
          </a:prstGeom>
          <a:solidFill>
            <a:schemeClr val="bg1"/>
          </a:solidFill>
          <a:ln w="9525">
            <a:noFill/>
          </a:ln>
        </p:spPr>
        <p:txBody>
          <a:bodyPr wrap="square" anchor="t" anchorCtr="0">
            <a:spAutoFit/>
          </a:bodyPr>
          <a:lstStyle/>
          <a:p>
            <a:r>
              <a:rPr lang="zh-CN" altLang="en-US" sz="2800">
                <a:latin typeface="Arial" panose="020b0604020202020204" pitchFamily="34" charset="0"/>
                <a:ea typeface="黑体" panose="02010609060101010101" pitchFamily="2" charset="-122"/>
              </a:rPr>
              <a:t>例：</a:t>
            </a:r>
            <a:endParaRPr lang="zh-CN" altLang="en-US" sz="2800">
              <a:latin typeface="Arial" panose="020b0604020202020204" pitchFamily="34" charset="0"/>
              <a:ea typeface="黑体" panose="02010609060101010101" pitchFamily="2" charset="-122"/>
            </a:endParaRPr>
          </a:p>
          <a:p>
            <a:r>
              <a:rPr lang="zh-CN" altLang="en-US" sz="2800">
                <a:solidFill>
                  <a:srgbClr val="FF0000"/>
                </a:solidFill>
                <a:latin typeface="Arial" panose="020b0604020202020204" pitchFamily="34" charset="0"/>
                <a:ea typeface="黑体" panose="02010609060101010101" pitchFamily="2" charset="-122"/>
              </a:rPr>
              <a:t>中国人民</a:t>
            </a:r>
            <a:r>
              <a:rPr lang="zh-CN" altLang="en-US" sz="2800">
                <a:latin typeface="Arial" panose="020b0604020202020204" pitchFamily="34" charset="0"/>
                <a:ea typeface="黑体" panose="02010609060101010101" pitchFamily="2" charset="-122"/>
              </a:rPr>
              <a:t>自从接受了马列主义思想之后，</a:t>
            </a:r>
            <a:r>
              <a:rPr lang="zh-CN" altLang="en-US" sz="2800">
                <a:solidFill>
                  <a:srgbClr val="FF0000"/>
                </a:solidFill>
                <a:latin typeface="Arial" panose="020b0604020202020204" pitchFamily="34" charset="0"/>
                <a:ea typeface="黑体" panose="02010609060101010101" pitchFamily="2" charset="-122"/>
              </a:rPr>
              <a:t>中国的革命</a:t>
            </a:r>
            <a:r>
              <a:rPr lang="zh-CN" altLang="en-US" sz="2800">
                <a:latin typeface="Arial" panose="020b0604020202020204" pitchFamily="34" charset="0"/>
                <a:ea typeface="黑体" panose="02010609060101010101" pitchFamily="2" charset="-122"/>
              </a:rPr>
              <a:t>就在毛泽东同志领导下大大改了样子。</a:t>
            </a:r>
            <a:endParaRPr lang="zh-CN" altLang="en-US" sz="2800">
              <a:latin typeface="Arial" panose="020b0604020202020204" pitchFamily="34" charset="0"/>
              <a:ea typeface="黑体" panose="02010609060101010101" pitchFamily="2" charset="-122"/>
            </a:endParaRPr>
          </a:p>
        </p:txBody>
      </p:sp>
      <p:sp>
        <p:nvSpPr>
          <p:cNvPr id="23561" name="Text Box 10"/>
          <p:cNvSpPr txBox="1"/>
          <p:nvPr/>
        </p:nvSpPr>
        <p:spPr>
          <a:xfrm>
            <a:off x="5650865" y="4318635"/>
            <a:ext cx="4751070" cy="1322070"/>
          </a:xfrm>
          <a:prstGeom prst="rect">
            <a:avLst/>
          </a:prstGeom>
          <a:solidFill>
            <a:schemeClr val="bg1"/>
          </a:solidFill>
          <a:ln w="9525">
            <a:noFill/>
          </a:ln>
        </p:spPr>
        <p:txBody>
          <a:bodyPr wrap="square" anchor="t" anchorCtr="0">
            <a:spAutoFit/>
          </a:bodyPr>
          <a:lstStyle/>
          <a:p>
            <a:r>
              <a:rPr lang="zh-CN" altLang="en-US" sz="2000">
                <a:solidFill>
                  <a:srgbClr val="FF0000"/>
                </a:solidFill>
                <a:latin typeface="黑体" panose="02010609060101010101" pitchFamily="2" charset="-122"/>
                <a:ea typeface="黑体" panose="02010609060101010101" pitchFamily="2" charset="-122"/>
              </a:rPr>
              <a:t>中国人民......马列主义思想之后”就怎么样？作者不接下去说，却用“中国革命”另起一句。应该改为“自从中国人民......之后”。</a:t>
            </a:r>
            <a:endParaRPr lang="zh-CN" altLang="en-US" sz="2000">
              <a:solidFill>
                <a:srgbClr val="FF0000"/>
              </a:solidFill>
              <a:latin typeface="黑体" panose="02010609060101010101" pitchFamily="2" charset="-122"/>
              <a:ea typeface="黑体" panose="02010609060101010101" pitchFamily="2" charset="-122"/>
            </a:endParaRPr>
          </a:p>
        </p:txBody>
      </p:sp>
      <p:sp>
        <p:nvSpPr>
          <p:cNvPr id="3" name="Line 9"/>
          <p:cNvSpPr/>
          <p:nvPr/>
        </p:nvSpPr>
        <p:spPr>
          <a:xfrm flipH="1">
            <a:off x="6340475" y="3534728"/>
            <a:ext cx="0" cy="647700"/>
          </a:xfrm>
          <a:prstGeom prst="line">
            <a:avLst/>
          </a:prstGeom>
          <a:ln w="19050" cap="flat" cmpd="sng">
            <a:solidFill>
              <a:srgbClr val="FF0000"/>
            </a:solidFill>
            <a:prstDash val="solid"/>
            <a:round/>
            <a:headEnd type="none" w="med" len="med"/>
            <a:tailEnd type="triangle" w="med" len="med"/>
          </a:ln>
        </p:spPr>
        <p:txBody>
          <a:bodyPr/>
          <a:lstStyle/>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nodeType="withEffect">
                                  <p:stCondLst>
                                    <p:cond delay="0"/>
                                  </p:stCondLst>
                                  <p:childTnLst>
                                    <p:set>
                                      <p:cBhvr>
                                        <p:cTn id="6" dur="1" fill="hold">
                                          <p:stCondLst>
                                            <p:cond delay="0"/>
                                          </p:stCondLst>
                                        </p:cTn>
                                        <p:tgtEl>
                                          <p:spTgt spid="23561">
                                            <p:txEl>
                                              <p:charRg st="11" end="25"/>
                                            </p:txEl>
                                          </p:spTgt>
                                        </p:tgtEl>
                                        <p:attrNameLst>
                                          <p:attrName>style.visibility</p:attrName>
                                        </p:attrNameLst>
                                      </p:cBhvr>
                                      <p:to>
                                        <p:strVal val="visible"/>
                                      </p:to>
                                    </p:set>
                                    <p:animEffect transition="in" filter="blinds(horizontal)">
                                      <p:cBhvr>
                                        <p:cTn id="7" dur="500"/>
                                        <p:tgtEl>
                                          <p:spTgt spid="23561">
                                            <p:txEl>
                                              <p:charRg st="11" end="25"/>
                                            </p:txEl>
                                          </p:spTgt>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6840,&quot;width&quot;:12120}"/>
</p:tagLst>
</file>

<file path=ppt/tags/tag2.xml><?xml version="1.0" encoding="utf-8"?>
<p:tagLst xmlns:p="http://schemas.openxmlformats.org/presentationml/2006/main">
  <p:tag name="KSO_WM_UNIT_PLACING_PICTURE_USER_VIEWPORT" val="{&quot;height&quot;:8860,&quot;width&quot;:10980}"/>
</p:tagLst>
</file>

<file path=ppt/tags/tag3.xml><?xml version="1.0" encoding="utf-8"?>
<p:tagLst xmlns:p="http://schemas.openxmlformats.org/presentationml/2006/main">
  <p:tag name="KSO_WM_UNIT_PLACING_PICTURE_USER_VIEWPORT" val="{&quot;height&quot;:5160,&quot;width&quot;:6460}"/>
</p:tagLst>
</file>

<file path=ppt/tags/tag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270</Paragraphs>
  <Slides>50</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50</vt:i4>
      </vt:variant>
    </vt:vector>
  </HeadingPairs>
  <TitlesOfParts>
    <vt:vector baseType="lpstr" size="58">
      <vt:lpstr>Arial</vt:lpstr>
      <vt:lpstr>Calibri</vt:lpstr>
      <vt:lpstr>Microsoft YaHei UI</vt:lpstr>
      <vt:lpstr>宋体</vt:lpstr>
      <vt:lpstr>黑体</vt:lpstr>
      <vt:lpstr>Times New Roman</vt:lpstr>
      <vt:lpstr>华文楷体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2021-12-14T21:02:04.808</cp:lastPrinted>
  <dcterms:created xsi:type="dcterms:W3CDTF">2021-12-14T21:02:04Z</dcterms:created>
  <dcterms:modified xsi:type="dcterms:W3CDTF">2021-12-14T13:02:06Z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