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</p:sldMasterIdLst>
  <p:notesMasterIdLst>
    <p:notesMasterId r:id="rId30"/>
  </p:notesMasterIdLst>
  <p:sldIdLst>
    <p:sldId id="301" r:id="rId5"/>
    <p:sldId id="258" r:id="rId6"/>
    <p:sldId id="262" r:id="rId7"/>
    <p:sldId id="263" r:id="rId8"/>
    <p:sldId id="266" r:id="rId9"/>
    <p:sldId id="267" r:id="rId10"/>
    <p:sldId id="257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1" r:id="rId21"/>
    <p:sldId id="282" r:id="rId22"/>
    <p:sldId id="283" r:id="rId23"/>
    <p:sldId id="285" r:id="rId24"/>
    <p:sldId id="289" r:id="rId25"/>
    <p:sldId id="290" r:id="rId26"/>
    <p:sldId id="291" r:id="rId27"/>
    <p:sldId id="292" r:id="rId28"/>
    <p:sldId id="293" r:id="rId29"/>
    <p:sldId id="294" r:id="rId31"/>
    <p:sldId id="295" r:id="rId32"/>
    <p:sldId id="297" r:id="rId33"/>
    <p:sldId id="298" r:id="rId34"/>
    <p:sldId id="296" r:id="rId35"/>
    <p:sldId id="303" r:id="rId3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032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1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9ED6BD-3DE5-4139-A44E-EEC01992684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A77C9D-879D-412A-967D-9EA0D7DE542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A77C9D-879D-412A-967D-9EA0D7DE54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2FCDE9-9BE6-44D1-AB35-C200395F5D22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399958-3152-40FF-ACF4-763F7A521890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FD1402-64DE-4BFA-901F-CC456B6A0E89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441DA5-1597-409D-B776-645B61218D7E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C93FBF-8F8B-48D1-A94F-BC67D3BAEDA5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A62BCD-6634-4915-B124-8E91625FF556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F47F8D-83E5-412A-81A5-D0578366CCA3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9B333A-4BA5-4158-B49A-4E2BDD34BFCE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346965-FF0E-4559-B962-9EDC35BF520B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ECB3A9-9639-441F-850D-88426105CCF8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F455C7-3E48-4D2F-89A9-AE115C70F0A2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6423E0-134D-439F-88C0-DF1A7D2CA403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0DE765-2287-4735-9179-958576A5E011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F63C16-EF96-4718-87D0-52D2A1F2B540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6526BA-A53E-4DD4-A991-D246FDA484D7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0DFF4D-6C5C-440A-A5B9-E9D11A607877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65E03F-29C9-4D8B-8E9B-EDA1CB6EF355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8A66B6-F4E0-47F8-9A75-A62198B89E76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1B3186-54F0-4F9A-B74F-756943C221B6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083A50-84A6-43A0-AE9E-B70E093E054F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C75440-6D0F-4699-8FAD-3AB8413903EB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99BDDC-BBD9-4F1C-9085-2BCB93570BBF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>
            <a:lum/>
          </a:blip>
          <a:srcRect/>
          <a:stretch>
            <a:fillRect t="-25000" r="-31000" b="-2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830FCAA2-B715-4026-A5EF-FA9DAA008B4A}" type="slidenum">
              <a:rPr 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 smtClean="0"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smtClean="0"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smtClean="0"/>
            </a:lvl1pPr>
          </a:lstStyle>
          <a:p>
            <a:pPr>
              <a:defRPr/>
            </a:pPr>
            <a:fld id="{E7AEB75A-556E-45C8-B4F4-5E7D38E0A648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png"/><Relationship Id="rId3" Type="http://schemas.microsoft.com/office/2007/relationships/media" Target="file:///C:\Users\Administrator\Desktop\&#12298;&#40718;&#23574;&#25945;&#26696;&#12299;&#20843;&#24180;&#32423;&#35821;&#25991;&#19979;&#65288;&#20154;&#25945;&#29256;&#65289;\&#31532;2&#21333;&#20803;\&#31532;7&#35838;%20&#22823;&#38593;&#24402;&#26469;\&#38477;&#22830;&#21331;&#29595;%20-%20&#36828;&#39134;&#30340;&#22823;&#38593;%20(&#21407;&#29256;&#20276;&#22863;).mp3" TargetMode="External"/><Relationship Id="rId2" Type="http://schemas.openxmlformats.org/officeDocument/2006/relationships/audio" Target="file:///C:\Users\Administrator\Desktop\&#12298;&#40718;&#23574;&#25945;&#26696;&#12299;&#20843;&#24180;&#32423;&#35821;&#25991;&#19979;&#65288;&#20154;&#25945;&#29256;&#65289;\&#31532;2&#21333;&#20803;\&#31532;7&#35838;%20&#22823;&#38593;&#24402;&#26469;\&#38477;&#22830;&#21331;&#29595;%20-%20&#36828;&#39134;&#30340;&#22823;&#38593;%20(&#21407;&#29256;&#20276;&#22863;).mp3" TargetMode="External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1143000" y="1857375"/>
            <a:ext cx="6786563" cy="20300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5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5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5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单元</a:t>
            </a:r>
            <a:endParaRPr lang="en-US" altLang="zh-CN" sz="5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indent="-742950" algn="ctr"/>
            <a:r>
              <a:rPr lang="en-US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  </a:t>
            </a:r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大雁归来</a:t>
            </a:r>
            <a:endParaRPr lang="en-US" altLang="zh-CN" sz="3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83568" y="1370002"/>
            <a:ext cx="7890670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914400">
              <a:lnSpc>
                <a:spcPts val="45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文章描写了</a:t>
            </a:r>
            <a:r>
              <a:rPr lang="en-US" altLang="zh-CN" sz="3600" b="1" dirty="0" smtClean="0">
                <a:solidFill>
                  <a:srgbClr val="FF0000"/>
                </a:solidFill>
                <a:latin typeface="+mn-ea"/>
              </a:rPr>
              <a:t>3</a:t>
            </a:r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月大雁的归来，觅食前后的鸣叫，孤雁，</a:t>
            </a:r>
            <a:r>
              <a:rPr lang="en-US" altLang="zh-CN" sz="3600" b="1" dirty="0" smtClean="0">
                <a:solidFill>
                  <a:srgbClr val="FF0000"/>
                </a:solidFill>
                <a:latin typeface="+mn-ea"/>
              </a:rPr>
              <a:t>4</a:t>
            </a:r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月间群居沼泽时的鸣叫，即归来、觅食、集会。</a:t>
            </a:r>
            <a:endParaRPr lang="en-US" altLang="zh-CN" sz="3600" b="1" dirty="0" smtClean="0">
              <a:solidFill>
                <a:srgbClr val="FF0000"/>
              </a:solidFill>
              <a:latin typeface="+mn-ea"/>
            </a:endParaRPr>
          </a:p>
          <a:p>
            <a:pPr indent="914400">
              <a:lnSpc>
                <a:spcPts val="45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大雁是具有灵性的候鸟，是报春使者，善远飞，喜群居，重友情，有联合观念。</a:t>
            </a:r>
            <a:endParaRPr lang="zh-CN" altLang="en-US" sz="3600" b="1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标注 1"/>
          <p:cNvSpPr/>
          <p:nvPr/>
        </p:nvSpPr>
        <p:spPr>
          <a:xfrm>
            <a:off x="357158" y="142852"/>
            <a:ext cx="5357818" cy="857256"/>
          </a:xfrm>
          <a:prstGeom prst="cloudCallout">
            <a:avLst>
              <a:gd name="adj1" fmla="val -47206"/>
              <a:gd name="adj2" fmla="val 142289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rgbClr val="7030A0"/>
                </a:solidFill>
              </a:rPr>
              <a:t>领悟文章主旨</a:t>
            </a:r>
            <a:endParaRPr lang="zh-CN" altLang="en-US" sz="3600" b="1" dirty="0">
              <a:solidFill>
                <a:srgbClr val="7030A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714348" y="1609244"/>
            <a:ext cx="7715304" cy="4196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31520">
              <a:lnSpc>
                <a:spcPts val="4000"/>
              </a:lnSpc>
            </a:pPr>
            <a:r>
              <a:rPr lang="zh-CN" altLang="en-US" sz="2800" b="1" dirty="0" smtClean="0">
                <a:latin typeface="楷体_GB2312" pitchFamily="49" charset="-122"/>
                <a:ea typeface="楷体_GB2312" pitchFamily="49" charset="-122"/>
              </a:rPr>
              <a:t>作者在</a:t>
            </a:r>
            <a:r>
              <a:rPr lang="en-US" altLang="zh-CN" sz="2800" b="1" dirty="0" smtClean="0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800" b="1" dirty="0" smtClean="0">
                <a:latin typeface="楷体_GB2312" pitchFamily="49" charset="-122"/>
                <a:ea typeface="楷体_GB2312" pitchFamily="49" charset="-122"/>
              </a:rPr>
              <a:t>沙乡年鉴</a:t>
            </a:r>
            <a:r>
              <a:rPr lang="en-US" altLang="zh-CN" sz="2800" b="1" dirty="0" smtClean="0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800" b="1" dirty="0" smtClean="0">
                <a:latin typeface="楷体_GB2312" pitchFamily="49" charset="-122"/>
                <a:ea typeface="楷体_GB2312" pitchFamily="49" charset="-122"/>
              </a:rPr>
              <a:t>的序言中说：“这里所描述的是我们一家人在周末时，在那个远离过多的现代化的世外桃源</a:t>
            </a:r>
            <a:r>
              <a:rPr lang="en-US" altLang="zh-CN" sz="2800" b="1" dirty="0" smtClean="0">
                <a:latin typeface="Dotum" panose="020B0600000101010101" pitchFamily="34" charset="-127"/>
                <a:ea typeface="Dotum" panose="020B0600000101010101" pitchFamily="34" charset="-127"/>
              </a:rPr>
              <a:t>——</a:t>
            </a:r>
            <a:r>
              <a:rPr lang="en-US" altLang="zh-CN" sz="2800" b="1" dirty="0" smtClean="0">
                <a:latin typeface="楷体_GB2312" pitchFamily="49" charset="-122"/>
                <a:ea typeface="楷体_GB2312" pitchFamily="49" charset="-122"/>
              </a:rPr>
              <a:t>‘</a:t>
            </a:r>
            <a:r>
              <a:rPr lang="zh-CN" altLang="en-US" sz="2800" b="1" dirty="0" smtClean="0">
                <a:latin typeface="楷体_GB2312" pitchFamily="49" charset="-122"/>
                <a:ea typeface="楷体_GB2312" pitchFamily="49" charset="-122"/>
              </a:rPr>
              <a:t>木屋’中所看到和所做的事情。在这个先是被我们越来越完美的社会榨取殆尽，然后又被遗弃的沙子农场里，我们试图用铲子和斧子去重建我们在其他地方正在失去的那些东西。正是在这儿，我们探索着，而且也发现着上帝赐予我们的本质。”   </a:t>
            </a:r>
            <a:endParaRPr lang="en-US" altLang="zh-CN" sz="2800" b="1" dirty="0" smtClean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11560" y="3046601"/>
            <a:ext cx="7776864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5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    找到了善性、友情、亲情、联合的观念，找到了大自然的诗意。</a:t>
            </a:r>
            <a:endParaRPr lang="zh-CN" altLang="en-US" sz="36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99972" y="1292567"/>
            <a:ext cx="75724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600" b="1" dirty="0" smtClean="0">
                <a:latin typeface="+mn-ea"/>
              </a:rPr>
              <a:t>    阅读上面的材料，思考：作者在大雁身上找到了哪些“失去的东西”？</a:t>
            </a:r>
            <a:endParaRPr lang="zh-CN" altLang="en-US" sz="3600" b="1" dirty="0">
              <a:latin typeface="+mn-ea"/>
            </a:endParaRP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标注 1"/>
          <p:cNvSpPr/>
          <p:nvPr/>
        </p:nvSpPr>
        <p:spPr>
          <a:xfrm>
            <a:off x="323528" y="844716"/>
            <a:ext cx="8572560" cy="1000108"/>
          </a:xfrm>
          <a:prstGeom prst="cloudCallout">
            <a:avLst>
              <a:gd name="adj1" fmla="val -47206"/>
              <a:gd name="adj2" fmla="val 142289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rgbClr val="7030A0"/>
                </a:solidFill>
              </a:rPr>
              <a:t>齐读课文最后三段，思考：</a:t>
            </a:r>
            <a:endParaRPr lang="zh-CN" altLang="en-US" sz="3600" b="1" dirty="0">
              <a:solidFill>
                <a:srgbClr val="7030A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899592" y="2708920"/>
            <a:ext cx="7632848" cy="1511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5500"/>
              </a:lnSpc>
            </a:pPr>
            <a:r>
              <a:rPr lang="zh-CN" altLang="en-US" sz="4800" b="1" dirty="0" smtClean="0">
                <a:solidFill>
                  <a:prstClr val="black"/>
                </a:solidFill>
                <a:latin typeface="+mn-ea"/>
              </a:rPr>
              <a:t>    如何理解这三段话的深刻含意？</a:t>
            </a:r>
            <a:endParaRPr lang="zh-CN" altLang="en-US" sz="4800" b="1" dirty="0" smtClean="0">
              <a:solidFill>
                <a:prstClr val="black"/>
              </a:solidFill>
              <a:latin typeface="+mn-ea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55576" y="1675398"/>
            <a:ext cx="7848872" cy="29777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5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    大雁具有联合的观念，全球一体化，这是人类所不及的；大雁的迁徙活动是富有诗意的，对人类有益无损，大雁归来的鸣叫，简直是带有野性的诗歌。</a:t>
            </a:r>
            <a:endParaRPr lang="zh-CN" altLang="en-US" sz="1100" b="1" dirty="0">
              <a:latin typeface="+mn-ea"/>
            </a:endParaRPr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85786" y="484511"/>
            <a:ext cx="214314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主旨：</a:t>
            </a:r>
            <a:endParaRPr lang="zh-CN" altLang="en-US" sz="6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27584" y="1844824"/>
            <a:ext cx="7632848" cy="29777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5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    作者认为大雁是人类的伙伴，动物使地球充满生机、充满诗意、充满乐趣，人类应该珍爱有益无损的动物，与动物和谐共处。一言以蔽之，即人类应保护野生动物，珍爱野生动物。</a:t>
            </a:r>
            <a:endParaRPr lang="zh-CN" altLang="en-US" sz="3600" b="1" dirty="0">
              <a:latin typeface="+mn-ea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/>
          <p:nvPr/>
        </p:nvGrpSpPr>
        <p:grpSpPr bwMode="auto">
          <a:xfrm>
            <a:off x="357188" y="285750"/>
            <a:ext cx="3200400" cy="990600"/>
            <a:chOff x="-1695" y="-156"/>
            <a:chExt cx="2016" cy="624"/>
          </a:xfrm>
        </p:grpSpPr>
        <p:sp>
          <p:nvSpPr>
            <p:cNvPr id="3" name="AutoShape 5"/>
            <p:cNvSpPr>
              <a:spLocks noChangeArrowheads="1"/>
            </p:cNvSpPr>
            <p:nvPr/>
          </p:nvSpPr>
          <p:spPr bwMode="auto">
            <a:xfrm>
              <a:off x="-1650" y="-156"/>
              <a:ext cx="1824" cy="6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FFFF"/>
                </a:gs>
                <a:gs pos="50000">
                  <a:srgbClr val="FFFFCC"/>
                </a:gs>
                <a:gs pos="100000">
                  <a:srgbClr val="00FFFF"/>
                </a:gs>
              </a:gsLst>
              <a:lin ang="5400000" scaled="1"/>
            </a:gradFill>
            <a:ln w="28575" cmpd="sng">
              <a:solidFill>
                <a:srgbClr val="9900FF"/>
              </a:solidFill>
              <a:round/>
            </a:ln>
            <a:effectLst>
              <a:outerShdw dist="107763" dir="13500000" sx="75000" sy="75000" algn="tl" rotWithShape="0">
                <a:srgbClr val="FF99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/>
              <a:endParaRPr lang="zh-CN" altLang="zh-CN" b="1">
                <a:solidFill>
                  <a:srgbClr val="CC0000"/>
                </a:solidFill>
              </a:endParaRPr>
            </a:p>
          </p:txBody>
        </p:sp>
        <p:sp>
          <p:nvSpPr>
            <p:cNvPr id="4" name="Text Box 6"/>
            <p:cNvSpPr txBox="1">
              <a:spLocks noChangeArrowheads="1"/>
            </p:cNvSpPr>
            <p:nvPr/>
          </p:nvSpPr>
          <p:spPr bwMode="auto">
            <a:xfrm>
              <a:off x="-1695" y="-111"/>
              <a:ext cx="2016" cy="48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zh-CN" altLang="en-US" sz="4400" b="1" dirty="0" smtClean="0">
                  <a:solidFill>
                    <a:srgbClr val="CC0000"/>
                  </a:solidFill>
                  <a:latin typeface="Times New Roman" panose="02020603050405020304" pitchFamily="18" charset="0"/>
                  <a:ea typeface="方正姚体" panose="02010601030101010101" pitchFamily="2" charset="-122"/>
                </a:rPr>
                <a:t>体会写法</a:t>
              </a:r>
              <a:endParaRPr lang="zh-CN" sz="4400" b="1" dirty="0">
                <a:solidFill>
                  <a:srgbClr val="CC0000"/>
                </a:solidFill>
                <a:latin typeface="Times New Roman" panose="02020603050405020304" pitchFamily="18" charset="0"/>
                <a:ea typeface="方正姚体" panose="02010601030101010101" pitchFamily="2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395536" y="1390613"/>
            <a:ext cx="8352928" cy="488851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indent="640080">
              <a:lnSpc>
                <a:spcPts val="34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雁属鸟纲，鸭科，是雁亚科各种类的通称，一种大型游禽。形状略似家鹅，有的较小。嘴宽而厚，嘴甲比较宽阔，啮缘有较钝的节状突起。雌雄羽色相似，多数呈淡灰褐色，有斑纹。大雁群居水边，往往千百成群，夜宿时，有雁在周围专司警戒，如果遇到袭击，就鸣叫报警。主食嫩叶、细根、种子，间或啄食农田谷物。每年春分后飞回北方繁殖，秋分后飞往南方越冬。群雁飞行，排成“一”字或“人”字形，人们称之为“雁字”，因为行列整齐，人们称之为“雁阵”。大雁的飞行，路线是笔直的。中国常见的有鸿雁、豆雁、白额雁等。雁队成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只，或以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只的倍数组成，雁群是一些家庭，或者说是一些家庭的聚合体。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23528" y="1961396"/>
            <a:ext cx="8496944" cy="41319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914400">
              <a:lnSpc>
                <a:spcPts val="45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+mn-ea"/>
              </a:rPr>
              <a:t>这一段文字，重说明。客观介绍有关大雁的科学知识，如大雁的属性、外形、生活习性、飞行线路、聚合性等。</a:t>
            </a:r>
            <a:endParaRPr lang="en-US" altLang="zh-CN" sz="3200" b="1" dirty="0" smtClean="0">
              <a:solidFill>
                <a:srgbClr val="FF0000"/>
              </a:solidFill>
              <a:latin typeface="+mn-ea"/>
            </a:endParaRPr>
          </a:p>
          <a:p>
            <a:pPr indent="914400">
              <a:lnSpc>
                <a:spcPts val="45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+mn-ea"/>
              </a:rPr>
              <a:t>课文是知识性、形象性、抒情性的完美结合。课文也介绍了大雁的生活习性、大雁的飞行路线、雁队的数字分析等科学知识，但侧重点并不在于介绍知识。</a:t>
            </a:r>
            <a:endParaRPr lang="zh-CN" altLang="en-US" sz="3200" b="1" dirty="0">
              <a:latin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5536" y="548680"/>
            <a:ext cx="8352928" cy="13958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5500"/>
              </a:lnSpc>
            </a:pPr>
            <a:r>
              <a:rPr lang="zh-CN" altLang="en-US" sz="3200" b="1" dirty="0" smtClean="0">
                <a:solidFill>
                  <a:prstClr val="black"/>
                </a:solidFill>
                <a:latin typeface="+mn-ea"/>
              </a:rPr>
              <a:t>    把这一段文字与课文进行比较，两文的写法有什么不同？</a:t>
            </a:r>
            <a:endParaRPr lang="zh-CN" altLang="en-US" sz="3200" b="1" dirty="0" smtClean="0">
              <a:solidFill>
                <a:prstClr val="black"/>
              </a:solidFill>
              <a:latin typeface="+mn-ea"/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5576" y="1529917"/>
            <a:ext cx="7818662" cy="3627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5500"/>
              </a:lnSpc>
            </a:pPr>
            <a:r>
              <a:rPr lang="zh-CN" altLang="en-US" sz="4800" b="1" dirty="0" smtClean="0">
                <a:solidFill>
                  <a:prstClr val="black"/>
                </a:solidFill>
                <a:latin typeface="+mn-ea"/>
              </a:rPr>
              <a:t>    本文独特的写法表现在科学知识与文学趣味并重，形象性、抒情性是本文最明显的特征。请同学们自主选例评析。</a:t>
            </a:r>
            <a:endParaRPr lang="zh-CN" altLang="en-US" sz="4800" b="1" dirty="0" smtClean="0">
              <a:solidFill>
                <a:prstClr val="black"/>
              </a:solidFill>
              <a:latin typeface="+mn-ea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404664"/>
            <a:ext cx="750099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）品味形象性 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3528" y="1312307"/>
            <a:ext cx="8424936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31520">
              <a:lnSpc>
                <a:spcPts val="4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</a:rPr>
              <a:t>本文多用拟人手法描写大雁，大雁的形象在作者笔下，跃然纸上，声情并茂。如：春雁归来时的热情低语，向水洼池塘问好；觅食前后鸣叫，似乎先有一场辩论，返回后还会论述食物的价值；晚上大雁群居沼泽集会，发言、激烈的辩论、深沉的总结、稀疏的谈论。形象的描写，让人如见其形，如闻其声。</a:t>
            </a:r>
            <a:endParaRPr lang="en-US" altLang="zh-CN" sz="2800" b="1" dirty="0" smtClean="0">
              <a:solidFill>
                <a:srgbClr val="FF0000"/>
              </a:solidFill>
            </a:endParaRPr>
          </a:p>
          <a:p>
            <a:pPr indent="731520">
              <a:lnSpc>
                <a:spcPts val="4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</a:rPr>
              <a:t>另外，衬托手法的运用也为文章增色不少，如主教雀、花鼠衬托大雁的坚定不移，乌鸦衬托大雁飞行路线笔直。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 l="-31000" r="-3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43808" y="305361"/>
            <a:ext cx="7715304" cy="132343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8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大雁归来</a:t>
            </a:r>
            <a:endParaRPr lang="zh-CN" altLang="en-US" sz="8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85786" y="357166"/>
            <a:ext cx="750099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）感受抒情性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5536" y="2852936"/>
            <a:ext cx="8496944" cy="1118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31520">
              <a:lnSpc>
                <a:spcPts val="4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①一只燕子的来临说明不了春天，但当一群大雁冲破了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月暖流的雾霭时，春天就来到了。 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5536" y="4077072"/>
            <a:ext cx="835292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</a:rPr>
              <a:t>          这句话是说，大雁是春天真正的使者，大雁给人们带来了春天的生机，春天的希望，春天的喜悦。在作者心目中，大雁像人类一样具有灵性。  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5536" y="1142984"/>
            <a:ext cx="8352928" cy="16172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3200" b="1" dirty="0" smtClean="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  仔细体会下列句子，说说这些句子所表达的思想感情。（自由发言，任选一句来谈自己的感受） </a:t>
            </a:r>
            <a:endParaRPr lang="zh-CN" altLang="en-US" sz="3200" b="1" dirty="0">
              <a:solidFill>
                <a:srgbClr val="7030A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83568" y="1221720"/>
            <a:ext cx="784887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31520">
              <a:lnSpc>
                <a:spcPts val="4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②一触到水，我们刚到的客人就会叫起来，似乎它们溅起的水花能抖掉那脆弱的香蒲身上的冬天。  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3568" y="2949912"/>
            <a:ext cx="777686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</a:rPr>
              <a:t>         归来的大雁让香蒲乃至万物摆脱了冬日的严寒，香蒲乃至万物从此迎来春天，欣欣向荣，生动形象。   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85786" y="1573588"/>
            <a:ext cx="7715304" cy="1118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31520">
              <a:lnSpc>
                <a:spcPts val="4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③在我们的农场，可以根据两个数字来衡量春天的富足：所种的松树和停留的大雁。  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87624" y="3140968"/>
            <a:ext cx="7500990" cy="564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</a:rPr>
              <a:t>这表现了作者对大雁的喜爱、珍视。   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23528" y="1158617"/>
            <a:ext cx="8424936" cy="1118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31520">
              <a:lnSpc>
                <a:spcPts val="4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④通过对春雁集会的日常程序的观察，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它们是丧失了亲人的幸存者。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39552" y="2852936"/>
            <a:ext cx="820891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</a:rPr>
              <a:t>          作者为孤雁而感伤，为它们失去亲人而悲哀伤痛，字里行间流露出对枪杀大雁者的反感乃至愤恨。   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83568" y="1556792"/>
            <a:ext cx="7746654" cy="1118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31520">
              <a:lnSpc>
                <a:spcPts val="4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⑤每年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月，它们都要用自己的生命来为实现这个基本的信念做赌注。  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27584" y="3318857"/>
            <a:ext cx="7715304" cy="1118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</a:rPr>
              <a:t>         大雁用生命实现联合的信念，而人类却不可预期，表现了作者对大雁的赞扬、钦佩之情。   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11560" y="1000108"/>
            <a:ext cx="799288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31520">
              <a:lnSpc>
                <a:spcPts val="4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⑥在这种每年一度的迁徙中，整个大陆所获得的是从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月的天空洒下来的一首有益无损的带着野性的诗歌。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01112" y="2636912"/>
            <a:ext cx="771530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</a:rPr>
              <a:t>         春分后大雁回归，它离开了食品丰足、冬季温暖的南方，最后来到阳光充足、夏季僻静的北方，生育小雁。迁徙中的大雁，它的鸣叫，是带着野性的诗歌，给整个大陆带来诗意。作者觉得大雁是非常可爱的动物，大雁是人类的朋友，他喜欢大雁。  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716498"/>
            <a:ext cx="8496944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zh-CN" altLang="en-US" sz="60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总结：</a:t>
            </a:r>
            <a:endParaRPr lang="en-US" altLang="zh-CN" sz="6000" b="1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indent="914400">
              <a:lnSpc>
                <a:spcPts val="5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</a:rPr>
              <a:t>浓郁的抒情色彩是本文的一大特色，字里行间注满爱鸟之情。作者对大雁的迁徙飞翔由衷钦敬，为大雁担惊受怕，为孤雁的不幸而悲伤哀痛，为大雁归来而欣喜欢乐，对大雁的种种鸣叫声由衷喜爱，即使不是直抒胸臆，笔墨中也饱含爱意。 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/>
          <p:nvPr/>
        </p:nvGrpSpPr>
        <p:grpSpPr bwMode="auto">
          <a:xfrm>
            <a:off x="357188" y="285750"/>
            <a:ext cx="3200400" cy="990600"/>
            <a:chOff x="-1695" y="-156"/>
            <a:chExt cx="2016" cy="624"/>
          </a:xfrm>
        </p:grpSpPr>
        <p:sp>
          <p:nvSpPr>
            <p:cNvPr id="3" name="AutoShape 5"/>
            <p:cNvSpPr>
              <a:spLocks noChangeArrowheads="1"/>
            </p:cNvSpPr>
            <p:nvPr/>
          </p:nvSpPr>
          <p:spPr bwMode="auto">
            <a:xfrm>
              <a:off x="-1650" y="-156"/>
              <a:ext cx="1824" cy="6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FFFF"/>
                </a:gs>
                <a:gs pos="50000">
                  <a:srgbClr val="FFFFCC"/>
                </a:gs>
                <a:gs pos="100000">
                  <a:srgbClr val="00FFFF"/>
                </a:gs>
              </a:gsLst>
              <a:lin ang="5400000" scaled="1"/>
            </a:gradFill>
            <a:ln w="28575" cmpd="sng">
              <a:solidFill>
                <a:srgbClr val="9900FF"/>
              </a:solidFill>
              <a:round/>
            </a:ln>
            <a:effectLst>
              <a:outerShdw dist="107763" dir="13500000" sx="75000" sy="75000" algn="tl" rotWithShape="0">
                <a:srgbClr val="FF99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/>
              <a:endParaRPr lang="zh-CN" altLang="zh-CN" b="1">
                <a:solidFill>
                  <a:srgbClr val="CC0000"/>
                </a:solidFill>
              </a:endParaRPr>
            </a:p>
          </p:txBody>
        </p:sp>
        <p:sp>
          <p:nvSpPr>
            <p:cNvPr id="4" name="Text Box 6"/>
            <p:cNvSpPr txBox="1">
              <a:spLocks noChangeArrowheads="1"/>
            </p:cNvSpPr>
            <p:nvPr/>
          </p:nvSpPr>
          <p:spPr bwMode="auto">
            <a:xfrm>
              <a:off x="-1695" y="-111"/>
              <a:ext cx="2016" cy="48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zh-CN" altLang="en-US" sz="4400" b="1" dirty="0" smtClean="0">
                  <a:solidFill>
                    <a:srgbClr val="CC0000"/>
                  </a:solidFill>
                  <a:latin typeface="Times New Roman" panose="02020603050405020304" pitchFamily="18" charset="0"/>
                  <a:ea typeface="方正姚体" panose="02010601030101010101" pitchFamily="2" charset="-122"/>
                </a:rPr>
                <a:t>合作研讨</a:t>
              </a:r>
              <a:endParaRPr lang="zh-CN" sz="4400" b="1" dirty="0">
                <a:solidFill>
                  <a:srgbClr val="CC0000"/>
                </a:solidFill>
                <a:latin typeface="Times New Roman" panose="02020603050405020304" pitchFamily="18" charset="0"/>
                <a:ea typeface="方正姚体" panose="02010601030101010101" pitchFamily="2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611560" y="2060848"/>
            <a:ext cx="7992888" cy="26571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4000" b="1" dirty="0" smtClean="0">
                <a:solidFill>
                  <a:prstClr val="black"/>
                </a:solidFill>
                <a:latin typeface="+mn-ea"/>
              </a:rPr>
              <a:t>    以小组为单位讨论交流，要求人人发言，提出一个最急于解决的问题。如有小组成员不能解答的疑难问题，以纸条形式向教师提问。</a:t>
            </a:r>
            <a:endParaRPr lang="zh-CN" altLang="en-US" sz="4000" b="1" dirty="0" smtClean="0">
              <a:solidFill>
                <a:prstClr val="black"/>
              </a:solidFill>
              <a:latin typeface="+mn-ea"/>
            </a:endParaRP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1917120"/>
            <a:ext cx="7920880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40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作者长期地在农场里用心观察大雁，用心感受大雁，这样的情怀应该怎样理解？</a:t>
            </a:r>
            <a:endParaRPr lang="zh-CN" altLang="en-US" sz="40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41200" y="952267"/>
            <a:ext cx="7819232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</a:rPr>
              <a:t>         在作者的观念中，人是自然的组成部分，人与自然的其他部分也应该平等地和谐共处。作者发现，大雁这种生灵，与人类有许多相似之处，它们有家庭结构，也有亲情，还有不少为人类所不及的品性，它们向来有联合的观念，它们对人类有益而无损。人类回归自然，可以从自然中获得无穷乐趣，而这是高度物质文明所不能代替的。到自然中去，与动物为伴，这是一种回归自然的趋势。  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/>
          <p:nvPr/>
        </p:nvGrpSpPr>
        <p:grpSpPr bwMode="auto">
          <a:xfrm>
            <a:off x="357188" y="285750"/>
            <a:ext cx="3200400" cy="990600"/>
            <a:chOff x="-1695" y="-156"/>
            <a:chExt cx="2016" cy="624"/>
          </a:xfrm>
        </p:grpSpPr>
        <p:sp>
          <p:nvSpPr>
            <p:cNvPr id="3" name="AutoShape 5"/>
            <p:cNvSpPr>
              <a:spLocks noChangeArrowheads="1"/>
            </p:cNvSpPr>
            <p:nvPr/>
          </p:nvSpPr>
          <p:spPr bwMode="auto">
            <a:xfrm>
              <a:off x="-1650" y="-156"/>
              <a:ext cx="1824" cy="6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FFFF"/>
                </a:gs>
                <a:gs pos="50000">
                  <a:srgbClr val="FFFFCC"/>
                </a:gs>
                <a:gs pos="100000">
                  <a:srgbClr val="00FFFF"/>
                </a:gs>
              </a:gsLst>
              <a:lin ang="5400000" scaled="1"/>
            </a:gradFill>
            <a:ln w="28575" cmpd="sng">
              <a:solidFill>
                <a:srgbClr val="9900FF"/>
              </a:solidFill>
              <a:round/>
            </a:ln>
            <a:effectLst>
              <a:outerShdw dist="107763" dir="13500000" sx="75000" sy="75000" algn="tl" rotWithShape="0">
                <a:srgbClr val="FF99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/>
              <a:endParaRPr lang="zh-CN" altLang="zh-CN" b="1">
                <a:solidFill>
                  <a:srgbClr val="CC0000"/>
                </a:solidFill>
              </a:endParaRPr>
            </a:p>
          </p:txBody>
        </p:sp>
        <p:sp>
          <p:nvSpPr>
            <p:cNvPr id="4" name="Text Box 6"/>
            <p:cNvSpPr txBox="1">
              <a:spLocks noChangeArrowheads="1"/>
            </p:cNvSpPr>
            <p:nvPr/>
          </p:nvSpPr>
          <p:spPr bwMode="auto">
            <a:xfrm>
              <a:off x="-1695" y="-111"/>
              <a:ext cx="2016" cy="48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zh-CN" altLang="en-US" sz="4400" b="1" dirty="0" smtClean="0">
                  <a:solidFill>
                    <a:srgbClr val="CC0000"/>
                  </a:solidFill>
                  <a:latin typeface="Times New Roman" panose="02020603050405020304" pitchFamily="18" charset="0"/>
                  <a:ea typeface="方正姚体" panose="02010601030101010101" pitchFamily="2" charset="-122"/>
                </a:rPr>
                <a:t>资料展播</a:t>
              </a:r>
              <a:endParaRPr lang="zh-CN" sz="4400" b="1" dirty="0">
                <a:solidFill>
                  <a:srgbClr val="CC0000"/>
                </a:solidFill>
                <a:latin typeface="Times New Roman" panose="02020603050405020304" pitchFamily="18" charset="0"/>
                <a:ea typeface="方正姚体" panose="02010601030101010101" pitchFamily="2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612464" y="1733310"/>
            <a:ext cx="8136000" cy="41960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2400" b="1" dirty="0" smtClean="0">
                <a:latin typeface="PinYinok" panose="020B0603050302020204" pitchFamily="34" charset="0"/>
              </a:rPr>
              <a:t>        形声。从隹（</a:t>
            </a:r>
            <a:r>
              <a:rPr lang="en-US" altLang="zh-CN" sz="2400" b="1" dirty="0" err="1" smtClean="0">
                <a:latin typeface="PinYinok" panose="020B0603050302020204" pitchFamily="34" charset="0"/>
              </a:rPr>
              <a:t>zhu</a:t>
            </a:r>
            <a:r>
              <a:rPr lang="en-US" altLang="zh-CN" sz="2400" b="1" dirty="0" smtClean="0">
                <a:latin typeface="PinYinok" panose="020B0603050302020204" pitchFamily="34" charset="0"/>
              </a:rPr>
              <a:t>~</a:t>
            </a:r>
            <a:r>
              <a:rPr lang="zh-CN" altLang="en-US" sz="2400" b="1" dirty="0" smtClean="0">
                <a:latin typeface="PinYinok" panose="020B0603050302020204" pitchFamily="34" charset="0"/>
              </a:rPr>
              <a:t>），从人，厂（</a:t>
            </a:r>
            <a:r>
              <a:rPr lang="en-US" altLang="zh-CN" sz="2400" b="1" dirty="0" smtClean="0">
                <a:latin typeface="PinYinok" panose="020B0603050302020204" pitchFamily="34" charset="0"/>
              </a:rPr>
              <a:t> h2n</a:t>
            </a:r>
            <a:r>
              <a:rPr lang="zh-CN" altLang="en-US" sz="2400" b="1" dirty="0" smtClean="0">
                <a:latin typeface="PinYinok" panose="020B0603050302020204" pitchFamily="34" charset="0"/>
              </a:rPr>
              <a:t>）声。隹，短尾鸟。厂，石山之涯岩，也有表意作用。本义：鸟名。</a:t>
            </a:r>
            <a:endParaRPr lang="en-US" altLang="zh-CN" sz="2400" b="1" dirty="0" smtClean="0">
              <a:latin typeface="PinYinok" panose="020B0603050302020204" pitchFamily="34" charset="0"/>
            </a:endParaRPr>
          </a:p>
          <a:p>
            <a:pPr>
              <a:lnSpc>
                <a:spcPts val="4000"/>
              </a:lnSpc>
            </a:pPr>
            <a:r>
              <a:rPr lang="zh-CN" altLang="en-US" sz="2400" b="1" dirty="0" smtClean="0">
                <a:latin typeface="PinYinok" panose="020B0603050302020204" pitchFamily="34" charset="0"/>
              </a:rPr>
              <a:t>鸟类的一属，形状略像鹅，颈和翼较长，足和尾较短，羽毛淡紫褐色，善于游泳和飞行。</a:t>
            </a:r>
            <a:endParaRPr lang="en-US" altLang="zh-CN" sz="2400" b="1" dirty="0" smtClean="0">
              <a:latin typeface="PinYinok" panose="020B0603050302020204" pitchFamily="34" charset="0"/>
            </a:endParaRPr>
          </a:p>
          <a:p>
            <a:pPr>
              <a:lnSpc>
                <a:spcPts val="4000"/>
              </a:lnSpc>
            </a:pPr>
            <a:r>
              <a:rPr lang="zh-CN" altLang="en-US" sz="2400" b="1" dirty="0" smtClean="0">
                <a:latin typeface="PinYinok" panose="020B0603050302020204" pitchFamily="34" charset="0"/>
              </a:rPr>
              <a:t>        雁，雁鸟也。</a:t>
            </a:r>
            <a:r>
              <a:rPr lang="en-US" altLang="zh-CN" sz="2400" b="1" dirty="0" smtClean="0">
                <a:latin typeface="PinYinok" panose="020B0603050302020204" pitchFamily="34" charset="0"/>
              </a:rPr>
              <a:t>——《</a:t>
            </a:r>
            <a:r>
              <a:rPr lang="zh-CN" altLang="en-US" sz="2400" b="1" dirty="0" smtClean="0">
                <a:latin typeface="PinYinok" panose="020B0603050302020204" pitchFamily="34" charset="0"/>
              </a:rPr>
              <a:t>说文</a:t>
            </a:r>
            <a:r>
              <a:rPr lang="en-US" altLang="zh-CN" sz="2400" b="1" dirty="0" smtClean="0">
                <a:latin typeface="PinYinok" panose="020B0603050302020204" pitchFamily="34" charset="0"/>
              </a:rPr>
              <a:t>》</a:t>
            </a:r>
            <a:endParaRPr lang="en-US" altLang="zh-CN" sz="2400" b="1" dirty="0" smtClean="0">
              <a:latin typeface="PinYinok" panose="020B0603050302020204" pitchFamily="34" charset="0"/>
            </a:endParaRPr>
          </a:p>
          <a:p>
            <a:pPr>
              <a:lnSpc>
                <a:spcPts val="4000"/>
              </a:lnSpc>
            </a:pPr>
            <a:r>
              <a:rPr lang="zh-CN" altLang="en-US" sz="2400" b="1" dirty="0" smtClean="0">
                <a:latin typeface="PinYinok" panose="020B0603050302020204" pitchFamily="34" charset="0"/>
              </a:rPr>
              <a:t>        纳采纳吉，请期皆用雁。</a:t>
            </a:r>
            <a:r>
              <a:rPr lang="en-US" altLang="zh-CN" sz="2400" b="1" dirty="0" smtClean="0">
                <a:latin typeface="PinYinok" panose="020B0603050302020204" pitchFamily="34" charset="0"/>
              </a:rPr>
              <a:t>——《</a:t>
            </a:r>
            <a:r>
              <a:rPr lang="zh-CN" altLang="en-US" sz="2400" b="1" dirty="0" smtClean="0">
                <a:latin typeface="PinYinok" panose="020B0603050302020204" pitchFamily="34" charset="0"/>
              </a:rPr>
              <a:t>仪礼</a:t>
            </a:r>
            <a:r>
              <a:rPr lang="en-US" altLang="zh-CN" sz="2400" b="1" dirty="0" smtClean="0">
                <a:latin typeface="PinYinok" panose="020B0603050302020204" pitchFamily="34" charset="0"/>
              </a:rPr>
              <a:t>·</a:t>
            </a:r>
            <a:r>
              <a:rPr lang="zh-CN" altLang="en-US" sz="2400" b="1" dirty="0" smtClean="0">
                <a:latin typeface="PinYinok" panose="020B0603050302020204" pitchFamily="34" charset="0"/>
              </a:rPr>
              <a:t>士昏礼</a:t>
            </a:r>
            <a:r>
              <a:rPr lang="en-US" altLang="zh-CN" sz="2400" b="1" dirty="0" smtClean="0">
                <a:latin typeface="PinYinok" panose="020B0603050302020204" pitchFamily="34" charset="0"/>
              </a:rPr>
              <a:t>》</a:t>
            </a:r>
            <a:endParaRPr lang="en-US" altLang="zh-CN" sz="2400" b="1" dirty="0" smtClean="0">
              <a:latin typeface="PinYinok" panose="020B0603050302020204" pitchFamily="34" charset="0"/>
            </a:endParaRPr>
          </a:p>
          <a:p>
            <a:pPr>
              <a:lnSpc>
                <a:spcPts val="4000"/>
              </a:lnSpc>
            </a:pPr>
            <a:r>
              <a:rPr lang="zh-CN" altLang="en-US" sz="2400" b="1" dirty="0" smtClean="0">
                <a:latin typeface="PinYinok" panose="020B0603050302020204" pitchFamily="34" charset="0"/>
              </a:rPr>
              <a:t>        下大夫相见以雁。</a:t>
            </a:r>
            <a:r>
              <a:rPr lang="en-US" altLang="zh-CN" sz="2400" b="1" dirty="0" smtClean="0">
                <a:latin typeface="PinYinok" panose="020B0603050302020204" pitchFamily="34" charset="0"/>
              </a:rPr>
              <a:t>——《</a:t>
            </a:r>
            <a:r>
              <a:rPr lang="zh-CN" altLang="en-US" sz="2400" b="1" dirty="0" smtClean="0">
                <a:latin typeface="PinYinok" panose="020B0603050302020204" pitchFamily="34" charset="0"/>
              </a:rPr>
              <a:t>仪礼</a:t>
            </a:r>
            <a:r>
              <a:rPr lang="en-US" altLang="zh-CN" sz="2400" b="1" dirty="0" smtClean="0">
                <a:latin typeface="PinYinok" panose="020B0603050302020204" pitchFamily="34" charset="0"/>
              </a:rPr>
              <a:t>·</a:t>
            </a:r>
            <a:r>
              <a:rPr lang="zh-CN" altLang="en-US" sz="2400" b="1" dirty="0" smtClean="0">
                <a:latin typeface="PinYinok" panose="020B0603050302020204" pitchFamily="34" charset="0"/>
              </a:rPr>
              <a:t>士相见礼</a:t>
            </a:r>
            <a:r>
              <a:rPr lang="en-US" altLang="zh-CN" sz="2400" b="1" dirty="0" smtClean="0">
                <a:latin typeface="PinYinok" panose="020B0603050302020204" pitchFamily="34" charset="0"/>
              </a:rPr>
              <a:t>》</a:t>
            </a:r>
            <a:endParaRPr lang="en-US" altLang="zh-CN" sz="2400" b="1" dirty="0" smtClean="0">
              <a:latin typeface="PinYinok" panose="020B0603050302020204" pitchFamily="34" charset="0"/>
            </a:endParaRPr>
          </a:p>
          <a:p>
            <a:pPr>
              <a:lnSpc>
                <a:spcPts val="4000"/>
              </a:lnSpc>
            </a:pPr>
            <a:r>
              <a:rPr lang="zh-CN" altLang="en-US" sz="2400" b="1" dirty="0" smtClean="0">
                <a:latin typeface="PinYinok" panose="020B0603050302020204" pitchFamily="34" charset="0"/>
              </a:rPr>
              <a:t>        朔风飘胡雁，惨澹带沙砾。</a:t>
            </a:r>
            <a:r>
              <a:rPr lang="en-US" altLang="zh-CN" sz="2400" b="1" dirty="0" smtClean="0">
                <a:latin typeface="PinYinok" panose="020B0603050302020204" pitchFamily="34" charset="0"/>
              </a:rPr>
              <a:t>——</a:t>
            </a:r>
            <a:r>
              <a:rPr lang="zh-CN" altLang="en-US" sz="2400" b="1" dirty="0" smtClean="0">
                <a:latin typeface="PinYinok" panose="020B0603050302020204" pitchFamily="34" charset="0"/>
              </a:rPr>
              <a:t>唐</a:t>
            </a:r>
            <a:r>
              <a:rPr lang="en-US" altLang="zh-CN" sz="2400" b="1" dirty="0" smtClean="0">
                <a:latin typeface="PinYinok" panose="020B0603050302020204" pitchFamily="34" charset="0"/>
              </a:rPr>
              <a:t>· </a:t>
            </a:r>
            <a:r>
              <a:rPr lang="zh-CN" altLang="en-US" sz="2400" b="1" dirty="0" smtClean="0">
                <a:latin typeface="PinYinok" panose="020B0603050302020204" pitchFamily="34" charset="0"/>
              </a:rPr>
              <a:t>杜甫</a:t>
            </a:r>
            <a:r>
              <a:rPr lang="en-US" altLang="zh-CN" sz="2400" b="1" dirty="0" smtClean="0">
                <a:latin typeface="PinYinok" panose="020B0603050302020204" pitchFamily="34" charset="0"/>
              </a:rPr>
              <a:t>《</a:t>
            </a:r>
            <a:r>
              <a:rPr lang="zh-CN" altLang="en-US" sz="2400" b="1" dirty="0" smtClean="0">
                <a:latin typeface="PinYinok" panose="020B0603050302020204" pitchFamily="34" charset="0"/>
              </a:rPr>
              <a:t>遣兴五首</a:t>
            </a:r>
            <a:r>
              <a:rPr lang="en-US" altLang="zh-CN" sz="2400" b="1" dirty="0" smtClean="0">
                <a:latin typeface="PinYinok" panose="020B0603050302020204" pitchFamily="34" charset="0"/>
              </a:rPr>
              <a:t>》</a:t>
            </a:r>
            <a:endParaRPr lang="en-US" altLang="zh-CN" sz="2400" b="1" dirty="0" smtClean="0">
              <a:latin typeface="PinYinok" panose="020B0603050302020204" pitchFamily="34" charset="0"/>
            </a:endParaRPr>
          </a:p>
        </p:txBody>
      </p:sp>
      <p:sp>
        <p:nvSpPr>
          <p:cNvPr id="6" name="云形标注 5"/>
          <p:cNvSpPr/>
          <p:nvPr/>
        </p:nvSpPr>
        <p:spPr>
          <a:xfrm>
            <a:off x="4429124" y="770404"/>
            <a:ext cx="4500562" cy="714380"/>
          </a:xfrm>
          <a:prstGeom prst="cloudCallout">
            <a:avLst>
              <a:gd name="adj1" fmla="val -46578"/>
              <a:gd name="adj2" fmla="val 72165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rgbClr val="7030A0"/>
                </a:solidFill>
              </a:rPr>
              <a:t>“雁”的词条</a:t>
            </a:r>
            <a:endParaRPr lang="zh-CN" altLang="en-US" sz="36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/>
          <p:nvPr/>
        </p:nvGrpSpPr>
        <p:grpSpPr bwMode="auto">
          <a:xfrm>
            <a:off x="357188" y="285750"/>
            <a:ext cx="3200400" cy="990600"/>
            <a:chOff x="-1695" y="-156"/>
            <a:chExt cx="2016" cy="624"/>
          </a:xfrm>
        </p:grpSpPr>
        <p:sp>
          <p:nvSpPr>
            <p:cNvPr id="3" name="AutoShape 5"/>
            <p:cNvSpPr>
              <a:spLocks noChangeArrowheads="1"/>
            </p:cNvSpPr>
            <p:nvPr/>
          </p:nvSpPr>
          <p:spPr bwMode="auto">
            <a:xfrm>
              <a:off x="-1650" y="-156"/>
              <a:ext cx="1824" cy="6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FFFF"/>
                </a:gs>
                <a:gs pos="50000">
                  <a:srgbClr val="FFFFCC"/>
                </a:gs>
                <a:gs pos="100000">
                  <a:srgbClr val="00FFFF"/>
                </a:gs>
              </a:gsLst>
              <a:lin ang="5400000" scaled="1"/>
            </a:gradFill>
            <a:ln w="28575" cmpd="sng">
              <a:solidFill>
                <a:srgbClr val="9900FF"/>
              </a:solidFill>
              <a:round/>
            </a:ln>
            <a:effectLst>
              <a:outerShdw dist="107763" dir="13500000" sx="75000" sy="75000" algn="tl" rotWithShape="0">
                <a:srgbClr val="FF99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/>
              <a:endParaRPr lang="zh-CN" altLang="zh-CN" b="1">
                <a:solidFill>
                  <a:srgbClr val="CC0000"/>
                </a:solidFill>
              </a:endParaRPr>
            </a:p>
          </p:txBody>
        </p:sp>
        <p:sp>
          <p:nvSpPr>
            <p:cNvPr id="4" name="Text Box 6"/>
            <p:cNvSpPr txBox="1">
              <a:spLocks noChangeArrowheads="1"/>
            </p:cNvSpPr>
            <p:nvPr/>
          </p:nvSpPr>
          <p:spPr bwMode="auto">
            <a:xfrm>
              <a:off x="-1695" y="-111"/>
              <a:ext cx="2016" cy="48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zh-CN" altLang="en-US" sz="4400" b="1" dirty="0" smtClean="0">
                  <a:solidFill>
                    <a:srgbClr val="CC0000"/>
                  </a:solidFill>
                  <a:latin typeface="Times New Roman" panose="02020603050405020304" pitchFamily="18" charset="0"/>
                  <a:ea typeface="方正姚体" panose="02010601030101010101" pitchFamily="2" charset="-122"/>
                </a:rPr>
                <a:t>课堂小结</a:t>
              </a:r>
              <a:endParaRPr lang="zh-CN" sz="4400" b="1" dirty="0">
                <a:solidFill>
                  <a:srgbClr val="CC0000"/>
                </a:solidFill>
                <a:latin typeface="Times New Roman" panose="02020603050405020304" pitchFamily="18" charset="0"/>
                <a:ea typeface="方正姚体" panose="02010601030101010101" pitchFamily="2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683568" y="1456323"/>
            <a:ext cx="792088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+mn-ea"/>
              </a:rPr>
              <a:t>    《</a:t>
            </a:r>
            <a:r>
              <a:rPr lang="zh-CN" altLang="en-US" sz="2800" b="1" dirty="0" smtClean="0">
                <a:solidFill>
                  <a:srgbClr val="FF0000"/>
                </a:solidFill>
                <a:latin typeface="+mn-ea"/>
              </a:rPr>
              <a:t>大雁归来</a:t>
            </a:r>
            <a:r>
              <a:rPr lang="en-US" altLang="zh-CN" sz="2800" b="1" dirty="0" smtClean="0">
                <a:solidFill>
                  <a:srgbClr val="FF0000"/>
                </a:solidFill>
                <a:latin typeface="+mn-ea"/>
              </a:rPr>
              <a:t>》</a:t>
            </a:r>
            <a:r>
              <a:rPr lang="zh-CN" altLang="en-US" sz="2800" b="1" dirty="0" smtClean="0">
                <a:solidFill>
                  <a:srgbClr val="FF0000"/>
                </a:solidFill>
                <a:latin typeface="+mn-ea"/>
              </a:rPr>
              <a:t>为我们唱响了一曲田园牧歌，引人向往，发人深省。一种平静的较高的“生活水准”是否值得以牺牲自然的、野外的和无拘束的东西为代价？曾几何时，我们远离了自然，躲在钢筋水泥做成的“阁楼”里，生活简化得只剩下自己，环境浓缩得只剩下公园，一切淳朴的本真的自然的东西，从我们的视野中悄然离去。感谢利奥波德，他让我们明白了：热爱自然，是人类的共同情感；回归自然，是人类的终极追求。</a:t>
            </a:r>
            <a:endParaRPr lang="zh-CN" altLang="en-US" sz="2800" b="1" dirty="0" smtClean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 r="-21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43042" y="1928802"/>
            <a:ext cx="6535275" cy="37702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perspectiveContrastingRightFacing"/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23900" b="1" cap="all" dirty="0" smtClean="0">
                <a:ln w="0"/>
                <a:solidFill>
                  <a:srgbClr val="CC00FF"/>
                </a:solidFill>
                <a:effectLst>
                  <a:reflection blurRad="12700" stA="50000" endPos="50000" dist="5000" dir="5400000" sy="-100000" rotWithShape="0"/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再见</a:t>
            </a:r>
            <a:endParaRPr lang="zh-CN" altLang="en-US" sz="23900" b="1" cap="all" dirty="0">
              <a:ln w="0"/>
              <a:solidFill>
                <a:srgbClr val="CC00FF"/>
              </a:solidFill>
              <a:effectLst>
                <a:reflection blurRad="12700" stA="50000" endPos="50000" dist="5000" dir="5400000" sy="-100000" rotWithShape="0"/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41770" y="1753260"/>
            <a:ext cx="7890670" cy="41960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indent="640080">
              <a:lnSpc>
                <a:spcPts val="4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偶然在一个文娱晚会里，听一位古琴专家弹奏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平沙落雁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之曲，一波三折，委婉动听，仿佛见一头头的雁从半空中飞翔下来，落到沙滩上似的；我因此想到了雁。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640080">
              <a:lnSpc>
                <a:spcPts val="4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雁是一种大型水鸟，模样儿与鹅很相像，淡黄色的长嘴，青灰色的翅翼，灰褐色的背，带着黑斑的胸，长得并不美，然而古今的画家都用作画材。宋徽宗的芦雁图卷，笔精墨妙，颇为有名；清代边寿民也以善画芦雁为名，几乎成了个芦雁专家。 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云形标注 2"/>
          <p:cNvSpPr/>
          <p:nvPr/>
        </p:nvSpPr>
        <p:spPr>
          <a:xfrm>
            <a:off x="683568" y="692696"/>
            <a:ext cx="8143932" cy="714380"/>
          </a:xfrm>
          <a:prstGeom prst="cloudCallout">
            <a:avLst>
              <a:gd name="adj1" fmla="val -44842"/>
              <a:gd name="adj2" fmla="val 26079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rgbClr val="7030A0"/>
                </a:solidFill>
              </a:rPr>
              <a:t>周瘦鹃随笔</a:t>
            </a:r>
            <a:r>
              <a:rPr lang="en-US" altLang="zh-CN" sz="3600" b="1" dirty="0" smtClean="0">
                <a:solidFill>
                  <a:srgbClr val="7030A0"/>
                </a:solidFill>
              </a:rPr>
              <a:t>《</a:t>
            </a:r>
            <a:r>
              <a:rPr lang="zh-CN" altLang="en-US" sz="3600" b="1" dirty="0" smtClean="0">
                <a:solidFill>
                  <a:srgbClr val="7030A0"/>
                </a:solidFill>
              </a:rPr>
              <a:t>雁</a:t>
            </a:r>
            <a:r>
              <a:rPr lang="en-US" altLang="zh-CN" sz="3600" b="1" dirty="0" smtClean="0">
                <a:solidFill>
                  <a:srgbClr val="7030A0"/>
                </a:solidFill>
              </a:rPr>
              <a:t>》</a:t>
            </a:r>
            <a:r>
              <a:rPr lang="zh-CN" altLang="en-US" sz="3600" b="1" dirty="0" smtClean="0">
                <a:solidFill>
                  <a:srgbClr val="7030A0"/>
                </a:solidFill>
              </a:rPr>
              <a:t>（节选）</a:t>
            </a:r>
            <a:endParaRPr lang="zh-CN" altLang="en-US" sz="36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标注 2"/>
          <p:cNvSpPr/>
          <p:nvPr/>
        </p:nvSpPr>
        <p:spPr>
          <a:xfrm>
            <a:off x="571472" y="142852"/>
            <a:ext cx="5929354" cy="714380"/>
          </a:xfrm>
          <a:prstGeom prst="cloudCallout">
            <a:avLst>
              <a:gd name="adj1" fmla="val -28944"/>
              <a:gd name="adj2" fmla="val 76605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rgbClr val="7030A0"/>
                </a:solidFill>
              </a:rPr>
              <a:t>有关“雁”的诗歌</a:t>
            </a:r>
            <a:endParaRPr lang="zh-CN" altLang="en-US" sz="3600" b="1" dirty="0">
              <a:solidFill>
                <a:srgbClr val="7030A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85786" y="1142985"/>
            <a:ext cx="7500990" cy="540147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鸿雁长飞光不度，鱼龙潜跃水成文。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>
              <a:spcAft>
                <a:spcPts val="1200"/>
              </a:spcAft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（唐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张若虚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春江花月夜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Aft>
                <a:spcPts val="600"/>
              </a:spcAft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衡阳雁去无留意。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>
              <a:spcAft>
                <a:spcPts val="1200"/>
              </a:spcAft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（宋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范仲淹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渔家傲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秋思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Aft>
                <a:spcPts val="600"/>
              </a:spcAft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雁过也，正伤心，却是旧时相识。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>
              <a:spcAft>
                <a:spcPts val="1200"/>
              </a:spcAft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（宋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李清照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声声慢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寻寻觅觅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Aft>
                <a:spcPts val="600"/>
              </a:spcAft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征蓬出汉塞，归雁入胡天。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>
              <a:spcAft>
                <a:spcPts val="1200"/>
              </a:spcAft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（唐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王维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使至塞上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Aft>
                <a:spcPts val="600"/>
              </a:spcAft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云中谁寄锦书来，雁字回时，月满西楼。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（宋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李清照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一剪梅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红藕香残玉簟秋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3568" y="836712"/>
            <a:ext cx="7786742" cy="547842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戍鼓断人行，秋边一雁声。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>
              <a:spcAft>
                <a:spcPts val="1200"/>
              </a:spcAft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（唐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杜甫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月夜忆舍弟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Aft>
                <a:spcPts val="600"/>
              </a:spcAft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塞雁高飞人未还，一帘风月闲。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>
              <a:spcAft>
                <a:spcPts val="1200"/>
              </a:spcAft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（五代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李煜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长相思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一重山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Aft>
                <a:spcPts val="600"/>
              </a:spcAft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千里黄云白日曛，北风吹雁雪纷纷。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>
              <a:spcAft>
                <a:spcPts val="1200"/>
              </a:spcAft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（唐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高适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别董大二首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Aft>
                <a:spcPts val="600"/>
              </a:spcAft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千秋万古，为留待骚人，狂歌痛饮，来访雁丘处。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>
              <a:spcAft>
                <a:spcPts val="1200"/>
              </a:spcAft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（金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元好问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摸鱼儿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雁丘词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Aft>
                <a:spcPts val="600"/>
              </a:spcAft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好把音书凭过雁。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>
              <a:spcAft>
                <a:spcPts val="1200"/>
              </a:spcAft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（宋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李清照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蝶恋花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泪湿罗衣脂粉满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istrator\Desktop\图片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548680"/>
            <a:ext cx="5667375" cy="2857500"/>
          </a:xfrm>
          <a:prstGeom prst="rect">
            <a:avLst/>
          </a:prstGeom>
          <a:noFill/>
        </p:spPr>
      </p:pic>
      <p:pic>
        <p:nvPicPr>
          <p:cNvPr id="1028" name="Picture 4" descr="C:\Users\Administrator\Desktop\图片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2996952"/>
            <a:ext cx="5115669" cy="3433564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/>
          <p:nvPr/>
        </p:nvGrpSpPr>
        <p:grpSpPr bwMode="auto">
          <a:xfrm>
            <a:off x="357188" y="285750"/>
            <a:ext cx="3200400" cy="990600"/>
            <a:chOff x="-1695" y="-156"/>
            <a:chExt cx="2016" cy="624"/>
          </a:xfrm>
        </p:grpSpPr>
        <p:sp>
          <p:nvSpPr>
            <p:cNvPr id="3" name="AutoShape 5"/>
            <p:cNvSpPr>
              <a:spLocks noChangeArrowheads="1"/>
            </p:cNvSpPr>
            <p:nvPr/>
          </p:nvSpPr>
          <p:spPr bwMode="auto">
            <a:xfrm>
              <a:off x="-1650" y="-156"/>
              <a:ext cx="1824" cy="6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FFFF"/>
                </a:gs>
                <a:gs pos="50000">
                  <a:srgbClr val="FFFFCC"/>
                </a:gs>
                <a:gs pos="100000">
                  <a:srgbClr val="00FFFF"/>
                </a:gs>
              </a:gsLst>
              <a:lin ang="5400000" scaled="1"/>
            </a:gradFill>
            <a:ln w="28575" cmpd="sng">
              <a:solidFill>
                <a:srgbClr val="9900FF"/>
              </a:solidFill>
              <a:round/>
            </a:ln>
            <a:effectLst>
              <a:outerShdw dist="107763" dir="13500000" sx="75000" sy="75000" algn="tl" rotWithShape="0">
                <a:srgbClr val="FF99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/>
              <a:endParaRPr lang="zh-CN" altLang="zh-CN" b="1">
                <a:solidFill>
                  <a:srgbClr val="CC0000"/>
                </a:solidFill>
              </a:endParaRPr>
            </a:p>
          </p:txBody>
        </p:sp>
        <p:sp>
          <p:nvSpPr>
            <p:cNvPr id="4" name="Text Box 6"/>
            <p:cNvSpPr txBox="1">
              <a:spLocks noChangeArrowheads="1"/>
            </p:cNvSpPr>
            <p:nvPr/>
          </p:nvSpPr>
          <p:spPr bwMode="auto">
            <a:xfrm>
              <a:off x="-1695" y="-111"/>
              <a:ext cx="2016" cy="48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zh-CN" altLang="en-US" sz="4400" b="1" dirty="0" smtClean="0">
                  <a:solidFill>
                    <a:srgbClr val="CC0000"/>
                  </a:solidFill>
                  <a:latin typeface="Times New Roman" panose="02020603050405020304" pitchFamily="18" charset="0"/>
                  <a:ea typeface="方正姚体" panose="02010601030101010101" pitchFamily="2" charset="-122"/>
                </a:rPr>
                <a:t>整体感知</a:t>
              </a:r>
              <a:endParaRPr lang="zh-CN" sz="4400" b="1" dirty="0">
                <a:solidFill>
                  <a:srgbClr val="CC0000"/>
                </a:solidFill>
                <a:latin typeface="Times New Roman" panose="02020603050405020304" pitchFamily="18" charset="0"/>
                <a:ea typeface="方正姚体" panose="02010601030101010101" pitchFamily="2" charset="-122"/>
              </a:endParaRPr>
            </a:p>
          </p:txBody>
        </p:sp>
      </p:grpSp>
      <p:sp>
        <p:nvSpPr>
          <p:cNvPr id="5" name="云形标注 4"/>
          <p:cNvSpPr/>
          <p:nvPr/>
        </p:nvSpPr>
        <p:spPr>
          <a:xfrm>
            <a:off x="1383510" y="1772816"/>
            <a:ext cx="6500858" cy="3571900"/>
          </a:xfrm>
          <a:prstGeom prst="cloudCallout">
            <a:avLst>
              <a:gd name="adj1" fmla="val -58871"/>
              <a:gd name="adj2" fmla="val 48642"/>
            </a:avLst>
          </a:prstGeom>
          <a:noFill/>
          <a:ln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6600" b="1" dirty="0" smtClean="0">
                <a:solidFill>
                  <a:schemeClr val="tx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听朗读，感受文意</a:t>
            </a:r>
            <a:endParaRPr lang="zh-CN" altLang="en-US" sz="6600" b="1" dirty="0">
              <a:solidFill>
                <a:schemeClr val="tx1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7" name="降央卓玛 - 远飞的大雁 (原版伴奏)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7452320" y="5085184"/>
            <a:ext cx="1108571" cy="1108571"/>
          </a:xfrm>
          <a:prstGeom prst="rect">
            <a:avLst/>
          </a:prstGeom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557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5576" y="2420888"/>
            <a:ext cx="7776864" cy="22082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5500"/>
              </a:lnSpc>
            </a:pPr>
            <a:r>
              <a:rPr lang="zh-CN" altLang="en-US" sz="4400" b="1" dirty="0" smtClean="0">
                <a:solidFill>
                  <a:prstClr val="black"/>
                </a:solidFill>
                <a:latin typeface="+mn-ea"/>
              </a:rPr>
              <a:t>    作者对大雁做了哪些描写？这些描写突出了大雁哪些个性特点？</a:t>
            </a:r>
            <a:endParaRPr lang="zh-CN" altLang="en-US" sz="4400" b="1" dirty="0">
              <a:latin typeface="+mn-ea"/>
            </a:endParaRPr>
          </a:p>
        </p:txBody>
      </p:sp>
      <p:sp>
        <p:nvSpPr>
          <p:cNvPr id="3" name="云形标注 2"/>
          <p:cNvSpPr/>
          <p:nvPr/>
        </p:nvSpPr>
        <p:spPr>
          <a:xfrm>
            <a:off x="571472" y="269768"/>
            <a:ext cx="5357818" cy="1143008"/>
          </a:xfrm>
          <a:prstGeom prst="cloudCallout">
            <a:avLst>
              <a:gd name="adj1" fmla="val -37101"/>
              <a:gd name="adj2" fmla="val 115974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rgbClr val="7030A0"/>
                </a:solidFill>
              </a:rPr>
              <a:t>默读课文，思考：</a:t>
            </a:r>
            <a:endParaRPr lang="zh-CN" altLang="en-US" sz="36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3218</Words>
  <Application>WPS 演示</Application>
  <PresentationFormat>全屏显示(4:3)</PresentationFormat>
  <Paragraphs>137</Paragraphs>
  <Slides>31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31</vt:i4>
      </vt:variant>
    </vt:vector>
  </HeadingPairs>
  <TitlesOfParts>
    <vt:vector size="52" baseType="lpstr">
      <vt:lpstr>Arial</vt:lpstr>
      <vt:lpstr>宋体</vt:lpstr>
      <vt:lpstr>Wingdings</vt:lpstr>
      <vt:lpstr>Calibri</vt:lpstr>
      <vt:lpstr>华文仿宋</vt:lpstr>
      <vt:lpstr>幼圆</vt:lpstr>
      <vt:lpstr>楷体</vt:lpstr>
      <vt:lpstr>微软雅黑</vt:lpstr>
      <vt:lpstr>华文隶书</vt:lpstr>
      <vt:lpstr>Times New Roman</vt:lpstr>
      <vt:lpstr>方正姚体</vt:lpstr>
      <vt:lpstr>PinYinok</vt:lpstr>
      <vt:lpstr>Arial Unicode MS</vt:lpstr>
      <vt:lpstr>楷体_GB2312</vt:lpstr>
      <vt:lpstr>Dotum</vt:lpstr>
      <vt:lpstr>黑体</vt:lpstr>
      <vt:lpstr>华文新魏</vt:lpstr>
      <vt:lpstr>新宋体</vt:lpstr>
      <vt:lpstr>Office 主题</vt:lpstr>
      <vt:lpstr>1_Office 主题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相忘于江湖</cp:lastModifiedBy>
  <cp:revision>224</cp:revision>
  <dcterms:created xsi:type="dcterms:W3CDTF">2018-03-08T02:17:49Z</dcterms:created>
  <dcterms:modified xsi:type="dcterms:W3CDTF">2018-03-08T02:18:19Z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