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80"/>
  </p:notesMasterIdLst>
  <p:sldIdLst>
    <p:sldId id="287" r:id="rId2"/>
    <p:sldId id="258" r:id="rId3"/>
    <p:sldId id="259" r:id="rId4"/>
    <p:sldId id="260" r:id="rId5"/>
    <p:sldId id="261" r:id="rId6"/>
    <p:sldId id="286" r:id="rId7"/>
    <p:sldId id="288" r:id="rId8"/>
    <p:sldId id="262" r:id="rId9"/>
    <p:sldId id="289" r:id="rId10"/>
    <p:sldId id="290" r:id="rId11"/>
    <p:sldId id="291" r:id="rId12"/>
    <p:sldId id="300" r:id="rId13"/>
    <p:sldId id="301" r:id="rId14"/>
    <p:sldId id="302" r:id="rId15"/>
    <p:sldId id="293" r:id="rId16"/>
    <p:sldId id="294" r:id="rId17"/>
    <p:sldId id="347" r:id="rId18"/>
    <p:sldId id="295" r:id="rId19"/>
    <p:sldId id="296" r:id="rId20"/>
    <p:sldId id="299" r:id="rId21"/>
    <p:sldId id="298" r:id="rId22"/>
    <p:sldId id="297" r:id="rId23"/>
    <p:sldId id="303" r:id="rId24"/>
    <p:sldId id="304" r:id="rId25"/>
    <p:sldId id="263" r:id="rId26"/>
    <p:sldId id="264" r:id="rId27"/>
    <p:sldId id="265" r:id="rId28"/>
    <p:sldId id="266" r:id="rId29"/>
    <p:sldId id="270" r:id="rId30"/>
    <p:sldId id="305" r:id="rId31"/>
    <p:sldId id="306" r:id="rId32"/>
    <p:sldId id="307" r:id="rId33"/>
    <p:sldId id="308" r:id="rId34"/>
    <p:sldId id="309" r:id="rId35"/>
    <p:sldId id="310" r:id="rId36"/>
    <p:sldId id="271" r:id="rId37"/>
    <p:sldId id="272" r:id="rId38"/>
    <p:sldId id="273" r:id="rId39"/>
    <p:sldId id="277" r:id="rId40"/>
    <p:sldId id="278" r:id="rId41"/>
    <p:sldId id="279" r:id="rId42"/>
    <p:sldId id="280" r:id="rId43"/>
    <p:sldId id="281" r:id="rId44"/>
    <p:sldId id="311" r:id="rId45"/>
    <p:sldId id="312" r:id="rId46"/>
    <p:sldId id="314" r:id="rId47"/>
    <p:sldId id="315" r:id="rId48"/>
    <p:sldId id="313" r:id="rId49"/>
    <p:sldId id="316" r:id="rId50"/>
    <p:sldId id="317" r:id="rId51"/>
    <p:sldId id="319" r:id="rId52"/>
    <p:sldId id="320" r:id="rId53"/>
    <p:sldId id="318" r:id="rId54"/>
    <p:sldId id="321" r:id="rId55"/>
    <p:sldId id="322" r:id="rId56"/>
    <p:sldId id="323" r:id="rId57"/>
    <p:sldId id="324" r:id="rId58"/>
    <p:sldId id="325" r:id="rId59"/>
    <p:sldId id="326" r:id="rId60"/>
    <p:sldId id="327" r:id="rId61"/>
    <p:sldId id="328" r:id="rId62"/>
    <p:sldId id="329" r:id="rId63"/>
    <p:sldId id="330" r:id="rId64"/>
    <p:sldId id="333" r:id="rId65"/>
    <p:sldId id="334" r:id="rId66"/>
    <p:sldId id="335" r:id="rId67"/>
    <p:sldId id="336" r:id="rId68"/>
    <p:sldId id="337" r:id="rId69"/>
    <p:sldId id="338" r:id="rId70"/>
    <p:sldId id="339" r:id="rId71"/>
    <p:sldId id="340" r:id="rId72"/>
    <p:sldId id="341" r:id="rId73"/>
    <p:sldId id="342" r:id="rId74"/>
    <p:sldId id="343" r:id="rId75"/>
    <p:sldId id="344" r:id="rId76"/>
    <p:sldId id="345" r:id="rId77"/>
    <p:sldId id="346" r:id="rId78"/>
    <p:sldId id="331" r:id="rId79"/>
  </p:sldIdLst>
  <p:sldSz cx="9144000" cy="6858000" type="screen4x3"/>
  <p:notesSz cx="6858000" cy="9144000"/>
  <p:custDataLst>
    <p:tags r:id="rId81"/>
  </p:custDataLst>
  <p:defaultTextStyle>
    <a:defPPr>
      <a:defRPr lang="zh-CN"/>
    </a:defPPr>
    <a:lvl1pPr algn="l" rtl="0" fontAlgn="base">
      <a:spcBef>
        <a:spcPct val="0"/>
      </a:spcBef>
      <a:spcAft>
        <a:spcPct val="0"/>
      </a:spcAft>
      <a:defRPr kern="1200">
        <a:solidFill>
          <a:schemeClr val="tx1"/>
        </a:solidFill>
        <a:latin typeface="Arial"/>
        <a:ea typeface="宋体"/>
        <a:cs typeface="+mn-cs"/>
      </a:defRPr>
    </a:lvl1pPr>
    <a:lvl2pPr marL="457200" algn="l" rtl="0" fontAlgn="base">
      <a:spcBef>
        <a:spcPct val="0"/>
      </a:spcBef>
      <a:spcAft>
        <a:spcPct val="0"/>
      </a:spcAft>
      <a:defRPr kern="1200">
        <a:solidFill>
          <a:schemeClr val="tx1"/>
        </a:solidFill>
        <a:latin typeface="Arial"/>
        <a:ea typeface="宋体"/>
        <a:cs typeface="+mn-cs"/>
      </a:defRPr>
    </a:lvl2pPr>
    <a:lvl3pPr marL="914400" algn="l" rtl="0" fontAlgn="base">
      <a:spcBef>
        <a:spcPct val="0"/>
      </a:spcBef>
      <a:spcAft>
        <a:spcPct val="0"/>
      </a:spcAft>
      <a:defRPr kern="1200">
        <a:solidFill>
          <a:schemeClr val="tx1"/>
        </a:solidFill>
        <a:latin typeface="Arial"/>
        <a:ea typeface="宋体"/>
        <a:cs typeface="+mn-cs"/>
      </a:defRPr>
    </a:lvl3pPr>
    <a:lvl4pPr marL="1371600" algn="l" rtl="0" fontAlgn="base">
      <a:spcBef>
        <a:spcPct val="0"/>
      </a:spcBef>
      <a:spcAft>
        <a:spcPct val="0"/>
      </a:spcAft>
      <a:defRPr kern="1200">
        <a:solidFill>
          <a:schemeClr val="tx1"/>
        </a:solidFill>
        <a:latin typeface="Arial"/>
        <a:ea typeface="宋体"/>
        <a:cs typeface="+mn-cs"/>
      </a:defRPr>
    </a:lvl4pPr>
    <a:lvl5pPr marL="1828800" algn="l" rtl="0" fontAlgn="base">
      <a:spcBef>
        <a:spcPct val="0"/>
      </a:spcBef>
      <a:spcAft>
        <a:spcPct val="0"/>
      </a:spcAft>
      <a:defRPr kern="1200">
        <a:solidFill>
          <a:schemeClr val="tx1"/>
        </a:solidFill>
        <a:latin typeface="Arial"/>
        <a:ea typeface="宋体"/>
        <a:cs typeface="+mn-cs"/>
      </a:defRPr>
    </a:lvl5pPr>
    <a:lvl6pPr marL="2286000" algn="l" defTabSz="914400" rtl="0" eaLnBrk="1" latinLnBrk="0" hangingPunct="1">
      <a:defRPr kern="1200">
        <a:solidFill>
          <a:schemeClr val="tx1"/>
        </a:solidFill>
        <a:latin typeface="Arial"/>
        <a:ea typeface="宋体"/>
        <a:cs typeface="+mn-cs"/>
      </a:defRPr>
    </a:lvl6pPr>
    <a:lvl7pPr marL="2743200" algn="l" defTabSz="914400" rtl="0" eaLnBrk="1" latinLnBrk="0" hangingPunct="1">
      <a:defRPr kern="1200">
        <a:solidFill>
          <a:schemeClr val="tx1"/>
        </a:solidFill>
        <a:latin typeface="Arial"/>
        <a:ea typeface="宋体"/>
        <a:cs typeface="+mn-cs"/>
      </a:defRPr>
    </a:lvl7pPr>
    <a:lvl8pPr marL="3200400" algn="l" defTabSz="914400" rtl="0" eaLnBrk="1" latinLnBrk="0" hangingPunct="1">
      <a:defRPr kern="1200">
        <a:solidFill>
          <a:schemeClr val="tx1"/>
        </a:solidFill>
        <a:latin typeface="Arial"/>
        <a:ea typeface="宋体"/>
        <a:cs typeface="+mn-cs"/>
      </a:defRPr>
    </a:lvl8pPr>
    <a:lvl9pPr marL="3657600" algn="l" defTabSz="914400" rtl="0" eaLnBrk="1" latinLnBrk="0" hangingPunct="1">
      <a:defRPr kern="1200">
        <a:solidFill>
          <a:schemeClr val="tx1"/>
        </a:solidFill>
        <a:latin typeface="Arial"/>
        <a:ea typeface="宋体"/>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p:scale>
          <a:sx n="85" d="100"/>
          <a:sy n="85" d="100"/>
        </p:scale>
        <p:origin x="-54" y="12"/>
      </p:cViewPr>
      <p:guideLst>
        <p:guide orient="horz" pos="2160"/>
        <p:guide pos="2880"/>
      </p:guideLst>
    </p:cSldViewPr>
  </p:slideViewPr>
  <p:notesTextViewPr>
    <p:cViewPr>
      <p:scale>
        <a:sx n="1" d="1"/>
        <a:sy n="1" d="1"/>
      </p:scale>
      <p:origin x="0" y="0"/>
    </p:cViewPr>
  </p:notesTextViewPr>
  <p:sorterViewPr>
    <p:cViewPr>
      <p:scale>
        <a:sx n="124" d="100"/>
        <a:sy n="124"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ct val="0"/>
              </a:spcBef>
              <a:spcAft>
                <a:spcPct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ct val="0"/>
              </a:spcBef>
              <a:spcAft>
                <a:spcPct val="0"/>
              </a:spcAft>
              <a:defRPr sz="1200">
                <a:latin typeface="+mn-lt"/>
                <a:ea typeface="+mn-ea"/>
              </a:defRPr>
            </a:lvl1pPr>
          </a:lstStyle>
          <a:p>
            <a:pPr>
              <a:defRPr/>
            </a:pPr>
            <a:fld id="{41C32B70-6E81-461B-8AAD-5000B4B8BD7B}" type="datetimeFigureOut">
              <a:rPr lang="zh-CN" altLang="en-US"/>
              <a:pPr>
                <a:defRPr/>
              </a:pPr>
              <a:t>2020-10-30</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ct val="0"/>
              </a:spcBef>
              <a:spcAft>
                <a:spcPct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ct val="0"/>
              </a:spcBef>
              <a:spcAft>
                <a:spcPct val="0"/>
              </a:spcAft>
              <a:defRPr sz="1200">
                <a:latin typeface="+mn-lt"/>
                <a:ea typeface="+mn-ea"/>
              </a:defRPr>
            </a:lvl1pPr>
          </a:lstStyle>
          <a:p>
            <a:pPr>
              <a:defRPr/>
            </a:pPr>
            <a:fld id="{9159C350-DA28-4E22-9FC8-4574342614BB}" type="slidenum">
              <a:rPr lang="zh-CN" altLang="en-US"/>
              <a:pPr>
                <a:defRPr/>
              </a:pPr>
              <a:t>‹#›</a:t>
            </a:fld>
            <a:endParaRPr lang="zh-CN" altLang="en-US"/>
          </a:p>
        </p:txBody>
      </p:sp>
    </p:spTree>
    <p:extLst>
      <p:ext uri="{BB962C8B-B14F-4D97-AF65-F5344CB8AC3E}">
        <p14:creationId xmlns:p14="http://schemas.microsoft.com/office/powerpoint/2010/main" val="39372947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www.1ppt.com/powerpoint/" TargetMode="External"/><Relationship Id="rId13" Type="http://schemas.openxmlformats.org/officeDocument/2006/relationships/hyperlink" Target="http://www.1ppt.com/jianli/" TargetMode="External"/><Relationship Id="rId18" Type="http://schemas.openxmlformats.org/officeDocument/2006/relationships/hyperlink" Target="http://www.1ppt.com/kejian/meishu/" TargetMode="External"/><Relationship Id="rId3" Type="http://schemas.openxmlformats.org/officeDocument/2006/relationships/hyperlink" Target="http://www.1ppt.com/moban/" TargetMode="External"/><Relationship Id="rId21" Type="http://schemas.openxmlformats.org/officeDocument/2006/relationships/hyperlink" Target="http://www.1ppt.com/kejian/huaxue/" TargetMode="External"/><Relationship Id="rId7" Type="http://schemas.openxmlformats.org/officeDocument/2006/relationships/hyperlink" Target="http://www.1ppt.com/xiazai/" TargetMode="External"/><Relationship Id="rId12" Type="http://schemas.openxmlformats.org/officeDocument/2006/relationships/hyperlink" Target="http://www.1ppt.com/jiaoan/" TargetMode="External"/><Relationship Id="rId17" Type="http://schemas.openxmlformats.org/officeDocument/2006/relationships/hyperlink" Target="http://www.1ppt.com/kejian/yingyu/" TargetMode="External"/><Relationship Id="rId2" Type="http://schemas.openxmlformats.org/officeDocument/2006/relationships/slide" Target="../slides/slide5.xml"/><Relationship Id="rId16" Type="http://schemas.openxmlformats.org/officeDocument/2006/relationships/hyperlink" Target="http://www.1ppt.com/kejian/shuxue/" TargetMode="External"/><Relationship Id="rId20" Type="http://schemas.openxmlformats.org/officeDocument/2006/relationships/hyperlink" Target="http://www.1ppt.com/kejian/wuli/" TargetMode="External"/><Relationship Id="rId1" Type="http://schemas.openxmlformats.org/officeDocument/2006/relationships/notesMaster" Target="../notesMasters/notesMaster1.xml"/><Relationship Id="rId6" Type="http://schemas.openxmlformats.org/officeDocument/2006/relationships/hyperlink" Target="http://www.1ppt.com/tubiao/" TargetMode="External"/><Relationship Id="rId11" Type="http://schemas.openxmlformats.org/officeDocument/2006/relationships/hyperlink" Target="http://www.1ppt.com/shiti/" TargetMode="External"/><Relationship Id="rId24" Type="http://schemas.openxmlformats.org/officeDocument/2006/relationships/hyperlink" Target="http://www.1ppt.com/kejian/lishi/" TargetMode="External"/><Relationship Id="rId5" Type="http://schemas.openxmlformats.org/officeDocument/2006/relationships/hyperlink" Target="http://www.1ppt.com/beijing/" TargetMode="External"/><Relationship Id="rId15" Type="http://schemas.openxmlformats.org/officeDocument/2006/relationships/hyperlink" Target="http://www.1ppt.com/kejian/yuwen/" TargetMode="External"/><Relationship Id="rId23" Type="http://schemas.openxmlformats.org/officeDocument/2006/relationships/hyperlink" Target="http://www.1ppt.com/kejian/dili/" TargetMode="External"/><Relationship Id="rId10" Type="http://schemas.openxmlformats.org/officeDocument/2006/relationships/hyperlink" Target="http://www.1ppt.com/excel/" TargetMode="External"/><Relationship Id="rId19" Type="http://schemas.openxmlformats.org/officeDocument/2006/relationships/hyperlink" Target="http://www.1ppt.com/kejian/kexue/" TargetMode="External"/><Relationship Id="rId4" Type="http://schemas.openxmlformats.org/officeDocument/2006/relationships/hyperlink" Target="http://www.1ppt.com/sucai/" TargetMode="External"/><Relationship Id="rId9" Type="http://schemas.openxmlformats.org/officeDocument/2006/relationships/hyperlink" Target="http://www.1ppt.com/word/" TargetMode="External"/><Relationship Id="rId14" Type="http://schemas.openxmlformats.org/officeDocument/2006/relationships/hyperlink" Target="http://www.1ppt.com/kejian/" TargetMode="External"/><Relationship Id="rId22" Type="http://schemas.openxmlformats.org/officeDocument/2006/relationships/hyperlink" Target="http://www.1ppt.com/kejian/shengwu/"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p:txBody>
          <a:bodyPr/>
          <a:lstStyle/>
          <a:p>
            <a:pPr>
              <a:defRPr/>
            </a:pPr>
            <a:fld id="{BC60AE94-0F98-4BA0-84C3-5694F2933E15}" type="slidenum">
              <a:rPr lang="en-US" altLang="zh-CN" smtClean="0"/>
              <a:pPr>
                <a:defRPr/>
              </a:pPr>
              <a:t>2</a:t>
            </a:fld>
            <a:endParaRPr lang="en-US" altLang="zh-CN" smtClean="0"/>
          </a:p>
        </p:txBody>
      </p:sp>
      <p:sp>
        <p:nvSpPr>
          <p:cNvPr id="34819"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482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p:txBody>
          <a:bodyPr/>
          <a:lstStyle/>
          <a:p>
            <a:pPr>
              <a:defRPr/>
            </a:pPr>
            <a:fld id="{D22ABDA6-4B3E-4D03-BC7E-786F96F3D4CD}" type="slidenum">
              <a:rPr lang="en-US" altLang="zh-CN" smtClean="0"/>
              <a:pPr>
                <a:defRPr/>
              </a:pPr>
              <a:t>3</a:t>
            </a:fld>
            <a:endParaRPr lang="en-US" altLang="zh-CN" smtClean="0"/>
          </a:p>
        </p:txBody>
      </p:sp>
      <p:sp>
        <p:nvSpPr>
          <p:cNvPr id="35843"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p:txBody>
          <a:bodyPr/>
          <a:lstStyle/>
          <a:p>
            <a:pPr>
              <a:defRPr/>
            </a:pPr>
            <a:fld id="{94A85050-A996-4DBA-9941-AE5DD2908A57}" type="slidenum">
              <a:rPr lang="en-US" altLang="zh-CN" smtClean="0"/>
              <a:pPr>
                <a:defRPr/>
              </a:pPr>
              <a:t>4</a:t>
            </a:fld>
            <a:endParaRPr lang="en-US" altLang="zh-CN" smtClean="0"/>
          </a:p>
        </p:txBody>
      </p:sp>
      <p:sp>
        <p:nvSpPr>
          <p:cNvPr id="36867"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68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p:txBody>
          <a:bodyPr/>
          <a:lstStyle/>
          <a:p>
            <a:pPr>
              <a:defRPr/>
            </a:pPr>
            <a:fld id="{550714C4-B623-41FB-8E45-C87429CA6C9B}" type="slidenum">
              <a:rPr lang="en-US" altLang="zh-CN" smtClean="0"/>
              <a:pPr>
                <a:defRPr/>
              </a:pPr>
              <a:t>5</a:t>
            </a:fld>
            <a:endParaRPr lang="en-US" altLang="zh-CN" smtClean="0"/>
          </a:p>
        </p:txBody>
      </p:sp>
      <p:sp>
        <p:nvSpPr>
          <p:cNvPr id="37891"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zh-CN" sz="1200" smtClean="0">
                <a:solidFill>
                  <a:srgbClr val="EEECE1">
                    <a:lumMod val="25000"/>
                  </a:srgbClr>
                </a:solidFill>
              </a:rPr>
              <a:t>PPT</a:t>
            </a:r>
            <a:r>
              <a:rPr lang="zh-CN" altLang="en-US" sz="1200" smtClean="0">
                <a:solidFill>
                  <a:srgbClr val="EEECE1">
                    <a:lumMod val="25000"/>
                  </a:srgbClr>
                </a:solidFill>
              </a:rPr>
              <a:t>模板：</a:t>
            </a:r>
            <a:r>
              <a:rPr lang="en-US" altLang="zh-CN" sz="1200" smtClean="0">
                <a:solidFill>
                  <a:srgbClr val="EEECE1">
                    <a:lumMod val="25000"/>
                  </a:srgbClr>
                </a:solidFill>
                <a:hlinkClick r:id="rId3"/>
              </a:rPr>
              <a:t>www.1ppt.com/moban/</a:t>
            </a:r>
            <a:r>
              <a:rPr lang="en-US" altLang="zh-CN" sz="1200" smtClean="0">
                <a:solidFill>
                  <a:srgbClr val="EEECE1">
                    <a:lumMod val="25000"/>
                  </a:srgbClr>
                </a:solidFill>
              </a:rPr>
              <a:t>                  PPT</a:t>
            </a:r>
            <a:r>
              <a:rPr lang="zh-CN" altLang="en-US" sz="1200" smtClean="0">
                <a:solidFill>
                  <a:srgbClr val="EEECE1">
                    <a:lumMod val="25000"/>
                  </a:srgbClr>
                </a:solidFill>
              </a:rPr>
              <a:t>素材：</a:t>
            </a:r>
            <a:r>
              <a:rPr lang="en-US" altLang="zh-CN" sz="1200" smtClean="0">
                <a:solidFill>
                  <a:srgbClr val="EEECE1">
                    <a:lumMod val="25000"/>
                  </a:srgbClr>
                </a:solidFill>
                <a:hlinkClick r:id="rId4"/>
              </a:rPr>
              <a:t>www.1ppt.com/sucai/</a:t>
            </a:r>
            <a:endParaRPr lang="en-US" altLang="zh-CN" sz="1200" smtClean="0">
              <a:solidFill>
                <a:srgbClr val="EEECE1">
                  <a:lumMod val="25000"/>
                </a:srgbClr>
              </a:solidFill>
            </a:endParaRPr>
          </a:p>
          <a:p>
            <a:r>
              <a:rPr lang="en-US" altLang="zh-CN" sz="1200" smtClean="0">
                <a:solidFill>
                  <a:srgbClr val="EEECE1">
                    <a:lumMod val="25000"/>
                  </a:srgbClr>
                </a:solidFill>
              </a:rPr>
              <a:t>PPT</a:t>
            </a:r>
            <a:r>
              <a:rPr lang="zh-CN" altLang="en-US" sz="1200" smtClean="0">
                <a:solidFill>
                  <a:srgbClr val="EEECE1">
                    <a:lumMod val="25000"/>
                  </a:srgbClr>
                </a:solidFill>
              </a:rPr>
              <a:t>背景：</a:t>
            </a:r>
            <a:r>
              <a:rPr lang="en-US" altLang="zh-CN" sz="1200" smtClean="0">
                <a:solidFill>
                  <a:srgbClr val="EEECE1">
                    <a:lumMod val="25000"/>
                  </a:srgbClr>
                </a:solidFill>
                <a:hlinkClick r:id="rId5"/>
              </a:rPr>
              <a:t>www.1ppt.com/beijing/</a:t>
            </a:r>
            <a:r>
              <a:rPr lang="en-US" altLang="zh-CN" sz="1200" smtClean="0">
                <a:solidFill>
                  <a:srgbClr val="EEECE1">
                    <a:lumMod val="25000"/>
                  </a:srgbClr>
                </a:solidFill>
              </a:rPr>
              <a:t>                   PPT</a:t>
            </a:r>
            <a:r>
              <a:rPr lang="zh-CN" altLang="en-US" sz="1200" smtClean="0">
                <a:solidFill>
                  <a:srgbClr val="EEECE1">
                    <a:lumMod val="25000"/>
                  </a:srgbClr>
                </a:solidFill>
              </a:rPr>
              <a:t>图表：</a:t>
            </a:r>
            <a:r>
              <a:rPr lang="en-US" altLang="zh-CN" sz="1200" smtClean="0">
                <a:solidFill>
                  <a:srgbClr val="EEECE1">
                    <a:lumMod val="25000"/>
                  </a:srgbClr>
                </a:solidFill>
                <a:hlinkClick r:id="rId6"/>
              </a:rPr>
              <a:t>www.1ppt.com/tubiao/</a:t>
            </a:r>
            <a:r>
              <a:rPr lang="en-US" altLang="zh-CN" sz="1200" smtClean="0">
                <a:solidFill>
                  <a:srgbClr val="EEECE1">
                    <a:lumMod val="25000"/>
                  </a:srgbClr>
                </a:solidFill>
              </a:rPr>
              <a:t>      </a:t>
            </a:r>
          </a:p>
          <a:p>
            <a:r>
              <a:rPr lang="en-US" altLang="zh-CN" sz="1200" smtClean="0">
                <a:solidFill>
                  <a:srgbClr val="EEECE1">
                    <a:lumMod val="25000"/>
                  </a:srgbClr>
                </a:solidFill>
              </a:rPr>
              <a:t>PPT</a:t>
            </a:r>
            <a:r>
              <a:rPr lang="zh-CN" altLang="en-US" sz="1200" smtClean="0">
                <a:solidFill>
                  <a:srgbClr val="EEECE1">
                    <a:lumMod val="25000"/>
                  </a:srgbClr>
                </a:solidFill>
              </a:rPr>
              <a:t>下载：</a:t>
            </a:r>
            <a:r>
              <a:rPr lang="en-US" altLang="zh-CN" sz="1200" smtClean="0">
                <a:solidFill>
                  <a:srgbClr val="EEECE1">
                    <a:lumMod val="25000"/>
                  </a:srgbClr>
                </a:solidFill>
                <a:hlinkClick r:id="rId7"/>
              </a:rPr>
              <a:t>www.1ppt.com/xiazai/</a:t>
            </a:r>
            <a:r>
              <a:rPr lang="en-US" altLang="zh-CN" sz="1200" smtClean="0">
                <a:solidFill>
                  <a:srgbClr val="EEECE1">
                    <a:lumMod val="25000"/>
                  </a:srgbClr>
                </a:solidFill>
              </a:rPr>
              <a:t>                     PPT</a:t>
            </a:r>
            <a:r>
              <a:rPr lang="zh-CN" altLang="en-US" sz="1200" smtClean="0">
                <a:solidFill>
                  <a:srgbClr val="EEECE1">
                    <a:lumMod val="25000"/>
                  </a:srgbClr>
                </a:solidFill>
              </a:rPr>
              <a:t>教程： </a:t>
            </a:r>
            <a:r>
              <a:rPr lang="en-US" altLang="zh-CN" sz="1200" smtClean="0">
                <a:solidFill>
                  <a:srgbClr val="EEECE1">
                    <a:lumMod val="25000"/>
                  </a:srgbClr>
                </a:solidFill>
                <a:hlinkClick r:id="rId8"/>
              </a:rPr>
              <a:t>www.1ppt.com/powerpoint/</a:t>
            </a:r>
            <a:r>
              <a:rPr lang="en-US" altLang="zh-CN" sz="1200" smtClean="0">
                <a:solidFill>
                  <a:srgbClr val="EEECE1">
                    <a:lumMod val="25000"/>
                  </a:srgbClr>
                </a:solidFill>
              </a:rPr>
              <a:t>      </a:t>
            </a:r>
          </a:p>
          <a:p>
            <a:r>
              <a:rPr lang="en-US" altLang="zh-CN" sz="1200" smtClean="0">
                <a:solidFill>
                  <a:srgbClr val="EEECE1">
                    <a:lumMod val="25000"/>
                  </a:srgbClr>
                </a:solidFill>
              </a:rPr>
              <a:t>Word</a:t>
            </a:r>
            <a:r>
              <a:rPr lang="zh-CN" altLang="en-US" sz="1200" smtClean="0">
                <a:solidFill>
                  <a:srgbClr val="EEECE1">
                    <a:lumMod val="25000"/>
                  </a:srgbClr>
                </a:solidFill>
              </a:rPr>
              <a:t>模板：</a:t>
            </a:r>
            <a:r>
              <a:rPr lang="en-US" altLang="zh-CN" sz="1200" smtClean="0">
                <a:solidFill>
                  <a:srgbClr val="EEECE1">
                    <a:lumMod val="25000"/>
                  </a:srgbClr>
                </a:solidFill>
                <a:hlinkClick r:id="rId9"/>
              </a:rPr>
              <a:t>www.1ppt.com/word/</a:t>
            </a:r>
            <a:r>
              <a:rPr lang="en-US" altLang="zh-CN" sz="1200" smtClean="0">
                <a:solidFill>
                  <a:srgbClr val="EEECE1">
                    <a:lumMod val="25000"/>
                  </a:srgbClr>
                </a:solidFill>
              </a:rPr>
              <a:t>                    Excel</a:t>
            </a:r>
            <a:r>
              <a:rPr lang="zh-CN" altLang="en-US" sz="1200" smtClean="0">
                <a:solidFill>
                  <a:srgbClr val="EEECE1">
                    <a:lumMod val="25000"/>
                  </a:srgbClr>
                </a:solidFill>
              </a:rPr>
              <a:t>模板：</a:t>
            </a:r>
            <a:r>
              <a:rPr lang="en-US" altLang="zh-CN" sz="1200" smtClean="0">
                <a:solidFill>
                  <a:srgbClr val="EEECE1">
                    <a:lumMod val="25000"/>
                  </a:srgbClr>
                </a:solidFill>
                <a:hlinkClick r:id="rId10"/>
              </a:rPr>
              <a:t>www.1ppt.com/excel/</a:t>
            </a:r>
            <a:r>
              <a:rPr lang="en-US" altLang="zh-CN" sz="1200" smtClean="0">
                <a:solidFill>
                  <a:srgbClr val="EEECE1">
                    <a:lumMod val="25000"/>
                  </a:srgbClr>
                </a:solidFill>
              </a:rPr>
              <a:t>              </a:t>
            </a:r>
          </a:p>
          <a:p>
            <a:r>
              <a:rPr lang="zh-CN" altLang="en-US" sz="1200" smtClean="0">
                <a:solidFill>
                  <a:srgbClr val="EEECE1">
                    <a:lumMod val="25000"/>
                  </a:srgbClr>
                </a:solidFill>
              </a:rPr>
              <a:t>试卷下载：</a:t>
            </a:r>
            <a:r>
              <a:rPr lang="en-US" altLang="zh-CN" sz="1200" smtClean="0">
                <a:solidFill>
                  <a:srgbClr val="EEECE1">
                    <a:lumMod val="25000"/>
                  </a:srgbClr>
                </a:solidFill>
                <a:hlinkClick r:id="rId11"/>
              </a:rPr>
              <a:t>www.1ppt.com/shiti/</a:t>
            </a:r>
            <a:r>
              <a:rPr lang="en-US" altLang="zh-CN" sz="1200" smtClean="0">
                <a:solidFill>
                  <a:srgbClr val="EEECE1">
                    <a:lumMod val="25000"/>
                  </a:srgbClr>
                </a:solidFill>
              </a:rPr>
              <a:t>                    </a:t>
            </a:r>
            <a:r>
              <a:rPr lang="zh-CN" altLang="en-US" sz="1200" smtClean="0">
                <a:solidFill>
                  <a:srgbClr val="EEECE1">
                    <a:lumMod val="25000"/>
                  </a:srgbClr>
                </a:solidFill>
              </a:rPr>
              <a:t>教案下载：</a:t>
            </a:r>
            <a:r>
              <a:rPr lang="en-US" altLang="zh-CN" sz="1200" smtClean="0">
                <a:solidFill>
                  <a:srgbClr val="EEECE1">
                    <a:lumMod val="25000"/>
                  </a:srgbClr>
                </a:solidFill>
                <a:hlinkClick r:id="rId12"/>
              </a:rPr>
              <a:t>www.1ppt.com/jiaoan/</a:t>
            </a:r>
            <a:r>
              <a:rPr lang="en-US" altLang="zh-CN" sz="1200" smtClean="0">
                <a:solidFill>
                  <a:srgbClr val="EEECE1">
                    <a:lumMod val="25000"/>
                  </a:srgbClr>
                </a:solidFill>
              </a:rPr>
              <a:t>               </a:t>
            </a:r>
          </a:p>
          <a:p>
            <a:r>
              <a:rPr lang="zh-CN" altLang="en-US" sz="1200" smtClean="0">
                <a:solidFill>
                  <a:srgbClr val="EEECE1">
                    <a:lumMod val="25000"/>
                  </a:srgbClr>
                </a:solidFill>
              </a:rPr>
              <a:t>个人简历：</a:t>
            </a:r>
            <a:r>
              <a:rPr lang="en-US" altLang="zh-CN" sz="1200" smtClean="0">
                <a:solidFill>
                  <a:srgbClr val="EEECE1">
                    <a:lumMod val="25000"/>
                  </a:srgbClr>
                </a:solidFill>
                <a:hlinkClick r:id="rId13"/>
              </a:rPr>
              <a:t>www.1ppt.com/jianli/</a:t>
            </a:r>
            <a:r>
              <a:rPr lang="en-US" altLang="zh-CN" sz="1200" smtClean="0">
                <a:solidFill>
                  <a:srgbClr val="EEECE1">
                    <a:lumMod val="25000"/>
                  </a:srgbClr>
                </a:solidFill>
              </a:rPr>
              <a:t>                    PPT</a:t>
            </a:r>
            <a:r>
              <a:rPr lang="zh-CN" altLang="en-US" sz="1200" smtClean="0">
                <a:solidFill>
                  <a:srgbClr val="EEECE1">
                    <a:lumMod val="25000"/>
                  </a:srgbClr>
                </a:solidFill>
              </a:rPr>
              <a:t>课件：</a:t>
            </a:r>
            <a:r>
              <a:rPr lang="en-US" altLang="zh-CN" sz="1200" smtClean="0">
                <a:solidFill>
                  <a:srgbClr val="EEECE1">
                    <a:lumMod val="25000"/>
                  </a:srgbClr>
                </a:solidFill>
                <a:hlinkClick r:id="rId14"/>
              </a:rPr>
              <a:t>www.1ppt.com/kejian/</a:t>
            </a:r>
            <a:r>
              <a:rPr lang="en-US" altLang="zh-CN" sz="1200" smtClean="0">
                <a:solidFill>
                  <a:srgbClr val="EEECE1">
                    <a:lumMod val="25000"/>
                  </a:srgbClr>
                </a:solidFill>
              </a:rPr>
              <a:t> </a:t>
            </a:r>
          </a:p>
          <a:p>
            <a:r>
              <a:rPr lang="zh-CN" altLang="en-US" sz="1200" smtClean="0">
                <a:solidFill>
                  <a:srgbClr val="EEECE1">
                    <a:lumMod val="25000"/>
                  </a:srgbClr>
                </a:solidFill>
              </a:rPr>
              <a:t>语文课件：</a:t>
            </a:r>
            <a:r>
              <a:rPr lang="en-US" altLang="zh-CN" sz="1200" smtClean="0">
                <a:solidFill>
                  <a:srgbClr val="EEECE1">
                    <a:lumMod val="25000"/>
                  </a:srgbClr>
                </a:solidFill>
                <a:hlinkClick r:id="rId15"/>
              </a:rPr>
              <a:t>www.1ppt.com/kejian/yuwen/</a:t>
            </a:r>
            <a:r>
              <a:rPr lang="en-US" altLang="zh-CN" sz="1200" smtClean="0">
                <a:solidFill>
                  <a:srgbClr val="EEECE1">
                    <a:lumMod val="25000"/>
                  </a:srgbClr>
                </a:solidFill>
              </a:rPr>
              <a:t>    </a:t>
            </a:r>
            <a:r>
              <a:rPr lang="zh-CN" altLang="en-US" sz="1200" smtClean="0">
                <a:solidFill>
                  <a:srgbClr val="EEECE1">
                    <a:lumMod val="25000"/>
                  </a:srgbClr>
                </a:solidFill>
              </a:rPr>
              <a:t>数学课件：</a:t>
            </a:r>
            <a:r>
              <a:rPr lang="en-US" altLang="zh-CN" sz="1200" smtClean="0">
                <a:solidFill>
                  <a:srgbClr val="EEECE1">
                    <a:lumMod val="25000"/>
                  </a:srgbClr>
                </a:solidFill>
                <a:hlinkClick r:id="rId16"/>
              </a:rPr>
              <a:t>www.1ppt.com/kejian/shuxue/</a:t>
            </a:r>
            <a:r>
              <a:rPr lang="en-US" altLang="zh-CN" sz="1200" smtClean="0">
                <a:solidFill>
                  <a:srgbClr val="EEECE1">
                    <a:lumMod val="25000"/>
                  </a:srgbClr>
                </a:solidFill>
              </a:rPr>
              <a:t> </a:t>
            </a:r>
          </a:p>
          <a:p>
            <a:r>
              <a:rPr lang="zh-CN" altLang="en-US" sz="1200" smtClean="0">
                <a:solidFill>
                  <a:srgbClr val="EEECE1">
                    <a:lumMod val="25000"/>
                  </a:srgbClr>
                </a:solidFill>
              </a:rPr>
              <a:t>英语课件：</a:t>
            </a:r>
            <a:r>
              <a:rPr lang="en-US" altLang="zh-CN" sz="1200" smtClean="0">
                <a:solidFill>
                  <a:srgbClr val="EEECE1">
                    <a:lumMod val="25000"/>
                  </a:srgbClr>
                </a:solidFill>
                <a:hlinkClick r:id="rId17"/>
              </a:rPr>
              <a:t>www.1ppt.com/kejian/yingyu/</a:t>
            </a:r>
            <a:r>
              <a:rPr lang="en-US" altLang="zh-CN" sz="1200" smtClean="0">
                <a:solidFill>
                  <a:srgbClr val="EEECE1">
                    <a:lumMod val="25000"/>
                  </a:srgbClr>
                </a:solidFill>
              </a:rPr>
              <a:t>    </a:t>
            </a:r>
            <a:r>
              <a:rPr lang="zh-CN" altLang="en-US" sz="1200" smtClean="0">
                <a:solidFill>
                  <a:srgbClr val="EEECE1">
                    <a:lumMod val="25000"/>
                  </a:srgbClr>
                </a:solidFill>
              </a:rPr>
              <a:t>美术课件：</a:t>
            </a:r>
            <a:r>
              <a:rPr lang="en-US" altLang="zh-CN" sz="1200" smtClean="0">
                <a:solidFill>
                  <a:srgbClr val="EEECE1">
                    <a:lumMod val="25000"/>
                  </a:srgbClr>
                </a:solidFill>
                <a:hlinkClick r:id="rId18"/>
              </a:rPr>
              <a:t>www.1ppt.com/kejian/meishu/</a:t>
            </a:r>
            <a:r>
              <a:rPr lang="en-US" altLang="zh-CN" sz="1200" smtClean="0">
                <a:solidFill>
                  <a:srgbClr val="EEECE1">
                    <a:lumMod val="25000"/>
                  </a:srgbClr>
                </a:solidFill>
              </a:rPr>
              <a:t> </a:t>
            </a:r>
          </a:p>
          <a:p>
            <a:r>
              <a:rPr lang="zh-CN" altLang="en-US" sz="1200" smtClean="0">
                <a:solidFill>
                  <a:srgbClr val="EEECE1">
                    <a:lumMod val="25000"/>
                  </a:srgbClr>
                </a:solidFill>
              </a:rPr>
              <a:t>科学课件：</a:t>
            </a:r>
            <a:r>
              <a:rPr lang="en-US" altLang="zh-CN" sz="1200" smtClean="0">
                <a:solidFill>
                  <a:srgbClr val="EEECE1">
                    <a:lumMod val="25000"/>
                  </a:srgbClr>
                </a:solidFill>
                <a:hlinkClick r:id="rId19"/>
              </a:rPr>
              <a:t>www.1ppt.com/kejian/kexue/</a:t>
            </a:r>
            <a:r>
              <a:rPr lang="en-US" altLang="zh-CN" sz="1200" smtClean="0">
                <a:solidFill>
                  <a:srgbClr val="EEECE1">
                    <a:lumMod val="25000"/>
                  </a:srgbClr>
                </a:solidFill>
              </a:rPr>
              <a:t>     </a:t>
            </a:r>
            <a:r>
              <a:rPr lang="zh-CN" altLang="en-US" sz="1200" smtClean="0">
                <a:solidFill>
                  <a:srgbClr val="EEECE1">
                    <a:lumMod val="25000"/>
                  </a:srgbClr>
                </a:solidFill>
              </a:rPr>
              <a:t>物理课件：</a:t>
            </a:r>
            <a:r>
              <a:rPr lang="en-US" altLang="zh-CN" sz="1200" smtClean="0">
                <a:solidFill>
                  <a:srgbClr val="EEECE1">
                    <a:lumMod val="25000"/>
                  </a:srgbClr>
                </a:solidFill>
                <a:hlinkClick r:id="rId20"/>
              </a:rPr>
              <a:t>www.1ppt.com/kejian/wuli/</a:t>
            </a:r>
            <a:r>
              <a:rPr lang="en-US" altLang="zh-CN" sz="1200" smtClean="0">
                <a:solidFill>
                  <a:srgbClr val="EEECE1">
                    <a:lumMod val="25000"/>
                  </a:srgbClr>
                </a:solidFill>
              </a:rPr>
              <a:t> </a:t>
            </a:r>
          </a:p>
          <a:p>
            <a:r>
              <a:rPr lang="zh-CN" altLang="en-US" sz="1200" smtClean="0">
                <a:solidFill>
                  <a:srgbClr val="EEECE1">
                    <a:lumMod val="25000"/>
                  </a:srgbClr>
                </a:solidFill>
              </a:rPr>
              <a:t>化学课件：</a:t>
            </a:r>
            <a:r>
              <a:rPr lang="en-US" altLang="zh-CN" sz="1200" smtClean="0">
                <a:solidFill>
                  <a:srgbClr val="EEECE1">
                    <a:lumMod val="25000"/>
                  </a:srgbClr>
                </a:solidFill>
                <a:hlinkClick r:id="rId21"/>
              </a:rPr>
              <a:t>www.1ppt.com/kejian/huaxue/</a:t>
            </a:r>
            <a:r>
              <a:rPr lang="en-US" altLang="zh-CN" sz="1200" smtClean="0">
                <a:solidFill>
                  <a:srgbClr val="EEECE1">
                    <a:lumMod val="25000"/>
                  </a:srgbClr>
                </a:solidFill>
              </a:rPr>
              <a:t>  </a:t>
            </a:r>
            <a:r>
              <a:rPr lang="zh-CN" altLang="en-US" sz="1200" smtClean="0">
                <a:solidFill>
                  <a:srgbClr val="EEECE1">
                    <a:lumMod val="25000"/>
                  </a:srgbClr>
                </a:solidFill>
              </a:rPr>
              <a:t>生物课件：</a:t>
            </a:r>
            <a:r>
              <a:rPr lang="en-US" altLang="zh-CN" sz="1200" smtClean="0">
                <a:solidFill>
                  <a:srgbClr val="EEECE1">
                    <a:lumMod val="25000"/>
                  </a:srgbClr>
                </a:solidFill>
                <a:hlinkClick r:id="rId22"/>
              </a:rPr>
              <a:t>www.1ppt.com/kejian/shengwu/</a:t>
            </a:r>
            <a:r>
              <a:rPr lang="en-US" altLang="zh-CN" sz="1200" smtClean="0">
                <a:solidFill>
                  <a:srgbClr val="EEECE1">
                    <a:lumMod val="25000"/>
                  </a:srgbClr>
                </a:solidFill>
              </a:rPr>
              <a:t> </a:t>
            </a:r>
          </a:p>
          <a:p>
            <a:r>
              <a:rPr lang="zh-CN" altLang="en-US" sz="1200" smtClean="0">
                <a:solidFill>
                  <a:srgbClr val="EEECE1">
                    <a:lumMod val="25000"/>
                  </a:srgbClr>
                </a:solidFill>
              </a:rPr>
              <a:t>地理课件：</a:t>
            </a:r>
            <a:r>
              <a:rPr lang="en-US" altLang="zh-CN" sz="1200" smtClean="0">
                <a:solidFill>
                  <a:srgbClr val="EEECE1">
                    <a:lumMod val="25000"/>
                  </a:srgbClr>
                </a:solidFill>
                <a:hlinkClick r:id="rId23"/>
              </a:rPr>
              <a:t>www.1ppt.com/kejian/dili/</a:t>
            </a:r>
            <a:r>
              <a:rPr lang="en-US" altLang="zh-CN" sz="1200" smtClean="0">
                <a:solidFill>
                  <a:srgbClr val="EEECE1">
                    <a:lumMod val="25000"/>
                  </a:srgbClr>
                </a:solidFill>
              </a:rPr>
              <a:t>          </a:t>
            </a:r>
            <a:r>
              <a:rPr lang="zh-CN" altLang="en-US" sz="1200" smtClean="0">
                <a:solidFill>
                  <a:srgbClr val="EEECE1">
                    <a:lumMod val="25000"/>
                  </a:srgbClr>
                </a:solidFill>
              </a:rPr>
              <a:t>历史课件：</a:t>
            </a:r>
            <a:r>
              <a:rPr lang="en-US" altLang="zh-CN" sz="1200" smtClean="0">
                <a:solidFill>
                  <a:srgbClr val="EEECE1">
                    <a:lumMod val="25000"/>
                  </a:srgbClr>
                </a:solidFill>
                <a:hlinkClick r:id="rId24"/>
              </a:rPr>
              <a:t>www.1ppt.com/kejian/lishi/</a:t>
            </a:r>
            <a:r>
              <a:rPr lang="en-US" altLang="zh-CN" sz="1200" smtClean="0">
                <a:solidFill>
                  <a:srgbClr val="EEECE1">
                    <a:lumMod val="25000"/>
                  </a:srgbClr>
                </a:solidFill>
              </a:rPr>
              <a:t>  </a:t>
            </a:r>
          </a:p>
          <a:p>
            <a:pPr eaLnBrk="1" hangingPunct="1"/>
            <a:endParaRPr lang="zh-CN"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p:txBody>
          <a:bodyPr/>
          <a:lstStyle/>
          <a:p>
            <a:pPr>
              <a:defRPr/>
            </a:pPr>
            <a:fld id="{90F8C315-F5C0-4F9F-8631-800A25DCE63F}" type="slidenum">
              <a:rPr lang="en-US" altLang="zh-CN" smtClean="0"/>
              <a:pPr>
                <a:defRPr/>
              </a:pPr>
              <a:t>12</a:t>
            </a:fld>
            <a:endParaRPr lang="en-US" altLang="zh-CN" smtClean="0"/>
          </a:p>
        </p:txBody>
      </p:sp>
      <p:sp>
        <p:nvSpPr>
          <p:cNvPr id="38915"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891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p:txBody>
          <a:bodyPr/>
          <a:lstStyle/>
          <a:p>
            <a:pPr>
              <a:defRPr/>
            </a:pPr>
            <a:fld id="{33AB1037-8208-4DDD-8DA1-335ED75C3A6D}" type="slidenum">
              <a:rPr lang="en-US" altLang="zh-CN" smtClean="0"/>
              <a:pPr>
                <a:defRPr/>
              </a:pPr>
              <a:t>13</a:t>
            </a:fld>
            <a:endParaRPr lang="en-US" altLang="zh-CN" smtClean="0"/>
          </a:p>
        </p:txBody>
      </p:sp>
      <p:sp>
        <p:nvSpPr>
          <p:cNvPr id="39939"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4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p:txBody>
          <a:bodyPr/>
          <a:lstStyle/>
          <a:p>
            <a:pPr>
              <a:defRPr/>
            </a:pPr>
            <a:fld id="{3E7E40B8-646F-4891-905E-216D226B226A}" type="slidenum">
              <a:rPr lang="en-US" altLang="zh-CN" smtClean="0"/>
              <a:pPr>
                <a:defRPr/>
              </a:pPr>
              <a:t>14</a:t>
            </a:fld>
            <a:endParaRPr lang="en-US" altLang="zh-CN" smtClean="0"/>
          </a:p>
        </p:txBody>
      </p:sp>
      <p:sp>
        <p:nvSpPr>
          <p:cNvPr id="40963"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6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7"/>
          <p:cNvSpPr>
            <a:spLocks noChangeArrowheads="1"/>
          </p:cNvSpPr>
          <p:nvPr/>
        </p:nvSpPr>
        <p:spPr bwMode="auto">
          <a:xfrm>
            <a:off x="609600" y="1219200"/>
            <a:ext cx="79248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ln>
        </p:spPr>
        <p:txBody>
          <a:bodyPr/>
          <a:lstStyle/>
          <a:p>
            <a:pPr>
              <a:defRPr/>
            </a:pPr>
            <a:endParaRPr lang="zh-CN" altLang="en-US"/>
          </a:p>
        </p:txBody>
      </p:sp>
      <p:sp>
        <p:nvSpPr>
          <p:cNvPr id="5" name="Line 8"/>
          <p:cNvSpPr>
            <a:spLocks noChangeShapeType="1"/>
          </p:cNvSpPr>
          <p:nvPr/>
        </p:nvSpPr>
        <p:spPr bwMode="auto">
          <a:xfrm>
            <a:off x="1981200" y="3962400"/>
            <a:ext cx="6511529" cy="0"/>
          </a:xfrm>
          <a:prstGeom prst="line">
            <a:avLst/>
          </a:prstGeom>
          <a:noFill/>
          <a:ln w="19050">
            <a:solidFill>
              <a:schemeClr val="accent1"/>
            </a:solidFill>
            <a:round/>
          </a:ln>
          <a:effectLst/>
        </p:spPr>
        <p:txBody>
          <a:bodyPr/>
          <a:lstStyle/>
          <a:p>
            <a:pPr>
              <a:defRPr/>
            </a:pPr>
            <a:endParaRPr lang="zh-CN" altLang="en-US"/>
          </a:p>
        </p:txBody>
      </p:sp>
      <p:sp>
        <p:nvSpPr>
          <p:cNvPr id="28674" name="Rectangle 2"/>
          <p:cNvSpPr>
            <a:spLocks noGrp="1" noChangeArrowheads="1"/>
          </p:cNvSpPr>
          <p:nvPr>
            <p:ph type="ctrTitle"/>
          </p:nvPr>
        </p:nvSpPr>
        <p:spPr>
          <a:xfrm>
            <a:off x="914402" y="1524000"/>
            <a:ext cx="7623175" cy="1752600"/>
          </a:xfrm>
        </p:spPr>
        <p:txBody>
          <a:bodyPr/>
          <a:lstStyle>
            <a:lvl1pPr>
              <a:defRPr sz="5000"/>
            </a:lvl1pPr>
          </a:lstStyle>
          <a:p>
            <a:r>
              <a:rPr lang="zh-CN" altLang="en-US"/>
              <a:t>单击此处编辑母版标题样式</a:t>
            </a:r>
          </a:p>
        </p:txBody>
      </p:sp>
      <p:sp>
        <p:nvSpPr>
          <p:cNvPr id="28675"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r>
              <a:rPr lang="zh-CN" altLang="en-US"/>
              <a:t>单击此处编辑母版副标题样式</a:t>
            </a:r>
          </a:p>
        </p:txBody>
      </p:sp>
      <p:sp>
        <p:nvSpPr>
          <p:cNvPr id="6" name="Rectangle 4"/>
          <p:cNvSpPr>
            <a:spLocks noGrp="1" noChangeArrowheads="1"/>
          </p:cNvSpPr>
          <p:nvPr>
            <p:ph type="dt" sz="half" idx="10"/>
          </p:nvPr>
        </p:nvSpPr>
        <p:spPr/>
        <p:txBody>
          <a:bodyPr/>
          <a:lstStyle>
            <a:lvl1pPr>
              <a:defRPr/>
            </a:lvl1pPr>
          </a:lstStyle>
          <a:p>
            <a:pPr>
              <a:defRPr/>
            </a:pPr>
            <a:endParaRPr lang="en-US" altLang="zh-CN"/>
          </a:p>
        </p:txBody>
      </p:sp>
      <p:sp>
        <p:nvSpPr>
          <p:cNvPr id="7" name="Rectangle 5"/>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zh-CN"/>
          </a:p>
        </p:txBody>
      </p:sp>
      <p:sp>
        <p:nvSpPr>
          <p:cNvPr id="8" name="Rectangle 6"/>
          <p:cNvSpPr>
            <a:spLocks noGrp="1" noChangeArrowheads="1"/>
          </p:cNvSpPr>
          <p:nvPr>
            <p:ph type="sldNum" sz="quarter" idx="12"/>
          </p:nvPr>
        </p:nvSpPr>
        <p:spPr/>
        <p:txBody>
          <a:bodyPr/>
          <a:lstStyle>
            <a:lvl1pPr>
              <a:defRPr/>
            </a:lvl1pPr>
          </a:lstStyle>
          <a:p>
            <a:pPr>
              <a:defRPr/>
            </a:pPr>
            <a:fld id="{27077463-2C3E-4409-88C2-17246611FF88}" type="slidenum">
              <a:rPr lang="en-US" altLang="zh-CN"/>
              <a:pPr>
                <a:defRPr/>
              </a:pPr>
              <a:t>‹#›</a:t>
            </a:fld>
            <a:endParaRPr lang="en-US" altLang="zh-CN"/>
          </a:p>
        </p:txBody>
      </p:sp>
    </p:spTree>
    <p:extLst>
      <p:ext uri="{BB962C8B-B14F-4D97-AF65-F5344CB8AC3E}">
        <p14:creationId xmlns:p14="http://schemas.microsoft.com/office/powerpoint/2010/main" val="183866044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C950EB17-60AF-42F8-B389-35710B940587}" type="slidenum">
              <a:rPr lang="en-US" altLang="zh-CN"/>
              <a:pPr>
                <a:defRPr/>
              </a:pPr>
              <a:t>‹#›</a:t>
            </a:fld>
            <a:endParaRPr lang="en-US" altLang="zh-CN"/>
          </a:p>
        </p:txBody>
      </p:sp>
    </p:spTree>
    <p:extLst>
      <p:ext uri="{BB962C8B-B14F-4D97-AF65-F5344CB8AC3E}">
        <p14:creationId xmlns:p14="http://schemas.microsoft.com/office/powerpoint/2010/main" val="258358942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8" name="矩形 7"/>
          <p:cNvSpPr/>
          <p:nvPr userDrawn="1"/>
        </p:nvSpPr>
        <p:spPr>
          <a:xfrm>
            <a:off x="1698579" y="1799965"/>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模板：</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www.1ppt.com/moban/                  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素材：</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www.1ppt.com/sucai/</a:t>
            </a: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背景：</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www.1ppt.com/beijing/                   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图表：</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www.1ppt.com/tubiao/      </a:t>
            </a: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下载：</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www.1ppt.com/xiazai/                     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教程： </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www.1ppt.com/powerpoint/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资料下载：</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www.1ppt.com/ziliao/                   </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范文下载：</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www.1ppt.com/fanwen/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试卷下载：</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www.1ppt.com/shiti/                     </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教案下载：</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www.1ppt.com/jiaoan/               </a:t>
            </a: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论坛：</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www.1ppt.cn                                     PPT</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课件：</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www.1ppt.com/kejian/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语文课件：</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www.1ppt.com/kejian/yuwen/    </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数学课件：</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www.1ppt.com/kejian/shuxue/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英语课件：</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www.1ppt.com/kejian/yingyu/    </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美术课件：</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www.1ppt.com/kejian/meishu/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科学课件：</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www.1ppt.com/kejian/kexue/     </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物理课件：</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www.1ppt.com/kejian/wuli/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化学课件：</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www.1ppt.com/kejian/huaxue/  </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生物课件：</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www.1ppt.com/kejian/shengwu/ </a:t>
            </a: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地理课件：</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www.1ppt.com/kejian/dili/          </a:t>
            </a:r>
            <a:r>
              <a:rPr kumimoji="0" lang="zh-CN" altLang="en-US" sz="100" b="0" i="0" u="none" strike="noStrike" kern="0" cap="none" spc="0" normalizeH="0" baseline="0" noProof="0">
                <a:ln>
                  <a:noFill/>
                </a:ln>
                <a:solidFill>
                  <a:sysClr val="window" lastClr="FFFFFF"/>
                </a:solidFill>
                <a:effectLst/>
                <a:uLnTx/>
                <a:uFillTx/>
                <a:latin typeface="Calibri"/>
                <a:ea typeface="宋体"/>
                <a:cs typeface="+mn-cs"/>
              </a:rPr>
              <a:t>历史课件：</a:t>
            </a:r>
            <a:r>
              <a:rPr kumimoji="0" lang="en-US" altLang="zh-CN" sz="100" b="0" i="0" u="none" strike="noStrike" kern="0" cap="none" spc="0" normalizeH="0" baseline="0" noProof="0">
                <a:ln>
                  <a:noFill/>
                </a:ln>
                <a:solidFill>
                  <a:sysClr val="window" lastClr="FFFFFF"/>
                </a:solidFill>
                <a:effectLst/>
                <a:uLnTx/>
                <a:uFillTx/>
                <a:latin typeface="Calibri"/>
                <a:ea typeface="宋体"/>
                <a:cs typeface="+mn-cs"/>
              </a:rPr>
              <a:t>www.1ppt.com/kejian/lishi/        </a:t>
            </a:r>
          </a:p>
        </p:txBody>
      </p:sp>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2"/>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245225"/>
            <a:ext cx="2133600" cy="476250"/>
          </a:xfrm>
        </p:spPr>
        <p:txBody>
          <a:bodyPr/>
          <a:lstStyle>
            <a:lvl1pPr>
              <a:defRPr/>
            </a:lvl1pPr>
          </a:lstStyle>
          <a:p>
            <a:pPr>
              <a:defRPr/>
            </a:pPr>
            <a:endParaRPr lang="zh-CN" altLang="zh-CN"/>
          </a:p>
        </p:txBody>
      </p:sp>
      <p:sp>
        <p:nvSpPr>
          <p:cNvPr id="5" name="页脚占位符 4"/>
          <p:cNvSpPr>
            <a:spLocks noGrp="1"/>
          </p:cNvSpPr>
          <p:nvPr>
            <p:ph type="ftr" sz="quarter" idx="11"/>
          </p:nvPr>
        </p:nvSpPr>
        <p:spPr>
          <a:xfrm>
            <a:off x="3124200" y="6245225"/>
            <a:ext cx="2895600" cy="476250"/>
          </a:xfrm>
        </p:spPr>
        <p:txBody>
          <a:bodyPr/>
          <a:lstStyle>
            <a:lvl1pPr>
              <a:defRPr/>
            </a:lvl1pPr>
          </a:lstStyle>
          <a:p>
            <a:pPr>
              <a:defRPr/>
            </a:pPr>
            <a:endParaRPr lang="zh-CN" altLang="zh-CN"/>
          </a:p>
        </p:txBody>
      </p:sp>
      <p:sp>
        <p:nvSpPr>
          <p:cNvPr id="6" name="灯片编号占位符 5"/>
          <p:cNvSpPr>
            <a:spLocks noGrp="1"/>
          </p:cNvSpPr>
          <p:nvPr>
            <p:ph type="sldNum" sz="quarter" idx="12"/>
          </p:nvPr>
        </p:nvSpPr>
        <p:spPr>
          <a:xfrm>
            <a:off x="6553200" y="6245225"/>
            <a:ext cx="2133600" cy="476250"/>
          </a:xfrm>
        </p:spPr>
        <p:txBody>
          <a:bodyPr/>
          <a:lstStyle>
            <a:lvl1pPr>
              <a:defRPr/>
            </a:lvl1pPr>
          </a:lstStyle>
          <a:p>
            <a:pPr>
              <a:defRPr/>
            </a:pPr>
            <a:fld id="{72928E74-34F2-4F7D-BD45-419F510E4B0D}" type="slidenum">
              <a:rPr lang="zh-CN" altLang="zh-CN"/>
              <a:pPr>
                <a:defRPr/>
              </a:pPr>
              <a:t>‹#›</a:t>
            </a:fld>
            <a:endParaRPr lang="zh-CN" altLang="zh-CN"/>
          </a:p>
        </p:txBody>
      </p:sp>
    </p:spTree>
    <p:extLst>
      <p:ext uri="{BB962C8B-B14F-4D97-AF65-F5344CB8AC3E}">
        <p14:creationId xmlns:p14="http://schemas.microsoft.com/office/powerpoint/2010/main" val="1881574961"/>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848136"/>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4"/>
            <a:ext cx="822960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1"/>
            <a:ext cx="8229600" cy="453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7652" name="Rectangle 4"/>
          <p:cNvSpPr>
            <a:spLocks noGrp="1" noChangeArrowheads="1"/>
          </p:cNvSpPr>
          <p:nvPr>
            <p:ph type="dt" sz="half" idx="2"/>
          </p:nvPr>
        </p:nvSpPr>
        <p:spPr bwMode="auto">
          <a:xfrm>
            <a:off x="457200" y="6243638"/>
            <a:ext cx="2133600" cy="457200"/>
          </a:xfrm>
          <a:prstGeom prst="rect">
            <a:avLst/>
          </a:prstGeom>
          <a:noFill/>
          <a:ln w="9525">
            <a:noFill/>
            <a:miter lim="800000"/>
          </a:ln>
          <a:effectLst/>
        </p:spPr>
        <p:txBody>
          <a:bodyPr vert="horz" wrap="square" lIns="91440" tIns="45720" rIns="91440" bIns="45720" numCol="1" anchor="b" anchorCtr="0" compatLnSpc="1">
            <a:prstTxWarp prst="textNoShape">
              <a:avLst/>
            </a:prstTxWarp>
          </a:bodyPr>
          <a:lstStyle>
            <a:lvl1pPr>
              <a:defRPr sz="1200">
                <a:latin typeface="+mj-lt"/>
                <a:ea typeface="宋体"/>
              </a:defRPr>
            </a:lvl1pPr>
          </a:lstStyle>
          <a:p>
            <a:pPr>
              <a:defRPr/>
            </a:pPr>
            <a:endParaRPr lang="en-US" altLang="zh-CN"/>
          </a:p>
        </p:txBody>
      </p:sp>
      <p:sp>
        <p:nvSpPr>
          <p:cNvPr id="27653"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b" anchorCtr="0" compatLnSpc="1">
            <a:prstTxWarp prst="textNoShape">
              <a:avLst/>
            </a:prstTxWarp>
          </a:bodyPr>
          <a:lstStyle>
            <a:lvl1pPr algn="ctr">
              <a:defRPr sz="1200">
                <a:latin typeface="+mj-lt"/>
                <a:ea typeface="宋体"/>
              </a:defRPr>
            </a:lvl1pPr>
          </a:lstStyle>
          <a:p>
            <a:pPr>
              <a:defRPr/>
            </a:pPr>
            <a:endParaRPr lang="en-US" altLang="zh-CN"/>
          </a:p>
        </p:txBody>
      </p:sp>
      <p:sp>
        <p:nvSpPr>
          <p:cNvPr id="27654" name="Rectangle 6"/>
          <p:cNvSpPr>
            <a:spLocks noGrp="1" noChangeArrowheads="1"/>
          </p:cNvSpPr>
          <p:nvPr>
            <p:ph type="sldNum" sz="quarter" idx="4"/>
          </p:nvPr>
        </p:nvSpPr>
        <p:spPr bwMode="auto">
          <a:xfrm>
            <a:off x="6553200" y="6243638"/>
            <a:ext cx="2133600" cy="457200"/>
          </a:xfrm>
          <a:prstGeom prst="rect">
            <a:avLst/>
          </a:prstGeom>
          <a:noFill/>
          <a:ln w="9525">
            <a:noFill/>
            <a:miter lim="800000"/>
          </a:ln>
          <a:effectLst/>
        </p:spPr>
        <p:txBody>
          <a:bodyPr vert="horz" wrap="square" lIns="91440" tIns="45720" rIns="91440" bIns="45720" numCol="1" anchor="b" anchorCtr="0" compatLnSpc="1">
            <a:prstTxWarp prst="textNoShape">
              <a:avLst/>
            </a:prstTxWarp>
          </a:bodyPr>
          <a:lstStyle>
            <a:lvl1pPr algn="r">
              <a:defRPr sz="1200">
                <a:latin typeface="+mj-lt"/>
                <a:ea typeface="宋体"/>
              </a:defRPr>
            </a:lvl1pPr>
          </a:lstStyle>
          <a:p>
            <a:pPr>
              <a:defRPr/>
            </a:pPr>
            <a:fld id="{93821A7A-BA7A-43C0-912C-AC79E2791D94}" type="slidenum">
              <a:rPr lang="en-US" altLang="zh-CN"/>
              <a:pPr>
                <a:defRPr/>
              </a:pPr>
              <a:t>‹#›</a:t>
            </a:fld>
            <a:endParaRPr lang="en-US" altLang="zh-CN"/>
          </a:p>
        </p:txBody>
      </p:sp>
      <p:sp>
        <p:nvSpPr>
          <p:cNvPr id="27655" name="Freeform 7"/>
          <p:cNvSpPr>
            <a:spLocks noChangeArrowheads="1"/>
          </p:cNvSpPr>
          <p:nvPr/>
        </p:nvSpPr>
        <p:spPr bwMode="auto">
          <a:xfrm>
            <a:off x="381000" y="228600"/>
            <a:ext cx="8229600" cy="6096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19050" cap="flat" cmpd="sng">
            <a:solidFill>
              <a:schemeClr val="accent1"/>
            </a:solidFill>
            <a:prstDash val="solid"/>
            <a:miter lim="800000"/>
          </a:ln>
        </p:spPr>
        <p:txBody>
          <a:bodyPr/>
          <a:lstStyle/>
          <a:p>
            <a:pPr>
              <a:defRPr/>
            </a:pPr>
            <a:endParaRPr lang="zh-CN" altLang="en-US"/>
          </a:p>
        </p:txBody>
      </p:sp>
      <p:sp>
        <p:nvSpPr>
          <p:cNvPr id="27656" name="Line 8"/>
          <p:cNvSpPr>
            <a:spLocks noChangeShapeType="1"/>
          </p:cNvSpPr>
          <p:nvPr/>
        </p:nvSpPr>
        <p:spPr bwMode="auto">
          <a:xfrm>
            <a:off x="457200" y="6172200"/>
            <a:ext cx="8229600" cy="0"/>
          </a:xfrm>
          <a:prstGeom prst="line">
            <a:avLst/>
          </a:prstGeom>
          <a:noFill/>
          <a:ln w="19050">
            <a:solidFill>
              <a:schemeClr val="accent1"/>
            </a:solidFill>
            <a:round/>
          </a:ln>
          <a:effectLst/>
        </p:spPr>
        <p:txBody>
          <a:bodyPr/>
          <a:lstStyle/>
          <a:p>
            <a:pPr>
              <a:defRPr/>
            </a:pP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2" r:id="rId2"/>
    <p:sldLayoutId id="2147483674" r:id="rId3"/>
    <p:sldLayoutId id="2147483675" r:id="rId4"/>
  </p:sldLayoutIdLst>
  <p:transition/>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Garamond" pitchFamily="18" charset="0"/>
          <a:ea typeface="宋体"/>
        </a:defRPr>
      </a:lvl2pPr>
      <a:lvl3pPr algn="l" rtl="0" eaLnBrk="0" fontAlgn="base" hangingPunct="0">
        <a:spcBef>
          <a:spcPct val="0"/>
        </a:spcBef>
        <a:spcAft>
          <a:spcPct val="0"/>
        </a:spcAft>
        <a:defRPr sz="4200">
          <a:solidFill>
            <a:schemeClr val="tx2"/>
          </a:solidFill>
          <a:latin typeface="Garamond" pitchFamily="18" charset="0"/>
          <a:ea typeface="宋体"/>
        </a:defRPr>
      </a:lvl3pPr>
      <a:lvl4pPr algn="l" rtl="0" eaLnBrk="0" fontAlgn="base" hangingPunct="0">
        <a:spcBef>
          <a:spcPct val="0"/>
        </a:spcBef>
        <a:spcAft>
          <a:spcPct val="0"/>
        </a:spcAft>
        <a:defRPr sz="4200">
          <a:solidFill>
            <a:schemeClr val="tx2"/>
          </a:solidFill>
          <a:latin typeface="Garamond" pitchFamily="18" charset="0"/>
          <a:ea typeface="宋体"/>
        </a:defRPr>
      </a:lvl4pPr>
      <a:lvl5pPr algn="l" rtl="0" eaLnBrk="0" fontAlgn="base" hangingPunct="0">
        <a:spcBef>
          <a:spcPct val="0"/>
        </a:spcBef>
        <a:spcAft>
          <a:spcPct val="0"/>
        </a:spcAft>
        <a:defRPr sz="4200">
          <a:solidFill>
            <a:schemeClr val="tx2"/>
          </a:solidFill>
          <a:latin typeface="Garamond" pitchFamily="18" charset="0"/>
          <a:ea typeface="宋体"/>
        </a:defRPr>
      </a:lvl5pPr>
      <a:lvl6pPr marL="457200" algn="l" rtl="0" fontAlgn="base">
        <a:spcBef>
          <a:spcPct val="0"/>
        </a:spcBef>
        <a:spcAft>
          <a:spcPct val="0"/>
        </a:spcAft>
        <a:defRPr sz="4200">
          <a:solidFill>
            <a:schemeClr val="tx2"/>
          </a:solidFill>
          <a:latin typeface="Garamond" pitchFamily="18" charset="0"/>
          <a:ea typeface="宋体"/>
        </a:defRPr>
      </a:lvl6pPr>
      <a:lvl7pPr marL="914400" algn="l" rtl="0" fontAlgn="base">
        <a:spcBef>
          <a:spcPct val="0"/>
        </a:spcBef>
        <a:spcAft>
          <a:spcPct val="0"/>
        </a:spcAft>
        <a:defRPr sz="4200">
          <a:solidFill>
            <a:schemeClr val="tx2"/>
          </a:solidFill>
          <a:latin typeface="Garamond" pitchFamily="18" charset="0"/>
          <a:ea typeface="宋体"/>
        </a:defRPr>
      </a:lvl7pPr>
      <a:lvl8pPr marL="1371600" algn="l" rtl="0" fontAlgn="base">
        <a:spcBef>
          <a:spcPct val="0"/>
        </a:spcBef>
        <a:spcAft>
          <a:spcPct val="0"/>
        </a:spcAft>
        <a:defRPr sz="4200">
          <a:solidFill>
            <a:schemeClr val="tx2"/>
          </a:solidFill>
          <a:latin typeface="Garamond" pitchFamily="18" charset="0"/>
          <a:ea typeface="宋体"/>
        </a:defRPr>
      </a:lvl8pPr>
      <a:lvl9pPr marL="1828800" algn="l" rtl="0" fontAlgn="base">
        <a:spcBef>
          <a:spcPct val="0"/>
        </a:spcBef>
        <a:spcAft>
          <a:spcPct val="0"/>
        </a:spcAft>
        <a:defRPr sz="4200">
          <a:solidFill>
            <a:schemeClr val="tx2"/>
          </a:solidFill>
          <a:latin typeface="Garamond" pitchFamily="18" charset="0"/>
          <a:ea typeface="宋体"/>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600">
          <a:solidFill>
            <a:schemeClr val="tx1"/>
          </a:solidFill>
          <a:latin typeface="+mn-lt"/>
          <a:ea typeface="+mn-ea"/>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mn-lt"/>
          <a:ea typeface="+mn-ea"/>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mn-lt"/>
          <a:ea typeface="+mn-ea"/>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3.xml"/><Relationship Id="rId5" Type="http://schemas.openxmlformats.org/officeDocument/2006/relationships/image" Target="../media/image7.jpeg"/><Relationship Id="rId4" Type="http://schemas.openxmlformats.org/officeDocument/2006/relationships/image" Target="../media/image6.jpeg"/></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 Id="rId5" Type="http://schemas.openxmlformats.org/officeDocument/2006/relationships/image" Target="../media/image12.jpeg"/><Relationship Id="rId4" Type="http://schemas.openxmlformats.org/officeDocument/2006/relationships/image" Target="../media/image11.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2848" y="1481435"/>
            <a:ext cx="4307589" cy="1323439"/>
          </a:xfrm>
          <a:prstGeom prst="rect">
            <a:avLst/>
          </a:prstGeom>
          <a:noFill/>
        </p:spPr>
        <p:txBody>
          <a:bodyPr wrap="none" lIns="91440" tIns="45720" rIns="91440" bIns="45720">
            <a:spAutoFit/>
          </a:bodyPr>
          <a:lstStyle/>
          <a:p>
            <a:pPr algn="ctr"/>
            <a:r>
              <a:rPr lang="zh-CN" altLang="en-US" sz="8000" b="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故都的秋</a:t>
            </a:r>
            <a:endParaRPr lang="zh-CN" altLang="en-US" sz="80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矩形 2"/>
          <p:cNvSpPr/>
          <p:nvPr/>
        </p:nvSpPr>
        <p:spPr>
          <a:xfrm>
            <a:off x="7377948" y="3138785"/>
            <a:ext cx="880369" cy="2585323"/>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zh-CN" altLang="en-US" sz="5400" b="1" cap="all" smtClean="0">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郁</a:t>
            </a:r>
            <a:endParaRPr lang="en-US" altLang="zh-CN" sz="5400" b="1" cap="all" smtClean="0">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pPr algn="ctr"/>
            <a:r>
              <a:rPr lang="zh-CN" altLang="en-US" sz="5400" b="1" cap="all" smtClean="0">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达</a:t>
            </a:r>
            <a:endParaRPr lang="en-US" altLang="zh-CN" sz="5400" b="1" cap="all" smtClean="0">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pPr algn="ctr"/>
            <a:r>
              <a:rPr lang="zh-CN" altLang="en-US" sz="5400" b="1" cap="all" smtClean="0">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夫</a:t>
            </a:r>
            <a:endParaRPr lang="en-US" altLang="zh-CN" sz="5400" b="1" cap="all" spc="0" smtClean="0">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ChangeArrowheads="1"/>
          </p:cNvSpPr>
          <p:nvPr/>
        </p:nvSpPr>
        <p:spPr bwMode="auto">
          <a:xfrm>
            <a:off x="361949" y="561975"/>
            <a:ext cx="8448676" cy="526297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3</a:t>
            </a: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、词 语</a:t>
            </a:r>
            <a:endPar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萧索</a:t>
            </a:r>
            <a:r>
              <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a:t>
            </a: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萧条</a:t>
            </a:r>
            <a:endPar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“萧索”指“缺乏生机，不热闹”，多强调荒凉、衰败，无生机。“萧条”多形容经济衰微、不景气；也可形容景象的寂寞冷落，毫无生气。</a:t>
            </a:r>
            <a:endPar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sz="2400" b="1" smtClean="0">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请将正确的词语填在横线上。</a:t>
            </a:r>
            <a:endPar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(1)</a:t>
            </a: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这位作家所说的遗址，如今只剩下原先城池的一段土质残墙，上面长满了盘根错节的刺槐树和杂草，一片</a:t>
            </a:r>
            <a:r>
              <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________</a:t>
            </a: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_(</a:t>
            </a: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萧索</a:t>
            </a:r>
            <a:r>
              <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a:t>
            </a: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萧条</a:t>
            </a:r>
            <a:r>
              <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a:t>
            </a: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荒凉。</a:t>
            </a:r>
            <a:endPar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(2)</a:t>
            </a: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黄金周期间，深圳官方统计的数据显示，整个一手市场仅成交八十七套房子，这被视作深圳楼市步入</a:t>
            </a:r>
            <a:r>
              <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_________(</a:t>
            </a: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萧索</a:t>
            </a:r>
            <a:r>
              <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a:t>
            </a: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萧条</a:t>
            </a:r>
            <a:r>
              <a:rPr kumimoji="0" lang="en-US" altLang="zh-CN"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a:t>
            </a:r>
            <a:r>
              <a:rPr kumimoji="0" lang="zh-CN" altLang="en-US" sz="2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的强烈信号。</a:t>
            </a:r>
            <a:endParaRPr kumimoji="0" lang="zh-CN" altLang="en-US" sz="3600" b="1" i="0" u="none" strike="noStrike" cap="none" normalizeH="0" baseline="0" smtClean="0">
              <a:ln>
                <a:noFill/>
              </a:ln>
              <a:solidFill>
                <a:srgbClr val="00B0F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ChangeArrowheads="1"/>
          </p:cNvSpPr>
          <p:nvPr/>
        </p:nvSpPr>
        <p:spPr bwMode="auto">
          <a:xfrm>
            <a:off x="228600" y="447675"/>
            <a:ext cx="8305800" cy="489364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清闲</a:t>
            </a:r>
            <a:r>
              <a:rPr kumimoji="0" lang="zh-CN"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悠闲</a:t>
            </a:r>
          </a:p>
          <a:p>
            <a:pPr marL="0" marR="0" lvl="0" indent="0" algn="l" defTabSz="914400" rtl="0" eaLnBrk="0" fontAlgn="base" latinLnBrk="0" hangingPunct="0">
              <a:lnSpc>
                <a:spcPct val="100000"/>
              </a:lnSpc>
              <a:spcBef>
                <a:spcPct val="0"/>
              </a:spcBef>
              <a:spcAft>
                <a:spcPct val="0"/>
              </a:spcAft>
              <a:buClrTx/>
              <a:buSzTx/>
              <a:buFontTx/>
              <a:buNone/>
            </a:pPr>
            <a:r>
              <a:rPr kumimoji="0" 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二者都含有“空闲、闲适”的意思。“清闲”是指清静闲暇，侧重无事做，有闲空。“悠闲”是指闲适自得，侧重心态上怡然自得，了无牵挂。</a:t>
            </a: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请将正确的词语填在横线上。</a:t>
            </a: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(1)</a:t>
            </a:r>
            <a:r>
              <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莫言一走下车，便被热情的游客包围；相比而言，另一位诺奖获得者</a:t>
            </a:r>
            <a:r>
              <a:rPr kumimoji="0" lang="en-US"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勒克莱奇奥就显得“</a:t>
            </a:r>
            <a:r>
              <a:rPr kumimoji="0" lang="en-US"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_______(</a:t>
            </a:r>
            <a:r>
              <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清闲</a:t>
            </a:r>
            <a:r>
              <a:rPr kumimoji="0" lang="en-US"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悠闲</a:t>
            </a:r>
            <a:r>
              <a:rPr kumimoji="0" lang="en-US"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了许多。</a:t>
            </a: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(2)</a:t>
            </a:r>
            <a:r>
              <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在梁实秋看似</a:t>
            </a:r>
            <a:r>
              <a:rPr kumimoji="0" lang="en-US"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________(</a:t>
            </a:r>
            <a:r>
              <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清闲</a:t>
            </a:r>
            <a:r>
              <a:rPr kumimoji="0" lang="en-US"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悠闲</a:t>
            </a:r>
            <a:r>
              <a:rPr kumimoji="0" lang="en-US" alt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自在的生活中，诗作却创作了不少，读他的诗歌，你能品味到李白的豪放、李清照的婉约缠绵，而更多的其实是他几乎与生俱来的纤尘不染和清澈明丽。</a:t>
            </a:r>
            <a:endParaRPr kumimoji="0" lang="zh-CN" altLang="en-US" sz="36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4"/>
          <p:cNvSpPr txBox="1">
            <a:spLocks noChangeArrowheads="1"/>
          </p:cNvSpPr>
          <p:nvPr/>
        </p:nvSpPr>
        <p:spPr bwMode="auto">
          <a:xfrm>
            <a:off x="1332310" y="1916113"/>
            <a:ext cx="6768703"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lnSpc>
                <a:spcPct val="150000"/>
              </a:lnSpc>
              <a:spcBef>
                <a:spcPct val="50000"/>
              </a:spcBef>
            </a:pPr>
            <a:r>
              <a:rPr lang="zh-CN" altLang="en-US" sz="3200" b="1">
                <a:solidFill>
                  <a:srgbClr val="FF0000"/>
                </a:solidFill>
                <a:latin typeface="黑体" pitchFamily="49" charset="-122"/>
                <a:ea typeface="黑体" pitchFamily="49" charset="-122"/>
              </a:rPr>
              <a:t>想一想</a:t>
            </a:r>
          </a:p>
          <a:p>
            <a:pPr eaLnBrk="1" hangingPunct="1">
              <a:lnSpc>
                <a:spcPct val="150000"/>
              </a:lnSpc>
              <a:spcBef>
                <a:spcPct val="50000"/>
              </a:spcBef>
            </a:pPr>
            <a:r>
              <a:rPr lang="zh-CN" altLang="en-US" sz="3200" b="1">
                <a:solidFill>
                  <a:srgbClr val="FF0000"/>
                </a:solidFill>
                <a:latin typeface="黑体" pitchFamily="49" charset="-122"/>
                <a:ea typeface="黑体" pitchFamily="49" charset="-122"/>
              </a:rPr>
              <a:t>描写“秋”的诗文，你能说出几句？</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Text Box 3"/>
          <p:cNvSpPr txBox="1">
            <a:spLocks noChangeArrowheads="1"/>
          </p:cNvSpPr>
          <p:nvPr/>
        </p:nvSpPr>
        <p:spPr bwMode="auto">
          <a:xfrm>
            <a:off x="539354" y="1196976"/>
            <a:ext cx="8210550" cy="3840163"/>
          </a:xfrm>
          <a:prstGeom prst="rect">
            <a:avLst/>
          </a:prstGeom>
          <a:noFill/>
          <a:ln>
            <a:noFill/>
          </a:ln>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45000"/>
              </a:lnSpc>
              <a:defRPr/>
            </a:pPr>
            <a:r>
              <a:rPr lang="zh-CN" altLang="en-US" sz="2800" b="1" smtClean="0">
                <a:solidFill>
                  <a:schemeClr val="tx1">
                    <a:lumMod val="75000"/>
                  </a:schemeClr>
                </a:solidFill>
                <a:latin typeface="宋体" pitchFamily="2" charset="-122"/>
              </a:rPr>
              <a:t>落霞与孤鹜齐飞，秋水共长天一色。</a:t>
            </a:r>
          </a:p>
          <a:p>
            <a:pPr algn="r" eaLnBrk="1" hangingPunct="1">
              <a:lnSpc>
                <a:spcPct val="145000"/>
              </a:lnSpc>
              <a:defRPr/>
            </a:pPr>
            <a:r>
              <a:rPr lang="zh-CN" altLang="en-US" sz="2800" b="1" smtClean="0">
                <a:solidFill>
                  <a:schemeClr val="tx1">
                    <a:lumMod val="75000"/>
                  </a:schemeClr>
                </a:solidFill>
                <a:latin typeface="宋体" pitchFamily="2" charset="-122"/>
              </a:rPr>
              <a:t>王勃</a:t>
            </a:r>
            <a:r>
              <a:rPr lang="en-US" altLang="zh-CN" sz="2800" b="1" smtClean="0">
                <a:solidFill>
                  <a:schemeClr val="tx1">
                    <a:lumMod val="75000"/>
                  </a:schemeClr>
                </a:solidFill>
                <a:latin typeface="宋体" pitchFamily="2" charset="-122"/>
              </a:rPr>
              <a:t>《</a:t>
            </a:r>
            <a:r>
              <a:rPr lang="zh-CN" altLang="en-US" sz="2800" b="1" smtClean="0">
                <a:solidFill>
                  <a:schemeClr val="tx1">
                    <a:lumMod val="75000"/>
                  </a:schemeClr>
                </a:solidFill>
                <a:latin typeface="宋体" pitchFamily="2" charset="-122"/>
              </a:rPr>
              <a:t>滕王阁序</a:t>
            </a:r>
            <a:r>
              <a:rPr lang="en-US" altLang="zh-CN" sz="2800" b="1" smtClean="0">
                <a:solidFill>
                  <a:schemeClr val="tx1">
                    <a:lumMod val="75000"/>
                  </a:schemeClr>
                </a:solidFill>
                <a:latin typeface="宋体" pitchFamily="2" charset="-122"/>
              </a:rPr>
              <a:t>》</a:t>
            </a:r>
          </a:p>
          <a:p>
            <a:pPr eaLnBrk="1" hangingPunct="1">
              <a:lnSpc>
                <a:spcPct val="145000"/>
              </a:lnSpc>
              <a:defRPr/>
            </a:pPr>
            <a:r>
              <a:rPr lang="zh-CN" altLang="en-US" sz="2800" b="1" smtClean="0">
                <a:solidFill>
                  <a:schemeClr val="tx1">
                    <a:lumMod val="75000"/>
                  </a:schemeClr>
                </a:solidFill>
                <a:latin typeface="宋体" pitchFamily="2" charset="-122"/>
              </a:rPr>
              <a:t>无边落木萧萧下，不尽长江滚滚来。</a:t>
            </a:r>
          </a:p>
          <a:p>
            <a:pPr algn="r" eaLnBrk="1" hangingPunct="1">
              <a:lnSpc>
                <a:spcPct val="145000"/>
              </a:lnSpc>
              <a:defRPr/>
            </a:pPr>
            <a:r>
              <a:rPr lang="zh-CN" altLang="en-US" sz="2800" b="1" smtClean="0">
                <a:solidFill>
                  <a:schemeClr val="tx1">
                    <a:lumMod val="75000"/>
                  </a:schemeClr>
                </a:solidFill>
                <a:latin typeface="宋体" pitchFamily="2" charset="-122"/>
              </a:rPr>
              <a:t>杜甫</a:t>
            </a:r>
            <a:r>
              <a:rPr lang="en-US" altLang="zh-CN" sz="2800" b="1" smtClean="0">
                <a:solidFill>
                  <a:schemeClr val="tx1">
                    <a:lumMod val="75000"/>
                  </a:schemeClr>
                </a:solidFill>
                <a:latin typeface="宋体" pitchFamily="2" charset="-122"/>
              </a:rPr>
              <a:t>《</a:t>
            </a:r>
            <a:r>
              <a:rPr lang="zh-CN" altLang="en-US" sz="2800" b="1" smtClean="0">
                <a:solidFill>
                  <a:schemeClr val="tx1">
                    <a:lumMod val="75000"/>
                  </a:schemeClr>
                </a:solidFill>
                <a:latin typeface="宋体" pitchFamily="2" charset="-122"/>
              </a:rPr>
              <a:t>登高</a:t>
            </a:r>
            <a:r>
              <a:rPr lang="en-US" altLang="zh-CN" sz="2800" b="1" smtClean="0">
                <a:solidFill>
                  <a:schemeClr val="tx1">
                    <a:lumMod val="75000"/>
                  </a:schemeClr>
                </a:solidFill>
                <a:latin typeface="宋体" pitchFamily="2" charset="-122"/>
              </a:rPr>
              <a:t>》</a:t>
            </a:r>
          </a:p>
          <a:p>
            <a:pPr eaLnBrk="1" hangingPunct="1">
              <a:lnSpc>
                <a:spcPct val="145000"/>
              </a:lnSpc>
              <a:defRPr/>
            </a:pPr>
            <a:r>
              <a:rPr lang="zh-CN" altLang="en-US" sz="2800" b="1" smtClean="0">
                <a:solidFill>
                  <a:schemeClr val="tx1">
                    <a:lumMod val="75000"/>
                  </a:schemeClr>
                </a:solidFill>
                <a:latin typeface="宋体" pitchFamily="2" charset="-122"/>
              </a:rPr>
              <a:t>停车坐爱枫林晚，霜叶红于二月花。</a:t>
            </a:r>
            <a:endParaRPr lang="en-US" altLang="zh-CN" sz="2800" b="1" smtClean="0">
              <a:solidFill>
                <a:schemeClr val="tx1">
                  <a:lumMod val="75000"/>
                </a:schemeClr>
              </a:solidFill>
              <a:latin typeface="宋体" panose="02010600030101010101" pitchFamily="2" charset="-122"/>
            </a:endParaRPr>
          </a:p>
          <a:p>
            <a:pPr algn="r" eaLnBrk="1" hangingPunct="1">
              <a:lnSpc>
                <a:spcPct val="145000"/>
              </a:lnSpc>
              <a:defRPr/>
            </a:pPr>
            <a:r>
              <a:rPr lang="zh-CN" altLang="en-US" sz="2800" b="1" smtClean="0">
                <a:solidFill>
                  <a:schemeClr val="tx1">
                    <a:lumMod val="75000"/>
                  </a:schemeClr>
                </a:solidFill>
                <a:latin typeface="宋体" pitchFamily="2" charset="-122"/>
              </a:rPr>
              <a:t>杜牧</a:t>
            </a:r>
            <a:r>
              <a:rPr lang="en-US" altLang="zh-CN" sz="2800" b="1" smtClean="0">
                <a:solidFill>
                  <a:schemeClr val="tx1">
                    <a:lumMod val="75000"/>
                  </a:schemeClr>
                </a:solidFill>
                <a:latin typeface="宋体" pitchFamily="2" charset="-122"/>
              </a:rPr>
              <a:t>《</a:t>
            </a:r>
            <a:r>
              <a:rPr lang="zh-CN" altLang="en-US" sz="2800" b="1" smtClean="0">
                <a:solidFill>
                  <a:schemeClr val="tx1">
                    <a:lumMod val="75000"/>
                  </a:schemeClr>
                </a:solidFill>
                <a:latin typeface="宋体" pitchFamily="2" charset="-122"/>
              </a:rPr>
              <a:t>山行</a:t>
            </a:r>
            <a:r>
              <a:rPr lang="en-US" altLang="zh-CN" sz="2800" b="1" smtClean="0">
                <a:solidFill>
                  <a:schemeClr val="tx1">
                    <a:lumMod val="75000"/>
                  </a:schemeClr>
                </a:solidFill>
                <a:latin typeface="宋体" pitchFamily="2" charset="-122"/>
              </a:rPr>
              <a:t>》</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Text Box 3"/>
          <p:cNvSpPr txBox="1">
            <a:spLocks noChangeArrowheads="1"/>
          </p:cNvSpPr>
          <p:nvPr/>
        </p:nvSpPr>
        <p:spPr bwMode="auto">
          <a:xfrm>
            <a:off x="610792" y="1484314"/>
            <a:ext cx="8212931" cy="3216275"/>
          </a:xfrm>
          <a:prstGeom prst="rect">
            <a:avLst/>
          </a:prstGeom>
          <a:noFill/>
          <a:ln>
            <a:noFill/>
          </a:ln>
          <a:extLst/>
        </p:spPr>
        <p:txBody>
          <a:bodyPr>
            <a:spAutoFit/>
          </a:bodyPr>
          <a:lstStyle>
            <a:lvl1pPr eaLnBrk="0" hangingPunct="0">
              <a:defRPr kumimoji="1" sz="2400">
                <a:solidFill>
                  <a:schemeClr val="tx1"/>
                </a:solidFill>
                <a:latin typeface="Times New Roman" pitchFamily="18" charset="0"/>
                <a:ea typeface="宋体" pitchFamily="2" charset="-122"/>
              </a:defRPr>
            </a:lvl1pPr>
            <a:lvl2pPr marL="742950" indent="-285750" eaLnBrk="0" hangingPunct="0">
              <a:defRPr kumimoji="1" sz="2400">
                <a:solidFill>
                  <a:schemeClr val="tx1"/>
                </a:solidFill>
                <a:latin typeface="Times New Roman" pitchFamily="18" charset="0"/>
                <a:ea typeface="宋体" pitchFamily="2" charset="-122"/>
              </a:defRPr>
            </a:lvl2pPr>
            <a:lvl3pPr marL="1143000" indent="-228600" eaLnBrk="0" hangingPunct="0">
              <a:defRPr kumimoji="1" sz="2400">
                <a:solidFill>
                  <a:schemeClr val="tx1"/>
                </a:solidFill>
                <a:latin typeface="Times New Roman" pitchFamily="18" charset="0"/>
                <a:ea typeface="宋体" pitchFamily="2" charset="-122"/>
              </a:defRPr>
            </a:lvl3pPr>
            <a:lvl4pPr marL="1600200" indent="-228600" eaLnBrk="0" hangingPunct="0">
              <a:defRPr kumimoji="1" sz="2400">
                <a:solidFill>
                  <a:schemeClr val="tx1"/>
                </a:solidFill>
                <a:latin typeface="Times New Roman" pitchFamily="18" charset="0"/>
                <a:ea typeface="宋体" pitchFamily="2" charset="-122"/>
              </a:defRPr>
            </a:lvl4pPr>
            <a:lvl5pPr marL="2057400" indent="-228600" eaLnBrk="0" hangingPunct="0">
              <a:defRPr kumimoji="1"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lnSpc>
                <a:spcPct val="145000"/>
              </a:lnSpc>
              <a:defRPr/>
            </a:pPr>
            <a:r>
              <a:rPr lang="zh-CN" altLang="en-US" sz="2800" b="1" smtClean="0">
                <a:solidFill>
                  <a:schemeClr val="tx1">
                    <a:lumMod val="75000"/>
                  </a:schemeClr>
                </a:solidFill>
                <a:latin typeface="宋体" pitchFamily="2" charset="-122"/>
              </a:rPr>
              <a:t>浔阳江头夜送客，枫叶荻花秋瑟瑟。</a:t>
            </a:r>
            <a:endParaRPr lang="en-US" altLang="zh-CN" sz="2800" b="1" smtClean="0">
              <a:solidFill>
                <a:schemeClr val="tx1">
                  <a:lumMod val="75000"/>
                </a:schemeClr>
              </a:solidFill>
              <a:latin typeface="宋体" pitchFamily="2" charset="-122"/>
            </a:endParaRPr>
          </a:p>
          <a:p>
            <a:pPr algn="r" eaLnBrk="1" hangingPunct="1">
              <a:lnSpc>
                <a:spcPct val="145000"/>
              </a:lnSpc>
              <a:defRPr/>
            </a:pPr>
            <a:r>
              <a:rPr lang="zh-CN" altLang="en-US" sz="2800" b="1" smtClean="0">
                <a:solidFill>
                  <a:schemeClr val="tx1">
                    <a:lumMod val="75000"/>
                  </a:schemeClr>
                </a:solidFill>
                <a:latin typeface="宋体" pitchFamily="2" charset="-122"/>
              </a:rPr>
              <a:t>白居易</a:t>
            </a:r>
            <a:r>
              <a:rPr lang="en-US" altLang="zh-CN" sz="2800" b="1" smtClean="0">
                <a:solidFill>
                  <a:schemeClr val="tx1">
                    <a:lumMod val="75000"/>
                  </a:schemeClr>
                </a:solidFill>
                <a:latin typeface="宋体" pitchFamily="2" charset="-122"/>
              </a:rPr>
              <a:t>《</a:t>
            </a:r>
            <a:r>
              <a:rPr lang="zh-CN" altLang="en-US" sz="2800" b="1" smtClean="0">
                <a:solidFill>
                  <a:schemeClr val="tx1">
                    <a:lumMod val="75000"/>
                  </a:schemeClr>
                </a:solidFill>
                <a:latin typeface="宋体" pitchFamily="2" charset="-122"/>
              </a:rPr>
              <a:t>琵琶行</a:t>
            </a:r>
            <a:r>
              <a:rPr lang="en-US" altLang="zh-CN" sz="2800" b="1" smtClean="0">
                <a:solidFill>
                  <a:schemeClr val="tx1">
                    <a:lumMod val="75000"/>
                  </a:schemeClr>
                </a:solidFill>
                <a:latin typeface="宋体" pitchFamily="2" charset="-122"/>
              </a:rPr>
              <a:t>》</a:t>
            </a:r>
          </a:p>
          <a:p>
            <a:pPr eaLnBrk="1" hangingPunct="1">
              <a:lnSpc>
                <a:spcPct val="145000"/>
              </a:lnSpc>
              <a:defRPr/>
            </a:pPr>
            <a:r>
              <a:rPr lang="zh-CN" altLang="en-US" sz="2800" b="1" smtClean="0">
                <a:solidFill>
                  <a:schemeClr val="tx1">
                    <a:lumMod val="75000"/>
                  </a:schemeClr>
                </a:solidFill>
                <a:latin typeface="宋体" pitchFamily="2" charset="-122"/>
              </a:rPr>
              <a:t>看万山红遍，层林尽染，漫江碧透，白舸争流，鹰击长空，鱼翔浅底，万类霜天竞自由。</a:t>
            </a:r>
            <a:endParaRPr lang="en-US" altLang="zh-CN" sz="2800" b="1" smtClean="0">
              <a:solidFill>
                <a:schemeClr val="tx1">
                  <a:lumMod val="75000"/>
                </a:schemeClr>
              </a:solidFill>
              <a:latin typeface="宋体" pitchFamily="2" charset="-122"/>
            </a:endParaRPr>
          </a:p>
          <a:p>
            <a:pPr algn="r" eaLnBrk="1" hangingPunct="1">
              <a:lnSpc>
                <a:spcPct val="145000"/>
              </a:lnSpc>
              <a:defRPr/>
            </a:pPr>
            <a:r>
              <a:rPr lang="zh-CN" altLang="en-US" sz="2800" b="1" smtClean="0">
                <a:solidFill>
                  <a:schemeClr val="tx1">
                    <a:lumMod val="75000"/>
                  </a:schemeClr>
                </a:solidFill>
                <a:latin typeface="宋体" pitchFamily="2" charset="-122"/>
              </a:rPr>
              <a:t>毛泽东</a:t>
            </a:r>
            <a:r>
              <a:rPr lang="en-US" altLang="zh-CN" sz="2800" b="1" smtClean="0">
                <a:solidFill>
                  <a:schemeClr val="tx1">
                    <a:lumMod val="75000"/>
                  </a:schemeClr>
                </a:solidFill>
                <a:latin typeface="宋体" pitchFamily="2" charset="-122"/>
              </a:rPr>
              <a:t>《</a:t>
            </a:r>
            <a:r>
              <a:rPr lang="zh-CN" altLang="en-US" sz="2800" b="1" smtClean="0">
                <a:solidFill>
                  <a:schemeClr val="tx1">
                    <a:lumMod val="75000"/>
                  </a:schemeClr>
                </a:solidFill>
                <a:latin typeface="宋体" pitchFamily="2" charset="-122"/>
              </a:rPr>
              <a:t>沁园春长沙</a:t>
            </a:r>
            <a:r>
              <a:rPr lang="en-US" altLang="zh-CN" sz="2800" b="1" smtClean="0">
                <a:solidFill>
                  <a:schemeClr val="tx1">
                    <a:lumMod val="75000"/>
                  </a:schemeClr>
                </a:solidFill>
                <a:latin typeface="宋体" pitchFamily="2" charset="-122"/>
              </a:rPr>
              <a:t>》 </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981075" y="2124074"/>
            <a:ext cx="5705475" cy="92333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54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5</a:t>
            </a:r>
            <a:r>
              <a:rPr kumimoji="0" lang="zh-CN" altLang="en-US" sz="54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、理清文章结构：</a:t>
            </a:r>
            <a:endParaRPr kumimoji="0" lang="zh-CN" altLang="en-US" sz="72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ChangeArrowheads="1"/>
          </p:cNvSpPr>
          <p:nvPr/>
        </p:nvSpPr>
        <p:spPr bwMode="auto">
          <a:xfrm>
            <a:off x="438150" y="962025"/>
            <a:ext cx="7753350" cy="317009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Arial" pitchFamily="34" charset="0"/>
              </a:rPr>
              <a:t>一、（</a:t>
            </a:r>
            <a:r>
              <a:rPr kumimoji="0" lang="en-US" altLang="zh-CN"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Arial" pitchFamily="34" charset="0"/>
              </a:rPr>
              <a:t>1-2</a:t>
            </a:r>
            <a:r>
              <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Arial" pitchFamily="34" charset="0"/>
              </a:rPr>
              <a:t>）段用对比手法写出作者对北国、江南之秋的不同感受，指出北国之秋具有“清”、“静”、“悲凉”的特点。指出南国之秋的色味比不上北国之秋。直抒作者对故都之秋的眷念之情。</a:t>
            </a:r>
            <a:endPar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Arial" pitchFamily="34" charset="0"/>
              </a:rPr>
              <a:t>二、（</a:t>
            </a:r>
            <a:r>
              <a:rPr kumimoji="0" lang="en-US" altLang="zh-CN"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Arial" pitchFamily="34" charset="0"/>
              </a:rPr>
              <a:t>3-12</a:t>
            </a:r>
            <a:r>
              <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Arial" pitchFamily="34" charset="0"/>
              </a:rPr>
              <a:t>）段描摹了故都北平的清秋景象。具体分为秋晨静观，秋槐落蕊，秋蝉残鸣，都市闲人，胜日秋景，秋花</a:t>
            </a:r>
            <a:r>
              <a:rPr kumimoji="0" lang="en-US" altLang="zh-CN"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Arial" pitchFamily="34" charset="0"/>
              </a:rPr>
              <a:t>—</a:t>
            </a:r>
            <a:r>
              <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Arial" pitchFamily="34" charset="0"/>
              </a:rPr>
              <a:t>色；秋槐</a:t>
            </a:r>
            <a:r>
              <a:rPr kumimoji="0" lang="en-US" altLang="zh-CN"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Arial" pitchFamily="34" charset="0"/>
              </a:rPr>
              <a:t>—</a:t>
            </a:r>
            <a:r>
              <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Arial" pitchFamily="34" charset="0"/>
              </a:rPr>
              <a:t>形；秋蝉</a:t>
            </a:r>
            <a:r>
              <a:rPr kumimoji="0" lang="en-US" altLang="zh-CN"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Arial" pitchFamily="34" charset="0"/>
              </a:rPr>
              <a:t>—</a:t>
            </a:r>
            <a:r>
              <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Arial" pitchFamily="34" charset="0"/>
              </a:rPr>
              <a:t>声；秋雨</a:t>
            </a:r>
            <a:r>
              <a:rPr kumimoji="0" lang="en-US" altLang="zh-CN"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Arial" pitchFamily="34" charset="0"/>
              </a:rPr>
              <a:t>—</a:t>
            </a:r>
            <a:r>
              <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Arial" pitchFamily="34" charset="0"/>
              </a:rPr>
              <a:t>味；秋果</a:t>
            </a:r>
            <a:r>
              <a:rPr kumimoji="0" lang="en-US" altLang="zh-CN"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Arial" pitchFamily="34" charset="0"/>
              </a:rPr>
              <a:t>—</a:t>
            </a:r>
            <a:r>
              <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Arial" pitchFamily="34" charset="0"/>
              </a:rPr>
              <a:t>实，秋晨天空、秋之牵牛花。秋院：破屋、碧空、鸽子、槐树、和秋草“清”槐树落蕊而知秋 “静” 乡国有异，悲秋之感却同。</a:t>
            </a:r>
            <a:endPar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Arial" pitchFamily="34" charset="0"/>
              </a:rPr>
              <a:t>三：（</a:t>
            </a:r>
            <a:r>
              <a:rPr kumimoji="0" lang="en-US" altLang="zh-CN"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Arial" pitchFamily="34" charset="0"/>
              </a:rPr>
              <a:t>13-14</a:t>
            </a:r>
            <a:r>
              <a:rPr kumimoji="0" lang="zh-CN" altLang="en-US" sz="20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Arial" pitchFamily="34" charset="0"/>
              </a:rPr>
              <a:t>）用对比的手法再次总结写出南国之秋，色味不如北国之秋浓。</a:t>
            </a:r>
            <a:endParaRPr kumimoji="0" lang="zh-CN" altLang="en-US" sz="32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p:cNvSpPr>
            <a:spLocks noChangeArrowheads="1"/>
          </p:cNvSpPr>
          <p:nvPr/>
        </p:nvSpPr>
        <p:spPr bwMode="auto">
          <a:xfrm>
            <a:off x="251223" y="333376"/>
            <a:ext cx="2736056" cy="715581"/>
          </a:xfrm>
          <a:prstGeom prst="rect">
            <a:avLst/>
          </a:prstGeom>
          <a:noFill/>
          <a:ln>
            <a:noFill/>
          </a:ln>
          <a:extLst/>
        </p:spPr>
        <p:txBody>
          <a:bodyPr>
            <a:spAutoFit/>
          </a:bodyPr>
          <a:lstStyle/>
          <a:p>
            <a:pPr>
              <a:lnSpc>
                <a:spcPct val="150000"/>
              </a:lnSpc>
              <a:spcBef>
                <a:spcPct val="50000"/>
              </a:spcBef>
              <a:defRPr/>
            </a:pPr>
            <a:r>
              <a:rPr lang="zh-CN" altLang="en-US" sz="3200" b="1" smtClean="0">
                <a:solidFill>
                  <a:schemeClr val="tx1">
                    <a:lumMod val="75000"/>
                  </a:schemeClr>
                </a:solidFill>
                <a:latin typeface="黑体" pitchFamily="49" charset="-122"/>
                <a:ea typeface="黑体" pitchFamily="49" charset="-122"/>
              </a:rPr>
              <a:t>理解名句</a:t>
            </a:r>
            <a:endParaRPr lang="en-US" altLang="zh-CN" sz="3200" b="1">
              <a:solidFill>
                <a:schemeClr val="tx1">
                  <a:lumMod val="75000"/>
                </a:schemeClr>
              </a:solidFill>
              <a:latin typeface="黑体" pitchFamily="49" charset="-122"/>
              <a:ea typeface="黑体" pitchFamily="49" charset="-122"/>
            </a:endParaRPr>
          </a:p>
        </p:txBody>
      </p:sp>
      <p:sp>
        <p:nvSpPr>
          <p:cNvPr id="4" name="矩形 3"/>
          <p:cNvSpPr>
            <a:spLocks noChangeArrowheads="1"/>
          </p:cNvSpPr>
          <p:nvPr/>
        </p:nvSpPr>
        <p:spPr bwMode="auto">
          <a:xfrm>
            <a:off x="161925" y="1044576"/>
            <a:ext cx="8873729" cy="461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charset="-122"/>
              </a:rPr>
              <a:t>“秋天，这北国的秋天，若留得住的话，我愿意把寿命的三分之二折去，换得一个三分之一的零头”，这句话的含义是什么？在全文中有什么作用?</a:t>
            </a:r>
          </a:p>
          <a:p>
            <a:pPr>
              <a:lnSpc>
                <a:spcPct val="150000"/>
              </a:lnSpc>
            </a:pPr>
            <a:r>
              <a:rPr lang="zh-CN" altLang="en-US" sz="2800" b="1">
                <a:solidFill>
                  <a:srgbClr val="FF0000"/>
                </a:solidFill>
                <a:latin typeface="宋体" charset="-122"/>
              </a:rPr>
              <a:t>含义：</a:t>
            </a:r>
            <a:r>
              <a:rPr lang="zh-CN" altLang="en-US" sz="2800" b="1">
                <a:solidFill>
                  <a:srgbClr val="000099"/>
                </a:solidFill>
                <a:latin typeface="宋体" charset="-122"/>
              </a:rPr>
              <a:t>我心甘情愿地欲以生命为代价，换得故都的秋的长在！</a:t>
            </a:r>
          </a:p>
          <a:p>
            <a:pPr>
              <a:lnSpc>
                <a:spcPct val="150000"/>
              </a:lnSpc>
            </a:pPr>
            <a:r>
              <a:rPr lang="zh-CN" altLang="en-US" sz="2800" b="1">
                <a:solidFill>
                  <a:srgbClr val="FF0000"/>
                </a:solidFill>
                <a:latin typeface="宋体" charset="-122"/>
              </a:rPr>
              <a:t>作用：</a:t>
            </a:r>
            <a:r>
              <a:rPr lang="zh-CN" altLang="en-US" sz="2800" b="1">
                <a:solidFill>
                  <a:srgbClr val="000099"/>
                </a:solidFill>
                <a:latin typeface="宋体" charset="-122"/>
              </a:rPr>
              <a:t>①结构上：首尾呼应,使文章结构严谨; ②内容上：直接抒发作者对故都之秋的无比眷念挚爱之情。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
          <p:cNvSpPr>
            <a:spLocks noChangeArrowheads="1"/>
          </p:cNvSpPr>
          <p:nvPr/>
        </p:nvSpPr>
        <p:spPr bwMode="auto">
          <a:xfrm>
            <a:off x="381000" y="600074"/>
            <a:ext cx="8172450" cy="397031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第三部分：充分读文。了解作者在字里行间所蕴藏的情感。</a:t>
            </a: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36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sz="3600" b="1" smtClean="0">
              <a:solidFill>
                <a:srgbClr val="C00000"/>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36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方法：</a:t>
            </a:r>
            <a:r>
              <a:rPr kumimoji="0" lang="en-US" altLang="zh-CN" sz="36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1</a:t>
            </a:r>
            <a:r>
              <a:rPr kumimoji="0" lang="zh-CN" altLang="en-US" sz="36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、学生分组读，选取其中自己喜欢的段落进行练习；</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6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     </a:t>
            </a:r>
            <a:r>
              <a:rPr kumimoji="0" lang="en-US" altLang="zh-CN" sz="36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2</a:t>
            </a:r>
            <a:r>
              <a:rPr kumimoji="0" lang="zh-CN" altLang="en-US" sz="36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、抽签的方式，小组选读。</a:t>
            </a:r>
            <a:endParaRPr kumimoji="0" lang="zh-CN" altLang="en-US" sz="4800" b="1" i="0" u="none" strike="noStrike" cap="none" normalizeH="0" baseline="0" smtClean="0">
              <a:ln>
                <a:noFill/>
              </a:ln>
              <a:solidFill>
                <a:srgbClr val="C00000"/>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ChangeArrowheads="1"/>
          </p:cNvSpPr>
          <p:nvPr/>
        </p:nvSpPr>
        <p:spPr bwMode="auto">
          <a:xfrm>
            <a:off x="419099" y="228600"/>
            <a:ext cx="6972301" cy="64633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C0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问题：本文的语言特点是什么？</a:t>
            </a:r>
            <a:endParaRPr kumimoji="0" lang="zh-CN" sz="4800" b="1" i="0" u="none" strike="noStrike" cap="none" normalizeH="0" baseline="0" smtClean="0">
              <a:ln>
                <a:noFill/>
              </a:ln>
              <a:solidFill>
                <a:srgbClr val="C0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
        <p:nvSpPr>
          <p:cNvPr id="53250" name="Rectangle 2"/>
          <p:cNvSpPr>
            <a:spLocks noChangeArrowheads="1"/>
          </p:cNvSpPr>
          <p:nvPr/>
        </p:nvSpPr>
        <p:spPr bwMode="auto">
          <a:xfrm>
            <a:off x="161926" y="1028699"/>
            <a:ext cx="8524874" cy="440120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1</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故都的秋</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充分发挥了音节的搭配造成语言节奏美的作用。音节的搭配是语言节奏的重要问题。“盖音节者</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神气之迹也。”</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刘勰</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文心雕龙声律</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故都的秋</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的音节充分表了秋的神气秋的韵味。</a:t>
            </a: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节搭配上的一个显著特点是活泼中求柔和变化中求稳妥。章大量运用了四音节的短语，且其构成丰富多彩。如“不远千里”、“疏疏落落”、“息列索落”、市闲人”、“色彩不浓”、“回味不永”等。四音节的短语符合汉语的习惯。自然和谐，但如果都一样的结构形式，未免流于呆板。所以</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故都的秋</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还运用了不少三音节的短语。那是因为作者在运用三音短语组织语音段落的时候，往往是让他们成对或成组的出现，实际上是有意营造了三个音节语</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的对偶。</a:t>
            </a: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例如</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秋的味秋的色秋的意境与姿态总看不饱尝不透赏玩不到十足。这里“秋的卡秋的色”构成对偶又和‘秋的意境与姿态构成排比</a:t>
            </a:r>
            <a:r>
              <a:rPr kumimoji="0" lang="en-US" altLang="zh-CN"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看不饱，尝不透“构成对偶，又和“赏玩不到一足“构成排比。这样语言就稳稳地站住了脚具有了活泼柔和的节奏美。</a:t>
            </a:r>
            <a:endParaRPr kumimoji="0" lang="zh-CN" altLang="en-US" sz="32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8" name="Rectangle 9"/>
          <p:cNvSpPr>
            <a:spLocks noChangeArrowheads="1"/>
          </p:cNvSpPr>
          <p:nvPr/>
        </p:nvSpPr>
        <p:spPr bwMode="auto">
          <a:xfrm>
            <a:off x="179785" y="2189163"/>
            <a:ext cx="4679156" cy="2032000"/>
          </a:xfrm>
          <a:prstGeom prst="rect">
            <a:avLst/>
          </a:prstGeom>
          <a:noFill/>
          <a:ln>
            <a:noFill/>
          </a:ln>
          <a:extLst/>
        </p:spPr>
        <p:txBody>
          <a:bodyPr>
            <a:spAutoFit/>
          </a:bodyPr>
          <a:lstStyle/>
          <a:p>
            <a:pPr>
              <a:lnSpc>
                <a:spcPct val="150000"/>
              </a:lnSpc>
              <a:spcBef>
                <a:spcPct val="50000"/>
              </a:spcBef>
              <a:defRPr/>
            </a:pPr>
            <a:r>
              <a:rPr lang="zh-CN" altLang="en-US" sz="2800" b="1">
                <a:solidFill>
                  <a:schemeClr val="accent2"/>
                </a:solidFill>
                <a:latin typeface="宋体" pitchFamily="2" charset="-122"/>
                <a:ea typeface="宋体" pitchFamily="2" charset="-122"/>
              </a:rPr>
              <a:t>    </a:t>
            </a:r>
            <a:r>
              <a:rPr lang="zh-CN" altLang="en-US" sz="2800" b="1">
                <a:solidFill>
                  <a:schemeClr val="tx1">
                    <a:lumMod val="75000"/>
                  </a:schemeClr>
                </a:solidFill>
                <a:latin typeface="宋体" pitchFamily="2" charset="-122"/>
                <a:ea typeface="宋体" pitchFamily="2" charset="-122"/>
              </a:rPr>
              <a:t>郁达夫 （</a:t>
            </a:r>
            <a:r>
              <a:rPr lang="en-US" altLang="zh-CN" sz="2800" b="1">
                <a:solidFill>
                  <a:schemeClr val="tx1">
                    <a:lumMod val="75000"/>
                  </a:schemeClr>
                </a:solidFill>
                <a:latin typeface="宋体" pitchFamily="2" charset="-122"/>
                <a:ea typeface="宋体" pitchFamily="2" charset="-122"/>
              </a:rPr>
              <a:t>1895</a:t>
            </a:r>
            <a:r>
              <a:rPr lang="zh-CN" altLang="en-US" sz="2800" b="1">
                <a:solidFill>
                  <a:schemeClr val="tx1">
                    <a:lumMod val="75000"/>
                  </a:schemeClr>
                </a:solidFill>
                <a:latin typeface="宋体" pitchFamily="2" charset="-122"/>
                <a:ea typeface="宋体" pitchFamily="2" charset="-122"/>
              </a:rPr>
              <a:t>～</a:t>
            </a:r>
            <a:r>
              <a:rPr lang="en-US" altLang="zh-CN" sz="2800" b="1">
                <a:solidFill>
                  <a:schemeClr val="tx1">
                    <a:lumMod val="75000"/>
                  </a:schemeClr>
                </a:solidFill>
                <a:latin typeface="宋体" pitchFamily="2" charset="-122"/>
                <a:ea typeface="宋体" pitchFamily="2" charset="-122"/>
              </a:rPr>
              <a:t>1945</a:t>
            </a:r>
            <a:r>
              <a:rPr lang="zh-CN" altLang="en-US" sz="2800" b="1">
                <a:solidFill>
                  <a:schemeClr val="tx1">
                    <a:lumMod val="75000"/>
                  </a:schemeClr>
                </a:solidFill>
                <a:latin typeface="宋体" pitchFamily="2" charset="-122"/>
                <a:ea typeface="宋体" pitchFamily="2" charset="-122"/>
              </a:rPr>
              <a:t>）</a:t>
            </a:r>
            <a:r>
              <a:rPr lang="zh-CN" altLang="en-US" sz="2800" b="1">
                <a:solidFill>
                  <a:schemeClr val="accent2"/>
                </a:solidFill>
                <a:latin typeface="宋体" pitchFamily="2" charset="-122"/>
                <a:ea typeface="宋体" pitchFamily="2" charset="-122"/>
              </a:rPr>
              <a:t> </a:t>
            </a:r>
            <a:r>
              <a:rPr lang="zh-CN" altLang="en-US" sz="2800" b="1">
                <a:solidFill>
                  <a:srgbClr val="FF3300"/>
                </a:solidFill>
                <a:latin typeface="宋体" pitchFamily="2" charset="-122"/>
                <a:ea typeface="宋体" pitchFamily="2" charset="-122"/>
              </a:rPr>
              <a:t>原名郁文，现代著名小说家、散文家。</a:t>
            </a:r>
            <a:r>
              <a:rPr lang="zh-CN" altLang="en-US" sz="2800" b="1">
                <a:solidFill>
                  <a:schemeClr val="tx1">
                    <a:lumMod val="75000"/>
                  </a:schemeClr>
                </a:solidFill>
                <a:latin typeface="宋体" pitchFamily="2" charset="-122"/>
                <a:ea typeface="宋体" pitchFamily="2" charset="-122"/>
              </a:rPr>
              <a:t>浙江富阳人。</a:t>
            </a:r>
            <a:endParaRPr lang="en-US" altLang="zh-CN" sz="2800" b="1">
              <a:solidFill>
                <a:schemeClr val="tx1">
                  <a:lumMod val="75000"/>
                </a:schemeClr>
              </a:solidFill>
              <a:latin typeface="宋体" panose="02010600030101010101" pitchFamily="2" charset="-122"/>
              <a:ea typeface="宋体" panose="02010600030101010101" pitchFamily="2" charset="-122"/>
            </a:endParaRPr>
          </a:p>
        </p:txBody>
      </p:sp>
      <p:sp>
        <p:nvSpPr>
          <p:cNvPr id="5123" name="Rectangle 10"/>
          <p:cNvSpPr>
            <a:spLocks noChangeArrowheads="1"/>
          </p:cNvSpPr>
          <p:nvPr/>
        </p:nvSpPr>
        <p:spPr bwMode="auto">
          <a:xfrm>
            <a:off x="0" y="2995614"/>
            <a:ext cx="9144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a:p>
        </p:txBody>
      </p:sp>
      <p:sp>
        <p:nvSpPr>
          <p:cNvPr id="5124" name="Rectangle 14"/>
          <p:cNvSpPr>
            <a:spLocks noChangeArrowheads="1"/>
          </p:cNvSpPr>
          <p:nvPr/>
        </p:nvSpPr>
        <p:spPr bwMode="auto">
          <a:xfrm>
            <a:off x="0" y="3041650"/>
            <a:ext cx="914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a:p>
        </p:txBody>
      </p:sp>
      <p:pic>
        <p:nvPicPr>
          <p:cNvPr id="5125" name="Picture 15" descr="F:\人教2 第2课 故都的秋\下图\45661285143444179.jpg"/>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5148263" y="908050"/>
            <a:ext cx="3389710" cy="489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9"/>
          <p:cNvSpPr>
            <a:spLocks noChangeArrowheads="1"/>
          </p:cNvSpPr>
          <p:nvPr/>
        </p:nvSpPr>
        <p:spPr bwMode="auto">
          <a:xfrm>
            <a:off x="251223" y="841376"/>
            <a:ext cx="2736056" cy="830263"/>
          </a:xfrm>
          <a:prstGeom prst="rect">
            <a:avLst/>
          </a:prstGeom>
          <a:noFill/>
          <a:ln>
            <a:noFill/>
          </a:ln>
          <a:extLst/>
        </p:spPr>
        <p:txBody>
          <a:bodyPr>
            <a:spAutoFit/>
          </a:bodyPr>
          <a:lstStyle/>
          <a:p>
            <a:pPr>
              <a:lnSpc>
                <a:spcPct val="150000"/>
              </a:lnSpc>
              <a:spcBef>
                <a:spcPct val="50000"/>
              </a:spcBef>
              <a:defRPr/>
            </a:pPr>
            <a:r>
              <a:rPr lang="zh-CN" altLang="en-US" sz="3200" b="1">
                <a:solidFill>
                  <a:schemeClr val="tx1">
                    <a:lumMod val="75000"/>
                  </a:schemeClr>
                </a:solidFill>
                <a:latin typeface="黑体" pitchFamily="49" charset="-122"/>
                <a:ea typeface="黑体" pitchFamily="49" charset="-122"/>
              </a:rPr>
              <a:t>作者简介</a:t>
            </a:r>
            <a:endParaRPr lang="en-US" altLang="zh-CN" sz="3200" b="1">
              <a:solidFill>
                <a:schemeClr val="tx1">
                  <a:lumMod val="75000"/>
                </a:schemeClr>
              </a:solidFill>
              <a:latin typeface="黑体" pitchFamily="49" charset="-122"/>
              <a:ea typeface="黑体" pitchFamily="49"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ChangeArrowheads="1"/>
          </p:cNvSpPr>
          <p:nvPr/>
        </p:nvSpPr>
        <p:spPr bwMode="auto">
          <a:xfrm>
            <a:off x="419099" y="228600"/>
            <a:ext cx="6972301" cy="64633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C0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问题：本文的语言特点是什么？</a:t>
            </a:r>
            <a:endParaRPr kumimoji="0" lang="zh-CN" sz="4800" b="1" i="0" u="none" strike="noStrike" cap="none" normalizeH="0" baseline="0" smtClean="0">
              <a:ln>
                <a:noFill/>
              </a:ln>
              <a:solidFill>
                <a:srgbClr val="C00000"/>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
        <p:nvSpPr>
          <p:cNvPr id="54273" name="Rectangle 1"/>
          <p:cNvSpPr>
            <a:spLocks noChangeArrowheads="1"/>
          </p:cNvSpPr>
          <p:nvPr/>
        </p:nvSpPr>
        <p:spPr bwMode="auto">
          <a:xfrm>
            <a:off x="219075" y="1085850"/>
            <a:ext cx="8134350" cy="526297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隶书" pitchFamily="49" charset="-122"/>
                <a:ea typeface="隶书" pitchFamily="49" charset="-122"/>
                <a:cs typeface="宋体" pitchFamily="2" charset="-122"/>
              </a:rPr>
              <a:t>2</a:t>
            </a:r>
            <a:r>
              <a:rPr kumimoji="0" lang="zh-CN" altLang="en-US" sz="2400" b="1" i="0" u="none" strike="noStrike" cap="none" normalizeH="0" baseline="0" smtClean="0">
                <a:ln>
                  <a:noFill/>
                </a:ln>
                <a:solidFill>
                  <a:schemeClr val="tx1"/>
                </a:solidFill>
                <a:effectLst/>
                <a:latin typeface="隶书" pitchFamily="49" charset="-122"/>
                <a:ea typeface="隶书" pitchFamily="49" charset="-122"/>
                <a:cs typeface="宋体" pitchFamily="2" charset="-122"/>
              </a:rPr>
              <a:t>、在句式的选择上</a:t>
            </a:r>
            <a:r>
              <a:rPr kumimoji="0" lang="en-US" altLang="zh-CN" sz="2400" b="1" i="0" u="none" strike="noStrike" cap="none" normalizeH="0" baseline="0" smtClean="0">
                <a:ln>
                  <a:noFill/>
                </a:ln>
                <a:solidFill>
                  <a:schemeClr val="tx1"/>
                </a:solidFill>
                <a:effectLst/>
                <a:latin typeface="隶书" pitchFamily="49" charset="-122"/>
                <a:ea typeface="隶书" pitchFamily="49" charset="-122"/>
                <a:cs typeface="宋体" pitchFamily="2" charset="-122"/>
              </a:rPr>
              <a:t>《</a:t>
            </a:r>
            <a:r>
              <a:rPr kumimoji="0" lang="zh-CN" altLang="en-US" sz="2400" b="1" i="0" u="none" strike="noStrike" cap="none" normalizeH="0" baseline="0" smtClean="0">
                <a:ln>
                  <a:noFill/>
                </a:ln>
                <a:solidFill>
                  <a:schemeClr val="tx1"/>
                </a:solidFill>
                <a:effectLst/>
                <a:latin typeface="隶书" pitchFamily="49" charset="-122"/>
                <a:ea typeface="隶书" pitchFamily="49" charset="-122"/>
                <a:cs typeface="宋体" pitchFamily="2" charset="-122"/>
              </a:rPr>
              <a:t>故都的秋</a:t>
            </a:r>
            <a:r>
              <a:rPr kumimoji="0" lang="en-US" altLang="zh-CN" sz="2400" b="1" i="0" u="none" strike="noStrike" cap="none" normalizeH="0" baseline="0" smtClean="0">
                <a:ln>
                  <a:noFill/>
                </a:ln>
                <a:solidFill>
                  <a:schemeClr val="tx1"/>
                </a:solidFill>
                <a:effectLst/>
                <a:latin typeface="隶书" pitchFamily="49" charset="-122"/>
                <a:ea typeface="隶书" pitchFamily="49" charset="-122"/>
                <a:cs typeface="宋体" pitchFamily="2" charset="-122"/>
              </a:rPr>
              <a:t>》</a:t>
            </a:r>
            <a:r>
              <a:rPr kumimoji="0" lang="zh-CN" altLang="en-US" sz="2400" b="1" i="0" u="none" strike="noStrike" cap="none" normalizeH="0" baseline="0" smtClean="0">
                <a:ln>
                  <a:noFill/>
                </a:ln>
                <a:solidFill>
                  <a:schemeClr val="tx1"/>
                </a:solidFill>
                <a:effectLst/>
                <a:latin typeface="隶书" pitchFamily="49" charset="-122"/>
                <a:ea typeface="隶书" pitchFamily="49" charset="-122"/>
                <a:cs typeface="宋体" pitchFamily="2" charset="-122"/>
              </a:rPr>
              <a:t>多用整句。</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隶书" pitchFamily="49" charset="-122"/>
                <a:ea typeface="隶书" pitchFamily="49" charset="-122"/>
                <a:cs typeface="宋体" pitchFamily="2" charset="-122"/>
              </a:rPr>
              <a:t>文中提到南国的秋比起北国的秋来，正像是“黄酒之与白干稀饭之与馍馍鲈鱼之与大蟹黄犬之与骆驼</a:t>
            </a:r>
            <a:r>
              <a:rPr kumimoji="0" lang="en-US" altLang="zh-CN" sz="2400" b="1" i="0" u="none" strike="noStrike" cap="none" normalizeH="0" baseline="0" smtClean="0">
                <a:ln>
                  <a:noFill/>
                </a:ln>
                <a:solidFill>
                  <a:schemeClr val="tx1"/>
                </a:solidFill>
                <a:effectLst/>
                <a:latin typeface="隶书" pitchFamily="49" charset="-122"/>
                <a:ea typeface="隶书" pitchFamily="49" charset="-122"/>
                <a:cs typeface="宋体" pitchFamily="2" charset="-122"/>
              </a:rPr>
              <a:t>"</a:t>
            </a:r>
            <a:r>
              <a:rPr kumimoji="0" lang="zh-CN" altLang="en-US" sz="2400" b="1" i="0" u="none" strike="noStrike" cap="none" normalizeH="0" baseline="0" smtClean="0">
                <a:ln>
                  <a:noFill/>
                </a:ln>
                <a:solidFill>
                  <a:schemeClr val="tx1"/>
                </a:solidFill>
                <a:effectLst/>
                <a:latin typeface="隶书" pitchFamily="49" charset="-122"/>
                <a:ea typeface="隶书" pitchFamily="49" charset="-122"/>
                <a:cs typeface="宋体" pitchFamily="2" charset="-122"/>
              </a:rPr>
              <a:t>是典型的整句。然而文章中更多的句式是整散结合整齐中有变化的。看那北国的秋“来得清来得静来得悲谅”北方的秋雨也似乎比南方“下得奇，下得有味，下得更像样”。两组句子中的分句都是由结构相同的补充短语构成了整齐的排比句式，但每个分句的补语的音节又不尽相同。第一组句子中的三个补语“清”、“静是单音节，而“悲凉”是双音节第组句子中的三个补语“奇</a:t>
            </a:r>
            <a:r>
              <a:rPr kumimoji="0" lang="en-US" altLang="zh-CN" sz="2400" b="1" i="0" u="none" strike="noStrike" cap="none" normalizeH="0" baseline="0" smtClean="0">
                <a:ln>
                  <a:noFill/>
                </a:ln>
                <a:solidFill>
                  <a:schemeClr val="tx1"/>
                </a:solidFill>
                <a:effectLst/>
                <a:latin typeface="隶书" pitchFamily="49" charset="-122"/>
                <a:ea typeface="隶书" pitchFamily="49" charset="-122"/>
                <a:cs typeface="宋体" pitchFamily="2" charset="-122"/>
              </a:rPr>
              <a:t>"</a:t>
            </a:r>
            <a:r>
              <a:rPr kumimoji="0" lang="zh-CN" altLang="en-US" sz="2400" b="1" i="0" u="none" strike="noStrike" cap="none" normalizeH="0" baseline="0" smtClean="0">
                <a:ln>
                  <a:noFill/>
                </a:ln>
                <a:solidFill>
                  <a:schemeClr val="tx1"/>
                </a:solidFill>
                <a:effectLst/>
                <a:latin typeface="隶书" pitchFamily="49" charset="-122"/>
                <a:ea typeface="隶书" pitchFamily="49" charset="-122"/>
                <a:cs typeface="宋体" pitchFamily="2" charset="-122"/>
              </a:rPr>
              <a:t>是单音节“有味”是双音节而“更像样”是三音节。这样整齐中有变化的句式既加强了文章的气势又活泼自然，很好地体现了散文形散而神不散的特点，富有节奏感和音乐美形成了一种既典雅又酒脱的风格。</a:t>
            </a:r>
            <a:endParaRPr kumimoji="0" lang="zh-CN" altLang="en-US" sz="3600"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ChangeArrowheads="1"/>
          </p:cNvSpPr>
          <p:nvPr/>
        </p:nvSpPr>
        <p:spPr bwMode="auto">
          <a:xfrm>
            <a:off x="419099" y="228600"/>
            <a:ext cx="6972301" cy="64633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C0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问题：本文的语言特点是什么？</a:t>
            </a:r>
            <a:endParaRPr kumimoji="0" lang="zh-CN" sz="4800" b="1" i="0" u="none" strike="noStrike" cap="none" normalizeH="0" baseline="0" smtClean="0">
              <a:ln>
                <a:noFill/>
              </a:ln>
              <a:solidFill>
                <a:srgbClr val="C00000"/>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
        <p:nvSpPr>
          <p:cNvPr id="55297" name="Rectangle 1"/>
          <p:cNvSpPr>
            <a:spLocks noChangeArrowheads="1"/>
          </p:cNvSpPr>
          <p:nvPr/>
        </p:nvSpPr>
        <p:spPr bwMode="auto">
          <a:xfrm>
            <a:off x="695325" y="981074"/>
            <a:ext cx="7315200" cy="397031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3</a:t>
            </a:r>
            <a:r>
              <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、声调的升降变化，灵活运用平仄交替，也是形成语言节奏美的方式之一。平仄问题是诗歌尤其是律诗特别注重的问题现代散文</a:t>
            </a:r>
            <a:r>
              <a:rPr kumimoji="0" lang="en-US" altLang="zh-CN" sz="28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般不管平仄，但如果在散文中适当地注意平仄，特别是两个分句中对称的词语和句尾停顿的地方，避免用同一声调的字就可以形成抑扬顿挫的音乐美感。正如老舍所说</a:t>
            </a:r>
            <a:r>
              <a:rPr kumimoji="0" lang="en-US" altLang="zh-CN" sz="28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在汉语中，字分平仄。调动平仄，在我们的诗词形式发展上起过不小的作用。</a:t>
            </a:r>
            <a:endParaRPr kumimoji="0" lang="zh-CN" altLang="en-US" sz="40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noChangeArrowheads="1"/>
          </p:cNvSpPr>
          <p:nvPr/>
        </p:nvSpPr>
        <p:spPr bwMode="auto">
          <a:xfrm>
            <a:off x="476249" y="1276350"/>
            <a:ext cx="7781925" cy="120032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C00000"/>
                </a:solidFill>
                <a:effectLst/>
                <a:latin typeface="宋体" pitchFamily="2" charset="-122"/>
                <a:ea typeface="宋体" pitchFamily="2" charset="-122"/>
                <a:cs typeface="宋体" pitchFamily="2" charset="-122"/>
              </a:rPr>
              <a:t>第四部分：</a:t>
            </a:r>
            <a:endParaRPr kumimoji="0" lang="en-US" altLang="zh-CN" sz="3600" b="1" i="0" u="none" strike="noStrike" cap="none" normalizeH="0" baseline="0" smtClean="0">
              <a:ln>
                <a:noFill/>
              </a:ln>
              <a:solidFill>
                <a:srgbClr val="C00000"/>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C00000"/>
                </a:solidFill>
                <a:effectLst/>
                <a:latin typeface="宋体" pitchFamily="2" charset="-122"/>
                <a:ea typeface="宋体" pitchFamily="2" charset="-122"/>
                <a:cs typeface="宋体" pitchFamily="2" charset="-122"/>
              </a:rPr>
              <a:t>作业：读课文，理解作者的思想情感。</a:t>
            </a:r>
            <a:endParaRPr kumimoji="0" lang="zh-CN" sz="4800" b="0" i="0" u="none" strike="noStrike" cap="none" normalizeH="0" baseline="0" smtClean="0">
              <a:ln>
                <a:noFill/>
              </a:ln>
              <a:solidFill>
                <a:srgbClr val="C00000"/>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9473" y="424160"/>
            <a:ext cx="296748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5400" b="1" cap="none" spc="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第二课时</a:t>
            </a:r>
            <a:endParaRPr lang="zh-CN" altLang="en-US" sz="5400" b="1" cap="none" spc="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2465" name="Rectangle 1"/>
          <p:cNvSpPr>
            <a:spLocks noChangeArrowheads="1"/>
          </p:cNvSpPr>
          <p:nvPr/>
        </p:nvSpPr>
        <p:spPr bwMode="auto">
          <a:xfrm>
            <a:off x="228600" y="2333624"/>
            <a:ext cx="8696325" cy="317009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4000" b="1" i="0" u="none" strike="noStrike" cap="none" normalizeH="0" baseline="0" smtClean="0">
                <a:ln>
                  <a:noFill/>
                </a:ln>
                <a:solidFill>
                  <a:srgbClr val="C00000"/>
                </a:solidFill>
                <a:effectLst/>
                <a:latin typeface="隶书" pitchFamily="49" charset="-122"/>
                <a:ea typeface="隶书" pitchFamily="49" charset="-122"/>
                <a:cs typeface="宋体" pitchFamily="2" charset="-122"/>
              </a:rPr>
              <a:t>要点：</a:t>
            </a:r>
            <a:endParaRPr kumimoji="0" lang="en-US" altLang="zh-CN" sz="4000" b="1" i="0" u="none" strike="noStrike" cap="none" normalizeH="0" baseline="0" smtClean="0">
              <a:ln>
                <a:noFill/>
              </a:ln>
              <a:solidFill>
                <a:srgbClr val="C00000"/>
              </a:solidFill>
              <a:effectLst/>
              <a:latin typeface="隶书" pitchFamily="49" charset="-122"/>
              <a:ea typeface="隶书" pitchFamily="49" charset="-122"/>
              <a:cs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endParaRPr kumimoji="0" lang="zh-CN" sz="3200" b="0"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pPr>
            <a:r>
              <a:rPr kumimoji="0" lang="en-US" altLang="zh-CN" sz="3200" b="1" i="0" u="none" strike="noStrike" cap="none" normalizeH="0" baseline="0" smtClean="0">
                <a:ln>
                  <a:noFill/>
                </a:ln>
                <a:solidFill>
                  <a:schemeClr val="tx1"/>
                </a:solidFill>
                <a:effectLst/>
                <a:latin typeface="隶书" pitchFamily="49" charset="-122"/>
                <a:ea typeface="隶书" pitchFamily="49" charset="-122"/>
                <a:cs typeface="宋体" pitchFamily="2" charset="-122"/>
              </a:rPr>
              <a:t>1</a:t>
            </a:r>
            <a:r>
              <a:rPr kumimoji="0" lang="zh-CN" altLang="en-US" sz="3200" b="1" i="0" u="none" strike="noStrike" cap="none" normalizeH="0" baseline="0" smtClean="0">
                <a:ln>
                  <a:noFill/>
                </a:ln>
                <a:solidFill>
                  <a:schemeClr val="tx1"/>
                </a:solidFill>
                <a:effectLst/>
                <a:latin typeface="隶书" pitchFamily="49" charset="-122"/>
                <a:ea typeface="隶书" pitchFamily="49" charset="-122"/>
                <a:cs typeface="宋体" pitchFamily="2" charset="-122"/>
              </a:rPr>
              <a:t>、</a:t>
            </a:r>
            <a:r>
              <a:rPr kumimoji="0" lang="zh-CN" sz="3200" b="1" i="0" u="none" strike="noStrike" cap="none" normalizeH="0" baseline="0" smtClean="0">
                <a:ln>
                  <a:noFill/>
                </a:ln>
                <a:solidFill>
                  <a:schemeClr val="tx1"/>
                </a:solidFill>
                <a:effectLst/>
                <a:latin typeface="隶书" pitchFamily="49" charset="-122"/>
                <a:ea typeface="隶书" pitchFamily="49" charset="-122"/>
                <a:cs typeface="宋体" pitchFamily="2" charset="-122"/>
              </a:rPr>
              <a:t>精读文章中的写景的角度：感官写景（声、色、味）</a:t>
            </a:r>
            <a:endParaRPr kumimoji="0" lang="zh-CN" sz="3200" b="0" i="0" u="none" strike="noStrike" cap="none" normalizeH="0" baseline="0" smtClean="0">
              <a:ln>
                <a:noFill/>
              </a:ln>
              <a:solidFill>
                <a:schemeClr val="tx1"/>
              </a:solidFill>
              <a:effectLst/>
              <a:latin typeface="隶书" pitchFamily="49" charset="-122"/>
              <a:ea typeface="隶书"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pPr>
            <a:r>
              <a:rPr kumimoji="0" lang="en-US" altLang="zh-CN" sz="3200" b="1" i="0" u="none" strike="noStrike" cap="none" normalizeH="0" baseline="0" smtClean="0">
                <a:ln>
                  <a:noFill/>
                </a:ln>
                <a:solidFill>
                  <a:schemeClr val="tx1"/>
                </a:solidFill>
                <a:effectLst/>
                <a:latin typeface="隶书" pitchFamily="49" charset="-122"/>
                <a:ea typeface="隶书" pitchFamily="49" charset="-122"/>
                <a:cs typeface="宋体" pitchFamily="2" charset="-122"/>
              </a:rPr>
              <a:t>2</a:t>
            </a:r>
            <a:r>
              <a:rPr kumimoji="0" lang="zh-CN" altLang="en-US" sz="3200" b="1" i="0" u="none" strike="noStrike" cap="none" normalizeH="0" baseline="0" smtClean="0">
                <a:ln>
                  <a:noFill/>
                </a:ln>
                <a:solidFill>
                  <a:schemeClr val="tx1"/>
                </a:solidFill>
                <a:effectLst/>
                <a:latin typeface="隶书" pitchFamily="49" charset="-122"/>
                <a:ea typeface="隶书" pitchFamily="49" charset="-122"/>
                <a:cs typeface="宋体" pitchFamily="2" charset="-122"/>
              </a:rPr>
              <a:t>、</a:t>
            </a:r>
            <a:r>
              <a:rPr kumimoji="0" lang="zh-CN" sz="3200" b="1" i="0" u="none" strike="noStrike" cap="none" normalizeH="0" baseline="0" smtClean="0">
                <a:ln>
                  <a:noFill/>
                </a:ln>
                <a:solidFill>
                  <a:schemeClr val="tx1"/>
                </a:solidFill>
                <a:effectLst/>
                <a:latin typeface="隶书" pitchFamily="49" charset="-122"/>
                <a:ea typeface="隶书" pitchFamily="49" charset="-122"/>
                <a:cs typeface="宋体" pitchFamily="2" charset="-122"/>
              </a:rPr>
              <a:t>学习对比衬托的写景方法；</a:t>
            </a:r>
            <a:endParaRPr kumimoji="0" lang="zh-CN" sz="3200" b="0" i="0" u="none" strike="noStrike" cap="none" normalizeH="0" baseline="0" smtClean="0">
              <a:ln>
                <a:noFill/>
              </a:ln>
              <a:solidFill>
                <a:schemeClr val="tx1"/>
              </a:solidFill>
              <a:effectLst/>
              <a:latin typeface="隶书" pitchFamily="49" charset="-122"/>
              <a:ea typeface="隶书"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pPr>
            <a:r>
              <a:rPr kumimoji="0" lang="en-US" altLang="zh-CN" sz="3200" b="1" i="0" u="none" strike="noStrike" cap="none" normalizeH="0" baseline="0" smtClean="0">
                <a:ln>
                  <a:noFill/>
                </a:ln>
                <a:solidFill>
                  <a:schemeClr val="tx1"/>
                </a:solidFill>
                <a:effectLst/>
                <a:latin typeface="隶书" pitchFamily="49" charset="-122"/>
                <a:ea typeface="隶书" pitchFamily="49" charset="-122"/>
                <a:cs typeface="宋体" pitchFamily="2" charset="-122"/>
              </a:rPr>
              <a:t>3</a:t>
            </a:r>
            <a:r>
              <a:rPr kumimoji="0" lang="zh-CN" altLang="en-US" sz="3200" b="1" i="0" u="none" strike="noStrike" cap="none" normalizeH="0" baseline="0" smtClean="0">
                <a:ln>
                  <a:noFill/>
                </a:ln>
                <a:solidFill>
                  <a:schemeClr val="tx1"/>
                </a:solidFill>
                <a:effectLst/>
                <a:latin typeface="隶书" pitchFamily="49" charset="-122"/>
                <a:ea typeface="隶书" pitchFamily="49" charset="-122"/>
                <a:cs typeface="宋体" pitchFamily="2" charset="-122"/>
              </a:rPr>
              <a:t>、</a:t>
            </a:r>
            <a:r>
              <a:rPr kumimoji="0" lang="zh-CN" sz="3200" b="1" i="0" u="none" strike="noStrike" cap="none" normalizeH="0" baseline="0" smtClean="0">
                <a:ln>
                  <a:noFill/>
                </a:ln>
                <a:solidFill>
                  <a:schemeClr val="tx1"/>
                </a:solidFill>
                <a:effectLst/>
                <a:latin typeface="隶书" pitchFamily="49" charset="-122"/>
                <a:ea typeface="隶书" pitchFamily="49" charset="-122"/>
                <a:cs typeface="宋体" pitchFamily="2" charset="-122"/>
              </a:rPr>
              <a:t>延伸阅读</a:t>
            </a:r>
            <a:r>
              <a:rPr kumimoji="0" lang="zh-CN" altLang="zh-CN" sz="3200" b="1" i="0" u="none" strike="noStrike" cap="none" normalizeH="0" baseline="0" smtClean="0">
                <a:ln>
                  <a:noFill/>
                </a:ln>
                <a:solidFill>
                  <a:schemeClr val="tx1"/>
                </a:solidFill>
                <a:effectLst/>
                <a:latin typeface="隶书" pitchFamily="49" charset="-122"/>
                <a:ea typeface="隶书" pitchFamily="49" charset="-122"/>
                <a:cs typeface="宋体" pitchFamily="2" charset="-122"/>
              </a:rPr>
              <a:t>《</a:t>
            </a:r>
            <a:r>
              <a:rPr kumimoji="0" lang="zh-CN" sz="3200" b="1" i="0" u="none" strike="noStrike" cap="none" normalizeH="0" baseline="0" smtClean="0">
                <a:ln>
                  <a:noFill/>
                </a:ln>
                <a:solidFill>
                  <a:schemeClr val="tx1"/>
                </a:solidFill>
                <a:effectLst/>
                <a:latin typeface="隶书" pitchFamily="49" charset="-122"/>
                <a:ea typeface="隶书" pitchFamily="49" charset="-122"/>
                <a:cs typeface="宋体" pitchFamily="2" charset="-122"/>
              </a:rPr>
              <a:t>北平的四季</a:t>
            </a:r>
            <a:r>
              <a:rPr kumimoji="0" lang="zh-CN" altLang="zh-CN" sz="3200" b="1" i="0" u="none" strike="noStrike" cap="none" normalizeH="0" baseline="0" smtClean="0">
                <a:ln>
                  <a:noFill/>
                </a:ln>
                <a:solidFill>
                  <a:schemeClr val="tx1"/>
                </a:solidFill>
                <a:effectLst/>
                <a:latin typeface="隶书" pitchFamily="49" charset="-122"/>
                <a:ea typeface="隶书" pitchFamily="49" charset="-122"/>
                <a:cs typeface="宋体" pitchFamily="2" charset="-122"/>
              </a:rPr>
              <a:t>》</a:t>
            </a:r>
            <a:r>
              <a:rPr kumimoji="0" lang="zh-CN" sz="3200" b="1" i="0" u="none" strike="noStrike" cap="none" normalizeH="0" baseline="0" smtClean="0">
                <a:ln>
                  <a:noFill/>
                </a:ln>
                <a:solidFill>
                  <a:schemeClr val="tx1"/>
                </a:solidFill>
                <a:effectLst/>
                <a:latin typeface="隶书" pitchFamily="49" charset="-122"/>
                <a:ea typeface="隶书" pitchFamily="49" charset="-122"/>
                <a:cs typeface="宋体" pitchFamily="2" charset="-122"/>
              </a:rPr>
              <a:t>。</a:t>
            </a:r>
            <a:endParaRPr kumimoji="0" lang="zh-CN" sz="4400" b="0"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ChangeArrowheads="1"/>
          </p:cNvSpPr>
          <p:nvPr/>
        </p:nvSpPr>
        <p:spPr bwMode="auto">
          <a:xfrm>
            <a:off x="209550" y="390525"/>
            <a:ext cx="8382000" cy="403187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4000" b="1" i="0" u="none" strike="noStrike" cap="none" normalizeH="0" baseline="0" smtClean="0">
                <a:ln>
                  <a:noFill/>
                </a:ln>
                <a:solidFill>
                  <a:srgbClr val="C0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导语</a:t>
            </a:r>
            <a:r>
              <a:rPr kumimoji="0" lang="zh-CN" sz="2400" b="1" i="0" u="none" strike="noStrike" cap="none" normalizeH="0" baseline="0" smtClean="0">
                <a:ln>
                  <a:noFill/>
                </a:ln>
                <a:solidFill>
                  <a:srgbClr val="C0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a:t>
            </a:r>
            <a:endParaRPr kumimoji="0" lang="zh-CN" sz="2400" b="1" i="0" u="none" strike="noStrike" cap="none" normalizeH="0" baseline="0" smtClean="0">
              <a:ln>
                <a:noFill/>
              </a:ln>
              <a:solidFill>
                <a:srgbClr val="C0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C0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      </a:t>
            </a:r>
            <a:endParaRPr kumimoji="0" lang="en-US" altLang="zh-CN" sz="2400" b="1" i="0" u="none" strike="noStrike" cap="none" normalizeH="0" baseline="0" smtClean="0">
              <a:ln>
                <a:noFill/>
              </a:ln>
              <a:solidFill>
                <a:srgbClr val="C0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lang="en-US" altLang="zh-CN" sz="2400" b="1" smtClean="0">
                <a:solidFill>
                  <a:srgbClr val="C0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    </a:t>
            </a:r>
            <a:r>
              <a:rPr kumimoji="0" lang="zh-CN" altLang="en-US" sz="2400" b="1" i="0" u="none" strike="noStrike" cap="none" normalizeH="0" baseline="0" smtClean="0">
                <a:ln>
                  <a:noFill/>
                </a:ln>
                <a:solidFill>
                  <a:srgbClr val="C0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独立于橘子洲头，看到“万山红遍，层林尽染</a:t>
            </a:r>
            <a:r>
              <a:rPr kumimoji="0" lang="en-US" altLang="zh-CN" sz="2400" b="1" i="0" u="none" strike="noStrike" cap="none" normalizeH="0" baseline="0" smtClean="0">
                <a:ln>
                  <a:noFill/>
                </a:ln>
                <a:solidFill>
                  <a:srgbClr val="C0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a:t>
            </a:r>
            <a:r>
              <a:rPr kumimoji="0" lang="zh-CN" altLang="en-US" sz="2400" b="1" i="0" u="none" strike="noStrike" cap="none" normalizeH="0" baseline="0" smtClean="0">
                <a:ln>
                  <a:noFill/>
                </a:ln>
                <a:solidFill>
                  <a:srgbClr val="C0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万类霜天竞自由”，感受到的是壮丽。杜甫登高，远望“风急天高猿啸哀，渚清沙白鸟飞回。无边落木萧萧下，不尽长江滚滚来”的景象，感受到的是悲凉。柳永在“寒蝉凄切，对长亭晚，骤雨初歇”的秋雨里，感受到的是凄苦。由此可见，一切景语皆情语。那么，郁达夫对于秋又寄予了怎样的情怀呢？让我们一起来评赏、探究一下郁达夫的一篇散文</a:t>
            </a:r>
            <a:r>
              <a:rPr kumimoji="0" lang="en-US" altLang="zh-CN" sz="2400" b="1" i="0" u="none" strike="noStrike" cap="none" normalizeH="0" baseline="0" smtClean="0">
                <a:ln>
                  <a:noFill/>
                </a:ln>
                <a:solidFill>
                  <a:srgbClr val="C0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a:t>
            </a:r>
            <a:r>
              <a:rPr kumimoji="0" lang="zh-CN" altLang="en-US" sz="2400" b="1" i="0" u="none" strike="noStrike" cap="none" normalizeH="0" baseline="0" smtClean="0">
                <a:ln>
                  <a:noFill/>
                </a:ln>
                <a:solidFill>
                  <a:srgbClr val="C0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故都的秋</a:t>
            </a:r>
            <a:r>
              <a:rPr kumimoji="0" lang="en-US" altLang="zh-CN" sz="2400" b="1" i="0" u="none" strike="noStrike" cap="none" normalizeH="0" baseline="0" smtClean="0">
                <a:ln>
                  <a:noFill/>
                </a:ln>
                <a:solidFill>
                  <a:srgbClr val="C0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a:t>
            </a:r>
            <a:r>
              <a:rPr kumimoji="0" lang="zh-CN" altLang="en-US" sz="2400" b="1" i="0" u="none" strike="noStrike" cap="none" normalizeH="0" baseline="0" smtClean="0">
                <a:ln>
                  <a:noFill/>
                </a:ln>
                <a:solidFill>
                  <a:srgbClr val="C0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a:t>
            </a:r>
            <a:endParaRPr kumimoji="0" lang="zh-CN" altLang="en-US" sz="3600" b="1" i="0" u="none" strike="noStrike" cap="none" normalizeH="0" baseline="0" smtClean="0">
              <a:ln>
                <a:noFill/>
              </a:ln>
              <a:solidFill>
                <a:srgbClr val="C0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ext Box 4"/>
          <p:cNvSpPr txBox="1">
            <a:spLocks noChangeArrowheads="1"/>
          </p:cNvSpPr>
          <p:nvPr/>
        </p:nvSpPr>
        <p:spPr bwMode="auto">
          <a:xfrm>
            <a:off x="215504" y="836613"/>
            <a:ext cx="5823346" cy="4585871"/>
          </a:xfrm>
          <a:prstGeom prst="rect">
            <a:avLst/>
          </a:prstGeom>
          <a:noFill/>
          <a:ln>
            <a:noFill/>
          </a:ln>
          <a:effectLst/>
          <a:extLst/>
        </p:spPr>
        <p:txBody>
          <a:bodyPr wrap="square">
            <a:spAutoFit/>
          </a:bodyPr>
          <a:lstStyle/>
          <a:p>
            <a:pPr lvl="0">
              <a:lnSpc>
                <a:spcPct val="150000"/>
              </a:lnSpc>
              <a:spcBef>
                <a:spcPct val="50000"/>
              </a:spcBef>
              <a:defRPr/>
            </a:pPr>
            <a:r>
              <a:rPr lang="zh-CN" altLang="en-US" sz="3200" smtClean="0">
                <a:latin typeface="宋体" pitchFamily="2" charset="-122"/>
                <a:ea typeface="宋体" pitchFamily="2" charset="-122"/>
                <a:cs typeface="宋体" pitchFamily="2" charset="-122"/>
              </a:rPr>
              <a:t>第一部分内容：精读研析 </a:t>
            </a:r>
            <a:r>
              <a:rPr lang="zh-CN" altLang="en-US" sz="3200" b="1" smtClean="0">
                <a:solidFill>
                  <a:srgbClr val="000099"/>
                </a:solidFill>
                <a:latin typeface="黑体" pitchFamily="49" charset="-122"/>
                <a:ea typeface="黑体" pitchFamily="49" charset="-122"/>
              </a:rPr>
              <a:t>阅读</a:t>
            </a:r>
            <a:r>
              <a:rPr lang="zh-CN" altLang="en-US" sz="3200" b="1">
                <a:solidFill>
                  <a:srgbClr val="000099"/>
                </a:solidFill>
                <a:latin typeface="黑体" pitchFamily="49" charset="-122"/>
                <a:ea typeface="黑体" pitchFamily="49" charset="-122"/>
              </a:rPr>
              <a:t>课文，</a:t>
            </a:r>
            <a:r>
              <a:rPr lang="zh-CN" sz="3200" b="1">
                <a:solidFill>
                  <a:srgbClr val="000099"/>
                </a:solidFill>
                <a:latin typeface="黑体" pitchFamily="49" charset="-122"/>
                <a:ea typeface="黑体" pitchFamily="49" charset="-122"/>
              </a:rPr>
              <a:t>思考：</a:t>
            </a:r>
          </a:p>
          <a:p>
            <a:pPr>
              <a:lnSpc>
                <a:spcPct val="150000"/>
              </a:lnSpc>
              <a:spcBef>
                <a:spcPct val="50000"/>
              </a:spcBef>
              <a:defRPr/>
            </a:pPr>
            <a:r>
              <a:rPr lang="zh-CN" altLang="en-US" sz="2800" b="1" smtClean="0">
                <a:solidFill>
                  <a:schemeClr val="tx1">
                    <a:lumMod val="75000"/>
                  </a:schemeClr>
                </a:solidFill>
                <a:latin typeface="宋体" pitchFamily="2" charset="-122"/>
                <a:ea typeface="宋体" pitchFamily="2" charset="-122"/>
              </a:rPr>
              <a:t>问题</a:t>
            </a:r>
            <a:r>
              <a:rPr lang="zh-CN" altLang="zh-CN" sz="2800" b="1" smtClean="0">
                <a:solidFill>
                  <a:schemeClr val="tx1">
                    <a:lumMod val="75000"/>
                  </a:schemeClr>
                </a:solidFill>
                <a:latin typeface="宋体" pitchFamily="2" charset="-122"/>
                <a:ea typeface="宋体" pitchFamily="2" charset="-122"/>
              </a:rPr>
              <a:t>1</a:t>
            </a:r>
            <a:r>
              <a:rPr lang="zh-CN" altLang="zh-CN" sz="2800" b="1">
                <a:solidFill>
                  <a:schemeClr val="tx1">
                    <a:lumMod val="75000"/>
                  </a:schemeClr>
                </a:solidFill>
                <a:latin typeface="宋体" pitchFamily="2" charset="-122"/>
                <a:ea typeface="宋体" pitchFamily="2" charset="-122"/>
              </a:rPr>
              <a:t>.</a:t>
            </a:r>
            <a:r>
              <a:rPr lang="zh-CN" altLang="en-US" sz="2800" b="1">
                <a:latin typeface="宋体" pitchFamily="2" charset="-122"/>
                <a:ea typeface="宋体" pitchFamily="2" charset="-122"/>
              </a:rPr>
              <a:t>课</a:t>
            </a:r>
            <a:r>
              <a:rPr lang="zh-CN" sz="2800" b="1">
                <a:latin typeface="宋体" pitchFamily="2" charset="-122"/>
                <a:ea typeface="宋体" pitchFamily="2" charset="-122"/>
              </a:rPr>
              <a:t>文的文眼是哪一句？</a:t>
            </a:r>
            <a:r>
              <a:rPr lang="zh-CN" sz="2800" b="1">
                <a:solidFill>
                  <a:schemeClr val="tx1">
                    <a:lumMod val="75000"/>
                  </a:schemeClr>
                </a:solidFill>
                <a:latin typeface="宋体" pitchFamily="2" charset="-122"/>
                <a:ea typeface="宋体" pitchFamily="2" charset="-122"/>
              </a:rPr>
              <a:t>故都的秋有何特点？</a:t>
            </a:r>
          </a:p>
          <a:p>
            <a:pPr>
              <a:lnSpc>
                <a:spcPct val="150000"/>
              </a:lnSpc>
              <a:spcBef>
                <a:spcPct val="50000"/>
              </a:spcBef>
              <a:defRPr/>
            </a:pPr>
            <a:r>
              <a:rPr lang="zh-CN" altLang="en-US" sz="2800" b="1" smtClean="0">
                <a:solidFill>
                  <a:schemeClr val="tx1">
                    <a:lumMod val="75000"/>
                  </a:schemeClr>
                </a:solidFill>
                <a:latin typeface="宋体" pitchFamily="2" charset="-122"/>
                <a:ea typeface="宋体" pitchFamily="2" charset="-122"/>
              </a:rPr>
              <a:t>问题</a:t>
            </a:r>
            <a:r>
              <a:rPr lang="zh-CN" altLang="zh-CN" sz="2800" b="1" smtClean="0">
                <a:solidFill>
                  <a:schemeClr val="tx1">
                    <a:lumMod val="75000"/>
                  </a:schemeClr>
                </a:solidFill>
                <a:latin typeface="宋体" pitchFamily="2" charset="-122"/>
                <a:ea typeface="宋体" pitchFamily="2" charset="-122"/>
              </a:rPr>
              <a:t>2</a:t>
            </a:r>
            <a:r>
              <a:rPr lang="zh-CN" altLang="zh-CN" sz="2800" b="1">
                <a:solidFill>
                  <a:schemeClr val="tx1">
                    <a:lumMod val="75000"/>
                  </a:schemeClr>
                </a:solidFill>
                <a:latin typeface="宋体" pitchFamily="2" charset="-122"/>
                <a:ea typeface="宋体" pitchFamily="2" charset="-122"/>
              </a:rPr>
              <a:t>.</a:t>
            </a:r>
            <a:r>
              <a:rPr lang="zh-CN" sz="2800" b="1">
                <a:solidFill>
                  <a:schemeClr val="tx1">
                    <a:lumMod val="75000"/>
                  </a:schemeClr>
                </a:solidFill>
                <a:latin typeface="宋体" pitchFamily="2" charset="-122"/>
                <a:ea typeface="宋体" pitchFamily="2" charset="-122"/>
              </a:rPr>
              <a:t>作者在哪些段落中描写了故都秋景？</a:t>
            </a:r>
          </a:p>
        </p:txBody>
      </p:sp>
      <p:pic>
        <p:nvPicPr>
          <p:cNvPr id="10243" name="Picture 2" descr="F:\人教2 第2课 故都的秋\下图\00114320def10fced28133.jpg"/>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6278165" y="2717801"/>
            <a:ext cx="2865835" cy="389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fade">
                                      <p:cBhvr>
                                        <p:cTn id="7" dur="1000"/>
                                        <p:tgtEl>
                                          <p:spTgt spid="15364"/>
                                        </p:tgtEl>
                                      </p:cBhvr>
                                    </p:animEffect>
                                    <p:anim calcmode="lin" valueType="num">
                                      <p:cBhvr>
                                        <p:cTn id="8" dur="1000" fill="hold"/>
                                        <p:tgtEl>
                                          <p:spTgt spid="15364"/>
                                        </p:tgtEl>
                                        <p:attrNameLst>
                                          <p:attrName>ppt_x</p:attrName>
                                        </p:attrNameLst>
                                      </p:cBhvr>
                                      <p:tavLst>
                                        <p:tav tm="0">
                                          <p:val>
                                            <p:strVal val="#ppt_x"/>
                                          </p:val>
                                        </p:tav>
                                        <p:tav tm="100000">
                                          <p:val>
                                            <p:strVal val="#ppt_x"/>
                                          </p:val>
                                        </p:tav>
                                      </p:tavLst>
                                    </p:anim>
                                    <p:anim calcmode="lin" valueType="num">
                                      <p:cBhvr>
                                        <p:cTn id="9" dur="1000" fill="hold"/>
                                        <p:tgtEl>
                                          <p:spTgt spid="153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body" idx="1"/>
          </p:nvPr>
        </p:nvSpPr>
        <p:spPr>
          <a:xfrm>
            <a:off x="323850" y="1125539"/>
            <a:ext cx="8302229" cy="4822825"/>
          </a:xfrm>
        </p:spPr>
        <p:txBody>
          <a:bodyPr/>
          <a:lstStyle/>
          <a:p>
            <a:pPr marL="85725" indent="0" eaLnBrk="1" hangingPunct="1">
              <a:lnSpc>
                <a:spcPct val="150000"/>
              </a:lnSpc>
              <a:buFont typeface="Wingdings 2" pitchFamily="18" charset="2"/>
              <a:buNone/>
              <a:defRPr/>
            </a:pPr>
            <a:r>
              <a:rPr sz="2800" b="1" smtClean="0">
                <a:solidFill>
                  <a:schemeClr val="tx1">
                    <a:lumMod val="75000"/>
                  </a:schemeClr>
                </a:solidFill>
                <a:latin typeface="宋体" pitchFamily="2" charset="-122"/>
              </a:rPr>
              <a:t>１</a:t>
            </a:r>
            <a:r>
              <a:rPr lang="zh-CN" altLang="en-US" sz="2800" b="1" smtClean="0">
                <a:solidFill>
                  <a:schemeClr val="tx1">
                    <a:lumMod val="75000"/>
                  </a:schemeClr>
                </a:solidFill>
                <a:latin typeface="宋体" pitchFamily="2" charset="-122"/>
              </a:rPr>
              <a:t>）</a:t>
            </a:r>
            <a:r>
              <a:rPr sz="2800" b="1" smtClean="0">
                <a:solidFill>
                  <a:schemeClr val="tx1">
                    <a:lumMod val="75000"/>
                  </a:schemeClr>
                </a:solidFill>
                <a:latin typeface="宋体" pitchFamily="2" charset="-122"/>
              </a:rPr>
              <a:t>文章的文眼在哪里？</a:t>
            </a:r>
            <a:endParaRPr lang="en-US" altLang="zh-CN" sz="2800" b="1" smtClean="0">
              <a:solidFill>
                <a:schemeClr val="tx1">
                  <a:lumMod val="75000"/>
                </a:schemeClr>
              </a:solidFill>
              <a:latin typeface="宋体" pitchFamily="2" charset="-122"/>
            </a:endParaRPr>
          </a:p>
          <a:p>
            <a:pPr marL="85725" indent="0" eaLnBrk="1" hangingPunct="1">
              <a:lnSpc>
                <a:spcPct val="150000"/>
              </a:lnSpc>
              <a:buFont typeface="Wingdings 2" pitchFamily="18" charset="2"/>
              <a:buNone/>
              <a:defRPr/>
            </a:pPr>
            <a:r>
              <a:rPr kumimoji="1" altLang="zh-CN" sz="2800" b="1" smtClean="0">
                <a:solidFill>
                  <a:srgbClr val="000099"/>
                </a:solidFill>
                <a:latin typeface="宋体" pitchFamily="2" charset="-122"/>
              </a:rPr>
              <a:t>“可是啊，北国的秋，却特别地来得清，来得静，来得悲凉。”</a:t>
            </a:r>
            <a:endParaRPr kumimoji="1" lang="en-US" altLang="zh-CN" sz="2800" b="1" smtClean="0">
              <a:solidFill>
                <a:srgbClr val="000099"/>
              </a:solidFill>
              <a:latin typeface="宋体" panose="02010600030101010101" pitchFamily="2" charset="-122"/>
            </a:endParaRPr>
          </a:p>
          <a:p>
            <a:pPr marL="85725" indent="0" eaLnBrk="1" hangingPunct="1">
              <a:lnSpc>
                <a:spcPct val="150000"/>
              </a:lnSpc>
              <a:spcBef>
                <a:spcPct val="50000"/>
              </a:spcBef>
              <a:buFont typeface="Wingdings 2" pitchFamily="18" charset="2"/>
              <a:buNone/>
              <a:defRPr/>
            </a:pPr>
            <a:r>
              <a:rPr altLang="zh-CN" sz="2800" b="1" smtClean="0">
                <a:solidFill>
                  <a:schemeClr val="tx1">
                    <a:lumMod val="75000"/>
                  </a:schemeClr>
                </a:solidFill>
                <a:latin typeface="宋体" pitchFamily="2" charset="-122"/>
              </a:rPr>
              <a:t>２</a:t>
            </a:r>
            <a:r>
              <a:rPr lang="zh-CN" altLang="en-US" sz="2800" b="1" smtClean="0">
                <a:solidFill>
                  <a:schemeClr val="tx1">
                    <a:lumMod val="75000"/>
                  </a:schemeClr>
                </a:solidFill>
                <a:latin typeface="宋体" pitchFamily="2" charset="-122"/>
              </a:rPr>
              <a:t>）</a:t>
            </a:r>
            <a:r>
              <a:rPr altLang="zh-CN" sz="2800" b="1" smtClean="0">
                <a:solidFill>
                  <a:schemeClr val="tx1">
                    <a:lumMod val="75000"/>
                  </a:schemeClr>
                </a:solidFill>
                <a:latin typeface="宋体" pitchFamily="2" charset="-122"/>
              </a:rPr>
              <a:t>作者笔下，故都的秋具有什么样的特点？哪些段落中描写了故都秋景？</a:t>
            </a:r>
            <a:endParaRPr lang="en-US" altLang="zh-CN" sz="2800" b="1" smtClean="0">
              <a:solidFill>
                <a:schemeClr val="tx1">
                  <a:lumMod val="75000"/>
                </a:schemeClr>
              </a:solidFill>
              <a:latin typeface="宋体" pitchFamily="2" charset="-122"/>
            </a:endParaRPr>
          </a:p>
          <a:p>
            <a:pPr marL="85725" indent="0" eaLnBrk="1" hangingPunct="1">
              <a:lnSpc>
                <a:spcPct val="150000"/>
              </a:lnSpc>
              <a:spcBef>
                <a:spcPct val="50000"/>
              </a:spcBef>
              <a:buFont typeface="Wingdings 2" pitchFamily="18" charset="2"/>
              <a:buNone/>
              <a:defRPr/>
            </a:pPr>
            <a:r>
              <a:rPr kumimoji="1" altLang="zh-CN" sz="2800" b="1" err="1" smtClean="0">
                <a:solidFill>
                  <a:srgbClr val="000099"/>
                </a:solidFill>
                <a:latin typeface="宋体" pitchFamily="2" charset="-122"/>
              </a:rPr>
              <a:t>清、静、悲凉</a:t>
            </a:r>
            <a:r>
              <a:rPr kumimoji="1" lang="en-US" altLang="zh-CN" sz="2800" b="1" smtClean="0">
                <a:solidFill>
                  <a:srgbClr val="000099"/>
                </a:solidFill>
                <a:latin typeface="宋体" pitchFamily="2" charset="-122"/>
              </a:rPr>
              <a:t>     </a:t>
            </a:r>
            <a:r>
              <a:rPr kumimoji="1" sz="2800" b="1" smtClean="0">
                <a:solidFill>
                  <a:srgbClr val="000099"/>
                </a:solidFill>
                <a:latin typeface="宋体" pitchFamily="2" charset="-122"/>
              </a:rPr>
              <a:t>3--10段</a:t>
            </a:r>
          </a:p>
        </p:txBody>
      </p:sp>
      <p:sp>
        <p:nvSpPr>
          <p:cNvPr id="8" name="Rectangle 9"/>
          <p:cNvSpPr>
            <a:spLocks noChangeArrowheads="1"/>
          </p:cNvSpPr>
          <p:nvPr/>
        </p:nvSpPr>
        <p:spPr bwMode="auto">
          <a:xfrm>
            <a:off x="251223" y="333376"/>
            <a:ext cx="2736056" cy="715581"/>
          </a:xfrm>
          <a:prstGeom prst="rect">
            <a:avLst/>
          </a:prstGeom>
          <a:noFill/>
          <a:ln>
            <a:noFill/>
          </a:ln>
          <a:extLst/>
        </p:spPr>
        <p:txBody>
          <a:bodyPr>
            <a:spAutoFit/>
          </a:bodyPr>
          <a:lstStyle/>
          <a:p>
            <a:pPr>
              <a:lnSpc>
                <a:spcPct val="150000"/>
              </a:lnSpc>
              <a:spcBef>
                <a:spcPct val="50000"/>
              </a:spcBef>
              <a:defRPr/>
            </a:pPr>
            <a:r>
              <a:rPr lang="zh-CN" altLang="en-US" sz="3200" b="1" smtClean="0">
                <a:solidFill>
                  <a:schemeClr val="tx1">
                    <a:lumMod val="75000"/>
                  </a:schemeClr>
                </a:solidFill>
                <a:latin typeface="黑体" pitchFamily="49" charset="-122"/>
                <a:ea typeface="黑体" pitchFamily="49" charset="-122"/>
              </a:rPr>
              <a:t>问题</a:t>
            </a:r>
            <a:r>
              <a:rPr lang="en-US" altLang="zh-CN" sz="3200" b="1" smtClean="0">
                <a:solidFill>
                  <a:schemeClr val="tx1">
                    <a:lumMod val="75000"/>
                  </a:schemeClr>
                </a:solidFill>
                <a:latin typeface="黑体" pitchFamily="49" charset="-122"/>
                <a:ea typeface="黑体" pitchFamily="49" charset="-122"/>
              </a:rPr>
              <a:t>1</a:t>
            </a:r>
            <a:r>
              <a:rPr lang="zh-CN" altLang="en-US" sz="3200" b="1" smtClean="0">
                <a:solidFill>
                  <a:schemeClr val="tx1">
                    <a:lumMod val="75000"/>
                  </a:schemeClr>
                </a:solidFill>
                <a:latin typeface="黑体" pitchFamily="49" charset="-122"/>
                <a:ea typeface="黑体" pitchFamily="49" charset="-122"/>
              </a:rPr>
              <a:t>：</a:t>
            </a:r>
            <a:endParaRPr lang="en-US" altLang="zh-CN" sz="3200" b="1">
              <a:solidFill>
                <a:schemeClr val="tx1">
                  <a:lumMod val="75000"/>
                </a:schemeClr>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Effect transition="in" filter="blinds(horizontal)">
                                      <p:cBhvr>
                                        <p:cTn id="7" dur="500"/>
                                        <p:tgtEl>
                                          <p:spTgt spid="1638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6386">
                                            <p:txEl>
                                              <p:pRg st="1" end="1"/>
                                            </p:txEl>
                                          </p:spTgt>
                                        </p:tgtEl>
                                        <p:attrNameLst>
                                          <p:attrName>style.visibility</p:attrName>
                                        </p:attrNameLst>
                                      </p:cBhvr>
                                      <p:to>
                                        <p:strVal val="visible"/>
                                      </p:to>
                                    </p:set>
                                    <p:animEffect transition="in" filter="blinds(horizontal)">
                                      <p:cBhvr>
                                        <p:cTn id="12" dur="500"/>
                                        <p:tgtEl>
                                          <p:spTgt spid="1638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6386">
                                            <p:txEl>
                                              <p:pRg st="2" end="2"/>
                                            </p:txEl>
                                          </p:spTgt>
                                        </p:tgtEl>
                                        <p:attrNameLst>
                                          <p:attrName>style.visibility</p:attrName>
                                        </p:attrNameLst>
                                      </p:cBhvr>
                                      <p:to>
                                        <p:strVal val="visible"/>
                                      </p:to>
                                    </p:set>
                                    <p:animEffect transition="in" filter="blinds(horizontal)">
                                      <p:cBhvr>
                                        <p:cTn id="17" dur="500"/>
                                        <p:tgtEl>
                                          <p:spTgt spid="16386">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6386">
                                            <p:txEl>
                                              <p:pRg st="3" end="3"/>
                                            </p:txEl>
                                          </p:spTgt>
                                        </p:tgtEl>
                                        <p:attrNameLst>
                                          <p:attrName>style.visibility</p:attrName>
                                        </p:attrNameLst>
                                      </p:cBhvr>
                                      <p:to>
                                        <p:strVal val="visible"/>
                                      </p:to>
                                    </p:set>
                                    <p:animEffect transition="in" filter="blinds(horizontal)">
                                      <p:cBhvr>
                                        <p:cTn id="22" dur="500"/>
                                        <p:tgtEl>
                                          <p:spTgt spid="1638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325041" y="1916113"/>
            <a:ext cx="8423672"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lnSpc>
                <a:spcPct val="150000"/>
              </a:lnSpc>
              <a:spcBef>
                <a:spcPct val="50000"/>
              </a:spcBef>
            </a:pPr>
            <a:r>
              <a:rPr lang="en-US" altLang="zh-CN" sz="2800" b="1">
                <a:latin typeface="宋体" charset="-122"/>
              </a:rPr>
              <a:t>    </a:t>
            </a:r>
            <a:r>
              <a:rPr lang="zh-CN" altLang="en-US" sz="2800" b="1" smtClean="0">
                <a:latin typeface="宋体" charset="-122"/>
              </a:rPr>
              <a:t>提示：</a:t>
            </a:r>
            <a:r>
              <a:rPr lang="zh-CN" sz="2800" b="1" smtClean="0">
                <a:latin typeface="宋体" charset="-122"/>
              </a:rPr>
              <a:t>为了</a:t>
            </a:r>
            <a:r>
              <a:rPr lang="zh-CN" sz="2800" b="1">
                <a:latin typeface="宋体" charset="-122"/>
              </a:rPr>
              <a:t>体现故都之秋清、静、悲凉的特点，郁达夫抓住哪些景物加以描写？如果我们用心去品味，就会发现这些景的背后是一幅幅优美的画面。请你给每个画面拟个小标题。</a:t>
            </a:r>
          </a:p>
        </p:txBody>
      </p:sp>
      <p:sp>
        <p:nvSpPr>
          <p:cNvPr id="20" name="Rectangle 9"/>
          <p:cNvSpPr>
            <a:spLocks noChangeArrowheads="1"/>
          </p:cNvSpPr>
          <p:nvPr/>
        </p:nvSpPr>
        <p:spPr bwMode="auto">
          <a:xfrm>
            <a:off x="317897" y="519113"/>
            <a:ext cx="8226027" cy="1569660"/>
          </a:xfrm>
          <a:prstGeom prst="rect">
            <a:avLst/>
          </a:prstGeom>
          <a:noFill/>
          <a:ln>
            <a:noFill/>
          </a:ln>
          <a:extLst/>
        </p:spPr>
        <p:txBody>
          <a:bodyPr wrap="square">
            <a:spAutoFit/>
          </a:bodyPr>
          <a:lstStyle/>
          <a:p>
            <a:pPr>
              <a:lnSpc>
                <a:spcPct val="150000"/>
              </a:lnSpc>
              <a:spcBef>
                <a:spcPct val="50000"/>
              </a:spcBef>
              <a:defRPr/>
            </a:pPr>
            <a:r>
              <a:rPr lang="zh-CN" altLang="en-US" sz="3200" b="1">
                <a:solidFill>
                  <a:schemeClr val="tx1">
                    <a:lumMod val="75000"/>
                  </a:schemeClr>
                </a:solidFill>
                <a:latin typeface="黑体" pitchFamily="49" charset="-122"/>
                <a:ea typeface="黑体" pitchFamily="49" charset="-122"/>
              </a:rPr>
              <a:t>巧拟</a:t>
            </a:r>
            <a:r>
              <a:rPr lang="zh-CN" altLang="en-US" sz="3200" b="1" smtClean="0">
                <a:solidFill>
                  <a:schemeClr val="tx1">
                    <a:lumMod val="75000"/>
                  </a:schemeClr>
                </a:solidFill>
                <a:latin typeface="黑体" pitchFamily="49" charset="-122"/>
                <a:ea typeface="黑体" pitchFamily="49" charset="-122"/>
              </a:rPr>
              <a:t>标题（为故都的秋景拟小标题，就是概括故都秋景色图）</a:t>
            </a:r>
            <a:endParaRPr lang="en-US" altLang="zh-CN" sz="3200" b="1">
              <a:solidFill>
                <a:schemeClr val="tx1">
                  <a:lumMod val="75000"/>
                </a:schemeClr>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additive="base">
                                        <p:cTn id="7" dur="500" fill="hold"/>
                                        <p:tgtEl>
                                          <p:spTgt spid="17410"/>
                                        </p:tgtEl>
                                        <p:attrNameLst>
                                          <p:attrName>ppt_x</p:attrName>
                                        </p:attrNameLst>
                                      </p:cBhvr>
                                      <p:tavLst>
                                        <p:tav tm="0">
                                          <p:val>
                                            <p:strVal val="#ppt_x"/>
                                          </p:val>
                                        </p:tav>
                                        <p:tav tm="100000">
                                          <p:val>
                                            <p:strVal val="#ppt_x"/>
                                          </p:val>
                                        </p:tav>
                                      </p:tavLst>
                                    </p:anim>
                                    <p:anim calcmode="lin" valueType="num">
                                      <p:cBhvr additive="base">
                                        <p:cTn id="8" dur="500" fill="hold"/>
                                        <p:tgtEl>
                                          <p:spTgt spid="174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8"/>
          <p:cNvSpPr txBox="1">
            <a:spLocks noChangeArrowheads="1"/>
          </p:cNvSpPr>
          <p:nvPr/>
        </p:nvSpPr>
        <p:spPr bwMode="auto">
          <a:xfrm>
            <a:off x="610792" y="4791076"/>
            <a:ext cx="1297781"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endParaRPr lang="zh-CN" altLang="zh-CN"/>
          </a:p>
        </p:txBody>
      </p:sp>
      <p:sp>
        <p:nvSpPr>
          <p:cNvPr id="17423" name="Text Box 15"/>
          <p:cNvSpPr txBox="1">
            <a:spLocks noChangeArrowheads="1"/>
          </p:cNvSpPr>
          <p:nvPr/>
        </p:nvSpPr>
        <p:spPr bwMode="auto">
          <a:xfrm>
            <a:off x="828675" y="204789"/>
            <a:ext cx="1229916" cy="522287"/>
          </a:xfrm>
          <a:prstGeom prst="rect">
            <a:avLst/>
          </a:prstGeom>
          <a:noFill/>
          <a:ln>
            <a:noFill/>
          </a:ln>
          <a:effectLst/>
          <a:extLst/>
        </p:spPr>
        <p:txBody>
          <a:bodyPr>
            <a:spAutoFit/>
          </a:bodyPr>
          <a:lstStyle/>
          <a:p>
            <a:pPr>
              <a:defRPr/>
            </a:pPr>
            <a:r>
              <a:rPr lang="zh-CN" sz="2800" b="1">
                <a:solidFill>
                  <a:schemeClr val="tx1">
                    <a:lumMod val="75000"/>
                  </a:schemeClr>
                </a:solidFill>
                <a:latin typeface="宋体" pitchFamily="2" charset="-122"/>
                <a:ea typeface="宋体" pitchFamily="2" charset="-122"/>
              </a:rPr>
              <a:t>秋</a:t>
            </a:r>
            <a:r>
              <a:rPr lang="en-US" altLang="zh-CN" sz="2800" b="1">
                <a:solidFill>
                  <a:schemeClr val="tx1">
                    <a:lumMod val="75000"/>
                  </a:schemeClr>
                </a:solidFill>
                <a:latin typeface="宋体" pitchFamily="2" charset="-122"/>
                <a:ea typeface="宋体" pitchFamily="2" charset="-122"/>
              </a:rPr>
              <a:t> </a:t>
            </a:r>
            <a:r>
              <a:rPr lang="zh-CN" sz="2800" b="1">
                <a:solidFill>
                  <a:schemeClr val="tx1">
                    <a:lumMod val="75000"/>
                  </a:schemeClr>
                </a:solidFill>
                <a:latin typeface="宋体" pitchFamily="2" charset="-122"/>
                <a:ea typeface="宋体" pitchFamily="2" charset="-122"/>
              </a:rPr>
              <a:t>院</a:t>
            </a:r>
          </a:p>
        </p:txBody>
      </p:sp>
      <p:pic>
        <p:nvPicPr>
          <p:cNvPr id="13317" name="Picture 2" descr="F:\人教2 第2课 故都的秋\下图\5eda8acd3.jpg"/>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523875" y="657226"/>
            <a:ext cx="2533649" cy="2647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F:\人教2 第2课 故都的秋\下图\62561da3t9499ecc70033&amp;690.jpg"/>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6047184" y="761999"/>
            <a:ext cx="2611041" cy="296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5"/>
          <p:cNvSpPr txBox="1">
            <a:spLocks noChangeArrowheads="1"/>
          </p:cNvSpPr>
          <p:nvPr/>
        </p:nvSpPr>
        <p:spPr bwMode="auto">
          <a:xfrm>
            <a:off x="6696074" y="266700"/>
            <a:ext cx="1201341" cy="523220"/>
          </a:xfrm>
          <a:prstGeom prst="rect">
            <a:avLst/>
          </a:prstGeom>
          <a:noFill/>
          <a:ln>
            <a:noFill/>
          </a:ln>
          <a:effectLst/>
          <a:extLst/>
        </p:spPr>
        <p:txBody>
          <a:bodyPr wrap="square">
            <a:spAutoFit/>
          </a:bodyPr>
          <a:lstStyle/>
          <a:p>
            <a:pPr>
              <a:defRPr/>
            </a:pPr>
            <a:r>
              <a:rPr lang="zh-CN" sz="2800" b="1">
                <a:solidFill>
                  <a:schemeClr val="tx1">
                    <a:lumMod val="75000"/>
                  </a:schemeClr>
                </a:solidFill>
                <a:latin typeface="宋体" pitchFamily="2" charset="-122"/>
                <a:ea typeface="宋体" pitchFamily="2" charset="-122"/>
              </a:rPr>
              <a:t>秋</a:t>
            </a:r>
            <a:r>
              <a:rPr lang="en-US" altLang="zh-CN" sz="2800" b="1">
                <a:solidFill>
                  <a:schemeClr val="tx1">
                    <a:lumMod val="75000"/>
                  </a:schemeClr>
                </a:solidFill>
                <a:latin typeface="宋体" pitchFamily="2" charset="-122"/>
                <a:ea typeface="宋体" pitchFamily="2" charset="-122"/>
              </a:rPr>
              <a:t> </a:t>
            </a:r>
            <a:r>
              <a:rPr lang="zh-CN" altLang="en-US" sz="2800" b="1">
                <a:solidFill>
                  <a:schemeClr val="tx1">
                    <a:lumMod val="75000"/>
                  </a:schemeClr>
                </a:solidFill>
                <a:latin typeface="宋体" pitchFamily="2" charset="-122"/>
                <a:ea typeface="宋体" pitchFamily="2" charset="-122"/>
              </a:rPr>
              <a:t>槐</a:t>
            </a:r>
            <a:endParaRPr lang="zh-CN" sz="2800" b="1">
              <a:solidFill>
                <a:schemeClr val="tx1">
                  <a:lumMod val="75000"/>
                </a:schemeClr>
              </a:solidFill>
              <a:latin typeface="宋体" panose="02010600030101010101" pitchFamily="2" charset="-122"/>
              <a:ea typeface="宋体" panose="02010600030101010101" pitchFamily="2" charset="-122"/>
            </a:endParaRPr>
          </a:p>
        </p:txBody>
      </p:sp>
      <p:pic>
        <p:nvPicPr>
          <p:cNvPr id="8" name="Picture 4" descr="F:\人教2 第2课 故都的秋\下图\t0161fb94bd1f60d919.jpg"/>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553641" y="3400425"/>
            <a:ext cx="2418159"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15"/>
          <p:cNvSpPr txBox="1">
            <a:spLocks noChangeArrowheads="1"/>
          </p:cNvSpPr>
          <p:nvPr/>
        </p:nvSpPr>
        <p:spPr bwMode="auto">
          <a:xfrm>
            <a:off x="1266825" y="6015039"/>
            <a:ext cx="1229916" cy="522287"/>
          </a:xfrm>
          <a:prstGeom prst="rect">
            <a:avLst/>
          </a:prstGeom>
          <a:noFill/>
          <a:ln>
            <a:noFill/>
          </a:ln>
          <a:effectLst/>
          <a:extLst/>
        </p:spPr>
        <p:txBody>
          <a:bodyPr>
            <a:spAutoFit/>
          </a:bodyPr>
          <a:lstStyle/>
          <a:p>
            <a:pPr>
              <a:defRPr/>
            </a:pPr>
            <a:r>
              <a:rPr lang="zh-CN" sz="2800" b="1">
                <a:solidFill>
                  <a:schemeClr val="tx1">
                    <a:lumMod val="75000"/>
                  </a:schemeClr>
                </a:solidFill>
                <a:latin typeface="宋体" pitchFamily="2" charset="-122"/>
                <a:ea typeface="宋体" pitchFamily="2" charset="-122"/>
              </a:rPr>
              <a:t>秋</a:t>
            </a:r>
            <a:r>
              <a:rPr lang="en-US" altLang="zh-CN" sz="2800" b="1">
                <a:solidFill>
                  <a:schemeClr val="tx1">
                    <a:lumMod val="75000"/>
                  </a:schemeClr>
                </a:solidFill>
                <a:latin typeface="宋体" pitchFamily="2" charset="-122"/>
                <a:ea typeface="宋体" pitchFamily="2" charset="-122"/>
              </a:rPr>
              <a:t> </a:t>
            </a:r>
            <a:r>
              <a:rPr lang="zh-CN" altLang="en-US" sz="2800" b="1">
                <a:solidFill>
                  <a:schemeClr val="tx1">
                    <a:lumMod val="75000"/>
                  </a:schemeClr>
                </a:solidFill>
                <a:latin typeface="宋体" pitchFamily="2" charset="-122"/>
                <a:ea typeface="宋体" pitchFamily="2" charset="-122"/>
              </a:rPr>
              <a:t>蝉</a:t>
            </a:r>
            <a:endParaRPr lang="zh-CN" sz="2800" b="1">
              <a:solidFill>
                <a:schemeClr val="tx1">
                  <a:lumMod val="75000"/>
                </a:schemeClr>
              </a:solidFill>
              <a:latin typeface="宋体" pitchFamily="2" charset="-122"/>
              <a:ea typeface="宋体" pitchFamily="2" charset="-122"/>
            </a:endParaRPr>
          </a:p>
        </p:txBody>
      </p:sp>
      <p:pic>
        <p:nvPicPr>
          <p:cNvPr id="10" name="Picture 3" descr="F:\人教2 第2课 故都的秋\下图\515_2008101918000813SEj.jpg"/>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6111479" y="3733799"/>
            <a:ext cx="2527696" cy="247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15"/>
          <p:cNvSpPr txBox="1">
            <a:spLocks noChangeArrowheads="1"/>
          </p:cNvSpPr>
          <p:nvPr/>
        </p:nvSpPr>
        <p:spPr bwMode="auto">
          <a:xfrm>
            <a:off x="6572250" y="6335713"/>
            <a:ext cx="1229916" cy="522287"/>
          </a:xfrm>
          <a:prstGeom prst="rect">
            <a:avLst/>
          </a:prstGeom>
          <a:noFill/>
          <a:ln>
            <a:noFill/>
          </a:ln>
          <a:effectLst/>
          <a:extLst/>
        </p:spPr>
        <p:txBody>
          <a:bodyPr>
            <a:spAutoFit/>
          </a:bodyPr>
          <a:lstStyle/>
          <a:p>
            <a:pPr>
              <a:defRPr/>
            </a:pPr>
            <a:r>
              <a:rPr lang="zh-CN" sz="2800" b="1">
                <a:solidFill>
                  <a:schemeClr val="tx1">
                    <a:lumMod val="75000"/>
                  </a:schemeClr>
                </a:solidFill>
                <a:latin typeface="宋体" pitchFamily="2" charset="-122"/>
                <a:ea typeface="宋体" pitchFamily="2" charset="-122"/>
              </a:rPr>
              <a:t>秋</a:t>
            </a:r>
            <a:r>
              <a:rPr lang="en-US" altLang="zh-CN" sz="2800" b="1">
                <a:solidFill>
                  <a:schemeClr val="tx1">
                    <a:lumMod val="75000"/>
                  </a:schemeClr>
                </a:solidFill>
                <a:latin typeface="宋体" pitchFamily="2" charset="-122"/>
                <a:ea typeface="宋体" pitchFamily="2" charset="-122"/>
              </a:rPr>
              <a:t> </a:t>
            </a:r>
            <a:r>
              <a:rPr lang="zh-CN" altLang="en-US" sz="2800" b="1">
                <a:solidFill>
                  <a:schemeClr val="tx1">
                    <a:lumMod val="75000"/>
                  </a:schemeClr>
                </a:solidFill>
                <a:latin typeface="宋体" pitchFamily="2" charset="-122"/>
                <a:ea typeface="宋体" pitchFamily="2" charset="-122"/>
              </a:rPr>
              <a:t>雨</a:t>
            </a:r>
            <a:endParaRPr lang="zh-CN" sz="2800" b="1">
              <a:solidFill>
                <a:schemeClr val="tx1">
                  <a:lumMod val="75000"/>
                </a:schemeClr>
              </a:solidFill>
              <a:latin typeface="宋体" pitchFamily="2" charset="-122"/>
              <a:ea typeface="宋体" pitchFamily="2" charset="-122"/>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21" name="Text Box 13"/>
          <p:cNvSpPr txBox="1">
            <a:spLocks noChangeArrowheads="1"/>
          </p:cNvSpPr>
          <p:nvPr/>
        </p:nvSpPr>
        <p:spPr bwMode="auto">
          <a:xfrm>
            <a:off x="3889772" y="5138739"/>
            <a:ext cx="16192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r>
              <a:rPr lang="zh-CN" sz="2800" b="1">
                <a:solidFill>
                  <a:srgbClr val="000099"/>
                </a:solidFill>
                <a:latin typeface="宋体" charset="-122"/>
                <a:sym typeface="Arial"/>
              </a:rPr>
              <a:t>秋日胜果</a:t>
            </a:r>
          </a:p>
        </p:txBody>
      </p:sp>
      <p:sp>
        <p:nvSpPr>
          <p:cNvPr id="14" name="Text Box 15"/>
          <p:cNvSpPr txBox="1">
            <a:spLocks noChangeArrowheads="1"/>
          </p:cNvSpPr>
          <p:nvPr/>
        </p:nvSpPr>
        <p:spPr bwMode="auto">
          <a:xfrm>
            <a:off x="4133850" y="404814"/>
            <a:ext cx="1229916" cy="522287"/>
          </a:xfrm>
          <a:prstGeom prst="rect">
            <a:avLst/>
          </a:prstGeom>
          <a:noFill/>
          <a:ln>
            <a:noFill/>
          </a:ln>
          <a:effectLst/>
          <a:extLst/>
        </p:spPr>
        <p:txBody>
          <a:bodyPr>
            <a:spAutoFit/>
          </a:bodyPr>
          <a:lstStyle/>
          <a:p>
            <a:pPr>
              <a:defRPr/>
            </a:pPr>
            <a:r>
              <a:rPr lang="zh-CN" sz="2800" b="1">
                <a:solidFill>
                  <a:schemeClr val="tx1">
                    <a:lumMod val="75000"/>
                  </a:schemeClr>
                </a:solidFill>
                <a:latin typeface="宋体" pitchFamily="2" charset="-122"/>
                <a:ea typeface="宋体" pitchFamily="2" charset="-122"/>
              </a:rPr>
              <a:t>秋</a:t>
            </a:r>
            <a:r>
              <a:rPr lang="en-US" altLang="zh-CN" sz="2800" b="1">
                <a:solidFill>
                  <a:schemeClr val="tx1">
                    <a:lumMod val="75000"/>
                  </a:schemeClr>
                </a:solidFill>
                <a:latin typeface="宋体" pitchFamily="2" charset="-122"/>
                <a:ea typeface="宋体" pitchFamily="2" charset="-122"/>
              </a:rPr>
              <a:t> </a:t>
            </a:r>
            <a:r>
              <a:rPr lang="zh-CN" altLang="en-US" sz="2800" b="1">
                <a:solidFill>
                  <a:schemeClr val="tx1">
                    <a:lumMod val="75000"/>
                  </a:schemeClr>
                </a:solidFill>
                <a:latin typeface="宋体" pitchFamily="2" charset="-122"/>
                <a:ea typeface="宋体" pitchFamily="2" charset="-122"/>
              </a:rPr>
              <a:t>果</a:t>
            </a:r>
            <a:endParaRPr lang="zh-CN" sz="2800" b="1">
              <a:solidFill>
                <a:schemeClr val="tx1">
                  <a:lumMod val="75000"/>
                </a:schemeClr>
              </a:solidFill>
              <a:latin typeface="宋体" pitchFamily="2" charset="-122"/>
              <a:ea typeface="宋体" pitchFamily="2" charset="-122"/>
            </a:endParaRPr>
          </a:p>
        </p:txBody>
      </p:sp>
      <p:pic>
        <p:nvPicPr>
          <p:cNvPr id="17412" name="Picture 2"/>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1663303" y="1104901"/>
            <a:ext cx="6004322" cy="401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21"/>
                                        </p:tgtEl>
                                        <p:attrNameLst>
                                          <p:attrName>style.visibility</p:attrName>
                                        </p:attrNameLst>
                                      </p:cBhvr>
                                      <p:to>
                                        <p:strVal val="visible"/>
                                      </p:to>
                                    </p:set>
                                    <p:anim calcmode="lin" valueType="num">
                                      <p:cBhvr additive="base">
                                        <p:cTn id="7" dur="500" fill="hold"/>
                                        <p:tgtEl>
                                          <p:spTgt spid="17421"/>
                                        </p:tgtEl>
                                        <p:attrNameLst>
                                          <p:attrName>ppt_x</p:attrName>
                                        </p:attrNameLst>
                                      </p:cBhvr>
                                      <p:tavLst>
                                        <p:tav tm="0">
                                          <p:val>
                                            <p:strVal val="#ppt_x"/>
                                          </p:val>
                                        </p:tav>
                                        <p:tav tm="100000">
                                          <p:val>
                                            <p:strVal val="#ppt_x"/>
                                          </p:val>
                                        </p:tav>
                                      </p:tavLst>
                                    </p:anim>
                                    <p:anim calcmode="lin" valueType="num">
                                      <p:cBhvr additive="base">
                                        <p:cTn id="8" dur="500" fill="hold"/>
                                        <p:tgtEl>
                                          <p:spTgt spid="174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8" name="Rectangle 9"/>
          <p:cNvSpPr>
            <a:spLocks noChangeArrowheads="1"/>
          </p:cNvSpPr>
          <p:nvPr/>
        </p:nvSpPr>
        <p:spPr bwMode="auto">
          <a:xfrm>
            <a:off x="323850" y="981076"/>
            <a:ext cx="8496300" cy="3970318"/>
          </a:xfrm>
          <a:prstGeom prst="rect">
            <a:avLst/>
          </a:prstGeom>
          <a:noFill/>
          <a:ln>
            <a:noFill/>
          </a:ln>
          <a:extLst/>
        </p:spPr>
        <p:txBody>
          <a:bodyPr>
            <a:spAutoFit/>
          </a:bodyPr>
          <a:lstStyle/>
          <a:p>
            <a:pPr>
              <a:lnSpc>
                <a:spcPct val="150000"/>
              </a:lnSpc>
              <a:spcBef>
                <a:spcPct val="50000"/>
              </a:spcBef>
              <a:defRPr/>
            </a:pPr>
            <a:r>
              <a:rPr lang="en-US" altLang="zh-CN" sz="2800" b="1">
                <a:solidFill>
                  <a:schemeClr val="accent2"/>
                </a:solidFill>
                <a:latin typeface="宋体" pitchFamily="2" charset="-122"/>
                <a:ea typeface="宋体" pitchFamily="2" charset="-122"/>
              </a:rPr>
              <a:t>    </a:t>
            </a:r>
            <a:r>
              <a:rPr lang="en-US" altLang="zh-CN" sz="2800" b="1">
                <a:solidFill>
                  <a:schemeClr val="tx1">
                    <a:lumMod val="75000"/>
                  </a:schemeClr>
                </a:solidFill>
                <a:latin typeface="宋体" pitchFamily="2" charset="-122"/>
                <a:ea typeface="宋体" pitchFamily="2" charset="-122"/>
              </a:rPr>
              <a:t>1921</a:t>
            </a:r>
            <a:r>
              <a:rPr lang="zh-CN" altLang="en-US" sz="2800" b="1">
                <a:solidFill>
                  <a:schemeClr val="tx1">
                    <a:lumMod val="75000"/>
                  </a:schemeClr>
                </a:solidFill>
                <a:latin typeface="宋体" pitchFamily="2" charset="-122"/>
                <a:ea typeface="宋体" pitchFamily="2" charset="-122"/>
              </a:rPr>
              <a:t>年与郭沫若、成仿吾发起成立创造社，</a:t>
            </a:r>
            <a:r>
              <a:rPr lang="zh-CN" altLang="en-US" sz="2800" b="1">
                <a:solidFill>
                  <a:srgbClr val="FF3300"/>
                </a:solidFill>
                <a:latin typeface="宋体" pitchFamily="2" charset="-122"/>
                <a:ea typeface="宋体" pitchFamily="2" charset="-122"/>
              </a:rPr>
              <a:t>出版了新文学最早的白话短篇小说集</a:t>
            </a:r>
            <a:r>
              <a:rPr lang="en-US" altLang="zh-CN" sz="2800" b="1">
                <a:solidFill>
                  <a:srgbClr val="FF3300"/>
                </a:solidFill>
                <a:latin typeface="宋体" pitchFamily="2" charset="-122"/>
                <a:ea typeface="宋体" pitchFamily="2" charset="-122"/>
              </a:rPr>
              <a:t>《</a:t>
            </a:r>
            <a:r>
              <a:rPr lang="zh-CN" altLang="en-US" sz="2800" b="1">
                <a:solidFill>
                  <a:srgbClr val="FF3300"/>
                </a:solidFill>
                <a:latin typeface="宋体" pitchFamily="2" charset="-122"/>
                <a:ea typeface="宋体" pitchFamily="2" charset="-122"/>
              </a:rPr>
              <a:t>沉沦</a:t>
            </a:r>
            <a:r>
              <a:rPr lang="en-US" altLang="zh-CN" sz="2800" b="1">
                <a:solidFill>
                  <a:srgbClr val="FF3300"/>
                </a:solidFill>
                <a:latin typeface="宋体" pitchFamily="2" charset="-122"/>
                <a:ea typeface="宋体" pitchFamily="2" charset="-122"/>
              </a:rPr>
              <a:t>》</a:t>
            </a:r>
            <a:r>
              <a:rPr lang="zh-CN" altLang="en-US" sz="2800" b="1">
                <a:solidFill>
                  <a:schemeClr val="tx1">
                    <a:lumMod val="75000"/>
                  </a:schemeClr>
                </a:solidFill>
                <a:latin typeface="宋体" pitchFamily="2" charset="-122"/>
                <a:ea typeface="宋体" pitchFamily="2" charset="-122"/>
              </a:rPr>
              <a:t>，以其“惊人的取材、大胆的描写”而震动了文坛。</a:t>
            </a:r>
            <a:r>
              <a:rPr lang="en-US" altLang="zh-CN" sz="2800" b="1">
                <a:solidFill>
                  <a:schemeClr val="tx1">
                    <a:lumMod val="75000"/>
                  </a:schemeClr>
                </a:solidFill>
                <a:latin typeface="宋体" pitchFamily="2" charset="-122"/>
                <a:ea typeface="宋体" pitchFamily="2" charset="-122"/>
              </a:rPr>
              <a:t>1922</a:t>
            </a:r>
            <a:r>
              <a:rPr lang="zh-CN" altLang="en-US" sz="2800" b="1">
                <a:solidFill>
                  <a:schemeClr val="tx1">
                    <a:lumMod val="75000"/>
                  </a:schemeClr>
                </a:solidFill>
                <a:latin typeface="宋体" pitchFamily="2" charset="-122"/>
                <a:ea typeface="宋体" pitchFamily="2" charset="-122"/>
              </a:rPr>
              <a:t>年毕业于东京帝国大学经济部。回国后 参加编辑</a:t>
            </a:r>
            <a:r>
              <a:rPr lang="en-US" altLang="zh-CN" sz="2800" b="1">
                <a:solidFill>
                  <a:schemeClr val="tx1">
                    <a:lumMod val="75000"/>
                  </a:schemeClr>
                </a:solidFill>
                <a:latin typeface="宋体" pitchFamily="2" charset="-122"/>
                <a:ea typeface="宋体" pitchFamily="2" charset="-122"/>
              </a:rPr>
              <a:t>《</a:t>
            </a:r>
            <a:r>
              <a:rPr lang="zh-CN" altLang="en-US" sz="2800" b="1">
                <a:solidFill>
                  <a:schemeClr val="tx1">
                    <a:lumMod val="75000"/>
                  </a:schemeClr>
                </a:solidFill>
                <a:latin typeface="宋体" pitchFamily="2" charset="-122"/>
                <a:ea typeface="宋体" pitchFamily="2" charset="-122"/>
              </a:rPr>
              <a:t>创造</a:t>
            </a:r>
            <a:r>
              <a:rPr lang="en-US" altLang="zh-CN" sz="2800" b="1">
                <a:solidFill>
                  <a:schemeClr val="tx1">
                    <a:lumMod val="75000"/>
                  </a:schemeClr>
                </a:solidFill>
                <a:latin typeface="宋体" pitchFamily="2" charset="-122"/>
                <a:ea typeface="宋体" pitchFamily="2" charset="-122"/>
              </a:rPr>
              <a:t>》</a:t>
            </a:r>
            <a:r>
              <a:rPr lang="zh-CN" altLang="en-US" sz="2800" b="1">
                <a:solidFill>
                  <a:schemeClr val="tx1">
                    <a:lumMod val="75000"/>
                  </a:schemeClr>
                </a:solidFill>
                <a:latin typeface="宋体" pitchFamily="2" charset="-122"/>
                <a:ea typeface="宋体" pitchFamily="2" charset="-122"/>
              </a:rPr>
              <a:t>季刊、</a:t>
            </a:r>
            <a:r>
              <a:rPr lang="en-US" altLang="zh-CN" sz="2800" b="1">
                <a:solidFill>
                  <a:schemeClr val="tx1">
                    <a:lumMod val="75000"/>
                  </a:schemeClr>
                </a:solidFill>
                <a:latin typeface="宋体" pitchFamily="2" charset="-122"/>
                <a:ea typeface="宋体" pitchFamily="2" charset="-122"/>
              </a:rPr>
              <a:t>《</a:t>
            </a:r>
            <a:r>
              <a:rPr lang="zh-CN" altLang="en-US" sz="2800" b="1">
                <a:solidFill>
                  <a:schemeClr val="tx1">
                    <a:lumMod val="75000"/>
                  </a:schemeClr>
                </a:solidFill>
                <a:latin typeface="宋体" pitchFamily="2" charset="-122"/>
                <a:ea typeface="宋体" pitchFamily="2" charset="-122"/>
              </a:rPr>
              <a:t>创造周报</a:t>
            </a:r>
            <a:r>
              <a:rPr lang="en-US" altLang="zh-CN" sz="2800" b="1">
                <a:solidFill>
                  <a:schemeClr val="tx1">
                    <a:lumMod val="75000"/>
                  </a:schemeClr>
                </a:solidFill>
                <a:latin typeface="宋体" pitchFamily="2" charset="-122"/>
                <a:ea typeface="宋体" pitchFamily="2" charset="-122"/>
              </a:rPr>
              <a:t>》</a:t>
            </a:r>
            <a:r>
              <a:rPr lang="zh-CN" altLang="en-US" sz="2800" b="1">
                <a:solidFill>
                  <a:schemeClr val="tx1">
                    <a:lumMod val="75000"/>
                  </a:schemeClr>
                </a:solidFill>
                <a:latin typeface="宋体" pitchFamily="2" charset="-122"/>
                <a:ea typeface="宋体" pitchFamily="2" charset="-122"/>
              </a:rPr>
              <a:t>等刊物。</a:t>
            </a:r>
            <a:r>
              <a:rPr lang="en-US" altLang="zh-CN" sz="2800" b="1">
                <a:solidFill>
                  <a:schemeClr val="tx1">
                    <a:lumMod val="75000"/>
                  </a:schemeClr>
                </a:solidFill>
                <a:latin typeface="宋体" pitchFamily="2" charset="-122"/>
                <a:ea typeface="宋体" pitchFamily="2" charset="-122"/>
              </a:rPr>
              <a:t>1923</a:t>
            </a:r>
            <a:r>
              <a:rPr lang="zh-CN" altLang="en-US" sz="2800" b="1">
                <a:solidFill>
                  <a:schemeClr val="tx1">
                    <a:lumMod val="75000"/>
                  </a:schemeClr>
                </a:solidFill>
                <a:latin typeface="宋体" pitchFamily="2" charset="-122"/>
                <a:ea typeface="宋体" pitchFamily="2" charset="-122"/>
              </a:rPr>
              <a:t>年起在北京大学、武昌师范大学等校任教。</a:t>
            </a:r>
            <a:r>
              <a:rPr lang="en-US" altLang="zh-CN" sz="2800" b="1">
                <a:solidFill>
                  <a:schemeClr val="tx1">
                    <a:lumMod val="75000"/>
                  </a:schemeClr>
                </a:solidFill>
                <a:latin typeface="宋体" pitchFamily="2" charset="-122"/>
                <a:ea typeface="宋体" pitchFamily="2" charset="-122"/>
              </a:rPr>
              <a:t>1927</a:t>
            </a:r>
            <a:r>
              <a:rPr lang="zh-CN" altLang="en-US" sz="2800" b="1">
                <a:solidFill>
                  <a:schemeClr val="tx1">
                    <a:lumMod val="75000"/>
                  </a:schemeClr>
                </a:solidFill>
                <a:latin typeface="宋体" pitchFamily="2" charset="-122"/>
                <a:ea typeface="宋体" pitchFamily="2" charset="-122"/>
              </a:rPr>
              <a:t>年</a:t>
            </a:r>
            <a:r>
              <a:rPr lang="en-US" altLang="zh-CN" sz="2800" b="1">
                <a:solidFill>
                  <a:schemeClr val="tx1">
                    <a:lumMod val="75000"/>
                  </a:schemeClr>
                </a:solidFill>
                <a:latin typeface="宋体" pitchFamily="2" charset="-122"/>
                <a:ea typeface="宋体" pitchFamily="2" charset="-122"/>
              </a:rPr>
              <a:t>8</a:t>
            </a:r>
            <a:r>
              <a:rPr lang="zh-CN" altLang="en-US" sz="2800" b="1">
                <a:solidFill>
                  <a:schemeClr val="tx1">
                    <a:lumMod val="75000"/>
                  </a:schemeClr>
                </a:solidFill>
                <a:latin typeface="宋体" pitchFamily="2" charset="-122"/>
                <a:ea typeface="宋体" pitchFamily="2" charset="-122"/>
              </a:rPr>
              <a:t>月退出创造社。</a:t>
            </a:r>
            <a:endParaRPr lang="en-US" altLang="zh-CN" sz="2800" b="1">
              <a:solidFill>
                <a:schemeClr val="tx1">
                  <a:lumMod val="75000"/>
                </a:schemeClr>
              </a:solidFill>
              <a:latin typeface="宋体" pitchFamily="2" charset="-122"/>
              <a:ea typeface="宋体" pitchFamily="2" charset="-122"/>
            </a:endParaRPr>
          </a:p>
        </p:txBody>
      </p:sp>
      <p:sp>
        <p:nvSpPr>
          <p:cNvPr id="6147" name="Rectangle 10"/>
          <p:cNvSpPr>
            <a:spLocks noChangeArrowheads="1"/>
          </p:cNvSpPr>
          <p:nvPr/>
        </p:nvSpPr>
        <p:spPr bwMode="auto">
          <a:xfrm>
            <a:off x="0" y="2995614"/>
            <a:ext cx="9144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a:p>
        </p:txBody>
      </p:sp>
      <p:sp>
        <p:nvSpPr>
          <p:cNvPr id="6148" name="Rectangle 14"/>
          <p:cNvSpPr>
            <a:spLocks noChangeArrowheads="1"/>
          </p:cNvSpPr>
          <p:nvPr/>
        </p:nvSpPr>
        <p:spPr bwMode="auto">
          <a:xfrm>
            <a:off x="0" y="3041650"/>
            <a:ext cx="914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1925" y="274638"/>
            <a:ext cx="8982075" cy="1143000"/>
          </a:xfrm>
        </p:spPr>
        <p:txBody>
          <a:bodyPr/>
          <a:lstStyle/>
          <a:p>
            <a:r>
              <a:rPr lang="zh-CN" altLang="en-US" sz="4400" b="1" smtClean="0">
                <a:solidFill>
                  <a:schemeClr val="tx2">
                    <a:lumMod val="75000"/>
                  </a:schemeClr>
                </a:solidFill>
                <a:effectLst>
                  <a:outerShdw blurRad="38100" dist="38100" dir="2700000" algn="tl">
                    <a:srgbClr val="000000">
                      <a:alpha val="43137"/>
                    </a:srgbClr>
                  </a:outerShdw>
                </a:effectLst>
              </a:rPr>
              <a:t>第二部分：写景的角度：感官写景</a:t>
            </a:r>
            <a:r>
              <a:rPr lang="zh-CN" altLang="en-US" smtClean="0"/>
              <a:t/>
            </a:r>
            <a:br>
              <a:rPr lang="zh-CN" altLang="en-US" smtClean="0"/>
            </a:br>
            <a:endParaRPr lang="zh-CN" altLang="en-US"/>
          </a:p>
        </p:txBody>
      </p:sp>
      <p:sp>
        <p:nvSpPr>
          <p:cNvPr id="3" name="内容占位符 2"/>
          <p:cNvSpPr>
            <a:spLocks noGrp="1"/>
          </p:cNvSpPr>
          <p:nvPr>
            <p:ph idx="1"/>
          </p:nvPr>
        </p:nvSpPr>
        <p:spPr/>
        <p:txBody>
          <a:bodyPr/>
          <a:lstStyle/>
          <a:p>
            <a:r>
              <a:rPr lang="en-US" b="1" smtClean="0">
                <a:solidFill>
                  <a:schemeClr val="tx2">
                    <a:lumMod val="75000"/>
                  </a:schemeClr>
                </a:solidFill>
                <a:latin typeface="隶书" pitchFamily="49" charset="-122"/>
                <a:ea typeface="隶书" pitchFamily="49" charset="-122"/>
              </a:rPr>
              <a:t>1.</a:t>
            </a:r>
            <a:r>
              <a:rPr lang="zh-CN" altLang="en-US" b="1" smtClean="0">
                <a:solidFill>
                  <a:schemeClr val="tx2">
                    <a:lumMod val="75000"/>
                  </a:schemeClr>
                </a:solidFill>
                <a:latin typeface="隶书" pitchFamily="49" charset="-122"/>
                <a:ea typeface="隶书" pitchFamily="49" charset="-122"/>
              </a:rPr>
              <a:t>为了突出故都的秋的“清”“静”“悲凉”的特点，作者主要从哪些角度选取了哪些平常景物进行了描写？有何作用？</a:t>
            </a:r>
          </a:p>
          <a:p>
            <a:endParaRPr lang="zh-CN" altLang="en-US"/>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3351" y="828676"/>
            <a:ext cx="8553450" cy="5297490"/>
          </a:xfrm>
        </p:spPr>
        <p:txBody>
          <a:bodyPr/>
          <a:lstStyle/>
          <a:p>
            <a:r>
              <a:rPr lang="en-US" smtClean="0">
                <a:latin typeface="隶书" pitchFamily="49" charset="-122"/>
                <a:ea typeface="隶书" pitchFamily="49" charset="-122"/>
              </a:rPr>
              <a:t>(1)</a:t>
            </a:r>
            <a:r>
              <a:rPr lang="zh-CN" altLang="en-US" smtClean="0">
                <a:latin typeface="隶书" pitchFamily="49" charset="-122"/>
                <a:ea typeface="隶书" pitchFamily="49" charset="-122"/>
              </a:rPr>
              <a:t>作者主要从秋声、秋色和秋味三方面</a:t>
            </a:r>
            <a:r>
              <a:rPr lang="en-US" smtClean="0">
                <a:latin typeface="隶书" pitchFamily="49" charset="-122"/>
                <a:ea typeface="隶书" pitchFamily="49" charset="-122"/>
              </a:rPr>
              <a:t>(</a:t>
            </a:r>
            <a:r>
              <a:rPr lang="zh-CN" altLang="en-US" smtClean="0">
                <a:latin typeface="隶书" pitchFamily="49" charset="-122"/>
                <a:ea typeface="隶书" pitchFamily="49" charset="-122"/>
              </a:rPr>
              <a:t>角度</a:t>
            </a:r>
            <a:r>
              <a:rPr lang="en-US" smtClean="0">
                <a:latin typeface="隶书" pitchFamily="49" charset="-122"/>
                <a:ea typeface="隶书" pitchFamily="49" charset="-122"/>
              </a:rPr>
              <a:t>)</a:t>
            </a:r>
            <a:r>
              <a:rPr lang="zh-CN" altLang="en-US" smtClean="0">
                <a:latin typeface="隶书" pitchFamily="49" charset="-122"/>
                <a:ea typeface="隶书" pitchFamily="49" charset="-122"/>
              </a:rPr>
              <a:t>来细致入微地展开描写。</a:t>
            </a:r>
            <a:endParaRPr lang="en-US" altLang="zh-CN" smtClean="0">
              <a:latin typeface="隶书" pitchFamily="49" charset="-122"/>
              <a:ea typeface="隶书" pitchFamily="49" charset="-122"/>
            </a:endParaRPr>
          </a:p>
          <a:p>
            <a:r>
              <a:rPr lang="zh-CN" altLang="en-US" smtClean="0">
                <a:latin typeface="隶书" pitchFamily="49" charset="-122"/>
                <a:ea typeface="隶书" pitchFamily="49" charset="-122"/>
              </a:rPr>
              <a:t>①秋声</a:t>
            </a:r>
            <a:r>
              <a:rPr lang="en-US" smtClean="0">
                <a:latin typeface="隶书" pitchFamily="49" charset="-122"/>
                <a:ea typeface="隶书" pitchFamily="49" charset="-122"/>
              </a:rPr>
              <a:t>(</a:t>
            </a:r>
            <a:r>
              <a:rPr lang="zh-CN" altLang="en-US" smtClean="0">
                <a:latin typeface="隶书" pitchFamily="49" charset="-122"/>
                <a:ea typeface="隶书" pitchFamily="49" charset="-122"/>
              </a:rPr>
              <a:t>静</a:t>
            </a:r>
            <a:r>
              <a:rPr lang="en-US" smtClean="0">
                <a:latin typeface="隶书" pitchFamily="49" charset="-122"/>
                <a:ea typeface="隶书" pitchFamily="49" charset="-122"/>
              </a:rPr>
              <a:t>)</a:t>
            </a:r>
            <a:r>
              <a:rPr lang="zh-CN" altLang="en-US" smtClean="0">
                <a:latin typeface="隶书" pitchFamily="49" charset="-122"/>
                <a:ea typeface="隶书" pitchFamily="49" charset="-122"/>
              </a:rPr>
              <a:t>：青天下驯鸽的飞声、扫帚声、衰弱的蝉声、风雨声、人声，处处透着寂静与落寞。②秋色</a:t>
            </a:r>
            <a:r>
              <a:rPr lang="en-US" smtClean="0">
                <a:latin typeface="隶书" pitchFamily="49" charset="-122"/>
                <a:ea typeface="隶书" pitchFamily="49" charset="-122"/>
              </a:rPr>
              <a:t>(</a:t>
            </a:r>
            <a:r>
              <a:rPr lang="zh-CN" altLang="en-US" smtClean="0">
                <a:latin typeface="隶书" pitchFamily="49" charset="-122"/>
                <a:ea typeface="隶书" pitchFamily="49" charset="-122"/>
              </a:rPr>
              <a:t>清</a:t>
            </a:r>
            <a:r>
              <a:rPr lang="en-US" smtClean="0">
                <a:latin typeface="隶书" pitchFamily="49" charset="-122"/>
                <a:ea typeface="隶书" pitchFamily="49" charset="-122"/>
              </a:rPr>
              <a:t>)</a:t>
            </a:r>
            <a:r>
              <a:rPr lang="zh-CN" altLang="en-US" smtClean="0">
                <a:latin typeface="隶书" pitchFamily="49" charset="-122"/>
                <a:ea typeface="隶书" pitchFamily="49" charset="-122"/>
              </a:rPr>
              <a:t>：碧空、蓝朵、青布、淡绿微黄，都是冷色调。作者调绘出一幅冷色的画面。③秋味</a:t>
            </a:r>
            <a:r>
              <a:rPr lang="en-US" smtClean="0">
                <a:latin typeface="隶书" pitchFamily="49" charset="-122"/>
                <a:ea typeface="隶书" pitchFamily="49" charset="-122"/>
              </a:rPr>
              <a:t>(</a:t>
            </a:r>
            <a:r>
              <a:rPr lang="zh-CN" altLang="en-US" smtClean="0">
                <a:latin typeface="隶书" pitchFamily="49" charset="-122"/>
                <a:ea typeface="隶书" pitchFamily="49" charset="-122"/>
              </a:rPr>
              <a:t>悲凉</a:t>
            </a:r>
            <a:r>
              <a:rPr lang="en-US" smtClean="0">
                <a:latin typeface="隶书" pitchFamily="49" charset="-122"/>
                <a:ea typeface="隶书" pitchFamily="49" charset="-122"/>
              </a:rPr>
              <a:t>)</a:t>
            </a:r>
            <a:r>
              <a:rPr lang="zh-CN" altLang="en-US" smtClean="0">
                <a:latin typeface="隶书" pitchFamily="49" charset="-122"/>
                <a:ea typeface="隶书" pitchFamily="49" charset="-122"/>
              </a:rPr>
              <a:t>：疏疏落落、落寞、衰弱、凉风、微叹、清秋，处处流露出悲凉、忧伤。</a:t>
            </a:r>
          </a:p>
          <a:p>
            <a:r>
              <a:rPr lang="en-US" smtClean="0">
                <a:latin typeface="隶书" pitchFamily="49" charset="-122"/>
                <a:ea typeface="隶书" pitchFamily="49" charset="-122"/>
              </a:rPr>
              <a:t>(2)</a:t>
            </a:r>
            <a:r>
              <a:rPr lang="zh-CN" altLang="en-US" smtClean="0">
                <a:latin typeface="隶书" pitchFamily="49" charset="-122"/>
                <a:ea typeface="隶书" pitchFamily="49" charset="-122"/>
              </a:rPr>
              <a:t>作者从声、色、味的角度很好地表现了故都的秋的特色，使读者如闻其声，如见其景，如品其韵，如入其境。</a:t>
            </a:r>
          </a:p>
          <a:p>
            <a:endParaRPr lang="zh-CN" altLang="en-US"/>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sz="4000" b="1" smtClean="0">
                <a:solidFill>
                  <a:schemeClr val="tx2">
                    <a:lumMod val="75000"/>
                  </a:schemeClr>
                </a:solidFill>
                <a:latin typeface="隶书" pitchFamily="49" charset="-122"/>
                <a:ea typeface="隶书" pitchFamily="49" charset="-122"/>
              </a:rPr>
              <a:t>2.</a:t>
            </a:r>
            <a:r>
              <a:rPr lang="zh-CN" altLang="en-US" sz="4000" b="1" smtClean="0">
                <a:solidFill>
                  <a:schemeClr val="tx2">
                    <a:lumMod val="75000"/>
                  </a:schemeClr>
                </a:solidFill>
                <a:latin typeface="隶书" pitchFamily="49" charset="-122"/>
                <a:ea typeface="隶书" pitchFamily="49" charset="-122"/>
              </a:rPr>
              <a:t>为使写景状物有声有色，有动有静，并融入深沉而细腻的感受、情思，使文章做到情景交融，作者从多种感觉上来感受故都的秋。请结合下面的两段文字作具体赏析。</a:t>
            </a:r>
          </a:p>
          <a:p>
            <a:endParaRPr lang="zh-CN" altLang="en-US"/>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smtClean="0"/>
              <a:t>原文</a:t>
            </a:r>
            <a:endParaRPr lang="zh-CN" altLang="en-US" b="1"/>
          </a:p>
        </p:txBody>
      </p:sp>
      <p:sp>
        <p:nvSpPr>
          <p:cNvPr id="3" name="内容占位符 2"/>
          <p:cNvSpPr>
            <a:spLocks noGrp="1"/>
          </p:cNvSpPr>
          <p:nvPr>
            <p:ph idx="1"/>
          </p:nvPr>
        </p:nvSpPr>
        <p:spPr>
          <a:xfrm>
            <a:off x="171450" y="1600202"/>
            <a:ext cx="8839200" cy="4525963"/>
          </a:xfrm>
        </p:spPr>
        <p:txBody>
          <a:bodyPr/>
          <a:lstStyle/>
          <a:p>
            <a:r>
              <a:rPr lang="zh-CN" altLang="en-US" sz="3600" smtClean="0">
                <a:latin typeface="隶书" pitchFamily="49" charset="-122"/>
                <a:ea typeface="隶书" pitchFamily="49" charset="-122"/>
              </a:rPr>
              <a:t>在北平即使不出门去吧，就是在皇城人海之中，租人家一椽破屋来住着，早晨起来，泡一碗浓茶，向院子一坐，你也能看得到很高很高的碧绿的天色，听得到青天下驯鸽的飞声。从槐树叶底，朝东细数着一丝一丝漏下来的日光，或在破壁腰中，静对着像喇叭似的牵牛花</a:t>
            </a:r>
            <a:r>
              <a:rPr lang="en-US" sz="3600" smtClean="0">
                <a:latin typeface="隶书" pitchFamily="49" charset="-122"/>
                <a:ea typeface="隶书" pitchFamily="49" charset="-122"/>
              </a:rPr>
              <a:t>(</a:t>
            </a:r>
            <a:r>
              <a:rPr lang="zh-CN" altLang="en-US" sz="3600" smtClean="0">
                <a:latin typeface="隶书" pitchFamily="49" charset="-122"/>
                <a:ea typeface="隶书" pitchFamily="49" charset="-122"/>
              </a:rPr>
              <a:t>朝荣</a:t>
            </a:r>
            <a:r>
              <a:rPr lang="en-US" sz="3600" smtClean="0">
                <a:latin typeface="隶书" pitchFamily="49" charset="-122"/>
                <a:ea typeface="隶书" pitchFamily="49" charset="-122"/>
              </a:rPr>
              <a:t>)</a:t>
            </a:r>
            <a:r>
              <a:rPr lang="zh-CN" altLang="en-US" sz="3600" smtClean="0">
                <a:latin typeface="隶书" pitchFamily="49" charset="-122"/>
                <a:ea typeface="隶书" pitchFamily="49" charset="-122"/>
              </a:rPr>
              <a:t>的蓝朵，自然而然地也能感觉到十分的秋意。</a:t>
            </a:r>
          </a:p>
          <a:p>
            <a:endParaRPr lang="zh-CN" altLang="en-US"/>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smtClean="0">
                <a:latin typeface="隶书" pitchFamily="49" charset="-122"/>
                <a:ea typeface="隶书" pitchFamily="49" charset="-122"/>
              </a:rPr>
              <a:t>明确：这里写了视觉形象、听觉形象。景物写得非常细致，如“一丝一丝漏下来的日光”“像喇叭似的牵牛花</a:t>
            </a:r>
            <a:r>
              <a:rPr lang="en-US" smtClean="0">
                <a:latin typeface="隶书" pitchFamily="49" charset="-122"/>
                <a:ea typeface="隶书" pitchFamily="49" charset="-122"/>
              </a:rPr>
              <a:t>(</a:t>
            </a:r>
            <a:r>
              <a:rPr lang="zh-CN" altLang="en-US" smtClean="0">
                <a:latin typeface="隶书" pitchFamily="49" charset="-122"/>
                <a:ea typeface="隶书" pitchFamily="49" charset="-122"/>
              </a:rPr>
              <a:t>朝荣</a:t>
            </a:r>
            <a:r>
              <a:rPr lang="en-US" smtClean="0">
                <a:latin typeface="隶书" pitchFamily="49" charset="-122"/>
                <a:ea typeface="隶书" pitchFamily="49" charset="-122"/>
              </a:rPr>
              <a:t>)</a:t>
            </a:r>
            <a:r>
              <a:rPr lang="zh-CN" altLang="en-US" smtClean="0">
                <a:latin typeface="隶书" pitchFamily="49" charset="-122"/>
                <a:ea typeface="隶书" pitchFamily="49" charset="-122"/>
              </a:rPr>
              <a:t>的蓝朵”；也写了观景、赏景的心态、动作，如“细数”“静对”透露出悠闲、惬意之情，表达了作者</a:t>
            </a:r>
          </a:p>
          <a:p>
            <a:r>
              <a:rPr lang="zh-CN" altLang="en-US" smtClean="0">
                <a:latin typeface="隶书" pitchFamily="49" charset="-122"/>
                <a:ea typeface="隶书" pitchFamily="49" charset="-122"/>
              </a:rPr>
              <a:t>点拨：写景的角度：可以从声、色、味来调动视觉、听觉、嗅觉的感官写景，给人以身临其境的感觉，也有益于作者把自己的主观感受融入，有利于表达作者的思想情感。</a:t>
            </a:r>
          </a:p>
          <a:p>
            <a:endParaRPr lang="zh-CN" altLang="en-US"/>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6000" b="1" smtClean="0"/>
              <a:t>第三部分：</a:t>
            </a:r>
            <a:endParaRPr lang="zh-CN" altLang="en-US" sz="6000"/>
          </a:p>
        </p:txBody>
      </p:sp>
      <p:sp>
        <p:nvSpPr>
          <p:cNvPr id="3" name="内容占位符 2"/>
          <p:cNvSpPr>
            <a:spLocks noGrp="1"/>
          </p:cNvSpPr>
          <p:nvPr>
            <p:ph idx="1"/>
          </p:nvPr>
        </p:nvSpPr>
        <p:spPr>
          <a:xfrm>
            <a:off x="371475" y="2332037"/>
            <a:ext cx="8229600" cy="4525963"/>
          </a:xfrm>
        </p:spPr>
        <p:txBody>
          <a:bodyPr/>
          <a:lstStyle/>
          <a:p>
            <a:r>
              <a:rPr lang="zh-CN" altLang="en-US" sz="4800" b="1" smtClean="0">
                <a:solidFill>
                  <a:schemeClr val="tx2">
                    <a:lumMod val="75000"/>
                  </a:schemeClr>
                </a:solidFill>
                <a:effectLst>
                  <a:outerShdw blurRad="38100" dist="38100" dir="2700000" algn="tl">
                    <a:srgbClr val="000000">
                      <a:alpha val="43137"/>
                    </a:srgbClr>
                  </a:outerShdw>
                </a:effectLst>
              </a:rPr>
              <a:t>对比衬托的写景方法：</a:t>
            </a:r>
            <a:endParaRPr lang="zh-CN" altLang="en-US" sz="4800">
              <a:solidFill>
                <a:schemeClr val="tx2">
                  <a:lumMod val="75000"/>
                </a:schemeClr>
              </a:solidFill>
              <a:effectLst>
                <a:outerShdw blurRad="38100" dist="38100" dir="2700000" algn="tl">
                  <a:srgbClr val="000000">
                    <a:alpha val="43137"/>
                  </a:srgbClr>
                </a:outerShdw>
              </a:effectLst>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767954" y="1700214"/>
            <a:ext cx="7620000" cy="3785652"/>
          </a:xfrm>
          <a:prstGeom prst="rect">
            <a:avLst/>
          </a:prstGeom>
          <a:noFill/>
          <a:ln>
            <a:noFill/>
          </a:ln>
          <a:effectLst/>
          <a:extLst/>
        </p:spPr>
        <p:txBody>
          <a:bodyPr>
            <a:spAutoFit/>
          </a:bodyPr>
          <a:lstStyle/>
          <a:p>
            <a:pPr>
              <a:lnSpc>
                <a:spcPct val="150000"/>
              </a:lnSpc>
              <a:defRPr/>
            </a:pPr>
            <a:r>
              <a:rPr lang="zh-CN" sz="3200" b="1">
                <a:solidFill>
                  <a:schemeClr val="tx1">
                    <a:lumMod val="75000"/>
                  </a:schemeClr>
                </a:solidFill>
                <a:latin typeface="黑体" pitchFamily="49" charset="-122"/>
                <a:ea typeface="黑体" pitchFamily="49" charset="-122"/>
              </a:rPr>
              <a:t>　　</a:t>
            </a:r>
            <a:r>
              <a:rPr lang="zh-CN" altLang="en-US" sz="4000" b="1" smtClean="0">
                <a:solidFill>
                  <a:schemeClr val="tx1">
                    <a:lumMod val="75000"/>
                  </a:schemeClr>
                </a:solidFill>
                <a:effectLst>
                  <a:outerShdw blurRad="38100" dist="38100" dir="2700000" algn="tl">
                    <a:srgbClr val="000000">
                      <a:alpha val="43137"/>
                    </a:srgbClr>
                  </a:outerShdw>
                </a:effectLst>
                <a:latin typeface="隶书" pitchFamily="49" charset="-122"/>
                <a:ea typeface="隶书" pitchFamily="49" charset="-122"/>
              </a:rPr>
              <a:t>问题：</a:t>
            </a:r>
            <a:r>
              <a:rPr lang="zh-CN" sz="4000" b="1" smtClean="0">
                <a:solidFill>
                  <a:schemeClr val="tx1">
                    <a:lumMod val="75000"/>
                  </a:schemeClr>
                </a:solidFill>
                <a:effectLst>
                  <a:outerShdw blurRad="38100" dist="38100" dir="2700000" algn="tl">
                    <a:srgbClr val="000000">
                      <a:alpha val="43137"/>
                    </a:srgbClr>
                  </a:outerShdw>
                </a:effectLst>
                <a:latin typeface="隶书" pitchFamily="49" charset="-122"/>
                <a:ea typeface="隶书" pitchFamily="49" charset="-122"/>
              </a:rPr>
              <a:t>文章</a:t>
            </a:r>
            <a:r>
              <a:rPr lang="zh-CN" sz="4000" b="1">
                <a:solidFill>
                  <a:schemeClr val="tx1">
                    <a:lumMod val="75000"/>
                  </a:schemeClr>
                </a:solidFill>
                <a:effectLst>
                  <a:outerShdw blurRad="38100" dist="38100" dir="2700000" algn="tl">
                    <a:srgbClr val="000000">
                      <a:alpha val="43137"/>
                    </a:srgbClr>
                  </a:outerShdw>
                </a:effectLst>
                <a:latin typeface="隶书" pitchFamily="49" charset="-122"/>
                <a:ea typeface="隶书" pitchFamily="49" charset="-122"/>
              </a:rPr>
              <a:t>标题是</a:t>
            </a:r>
            <a:r>
              <a:rPr lang="zh-CN" altLang="zh-CN" sz="4000" b="1">
                <a:solidFill>
                  <a:schemeClr val="tx1">
                    <a:lumMod val="75000"/>
                  </a:schemeClr>
                </a:solidFill>
                <a:effectLst>
                  <a:outerShdw blurRad="38100" dist="38100" dir="2700000" algn="tl">
                    <a:srgbClr val="000000">
                      <a:alpha val="43137"/>
                    </a:srgbClr>
                  </a:outerShdw>
                </a:effectLst>
                <a:latin typeface="隶书" pitchFamily="49" charset="-122"/>
                <a:ea typeface="隶书" pitchFamily="49" charset="-122"/>
              </a:rPr>
              <a:t>《</a:t>
            </a:r>
            <a:r>
              <a:rPr lang="zh-CN" sz="4000" b="1">
                <a:solidFill>
                  <a:schemeClr val="tx1">
                    <a:lumMod val="75000"/>
                  </a:schemeClr>
                </a:solidFill>
                <a:effectLst>
                  <a:outerShdw blurRad="38100" dist="38100" dir="2700000" algn="tl">
                    <a:srgbClr val="000000">
                      <a:alpha val="43137"/>
                    </a:srgbClr>
                  </a:outerShdw>
                </a:effectLst>
                <a:latin typeface="隶书" pitchFamily="49" charset="-122"/>
                <a:ea typeface="隶书" pitchFamily="49" charset="-122"/>
              </a:rPr>
              <a:t>故都的秋</a:t>
            </a:r>
            <a:r>
              <a:rPr lang="zh-CN" altLang="zh-CN" sz="4000" b="1">
                <a:solidFill>
                  <a:schemeClr val="tx1">
                    <a:lumMod val="75000"/>
                  </a:schemeClr>
                </a:solidFill>
                <a:effectLst>
                  <a:outerShdw blurRad="38100" dist="38100" dir="2700000" algn="tl">
                    <a:srgbClr val="000000">
                      <a:alpha val="43137"/>
                    </a:srgbClr>
                  </a:outerShdw>
                </a:effectLst>
                <a:latin typeface="隶书" pitchFamily="49" charset="-122"/>
                <a:ea typeface="隶书" pitchFamily="49" charset="-122"/>
              </a:rPr>
              <a:t>》</a:t>
            </a:r>
            <a:r>
              <a:rPr lang="zh-CN" sz="4000" b="1">
                <a:solidFill>
                  <a:schemeClr val="tx1">
                    <a:lumMod val="75000"/>
                  </a:schemeClr>
                </a:solidFill>
                <a:effectLst>
                  <a:outerShdw blurRad="38100" dist="38100" dir="2700000" algn="tl">
                    <a:srgbClr val="000000">
                      <a:alpha val="43137"/>
                    </a:srgbClr>
                  </a:outerShdw>
                </a:effectLst>
                <a:latin typeface="隶书" pitchFamily="49" charset="-122"/>
                <a:ea typeface="隶书" pitchFamily="49" charset="-122"/>
              </a:rPr>
              <a:t>，大家找一找哪些段落不是写故都的秋？写的是什么？有何作用？</a:t>
            </a:r>
            <a:endParaRPr lang="zh-CN" sz="3200" b="1">
              <a:solidFill>
                <a:schemeClr val="tx1">
                  <a:lumMod val="75000"/>
                </a:schemeClr>
              </a:solidFill>
              <a:effectLst>
                <a:outerShdw blurRad="38100" dist="38100" dir="2700000" algn="tl">
                  <a:srgbClr val="000000">
                    <a:alpha val="43137"/>
                  </a:srgbClr>
                </a:outerShdw>
              </a:effectLst>
              <a:latin typeface="隶书" pitchFamily="49" charset="-122"/>
              <a:ea typeface="隶书" pitchFamily="49" charset="-122"/>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ChangeArrowheads="1"/>
          </p:cNvSpPr>
          <p:nvPr/>
        </p:nvSpPr>
        <p:spPr bwMode="auto">
          <a:xfrm>
            <a:off x="3820716" y="1344613"/>
            <a:ext cx="4162425" cy="1022350"/>
          </a:xfrm>
          <a:prstGeom prst="rect">
            <a:avLst/>
          </a:prstGeom>
          <a:solidFill>
            <a:schemeClr val="bg1">
              <a:alpha val="39999"/>
            </a:schemeClr>
          </a:solidFill>
          <a:ln w="9525" cmpd="sng">
            <a:solidFill>
              <a:schemeClr val="tx1"/>
            </a:solidFill>
            <a:miter lim="800000"/>
          </a:ln>
          <a:effectLst/>
          <a:extLst/>
        </p:spPr>
        <p:txBody>
          <a:bodyPr wrap="none" anchor="ctr"/>
          <a:lstStyle/>
          <a:p>
            <a:pPr algn="ctr">
              <a:defRPr/>
            </a:pPr>
            <a:r>
              <a:rPr lang="zh-CN" sz="2800" b="1">
                <a:solidFill>
                  <a:schemeClr val="tx1">
                    <a:lumMod val="75000"/>
                  </a:schemeClr>
                </a:solidFill>
                <a:latin typeface="宋体" pitchFamily="2" charset="-122"/>
                <a:ea typeface="宋体" pitchFamily="2" charset="-122"/>
              </a:rPr>
              <a:t>南国之秋的特点</a:t>
            </a:r>
          </a:p>
        </p:txBody>
      </p:sp>
      <p:grpSp>
        <p:nvGrpSpPr>
          <p:cNvPr id="2" name="组合 1"/>
          <p:cNvGrpSpPr/>
          <p:nvPr/>
        </p:nvGrpSpPr>
        <p:grpSpPr>
          <a:xfrm>
            <a:off x="525066" y="2535239"/>
            <a:ext cx="8229600" cy="2967101"/>
            <a:chOff x="467544" y="1772816"/>
            <a:chExt cx="8229798" cy="2968141"/>
          </a:xfrm>
        </p:grpSpPr>
        <p:sp>
          <p:nvSpPr>
            <p:cNvPr id="19461" name="AutoShape 4"/>
            <p:cNvSpPr>
              <a:spLocks noChangeArrowheads="1"/>
            </p:cNvSpPr>
            <p:nvPr/>
          </p:nvSpPr>
          <p:spPr bwMode="auto">
            <a:xfrm>
              <a:off x="467742" y="1772816"/>
              <a:ext cx="8229600" cy="2866441"/>
            </a:xfrm>
            <a:prstGeom prst="upArrowCallout">
              <a:avLst>
                <a:gd name="adj1" fmla="val 30571"/>
                <a:gd name="adj2" fmla="val 49445"/>
                <a:gd name="adj3" fmla="val 17028"/>
                <a:gd name="adj4" fmla="val 66667"/>
              </a:avLst>
            </a:prstGeom>
            <a:solidFill>
              <a:srgbClr val="FFFFFF">
                <a:alpha val="98822"/>
              </a:srgbClr>
            </a:solidFill>
            <a:ln w="9525">
              <a:solidFill>
                <a:schemeClr val="tx1"/>
              </a:solidFill>
              <a:miter lim="800000"/>
            </a:ln>
          </p:spPr>
          <p:txBody>
            <a:bodyPr wrap="none" anchor="ctr"/>
            <a:lstStyle/>
            <a:p>
              <a:endParaRPr lang="zh-CN" altLang="en-US"/>
            </a:p>
          </p:txBody>
        </p:sp>
        <p:sp>
          <p:nvSpPr>
            <p:cNvPr id="19462" name="Text Box 5"/>
            <p:cNvSpPr txBox="1">
              <a:spLocks noChangeArrowheads="1"/>
            </p:cNvSpPr>
            <p:nvPr/>
          </p:nvSpPr>
          <p:spPr bwMode="auto">
            <a:xfrm>
              <a:off x="467544" y="2708920"/>
              <a:ext cx="8137525" cy="203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lnSpc>
                  <a:spcPct val="150000"/>
                </a:lnSpc>
              </a:pPr>
              <a:r>
                <a:rPr lang="zh-CN" sz="2800" b="1">
                  <a:solidFill>
                    <a:srgbClr val="000099"/>
                  </a:solidFill>
                  <a:latin typeface="宋体" charset="-122"/>
                </a:rPr>
                <a:t>草木凋得</a:t>
              </a:r>
              <a:r>
                <a:rPr lang="zh-CN" sz="2800" b="1">
                  <a:solidFill>
                    <a:srgbClr val="FF3300"/>
                  </a:solidFill>
                  <a:latin typeface="宋体" charset="-122"/>
                </a:rPr>
                <a:t>慢</a:t>
              </a:r>
              <a:r>
                <a:rPr lang="zh-CN" sz="2800" b="1">
                  <a:solidFill>
                    <a:srgbClr val="000099"/>
                  </a:solidFill>
                  <a:latin typeface="宋体" charset="-122"/>
                </a:rPr>
                <a:t>，空气来得</a:t>
              </a:r>
              <a:r>
                <a:rPr lang="zh-CN" sz="2800" b="1">
                  <a:solidFill>
                    <a:srgbClr val="FF3300"/>
                  </a:solidFill>
                  <a:latin typeface="宋体" charset="-122"/>
                </a:rPr>
                <a:t>润</a:t>
              </a:r>
              <a:r>
                <a:rPr lang="zh-CN" sz="2800" b="1">
                  <a:solidFill>
                    <a:srgbClr val="000099"/>
                  </a:solidFill>
                  <a:latin typeface="宋体" charset="-122"/>
                </a:rPr>
                <a:t>，天的颜色显得</a:t>
              </a:r>
              <a:r>
                <a:rPr lang="zh-CN" sz="2800" b="1">
                  <a:solidFill>
                    <a:srgbClr val="FF3300"/>
                  </a:solidFill>
                  <a:latin typeface="宋体" charset="-122"/>
                </a:rPr>
                <a:t>淡</a:t>
              </a:r>
              <a:r>
                <a:rPr lang="zh-CN" sz="2800" b="1">
                  <a:solidFill>
                    <a:srgbClr val="000099"/>
                  </a:solidFill>
                  <a:latin typeface="宋体" charset="-122"/>
                </a:rPr>
                <a:t>。秋的味，秋的色，秋的意境与姿态，总</a:t>
              </a:r>
              <a:r>
                <a:rPr lang="zh-CN" sz="2800" b="1">
                  <a:solidFill>
                    <a:srgbClr val="FF3300"/>
                  </a:solidFill>
                  <a:latin typeface="宋体" charset="-122"/>
                </a:rPr>
                <a:t>看不饱，尝不透，赏玩不到十足</a:t>
              </a:r>
              <a:r>
                <a:rPr lang="zh-CN" sz="2800" b="1">
                  <a:solidFill>
                    <a:srgbClr val="000099"/>
                  </a:solidFill>
                  <a:latin typeface="宋体" charset="-122"/>
                </a:rPr>
                <a:t>。</a:t>
              </a:r>
            </a:p>
          </p:txBody>
        </p:sp>
      </p:grpSp>
      <p:sp>
        <p:nvSpPr>
          <p:cNvPr id="7" name="Text Box 15"/>
          <p:cNvSpPr txBox="1">
            <a:spLocks noChangeArrowheads="1"/>
          </p:cNvSpPr>
          <p:nvPr/>
        </p:nvSpPr>
        <p:spPr bwMode="auto">
          <a:xfrm>
            <a:off x="251223" y="457201"/>
            <a:ext cx="2996802" cy="954107"/>
          </a:xfrm>
          <a:prstGeom prst="rect">
            <a:avLst/>
          </a:prstGeom>
          <a:noFill/>
          <a:ln>
            <a:noFill/>
          </a:ln>
          <a:effectLst/>
          <a:extLst/>
        </p:spPr>
        <p:txBody>
          <a:bodyPr wrap="square">
            <a:spAutoFit/>
          </a:bodyPr>
          <a:lstStyle/>
          <a:p>
            <a:pPr>
              <a:defRPr/>
            </a:pPr>
            <a:r>
              <a:rPr lang="zh-CN" altLang="en-US" sz="2800" b="1" smtClean="0">
                <a:solidFill>
                  <a:schemeClr val="tx1">
                    <a:lumMod val="75000"/>
                  </a:schemeClr>
                </a:solidFill>
                <a:latin typeface="宋体" pitchFamily="2" charset="-122"/>
                <a:ea typeface="宋体" pitchFamily="2" charset="-122"/>
              </a:rPr>
              <a:t>明确：</a:t>
            </a:r>
            <a:r>
              <a:rPr lang="en-US" altLang="zh-CN" sz="2800" b="1" smtClean="0">
                <a:solidFill>
                  <a:schemeClr val="tx1">
                    <a:lumMod val="75000"/>
                  </a:schemeClr>
                </a:solidFill>
                <a:latin typeface="宋体" pitchFamily="2" charset="-122"/>
                <a:ea typeface="宋体" pitchFamily="2" charset="-122"/>
              </a:rPr>
              <a:t>1</a:t>
            </a:r>
            <a:r>
              <a:rPr lang="zh-CN" altLang="en-US" sz="2800" b="1" smtClean="0">
                <a:solidFill>
                  <a:schemeClr val="tx1">
                    <a:lumMod val="75000"/>
                  </a:schemeClr>
                </a:solidFill>
                <a:latin typeface="宋体" pitchFamily="2" charset="-122"/>
                <a:ea typeface="宋体" pitchFamily="2" charset="-122"/>
              </a:rPr>
              <a:t>）南国的秋天在第二段。</a:t>
            </a:r>
            <a:endParaRPr lang="zh-CN" sz="2800" b="1">
              <a:solidFill>
                <a:schemeClr val="tx1">
                  <a:lumMod val="75000"/>
                </a:schemeClr>
              </a:solidFill>
              <a:latin typeface="宋体" pitchFamily="2" charset="-122"/>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additive="base">
                                        <p:cTn id="7" dur="1000" fill="hold"/>
                                        <p:tgtEl>
                                          <p:spTgt spid="19459"/>
                                        </p:tgtEl>
                                        <p:attrNameLst>
                                          <p:attrName>ppt_x</p:attrName>
                                        </p:attrNameLst>
                                      </p:cBhvr>
                                      <p:tavLst>
                                        <p:tav tm="0">
                                          <p:val>
                                            <p:strVal val="#ppt_x"/>
                                          </p:val>
                                        </p:tav>
                                        <p:tav tm="100000">
                                          <p:val>
                                            <p:strVal val="#ppt_x"/>
                                          </p:val>
                                        </p:tav>
                                      </p:tavLst>
                                    </p:anim>
                                    <p:anim calcmode="lin" valueType="num">
                                      <p:cBhvr additive="base">
                                        <p:cTn id="8" dur="1000" fill="hold"/>
                                        <p:tgtEl>
                                          <p:spTgt spid="1945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7" name="Text Box 7"/>
          <p:cNvSpPr txBox="1">
            <a:spLocks noChangeArrowheads="1"/>
          </p:cNvSpPr>
          <p:nvPr/>
        </p:nvSpPr>
        <p:spPr bwMode="auto">
          <a:xfrm>
            <a:off x="142875" y="877888"/>
            <a:ext cx="2362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r>
              <a:rPr lang="zh-CN" sz="2800" b="1">
                <a:solidFill>
                  <a:srgbClr val="000099"/>
                </a:solidFill>
                <a:latin typeface="宋体" charset="-122"/>
              </a:rPr>
              <a:t>廿四桥的明月</a:t>
            </a:r>
          </a:p>
        </p:txBody>
      </p:sp>
      <p:sp>
        <p:nvSpPr>
          <p:cNvPr id="14" name="Text Box 15"/>
          <p:cNvSpPr txBox="1">
            <a:spLocks noChangeArrowheads="1"/>
          </p:cNvSpPr>
          <p:nvPr/>
        </p:nvSpPr>
        <p:spPr bwMode="auto">
          <a:xfrm>
            <a:off x="285750" y="173039"/>
            <a:ext cx="1957388" cy="523875"/>
          </a:xfrm>
          <a:prstGeom prst="rect">
            <a:avLst/>
          </a:prstGeom>
          <a:noFill/>
          <a:ln>
            <a:noFill/>
          </a:ln>
          <a:effectLst/>
          <a:extLst/>
        </p:spPr>
        <p:txBody>
          <a:bodyPr>
            <a:spAutoFit/>
          </a:bodyPr>
          <a:lstStyle/>
          <a:p>
            <a:pPr>
              <a:defRPr/>
            </a:pPr>
            <a:r>
              <a:rPr lang="zh-CN" altLang="en-US" sz="2800" b="1">
                <a:solidFill>
                  <a:schemeClr val="tx1">
                    <a:lumMod val="75000"/>
                  </a:schemeClr>
                </a:solidFill>
                <a:latin typeface="宋体" pitchFamily="2" charset="-122"/>
                <a:ea typeface="宋体" pitchFamily="2" charset="-122"/>
              </a:rPr>
              <a:t>第十一段</a:t>
            </a:r>
            <a:endParaRPr lang="zh-CN" sz="2800" b="1">
              <a:solidFill>
                <a:schemeClr val="tx1">
                  <a:lumMod val="75000"/>
                </a:schemeClr>
              </a:solidFill>
              <a:latin typeface="宋体" pitchFamily="2" charset="-122"/>
              <a:ea typeface="宋体" pitchFamily="2" charset="-122"/>
            </a:endParaRPr>
          </a:p>
        </p:txBody>
      </p:sp>
      <p:pic>
        <p:nvPicPr>
          <p:cNvPr id="89090" name="Picture 2" descr="F:\人教2 第2课 故都的秋\下图\t01d2f3a32738ec9b6b.jpg"/>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155973" y="1436689"/>
            <a:ext cx="1977628" cy="1839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F:\人教2 第2课 故都的秋\下图\0055453e-a120-4800-944d-0fda9a4b4d1f.jpg"/>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2520554" y="1485900"/>
            <a:ext cx="1927621"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7"/>
          <p:cNvSpPr txBox="1">
            <a:spLocks noChangeArrowheads="1"/>
          </p:cNvSpPr>
          <p:nvPr/>
        </p:nvSpPr>
        <p:spPr bwMode="auto">
          <a:xfrm>
            <a:off x="2449116" y="931864"/>
            <a:ext cx="2362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r>
              <a:rPr lang="zh-CN" altLang="zh-CN" sz="2800" b="1">
                <a:solidFill>
                  <a:srgbClr val="000099"/>
                </a:solidFill>
                <a:latin typeface="宋体" charset="-122"/>
              </a:rPr>
              <a:t>钱塘江的秋潮</a:t>
            </a:r>
          </a:p>
        </p:txBody>
      </p:sp>
      <p:pic>
        <p:nvPicPr>
          <p:cNvPr id="7" name="Picture 3" descr="F:\人教2 第2课 故都的秋\下图\20100330145626-1990453696.jpg"/>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5470923" y="1533525"/>
            <a:ext cx="1841581"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7"/>
          <p:cNvSpPr txBox="1">
            <a:spLocks noChangeArrowheads="1"/>
          </p:cNvSpPr>
          <p:nvPr/>
        </p:nvSpPr>
        <p:spPr bwMode="auto">
          <a:xfrm>
            <a:off x="7564220" y="1090614"/>
            <a:ext cx="1261884"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r>
              <a:rPr lang="zh-CN" altLang="zh-CN" sz="2800" b="1">
                <a:solidFill>
                  <a:srgbClr val="000099"/>
                </a:solidFill>
                <a:latin typeface="宋体" charset="-122"/>
              </a:rPr>
              <a:t>普陀山的凉雾</a:t>
            </a:r>
          </a:p>
          <a:p>
            <a:pPr eaLnBrk="1" hangingPunct="1">
              <a:spcBef>
                <a:spcPct val="50000"/>
              </a:spcBef>
            </a:pPr>
            <a:endParaRPr lang="zh-CN" altLang="zh-CN" sz="2800" b="1">
              <a:solidFill>
                <a:srgbClr val="0000FF"/>
              </a:solidFill>
              <a:latin typeface="宋体"/>
            </a:endParaRPr>
          </a:p>
        </p:txBody>
      </p:sp>
      <p:pic>
        <p:nvPicPr>
          <p:cNvPr id="9" name="Picture 4" descr="F:\人教2 第2课 故都的秋\下图\28289795_1024 (1).jpg"/>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825105" y="3810000"/>
            <a:ext cx="2603896" cy="2755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7"/>
          <p:cNvSpPr txBox="1">
            <a:spLocks noChangeArrowheads="1"/>
          </p:cNvSpPr>
          <p:nvPr/>
        </p:nvSpPr>
        <p:spPr bwMode="auto">
          <a:xfrm>
            <a:off x="4154091" y="5354639"/>
            <a:ext cx="23622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r>
              <a:rPr lang="zh-CN" altLang="zh-CN" sz="2800" b="1">
                <a:solidFill>
                  <a:srgbClr val="000099"/>
                </a:solidFill>
                <a:latin typeface="宋体" charset="-122"/>
              </a:rPr>
              <a:t>荔枝湾的残荷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9090"/>
                                        </p:tgtEl>
                                        <p:attrNameLst>
                                          <p:attrName>style.visibility</p:attrName>
                                        </p:attrNameLst>
                                      </p:cBhvr>
                                      <p:to>
                                        <p:strVal val="visible"/>
                                      </p:to>
                                    </p:set>
                                    <p:anim calcmode="lin" valueType="num">
                                      <p:cBhvr additive="base">
                                        <p:cTn id="7" dur="500" fill="hold"/>
                                        <p:tgtEl>
                                          <p:spTgt spid="89090"/>
                                        </p:tgtEl>
                                        <p:attrNameLst>
                                          <p:attrName>ppt_x</p:attrName>
                                        </p:attrNameLst>
                                      </p:cBhvr>
                                      <p:tavLst>
                                        <p:tav tm="0">
                                          <p:val>
                                            <p:strVal val="#ppt_x"/>
                                          </p:val>
                                        </p:tav>
                                        <p:tav tm="100000">
                                          <p:val>
                                            <p:strVal val="#ppt_x"/>
                                          </p:val>
                                        </p:tav>
                                      </p:tavLst>
                                    </p:anim>
                                    <p:anim calcmode="lin" valueType="num">
                                      <p:cBhvr additive="base">
                                        <p:cTn id="8" dur="500" fill="hold"/>
                                        <p:tgtEl>
                                          <p:spTgt spid="8909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487"/>
                                        </p:tgtEl>
                                        <p:attrNameLst>
                                          <p:attrName>style.visibility</p:attrName>
                                        </p:attrNameLst>
                                      </p:cBhvr>
                                      <p:to>
                                        <p:strVal val="visible"/>
                                      </p:to>
                                    </p:set>
                                    <p:anim calcmode="lin" valueType="num">
                                      <p:cBhvr additive="base">
                                        <p:cTn id="11" dur="500" fill="hold"/>
                                        <p:tgtEl>
                                          <p:spTgt spid="20487"/>
                                        </p:tgtEl>
                                        <p:attrNameLst>
                                          <p:attrName>ppt_x</p:attrName>
                                        </p:attrNameLst>
                                      </p:cBhvr>
                                      <p:tavLst>
                                        <p:tav tm="0">
                                          <p:val>
                                            <p:strVal val="#ppt_x"/>
                                          </p:val>
                                        </p:tav>
                                        <p:tav tm="100000">
                                          <p:val>
                                            <p:strVal val="#ppt_x"/>
                                          </p:val>
                                        </p:tav>
                                      </p:tavLst>
                                    </p:anim>
                                    <p:anim calcmode="lin" valueType="num">
                                      <p:cBhvr additive="base">
                                        <p:cTn id="12" dur="500" fill="hold"/>
                                        <p:tgtEl>
                                          <p:spTgt spid="2048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7" grpId="0"/>
      <p:bldP spid="6" grpId="0"/>
      <p:bldP spid="8" grpId="0"/>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Box 3"/>
          <p:cNvSpPr txBox="1">
            <a:spLocks noChangeArrowheads="1"/>
          </p:cNvSpPr>
          <p:nvPr/>
        </p:nvSpPr>
        <p:spPr bwMode="auto">
          <a:xfrm>
            <a:off x="539353" y="2320925"/>
            <a:ext cx="7777163" cy="1601788"/>
          </a:xfrm>
          <a:prstGeom prst="rect">
            <a:avLst/>
          </a:prstGeom>
          <a:noFill/>
          <a:ln>
            <a:noFill/>
          </a:ln>
          <a:effectLst/>
          <a:extLst/>
        </p:spPr>
        <p:txBody>
          <a:bodyPr>
            <a:spAutoFit/>
          </a:bodyPr>
          <a:lstStyle/>
          <a:p>
            <a:pPr algn="ctr">
              <a:lnSpc>
                <a:spcPct val="150000"/>
              </a:lnSpc>
              <a:spcBef>
                <a:spcPct val="50000"/>
              </a:spcBef>
              <a:defRPr/>
            </a:pPr>
            <a:r>
              <a:rPr lang="zh-CN" sz="2800" b="1">
                <a:solidFill>
                  <a:schemeClr val="tx1">
                    <a:lumMod val="75000"/>
                  </a:schemeClr>
                </a:solidFill>
                <a:latin typeface="宋体" pitchFamily="2" charset="-122"/>
                <a:ea typeface="宋体" pitchFamily="2" charset="-122"/>
              </a:rPr>
              <a:t>南国秋景</a:t>
            </a:r>
            <a:endParaRPr lang="en-US" altLang="zh-CN" sz="2800" b="1">
              <a:solidFill>
                <a:schemeClr val="tx1">
                  <a:lumMod val="75000"/>
                </a:schemeClr>
              </a:solidFill>
              <a:latin typeface="宋体" pitchFamily="2" charset="-122"/>
              <a:ea typeface="宋体" pitchFamily="2" charset="-122"/>
            </a:endParaRPr>
          </a:p>
          <a:p>
            <a:pPr algn="ctr">
              <a:lnSpc>
                <a:spcPct val="150000"/>
              </a:lnSpc>
              <a:spcBef>
                <a:spcPct val="50000"/>
              </a:spcBef>
              <a:defRPr/>
            </a:pPr>
            <a:r>
              <a:rPr lang="zh-CN" altLang="zh-CN" sz="2800" b="1">
                <a:solidFill>
                  <a:srgbClr val="000099"/>
                </a:solidFill>
                <a:latin typeface="宋体" pitchFamily="2" charset="-122"/>
                <a:ea typeface="宋体" pitchFamily="2" charset="-122"/>
              </a:rPr>
              <a:t>特点：色彩</a:t>
            </a:r>
            <a:r>
              <a:rPr lang="zh-CN" altLang="zh-CN" sz="2800" b="1">
                <a:solidFill>
                  <a:srgbClr val="FF3300"/>
                </a:solidFill>
                <a:latin typeface="宋体" pitchFamily="2" charset="-122"/>
                <a:ea typeface="宋体" pitchFamily="2" charset="-122"/>
              </a:rPr>
              <a:t>不浓</a:t>
            </a:r>
            <a:r>
              <a:rPr lang="zh-CN" altLang="zh-CN" sz="2800" b="1">
                <a:solidFill>
                  <a:srgbClr val="000099"/>
                </a:solidFill>
                <a:latin typeface="宋体" pitchFamily="2" charset="-122"/>
                <a:ea typeface="宋体" pitchFamily="2" charset="-122"/>
              </a:rPr>
              <a:t>，回味</a:t>
            </a:r>
            <a:r>
              <a:rPr lang="zh-CN" altLang="zh-CN" sz="2800" b="1">
                <a:solidFill>
                  <a:srgbClr val="FF3300"/>
                </a:solidFill>
                <a:latin typeface="宋体" pitchFamily="2" charset="-122"/>
                <a:ea typeface="宋体" pitchFamily="2" charset="-122"/>
              </a:rPr>
              <a:t>不永</a:t>
            </a:r>
            <a:r>
              <a:rPr lang="zh-CN" altLang="zh-CN" sz="2800" b="1">
                <a:solidFill>
                  <a:srgbClr val="000099"/>
                </a:solidFill>
                <a:latin typeface="宋体" pitchFamily="2" charset="-122"/>
                <a:ea typeface="宋体" pitchFamily="2" charset="-122"/>
              </a:rPr>
              <a:t>。</a:t>
            </a:r>
            <a:endParaRPr lang="zh-CN" sz="2800" b="1">
              <a:solidFill>
                <a:srgbClr val="660033"/>
              </a:solidFill>
              <a:latin typeface="宋体" panose="02010600030101010101" pitchFamily="2" charset="-122"/>
              <a:ea typeface="宋体" panose="02010600030101010101" pitchFamily="2" charset="-122"/>
            </a:endParaRPr>
          </a:p>
        </p:txBody>
      </p:sp>
      <p:sp>
        <p:nvSpPr>
          <p:cNvPr id="24579" name="Text Box 11"/>
          <p:cNvSpPr txBox="1">
            <a:spLocks noChangeArrowheads="1"/>
          </p:cNvSpPr>
          <p:nvPr/>
        </p:nvSpPr>
        <p:spPr bwMode="auto">
          <a:xfrm>
            <a:off x="1524000" y="6172201"/>
            <a:ext cx="6553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endParaRPr lang="zh-CN" altLang="zh-CN"/>
          </a:p>
        </p:txBody>
      </p:sp>
      <p:sp>
        <p:nvSpPr>
          <p:cNvPr id="14" name="Text Box 15"/>
          <p:cNvSpPr txBox="1">
            <a:spLocks noChangeArrowheads="1"/>
          </p:cNvSpPr>
          <p:nvPr/>
        </p:nvSpPr>
        <p:spPr bwMode="auto">
          <a:xfrm>
            <a:off x="238125" y="601664"/>
            <a:ext cx="3657600" cy="523220"/>
          </a:xfrm>
          <a:prstGeom prst="rect">
            <a:avLst/>
          </a:prstGeom>
          <a:noFill/>
          <a:ln>
            <a:noFill/>
          </a:ln>
          <a:effectLst/>
          <a:extLst/>
        </p:spPr>
        <p:txBody>
          <a:bodyPr wrap="square">
            <a:spAutoFit/>
          </a:bodyPr>
          <a:lstStyle/>
          <a:p>
            <a:pPr>
              <a:defRPr/>
            </a:pPr>
            <a:r>
              <a:rPr lang="en-US" altLang="zh-CN" sz="2800" b="1" smtClean="0">
                <a:solidFill>
                  <a:schemeClr val="tx1">
                    <a:lumMod val="75000"/>
                  </a:schemeClr>
                </a:solidFill>
                <a:latin typeface="宋体" pitchFamily="2" charset="-122"/>
                <a:ea typeface="宋体" pitchFamily="2" charset="-122"/>
              </a:rPr>
              <a:t>2</a:t>
            </a:r>
            <a:r>
              <a:rPr lang="zh-CN" altLang="en-US" sz="2800" b="1" smtClean="0">
                <a:solidFill>
                  <a:schemeClr val="tx1">
                    <a:lumMod val="75000"/>
                  </a:schemeClr>
                </a:solidFill>
                <a:latin typeface="宋体" pitchFamily="2" charset="-122"/>
                <a:ea typeface="宋体" pitchFamily="2" charset="-122"/>
              </a:rPr>
              <a:t>）第十</a:t>
            </a:r>
            <a:r>
              <a:rPr lang="zh-CN" altLang="en-US" sz="2800" b="1">
                <a:solidFill>
                  <a:schemeClr val="tx1">
                    <a:lumMod val="75000"/>
                  </a:schemeClr>
                </a:solidFill>
                <a:latin typeface="宋体" pitchFamily="2" charset="-122"/>
                <a:ea typeface="宋体" pitchFamily="2" charset="-122"/>
              </a:rPr>
              <a:t>一段</a:t>
            </a:r>
            <a:endParaRPr lang="zh-CN" sz="2800" b="1">
              <a:solidFill>
                <a:schemeClr val="tx1">
                  <a:lumMod val="75000"/>
                </a:schemeClr>
              </a:solidFill>
              <a:latin typeface="宋体" pitchFamily="2" charset="-122"/>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additive="base">
                                        <p:cTn id="7" dur="500" fill="hold"/>
                                        <p:tgtEl>
                                          <p:spTgt spid="20483"/>
                                        </p:tgtEl>
                                        <p:attrNameLst>
                                          <p:attrName>ppt_x</p:attrName>
                                        </p:attrNameLst>
                                      </p:cBhvr>
                                      <p:tavLst>
                                        <p:tav tm="0">
                                          <p:val>
                                            <p:strVal val="#ppt_x"/>
                                          </p:val>
                                        </p:tav>
                                        <p:tav tm="100000">
                                          <p:val>
                                            <p:strVal val="#ppt_x"/>
                                          </p:val>
                                        </p:tav>
                                      </p:tavLst>
                                    </p:anim>
                                    <p:anim calcmode="lin" valueType="num">
                                      <p:cBhvr additive="base">
                                        <p:cTn id="8" dur="500" fill="hold"/>
                                        <p:tgtEl>
                                          <p:spTgt spid="204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8" name="Rectangle 9"/>
          <p:cNvSpPr>
            <a:spLocks noChangeArrowheads="1"/>
          </p:cNvSpPr>
          <p:nvPr/>
        </p:nvSpPr>
        <p:spPr bwMode="auto">
          <a:xfrm>
            <a:off x="539354" y="1042989"/>
            <a:ext cx="8065294" cy="3970318"/>
          </a:xfrm>
          <a:prstGeom prst="rect">
            <a:avLst/>
          </a:prstGeom>
          <a:noFill/>
          <a:ln>
            <a:noFill/>
          </a:ln>
          <a:extLst/>
        </p:spPr>
        <p:txBody>
          <a:bodyPr>
            <a:spAutoFit/>
          </a:bodyPr>
          <a:lstStyle/>
          <a:p>
            <a:pPr>
              <a:lnSpc>
                <a:spcPct val="150000"/>
              </a:lnSpc>
              <a:spcBef>
                <a:spcPct val="50000"/>
              </a:spcBef>
              <a:defRPr/>
            </a:pPr>
            <a:r>
              <a:rPr lang="en-US" altLang="zh-CN" sz="2800" b="1">
                <a:solidFill>
                  <a:schemeClr val="tx1">
                    <a:lumMod val="75000"/>
                  </a:schemeClr>
                </a:solidFill>
                <a:latin typeface="宋体" pitchFamily="2" charset="-122"/>
                <a:ea typeface="宋体" pitchFamily="2" charset="-122"/>
              </a:rPr>
              <a:t>    1928</a:t>
            </a:r>
            <a:r>
              <a:rPr lang="zh-CN" altLang="en-US" sz="2800" b="1">
                <a:solidFill>
                  <a:schemeClr val="tx1">
                    <a:lumMod val="75000"/>
                  </a:schemeClr>
                </a:solidFill>
                <a:latin typeface="宋体" pitchFamily="2" charset="-122"/>
                <a:ea typeface="宋体" pitchFamily="2" charset="-122"/>
              </a:rPr>
              <a:t>年与鲁迅合编</a:t>
            </a:r>
            <a:r>
              <a:rPr lang="en-US" altLang="zh-CN" sz="2800" b="1">
                <a:solidFill>
                  <a:schemeClr val="tx1">
                    <a:lumMod val="75000"/>
                  </a:schemeClr>
                </a:solidFill>
                <a:latin typeface="宋体" pitchFamily="2" charset="-122"/>
                <a:ea typeface="宋体" pitchFamily="2" charset="-122"/>
              </a:rPr>
              <a:t>《</a:t>
            </a:r>
            <a:r>
              <a:rPr lang="zh-CN" altLang="en-US" sz="2800" b="1">
                <a:solidFill>
                  <a:schemeClr val="tx1">
                    <a:lumMod val="75000"/>
                  </a:schemeClr>
                </a:solidFill>
                <a:latin typeface="宋体" pitchFamily="2" charset="-122"/>
                <a:ea typeface="宋体" pitchFamily="2" charset="-122"/>
              </a:rPr>
              <a:t>奔流</a:t>
            </a:r>
            <a:r>
              <a:rPr lang="en-US" altLang="zh-CN" sz="2800" b="1">
                <a:solidFill>
                  <a:schemeClr val="tx1">
                    <a:lumMod val="75000"/>
                  </a:schemeClr>
                </a:solidFill>
                <a:latin typeface="宋体" pitchFamily="2" charset="-122"/>
                <a:ea typeface="宋体" pitchFamily="2" charset="-122"/>
              </a:rPr>
              <a:t>》</a:t>
            </a:r>
            <a:r>
              <a:rPr lang="zh-CN" altLang="en-US" sz="2800" b="1">
                <a:solidFill>
                  <a:schemeClr val="tx1">
                    <a:lumMod val="75000"/>
                  </a:schemeClr>
                </a:solidFill>
                <a:latin typeface="宋体" pitchFamily="2" charset="-122"/>
                <a:ea typeface="宋体" pitchFamily="2" charset="-122"/>
              </a:rPr>
              <a:t>月刊，并主编</a:t>
            </a:r>
            <a:r>
              <a:rPr lang="en-US" altLang="zh-CN" sz="2800" b="1">
                <a:solidFill>
                  <a:schemeClr val="tx1">
                    <a:lumMod val="75000"/>
                  </a:schemeClr>
                </a:solidFill>
                <a:latin typeface="宋体" pitchFamily="2" charset="-122"/>
                <a:ea typeface="宋体" pitchFamily="2" charset="-122"/>
              </a:rPr>
              <a:t>《</a:t>
            </a:r>
            <a:r>
              <a:rPr lang="zh-CN" altLang="en-US" sz="2800" b="1">
                <a:solidFill>
                  <a:schemeClr val="tx1">
                    <a:lumMod val="75000"/>
                  </a:schemeClr>
                </a:solidFill>
                <a:latin typeface="宋体" pitchFamily="2" charset="-122"/>
                <a:ea typeface="宋体" pitchFamily="2" charset="-122"/>
              </a:rPr>
              <a:t>大众文艺</a:t>
            </a:r>
            <a:r>
              <a:rPr lang="en-US" altLang="zh-CN" sz="2800" b="1">
                <a:solidFill>
                  <a:schemeClr val="tx1">
                    <a:lumMod val="75000"/>
                  </a:schemeClr>
                </a:solidFill>
                <a:latin typeface="宋体" pitchFamily="2" charset="-122"/>
                <a:ea typeface="宋体" pitchFamily="2" charset="-122"/>
              </a:rPr>
              <a:t>》</a:t>
            </a:r>
            <a:r>
              <a:rPr lang="zh-CN" altLang="en-US" sz="2800" b="1">
                <a:solidFill>
                  <a:schemeClr val="tx1">
                    <a:lumMod val="75000"/>
                  </a:schemeClr>
                </a:solidFill>
                <a:latin typeface="宋体" pitchFamily="2" charset="-122"/>
                <a:ea typeface="宋体" pitchFamily="2" charset="-122"/>
              </a:rPr>
              <a:t>。</a:t>
            </a:r>
            <a:r>
              <a:rPr lang="en-US" altLang="zh-CN" sz="2800" b="1">
                <a:solidFill>
                  <a:schemeClr val="tx1">
                    <a:lumMod val="75000"/>
                  </a:schemeClr>
                </a:solidFill>
                <a:latin typeface="宋体" pitchFamily="2" charset="-122"/>
                <a:ea typeface="宋体" pitchFamily="2" charset="-122"/>
              </a:rPr>
              <a:t>1930</a:t>
            </a:r>
            <a:r>
              <a:rPr lang="zh-CN" altLang="en-US" sz="2800" b="1">
                <a:solidFill>
                  <a:schemeClr val="tx1">
                    <a:lumMod val="75000"/>
                  </a:schemeClr>
                </a:solidFill>
                <a:latin typeface="宋体" pitchFamily="2" charset="-122"/>
                <a:ea typeface="宋体" pitchFamily="2" charset="-122"/>
              </a:rPr>
              <a:t>年中国自由运动大同盟成立，为发起人之一，并参加中国左翼作 家联盟。</a:t>
            </a:r>
            <a:r>
              <a:rPr lang="en-US" altLang="zh-CN" sz="2800" b="1">
                <a:solidFill>
                  <a:schemeClr val="tx1">
                    <a:lumMod val="75000"/>
                  </a:schemeClr>
                </a:solidFill>
                <a:latin typeface="宋体" pitchFamily="2" charset="-122"/>
                <a:ea typeface="宋体" pitchFamily="2" charset="-122"/>
              </a:rPr>
              <a:t>1933</a:t>
            </a:r>
            <a:r>
              <a:rPr lang="zh-CN" altLang="en-US" sz="2800" b="1">
                <a:solidFill>
                  <a:schemeClr val="tx1">
                    <a:lumMod val="75000"/>
                  </a:schemeClr>
                </a:solidFill>
                <a:latin typeface="宋体" pitchFamily="2" charset="-122"/>
                <a:ea typeface="宋体" pitchFamily="2" charset="-122"/>
              </a:rPr>
              <a:t>年初加入中国民权保障同盟。在白色恐怖威慑下由上海移居杭州，徜徉于浙、皖等地的山水之间，写有不少文笔优美的游记。  </a:t>
            </a:r>
          </a:p>
        </p:txBody>
      </p:sp>
      <p:sp>
        <p:nvSpPr>
          <p:cNvPr id="7171" name="Rectangle 10"/>
          <p:cNvSpPr>
            <a:spLocks noChangeArrowheads="1"/>
          </p:cNvSpPr>
          <p:nvPr/>
        </p:nvSpPr>
        <p:spPr bwMode="auto">
          <a:xfrm>
            <a:off x="0" y="2995614"/>
            <a:ext cx="9144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a:p>
        </p:txBody>
      </p:sp>
      <p:sp>
        <p:nvSpPr>
          <p:cNvPr id="7172" name="Rectangle 14"/>
          <p:cNvSpPr>
            <a:spLocks noChangeArrowheads="1"/>
          </p:cNvSpPr>
          <p:nvPr/>
        </p:nvSpPr>
        <p:spPr bwMode="auto">
          <a:xfrm>
            <a:off x="0" y="3041650"/>
            <a:ext cx="914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1241823" y="1828801"/>
            <a:ext cx="183356"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endParaRPr lang="zh-CN" altLang="zh-CN"/>
          </a:p>
        </p:txBody>
      </p:sp>
      <p:sp>
        <p:nvSpPr>
          <p:cNvPr id="25603" name="Text Box 3"/>
          <p:cNvSpPr txBox="1">
            <a:spLocks noChangeArrowheads="1"/>
          </p:cNvSpPr>
          <p:nvPr/>
        </p:nvSpPr>
        <p:spPr bwMode="auto">
          <a:xfrm>
            <a:off x="1763316" y="2505075"/>
            <a:ext cx="6122194"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lnSpc>
                <a:spcPct val="150000"/>
              </a:lnSpc>
              <a:spcBef>
                <a:spcPct val="50000"/>
              </a:spcBef>
            </a:pPr>
            <a:r>
              <a:rPr lang="zh-CN" sz="2800" b="1">
                <a:solidFill>
                  <a:srgbClr val="000099"/>
                </a:solidFill>
                <a:latin typeface="宋体" charset="-122"/>
              </a:rPr>
              <a:t>黄酒之与白干，稀饭之与馍馍，</a:t>
            </a:r>
            <a:endParaRPr lang="en-US" altLang="zh-CN" sz="2800" b="1">
              <a:solidFill>
                <a:srgbClr val="000099"/>
              </a:solidFill>
              <a:latin typeface="宋体"/>
            </a:endParaRPr>
          </a:p>
          <a:p>
            <a:pPr eaLnBrk="1" hangingPunct="1">
              <a:lnSpc>
                <a:spcPct val="150000"/>
              </a:lnSpc>
              <a:spcBef>
                <a:spcPct val="50000"/>
              </a:spcBef>
            </a:pPr>
            <a:r>
              <a:rPr lang="zh-CN" sz="2800" b="1">
                <a:solidFill>
                  <a:srgbClr val="000099"/>
                </a:solidFill>
                <a:latin typeface="宋体" charset="-122"/>
              </a:rPr>
              <a:t>鲈鱼之与大蟹，黄犬之与骆驼。</a:t>
            </a:r>
          </a:p>
        </p:txBody>
      </p:sp>
      <p:sp>
        <p:nvSpPr>
          <p:cNvPr id="25604" name="Text Box 8"/>
          <p:cNvSpPr txBox="1">
            <a:spLocks noChangeArrowheads="1"/>
          </p:cNvSpPr>
          <p:nvPr/>
        </p:nvSpPr>
        <p:spPr bwMode="auto">
          <a:xfrm>
            <a:off x="828675" y="1187450"/>
            <a:ext cx="2734866"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r>
              <a:rPr lang="zh-CN" sz="3200" b="1">
                <a:solidFill>
                  <a:srgbClr val="FF0000"/>
                </a:solidFill>
                <a:latin typeface="黑体" pitchFamily="49" charset="-122"/>
                <a:ea typeface="黑体" pitchFamily="49" charset="-122"/>
              </a:rPr>
              <a:t>博</a:t>
            </a:r>
            <a:r>
              <a:rPr lang="en-US" altLang="zh-CN" sz="3200" b="1">
                <a:solidFill>
                  <a:srgbClr val="FF0000"/>
                </a:solidFill>
                <a:latin typeface="黑体" pitchFamily="49" charset="-122"/>
                <a:ea typeface="黑体" pitchFamily="49" charset="-122"/>
              </a:rPr>
              <a:t> </a:t>
            </a:r>
            <a:r>
              <a:rPr lang="zh-CN" sz="3200" b="1">
                <a:solidFill>
                  <a:srgbClr val="FF0000"/>
                </a:solidFill>
                <a:latin typeface="黑体" pitchFamily="49" charset="-122"/>
                <a:ea typeface="黑体" pitchFamily="49" charset="-122"/>
              </a:rPr>
              <a:t>喻</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1834754" y="1196975"/>
            <a:ext cx="63246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r>
              <a:rPr lang="zh-CN" sz="2800" b="1">
                <a:solidFill>
                  <a:srgbClr val="000099"/>
                </a:solidFill>
                <a:latin typeface="宋体" charset="-122"/>
              </a:rPr>
              <a:t>本体</a:t>
            </a:r>
            <a:r>
              <a:rPr lang="zh-CN" altLang="zh-CN" sz="2800" b="1">
                <a:solidFill>
                  <a:srgbClr val="000099"/>
                </a:solidFill>
                <a:latin typeface="宋体" charset="-122"/>
              </a:rPr>
              <a:t>——</a:t>
            </a:r>
            <a:r>
              <a:rPr lang="zh-CN" sz="2800" b="1">
                <a:latin typeface="宋体" charset="-122"/>
              </a:rPr>
              <a:t>南国的秋与北国的秋</a:t>
            </a:r>
          </a:p>
        </p:txBody>
      </p:sp>
      <p:grpSp>
        <p:nvGrpSpPr>
          <p:cNvPr id="2" name="组合 1"/>
          <p:cNvGrpSpPr/>
          <p:nvPr/>
        </p:nvGrpSpPr>
        <p:grpSpPr>
          <a:xfrm>
            <a:off x="1908573" y="2276475"/>
            <a:ext cx="6840140" cy="2540000"/>
            <a:chOff x="1907926" y="2276252"/>
            <a:chExt cx="6840538" cy="2540932"/>
          </a:xfrm>
        </p:grpSpPr>
        <p:sp>
          <p:nvSpPr>
            <p:cNvPr id="26628" name="Text Box 3"/>
            <p:cNvSpPr txBox="1">
              <a:spLocks noChangeArrowheads="1"/>
            </p:cNvSpPr>
            <p:nvPr/>
          </p:nvSpPr>
          <p:spPr bwMode="auto">
            <a:xfrm>
              <a:off x="3420814" y="2276252"/>
              <a:ext cx="3429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r>
                <a:rPr lang="zh-CN" sz="2800" b="1">
                  <a:latin typeface="宋体" charset="-122"/>
                </a:rPr>
                <a:t>黄酒  与  白干</a:t>
              </a:r>
            </a:p>
          </p:txBody>
        </p:sp>
        <p:sp>
          <p:nvSpPr>
            <p:cNvPr id="26629" name="Text Box 4"/>
            <p:cNvSpPr txBox="1">
              <a:spLocks noChangeArrowheads="1"/>
            </p:cNvSpPr>
            <p:nvPr/>
          </p:nvSpPr>
          <p:spPr bwMode="auto">
            <a:xfrm>
              <a:off x="3492251" y="2996977"/>
              <a:ext cx="3429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r>
                <a:rPr lang="zh-CN" sz="2800" b="1">
                  <a:latin typeface="宋体" charset="-122"/>
                  <a:sym typeface="Arial"/>
                </a:rPr>
                <a:t>稀饭  与  馍馍</a:t>
              </a:r>
            </a:p>
          </p:txBody>
        </p:sp>
        <p:sp>
          <p:nvSpPr>
            <p:cNvPr id="26630" name="Text Box 5"/>
            <p:cNvSpPr txBox="1">
              <a:spLocks noChangeArrowheads="1"/>
            </p:cNvSpPr>
            <p:nvPr/>
          </p:nvSpPr>
          <p:spPr bwMode="auto">
            <a:xfrm>
              <a:off x="3492251" y="3644677"/>
              <a:ext cx="3429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r>
                <a:rPr lang="zh-CN" sz="2800" b="1">
                  <a:latin typeface="宋体" charset="-122"/>
                  <a:sym typeface="Arial"/>
                </a:rPr>
                <a:t>鲈鱼  与  大蟹</a:t>
              </a:r>
            </a:p>
          </p:txBody>
        </p:sp>
        <p:sp>
          <p:nvSpPr>
            <p:cNvPr id="26631" name="Text Box 6"/>
            <p:cNvSpPr txBox="1">
              <a:spLocks noChangeArrowheads="1"/>
            </p:cNvSpPr>
            <p:nvPr/>
          </p:nvSpPr>
          <p:spPr bwMode="auto">
            <a:xfrm>
              <a:off x="3492251" y="4293964"/>
              <a:ext cx="3429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r>
                <a:rPr lang="zh-CN" sz="2800" b="1">
                  <a:latin typeface="宋体" charset="-122"/>
                  <a:sym typeface="Arial"/>
                </a:rPr>
                <a:t>黄犬  与  骆驼</a:t>
              </a:r>
            </a:p>
          </p:txBody>
        </p:sp>
        <p:sp>
          <p:nvSpPr>
            <p:cNvPr id="26632" name="Text Box 7"/>
            <p:cNvSpPr txBox="1">
              <a:spLocks noChangeArrowheads="1"/>
            </p:cNvSpPr>
            <p:nvPr/>
          </p:nvSpPr>
          <p:spPr bwMode="auto">
            <a:xfrm>
              <a:off x="1907926" y="3212877"/>
              <a:ext cx="11430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r>
                <a:rPr lang="zh-CN" sz="2800" b="1">
                  <a:solidFill>
                    <a:srgbClr val="000099"/>
                  </a:solidFill>
                  <a:latin typeface="宋体" charset="-122"/>
                </a:rPr>
                <a:t>喻体</a:t>
              </a:r>
            </a:p>
          </p:txBody>
        </p:sp>
        <p:sp>
          <p:nvSpPr>
            <p:cNvPr id="26633" name="AutoShape 9"/>
            <p:cNvSpPr/>
            <p:nvPr/>
          </p:nvSpPr>
          <p:spPr bwMode="auto">
            <a:xfrm>
              <a:off x="3276351" y="2638202"/>
              <a:ext cx="144463" cy="1871662"/>
            </a:xfrm>
            <a:prstGeom prst="leftBrace">
              <a:avLst>
                <a:gd name="adj1" fmla="val 48825"/>
                <a:gd name="adj2" fmla="val 50000"/>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zh-CN" sz="2800" b="1">
                <a:latin typeface="宋体"/>
              </a:endParaRPr>
            </a:p>
          </p:txBody>
        </p:sp>
        <p:sp>
          <p:nvSpPr>
            <p:cNvPr id="26634" name="Text Box 11"/>
            <p:cNvSpPr txBox="1">
              <a:spLocks noChangeArrowheads="1"/>
            </p:cNvSpPr>
            <p:nvPr/>
          </p:nvSpPr>
          <p:spPr bwMode="auto">
            <a:xfrm>
              <a:off x="6660901" y="3068414"/>
              <a:ext cx="2087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endParaRPr lang="zh-CN" altLang="zh-CN" sz="2800" b="1">
                <a:latin typeface="宋体"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22530"/>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12"/>
          <p:cNvSpPr txBox="1">
            <a:spLocks noChangeArrowheads="1"/>
          </p:cNvSpPr>
          <p:nvPr/>
        </p:nvSpPr>
        <p:spPr bwMode="auto">
          <a:xfrm>
            <a:off x="504825" y="1328738"/>
            <a:ext cx="8171260" cy="3323987"/>
          </a:xfrm>
          <a:prstGeom prst="rect">
            <a:avLst/>
          </a:prstGeom>
          <a:solidFill>
            <a:srgbClr val="FFFFFF">
              <a:alpha val="988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lnSpc>
                <a:spcPct val="150000"/>
              </a:lnSpc>
              <a:spcBef>
                <a:spcPct val="50000"/>
              </a:spcBef>
            </a:pPr>
            <a:r>
              <a:rPr lang="en-US" altLang="zh-CN" sz="2800" b="1">
                <a:latin typeface="宋体" charset="-122"/>
              </a:rPr>
              <a:t>    </a:t>
            </a:r>
            <a:r>
              <a:rPr lang="zh-CN" sz="2800" b="1">
                <a:latin typeface="宋体" charset="-122"/>
              </a:rPr>
              <a:t>黄酒味道浅淡，白干味道</a:t>
            </a:r>
            <a:r>
              <a:rPr lang="zh-CN" sz="2800" b="1">
                <a:solidFill>
                  <a:srgbClr val="000099"/>
                </a:solidFill>
                <a:latin typeface="宋体" charset="-122"/>
                <a:sym typeface="Arial"/>
              </a:rPr>
              <a:t>浓烈</a:t>
            </a:r>
            <a:r>
              <a:rPr lang="zh-CN" sz="2800" b="1">
                <a:latin typeface="宋体" charset="-122"/>
              </a:rPr>
              <a:t>；稀饭稀薄，馍馍</a:t>
            </a:r>
            <a:r>
              <a:rPr lang="zh-CN" sz="2800" b="1">
                <a:solidFill>
                  <a:srgbClr val="000099"/>
                </a:solidFill>
                <a:latin typeface="宋体" charset="-122"/>
                <a:sym typeface="Arial"/>
              </a:rPr>
              <a:t>厚实</a:t>
            </a:r>
            <a:r>
              <a:rPr lang="zh-CN" sz="2800" b="1">
                <a:latin typeface="宋体" charset="-122"/>
              </a:rPr>
              <a:t>；鲈鱼味浅，大蟹</a:t>
            </a:r>
            <a:r>
              <a:rPr lang="zh-CN" sz="2800" b="1">
                <a:solidFill>
                  <a:srgbClr val="000099"/>
                </a:solidFill>
                <a:latin typeface="宋体" charset="-122"/>
              </a:rPr>
              <a:t>味久</a:t>
            </a:r>
            <a:r>
              <a:rPr lang="zh-CN" sz="2800" b="1">
                <a:latin typeface="宋体" charset="-122"/>
              </a:rPr>
              <a:t>，黄犬机灵轻佻，骆驼</a:t>
            </a:r>
            <a:r>
              <a:rPr lang="zh-CN" sz="2800" b="1">
                <a:solidFill>
                  <a:srgbClr val="000099"/>
                </a:solidFill>
                <a:latin typeface="宋体" charset="-122"/>
                <a:sym typeface="Arial"/>
              </a:rPr>
              <a:t>沉稳厚重</a:t>
            </a:r>
            <a:r>
              <a:rPr lang="zh-CN" sz="2800" b="1">
                <a:latin typeface="宋体" charset="-122"/>
              </a:rPr>
              <a:t>。比较点是“秋味”，突出了北国之秋比南国之秋</a:t>
            </a:r>
            <a:r>
              <a:rPr lang="zh-CN" sz="2800" b="1">
                <a:solidFill>
                  <a:srgbClr val="000099"/>
                </a:solidFill>
                <a:latin typeface="宋体" charset="-122"/>
                <a:sym typeface="Arial"/>
              </a:rPr>
              <a:t>秋味更浓、回味更永</a:t>
            </a:r>
            <a:r>
              <a:rPr lang="zh-CN" sz="2800" b="1">
                <a:latin typeface="宋体" charset="-122"/>
              </a:rPr>
              <a:t>。更符合作者的心境。</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1295400" y="1143001"/>
            <a:ext cx="2438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r>
              <a:rPr lang="zh-CN" sz="2800" b="1">
                <a:solidFill>
                  <a:srgbClr val="000099"/>
                </a:solidFill>
                <a:latin typeface="宋体" charset="-122"/>
              </a:rPr>
              <a:t>江南的秋</a:t>
            </a:r>
          </a:p>
        </p:txBody>
      </p:sp>
      <p:sp>
        <p:nvSpPr>
          <p:cNvPr id="23555" name="Text Box 3"/>
          <p:cNvSpPr txBox="1">
            <a:spLocks noChangeArrowheads="1"/>
          </p:cNvSpPr>
          <p:nvPr/>
        </p:nvSpPr>
        <p:spPr bwMode="auto">
          <a:xfrm>
            <a:off x="1119187" y="1844676"/>
            <a:ext cx="23669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r>
              <a:rPr lang="zh-CN" sz="2800" b="1">
                <a:latin typeface="宋体" charset="-122"/>
              </a:rPr>
              <a:t>慢、润、淡</a:t>
            </a:r>
          </a:p>
        </p:txBody>
      </p:sp>
      <p:sp>
        <p:nvSpPr>
          <p:cNvPr id="23556" name="Text Box 4"/>
          <p:cNvSpPr txBox="1">
            <a:spLocks noChangeArrowheads="1"/>
          </p:cNvSpPr>
          <p:nvPr/>
        </p:nvSpPr>
        <p:spPr bwMode="auto">
          <a:xfrm>
            <a:off x="684610" y="2420938"/>
            <a:ext cx="3512344"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lnSpc>
                <a:spcPct val="150000"/>
              </a:lnSpc>
              <a:spcBef>
                <a:spcPct val="50000"/>
              </a:spcBef>
            </a:pPr>
            <a:r>
              <a:rPr lang="zh-CN" sz="2800" b="1">
                <a:latin typeface="宋体" charset="-122"/>
                <a:sym typeface="Arial"/>
              </a:rPr>
              <a:t>看不饱，尝不透，赏玩不到十足</a:t>
            </a:r>
          </a:p>
        </p:txBody>
      </p:sp>
      <p:sp>
        <p:nvSpPr>
          <p:cNvPr id="23557" name="Text Box 5"/>
          <p:cNvSpPr txBox="1">
            <a:spLocks noChangeArrowheads="1"/>
          </p:cNvSpPr>
          <p:nvPr/>
        </p:nvSpPr>
        <p:spPr bwMode="auto">
          <a:xfrm>
            <a:off x="6247210" y="1196975"/>
            <a:ext cx="22860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r>
              <a:rPr lang="zh-CN" sz="2800" b="1">
                <a:solidFill>
                  <a:srgbClr val="000099"/>
                </a:solidFill>
                <a:latin typeface="宋体" charset="-122"/>
                <a:sym typeface="Arial"/>
              </a:rPr>
              <a:t>北国的秋</a:t>
            </a:r>
          </a:p>
        </p:txBody>
      </p:sp>
      <p:sp>
        <p:nvSpPr>
          <p:cNvPr id="23558" name="Text Box 6"/>
          <p:cNvSpPr txBox="1">
            <a:spLocks noChangeArrowheads="1"/>
          </p:cNvSpPr>
          <p:nvPr/>
        </p:nvSpPr>
        <p:spPr bwMode="auto">
          <a:xfrm>
            <a:off x="5651897" y="2546350"/>
            <a:ext cx="23622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r>
              <a:rPr lang="zh-CN" sz="2800" b="1">
                <a:latin typeface="宋体" charset="-122"/>
                <a:sym typeface="Arial"/>
              </a:rPr>
              <a:t>清、静、悲凉</a:t>
            </a:r>
          </a:p>
        </p:txBody>
      </p:sp>
      <p:sp>
        <p:nvSpPr>
          <p:cNvPr id="23559" name="Text Box 7"/>
          <p:cNvSpPr txBox="1">
            <a:spLocks noChangeArrowheads="1"/>
          </p:cNvSpPr>
          <p:nvPr/>
        </p:nvSpPr>
        <p:spPr bwMode="auto">
          <a:xfrm>
            <a:off x="5580460" y="3194050"/>
            <a:ext cx="38862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r>
              <a:rPr lang="zh-CN" sz="2800" b="1">
                <a:latin typeface="宋体" charset="-122"/>
                <a:sym typeface="Arial"/>
              </a:rPr>
              <a:t>秋味浓烈、回味隽永</a:t>
            </a:r>
          </a:p>
        </p:txBody>
      </p:sp>
      <p:sp>
        <p:nvSpPr>
          <p:cNvPr id="23562" name="Text Box 10"/>
          <p:cNvSpPr txBox="1">
            <a:spLocks noChangeArrowheads="1"/>
          </p:cNvSpPr>
          <p:nvPr/>
        </p:nvSpPr>
        <p:spPr bwMode="auto">
          <a:xfrm>
            <a:off x="3024187" y="4724400"/>
            <a:ext cx="4139804"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lnSpc>
                <a:spcPct val="150000"/>
              </a:lnSpc>
              <a:spcBef>
                <a:spcPct val="50000"/>
              </a:spcBef>
            </a:pPr>
            <a:r>
              <a:rPr lang="zh-CN" sz="2800" b="1">
                <a:solidFill>
                  <a:srgbClr val="000099"/>
                </a:solidFill>
                <a:latin typeface="宋体" charset="-122"/>
              </a:rPr>
              <a:t>突出对故都之秋的热爱、赞美和向往、眷恋之情</a:t>
            </a:r>
          </a:p>
        </p:txBody>
      </p:sp>
      <p:sp>
        <p:nvSpPr>
          <p:cNvPr id="23563" name="Text Box 11"/>
          <p:cNvSpPr txBox="1">
            <a:spLocks noChangeArrowheads="1"/>
          </p:cNvSpPr>
          <p:nvPr/>
        </p:nvSpPr>
        <p:spPr bwMode="auto">
          <a:xfrm>
            <a:off x="648891" y="3860801"/>
            <a:ext cx="3923109"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r>
              <a:rPr lang="zh-CN" sz="2800" b="1">
                <a:latin typeface="宋体" charset="-122"/>
                <a:sym typeface="Arial"/>
              </a:rPr>
              <a:t>色彩不浓、回味不永</a:t>
            </a:r>
          </a:p>
        </p:txBody>
      </p:sp>
      <p:sp>
        <p:nvSpPr>
          <p:cNvPr id="28682" name="Text Box 8"/>
          <p:cNvSpPr txBox="1">
            <a:spLocks noChangeArrowheads="1"/>
          </p:cNvSpPr>
          <p:nvPr/>
        </p:nvSpPr>
        <p:spPr bwMode="auto">
          <a:xfrm>
            <a:off x="251223" y="468313"/>
            <a:ext cx="2159794"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spcBef>
                <a:spcPct val="50000"/>
              </a:spcBef>
            </a:pPr>
            <a:r>
              <a:rPr lang="zh-CN" altLang="zh-CN" sz="3200" b="1">
                <a:solidFill>
                  <a:srgbClr val="FF0000"/>
                </a:solidFill>
                <a:latin typeface="黑体" pitchFamily="49" charset="-122"/>
                <a:ea typeface="黑体" pitchFamily="49" charset="-122"/>
              </a:rPr>
              <a:t>对比衬托</a:t>
            </a:r>
          </a:p>
        </p:txBody>
      </p:sp>
      <p:sp>
        <p:nvSpPr>
          <p:cNvPr id="16" name="KSO_Shape"/>
          <p:cNvSpPr/>
          <p:nvPr/>
        </p:nvSpPr>
        <p:spPr>
          <a:xfrm rot="10800000">
            <a:off x="7371160" y="4122739"/>
            <a:ext cx="891778" cy="1398587"/>
          </a:xfrm>
          <a:prstGeom prst="bentArrow">
            <a:avLst>
              <a:gd name="adj1" fmla="val 25000"/>
              <a:gd name="adj2" fmla="val 25000"/>
              <a:gd name="adj3" fmla="val 25000"/>
              <a:gd name="adj4" fmla="val 1188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fontAlgn="auto">
              <a:spcBef>
                <a:spcPct val="0"/>
              </a:spcBef>
              <a:spcAft>
                <a:spcPct val="0"/>
              </a:spcAft>
              <a:defRPr/>
            </a:pPr>
            <a:endParaRPr lang="zh-CN" altLang="en-US">
              <a:solidFill>
                <a:srgbClr val="FFFF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additive="base">
                                        <p:cTn id="7" dur="500" fill="hold"/>
                                        <p:tgtEl>
                                          <p:spTgt spid="23554"/>
                                        </p:tgtEl>
                                        <p:attrNameLst>
                                          <p:attrName>ppt_x</p:attrName>
                                        </p:attrNameLst>
                                      </p:cBhvr>
                                      <p:tavLst>
                                        <p:tav tm="0">
                                          <p:val>
                                            <p:strVal val="#ppt_x"/>
                                          </p:val>
                                        </p:tav>
                                        <p:tav tm="100000">
                                          <p:val>
                                            <p:strVal val="#ppt_x"/>
                                          </p:val>
                                        </p:tav>
                                      </p:tavLst>
                                    </p:anim>
                                    <p:anim calcmode="lin" valueType="num">
                                      <p:cBhvr additive="base">
                                        <p:cTn id="8" dur="500" fill="hold"/>
                                        <p:tgtEl>
                                          <p:spTgt spid="2355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555"/>
                                        </p:tgtEl>
                                        <p:attrNameLst>
                                          <p:attrName>style.visibility</p:attrName>
                                        </p:attrNameLst>
                                      </p:cBhvr>
                                      <p:to>
                                        <p:strVal val="visible"/>
                                      </p:to>
                                    </p:set>
                                    <p:anim calcmode="lin" valueType="num">
                                      <p:cBhvr additive="base">
                                        <p:cTn id="11" dur="500" fill="hold"/>
                                        <p:tgtEl>
                                          <p:spTgt spid="23555"/>
                                        </p:tgtEl>
                                        <p:attrNameLst>
                                          <p:attrName>ppt_x</p:attrName>
                                        </p:attrNameLst>
                                      </p:cBhvr>
                                      <p:tavLst>
                                        <p:tav tm="0">
                                          <p:val>
                                            <p:strVal val="#ppt_x"/>
                                          </p:val>
                                        </p:tav>
                                        <p:tav tm="100000">
                                          <p:val>
                                            <p:strVal val="#ppt_x"/>
                                          </p:val>
                                        </p:tav>
                                      </p:tavLst>
                                    </p:anim>
                                    <p:anim calcmode="lin" valueType="num">
                                      <p:cBhvr additive="base">
                                        <p:cTn id="12" dur="500" fill="hold"/>
                                        <p:tgtEl>
                                          <p:spTgt spid="2355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3556"/>
                                        </p:tgtEl>
                                        <p:attrNameLst>
                                          <p:attrName>style.visibility</p:attrName>
                                        </p:attrNameLst>
                                      </p:cBhvr>
                                      <p:to>
                                        <p:strVal val="visible"/>
                                      </p:to>
                                    </p:set>
                                    <p:anim calcmode="lin" valueType="num">
                                      <p:cBhvr additive="base">
                                        <p:cTn id="15" dur="500" fill="hold"/>
                                        <p:tgtEl>
                                          <p:spTgt spid="23556"/>
                                        </p:tgtEl>
                                        <p:attrNameLst>
                                          <p:attrName>ppt_x</p:attrName>
                                        </p:attrNameLst>
                                      </p:cBhvr>
                                      <p:tavLst>
                                        <p:tav tm="0">
                                          <p:val>
                                            <p:strVal val="#ppt_x"/>
                                          </p:val>
                                        </p:tav>
                                        <p:tav tm="100000">
                                          <p:val>
                                            <p:strVal val="#ppt_x"/>
                                          </p:val>
                                        </p:tav>
                                      </p:tavLst>
                                    </p:anim>
                                    <p:anim calcmode="lin" valueType="num">
                                      <p:cBhvr additive="base">
                                        <p:cTn id="16" dur="500" fill="hold"/>
                                        <p:tgtEl>
                                          <p:spTgt spid="2355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563"/>
                                        </p:tgtEl>
                                        <p:attrNameLst>
                                          <p:attrName>style.visibility</p:attrName>
                                        </p:attrNameLst>
                                      </p:cBhvr>
                                      <p:to>
                                        <p:strVal val="visible"/>
                                      </p:to>
                                    </p:set>
                                    <p:anim calcmode="lin" valueType="num">
                                      <p:cBhvr additive="base">
                                        <p:cTn id="19" dur="500" fill="hold"/>
                                        <p:tgtEl>
                                          <p:spTgt spid="23563"/>
                                        </p:tgtEl>
                                        <p:attrNameLst>
                                          <p:attrName>ppt_x</p:attrName>
                                        </p:attrNameLst>
                                      </p:cBhvr>
                                      <p:tavLst>
                                        <p:tav tm="0">
                                          <p:val>
                                            <p:strVal val="#ppt_x"/>
                                          </p:val>
                                        </p:tav>
                                        <p:tav tm="100000">
                                          <p:val>
                                            <p:strVal val="#ppt_x"/>
                                          </p:val>
                                        </p:tav>
                                      </p:tavLst>
                                    </p:anim>
                                    <p:anim calcmode="lin" valueType="num">
                                      <p:cBhvr additive="base">
                                        <p:cTn id="20" dur="500" fill="hold"/>
                                        <p:tgtEl>
                                          <p:spTgt spid="2356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557"/>
                                        </p:tgtEl>
                                        <p:attrNameLst>
                                          <p:attrName>style.visibility</p:attrName>
                                        </p:attrNameLst>
                                      </p:cBhvr>
                                      <p:to>
                                        <p:strVal val="visible"/>
                                      </p:to>
                                    </p:set>
                                    <p:anim calcmode="lin" valueType="num">
                                      <p:cBhvr additive="base">
                                        <p:cTn id="25" dur="500" fill="hold"/>
                                        <p:tgtEl>
                                          <p:spTgt spid="23557"/>
                                        </p:tgtEl>
                                        <p:attrNameLst>
                                          <p:attrName>ppt_x</p:attrName>
                                        </p:attrNameLst>
                                      </p:cBhvr>
                                      <p:tavLst>
                                        <p:tav tm="0">
                                          <p:val>
                                            <p:strVal val="#ppt_x"/>
                                          </p:val>
                                        </p:tav>
                                        <p:tav tm="100000">
                                          <p:val>
                                            <p:strVal val="#ppt_x"/>
                                          </p:val>
                                        </p:tav>
                                      </p:tavLst>
                                    </p:anim>
                                    <p:anim calcmode="lin" valueType="num">
                                      <p:cBhvr additive="base">
                                        <p:cTn id="26" dur="500" fill="hold"/>
                                        <p:tgtEl>
                                          <p:spTgt spid="2355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3558"/>
                                        </p:tgtEl>
                                        <p:attrNameLst>
                                          <p:attrName>style.visibility</p:attrName>
                                        </p:attrNameLst>
                                      </p:cBhvr>
                                      <p:to>
                                        <p:strVal val="visible"/>
                                      </p:to>
                                    </p:set>
                                    <p:anim calcmode="lin" valueType="num">
                                      <p:cBhvr additive="base">
                                        <p:cTn id="29" dur="500" fill="hold"/>
                                        <p:tgtEl>
                                          <p:spTgt spid="23558"/>
                                        </p:tgtEl>
                                        <p:attrNameLst>
                                          <p:attrName>ppt_x</p:attrName>
                                        </p:attrNameLst>
                                      </p:cBhvr>
                                      <p:tavLst>
                                        <p:tav tm="0">
                                          <p:val>
                                            <p:strVal val="#ppt_x"/>
                                          </p:val>
                                        </p:tav>
                                        <p:tav tm="100000">
                                          <p:val>
                                            <p:strVal val="#ppt_x"/>
                                          </p:val>
                                        </p:tav>
                                      </p:tavLst>
                                    </p:anim>
                                    <p:anim calcmode="lin" valueType="num">
                                      <p:cBhvr additive="base">
                                        <p:cTn id="30" dur="500" fill="hold"/>
                                        <p:tgtEl>
                                          <p:spTgt spid="2355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3559"/>
                                        </p:tgtEl>
                                        <p:attrNameLst>
                                          <p:attrName>style.visibility</p:attrName>
                                        </p:attrNameLst>
                                      </p:cBhvr>
                                      <p:to>
                                        <p:strVal val="visible"/>
                                      </p:to>
                                    </p:set>
                                    <p:anim calcmode="lin" valueType="num">
                                      <p:cBhvr additive="base">
                                        <p:cTn id="33" dur="500" fill="hold"/>
                                        <p:tgtEl>
                                          <p:spTgt spid="23559"/>
                                        </p:tgtEl>
                                        <p:attrNameLst>
                                          <p:attrName>ppt_x</p:attrName>
                                        </p:attrNameLst>
                                      </p:cBhvr>
                                      <p:tavLst>
                                        <p:tav tm="0">
                                          <p:val>
                                            <p:strVal val="#ppt_x"/>
                                          </p:val>
                                        </p:tav>
                                        <p:tav tm="100000">
                                          <p:val>
                                            <p:strVal val="#ppt_x"/>
                                          </p:val>
                                        </p:tav>
                                      </p:tavLst>
                                    </p:anim>
                                    <p:anim calcmode="lin" valueType="num">
                                      <p:cBhvr additive="base">
                                        <p:cTn id="34" dur="500" fill="hold"/>
                                        <p:tgtEl>
                                          <p:spTgt spid="23559"/>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3" presetClass="entr" presetSubtype="10"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blinds(horizontal)">
                                      <p:cBhvr>
                                        <p:cTn id="39" dur="500"/>
                                        <p:tgtEl>
                                          <p:spTgt spid="16"/>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23562"/>
                                        </p:tgtEl>
                                        <p:attrNameLst>
                                          <p:attrName>style.visibility</p:attrName>
                                        </p:attrNameLst>
                                      </p:cBhvr>
                                      <p:to>
                                        <p:strVal val="visible"/>
                                      </p:to>
                                    </p:set>
                                    <p:anim calcmode="lin" valueType="num">
                                      <p:cBhvr additive="base">
                                        <p:cTn id="44" dur="500" fill="hold"/>
                                        <p:tgtEl>
                                          <p:spTgt spid="23562"/>
                                        </p:tgtEl>
                                        <p:attrNameLst>
                                          <p:attrName>ppt_x</p:attrName>
                                        </p:attrNameLst>
                                      </p:cBhvr>
                                      <p:tavLst>
                                        <p:tav tm="0">
                                          <p:val>
                                            <p:strVal val="#ppt_x"/>
                                          </p:val>
                                        </p:tav>
                                        <p:tav tm="100000">
                                          <p:val>
                                            <p:strVal val="#ppt_x"/>
                                          </p:val>
                                        </p:tav>
                                      </p:tavLst>
                                    </p:anim>
                                    <p:anim calcmode="lin" valueType="num">
                                      <p:cBhvr additive="base">
                                        <p:cTn id="45" dur="500" fill="hold"/>
                                        <p:tgtEl>
                                          <p:spTgt spid="235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p:bldP spid="23556" grpId="0"/>
      <p:bldP spid="23557" grpId="0"/>
      <p:bldP spid="23558" grpId="0"/>
      <p:bldP spid="23559" grpId="0"/>
      <p:bldP spid="23562" grpId="0"/>
      <p:bldP spid="2356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ChangeArrowheads="1"/>
          </p:cNvSpPr>
          <p:nvPr/>
        </p:nvSpPr>
        <p:spPr bwMode="auto">
          <a:xfrm>
            <a:off x="438149" y="390524"/>
            <a:ext cx="8334375" cy="569386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4400" b="0" i="0" u="none" strike="noStrike" cap="none" normalizeH="0" baseline="0" smtClean="0">
                <a:ln>
                  <a:noFill/>
                </a:ln>
                <a:solidFill>
                  <a:schemeClr val="tx1"/>
                </a:solidFill>
                <a:effectLst/>
                <a:latin typeface="隶书" pitchFamily="49" charset="-122"/>
                <a:ea typeface="隶书" pitchFamily="49" charset="-122"/>
                <a:cs typeface="宋体" pitchFamily="2" charset="-122"/>
              </a:rPr>
              <a:t>点拨：衬托手法</a:t>
            </a: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3200" b="0"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3200" b="0" i="0" u="none" strike="noStrike" cap="none" normalizeH="0" baseline="0" smtClean="0">
                <a:ln>
                  <a:noFill/>
                </a:ln>
                <a:solidFill>
                  <a:schemeClr val="tx1"/>
                </a:solidFill>
                <a:effectLst/>
                <a:latin typeface="隶书" pitchFamily="49" charset="-122"/>
                <a:ea typeface="隶书" pitchFamily="49" charset="-122"/>
                <a:cs typeface="宋体" pitchFamily="2" charset="-122"/>
              </a:rPr>
              <a:t>在</a:t>
            </a:r>
            <a:r>
              <a:rPr kumimoji="0" lang="zh-CN" altLang="zh-CN" sz="3200" b="0" i="0" u="none" strike="noStrike" cap="none" normalizeH="0" baseline="0" smtClean="0">
                <a:ln>
                  <a:noFill/>
                </a:ln>
                <a:solidFill>
                  <a:schemeClr val="tx1"/>
                </a:solidFill>
                <a:effectLst/>
                <a:latin typeface="隶书" pitchFamily="49" charset="-122"/>
                <a:ea typeface="隶书" pitchFamily="49" charset="-122"/>
                <a:cs typeface="宋体" pitchFamily="2" charset="-122"/>
              </a:rPr>
              <a:t>《</a:t>
            </a:r>
            <a:r>
              <a:rPr kumimoji="0" lang="zh-CN" sz="3200" b="0" i="0" u="none" strike="noStrike" cap="none" normalizeH="0" baseline="0" smtClean="0">
                <a:ln>
                  <a:noFill/>
                </a:ln>
                <a:solidFill>
                  <a:schemeClr val="tx1"/>
                </a:solidFill>
                <a:effectLst/>
                <a:latin typeface="隶书" pitchFamily="49" charset="-122"/>
                <a:ea typeface="隶书" pitchFamily="49" charset="-122"/>
                <a:cs typeface="宋体" pitchFamily="2" charset="-122"/>
              </a:rPr>
              <a:t>故都的秋</a:t>
            </a:r>
            <a:r>
              <a:rPr kumimoji="0" lang="zh-CN" altLang="zh-CN" sz="3200" b="0" i="0" u="none" strike="noStrike" cap="none" normalizeH="0" baseline="0" smtClean="0">
                <a:ln>
                  <a:noFill/>
                </a:ln>
                <a:solidFill>
                  <a:schemeClr val="tx1"/>
                </a:solidFill>
                <a:effectLst/>
                <a:latin typeface="隶书" pitchFamily="49" charset="-122"/>
                <a:ea typeface="隶书" pitchFamily="49" charset="-122"/>
                <a:cs typeface="宋体" pitchFamily="2" charset="-122"/>
              </a:rPr>
              <a:t>》</a:t>
            </a:r>
            <a:r>
              <a:rPr kumimoji="0" lang="zh-CN" sz="3200" b="0" i="0" u="none" strike="noStrike" cap="none" normalizeH="0" baseline="0" smtClean="0">
                <a:ln>
                  <a:noFill/>
                </a:ln>
                <a:solidFill>
                  <a:schemeClr val="tx1"/>
                </a:solidFill>
                <a:effectLst/>
                <a:latin typeface="隶书" pitchFamily="49" charset="-122"/>
                <a:ea typeface="隶书" pitchFamily="49" charset="-122"/>
                <a:cs typeface="宋体" pitchFamily="2" charset="-122"/>
              </a:rPr>
              <a:t>这篇文章中，作者除了直接叙述描写故都的“秋”外，着意以南方的“秋”为写照，</a:t>
            </a:r>
            <a:endParaRPr kumimoji="0" lang="en-US" altLang="zh-CN" sz="3200" b="0" i="0" u="none" strike="noStrike" cap="none" normalizeH="0" baseline="0" smtClean="0">
              <a:ln>
                <a:noFill/>
              </a:ln>
              <a:solidFill>
                <a:schemeClr val="tx1"/>
              </a:solidFill>
              <a:effectLst/>
              <a:latin typeface="隶书" pitchFamily="49" charset="-122"/>
              <a:ea typeface="隶书" pitchFamily="49"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3200" b="0" i="0" u="none" strike="noStrike" cap="none" normalizeH="0" baseline="0" smtClean="0">
                <a:ln>
                  <a:noFill/>
                </a:ln>
                <a:solidFill>
                  <a:schemeClr val="tx1"/>
                </a:solidFill>
                <a:effectLst/>
                <a:latin typeface="隶书" pitchFamily="49" charset="-122"/>
                <a:ea typeface="隶书" pitchFamily="49" charset="-122"/>
                <a:cs typeface="宋体" pitchFamily="2" charset="-122"/>
              </a:rPr>
              <a:t>对比反衬出故都秋的浓度与特色。在秋天的故都，在那无际的碧天下，连小虫、扫街这样细微的声音都能听得清清楚楚，不正反衬出故都的寂静吗？“蝉噪林逾静，鸟鸣山更幽”，艺术家往往用这种以动衬静的手法来取得更强的艺术效果。</a:t>
            </a:r>
            <a:endParaRPr kumimoji="0" lang="zh-CN" sz="4400" b="0" i="0" u="none" strike="noStrike" cap="none" normalizeH="0" baseline="0" smtClean="0">
              <a:ln>
                <a:noFill/>
              </a:ln>
              <a:solidFill>
                <a:schemeClr val="tx1"/>
              </a:solidFill>
              <a:effectLst/>
              <a:latin typeface="隶书" pitchFamily="49" charset="-122"/>
              <a:ea typeface="隶书" pitchFamily="49" charset="-122"/>
              <a:cs typeface="宋体" pitchFamily="2" charset="-122"/>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
          <p:cNvSpPr>
            <a:spLocks noChangeArrowheads="1"/>
          </p:cNvSpPr>
          <p:nvPr/>
        </p:nvSpPr>
        <p:spPr bwMode="auto">
          <a:xfrm>
            <a:off x="266700" y="352425"/>
            <a:ext cx="8535709" cy="618630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44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定 义</a:t>
            </a: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   </a:t>
            </a:r>
            <a:r>
              <a:rPr kumimoji="0" 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为了突出主要事物，用类似的事物或反面的、有差别的事物做陪衬，这种方法就叫衬托。衬托一般分正衬与反衬两种。</a:t>
            </a:r>
            <a:endPar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正衬指的是主要事物</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本体</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与陪衬事物</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衬体</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有类似点，用衬体从正面衬托本体。反衬指的是主要事物</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本体</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与陪衬事物</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衬体</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有相反的特点或不同的情况，用衬体从反面衬托本体。</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作 用</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运用衬托手法，能突出主体，或渲染主体，使之形象鲜明，给人以深刻的感受。</a:t>
            </a:r>
            <a:endParaRPr kumimoji="0" lang="zh-CN" altLang="en-US" sz="44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1"/>
          <p:cNvSpPr>
            <a:spLocks noChangeArrowheads="1"/>
          </p:cNvSpPr>
          <p:nvPr/>
        </p:nvSpPr>
        <p:spPr bwMode="auto">
          <a:xfrm>
            <a:off x="219075" y="352424"/>
            <a:ext cx="8305800" cy="507831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chemeClr val="tx1"/>
                </a:solidFill>
                <a:effectLst/>
                <a:latin typeface="隶书" pitchFamily="49" charset="-122"/>
                <a:ea typeface="隶书" pitchFamily="49" charset="-122"/>
                <a:cs typeface="宋体" pitchFamily="2" charset="-122"/>
              </a:rPr>
              <a:t>写法指点</a:t>
            </a: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3600" b="1" i="0" u="none" strike="noStrike" cap="none" normalizeH="0" baseline="0" smtClean="0">
                <a:ln>
                  <a:noFill/>
                </a:ln>
                <a:solidFill>
                  <a:schemeClr val="tx1"/>
                </a:solidFill>
                <a:effectLst/>
                <a:latin typeface="隶书" pitchFamily="49" charset="-122"/>
                <a:ea typeface="隶书" pitchFamily="49" charset="-122"/>
                <a:cs typeface="宋体" pitchFamily="2" charset="-122"/>
              </a:rPr>
              <a:t>1</a:t>
            </a:r>
            <a:r>
              <a:rPr kumimoji="0" lang="zh-CN" altLang="en-US" sz="3600" b="1" i="0" u="none" strike="noStrike" cap="none" normalizeH="0" baseline="0" smtClean="0">
                <a:ln>
                  <a:noFill/>
                </a:ln>
                <a:solidFill>
                  <a:schemeClr val="tx1"/>
                </a:solidFill>
                <a:effectLst/>
                <a:latin typeface="隶书" pitchFamily="49" charset="-122"/>
                <a:ea typeface="隶书" pitchFamily="49" charset="-122"/>
                <a:cs typeface="宋体" pitchFamily="2" charset="-122"/>
              </a:rPr>
              <a:t>、</a:t>
            </a:r>
            <a:r>
              <a:rPr kumimoji="0" lang="zh-CN" sz="3600" b="1" i="0" u="none" strike="noStrike" cap="none" normalizeH="0" baseline="0" smtClean="0">
                <a:ln>
                  <a:noFill/>
                </a:ln>
                <a:solidFill>
                  <a:schemeClr val="tx1"/>
                </a:solidFill>
                <a:effectLst/>
                <a:latin typeface="隶书" pitchFamily="49" charset="-122"/>
                <a:ea typeface="隶书" pitchFamily="49" charset="-122"/>
                <a:cs typeface="宋体" pitchFamily="2" charset="-122"/>
              </a:rPr>
              <a:t>景物反衬法。许多作者在表情达意时，却往往故意将感情与景物的差距拉大，常见的手法就是以美好的景物来写哀情，或以凄凉的景物来写欢乐，这就是景物反衬法。</a:t>
            </a:r>
          </a:p>
          <a:p>
            <a:pPr marL="0" marR="0" lvl="0" indent="0" algn="l" defTabSz="914400" rtl="0" eaLnBrk="0" fontAlgn="base" latinLnBrk="0" hangingPunct="0">
              <a:lnSpc>
                <a:spcPct val="100000"/>
              </a:lnSpc>
              <a:spcBef>
                <a:spcPct val="0"/>
              </a:spcBef>
              <a:spcAft>
                <a:spcPct val="0"/>
              </a:spcAft>
              <a:buClrTx/>
              <a:buSzTx/>
              <a:buFontTx/>
              <a:buNone/>
            </a:pPr>
            <a:r>
              <a:rPr kumimoji="0" lang="zh-CN" sz="3600" b="1" i="0" u="none" strike="noStrike" cap="none" normalizeH="0" baseline="0" smtClean="0">
                <a:ln>
                  <a:noFill/>
                </a:ln>
                <a:solidFill>
                  <a:schemeClr val="tx1"/>
                </a:solidFill>
                <a:effectLst/>
                <a:latin typeface="隶书" pitchFamily="49" charset="-122"/>
                <a:ea typeface="隶书" pitchFamily="49" charset="-122"/>
                <a:cs typeface="宋体" pitchFamily="2" charset="-122"/>
              </a:rPr>
              <a:t>如：</a:t>
            </a:r>
            <a:r>
              <a:rPr kumimoji="0" lang="zh-CN" altLang="zh-CN" sz="3600" b="1" i="0" u="none" strike="noStrike" cap="none" normalizeH="0" baseline="0" smtClean="0">
                <a:ln>
                  <a:noFill/>
                </a:ln>
                <a:solidFill>
                  <a:schemeClr val="tx1"/>
                </a:solidFill>
                <a:effectLst/>
                <a:latin typeface="隶书" pitchFamily="49" charset="-122"/>
                <a:ea typeface="隶书" pitchFamily="49" charset="-122"/>
                <a:cs typeface="宋体" pitchFamily="2" charset="-122"/>
              </a:rPr>
              <a:t>《</a:t>
            </a:r>
            <a:r>
              <a:rPr kumimoji="0" lang="zh-CN" sz="3600" b="1" i="0" u="none" strike="noStrike" cap="none" normalizeH="0" baseline="0" smtClean="0">
                <a:ln>
                  <a:noFill/>
                </a:ln>
                <a:solidFill>
                  <a:schemeClr val="tx1"/>
                </a:solidFill>
                <a:effectLst/>
                <a:latin typeface="隶书" pitchFamily="49" charset="-122"/>
                <a:ea typeface="隶书" pitchFamily="49" charset="-122"/>
                <a:cs typeface="宋体" pitchFamily="2" charset="-122"/>
              </a:rPr>
              <a:t>虞美人</a:t>
            </a:r>
            <a:r>
              <a:rPr kumimoji="0" lang="zh-CN" altLang="zh-CN" sz="3600" b="1" i="0" u="none" strike="noStrike" cap="none" normalizeH="0" baseline="0" smtClean="0">
                <a:ln>
                  <a:noFill/>
                </a:ln>
                <a:solidFill>
                  <a:schemeClr val="tx1"/>
                </a:solidFill>
                <a:effectLst/>
                <a:latin typeface="隶书" pitchFamily="49" charset="-122"/>
                <a:ea typeface="隶书" pitchFamily="49" charset="-122"/>
                <a:cs typeface="宋体" pitchFamily="2" charset="-122"/>
              </a:rPr>
              <a:t>》</a:t>
            </a:r>
            <a:r>
              <a:rPr kumimoji="0" lang="zh-CN" sz="3600" b="1" i="0" u="none" strike="noStrike" cap="none" normalizeH="0" baseline="0" smtClean="0">
                <a:ln>
                  <a:noFill/>
                </a:ln>
                <a:solidFill>
                  <a:schemeClr val="tx1"/>
                </a:solidFill>
                <a:effectLst/>
                <a:latin typeface="隶书" pitchFamily="49" charset="-122"/>
                <a:ea typeface="隶书" pitchFamily="49" charset="-122"/>
                <a:cs typeface="宋体" pitchFamily="2" charset="-122"/>
              </a:rPr>
              <a:t>春花秋月何时了，往事知多少？用“春花秋月”的美景反衬李煜国破家亡的悲哀。</a:t>
            </a:r>
            <a:endParaRPr kumimoji="0" lang="zh-CN" sz="4800"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p:cNvSpPr>
            <a:spLocks noChangeArrowheads="1"/>
          </p:cNvSpPr>
          <p:nvPr/>
        </p:nvSpPr>
        <p:spPr bwMode="auto">
          <a:xfrm>
            <a:off x="285750" y="390525"/>
            <a:ext cx="7639050" cy="255454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000" b="0" i="0" u="none" strike="noStrike" cap="none" normalizeH="0" baseline="0" smtClean="0">
                <a:ln>
                  <a:noFill/>
                </a:ln>
                <a:solidFill>
                  <a:schemeClr val="tx2">
                    <a:lumMod val="75000"/>
                  </a:schemeClr>
                </a:solidFill>
                <a:effectLst/>
                <a:latin typeface="隶书" pitchFamily="49" charset="-122"/>
                <a:ea typeface="隶书" pitchFamily="49" charset="-122"/>
                <a:cs typeface="宋体" pitchFamily="2" charset="-122"/>
              </a:rPr>
              <a:t>2</a:t>
            </a:r>
            <a:r>
              <a:rPr kumimoji="0" lang="zh-CN" altLang="en-US" sz="4000" b="0" i="0" u="none" strike="noStrike" cap="none" normalizeH="0" baseline="0" smtClean="0">
                <a:ln>
                  <a:noFill/>
                </a:ln>
                <a:solidFill>
                  <a:schemeClr val="tx2">
                    <a:lumMod val="75000"/>
                  </a:schemeClr>
                </a:solidFill>
                <a:effectLst/>
                <a:latin typeface="隶书" pitchFamily="49" charset="-122"/>
                <a:ea typeface="隶书" pitchFamily="49" charset="-122"/>
                <a:cs typeface="宋体" pitchFamily="2" charset="-122"/>
              </a:rPr>
              <a:t>、</a:t>
            </a:r>
            <a:r>
              <a:rPr kumimoji="0" lang="zh-CN" sz="4000" b="0" i="0" u="none" strike="noStrike" cap="none" normalizeH="0" baseline="0" smtClean="0">
                <a:ln>
                  <a:noFill/>
                </a:ln>
                <a:solidFill>
                  <a:schemeClr val="tx2">
                    <a:lumMod val="75000"/>
                  </a:schemeClr>
                </a:solidFill>
                <a:effectLst/>
                <a:latin typeface="隶书" pitchFamily="49" charset="-122"/>
                <a:ea typeface="隶书" pitchFamily="49" charset="-122"/>
                <a:cs typeface="宋体" pitchFamily="2" charset="-122"/>
              </a:rPr>
              <a:t>人物对照反衬法。作品中要塑造人物形象，除了采用正面描写外，还可以描摹对立面的人物来反衬突出主人公。</a:t>
            </a:r>
            <a:endParaRPr kumimoji="0" lang="zh-CN" sz="5400" b="0" i="0" u="none" strike="noStrike" cap="none" normalizeH="0" baseline="0" smtClean="0">
              <a:ln>
                <a:noFill/>
              </a:ln>
              <a:solidFill>
                <a:schemeClr val="tx2">
                  <a:lumMod val="75000"/>
                </a:schemeClr>
              </a:solidFill>
              <a:effectLst/>
              <a:latin typeface="隶书" pitchFamily="49" charset="-122"/>
              <a:ea typeface="隶书" pitchFamily="49" charset="-122"/>
              <a:cs typeface="宋体" panose="02010600030101010101" pitchFamily="2" charset="-122"/>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ChangeArrowheads="1"/>
          </p:cNvSpPr>
          <p:nvPr/>
        </p:nvSpPr>
        <p:spPr bwMode="auto">
          <a:xfrm>
            <a:off x="228600" y="276225"/>
            <a:ext cx="8648700" cy="403187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200" b="1" i="0" u="none" strike="noStrike" cap="none" normalizeH="0" baseline="0" smtClean="0">
                <a:ln>
                  <a:noFill/>
                </a:ln>
                <a:solidFill>
                  <a:schemeClr val="tx2">
                    <a:lumMod val="75000"/>
                  </a:schemeClr>
                </a:solidFill>
                <a:effectLst/>
                <a:latin typeface="隶书" pitchFamily="49" charset="-122"/>
                <a:ea typeface="隶书" pitchFamily="49" charset="-122"/>
                <a:cs typeface="宋体" pitchFamily="2" charset="-122"/>
              </a:rPr>
              <a:t>内外对照法。外，指外表；内指内心品质。在写主要人物自身时，也常运用到反衬手法。</a:t>
            </a:r>
          </a:p>
          <a:p>
            <a:pPr marL="0" marR="0" lvl="0" indent="0" algn="l" defTabSz="914400" rtl="0" eaLnBrk="0" fontAlgn="base" latinLnBrk="0" hangingPunct="0">
              <a:lnSpc>
                <a:spcPct val="100000"/>
              </a:lnSpc>
              <a:spcBef>
                <a:spcPct val="0"/>
              </a:spcBef>
              <a:spcAft>
                <a:spcPct val="0"/>
              </a:spcAft>
              <a:buClrTx/>
              <a:buSzTx/>
              <a:buFontTx/>
              <a:buNone/>
            </a:pPr>
            <a:r>
              <a:rPr kumimoji="0" lang="zh-CN" sz="3200" b="1" i="0" u="none" strike="noStrike" cap="none" normalizeH="0" baseline="0" smtClean="0">
                <a:ln>
                  <a:noFill/>
                </a:ln>
                <a:solidFill>
                  <a:schemeClr val="tx2">
                    <a:lumMod val="75000"/>
                  </a:schemeClr>
                </a:solidFill>
                <a:effectLst/>
                <a:latin typeface="隶书" pitchFamily="49" charset="-122"/>
                <a:ea typeface="隶书" pitchFamily="49" charset="-122"/>
                <a:cs typeface="宋体" pitchFamily="2" charset="-122"/>
              </a:rPr>
              <a:t>运用衬托的手法，要善于利用事物之间的相互关系，言彼衬此，以宾托主，从而获得“彼”愈真而“此”愈明、“宾”愈活则“主”愈显的艺术效果。因此，运用衬托要爱憎分明，要宾主分明，陪衬事物与被陪衬事物，要让人一看便清楚，不能喧宾夺主。</a:t>
            </a:r>
            <a:endParaRPr kumimoji="0" lang="zh-CN" sz="4400" b="1" i="0" u="none" strike="noStrike" cap="none" normalizeH="0" baseline="0" smtClean="0">
              <a:ln>
                <a:noFill/>
              </a:ln>
              <a:solidFill>
                <a:schemeClr val="tx2">
                  <a:lumMod val="75000"/>
                </a:schemeClr>
              </a:solidFill>
              <a:effectLst/>
              <a:latin typeface="隶书" pitchFamily="49" charset="-122"/>
              <a:ea typeface="隶书" pitchFamily="49" charset="-122"/>
              <a:cs typeface="宋体" panose="02010600030101010101" pitchFamily="2" charset="-122"/>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1"/>
          <p:cNvSpPr>
            <a:spLocks noChangeArrowheads="1"/>
          </p:cNvSpPr>
          <p:nvPr/>
        </p:nvSpPr>
        <p:spPr bwMode="auto">
          <a:xfrm>
            <a:off x="209549" y="276225"/>
            <a:ext cx="8524875" cy="317009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200" i="0" u="none" strike="noStrike" cap="none" normalizeH="0" baseline="0" smtClean="0">
                <a:ln>
                  <a:noFill/>
                </a:ln>
                <a:solidFill>
                  <a:schemeClr val="tx2">
                    <a:lumMod val="75000"/>
                  </a:schemeClr>
                </a:solidFill>
                <a:effectLst/>
                <a:latin typeface="隶书" pitchFamily="49" charset="-122"/>
                <a:ea typeface="隶书" pitchFamily="49" charset="-122"/>
                <a:cs typeface="宋体" pitchFamily="2" charset="-122"/>
              </a:rPr>
              <a:t>第四部分：问题争鸣</a:t>
            </a:r>
            <a:r>
              <a:rPr kumimoji="0" lang="en-US" altLang="zh-CN" sz="3200" i="0" u="none" strike="noStrike" cap="none" normalizeH="0" baseline="0" smtClean="0">
                <a:ln>
                  <a:noFill/>
                </a:ln>
                <a:solidFill>
                  <a:schemeClr val="tx2">
                    <a:lumMod val="75000"/>
                  </a:schemeClr>
                </a:solidFill>
                <a:effectLst/>
                <a:latin typeface="隶书" pitchFamily="49" charset="-122"/>
                <a:ea typeface="隶书" pitchFamily="49" charset="-122"/>
                <a:cs typeface="宋体" pitchFamily="2" charset="-122"/>
              </a:rPr>
              <a:t>----</a:t>
            </a:r>
            <a:r>
              <a:rPr kumimoji="0" lang="zh-CN" altLang="en-US" sz="3200" i="0" u="none" strike="noStrike" cap="none" normalizeH="0" baseline="0" smtClean="0">
                <a:ln>
                  <a:noFill/>
                </a:ln>
                <a:solidFill>
                  <a:schemeClr val="tx2">
                    <a:lumMod val="75000"/>
                  </a:schemeClr>
                </a:solidFill>
                <a:effectLst/>
                <a:latin typeface="隶书" pitchFamily="49" charset="-122"/>
                <a:ea typeface="隶书" pitchFamily="49" charset="-122"/>
                <a:cs typeface="宋体" pitchFamily="2" charset="-122"/>
              </a:rPr>
              <a:t>争论主题</a:t>
            </a:r>
            <a:endParaRPr kumimoji="0" lang="zh-CN" altLang="en-US" sz="2800" i="0" u="none" strike="noStrike" cap="none" normalizeH="0" baseline="0" smtClean="0">
              <a:ln>
                <a:noFill/>
              </a:ln>
              <a:solidFill>
                <a:schemeClr val="tx2">
                  <a:lumMod val="75000"/>
                </a:schemeClr>
              </a:solidFill>
              <a:effectLst/>
              <a:latin typeface="隶书" pitchFamily="49" charset="-122"/>
              <a:ea typeface="隶书"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i="0" u="none" strike="noStrike" cap="none" normalizeH="0" baseline="0" smtClean="0">
                <a:ln>
                  <a:noFill/>
                </a:ln>
                <a:solidFill>
                  <a:schemeClr val="tx2">
                    <a:lumMod val="75000"/>
                  </a:schemeClr>
                </a:solidFill>
                <a:effectLst/>
                <a:latin typeface="隶书" pitchFamily="49" charset="-122"/>
                <a:ea typeface="隶书" pitchFamily="49" charset="-122"/>
                <a:cs typeface="宋体" panose="02010600030101010101" pitchFamily="2" charset="-122"/>
              </a:rPr>
              <a:t>对于</a:t>
            </a:r>
            <a:r>
              <a:rPr kumimoji="0" lang="en-US" altLang="zh-CN" sz="2800" i="0" u="none" strike="noStrike" cap="none" normalizeH="0" baseline="0" smtClean="0">
                <a:ln>
                  <a:noFill/>
                </a:ln>
                <a:solidFill>
                  <a:schemeClr val="tx2">
                    <a:lumMod val="75000"/>
                  </a:schemeClr>
                </a:solidFill>
                <a:effectLst/>
                <a:latin typeface="隶书" pitchFamily="49" charset="-122"/>
                <a:ea typeface="隶书" pitchFamily="49" charset="-122"/>
                <a:cs typeface="宋体" pitchFamily="2" charset="-122"/>
              </a:rPr>
              <a:t>《</a:t>
            </a:r>
            <a:r>
              <a:rPr kumimoji="0" lang="zh-CN" altLang="en-US" sz="2800" i="0" u="none" strike="noStrike" cap="none" normalizeH="0" baseline="0" smtClean="0">
                <a:ln>
                  <a:noFill/>
                </a:ln>
                <a:solidFill>
                  <a:schemeClr val="tx2">
                    <a:lumMod val="75000"/>
                  </a:schemeClr>
                </a:solidFill>
                <a:effectLst/>
                <a:latin typeface="隶书" pitchFamily="49" charset="-122"/>
                <a:ea typeface="隶书" pitchFamily="49" charset="-122"/>
                <a:cs typeface="宋体" pitchFamily="2" charset="-122"/>
              </a:rPr>
              <a:t>故都的秋</a:t>
            </a:r>
            <a:r>
              <a:rPr kumimoji="0" lang="en-US" altLang="zh-CN" sz="2800" i="0" u="none" strike="noStrike" cap="none" normalizeH="0" baseline="0" smtClean="0">
                <a:ln>
                  <a:noFill/>
                </a:ln>
                <a:solidFill>
                  <a:schemeClr val="tx2">
                    <a:lumMod val="75000"/>
                  </a:schemeClr>
                </a:solidFill>
                <a:effectLst/>
                <a:latin typeface="隶书" pitchFamily="49" charset="-122"/>
                <a:ea typeface="隶书" pitchFamily="49" charset="-122"/>
                <a:cs typeface="宋体" pitchFamily="2" charset="-122"/>
              </a:rPr>
              <a:t>》</a:t>
            </a:r>
            <a:r>
              <a:rPr kumimoji="0" lang="zh-CN" altLang="en-US" sz="2800" i="0" u="none" strike="noStrike" cap="none" normalizeH="0" baseline="0" smtClean="0">
                <a:ln>
                  <a:noFill/>
                </a:ln>
                <a:solidFill>
                  <a:schemeClr val="tx2">
                    <a:lumMod val="75000"/>
                  </a:schemeClr>
                </a:solidFill>
                <a:effectLst/>
                <a:latin typeface="隶书" pitchFamily="49" charset="-122"/>
                <a:ea typeface="隶书" pitchFamily="49" charset="-122"/>
                <a:cs typeface="宋体" pitchFamily="2" charset="-122"/>
              </a:rPr>
              <a:t>的主题，历来见仁见智，有人认为是颂秋，有人认为是悲秋，有人认为是表达对故都的眷恋之情，有人认为是表达了一种深沉的爱国之情，还有人认为是表达了作者对田园生活的向往，你对这篇文章的主题有什么看法？</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i="0" u="none" strike="noStrike" cap="none" normalizeH="0" baseline="0" smtClean="0">
                <a:ln>
                  <a:noFill/>
                </a:ln>
                <a:solidFill>
                  <a:schemeClr val="tx2">
                    <a:lumMod val="75000"/>
                  </a:schemeClr>
                </a:solidFill>
                <a:effectLst/>
                <a:latin typeface="隶书" pitchFamily="49" charset="-122"/>
                <a:ea typeface="隶书" pitchFamily="49" charset="-122"/>
                <a:cs typeface="宋体" pitchFamily="2" charset="-122"/>
              </a:rPr>
              <a:t>学生各抒己见：</a:t>
            </a:r>
            <a:endParaRPr kumimoji="0" lang="zh-CN" altLang="en-US" sz="4000" i="0" u="none" strike="noStrike" cap="none" normalizeH="0" baseline="0" smtClean="0">
              <a:ln>
                <a:noFill/>
              </a:ln>
              <a:solidFill>
                <a:schemeClr val="tx2">
                  <a:lumMod val="75000"/>
                </a:schemeClr>
              </a:solidFill>
              <a:effectLst/>
              <a:latin typeface="隶书" pitchFamily="49" charset="-122"/>
              <a:ea typeface="隶书" pitchFamily="49" charset="-122"/>
              <a:cs typeface="宋体" panose="02010600030101010101" pitchFamily="2"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5"/>
          <p:cNvSpPr>
            <a:spLocks noChangeArrowheads="1"/>
          </p:cNvSpPr>
          <p:nvPr/>
        </p:nvSpPr>
        <p:spPr bwMode="auto">
          <a:xfrm>
            <a:off x="3411142" y="1554164"/>
            <a:ext cx="7784306"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a:p>
        </p:txBody>
      </p:sp>
      <p:pic>
        <p:nvPicPr>
          <p:cNvPr id="8195" name="Picture 6" descr="4"/>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365523" y="2562224"/>
            <a:ext cx="1577577" cy="2006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Text Box 7"/>
          <p:cNvSpPr txBox="1">
            <a:spLocks noChangeArrowheads="1"/>
          </p:cNvSpPr>
          <p:nvPr/>
        </p:nvSpPr>
        <p:spPr bwMode="auto">
          <a:xfrm>
            <a:off x="365522" y="4581526"/>
            <a:ext cx="204414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a:ea typeface="宋体"/>
              </a:defRPr>
            </a:lvl1pPr>
            <a:lvl2pPr marL="742950" indent="-285750" eaLnBrk="0" hangingPunct="0">
              <a:defRPr>
                <a:solidFill>
                  <a:schemeClr val="tx1"/>
                </a:solidFill>
                <a:latin typeface="Arial"/>
                <a:ea typeface="宋体"/>
              </a:defRPr>
            </a:lvl2pPr>
            <a:lvl3pPr marL="1143000" indent="-228600" eaLnBrk="0" hangingPunct="0">
              <a:defRPr>
                <a:solidFill>
                  <a:schemeClr val="tx1"/>
                </a:solidFill>
                <a:latin typeface="Arial"/>
                <a:ea typeface="宋体"/>
              </a:defRPr>
            </a:lvl3pPr>
            <a:lvl4pPr marL="1600200" indent="-228600" eaLnBrk="0" hangingPunct="0">
              <a:defRPr>
                <a:solidFill>
                  <a:schemeClr val="tx1"/>
                </a:solidFill>
                <a:latin typeface="Arial"/>
                <a:ea typeface="宋体"/>
              </a:defRPr>
            </a:lvl4pPr>
            <a:lvl5pPr marL="2057400" indent="-228600" eaLnBrk="0" hangingPunct="0">
              <a:defRPr>
                <a:solidFill>
                  <a:schemeClr val="tx1"/>
                </a:solidFill>
                <a:latin typeface="Arial"/>
                <a:ea typeface="宋体"/>
              </a:defRPr>
            </a:lvl5pPr>
            <a:lvl6pPr marL="2514600" indent="-228600" eaLnBrk="0" fontAlgn="base" hangingPunct="0">
              <a:spcBef>
                <a:spcPct val="0"/>
              </a:spcBef>
              <a:spcAft>
                <a:spcPct val="0"/>
              </a:spcAft>
              <a:defRPr>
                <a:solidFill>
                  <a:schemeClr val="tx1"/>
                </a:solidFill>
                <a:latin typeface="Arial"/>
                <a:ea typeface="宋体"/>
              </a:defRPr>
            </a:lvl6pPr>
            <a:lvl7pPr marL="2971800" indent="-228600" eaLnBrk="0" fontAlgn="base" hangingPunct="0">
              <a:spcBef>
                <a:spcPct val="0"/>
              </a:spcBef>
              <a:spcAft>
                <a:spcPct val="0"/>
              </a:spcAft>
              <a:defRPr>
                <a:solidFill>
                  <a:schemeClr val="tx1"/>
                </a:solidFill>
                <a:latin typeface="Arial"/>
                <a:ea typeface="宋体"/>
              </a:defRPr>
            </a:lvl7pPr>
            <a:lvl8pPr marL="3429000" indent="-228600" eaLnBrk="0" fontAlgn="base" hangingPunct="0">
              <a:spcBef>
                <a:spcPct val="0"/>
              </a:spcBef>
              <a:spcAft>
                <a:spcPct val="0"/>
              </a:spcAft>
              <a:defRPr>
                <a:solidFill>
                  <a:schemeClr val="tx1"/>
                </a:solidFill>
                <a:latin typeface="Arial"/>
                <a:ea typeface="宋体"/>
              </a:defRPr>
            </a:lvl8pPr>
            <a:lvl9pPr marL="3886200" indent="-228600" eaLnBrk="0" fontAlgn="base" hangingPunct="0">
              <a:spcBef>
                <a:spcPct val="0"/>
              </a:spcBef>
              <a:spcAft>
                <a:spcPct val="0"/>
              </a:spcAft>
              <a:defRPr>
                <a:solidFill>
                  <a:schemeClr val="tx1"/>
                </a:solidFill>
                <a:latin typeface="Arial"/>
                <a:ea typeface="宋体"/>
              </a:defRPr>
            </a:lvl9pPr>
          </a:lstStyle>
          <a:p>
            <a:pPr eaLnBrk="1" hangingPunct="1"/>
            <a:r>
              <a:rPr lang="zh-CN" altLang="en-US" b="1"/>
              <a:t>郁达夫、郭沫若、</a:t>
            </a:r>
          </a:p>
          <a:p>
            <a:pPr eaLnBrk="1" hangingPunct="1"/>
            <a:r>
              <a:rPr lang="zh-CN" altLang="en-US" b="1"/>
              <a:t>成仿吾</a:t>
            </a:r>
          </a:p>
        </p:txBody>
      </p:sp>
      <p:sp>
        <p:nvSpPr>
          <p:cNvPr id="8197" name="Rectangle 8"/>
          <p:cNvSpPr>
            <a:spLocks noChangeArrowheads="1"/>
          </p:cNvSpPr>
          <p:nvPr/>
        </p:nvSpPr>
        <p:spPr bwMode="auto">
          <a:xfrm>
            <a:off x="0" y="3041650"/>
            <a:ext cx="914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a:p>
        </p:txBody>
      </p:sp>
      <p:sp>
        <p:nvSpPr>
          <p:cNvPr id="4103" name="Rectangle 9"/>
          <p:cNvSpPr>
            <a:spLocks noChangeArrowheads="1"/>
          </p:cNvSpPr>
          <p:nvPr/>
        </p:nvSpPr>
        <p:spPr bwMode="auto">
          <a:xfrm>
            <a:off x="3081337" y="890589"/>
            <a:ext cx="5614988" cy="4991751"/>
          </a:xfrm>
          <a:prstGeom prst="rect">
            <a:avLst/>
          </a:prstGeom>
          <a:noFill/>
          <a:ln>
            <a:noFill/>
          </a:ln>
          <a:extLst/>
        </p:spPr>
        <p:txBody>
          <a:bodyPr>
            <a:spAutoFit/>
          </a:bodyPr>
          <a:lstStyle/>
          <a:p>
            <a:pPr>
              <a:lnSpc>
                <a:spcPct val="150000"/>
              </a:lnSpc>
              <a:spcBef>
                <a:spcPct val="50000"/>
              </a:spcBef>
              <a:defRPr/>
            </a:pPr>
            <a:r>
              <a:rPr lang="en-US" altLang="zh-CN" sz="2400" b="1">
                <a:solidFill>
                  <a:schemeClr val="tx1">
                    <a:lumMod val="75000"/>
                  </a:schemeClr>
                </a:solidFill>
                <a:latin typeface="宋体" pitchFamily="2" charset="-122"/>
                <a:ea typeface="宋体" pitchFamily="2" charset="-122"/>
              </a:rPr>
              <a:t>    1938</a:t>
            </a:r>
            <a:r>
              <a:rPr lang="zh-CN" altLang="en-US" sz="2400" b="1">
                <a:solidFill>
                  <a:schemeClr val="tx1">
                    <a:lumMod val="75000"/>
                  </a:schemeClr>
                </a:solidFill>
                <a:latin typeface="宋体" pitchFamily="2" charset="-122"/>
                <a:ea typeface="宋体" pitchFamily="2" charset="-122"/>
              </a:rPr>
              <a:t>年底赴新加坡，从事报刊编辑和抗日救亡工作。 </a:t>
            </a:r>
            <a:r>
              <a:rPr lang="en-US" altLang="zh-CN" sz="2400" b="1">
                <a:solidFill>
                  <a:schemeClr val="tx1">
                    <a:lumMod val="75000"/>
                  </a:schemeClr>
                </a:solidFill>
                <a:latin typeface="宋体" pitchFamily="2" charset="-122"/>
                <a:ea typeface="宋体" pitchFamily="2" charset="-122"/>
              </a:rPr>
              <a:t>1942</a:t>
            </a:r>
            <a:r>
              <a:rPr lang="zh-CN" altLang="en-US" sz="2400" b="1">
                <a:solidFill>
                  <a:schemeClr val="tx1">
                    <a:lumMod val="75000"/>
                  </a:schemeClr>
                </a:solidFill>
                <a:latin typeface="宋体" pitchFamily="2" charset="-122"/>
                <a:ea typeface="宋体" pitchFamily="2" charset="-122"/>
              </a:rPr>
              <a:t>年流亡到苏门答腊，化名赵廉隐居下来。不久，当地日本宪兵部强迫他去当翻译，暗中保护和营救了不少当地志士和华 侨，并获悉了日本宪兵部许多秘密罪行。</a:t>
            </a:r>
            <a:r>
              <a:rPr lang="en-US" altLang="zh-CN" sz="2400" b="1">
                <a:solidFill>
                  <a:schemeClr val="tx1">
                    <a:lumMod val="75000"/>
                  </a:schemeClr>
                </a:solidFill>
                <a:latin typeface="宋体" pitchFamily="2" charset="-122"/>
                <a:ea typeface="宋体" pitchFamily="2" charset="-122"/>
              </a:rPr>
              <a:t>1945</a:t>
            </a:r>
            <a:r>
              <a:rPr lang="zh-CN" altLang="en-US" sz="2400" b="1">
                <a:solidFill>
                  <a:schemeClr val="tx1">
                    <a:lumMod val="75000"/>
                  </a:schemeClr>
                </a:solidFill>
                <a:latin typeface="宋体" pitchFamily="2" charset="-122"/>
                <a:ea typeface="宋体" pitchFamily="2" charset="-122"/>
              </a:rPr>
              <a:t>年日本投降后被日本宪兵秘密杀害。</a:t>
            </a:r>
            <a:r>
              <a:rPr lang="en-US" altLang="zh-CN" sz="2400" b="1">
                <a:solidFill>
                  <a:schemeClr val="tx1">
                    <a:lumMod val="75000"/>
                  </a:schemeClr>
                </a:solidFill>
                <a:latin typeface="宋体" pitchFamily="2" charset="-122"/>
                <a:ea typeface="宋体" pitchFamily="2" charset="-122"/>
              </a:rPr>
              <a:t>1952</a:t>
            </a:r>
            <a:r>
              <a:rPr lang="zh-CN" altLang="en-US" sz="2400" b="1">
                <a:solidFill>
                  <a:schemeClr val="tx1">
                    <a:lumMod val="75000"/>
                  </a:schemeClr>
                </a:solidFill>
                <a:latin typeface="宋体" pitchFamily="2" charset="-122"/>
                <a:ea typeface="宋体" pitchFamily="2" charset="-122"/>
              </a:rPr>
              <a:t>年，中央人民政府追认他为“为民族解 放殉难的战士”，并在他的家乡建亭纪念。</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ChangeArrowheads="1"/>
          </p:cNvSpPr>
          <p:nvPr/>
        </p:nvSpPr>
        <p:spPr bwMode="auto">
          <a:xfrm>
            <a:off x="361949" y="295275"/>
            <a:ext cx="8439151" cy="452431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6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36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观点一</a:t>
            </a:r>
            <a:r>
              <a:rPr kumimoji="0" lang="en-US" altLang="zh-CN" sz="36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36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故都的秋</a:t>
            </a:r>
            <a:r>
              <a:rPr kumimoji="0" lang="en-US" altLang="zh-CN" sz="36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36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抒发了作者对故都的眷恋之情。文章将自然的“客观色彩”</a:t>
            </a:r>
            <a:r>
              <a:rPr kumimoji="0" lang="en-US" altLang="zh-CN" sz="36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36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故都的秋色，与作家内心的“主观色彩”</a:t>
            </a:r>
            <a:r>
              <a:rPr kumimoji="0" lang="en-US" altLang="zh-CN" sz="36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36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个人心情，自然地融合在一起，秋中有情的眷念，情中有秋的落寞。赞美故都的自然风物，抒发对故都之秋的向往、眷恋之情，并流露出忧郁、孤独的性格。</a:t>
            </a:r>
            <a:endParaRPr kumimoji="0" lang="zh-CN" altLang="en-US" sz="48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endParaRP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1"/>
          <p:cNvSpPr>
            <a:spLocks noChangeArrowheads="1"/>
          </p:cNvSpPr>
          <p:nvPr/>
        </p:nvSpPr>
        <p:spPr bwMode="auto">
          <a:xfrm>
            <a:off x="133349" y="190500"/>
            <a:ext cx="8620125" cy="483209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chemeClr val="tx2">
                    <a:lumMod val="75000"/>
                  </a:schemeClr>
                </a:solidFill>
                <a:effectLst/>
                <a:latin typeface="隶书" pitchFamily="49" charset="-122"/>
                <a:ea typeface="隶书" pitchFamily="49" charset="-122"/>
                <a:cs typeface="宋体" pitchFamily="2" charset="-122"/>
              </a:rPr>
              <a:t>(</a:t>
            </a:r>
            <a:r>
              <a:rPr kumimoji="0" lang="zh-CN" altLang="en-US" sz="2800" b="1" i="0" u="none" strike="noStrike" cap="none" normalizeH="0" baseline="0" smtClean="0">
                <a:ln>
                  <a:noFill/>
                </a:ln>
                <a:solidFill>
                  <a:schemeClr val="tx2">
                    <a:lumMod val="75000"/>
                  </a:schemeClr>
                </a:solidFill>
                <a:effectLst/>
                <a:latin typeface="隶书" pitchFamily="49" charset="-122"/>
                <a:ea typeface="隶书" pitchFamily="49" charset="-122"/>
                <a:cs typeface="宋体" pitchFamily="2" charset="-122"/>
              </a:rPr>
              <a:t>观点二</a:t>
            </a:r>
            <a:r>
              <a:rPr kumimoji="0" lang="en-US" altLang="zh-CN" sz="2800" b="1" i="0" u="none" strike="noStrike" cap="none" normalizeH="0" baseline="0" smtClean="0">
                <a:ln>
                  <a:noFill/>
                </a:ln>
                <a:solidFill>
                  <a:schemeClr val="tx2">
                    <a:lumMod val="75000"/>
                  </a:schemeClr>
                </a:solidFill>
                <a:effectLst/>
                <a:latin typeface="隶书" pitchFamily="49" charset="-122"/>
                <a:ea typeface="隶书" pitchFamily="49" charset="-122"/>
                <a:cs typeface="宋体" pitchFamily="2" charset="-122"/>
              </a:rPr>
              <a:t>)《</a:t>
            </a:r>
            <a:r>
              <a:rPr kumimoji="0" lang="zh-CN" altLang="en-US" sz="2800" b="1" i="0" u="none" strike="noStrike" cap="none" normalizeH="0" baseline="0" smtClean="0">
                <a:ln>
                  <a:noFill/>
                </a:ln>
                <a:solidFill>
                  <a:schemeClr val="tx2">
                    <a:lumMod val="75000"/>
                  </a:schemeClr>
                </a:solidFill>
                <a:effectLst/>
                <a:latin typeface="隶书" pitchFamily="49" charset="-122"/>
                <a:ea typeface="隶书" pitchFamily="49" charset="-122"/>
                <a:cs typeface="宋体" pitchFamily="2" charset="-122"/>
              </a:rPr>
              <a:t>故都的秋</a:t>
            </a:r>
            <a:r>
              <a:rPr kumimoji="0" lang="en-US" altLang="zh-CN" sz="2800" b="1" i="0" u="none" strike="noStrike" cap="none" normalizeH="0" baseline="0" smtClean="0">
                <a:ln>
                  <a:noFill/>
                </a:ln>
                <a:solidFill>
                  <a:schemeClr val="tx2">
                    <a:lumMod val="75000"/>
                  </a:schemeClr>
                </a:solidFill>
                <a:effectLst/>
                <a:latin typeface="隶书" pitchFamily="49" charset="-122"/>
                <a:ea typeface="隶书" pitchFamily="49" charset="-122"/>
                <a:cs typeface="宋体" pitchFamily="2" charset="-122"/>
              </a:rPr>
              <a:t>》</a:t>
            </a:r>
            <a:r>
              <a:rPr kumimoji="0" lang="zh-CN" altLang="en-US" sz="2800" b="1" i="0" u="none" strike="noStrike" cap="none" normalizeH="0" baseline="0" smtClean="0">
                <a:ln>
                  <a:noFill/>
                </a:ln>
                <a:solidFill>
                  <a:schemeClr val="tx2">
                    <a:lumMod val="75000"/>
                  </a:schemeClr>
                </a:solidFill>
                <a:effectLst/>
                <a:latin typeface="隶书" pitchFamily="49" charset="-122"/>
                <a:ea typeface="隶书" pitchFamily="49" charset="-122"/>
                <a:cs typeface="宋体" pitchFamily="2" charset="-122"/>
              </a:rPr>
              <a:t>表面是在悲秋，实为颂秋。如作者所说，秋能引起人们“深沉，幽远，严厉，萧索的感触来”，但作者在开头和结尾都用南国的秋和故都的秋作对比，衬托出北国秋景之美，秋味之浓，秋意之十足，渗透着作者对故都的秋的深深的挚爱和眷恋。文中写了家家户户的庭院秋色，写了高空下寂静的牵牛花，写了无声地飘然落地的槐花，在悲凉中又写出了故都人情的深沉、温暖，富有情味。写到处是成熟的水果，这是写清、静、悲凉中的成熟和充实，给人生气盎然的韵味。所以说作者实际上是在用深沉的忧思和落寞悲凉来颂秋。</a:t>
            </a:r>
            <a:endParaRPr kumimoji="0" lang="zh-CN" altLang="en-US" sz="4000" b="1" i="0" u="none" strike="noStrike" cap="none" normalizeH="0" baseline="0" smtClean="0">
              <a:ln>
                <a:noFill/>
              </a:ln>
              <a:solidFill>
                <a:schemeClr val="tx2">
                  <a:lumMod val="75000"/>
                </a:schemeClr>
              </a:solidFill>
              <a:effectLst/>
              <a:latin typeface="隶书" pitchFamily="49" charset="-122"/>
              <a:ea typeface="隶书" pitchFamily="49" charset="-122"/>
              <a:cs typeface="宋体" panose="02010600030101010101" pitchFamily="2" charset="-122"/>
            </a:endParaRP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1"/>
          <p:cNvSpPr>
            <a:spLocks noChangeArrowheads="1"/>
          </p:cNvSpPr>
          <p:nvPr/>
        </p:nvSpPr>
        <p:spPr bwMode="auto">
          <a:xfrm>
            <a:off x="-1" y="180975"/>
            <a:ext cx="9010651" cy="550920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观点三</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故都的秋</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不但表达了作者对故都的秋的深深眷恋之情，更是传递出他的爱国情愫。郁达夫在他短短四十几个春秋里，身处乱世，饱经忧患，十年的异国生活，使他饱受屈辱和歧视。他在</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沉沦</a:t>
            </a:r>
            <a:r>
              <a:rPr kumimoji="0" lang="en-US" altLang="zh-CN"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a:t>
            </a:r>
            <a:r>
              <a:rPr kumimoji="0" lang="zh-CN" altLang="en-US" sz="3200" b="1" i="0" u="none" strike="noStrike" cap="none" normalizeH="0" baseline="0" smtClean="0">
                <a:ln>
                  <a:noFill/>
                </a:ln>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中借主人公之口发出“祖国呀祖国！我的死是你害我的”“你快富起来！强起来罢”的呐喊，这也是他的心声。夏衍先生曾说“达夫是一个伟大的爱国者，爱国是他毕生的精神支柱”。他借写故都的秋景，表达的是一种深沉的爱国之情，对故都的秋有多眷恋，表明他对祖国的爱就有多深。</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ChangeArrowheads="1"/>
          </p:cNvSpPr>
          <p:nvPr/>
        </p:nvSpPr>
        <p:spPr bwMode="auto">
          <a:xfrm>
            <a:off x="190500" y="200025"/>
            <a:ext cx="8591550" cy="372409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4400" b="1" i="0" u="none" strike="noStrike" cap="none" normalizeH="0" baseline="0" smtClean="0">
                <a:ln>
                  <a:noFill/>
                </a:ln>
                <a:solidFill>
                  <a:schemeClr val="tx2">
                    <a:lumMod val="75000"/>
                  </a:schemeClr>
                </a:solidFill>
                <a:effectLst/>
                <a:latin typeface="隶书" pitchFamily="49" charset="-122"/>
                <a:ea typeface="隶书" pitchFamily="49" charset="-122"/>
                <a:cs typeface="宋体" pitchFamily="2" charset="-122"/>
              </a:rPr>
              <a:t>比较权威的说法：</a:t>
            </a: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3200"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lang="en-US" altLang="zh-CN" sz="3200" b="1" smtClean="0">
                <a:latin typeface="隶书" pitchFamily="49" charset="-122"/>
                <a:ea typeface="隶书" pitchFamily="49" charset="-122"/>
                <a:cs typeface="宋体" pitchFamily="2" charset="-122"/>
              </a:rPr>
              <a:t>   </a:t>
            </a:r>
            <a:r>
              <a:rPr kumimoji="0" lang="zh-CN" sz="3200" b="1" i="0" u="none" strike="noStrike" cap="none" normalizeH="0" baseline="0" smtClean="0">
                <a:ln>
                  <a:noFill/>
                </a:ln>
                <a:solidFill>
                  <a:schemeClr val="tx1"/>
                </a:solidFill>
                <a:effectLst/>
                <a:latin typeface="隶书" pitchFamily="49" charset="-122"/>
                <a:ea typeface="隶书" pitchFamily="49" charset="-122"/>
                <a:cs typeface="宋体" pitchFamily="2" charset="-122"/>
              </a:rPr>
              <a:t>本文通过对故都北平秋色的描绘，赞美了故都的自然风物，抒发了向往、眷恋故都之秋的真情，表达了作者对故都、对祖国的深沉而炽热的爱，同时，也流露出作者在旧中国颠沛流离、饱尝人间愁苦的忧郁、孤独的心境。</a:t>
            </a:r>
            <a:endParaRPr kumimoji="0" lang="zh-CN" sz="4400"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endParaRP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1"/>
          <p:cNvSpPr>
            <a:spLocks noChangeArrowheads="1"/>
          </p:cNvSpPr>
          <p:nvPr/>
        </p:nvSpPr>
        <p:spPr bwMode="auto">
          <a:xfrm>
            <a:off x="676275" y="723900"/>
            <a:ext cx="8029575" cy="83099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4800" b="1" i="0" u="none" strike="noStrike" cap="none" normalizeH="0" baseline="0" smtClean="0">
                <a:ln>
                  <a:noFill/>
                </a:ln>
                <a:solidFill>
                  <a:schemeClr val="tx1"/>
                </a:solidFill>
                <a:effectLst/>
                <a:latin typeface="隶书" pitchFamily="49" charset="-122"/>
                <a:ea typeface="隶书" pitchFamily="49" charset="-122"/>
                <a:cs typeface="宋体" pitchFamily="2" charset="-122"/>
              </a:rPr>
              <a:t>第四部分内容：多读厚积 </a:t>
            </a:r>
            <a:endParaRPr kumimoji="0" lang="zh-CN" sz="6600" b="0"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endParaRPr>
          </a:p>
        </p:txBody>
      </p:sp>
      <p:sp>
        <p:nvSpPr>
          <p:cNvPr id="3" name="矩形 2"/>
          <p:cNvSpPr/>
          <p:nvPr/>
        </p:nvSpPr>
        <p:spPr>
          <a:xfrm>
            <a:off x="2158248" y="2824460"/>
            <a:ext cx="3663183" cy="923330"/>
          </a:xfrm>
          <a:prstGeom prst="rect">
            <a:avLst/>
          </a:prstGeom>
          <a:noFill/>
        </p:spPr>
        <p:txBody>
          <a:bodyPr wrap="none" lIns="91440" tIns="45720" rIns="91440" bIns="45720">
            <a:spAutoFit/>
          </a:bodyPr>
          <a:lstStyle/>
          <a:p>
            <a:pPr algn="ctr"/>
            <a:r>
              <a:rPr lang="zh-CN" altLang="en-US" sz="5400" b="1" cap="none" spc="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北平的四季</a:t>
            </a:r>
            <a:endParaRPr lang="zh-CN" altLang="en-US" sz="5400" b="1" cap="none" spc="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3375" y="428626"/>
            <a:ext cx="8518923" cy="4912344"/>
          </a:xfrm>
          <a:prstGeom prst="rect">
            <a:avLst/>
          </a:prstGeom>
        </p:spPr>
        <p:txBody>
          <a:bodyPr wrap="square" lIns="109957" tIns="54978" rIns="109957" bIns="54978">
            <a:spAutoFit/>
          </a:bodyPr>
          <a:lstStyle/>
          <a:p>
            <a:pPr indent="736862" eaLnBrk="0" hangingPunct="0">
              <a:tabLst>
                <a:tab pos="4673156" algn="l"/>
              </a:tabLst>
              <a:defRPr/>
            </a:pPr>
            <a:r>
              <a:rPr lang="zh-CN" altLang="zh-CN" sz="4000" b="1">
                <a:solidFill>
                  <a:schemeClr val="tx2">
                    <a:lumMod val="75000"/>
                  </a:schemeClr>
                </a:solidFill>
                <a:latin typeface="+mj-ea"/>
                <a:ea typeface="+mj-ea"/>
                <a:cs typeface="Times New Roman" pitchFamily="18" charset="0"/>
              </a:rPr>
              <a:t>北平的四季</a:t>
            </a:r>
            <a:endParaRPr lang="zh-CN" altLang="zh-CN" sz="4000" b="1">
              <a:solidFill>
                <a:schemeClr val="tx2">
                  <a:lumMod val="75000"/>
                </a:schemeClr>
              </a:solidFill>
              <a:latin typeface="+mj-ea"/>
              <a:ea typeface="+mj-ea"/>
            </a:endParaRPr>
          </a:p>
          <a:p>
            <a:pPr indent="736862" eaLnBrk="0" hangingPunct="0">
              <a:tabLst>
                <a:tab pos="4673156" algn="l"/>
              </a:tabLst>
              <a:defRPr/>
            </a:pPr>
            <a:r>
              <a:rPr lang="en-US" altLang="zh-CN" sz="3400" smtClean="0">
                <a:latin typeface="+mj-ea"/>
                <a:ea typeface="+mj-ea"/>
                <a:cs typeface="Times New Roman" pitchFamily="18" charset="0"/>
              </a:rPr>
              <a:t>              </a:t>
            </a:r>
            <a:r>
              <a:rPr lang="zh-CN" altLang="zh-CN" sz="3400" smtClean="0">
                <a:latin typeface="+mj-ea"/>
                <a:ea typeface="+mj-ea"/>
                <a:cs typeface="Times New Roman" pitchFamily="18" charset="0"/>
              </a:rPr>
              <a:t>郁达夫</a:t>
            </a:r>
            <a:endParaRPr lang="zh-CN" altLang="zh-CN" sz="3400">
              <a:latin typeface="+mj-ea"/>
              <a:ea typeface="+mj-ea"/>
            </a:endParaRPr>
          </a:p>
          <a:p>
            <a:pPr eaLnBrk="0" hangingPunct="0">
              <a:defRPr/>
            </a:pPr>
            <a:r>
              <a:rPr lang="zh-CN" altLang="en-US" sz="3400">
                <a:latin typeface="+mj-ea"/>
                <a:ea typeface="+mj-ea"/>
                <a:cs typeface="Times New Roman" pitchFamily="18" charset="0"/>
              </a:rPr>
              <a:t>    </a:t>
            </a:r>
            <a:r>
              <a:rPr lang="zh-CN" altLang="en-US" sz="3400" smtClean="0">
                <a:latin typeface="+mj-ea"/>
                <a:ea typeface="+mj-ea"/>
                <a:cs typeface="Times New Roman" pitchFamily="18" charset="0"/>
              </a:rPr>
              <a:t>中国</a:t>
            </a:r>
            <a:r>
              <a:rPr lang="zh-CN" altLang="en-US" sz="3400">
                <a:latin typeface="+mj-ea"/>
                <a:ea typeface="+mj-ea"/>
                <a:cs typeface="Times New Roman" pitchFamily="18" charset="0"/>
              </a:rPr>
              <a:t>的大都会，我前半生住过的地方，原也不在少数；可是当一个人静下来回想起从前，上海的热闹，南京的辽阔，广州的乌烟瘴气，汉口武昌的杂乱无章，甚至于青岛的清幽，福州的秀丽，以及杭州的沉着，总归都还比不上北京</a:t>
            </a:r>
            <a:r>
              <a:rPr lang="en-US" altLang="zh-CN" sz="3400">
                <a:latin typeface="+mj-ea"/>
                <a:ea typeface="+mj-ea"/>
              </a:rPr>
              <a:t>——</a:t>
            </a:r>
            <a:r>
              <a:rPr lang="zh-CN" altLang="en-US" sz="3400">
                <a:latin typeface="+mj-ea"/>
                <a:ea typeface="+mj-ea"/>
                <a:cs typeface="Times New Roman" pitchFamily="18" charset="0"/>
              </a:rPr>
              <a:t>我住在那里的时候，当然还是北京</a:t>
            </a:r>
            <a:r>
              <a:rPr lang="en-US" altLang="zh-CN" sz="3400">
                <a:latin typeface="+mj-ea"/>
                <a:ea typeface="+mj-ea"/>
              </a:rPr>
              <a:t>——</a:t>
            </a:r>
            <a:r>
              <a:rPr lang="zh-CN" altLang="en-US" sz="3400">
                <a:latin typeface="+mj-ea"/>
                <a:ea typeface="+mj-ea"/>
                <a:cs typeface="Times New Roman" pitchFamily="18" charset="0"/>
              </a:rPr>
              <a:t>的典丽堂皇，幽闲清妙。</a:t>
            </a:r>
            <a:r>
              <a:rPr lang="zh-CN" altLang="en-US" sz="3400">
                <a:latin typeface="+mj-ea"/>
                <a:ea typeface="+mj-ea"/>
              </a:rPr>
              <a:t> </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6027" y="392793"/>
            <a:ext cx="7899797" cy="6389672"/>
          </a:xfrm>
          <a:prstGeom prst="rect">
            <a:avLst/>
          </a:prstGeom>
        </p:spPr>
        <p:txBody>
          <a:bodyPr lIns="109957" tIns="54978" rIns="109957" bIns="54978">
            <a:spAutoFit/>
          </a:bodyPr>
          <a:lstStyle/>
          <a:p>
            <a:pPr>
              <a:lnSpc>
                <a:spcPct val="150000"/>
              </a:lnSpc>
              <a:defRPr/>
            </a:pPr>
            <a:r>
              <a:rPr lang="en-US" altLang="zh-CN" sz="3400">
                <a:latin typeface="+mj-ea"/>
                <a:ea typeface="+mj-ea"/>
              </a:rPr>
              <a:t>    </a:t>
            </a:r>
            <a:r>
              <a:rPr lang="zh-CN" altLang="zh-CN" sz="3400">
                <a:latin typeface="+mj-ea"/>
                <a:ea typeface="+mj-ea"/>
              </a:rPr>
              <a:t>先说人的分子罢，在当时的北京，</a:t>
            </a:r>
            <a:r>
              <a:rPr lang="en-US" altLang="zh-CN" sz="3400">
                <a:latin typeface="+mj-ea"/>
                <a:ea typeface="+mj-ea"/>
              </a:rPr>
              <a:t>——</a:t>
            </a:r>
            <a:r>
              <a:rPr lang="zh-CN" altLang="zh-CN" sz="3400">
                <a:latin typeface="+mj-ea"/>
                <a:ea typeface="+mj-ea"/>
              </a:rPr>
              <a:t>民国十一二年前后</a:t>
            </a:r>
            <a:r>
              <a:rPr lang="en-US" altLang="zh-CN" sz="3400">
                <a:latin typeface="+mj-ea"/>
                <a:ea typeface="+mj-ea"/>
              </a:rPr>
              <a:t>——</a:t>
            </a:r>
            <a:r>
              <a:rPr lang="zh-CN" altLang="zh-CN" sz="3400">
                <a:latin typeface="+mj-ea"/>
                <a:ea typeface="+mj-ea"/>
              </a:rPr>
              <a:t>上自军阀政客名优起，中经学者名人，文士美女教育家，下至于负贩拉车铺小摊的人，都可以谈谈，都有一艺之长，而无憎人之貌；就是由荐头店荐来的老妈子，除上炕者是当然以外，也总是衣冠楚楚，看起来不觉得会令人讨嫌。</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5985" y="563564"/>
            <a:ext cx="8559403" cy="7959332"/>
          </a:xfrm>
          <a:prstGeom prst="rect">
            <a:avLst/>
          </a:prstGeom>
        </p:spPr>
        <p:txBody>
          <a:bodyPr lIns="109957" tIns="54978" rIns="109957" bIns="54978">
            <a:spAutoFit/>
          </a:bodyPr>
          <a:lstStyle/>
          <a:p>
            <a:pPr>
              <a:lnSpc>
                <a:spcPct val="150000"/>
              </a:lnSpc>
              <a:defRPr/>
            </a:pPr>
            <a:r>
              <a:rPr lang="en-US" altLang="zh-CN" sz="3400">
                <a:latin typeface="+mj-ea"/>
                <a:ea typeface="+mj-ea"/>
              </a:rPr>
              <a:t>    </a:t>
            </a:r>
            <a:r>
              <a:rPr lang="zh-CN" altLang="zh-CN" sz="3400">
                <a:latin typeface="+mj-ea"/>
                <a:ea typeface="+mj-ea"/>
              </a:rPr>
              <a:t>其次说到北京物质的供给哩，又是山珍海味，洋广杂货，以及萝卜白菜等本地产品，无一不备，无一不好的地方。所以在北京住上两三年的人，每一遇到要走的时候，总只感到北京的空气太沉闷，灰沙太暗淡，生活太无变化；一鞭出走，出前门便觉胸舒，过芦沟方知天晓，仿佛一出都门，就上了新生活开始的坦道似的；但是一年半载，在北京以外的各地</a:t>
            </a:r>
            <a:r>
              <a:rPr lang="en-US" altLang="zh-CN" sz="3400">
                <a:latin typeface="+mj-ea"/>
                <a:ea typeface="+mj-ea"/>
              </a:rPr>
              <a:t>——</a:t>
            </a:r>
            <a:r>
              <a:rPr lang="zh-CN" altLang="zh-CN" sz="3400">
                <a:latin typeface="+mj-ea"/>
                <a:ea typeface="+mj-ea"/>
              </a:rPr>
              <a:t>除了在自己幼年的故乡以外</a:t>
            </a:r>
            <a:r>
              <a:rPr lang="en-US" altLang="zh-CN" sz="3400">
                <a:latin typeface="+mj-ea"/>
                <a:ea typeface="+mj-ea"/>
              </a:rPr>
              <a:t>——</a:t>
            </a:r>
            <a:r>
              <a:rPr lang="zh-CN" altLang="zh-CN" sz="3400">
                <a:latin typeface="+mj-ea"/>
                <a:ea typeface="+mj-ea"/>
              </a:rPr>
              <a:t>去一住，谁也会得重想</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8612" y="1335089"/>
            <a:ext cx="8559404" cy="5604841"/>
          </a:xfrm>
          <a:prstGeom prst="rect">
            <a:avLst/>
          </a:prstGeom>
        </p:spPr>
        <p:txBody>
          <a:bodyPr lIns="109957" tIns="54978" rIns="109957" bIns="54978">
            <a:spAutoFit/>
          </a:bodyPr>
          <a:lstStyle/>
          <a:p>
            <a:pPr>
              <a:lnSpc>
                <a:spcPct val="150000"/>
              </a:lnSpc>
              <a:defRPr/>
            </a:pPr>
            <a:r>
              <a:rPr lang="zh-CN" altLang="zh-CN" sz="3400">
                <a:latin typeface="+mj-ea"/>
                <a:ea typeface="+mj-ea"/>
              </a:rPr>
              <a:t>起北京，再希望回去，隐隐地对北京害起剧烈的怀乡病来。这一种经验，原是住过北京的人，个个都有，而在我自己，却感觉得格外的浓，格外的切。最大的原因或许是为了我那长子之骨，现在也还埋在郊外广谊园的坟山，而几位极要好的知己，又是在那里同时毙命的受难者的一群。</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3623" y="1900238"/>
            <a:ext cx="8484394" cy="4035181"/>
          </a:xfrm>
          <a:prstGeom prst="rect">
            <a:avLst/>
          </a:prstGeom>
        </p:spPr>
        <p:txBody>
          <a:bodyPr lIns="109957" tIns="54978" rIns="109957" bIns="54978">
            <a:spAutoFit/>
          </a:bodyPr>
          <a:lstStyle/>
          <a:p>
            <a:pPr>
              <a:lnSpc>
                <a:spcPct val="150000"/>
              </a:lnSpc>
              <a:defRPr/>
            </a:pPr>
            <a:r>
              <a:rPr lang="en-US" altLang="zh-CN" sz="3400">
                <a:latin typeface="+mj-ea"/>
                <a:ea typeface="+mj-ea"/>
              </a:rPr>
              <a:t>    </a:t>
            </a:r>
            <a:r>
              <a:rPr lang="zh-CN" altLang="zh-CN" sz="3400">
                <a:latin typeface="+mj-ea"/>
                <a:ea typeface="+mj-ea"/>
              </a:rPr>
              <a:t>北平的人事品物，原是无一不可爱的，就是大家觉得最要不得的北平的天候，和地理联合上一起，在我也觉得是中国各大都会中所寻不出几处来的好地。为叙述的便利起见，想分成四季来约略地说说。</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0898" y="976610"/>
            <a:ext cx="184730" cy="923330"/>
          </a:xfrm>
          <a:prstGeom prst="rect">
            <a:avLst/>
          </a:prstGeom>
          <a:noFill/>
        </p:spPr>
        <p:txBody>
          <a:bodyPr wrap="none" lIns="91440" tIns="45720" rIns="91440" bIns="45720">
            <a:spAutoFit/>
          </a:bodyPr>
          <a:lstStyle/>
          <a:p>
            <a:pPr algn="ctr"/>
            <a:endParaRPr lang="zh-CN" altLang="en-US" sz="5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049" name="Rectangle 1"/>
          <p:cNvSpPr>
            <a:spLocks noChangeArrowheads="1"/>
          </p:cNvSpPr>
          <p:nvPr/>
        </p:nvSpPr>
        <p:spPr bwMode="auto">
          <a:xfrm>
            <a:off x="533399" y="476251"/>
            <a:ext cx="4143375" cy="64633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文学知识</a:t>
            </a:r>
            <a:r>
              <a:rPr kumimoji="0" lang="en-US" altLang="zh-CN" sz="3600" b="1" i="0" u="none" strike="noStrike" cap="none" normalizeH="0" baseline="0" smtClean="0">
                <a:ln>
                  <a:noFill/>
                </a:ln>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a:t>
            </a:r>
            <a:r>
              <a:rPr kumimoji="0" lang="zh-CN" altLang="en-US" sz="3600" b="1" i="0" u="none" strike="noStrike" cap="none" normalizeH="0" baseline="0" smtClean="0">
                <a:ln>
                  <a:noFill/>
                </a:ln>
                <a:solidFill>
                  <a:srgbClr val="FF000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创造社</a:t>
            </a:r>
            <a:endParaRPr kumimoji="0" lang="zh-CN" altLang="en-US" sz="48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
        <p:nvSpPr>
          <p:cNvPr id="2050" name="Rectangle 2"/>
          <p:cNvSpPr>
            <a:spLocks noChangeArrowheads="1"/>
          </p:cNvSpPr>
          <p:nvPr/>
        </p:nvSpPr>
        <p:spPr bwMode="auto">
          <a:xfrm>
            <a:off x="228600" y="1219200"/>
            <a:ext cx="8401049" cy="526297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创造社是“五四”新文学运动中著名的新文学团体。成立于</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1921</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年</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7</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月，主要成员有郭沫若、郁达夫、张资平、成仿吾、田汉等，先后办有</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创造</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季刊、</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创造周报</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创造日</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洪水</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等十余种刊物，并编辑出版了</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创造丛书</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等。创造社初期主张“为艺术而艺术”，讲究文学的“全”和“美”。强调“直觉”“灵感”在文学创作中的作用，主张表现作家的“内心要求”。他们同时又注重文学表现时代的使命，对旧社会不惜加以猛烈的炮火。创作上的流派特色十分明显，他们的作品大都侧重表现自我，带有浓厚的抒情色彩，直抒胸臆和病态的心理描写往往成为他们表达内心矛盾和对现实的反抗情绪的主要形式。</a:t>
            </a:r>
            <a:endParaRPr kumimoji="0" lang="zh-CN" altLang="en-US" sz="4000" b="1" i="0" u="none" strike="noStrike" cap="none" normalizeH="0" baseline="0" smtClean="0">
              <a:ln>
                <a:noFill/>
              </a:ln>
              <a:solidFill>
                <a:srgbClr val="00B0F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685800"/>
            <a:ext cx="8485585" cy="7174502"/>
          </a:xfrm>
          <a:prstGeom prst="rect">
            <a:avLst/>
          </a:prstGeom>
        </p:spPr>
        <p:txBody>
          <a:bodyPr lIns="109957" tIns="54978" rIns="109957" bIns="54978">
            <a:spAutoFit/>
          </a:bodyPr>
          <a:lstStyle/>
          <a:p>
            <a:pPr>
              <a:lnSpc>
                <a:spcPct val="150000"/>
              </a:lnSpc>
              <a:defRPr/>
            </a:pPr>
            <a:r>
              <a:rPr lang="en-US" altLang="zh-CN" sz="3400">
                <a:latin typeface="+mj-ea"/>
                <a:ea typeface="+mj-ea"/>
              </a:rPr>
              <a:t>    </a:t>
            </a:r>
            <a:r>
              <a:rPr lang="zh-CN" altLang="zh-CN" sz="3400">
                <a:latin typeface="+mj-ea"/>
                <a:ea typeface="+mj-ea"/>
              </a:rPr>
              <a:t>北平自入旧历的十月之后，就是灰沙满地，寒风刺骨的节季了，所以北平的冬天，是一般人所最怕过的日子。但是要想认识一个地方的特异之处，我以为顶好是当这特异处表现得最圆满的时候去领略；故而夏天去热带，寒天去北极，是我一向所持的哲理。北平的冬天，冷虽则比南方要冷得多，但是北方生活的伟大悠闲，也只有在冬季，使人感受得最彻底。</a:t>
            </a:r>
            <a:endParaRPr lang="en-US" altLang="zh-CN" sz="3400">
              <a:latin typeface="+mj-ea"/>
              <a:ea typeface="+mj-ea"/>
            </a:endParaRP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8125" y="174625"/>
            <a:ext cx="8577263" cy="8744162"/>
          </a:xfrm>
          <a:prstGeom prst="rect">
            <a:avLst/>
          </a:prstGeom>
        </p:spPr>
        <p:txBody>
          <a:bodyPr lIns="109957" tIns="54978" rIns="109957" bIns="54978">
            <a:spAutoFit/>
          </a:bodyPr>
          <a:lstStyle/>
          <a:p>
            <a:pPr>
              <a:lnSpc>
                <a:spcPct val="150000"/>
              </a:lnSpc>
              <a:defRPr/>
            </a:pPr>
            <a:r>
              <a:rPr lang="en-US" altLang="zh-CN" sz="3400">
                <a:latin typeface="+mj-ea"/>
                <a:ea typeface="+mj-ea"/>
              </a:rPr>
              <a:t>    </a:t>
            </a:r>
            <a:r>
              <a:rPr lang="zh-CN" altLang="zh-CN" sz="3400">
                <a:latin typeface="+mj-ea"/>
                <a:ea typeface="+mj-ea"/>
              </a:rPr>
              <a:t>先说房屋的防寒装置吧，北方的住屋，并不同南方的摩登都市一样，用的是钢骨水泥，冷热气管；一般的北方人家，总只是矮矮的一所四合房，四面是很厚的泥墙；上面花厅内都有一张暖坑，一所回廊；廊子上是一带明窗，窗眼里糊着薄纸，薄纸内又装上风门，另外就没有什么了。在这样简陋的房屋之内，你只教把炉子一生，电灯一点，棉门帘一挂上，在屋里住着，却一辈子总是暖炖炖像是春三四月里的样子。尤其会使得你感觉到屋内的温软堪恋的，是屋外窗外</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5985" y="465139"/>
            <a:ext cx="8721328" cy="8744162"/>
          </a:xfrm>
          <a:prstGeom prst="rect">
            <a:avLst/>
          </a:prstGeom>
        </p:spPr>
        <p:txBody>
          <a:bodyPr lIns="109957" tIns="54978" rIns="109957" bIns="54978">
            <a:spAutoFit/>
          </a:bodyPr>
          <a:lstStyle/>
          <a:p>
            <a:pPr>
              <a:lnSpc>
                <a:spcPct val="150000"/>
              </a:lnSpc>
              <a:defRPr/>
            </a:pPr>
            <a:r>
              <a:rPr lang="zh-CN" altLang="zh-CN" sz="3400">
                <a:latin typeface="+mj-ea"/>
                <a:ea typeface="+mj-ea"/>
              </a:rPr>
              <a:t>面呜呜在叫啸的西北风。天色老是灰沉沉的，路上面也老是灰的围障，而从风尘灰土中下车，一踏进屋里，就觉得一团春气，包围在你的左右四周，使你马上就忘记了屋外的一切寒冬的苦楚。若是喜欢吃吃酒，烧烧羊肉锅的人，那冬天的北方生活，就更加不能够割舍；酒已经是御寒的妙药了，再加上以大蒜与羊肉酱油合煮的香味，简直可以使一室之内，涨满了白濛濛的水蒸温气。玻璃窗内，前半夜，会流下一条条的清汗，后半夜就变成了花色奇异的冰纹。</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5762" y="219075"/>
            <a:ext cx="8281988" cy="5558675"/>
          </a:xfrm>
          <a:prstGeom prst="rect">
            <a:avLst/>
          </a:prstGeom>
        </p:spPr>
        <p:txBody>
          <a:bodyPr wrap="square" lIns="109957" tIns="54978" rIns="109957" bIns="54978">
            <a:spAutoFit/>
          </a:bodyPr>
          <a:lstStyle/>
          <a:p>
            <a:pPr>
              <a:lnSpc>
                <a:spcPct val="150000"/>
              </a:lnSpc>
              <a:defRPr/>
            </a:pPr>
            <a:r>
              <a:rPr lang="en-US" altLang="zh-CN" sz="3400">
                <a:latin typeface="+mj-ea"/>
                <a:ea typeface="+mj-ea"/>
              </a:rPr>
              <a:t>    </a:t>
            </a:r>
            <a:r>
              <a:rPr lang="zh-CN" altLang="zh-CN" sz="2800">
                <a:latin typeface="+mj-ea"/>
                <a:ea typeface="+mj-ea"/>
              </a:rPr>
              <a:t>到了下雪的时候哩，景象当然又要一变。早晨从厚棉被里张开眼来，一室的清光，会使你的眼睛眩晕。在阳光照耀之下，雪也一粒一粒的放起光来了，蛰伏得很久的小鸟，在这时候会飞出来觅食振翎，谈天说地，吱吱地叫个不休。数日来的灰暗天空，愁云一扫，忽然变得澄清见底，翳障全无；于是年轻的北方住民，就可以营屋外的生活了，溜冰，做雪人，赶冰车雪车，就在这一种日子里最有劲儿</a:t>
            </a:r>
            <a:r>
              <a:rPr lang="zh-CN" altLang="zh-CN" sz="3400">
                <a:latin typeface="+mj-ea"/>
                <a:ea typeface="+mj-ea"/>
              </a:rPr>
              <a:t>。</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2069" y="292618"/>
            <a:ext cx="8117681" cy="5343231"/>
          </a:xfrm>
          <a:prstGeom prst="rect">
            <a:avLst/>
          </a:prstGeom>
        </p:spPr>
        <p:txBody>
          <a:bodyPr lIns="109957" tIns="54978" rIns="109957" bIns="54978">
            <a:spAutoFit/>
          </a:bodyPr>
          <a:lstStyle/>
          <a:p>
            <a:pPr>
              <a:defRPr/>
            </a:pPr>
            <a:r>
              <a:rPr lang="en-US" altLang="zh-CN" sz="3400">
                <a:latin typeface="+mj-ea"/>
                <a:ea typeface="+mj-ea"/>
              </a:rPr>
              <a:t>    </a:t>
            </a:r>
            <a:r>
              <a:rPr lang="zh-CN" altLang="zh-CN" sz="3400">
                <a:latin typeface="+mj-ea"/>
                <a:ea typeface="+mj-ea"/>
              </a:rPr>
              <a:t>我曾于这一种大雪时晴的傍晚，和几位朋友，跨上跛驴，出西直门上骆驼庄去过过一夜。北平郊外的一片大雪地，无数枯树林，以及西山隐隐现现的不少白峰头，和时时吹来的几阵雪样的西北风，所给与人的印象，实在是深刻，伟大，神秘到了不可以言语来形容。直到了十余年后的现在，我一想起当时的情景，还会得打一个寒颤而吐一口清气，如同在钓鱼台溪旁立着的一瞬间一样。</a:t>
            </a: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7283" y="360849"/>
            <a:ext cx="8649890" cy="5651008"/>
          </a:xfrm>
          <a:prstGeom prst="rect">
            <a:avLst/>
          </a:prstGeom>
        </p:spPr>
        <p:txBody>
          <a:bodyPr lIns="109957" tIns="54978" rIns="109957" bIns="54978">
            <a:spAutoFit/>
          </a:bodyPr>
          <a:lstStyle/>
          <a:p>
            <a:pPr>
              <a:defRPr/>
            </a:pPr>
            <a:r>
              <a:rPr lang="en-US" altLang="zh-CN" sz="3000">
                <a:latin typeface="+mj-ea"/>
                <a:ea typeface="+mj-ea"/>
              </a:rPr>
              <a:t>    </a:t>
            </a:r>
            <a:r>
              <a:rPr lang="zh-CN" altLang="zh-CN" sz="3000">
                <a:latin typeface="+mj-ea"/>
                <a:ea typeface="+mj-ea"/>
              </a:rPr>
              <a:t>北平的冬宵，更是一个特别适合于看书，写信，追思过去，与作闲谈说废话的绝妙时间。记得当时我们兄弟三人，都住在北京，每到了冬天的晚上，总不远千里地走拢来聚在一道，会谈少年时候在故乡所遇所见的事事物物。小孩们上床去了，佣人们也都去睡觉了，我们弟兄三个，还会得再加一次煤再加一次煤地长谈下去。有几宵因为屋外面风紧天寒之故，到了后半夜的一二点钟的时候，便不约而同地会说出索性坐坐到天亮的话来。像这一种可宝贵的记忆，像这一种最深沉的情调，本来也就是一生中不能够多享受几次的昙花佳境，可是若不是在北平的冬天的夜里，那趣味也一定不会如此的悠长。</a:t>
            </a: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0094" y="974725"/>
            <a:ext cx="7990285" cy="7174502"/>
          </a:xfrm>
          <a:prstGeom prst="rect">
            <a:avLst/>
          </a:prstGeom>
        </p:spPr>
        <p:txBody>
          <a:bodyPr lIns="109957" tIns="54978" rIns="109957" bIns="54978">
            <a:spAutoFit/>
          </a:bodyPr>
          <a:lstStyle/>
          <a:p>
            <a:pPr>
              <a:lnSpc>
                <a:spcPct val="150000"/>
              </a:lnSpc>
              <a:defRPr/>
            </a:pPr>
            <a:r>
              <a:rPr lang="en-US" altLang="zh-CN" sz="3400">
                <a:latin typeface="+mj-ea"/>
                <a:ea typeface="+mj-ea"/>
              </a:rPr>
              <a:t>    </a:t>
            </a:r>
            <a:r>
              <a:rPr lang="zh-CN" altLang="zh-CN" sz="3400">
                <a:latin typeface="+mj-ea"/>
                <a:ea typeface="+mj-ea"/>
              </a:rPr>
              <a:t>总而言之，北平的冬季，是想赏识赏识北方异味者之唯一的机会；这一季里的好处，这一季里的琐事杂忆，若要详细地写起来，总也有一部《帝京景物略》那么大的书好做；我只记下了一点点自身的经历，就觉得过长了，下面只能再来略写一点春和夏以及秋季的感怀梦境，聊作我的对这日就沦亡的故国的哀歌。</a:t>
            </a: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396875"/>
            <a:ext cx="8191500" cy="5827018"/>
          </a:xfrm>
          <a:prstGeom prst="rect">
            <a:avLst/>
          </a:prstGeom>
        </p:spPr>
        <p:txBody>
          <a:bodyPr lIns="109957" tIns="54978" rIns="109957" bIns="54978">
            <a:spAutoFit/>
          </a:bodyPr>
          <a:lstStyle/>
          <a:p>
            <a:pPr>
              <a:lnSpc>
                <a:spcPct val="150000"/>
              </a:lnSpc>
              <a:defRPr/>
            </a:pPr>
            <a:r>
              <a:rPr lang="en-US" altLang="zh-CN" sz="2800">
                <a:latin typeface="+mj-ea"/>
                <a:ea typeface="+mj-ea"/>
              </a:rPr>
              <a:t>    </a:t>
            </a:r>
            <a:r>
              <a:rPr lang="zh-CN" altLang="zh-CN" sz="2800">
                <a:latin typeface="+mj-ea"/>
                <a:ea typeface="+mj-ea"/>
              </a:rPr>
              <a:t>春与秋，本来是在什么地方都属可爱的时节，但在北平，却与别的地方也有点儿两样。北国的春，来得较迟，所以时间也比较短。西北风停后，积雪渐渐地消了，赶牲口的车夫身上，看不见那件光板老羊皮的大袄的时候，你就得预备着游春的服饰与金钱；因为春来也无信，春去也无踪，眼睛一眨，在北平市内，春光就会得同飞马似的溜过。屋内的炉子，刚拆去不久，说不定你就马上得去叫盖凉棚的才行。</a:t>
            </a: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5985" y="750888"/>
            <a:ext cx="8705850" cy="5180687"/>
          </a:xfrm>
          <a:prstGeom prst="rect">
            <a:avLst/>
          </a:prstGeom>
        </p:spPr>
        <p:txBody>
          <a:bodyPr lIns="109957" tIns="54978" rIns="109957" bIns="54978">
            <a:spAutoFit/>
          </a:bodyPr>
          <a:lstStyle/>
          <a:p>
            <a:pPr>
              <a:lnSpc>
                <a:spcPct val="150000"/>
              </a:lnSpc>
              <a:defRPr/>
            </a:pPr>
            <a:r>
              <a:rPr lang="en-US" altLang="zh-CN" sz="2800">
                <a:latin typeface="+mj-ea"/>
                <a:ea typeface="+mj-ea"/>
              </a:rPr>
              <a:t>    </a:t>
            </a:r>
            <a:r>
              <a:rPr lang="zh-CN" altLang="zh-CN" sz="2800">
                <a:latin typeface="+mj-ea"/>
                <a:ea typeface="+mj-ea"/>
              </a:rPr>
              <a:t>而北方春天最值得记忆的痕迹，是城郭内外的那一层新绿，同洪水似的新绿。北京城，本来就是一个只见树木不见屋顶的绿色的都会，一踏出九城的门户，四面的黄土坡上，更是杂树丛生的森林地了；在日光里颤抖着的嫩绿的波浪，油光光，亮晶晶，若是神经系统不十分健全的人，骤然间身入到这一个淡绿色的海洋涛浪里去一看，包管你要张不开眼，立不住脚，而昏厥过去。</a:t>
            </a:r>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1466851"/>
            <a:ext cx="8339138" cy="5604841"/>
          </a:xfrm>
          <a:prstGeom prst="rect">
            <a:avLst/>
          </a:prstGeom>
        </p:spPr>
        <p:txBody>
          <a:bodyPr lIns="109957" tIns="54978" rIns="109957" bIns="54978">
            <a:spAutoFit/>
          </a:bodyPr>
          <a:lstStyle/>
          <a:p>
            <a:pPr>
              <a:lnSpc>
                <a:spcPct val="150000"/>
              </a:lnSpc>
              <a:defRPr/>
            </a:pPr>
            <a:r>
              <a:rPr lang="en-US" altLang="zh-CN" sz="3400">
                <a:latin typeface="+mj-ea"/>
                <a:ea typeface="+mj-ea"/>
              </a:rPr>
              <a:t>    </a:t>
            </a:r>
            <a:r>
              <a:rPr lang="zh-CN" altLang="zh-CN" sz="3400">
                <a:latin typeface="+mj-ea"/>
                <a:ea typeface="+mj-ea"/>
              </a:rPr>
              <a:t>北京市内外的新绿，琼岛春阴，西山挹翠诸景里的新绿，真是一幅何等奇伟的外光派的妙画！但是这画的框子，或者简直说这画的画布，现在却已经完全掌握在一只满长着黑毛的巨魔的手里了！北望中原，究竟要到哪一日才能够重见得到天日呢？</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323850" y="2095499"/>
            <a:ext cx="8543925" cy="175432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5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第二部分：</a:t>
            </a:r>
            <a:endParaRPr kumimoji="0" lang="en-US" altLang="zh-CN" sz="5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r>
              <a:rPr lang="en-US" altLang="zh-CN" sz="5400" b="1" smtClean="0">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      </a:t>
            </a:r>
            <a:r>
              <a:rPr kumimoji="0" lang="zh-CN" sz="5400" b="1" i="0" u="none" strike="noStrike" cap="none" normalizeH="0" baseline="0" smtClean="0">
                <a:ln>
                  <a:noFill/>
                </a:ln>
                <a:solidFill>
                  <a:srgbClr val="00B0F0"/>
                </a:solidFill>
                <a:effectLst>
                  <a:outerShdw blurRad="38100" dist="38100" dir="2700000" algn="tl">
                    <a:srgbClr val="000000">
                      <a:alpha val="43137"/>
                    </a:srgbClr>
                  </a:outerShdw>
                </a:effectLst>
                <a:latin typeface="宋体" pitchFamily="2" charset="-122"/>
                <a:ea typeface="宋体" pitchFamily="2" charset="-122"/>
                <a:cs typeface="宋体" pitchFamily="2" charset="-122"/>
              </a:rPr>
              <a:t>初读：理清课文结构</a:t>
            </a:r>
            <a:endParaRPr kumimoji="0" lang="zh-CN" sz="5400" b="1" i="0" u="none" strike="noStrike" cap="none" normalizeH="0" baseline="0" smtClean="0">
              <a:ln>
                <a:noFill/>
              </a:ln>
              <a:solidFill>
                <a:srgbClr val="00B0F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1" y="685800"/>
            <a:ext cx="8356997" cy="5343231"/>
          </a:xfrm>
          <a:prstGeom prst="rect">
            <a:avLst/>
          </a:prstGeom>
        </p:spPr>
        <p:txBody>
          <a:bodyPr lIns="109957" tIns="54978" rIns="109957" bIns="54978">
            <a:spAutoFit/>
          </a:bodyPr>
          <a:lstStyle/>
          <a:p>
            <a:pPr>
              <a:defRPr/>
            </a:pPr>
            <a:r>
              <a:rPr lang="en-US" altLang="zh-CN" sz="3400">
                <a:latin typeface="+mj-ea"/>
                <a:ea typeface="+mj-ea"/>
              </a:rPr>
              <a:t>    </a:t>
            </a:r>
            <a:r>
              <a:rPr lang="zh-CN" altLang="zh-CN" sz="3400">
                <a:latin typeface="+mj-ea"/>
                <a:ea typeface="+mj-ea"/>
              </a:rPr>
              <a:t>从地势纬度上讲来，北方的夏天，当然要比南方的夏天来得凉爽。在北平城里过夏，实在是并没有上北戴河或西山去避暑的必要。一天到晚，最热的时候，只有中午到午后三四点钟的几个钟头，晚上太阳一下山，总没有一处不是凉阴阴要穿单衫才能过去的；半夜以后，更是非盖薄棉被不可了。而北平的天然冰的便宜耐久，又是夏天住过北平的人所忘不了的一件恩惠。</a:t>
            </a: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6250" y="679451"/>
            <a:ext cx="8264129" cy="5343231"/>
          </a:xfrm>
          <a:prstGeom prst="rect">
            <a:avLst/>
          </a:prstGeom>
        </p:spPr>
        <p:txBody>
          <a:bodyPr lIns="109957" tIns="54978" rIns="109957" bIns="54978">
            <a:spAutoFit/>
          </a:bodyPr>
          <a:lstStyle/>
          <a:p>
            <a:pPr>
              <a:defRPr/>
            </a:pPr>
            <a:r>
              <a:rPr lang="en-US" altLang="zh-CN" sz="3400">
                <a:latin typeface="+mj-ea"/>
                <a:ea typeface="+mj-ea"/>
              </a:rPr>
              <a:t>    </a:t>
            </a:r>
            <a:r>
              <a:rPr lang="zh-CN" altLang="zh-CN" sz="3400">
                <a:latin typeface="+mj-ea"/>
                <a:ea typeface="+mj-ea"/>
              </a:rPr>
              <a:t>我在北平，曾经过过三个夏天；像什刹海、菱角沟、二闸等暑天游耍的地方，当然是都到过的；但是在三伏的当中，不问是白天或是晚上，你只教有一张藤榻，搬到院子里的葡萄架下或藤花阴处去躺着，吃吃冰茶雪藕，听听盲人的鼓词与树上的蝉鸣，也可以一点儿也感不到炎热与薰蒸。而夏天最热的时候，在北平顶多总不过九十四五度，这一种大热的天气，全夏顶多顶多又不过十日的样子。</a:t>
            </a: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2629" y="36513"/>
            <a:ext cx="8961834" cy="6389672"/>
          </a:xfrm>
          <a:prstGeom prst="rect">
            <a:avLst/>
          </a:prstGeom>
        </p:spPr>
        <p:txBody>
          <a:bodyPr lIns="109957" tIns="54978" rIns="109957" bIns="54978">
            <a:spAutoFit/>
          </a:bodyPr>
          <a:lstStyle/>
          <a:p>
            <a:pPr>
              <a:defRPr/>
            </a:pPr>
            <a:r>
              <a:rPr lang="en-US" altLang="zh-CN" sz="3400">
                <a:latin typeface="+mj-ea"/>
                <a:ea typeface="+mj-ea"/>
              </a:rPr>
              <a:t>    </a:t>
            </a:r>
            <a:r>
              <a:rPr lang="zh-CN" altLang="zh-CN" sz="3400">
                <a:latin typeface="+mj-ea"/>
                <a:ea typeface="+mj-ea"/>
              </a:rPr>
              <a:t>在北平，春夏秋的三季，是连成一片；一年之中，仿佛只有一段寒冷的时期，和一段比较温暖的时期相对立。由春到夏，是短短的一瞬间，自夏到秋，也只觉得是过了一次午睡，就有点儿凉起来了。因此，北方的秋季也特别的觉得长，而秋天的回味，也更觉得比别处来得浓厚。前两年，因去北戴河回来，我曾在北平过过一个秋，在那时候，已经写过一篇《故都的秋》，对这北平的秋季颂赞过了一道了，所以在这里不想再来重复；可是北平近郊的秋色，实在也正像是一册百读不厌的奇书，使你愈翻愈会感到兴趣。</a:t>
            </a: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5985" y="636589"/>
            <a:ext cx="8649890" cy="5343231"/>
          </a:xfrm>
          <a:prstGeom prst="rect">
            <a:avLst/>
          </a:prstGeom>
        </p:spPr>
        <p:txBody>
          <a:bodyPr lIns="109957" tIns="54978" rIns="109957" bIns="54978">
            <a:spAutoFit/>
          </a:bodyPr>
          <a:lstStyle/>
          <a:p>
            <a:pPr>
              <a:defRPr/>
            </a:pPr>
            <a:r>
              <a:rPr lang="en-US" altLang="zh-CN" sz="3400">
                <a:latin typeface="+mj-ea"/>
                <a:ea typeface="+mj-ea"/>
              </a:rPr>
              <a:t>    </a:t>
            </a:r>
            <a:r>
              <a:rPr lang="zh-CN" altLang="zh-CN" sz="3400">
                <a:latin typeface="+mj-ea"/>
                <a:ea typeface="+mj-ea"/>
              </a:rPr>
              <a:t>秋高气爽，风日晴和的早晨，你且骑着一匹驴子，上西山八大处或玉泉山碧云寺去走走看；山上的红柿，远处的烟树人家，郊野里的芦苇黍稷，以及在驴背上驮着生果进城来卖的农户佃家，包管你看一个月也不会看厌。春秋两季，本来是到处都好的，但是北方的秋空，看起来似乎更高一点，北方的空气，吸起来似乎更干燥健全一点。而那一种草木摇落，金风肃杀之感，在北方似乎也更觉得要严肃，凄凉，沉静得多。</a:t>
            </a: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0754" y="708026"/>
            <a:ext cx="8651081" cy="4820011"/>
          </a:xfrm>
          <a:prstGeom prst="rect">
            <a:avLst/>
          </a:prstGeom>
        </p:spPr>
        <p:txBody>
          <a:bodyPr lIns="109957" tIns="54978" rIns="109957" bIns="54978">
            <a:spAutoFit/>
          </a:bodyPr>
          <a:lstStyle/>
          <a:p>
            <a:pPr>
              <a:defRPr/>
            </a:pPr>
            <a:r>
              <a:rPr lang="zh-CN" altLang="zh-CN" sz="3400">
                <a:latin typeface="+mj-ea"/>
                <a:ea typeface="+mj-ea"/>
              </a:rPr>
              <a:t>你若不信，你且去西山脚下，农民的家里或古寺的殿前，自阴历八月至十月下旬，去住它三个月看看。古人的“悲哉秋之为气”以及“胡笳互动，牧马悲鸣”的那一种哀感，在南方是不大感觉得到的，但在北平，尤其是在郊外，你真会得感至极而涕零，思千里兮命驾。所以我说，北平的秋，才是真正的秋；南方的秋天，不过是英国话里所说的</a:t>
            </a:r>
            <a:r>
              <a:rPr lang="en-US" altLang="zh-CN" sz="3400">
                <a:latin typeface="+mj-ea"/>
                <a:ea typeface="+mj-ea"/>
              </a:rPr>
              <a:t>Indian Summer</a:t>
            </a:r>
            <a:r>
              <a:rPr lang="zh-CN" altLang="zh-CN" sz="3400">
                <a:latin typeface="+mj-ea"/>
                <a:ea typeface="+mj-ea"/>
              </a:rPr>
              <a:t>或叫作小春天气而已。</a:t>
            </a: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7952" y="468328"/>
            <a:ext cx="8686800" cy="5904924"/>
          </a:xfrm>
          <a:prstGeom prst="rect">
            <a:avLst/>
          </a:prstGeom>
        </p:spPr>
        <p:txBody>
          <a:bodyPr lIns="109957" tIns="54978" rIns="109957" bIns="54978">
            <a:spAutoFit/>
          </a:bodyPr>
          <a:lstStyle/>
          <a:p>
            <a:pPr>
              <a:lnSpc>
                <a:spcPct val="150000"/>
              </a:lnSpc>
              <a:defRPr/>
            </a:pPr>
            <a:r>
              <a:rPr lang="en-US" altLang="zh-CN" sz="3200">
                <a:latin typeface="+mj-ea"/>
                <a:ea typeface="+mj-ea"/>
              </a:rPr>
              <a:t>    </a:t>
            </a:r>
            <a:r>
              <a:rPr lang="zh-CN" altLang="zh-CN" sz="3200">
                <a:latin typeface="+mj-ea"/>
                <a:ea typeface="+mj-ea"/>
              </a:rPr>
              <a:t>统观北平的四季，每季每节，都有它特别的好处；冬天是室内饮食奄息的时期，秋天是郊外走马调鹰的日子，春天好看新绿，夏天饱受清凉。至于各节各季，正当移换中的一段时间哩，又是别一种情趣，是一种两不相连，而又两都相合的中间风味，如雍和宫的打鬼，净业庵的放灯，丰台的看芍药，万牲园的寻梅花之类。</a:t>
            </a: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48879" y="1841500"/>
            <a:ext cx="8046244" cy="3250351"/>
          </a:xfrm>
          <a:prstGeom prst="rect">
            <a:avLst/>
          </a:prstGeom>
        </p:spPr>
        <p:txBody>
          <a:bodyPr lIns="109957" tIns="54978" rIns="109957" bIns="54978">
            <a:spAutoFit/>
          </a:bodyPr>
          <a:lstStyle/>
          <a:p>
            <a:pPr>
              <a:lnSpc>
                <a:spcPct val="150000"/>
              </a:lnSpc>
              <a:defRPr/>
            </a:pPr>
            <a:r>
              <a:rPr lang="zh-CN" altLang="en-US" sz="3400">
                <a:latin typeface="+mj-ea"/>
                <a:ea typeface="+mj-ea"/>
              </a:rPr>
              <a:t>    五六百年来文化所聚萃的北平，一年四季无一月不好的北平，我在遥忆，我也在深祝，祝她的平安进展，永久地为我们黄帝子孙所保有的旧都城</a:t>
            </a:r>
            <a:r>
              <a:rPr lang="en-US" altLang="zh-CN" sz="3400">
                <a:latin typeface="+mj-ea"/>
                <a:ea typeface="+mj-ea"/>
              </a:rPr>
              <a:t>! </a:t>
            </a:r>
            <a:endParaRPr lang="zh-CN" altLang="en-US" sz="3400">
              <a:latin typeface="+mj-ea"/>
              <a:ea typeface="+mj-ea"/>
            </a:endParaRP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8853" y="36513"/>
            <a:ext cx="8758238" cy="5527897"/>
          </a:xfrm>
          <a:prstGeom prst="rect">
            <a:avLst/>
          </a:prstGeom>
        </p:spPr>
        <p:txBody>
          <a:bodyPr lIns="109957" tIns="54978" rIns="109957" bIns="54978">
            <a:spAutoFit/>
          </a:bodyPr>
          <a:lstStyle/>
          <a:p>
            <a:pPr>
              <a:defRPr/>
            </a:pPr>
            <a:r>
              <a:rPr lang="zh-CN" altLang="en-US" sz="3200">
                <a:solidFill>
                  <a:srgbClr val="0033CC"/>
                </a:solidFill>
                <a:latin typeface="+mj-ea"/>
                <a:ea typeface="宋体" pitchFamily="2" charset="-122"/>
              </a:rPr>
              <a:t>赏 析</a:t>
            </a:r>
            <a:endParaRPr lang="zh-CN" altLang="zh-CN" sz="3200">
              <a:latin typeface="+mj-ea"/>
              <a:ea typeface="宋体" panose="02010600030101010101" pitchFamily="2" charset="-122"/>
            </a:endParaRPr>
          </a:p>
          <a:p>
            <a:pPr>
              <a:defRPr/>
            </a:pPr>
            <a:r>
              <a:rPr lang="en-US" altLang="zh-CN" sz="3200">
                <a:latin typeface="+mj-ea"/>
                <a:ea typeface="+mj-ea"/>
              </a:rPr>
              <a:t>    </a:t>
            </a:r>
            <a:r>
              <a:rPr lang="zh-CN" altLang="zh-CN" sz="3200">
                <a:latin typeface="+mj-ea"/>
                <a:ea typeface="+mj-ea"/>
              </a:rPr>
              <a:t>郁达夫通过追忆了北平的四季提醒我们，这是</a:t>
            </a:r>
            <a:r>
              <a:rPr lang="en-US" altLang="zh-CN" sz="3200">
                <a:latin typeface="+mj-ea"/>
                <a:ea typeface="+mj-ea"/>
              </a:rPr>
              <a:t>“</a:t>
            </a:r>
            <a:r>
              <a:rPr lang="zh-CN" altLang="zh-CN" sz="3200">
                <a:latin typeface="+mj-ea"/>
                <a:ea typeface="+mj-ea"/>
              </a:rPr>
              <a:t>我的对这日就沦亡的故国的哀歌</a:t>
            </a:r>
            <a:r>
              <a:rPr lang="en-US" altLang="zh-CN" sz="3200">
                <a:latin typeface="+mj-ea"/>
                <a:ea typeface="+mj-ea"/>
              </a:rPr>
              <a:t>”</a:t>
            </a:r>
            <a:r>
              <a:rPr lang="zh-CN" altLang="zh-CN" sz="3200">
                <a:latin typeface="+mj-ea"/>
                <a:ea typeface="+mj-ea"/>
              </a:rPr>
              <a:t>；这美景</a:t>
            </a:r>
            <a:r>
              <a:rPr lang="en-US" altLang="zh-CN" sz="3200">
                <a:latin typeface="+mj-ea"/>
                <a:ea typeface="+mj-ea"/>
              </a:rPr>
              <a:t>“</a:t>
            </a:r>
            <a:r>
              <a:rPr lang="zh-CN" altLang="zh-CN" sz="3200">
                <a:latin typeface="+mj-ea"/>
                <a:ea typeface="+mj-ea"/>
              </a:rPr>
              <a:t>却已经完全掌握在一只满长着黑毛的巨魔的手里了！北望中原，究竟要到哪一日才能够重见得到天日呢！</a:t>
            </a:r>
            <a:r>
              <a:rPr lang="en-US" altLang="zh-CN" sz="3200">
                <a:latin typeface="+mj-ea"/>
                <a:ea typeface="+mj-ea"/>
              </a:rPr>
              <a:t>”</a:t>
            </a:r>
            <a:r>
              <a:rPr lang="zh-CN" altLang="zh-CN" sz="3200">
                <a:latin typeface="+mj-ea"/>
                <a:ea typeface="+mj-ea"/>
              </a:rPr>
              <a:t>穿插于盛景之中的寥寥数语，就像针一样刺痛读者的心！原来，一切美景都是为了衬托侵略者的暴虐；原来，一切美景都是为了唤起人们的爱国之情。对祖国的爱，使人领略到北平四季独特的风神韵致，对祖国的爱，使他又有深彻肺腑的亡国之痛！</a:t>
            </a: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8974" y="376535"/>
            <a:ext cx="7976352" cy="569386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en-US" sz="2800" b="1" smtClean="0">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rPr>
              <a:t>点拨：散文是作者内心世界情感诉说的一个通道，</a:t>
            </a:r>
            <a:endParaRPr lang="en-US" altLang="zh-CN" sz="2800" b="1" smtClean="0">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endParaRPr>
          </a:p>
          <a:p>
            <a:r>
              <a:rPr lang="zh-CN" altLang="en-US" sz="2800" b="1" smtClean="0">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rPr>
              <a:t>郁达夫写他对北平的秋的感怀时表达出了那份只属于自己的独特体验。在他看来，恰恰是挟着清清爽爽的悲凉的这份秋味，让他记住了曾经生活过的这座城市</a:t>
            </a:r>
            <a:r>
              <a:rPr lang="en-US" altLang="zh-CN" sz="2800" b="1" smtClean="0">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rPr>
              <a:t>——</a:t>
            </a:r>
            <a:r>
              <a:rPr lang="zh-CN" altLang="en-US" sz="2800" b="1" smtClean="0">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rPr>
              <a:t>北平。他爱北平，他的爱已经和秋味混杂在一起，黏着在一起，无法分开，每每品读、把玩，情感世界里便会拥有一份馨香。</a:t>
            </a:r>
            <a:endParaRPr lang="en-US" altLang="zh-CN" sz="2800" b="1" smtClean="0">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endParaRPr>
          </a:p>
          <a:p>
            <a:r>
              <a:rPr lang="zh-CN" altLang="en-US" sz="2800" b="1" smtClean="0">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rPr>
              <a:t>这份馨香原本只属于他自己，当他用笔复原这份秘密的时候，我们才有幸获得了他的这份情感。当我们从这个意义上说时，落寞、悲凉就是一份情感体验，它无所谓积极与消极，因为它不是伦理道德层面的是非判断问题，而是情感层面的审美体验问题，同时也反映了作者独特的审美眼光。</a:t>
            </a:r>
            <a:endParaRPr lang="zh-CN" altLang="en-US" sz="2800" b="1">
              <a:solidFill>
                <a:schemeClr val="tx2">
                  <a:lumMod val="75000"/>
                </a:schemeClr>
              </a:solidFill>
              <a:effectLst>
                <a:outerShdw blurRad="38100" dist="38100" dir="2700000" algn="tl">
                  <a:srgbClr val="000000">
                    <a:alpha val="43137"/>
                  </a:srgbClr>
                </a:outerShdw>
              </a:effectLst>
              <a:latin typeface="隶书" pitchFamily="49" charset="-122"/>
              <a:ea typeface="隶书" pitchFamily="49"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p:cNvSpPr>
            <a:spLocks noChangeArrowheads="1"/>
          </p:cNvSpPr>
          <p:nvPr/>
        </p:nvSpPr>
        <p:spPr bwMode="auto">
          <a:xfrm>
            <a:off x="251223" y="476251"/>
            <a:ext cx="2736056" cy="830263"/>
          </a:xfrm>
          <a:prstGeom prst="rect">
            <a:avLst/>
          </a:prstGeom>
          <a:noFill/>
          <a:ln>
            <a:noFill/>
          </a:ln>
          <a:extLst/>
        </p:spPr>
        <p:txBody>
          <a:bodyPr>
            <a:spAutoFit/>
          </a:bodyPr>
          <a:lstStyle/>
          <a:p>
            <a:pPr>
              <a:lnSpc>
                <a:spcPct val="150000"/>
              </a:lnSpc>
              <a:spcBef>
                <a:spcPct val="50000"/>
              </a:spcBef>
              <a:defRPr/>
            </a:pPr>
            <a:r>
              <a:rPr lang="zh-CN" altLang="en-US" sz="3200" b="1">
                <a:solidFill>
                  <a:schemeClr val="tx1">
                    <a:lumMod val="75000"/>
                  </a:schemeClr>
                </a:solidFill>
                <a:latin typeface="黑体" pitchFamily="49" charset="-122"/>
                <a:ea typeface="黑体" pitchFamily="49" charset="-122"/>
              </a:rPr>
              <a:t>理解课题</a:t>
            </a:r>
            <a:endParaRPr lang="en-US" altLang="zh-CN" sz="3200" b="1">
              <a:solidFill>
                <a:schemeClr val="tx1">
                  <a:lumMod val="75000"/>
                </a:schemeClr>
              </a:solidFill>
              <a:latin typeface="黑体" pitchFamily="49" charset="-122"/>
              <a:ea typeface="黑体" pitchFamily="49" charset="-122"/>
            </a:endParaRPr>
          </a:p>
        </p:txBody>
      </p:sp>
      <p:sp>
        <p:nvSpPr>
          <p:cNvPr id="7" name="Rectangle 9"/>
          <p:cNvSpPr>
            <a:spLocks noChangeArrowheads="1"/>
          </p:cNvSpPr>
          <p:nvPr/>
        </p:nvSpPr>
        <p:spPr bwMode="auto">
          <a:xfrm>
            <a:off x="539354" y="1268413"/>
            <a:ext cx="8065294" cy="3754874"/>
          </a:xfrm>
          <a:prstGeom prst="rect">
            <a:avLst/>
          </a:prstGeom>
          <a:noFill/>
          <a:ln>
            <a:noFill/>
          </a:ln>
          <a:extLst/>
        </p:spPr>
        <p:txBody>
          <a:bodyPr>
            <a:spAutoFit/>
          </a:bodyPr>
          <a:lstStyle/>
          <a:p>
            <a:pPr>
              <a:lnSpc>
                <a:spcPct val="150000"/>
              </a:lnSpc>
              <a:spcBef>
                <a:spcPct val="50000"/>
              </a:spcBef>
              <a:defRPr/>
            </a:pPr>
            <a:r>
              <a:rPr lang="en-US" altLang="zh-CN" sz="2800" b="1">
                <a:solidFill>
                  <a:schemeClr val="tx1">
                    <a:lumMod val="75000"/>
                  </a:schemeClr>
                </a:solidFill>
                <a:latin typeface="宋体" pitchFamily="2" charset="-122"/>
                <a:ea typeface="宋体" pitchFamily="2" charset="-122"/>
              </a:rPr>
              <a:t>    </a:t>
            </a:r>
            <a:r>
              <a:rPr lang="zh-CN" altLang="zh-CN" sz="2800" b="1">
                <a:solidFill>
                  <a:schemeClr val="tx1">
                    <a:lumMod val="75000"/>
                  </a:schemeClr>
                </a:solidFill>
                <a:latin typeface="宋体" pitchFamily="2" charset="-122"/>
                <a:ea typeface="宋体" pitchFamily="2" charset="-122"/>
              </a:rPr>
              <a:t>“</a:t>
            </a:r>
            <a:r>
              <a:rPr lang="zh-CN" altLang="zh-CN" sz="2800" b="1">
                <a:solidFill>
                  <a:srgbClr val="FF0000"/>
                </a:solidFill>
                <a:latin typeface="宋体" pitchFamily="2" charset="-122"/>
                <a:ea typeface="宋体" pitchFamily="2" charset="-122"/>
              </a:rPr>
              <a:t>故都</a:t>
            </a:r>
            <a:r>
              <a:rPr lang="zh-CN" altLang="zh-CN" sz="2800" b="1">
                <a:solidFill>
                  <a:schemeClr val="tx1">
                    <a:lumMod val="75000"/>
                  </a:schemeClr>
                </a:solidFill>
                <a:latin typeface="宋体" pitchFamily="2" charset="-122"/>
                <a:ea typeface="宋体" pitchFamily="2" charset="-122"/>
              </a:rPr>
              <a:t>”表明描写的地点，含有深切的眷念之意，蕴含文化底蕴。</a:t>
            </a:r>
          </a:p>
          <a:p>
            <a:pPr>
              <a:lnSpc>
                <a:spcPct val="150000"/>
              </a:lnSpc>
              <a:spcBef>
                <a:spcPct val="50000"/>
              </a:spcBef>
              <a:defRPr/>
            </a:pPr>
            <a:r>
              <a:rPr lang="en-US" altLang="zh-CN" sz="2800" b="1">
                <a:solidFill>
                  <a:schemeClr val="tx1">
                    <a:lumMod val="75000"/>
                  </a:schemeClr>
                </a:solidFill>
                <a:latin typeface="宋体" pitchFamily="2" charset="-122"/>
                <a:ea typeface="宋体" pitchFamily="2" charset="-122"/>
              </a:rPr>
              <a:t>    </a:t>
            </a:r>
            <a:r>
              <a:rPr lang="zh-CN" altLang="zh-CN" sz="2800" b="1">
                <a:solidFill>
                  <a:schemeClr val="tx1">
                    <a:lumMod val="75000"/>
                  </a:schemeClr>
                </a:solidFill>
                <a:latin typeface="宋体" pitchFamily="2" charset="-122"/>
                <a:ea typeface="宋体" pitchFamily="2" charset="-122"/>
              </a:rPr>
              <a:t>“</a:t>
            </a:r>
            <a:r>
              <a:rPr lang="zh-CN" altLang="zh-CN" sz="2800" b="1">
                <a:solidFill>
                  <a:srgbClr val="FF0000"/>
                </a:solidFill>
                <a:latin typeface="宋体" pitchFamily="2" charset="-122"/>
                <a:ea typeface="宋体" pitchFamily="2" charset="-122"/>
              </a:rPr>
              <a:t>秋</a:t>
            </a:r>
            <a:r>
              <a:rPr lang="zh-CN" altLang="zh-CN" sz="2800" b="1">
                <a:solidFill>
                  <a:schemeClr val="tx1">
                    <a:lumMod val="75000"/>
                  </a:schemeClr>
                </a:solidFill>
                <a:latin typeface="宋体" pitchFamily="2" charset="-122"/>
                <a:ea typeface="宋体" pitchFamily="2" charset="-122"/>
              </a:rPr>
              <a:t>”字确定了描写的内容。</a:t>
            </a:r>
            <a:endParaRPr lang="en-US" altLang="zh-CN" sz="2800" b="1">
              <a:solidFill>
                <a:schemeClr val="tx1">
                  <a:lumMod val="75000"/>
                </a:schemeClr>
              </a:solidFill>
              <a:latin typeface="宋体" pitchFamily="2" charset="-122"/>
              <a:ea typeface="宋体" pitchFamily="2" charset="-122"/>
            </a:endParaRPr>
          </a:p>
          <a:p>
            <a:pPr>
              <a:lnSpc>
                <a:spcPct val="150000"/>
              </a:lnSpc>
              <a:spcBef>
                <a:spcPct val="50000"/>
              </a:spcBef>
              <a:defRPr/>
            </a:pPr>
            <a:r>
              <a:rPr lang="en-US" altLang="zh-CN" sz="2800" b="1">
                <a:solidFill>
                  <a:schemeClr val="tx1">
                    <a:lumMod val="75000"/>
                  </a:schemeClr>
                </a:solidFill>
                <a:latin typeface="宋体" pitchFamily="2" charset="-122"/>
                <a:ea typeface="宋体" pitchFamily="2" charset="-122"/>
              </a:rPr>
              <a:t>    </a:t>
            </a:r>
            <a:r>
              <a:rPr lang="zh-CN" altLang="en-US" sz="2800" b="1">
                <a:solidFill>
                  <a:schemeClr val="tx1">
                    <a:lumMod val="75000"/>
                  </a:schemeClr>
                </a:solidFill>
                <a:latin typeface="宋体" pitchFamily="2" charset="-122"/>
                <a:ea typeface="宋体" pitchFamily="2" charset="-122"/>
              </a:rPr>
              <a:t>两者结合，暗含自然景观与人文景观相融合的境界。题目明确而又深沉</a:t>
            </a:r>
            <a:r>
              <a:rPr lang="zh-CN" altLang="en-US" sz="2800" b="1" smtClean="0">
                <a:solidFill>
                  <a:schemeClr val="tx1">
                    <a:lumMod val="75000"/>
                  </a:schemeClr>
                </a:solidFill>
                <a:latin typeface="宋体" pitchFamily="2" charset="-122"/>
                <a:ea typeface="宋体" pitchFamily="2" charset="-122"/>
              </a:rPr>
              <a:t>。</a:t>
            </a:r>
            <a:endParaRPr lang="zh-CN" altLang="zh-CN" sz="2800" b="1">
              <a:solidFill>
                <a:schemeClr val="tx1">
                  <a:lumMod val="75000"/>
                </a:schemeClr>
              </a:solidFill>
              <a:latin typeface="宋体" panose="02010600030101010101" pitchFamily="2" charset="-122"/>
              <a:ea typeface="宋体" panose="02010600030101010101" pitchFamily="2"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542924" y="1562099"/>
            <a:ext cx="8210551" cy="353943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2</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、字 音</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一椽</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(chuán)   </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嘶叫</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 sī ) </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　</a:t>
            </a:r>
            <a:endPar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潭柘寺</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 zhè )</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落蕊</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 ruǐ )  </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橄榄</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 lǎn ) </a:t>
            </a: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 </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落寞</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 mò )  </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普陀山</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 tuó )  </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陪衬</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 chèn )  </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廿四桥</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 niàn )</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夹袄</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 ǎo )  </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着衣</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 zhuó )  </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混沌</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 hùn dùn ) </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椭圆</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 tuǒ )  </a:t>
            </a: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譬如</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 pì )   </a:t>
            </a:r>
            <a:r>
              <a:rPr kumimoji="0" lang="zh-CN" altLang="en-US"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颓废</a:t>
            </a:r>
            <a:r>
              <a:rPr kumimoji="0" lang="en-US" altLang="zh-CN" sz="28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itchFamily="2" charset="-122"/>
              </a:rPr>
              <a:t>( tuí fèi )</a:t>
            </a:r>
            <a:endParaRPr kumimoji="0" lang="en-US" altLang="zh-CN" sz="4000" b="1" i="0" u="none" strike="noStrike" cap="none" normalizeH="0" baseline="0" smtClean="0">
              <a:ln>
                <a:noFill/>
              </a:ln>
              <a:solidFill>
                <a:srgbClr val="00B0F0"/>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a="http://schemas.openxmlformats.org/drawingml/2006/main" name="第一PPT模板网-WWW.1PPT.COM">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TotalTime>
  <Words>7014</Words>
  <Application>Microsoft Office PowerPoint</Application>
  <PresentationFormat>全屏显示(4:3)</PresentationFormat>
  <Paragraphs>220</Paragraphs>
  <Slides>78</Slides>
  <Notes>7</Notes>
  <HiddenSlides>0</HiddenSlides>
  <MMClips>0</MMClips>
  <ScaleCrop>false</ScaleCrop>
  <HeadingPairs>
    <vt:vector size="4" baseType="variant">
      <vt:variant>
        <vt:lpstr>主题</vt:lpstr>
      </vt:variant>
      <vt:variant>
        <vt:i4>1</vt:i4>
      </vt:variant>
      <vt:variant>
        <vt:lpstr>幻灯片标题</vt:lpstr>
      </vt:variant>
      <vt:variant>
        <vt:i4>78</vt:i4>
      </vt:variant>
    </vt:vector>
  </HeadingPairs>
  <TitlesOfParts>
    <vt:vector size="79" baseType="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第二部分：写景的角度：感官写景 </vt:lpstr>
      <vt:lpstr>PowerPoint 演示文稿</vt:lpstr>
      <vt:lpstr>PowerPoint 演示文稿</vt:lpstr>
      <vt:lpstr>原文</vt:lpstr>
      <vt:lpstr>PowerPoint 演示文稿</vt:lpstr>
      <vt:lpstr>第三部分：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技术维护组</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hj</cp:lastModifiedBy>
  <cp:revision>157</cp:revision>
  <dcterms:created xsi:type="dcterms:W3CDTF">2016-08-01T07:47:00Z</dcterms:created>
  <dcterms:modified xsi:type="dcterms:W3CDTF">2020-10-30T02:01:21Z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2052-10.1.0.6747</vt:lpwstr>
  </property>
</Properties>
</file>