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281" r:id="rId4"/>
    <p:sldId id="283" r:id="rId5"/>
    <p:sldId id="284" r:id="rId6"/>
    <p:sldId id="257" r:id="rId7"/>
    <p:sldId id="258" r:id="rId8"/>
    <p:sldId id="271" r:id="rId9"/>
    <p:sldId id="272" r:id="rId10"/>
    <p:sldId id="273" r:id="rId11"/>
    <p:sldId id="274" r:id="rId12"/>
    <p:sldId id="275" r:id="rId13"/>
    <p:sldId id="265" r:id="rId14"/>
    <p:sldId id="266" r:id="rId15"/>
    <p:sldId id="267" r:id="rId16"/>
    <p:sldId id="268" r:id="rId17"/>
    <p:sldId id="269" r:id="rId18"/>
    <p:sldId id="270" r:id="rId19"/>
    <p:sldId id="276" r:id="rId20"/>
    <p:sldId id="277" r:id="rId21"/>
    <p:sldId id="278" r:id="rId22"/>
    <p:sldId id="279" r:id="rId23"/>
    <p:sldId id="280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8" r:id="rId48"/>
    <p:sldId id="309" r:id="rId49"/>
    <p:sldId id="310" r:id="rId50"/>
    <p:sldId id="311" r:id="rId51"/>
    <p:sldId id="312" r:id="rId52"/>
    <p:sldId id="307" r:id="rId53"/>
    <p:sldId id="313" r:id="rId54"/>
    <p:sldId id="314" r:id="rId55"/>
    <p:sldId id="315" r:id="rId56"/>
    <p:sldId id="316" r:id="rId57"/>
    <p:sldId id="317" r:id="rId58"/>
    <p:sldId id="262" r:id="rId59"/>
    <p:sldId id="261" r:id="rId60"/>
    <p:sldId id="321" r:id="rId61"/>
    <p:sldId id="318" r:id="rId62"/>
    <p:sldId id="319" r:id="rId63"/>
    <p:sldId id="320" r:id="rId64"/>
    <p:sldId id="322" r:id="rId65"/>
    <p:sldId id="323" r:id="rId66"/>
    <p:sldId id="324" r:id="rId67"/>
    <p:sldId id="282" r:id="rId68"/>
    <p:sldId id="368" r:id="rId69"/>
    <p:sldId id="348" r:id="rId70"/>
    <p:sldId id="349" r:id="rId71"/>
    <p:sldId id="350" r:id="rId72"/>
    <p:sldId id="351" r:id="rId73"/>
    <p:sldId id="352" r:id="rId74"/>
    <p:sldId id="353" r:id="rId75"/>
    <p:sldId id="354" r:id="rId76"/>
    <p:sldId id="355" r:id="rId77"/>
    <p:sldId id="356" r:id="rId78"/>
    <p:sldId id="357" r:id="rId79"/>
    <p:sldId id="358" r:id="rId80"/>
    <p:sldId id="359" r:id="rId81"/>
    <p:sldId id="360" r:id="rId82"/>
    <p:sldId id="361" r:id="rId83"/>
    <p:sldId id="362" r:id="rId84"/>
    <p:sldId id="363" r:id="rId85"/>
    <p:sldId id="259" r:id="rId8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9" Type="http://schemas.openxmlformats.org/officeDocument/2006/relationships/tableStyles" Target="tableStyles.xml"/><Relationship Id="rId88" Type="http://schemas.openxmlformats.org/officeDocument/2006/relationships/viewProps" Target="viewProps.xml"/><Relationship Id="rId87" Type="http://schemas.openxmlformats.org/officeDocument/2006/relationships/presProps" Target="presProps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8306" name="Rectangle 3"/>
          <p:cNvSpPr txBox="1">
            <a:spLocks noGrp="1"/>
          </p:cNvSpPr>
          <p:nvPr/>
        </p:nvSpPr>
        <p:spPr>
          <a:xfrm>
            <a:off x="3883025" y="0"/>
            <a:ext cx="2971800" cy="4556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fld id="{BB962C8B-B14F-4D97-AF65-F5344CB8AC3E}" type="datetime1">
              <a:rPr lang="zh-CN" altLang="en-US" sz="1200" b="1" i="1" dirty="0"/>
            </a:fld>
            <a:endParaRPr lang="zh-CN" altLang="en-US" sz="1200" b="1" i="1" dirty="0"/>
          </a:p>
        </p:txBody>
      </p:sp>
      <p:sp>
        <p:nvSpPr>
          <p:cNvPr id="98307" name="Rectangle 6"/>
          <p:cNvSpPr txBox="1">
            <a:spLocks noGrp="1"/>
          </p:cNvSpPr>
          <p:nvPr/>
        </p:nvSpPr>
        <p:spPr>
          <a:xfrm>
            <a:off x="0" y="8683625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en-US" altLang="zh-CN" sz="1200" b="1" i="1" dirty="0"/>
              <a:t>《</a:t>
            </a:r>
            <a:r>
              <a:rPr lang="zh-CN" altLang="en-US" sz="1200" b="1" i="1" dirty="0"/>
              <a:t>论语</a:t>
            </a:r>
            <a:r>
              <a:rPr lang="en-US" altLang="zh-CN" sz="1200" b="1" i="1" dirty="0"/>
              <a:t>》</a:t>
            </a:r>
            <a:r>
              <a:rPr lang="zh-CN" altLang="en-US" sz="1200" b="1" i="1" dirty="0"/>
              <a:t>导读</a:t>
            </a:r>
            <a:endParaRPr lang="zh-CN" altLang="en-US" sz="1200" b="1" i="1" dirty="0"/>
          </a:p>
        </p:txBody>
      </p:sp>
      <p:sp>
        <p:nvSpPr>
          <p:cNvPr id="98308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b="1" i="1" dirty="0"/>
            </a:fld>
            <a:endParaRPr lang="zh-CN" altLang="en-US" sz="1200" b="1" i="1" dirty="0"/>
          </a:p>
        </p:txBody>
      </p:sp>
      <p:sp>
        <p:nvSpPr>
          <p:cNvPr id="98309" name="Rectangle 2"/>
          <p:cNvSpPr>
            <a:spLocks noRo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</p:spPr>
      </p:sp>
      <p:sp>
        <p:nvSpPr>
          <p:cNvPr id="98310" name="Rectangle 6"/>
          <p:cNvSpPr>
            <a:spLocks noGrp="1"/>
          </p:cNvSpPr>
          <p:nvPr>
            <p:ph type="body" idx="1"/>
          </p:nvPr>
        </p:nvSpPr>
        <p:spPr>
          <a:xfrm>
            <a:off x="912813" y="4341813"/>
            <a:ext cx="5029200" cy="4114800"/>
          </a:xfrm>
          <a:ln w="9525"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片尾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9206B-1A6B-4E69-9AC2-AAFAE1666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1C35F-1879-4455-9613-028C5AEC94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9206B-1A6B-4E69-9AC2-AAFAE16664E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1C35F-1879-4455-9613-028C5AEC946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s://lunyu.5000yan.com/liren/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s://lunyu.5000yan.com/liren/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s://lunyu.5000yan.com/liren/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s://lunyu.5000yan.com/renwu/836.html" TargetMode="External"/><Relationship Id="rId1" Type="http://schemas.openxmlformats.org/officeDocument/2006/relationships/hyperlink" Target="https://lunyu.5000yan.com/weizhen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s://lunyu.5000yan.com/yongye/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https://lunyu.5000yan.com/renwu/827.html" TargetMode="External"/><Relationship Id="rId1" Type="http://schemas.openxmlformats.org/officeDocument/2006/relationships/hyperlink" Target="https://lunyu.5000yan.com/yongye" TargetMode="Externa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https://lunyu.5000yan.com/renwu/844.html" TargetMode="External"/><Relationship Id="rId2" Type="http://schemas.openxmlformats.org/officeDocument/2006/relationships/hyperlink" Target="https://lunyu.5000yan.com/jishi" TargetMode="External"/><Relationship Id="rId1" Type="http://schemas.openxmlformats.org/officeDocument/2006/relationships/hyperlink" Target="https://lunyu.5000yan.com/renwu/827.html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s://lunyu.5000yan.com/yongye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s://lunyu.5000yan.com/yongye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hyperlink" Target="https://baike.baidu.com/item/%E6%B1%9D%E4%B8%BA" TargetMode="External"/><Relationship Id="rId6" Type="http://schemas.openxmlformats.org/officeDocument/2006/relationships/hyperlink" Target="https://baike.baidu.com/item/%E5%AD%90%E7%95%8F%E4%BA%8E%E5%8C%A1" TargetMode="External"/><Relationship Id="rId5" Type="http://schemas.openxmlformats.org/officeDocument/2006/relationships/hyperlink" Target="https://baike.baidu.com/item/%E5%AD%94%E5%AD%90%E6%80%9D%E6%83%B3" TargetMode="External"/><Relationship Id="rId4" Type="http://schemas.openxmlformats.org/officeDocument/2006/relationships/hyperlink" Target="https://baike.baidu.com/item/%E4%BB%8E%E8%80%85" TargetMode="External"/><Relationship Id="rId3" Type="http://schemas.openxmlformats.org/officeDocument/2006/relationships/hyperlink" Target="https://baike.baidu.com/item/%E8%8B%B1%E5%B9%B4%E6%97%A9%E9%80%9D/6013594" TargetMode="External"/><Relationship Id="rId2" Type="http://schemas.openxmlformats.org/officeDocument/2006/relationships/hyperlink" Target="https://baike.baidu.com/item/%E9%A2%9C%E6%B8%8A" TargetMode="External"/><Relationship Id="rId1" Type="http://schemas.openxmlformats.org/officeDocument/2006/relationships/image" Target="../media/image2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tags" Target="../tags/tag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1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7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jpeg"/><Relationship Id="rId1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=1950919082,2411284286&amp;fm=26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48665" y="2716530"/>
            <a:ext cx="7858125" cy="407289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02895" y="454025"/>
            <a:ext cx="63042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zh-CN" sz="4800" b="1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统编版选择性必修上册</a:t>
            </a:r>
            <a:endParaRPr lang="zh-CN" altLang="zh-CN" sz="4800" b="1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3779838" y="609600"/>
            <a:ext cx="5062537" cy="1143000"/>
          </a:xfrm>
          <a:solidFill>
            <a:srgbClr val="CCFFFF">
              <a:alpha val="100000"/>
            </a:srgbClr>
          </a:solidFill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>
                <a:ea typeface="黑体" panose="02010609060101010101" pitchFamily="49" charset="-122"/>
              </a:rPr>
              <a:t>政治上的辉煌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pic>
        <p:nvPicPr>
          <p:cNvPr id="17411" name="Picture 3" descr="23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41020" y="2286635"/>
            <a:ext cx="2418715" cy="3247390"/>
          </a:xfrm>
        </p:spPr>
      </p:pic>
      <p:sp>
        <p:nvSpPr>
          <p:cNvPr id="21508" name="Text Box 4"/>
          <p:cNvSpPr txBox="1"/>
          <p:nvPr/>
        </p:nvSpPr>
        <p:spPr>
          <a:xfrm>
            <a:off x="3851275" y="2492375"/>
            <a:ext cx="4319588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i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孔子</a:t>
            </a:r>
            <a:r>
              <a:rPr lang="en-US" altLang="zh-CN" sz="3200" i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51</a:t>
            </a:r>
            <a:r>
              <a:rPr lang="zh-CN" altLang="en-US" sz="3200" i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岁时，担任鲁国首都的市长</a:t>
            </a:r>
            <a:r>
              <a:rPr lang="zh-CN" altLang="en-US" sz="3200" i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3200" i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中都宰</a:t>
            </a:r>
            <a:r>
              <a:rPr lang="zh-CN" altLang="en-US" sz="3200" i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3200" i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，政绩卓著。在孔子的治理下，鲁国大治。</a:t>
            </a:r>
            <a:endParaRPr lang="zh-CN" altLang="en-US" sz="3200" i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1619250" y="476250"/>
            <a:ext cx="2686050" cy="1143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晚年时期</a:t>
            </a:r>
            <a:endParaRPr lang="zh-CN" altLang="en-US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8435" name="Picture 3" descr="孔子著述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156200" y="1295400"/>
            <a:ext cx="3987800" cy="4570413"/>
          </a:xfrm>
          <a:ln w="76200" cmpd="tri">
            <a:solidFill>
              <a:srgbClr val="FF0000">
                <a:alpha val="100000"/>
              </a:srgbClr>
            </a:solidFill>
            <a:miter/>
          </a:ln>
        </p:spPr>
      </p:pic>
      <p:sp>
        <p:nvSpPr>
          <p:cNvPr id="22532" name="Text Box 4"/>
          <p:cNvSpPr txBox="1"/>
          <p:nvPr/>
        </p:nvSpPr>
        <p:spPr>
          <a:xfrm>
            <a:off x="611188" y="1844675"/>
            <a:ext cx="3744912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i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近</a:t>
            </a:r>
            <a:r>
              <a:rPr lang="en-US" altLang="zh-CN" sz="3200" i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r>
              <a:rPr lang="zh-CN" altLang="en-US" sz="3200" i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岁，孔子回到鲁国。很受尊敬，享受国老的待遇，但政治上得不到重用。孔子退而修诗书礼乐。 </a:t>
            </a:r>
            <a:endParaRPr lang="zh-CN" altLang="en-US" sz="3200" i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7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1028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1400" b="1" i="1" dirty="0">
                <a:latin typeface="Arial" panose="020B0604020202020204" pitchFamily="34" charset="0"/>
              </a:rPr>
              <a:t>名著导读</a:t>
            </a:r>
            <a:r>
              <a:rPr lang="en-US" altLang="zh-CN" sz="1400" b="1" i="1" dirty="0">
                <a:latin typeface="Arial" panose="020B0604020202020204" pitchFamily="34" charset="0"/>
              </a:rPr>
              <a:t>《</a:t>
            </a:r>
            <a:r>
              <a:rPr lang="zh-CN" altLang="en-US" sz="1400" b="1" i="1" dirty="0">
                <a:latin typeface="Arial" panose="020B0604020202020204" pitchFamily="34" charset="0"/>
              </a:rPr>
              <a:t>论语</a:t>
            </a:r>
            <a:r>
              <a:rPr lang="en-US" altLang="zh-CN" sz="1400" b="1" i="1" dirty="0">
                <a:latin typeface="Arial" panose="020B0604020202020204" pitchFamily="34" charset="0"/>
              </a:rPr>
              <a:t>》</a:t>
            </a:r>
            <a:endParaRPr lang="en-US" altLang="zh-CN" sz="1400" b="1" i="1" dirty="0">
              <a:latin typeface="Arial" panose="020B0604020202020204" pitchFamily="34" charset="0"/>
            </a:endParaRPr>
          </a:p>
        </p:txBody>
      </p:sp>
      <p:sp>
        <p:nvSpPr>
          <p:cNvPr id="1029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1030" name="Text Box 2"/>
          <p:cNvSpPr txBox="1"/>
          <p:nvPr/>
        </p:nvSpPr>
        <p:spPr>
          <a:xfrm>
            <a:off x="1835150" y="549275"/>
            <a:ext cx="7308850" cy="420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solidFill>
                  <a:srgbClr val="990033"/>
                </a:solidFill>
                <a:latin typeface="Times New Roman" panose="02020603050405020304" pitchFamily="18" charset="0"/>
              </a:rPr>
              <a:t>删诗书</a:t>
            </a:r>
            <a:r>
              <a:rPr lang="en-US" altLang="zh-CN" sz="6000" dirty="0">
                <a:solidFill>
                  <a:srgbClr val="990033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6000" dirty="0">
                <a:solidFill>
                  <a:srgbClr val="990033"/>
                </a:solidFill>
                <a:latin typeface="Times New Roman" panose="02020603050405020304" pitchFamily="18" charset="0"/>
              </a:rPr>
              <a:t>定礼乐</a:t>
            </a:r>
            <a:r>
              <a:rPr lang="en-US" altLang="zh-CN" sz="6000" dirty="0">
                <a:solidFill>
                  <a:srgbClr val="990033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6000" dirty="0">
                <a:solidFill>
                  <a:srgbClr val="990033"/>
                </a:solidFill>
                <a:latin typeface="Times New Roman" panose="02020603050405020304" pitchFamily="18" charset="0"/>
              </a:rPr>
              <a:t>创儒学</a:t>
            </a:r>
            <a:r>
              <a:rPr lang="en-US" altLang="zh-CN" sz="6000" dirty="0">
                <a:solidFill>
                  <a:srgbClr val="990033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6000" dirty="0">
                <a:solidFill>
                  <a:srgbClr val="990033"/>
                </a:solidFill>
                <a:latin typeface="Times New Roman" panose="02020603050405020304" pitchFamily="18" charset="0"/>
              </a:rPr>
              <a:t>传经艺</a:t>
            </a:r>
            <a:r>
              <a:rPr lang="en-US" altLang="zh-CN" sz="6000" dirty="0">
                <a:solidFill>
                  <a:srgbClr val="990033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6000" dirty="0">
                <a:solidFill>
                  <a:srgbClr val="990033"/>
                </a:solidFill>
                <a:latin typeface="Times New Roman" panose="02020603050405020304" pitchFamily="18" charset="0"/>
              </a:rPr>
              <a:t>师表万世</a:t>
            </a:r>
            <a:r>
              <a:rPr lang="en-US" altLang="zh-CN" sz="6000" dirty="0">
                <a:solidFill>
                  <a:srgbClr val="990033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6000" dirty="0">
                <a:latin typeface="Times New Roman" panose="02020603050405020304" pitchFamily="18" charset="0"/>
              </a:rPr>
              <a:t>        </a:t>
            </a:r>
            <a:endParaRPr lang="en-US" altLang="zh-CN" sz="60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6000" dirty="0">
                <a:latin typeface="Times New Roman" panose="02020603050405020304" pitchFamily="18" charset="0"/>
              </a:rPr>
              <a:t>赞周礼</a:t>
            </a:r>
            <a:r>
              <a:rPr lang="en-US" altLang="zh-CN" sz="6000" dirty="0">
                <a:latin typeface="Times New Roman" panose="02020603050405020304" pitchFamily="18" charset="0"/>
              </a:rPr>
              <a:t>,</a:t>
            </a:r>
            <a:r>
              <a:rPr lang="zh-CN" altLang="en-US" sz="6000" dirty="0">
                <a:latin typeface="Times New Roman" panose="02020603050405020304" pitchFamily="18" charset="0"/>
              </a:rPr>
              <a:t>写春秋</a:t>
            </a:r>
            <a:r>
              <a:rPr lang="en-US" altLang="zh-CN" sz="6000" dirty="0">
                <a:latin typeface="Times New Roman" panose="02020603050405020304" pitchFamily="18" charset="0"/>
              </a:rPr>
              <a:t>,</a:t>
            </a:r>
            <a:r>
              <a:rPr lang="zh-CN" altLang="en-US" sz="6000" dirty="0">
                <a:latin typeface="Times New Roman" panose="02020603050405020304" pitchFamily="18" charset="0"/>
              </a:rPr>
              <a:t>立杏坛</a:t>
            </a:r>
            <a:r>
              <a:rPr lang="en-US" altLang="zh-CN" sz="6000" dirty="0">
                <a:latin typeface="Times New Roman" panose="02020603050405020304" pitchFamily="18" charset="0"/>
              </a:rPr>
              <a:t>,</a:t>
            </a:r>
            <a:r>
              <a:rPr lang="zh-CN" altLang="en-US" sz="6000" dirty="0">
                <a:latin typeface="Times New Roman" panose="02020603050405020304" pitchFamily="18" charset="0"/>
              </a:rPr>
              <a:t>育才德</a:t>
            </a:r>
            <a:r>
              <a:rPr lang="en-US" altLang="zh-CN" sz="6000" dirty="0">
                <a:latin typeface="Times New Roman" panose="02020603050405020304" pitchFamily="18" charset="0"/>
              </a:rPr>
              <a:t>,               .</a:t>
            </a:r>
            <a:endParaRPr lang="en-US" altLang="zh-CN" sz="60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3284538"/>
          <a:ext cx="1763713" cy="357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323975" imgH="2562225" progId="">
                  <p:embed/>
                </p:oleObj>
              </mc:Choice>
              <mc:Fallback>
                <p:oleObj name="" r:id="rId1" imgW="1323975" imgH="2562225" progId="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3284538"/>
                        <a:ext cx="1763713" cy="3573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3" name="Text Box 5"/>
          <p:cNvSpPr txBox="1"/>
          <p:nvPr/>
        </p:nvSpPr>
        <p:spPr>
          <a:xfrm>
            <a:off x="5508625" y="3860800"/>
            <a:ext cx="30241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latin typeface="Arial" panose="020B0604020202020204" pitchFamily="34" charset="0"/>
                <a:ea typeface="华文新魏" panose="02010800040101010101" pitchFamily="2" charset="-122"/>
              </a:rPr>
              <a:t>桃李三千</a:t>
            </a:r>
            <a:endParaRPr lang="zh-CN" altLang="en-US" sz="5400" dirty="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日期占位符 3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8197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0" y="381000"/>
            <a:ext cx="6286500" cy="938213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5100" b="1" dirty="0">
                <a:solidFill>
                  <a:srgbClr val="000000"/>
                </a:solidFill>
                <a:ea typeface="黑体" panose="02010609060101010101" pitchFamily="49" charset="-122"/>
              </a:rPr>
              <a:t>一、孔子其人</a:t>
            </a:r>
            <a:endParaRPr lang="zh-CN" altLang="en-US" sz="5100" b="1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pic>
        <p:nvPicPr>
          <p:cNvPr id="8198" name="Picture 3" descr="20043201123286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0" y="2564130"/>
            <a:ext cx="2709545" cy="3887470"/>
          </a:xfrm>
          <a:prstGeom prst="rect">
            <a:avLst/>
          </a:prstGeom>
          <a:noFill/>
          <a:ln w="9525" cap="flat" cmpd="sng">
            <a:solidFill>
              <a:srgbClr val="007A77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8199" name="Picture 4" descr="20049201732557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835" y="2564130"/>
            <a:ext cx="2497455" cy="4102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/>
              <a:t>世界十大文化名人之首</a:t>
            </a:r>
            <a:r>
              <a:rPr lang="en-US" altLang="zh-CN" sz="3600" b="1" dirty="0"/>
              <a:t>——</a:t>
            </a:r>
            <a:r>
              <a:rPr lang="zh-CN" altLang="en-US" sz="3600" b="1" dirty="0"/>
              <a:t>孔子</a:t>
            </a:r>
            <a:endParaRPr lang="zh-CN" altLang="en-US" sz="3600" dirty="0"/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301625" y="1905000"/>
            <a:ext cx="8540750" cy="4194175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solidFill>
                  <a:srgbClr val="0000FF"/>
                </a:solidFill>
              </a:rPr>
              <a:t>世界十大文化名人</a:t>
            </a:r>
            <a:endParaRPr lang="zh-CN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b="1" dirty="0"/>
              <a:t>孔子、柏拉图、亚里士多德、哥白尼、牛顿、达尔文、培根、阿奎拿、伏尔泰、康德。 </a:t>
            </a:r>
            <a:endParaRPr lang="zh-CN" altLang="en-US" b="1" dirty="0"/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</a:rPr>
              <a:t>缔造世界文化的“四圣”</a:t>
            </a:r>
            <a:r>
              <a:rPr lang="zh-CN" altLang="en-US" dirty="0"/>
              <a:t> </a:t>
            </a:r>
            <a:endParaRPr lang="zh-CN" altLang="en-US" dirty="0"/>
          </a:p>
          <a:p>
            <a:pPr eaLnBrk="1" hangingPunct="1"/>
            <a:r>
              <a:rPr lang="zh-CN" altLang="en-US" b="1" dirty="0"/>
              <a:t>孔子、穆罕默德、耶稣、释迦牟尼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charRg st="9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9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charRg st="49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62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charRg st="62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4"/>
          <p:cNvSpPr txBox="1"/>
          <p:nvPr/>
        </p:nvSpPr>
        <p:spPr>
          <a:xfrm>
            <a:off x="539750" y="765175"/>
            <a:ext cx="7920038" cy="50412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5000"/>
              </a:lnSpc>
            </a:pPr>
            <a:r>
              <a:rPr lang="zh-CN" altLang="en-US" sz="2800" dirty="0"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公元前</a:t>
            </a:r>
            <a:r>
              <a:rPr lang="en-US" altLang="zh-CN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551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前，有一个叫</a:t>
            </a:r>
            <a:r>
              <a:rPr lang="zh-CN" altLang="en-US" sz="2800" b="1" u="sng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颜徵在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的女子在尼丘山祝祷归家后，果然怀孕。待十月怀胎时，忽然梦见一位垂髫的仙女，手牵着一只满身龙麟的独角兽，背上坐着一小孩。仙女言：“此兽名叫麒麟，专为送子而来。”</a:t>
            </a:r>
            <a:endParaRPr lang="zh-CN" altLang="en-US" sz="28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  等到出生时，天上传来奏乐声，同时有五个仙翁，从云彩中冉冉下降。其中一个说道：“天生圣人，天降音乐。”</a:t>
            </a:r>
            <a:endParaRPr lang="zh-CN" altLang="en-US" sz="28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  结果这个孩子一出生，就发现他与众不同。怎么与众不同？ </a:t>
            </a:r>
            <a:endParaRPr lang="zh-CN" altLang="en-US" sz="28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99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0">
                                            <p:txEl>
                                              <p:charRg st="99" end="1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charRg st="154" end="1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290">
                                            <p:txEl>
                                              <p:charRg st="154" end="1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4"/>
          <p:cNvSpPr txBox="1"/>
          <p:nvPr/>
        </p:nvSpPr>
        <p:spPr>
          <a:xfrm>
            <a:off x="468313" y="476250"/>
            <a:ext cx="8135937" cy="5692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</a:rPr>
              <a:t>他降生后不但头顶如反盂（</a:t>
            </a:r>
            <a:r>
              <a:rPr lang="en-US" altLang="zh-CN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</a:rPr>
              <a:t>yú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</a:rPr>
              <a:t>，盛汤浆或饭食的圆口器具。反盂，即头顶上中间低四面高），而且面部有“七露”，眼露筋、耳露轮、鼻露孔、嘴露齿，眼、耳、鼻又均双露，称为七露。看上去像个怪物，他的父亲叔梁纥（</a:t>
            </a:r>
            <a:r>
              <a:rPr lang="en-US" altLang="zh-CN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</a:rPr>
              <a:t>hé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</a:rPr>
              <a:t>）和母亲颜徵在就把他扔在野地里了。后来，不知道从哪里飞来一只老鹰给他打扇子，遮蔽骄阳；又有一只老虎将他衔进了一个山洞，并给他喂乳汁。这就是所谓的“龙生虎养鹰打扇”的传说，这个传说至今还在曲阜一带流传。</a:t>
            </a:r>
            <a:endParaRPr lang="zh-CN" altLang="en-US" sz="28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</a:rPr>
              <a:t>    这个人是谁？大名鼎鼎的思想家、政治家、教育家孔子是也。孔子 ，名丘，字仲尼。孔子是对他的尊称，孔老二是对他带点贬义的称呼。</a:t>
            </a:r>
            <a:r>
              <a:rPr lang="zh-CN" altLang="en-US" sz="2800" dirty="0">
                <a:latin typeface="宋体" panose="02010600030101010101" pitchFamily="2" charset="-122"/>
              </a:rPr>
              <a:t> 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0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charRg st="0" end="2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206" end="2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314">
                                            <p:txEl>
                                              <p:charRg st="206" end="2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4" descr="未命名-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8725" y="1371600"/>
            <a:ext cx="4105275" cy="510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5" descr="未命名-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0"/>
            <a:ext cx="3581400" cy="4933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4"/>
          <p:cNvGrpSpPr/>
          <p:nvPr/>
        </p:nvGrpSpPr>
        <p:grpSpPr>
          <a:xfrm>
            <a:off x="228600" y="520700"/>
            <a:ext cx="5410200" cy="927100"/>
            <a:chOff x="0" y="0"/>
            <a:chExt cx="3408" cy="584"/>
          </a:xfrm>
        </p:grpSpPr>
        <p:sp>
          <p:nvSpPr>
            <p:cNvPr id="12296" name="AutoShape 7"/>
            <p:cNvSpPr/>
            <p:nvPr/>
          </p:nvSpPr>
          <p:spPr>
            <a:xfrm>
              <a:off x="0" y="0"/>
              <a:ext cx="3408" cy="58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4762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297" name="AutoShape 8"/>
            <p:cNvSpPr/>
            <p:nvPr/>
          </p:nvSpPr>
          <p:spPr>
            <a:xfrm>
              <a:off x="96" y="104"/>
              <a:ext cx="3221" cy="397"/>
            </a:xfrm>
            <a:prstGeom prst="roundRect">
              <a:avLst>
                <a:gd name="adj" fmla="val 16667"/>
              </a:avLst>
            </a:prstGeom>
            <a:solidFill>
              <a:srgbClr val="EE4F00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298" name="WordArt 9"/>
            <p:cNvSpPr/>
            <p:nvPr/>
          </p:nvSpPr>
          <p:spPr>
            <a:xfrm>
              <a:off x="288" y="104"/>
              <a:ext cx="2928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200" b="1" i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孔子的历代画像  </a:t>
              </a:r>
              <a:endParaRPr lang="zh-CN" altLang="en-US" sz="3200" b="1" i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2895600" y="1600200"/>
            <a:ext cx="3422650" cy="2133600"/>
            <a:chOff x="0" y="0"/>
            <a:chExt cx="2156" cy="1344"/>
          </a:xfrm>
        </p:grpSpPr>
        <p:sp>
          <p:nvSpPr>
            <p:cNvPr id="12294" name="AutoShape 15"/>
            <p:cNvSpPr/>
            <p:nvPr/>
          </p:nvSpPr>
          <p:spPr>
            <a:xfrm>
              <a:off x="0" y="0"/>
              <a:ext cx="2064" cy="1344"/>
            </a:xfrm>
            <a:prstGeom prst="cloudCallout">
              <a:avLst>
                <a:gd name="adj1" fmla="val -31394"/>
                <a:gd name="adj2" fmla="val 78199"/>
              </a:avLst>
            </a:prstGeom>
            <a:solidFill>
              <a:schemeClr val="bg1"/>
            </a:solidFill>
            <a:ln w="2222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algn="ctr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2295" name="Rectangle 14"/>
            <p:cNvSpPr/>
            <p:nvPr/>
          </p:nvSpPr>
          <p:spPr>
            <a:xfrm>
              <a:off x="240" y="192"/>
              <a:ext cx="1916" cy="8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头盖骨与众不同，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四周高中间低，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故名</a:t>
              </a:r>
              <a:r>
                <a:rPr lang="zh-CN" altLang="en-US" sz="2800" dirty="0">
                  <a:latin typeface="Arial" panose="020B0604020202020204" pitchFamily="34" charset="0"/>
                  <a:ea typeface="黑体" panose="02010609060101010101" pitchFamily="49" charset="-122"/>
                </a:rPr>
                <a:t>“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丘</a:t>
              </a:r>
              <a:r>
                <a:rPr lang="zh-CN" altLang="en-US" sz="2800" dirty="0">
                  <a:latin typeface="Arial" panose="020B0604020202020204" pitchFamily="34" charset="0"/>
                  <a:ea typeface="黑体" panose="02010609060101010101" pitchFamily="49" charset="-122"/>
                </a:rPr>
                <a:t>”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21507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lang="en-US" altLang="zh-CN" sz="1400" b="1" i="1" dirty="0">
              <a:latin typeface="Arial" panose="020B0604020202020204" pitchFamily="34" charset="0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pic>
        <p:nvPicPr>
          <p:cNvPr id="27654" name="Picture 3" descr="yc05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7300" y="2460625"/>
            <a:ext cx="2551113" cy="266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4" descr="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667000"/>
            <a:ext cx="2925763" cy="2925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2" name="Rectangle 5"/>
          <p:cNvSpPr/>
          <p:nvPr/>
        </p:nvSpPr>
        <p:spPr>
          <a:xfrm>
            <a:off x="755650" y="692150"/>
            <a:ext cx="40322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i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</a:rPr>
              <a:t>二、孔子思想</a:t>
            </a:r>
            <a:endParaRPr lang="zh-CN" altLang="en-US" sz="4400" b="1" i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22531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endParaRPr lang="en-US" altLang="zh-CN" sz="1400" b="1" i="1" dirty="0">
              <a:latin typeface="Arial" panose="020B0604020202020204" pitchFamily="34" charset="0"/>
            </a:endParaRPr>
          </a:p>
        </p:txBody>
      </p:sp>
      <p:sp>
        <p:nvSpPr>
          <p:cNvPr id="22532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22533" name="Text Box 2"/>
          <p:cNvSpPr txBox="1"/>
          <p:nvPr/>
        </p:nvSpPr>
        <p:spPr>
          <a:xfrm>
            <a:off x="0" y="620713"/>
            <a:ext cx="4211638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i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是一部＿＿＿体散文集，是孔子的＿＿  和＿＿＿＿所辑录的孔子及其弟子的言行录。宋儒把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＿＿＿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＿＿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＿</a:t>
            </a:r>
            <a:r>
              <a:rPr lang="zh-CN" altLang="en-US" sz="36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合称为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四书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8" name="Text Box 3"/>
          <p:cNvSpPr txBox="1"/>
          <p:nvPr/>
        </p:nvSpPr>
        <p:spPr>
          <a:xfrm>
            <a:off x="250825" y="1125538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语录 </a:t>
            </a:r>
            <a:endParaRPr lang="zh-CN" altLang="en-US" sz="3600" i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9" name="Text Box 4"/>
          <p:cNvSpPr txBox="1"/>
          <p:nvPr/>
        </p:nvSpPr>
        <p:spPr>
          <a:xfrm>
            <a:off x="1979613" y="1700213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门人 </a:t>
            </a:r>
            <a:endParaRPr lang="zh-CN" altLang="en-US" sz="3600" i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0" name="Text Box 5"/>
          <p:cNvSpPr txBox="1"/>
          <p:nvPr/>
        </p:nvSpPr>
        <p:spPr>
          <a:xfrm>
            <a:off x="0" y="2276475"/>
            <a:ext cx="2590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再传弟子 </a:t>
            </a:r>
            <a:endParaRPr lang="zh-CN" altLang="en-US" sz="3600" i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1" name="Text Box 6"/>
          <p:cNvSpPr txBox="1"/>
          <p:nvPr/>
        </p:nvSpPr>
        <p:spPr>
          <a:xfrm>
            <a:off x="2339975" y="4437063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 </a:t>
            </a:r>
            <a:endParaRPr lang="zh-CN" altLang="en-US" sz="3600" i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2" name="Text Box 7"/>
          <p:cNvSpPr txBox="1"/>
          <p:nvPr/>
        </p:nvSpPr>
        <p:spPr>
          <a:xfrm>
            <a:off x="468313" y="4437063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中庸 </a:t>
            </a:r>
            <a:endParaRPr lang="zh-CN" altLang="en-US" sz="3600" i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83" name="Text Box 8"/>
          <p:cNvSpPr txBox="1"/>
          <p:nvPr/>
        </p:nvSpPr>
        <p:spPr>
          <a:xfrm>
            <a:off x="2195513" y="3860800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 </a:t>
            </a:r>
            <a:endParaRPr lang="zh-CN" altLang="en-US" sz="3600" i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40" name="Picture 12" descr="9905251862f7659c4aedbcb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7838" y="785813"/>
            <a:ext cx="4570412" cy="5286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  <p:bldP spid="28679" grpId="0"/>
      <p:bldP spid="28680" grpId="0"/>
      <p:bldP spid="28681" grpId="0"/>
      <p:bldP spid="28682" grpId="0"/>
      <p:bldP spid="2868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教学目标</a:t>
            </a:r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1、翻译《论语》在本课选取的每一章；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2、探究每一章所包含的儒家关于立身处世的规范性原则；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3、联系与之有关的内容，拓展所学范围。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4、背诵《论语》十二章。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Group 2"/>
          <p:cNvGrpSpPr/>
          <p:nvPr/>
        </p:nvGrpSpPr>
        <p:grpSpPr>
          <a:xfrm>
            <a:off x="76200" y="381000"/>
            <a:ext cx="5410200" cy="1066800"/>
            <a:chOff x="0" y="0"/>
            <a:chExt cx="3408" cy="672"/>
          </a:xfrm>
        </p:grpSpPr>
        <p:sp>
          <p:nvSpPr>
            <p:cNvPr id="23557" name="AutoShape 5"/>
            <p:cNvSpPr/>
            <p:nvPr/>
          </p:nvSpPr>
          <p:spPr>
            <a:xfrm>
              <a:off x="0" y="40"/>
              <a:ext cx="3408" cy="58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4762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3558" name="AutoShape 6"/>
            <p:cNvSpPr/>
            <p:nvPr/>
          </p:nvSpPr>
          <p:spPr>
            <a:xfrm>
              <a:off x="96" y="144"/>
              <a:ext cx="3221" cy="397"/>
            </a:xfrm>
            <a:prstGeom prst="roundRect">
              <a:avLst>
                <a:gd name="adj" fmla="val 16667"/>
              </a:avLst>
            </a:prstGeom>
            <a:solidFill>
              <a:srgbClr val="EE4F00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pic>
          <p:nvPicPr>
            <p:cNvPr id="23559" name="WordArt 7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190" y="140"/>
              <a:ext cx="1064" cy="39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3560" name="Group 6"/>
            <p:cNvGrpSpPr/>
            <p:nvPr/>
          </p:nvGrpSpPr>
          <p:grpSpPr>
            <a:xfrm>
              <a:off x="1344" y="0"/>
              <a:ext cx="720" cy="672"/>
              <a:chOff x="0" y="0"/>
              <a:chExt cx="720" cy="672"/>
            </a:xfrm>
          </p:grpSpPr>
          <p:sp>
            <p:nvSpPr>
              <p:cNvPr id="23562" name="Oval 9"/>
              <p:cNvSpPr/>
              <p:nvPr/>
            </p:nvSpPr>
            <p:spPr>
              <a:xfrm>
                <a:off x="0" y="0"/>
                <a:ext cx="720" cy="672"/>
              </a:xfrm>
              <a:prstGeom prst="ellipse">
                <a:avLst/>
              </a:prstGeom>
              <a:solidFill>
                <a:schemeClr val="bg1"/>
              </a:solidFill>
              <a:ln w="6032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23563" name="WordArt 10"/>
              <p:cNvSpPr/>
              <p:nvPr/>
            </p:nvSpPr>
            <p:spPr>
              <a:xfrm>
                <a:off x="96" y="0"/>
                <a:ext cx="624" cy="62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200" b="1" i="1">
                    <a:solidFill>
                      <a:srgbClr val="00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记</a:t>
                </a:r>
                <a:endParaRPr lang="zh-CN" altLang="en-US" sz="3200" b="1" i="1">
                  <a:solidFill>
                    <a:srgbClr val="0033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3561" name="WordArt 11"/>
            <p:cNvSpPr/>
            <p:nvPr/>
          </p:nvSpPr>
          <p:spPr>
            <a:xfrm>
              <a:off x="2160" y="144"/>
              <a:ext cx="960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200" b="1" i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特点</a:t>
              </a:r>
              <a:endParaRPr lang="zh-CN" altLang="en-US" sz="3200" b="1" i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9706" name="Rectangle 14"/>
          <p:cNvSpPr>
            <a:spLocks noChangeArrowheads="1"/>
          </p:cNvSpPr>
          <p:nvPr/>
        </p:nvSpPr>
        <p:spPr bwMode="auto">
          <a:xfrm>
            <a:off x="158750" y="2084388"/>
            <a:ext cx="8756650" cy="4362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其体式归纳起来有：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●</a:t>
            </a: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语录体（也可称格言体），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仅指明是孔子的话，不写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出说话的环境（包括说话的对象），内容大多是</a:t>
            </a: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关于学</a:t>
            </a:r>
            <a:endParaRPr kumimoji="0" lang="zh-CN" altLang="en-US" sz="2800" b="0" i="0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习、道德修养、为人处事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的一般原则；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6B2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●</a:t>
            </a: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对话体，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记录孔子对弟子（或其他人）的问题所作的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回答，它写出了提问者的原话，但没有写谈话的背景；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●</a:t>
            </a: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叙事体，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其中多少有一点情节，但也往往是以记录孔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子的话为主。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另：每章的篇名都取第一句话的开头两个字。</a:t>
            </a:r>
            <a:endParaRPr kumimoji="0" lang="zh-CN" altLang="en-US" sz="2800" b="0" i="0" u="sng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707" name="Rectangle 15"/>
          <p:cNvSpPr/>
          <p:nvPr/>
        </p:nvSpPr>
        <p:spPr>
          <a:xfrm>
            <a:off x="152400" y="1447800"/>
            <a:ext cx="8839200" cy="981075"/>
          </a:xfrm>
          <a:prstGeom prst="rect">
            <a:avLst/>
          </a:prstGeom>
          <a:solidFill>
            <a:schemeClr val="bg1"/>
          </a:solidFill>
          <a:ln w="349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论语</a:t>
            </a:r>
            <a:r>
              <a:rPr lang="en-US" altLang="zh-CN" sz="2800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2800" u="sng" dirty="0">
                <a:latin typeface="Arial" panose="020B0604020202020204" pitchFamily="34" charset="0"/>
                <a:ea typeface="楷体_GB2312" pitchFamily="1" charset="-122"/>
              </a:rPr>
              <a:t>是孔子弟子及其再传弟子关于孔子言行的记录，共二十篇。是研究孔子思想的主要依据</a:t>
            </a:r>
            <a:r>
              <a:rPr lang="zh-CN" altLang="en-US" sz="2800" dirty="0">
                <a:latin typeface="Arial" panose="020B0604020202020204" pitchFamily="34" charset="0"/>
                <a:ea typeface="楷体_GB2312" pitchFamily="1" charset="-122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6" grpId="0"/>
      <p:bldP spid="2970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4578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24579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1400" b="1" i="1" dirty="0">
                <a:latin typeface="Arial" panose="020B0604020202020204" pitchFamily="34" charset="0"/>
              </a:rPr>
              <a:t>名著导读</a:t>
            </a:r>
            <a:r>
              <a:rPr lang="en-US" altLang="zh-CN" sz="1400" b="1" i="1" dirty="0">
                <a:latin typeface="Arial" panose="020B0604020202020204" pitchFamily="34" charset="0"/>
              </a:rPr>
              <a:t>《</a:t>
            </a:r>
            <a:r>
              <a:rPr lang="zh-CN" altLang="en-US" sz="1400" b="1" i="1" dirty="0">
                <a:latin typeface="Arial" panose="020B0604020202020204" pitchFamily="34" charset="0"/>
              </a:rPr>
              <a:t>论语</a:t>
            </a:r>
            <a:r>
              <a:rPr lang="en-US" altLang="zh-CN" sz="1400" b="1" i="1" dirty="0">
                <a:latin typeface="Arial" panose="020B0604020202020204" pitchFamily="34" charset="0"/>
              </a:rPr>
              <a:t>》</a:t>
            </a:r>
            <a:endParaRPr lang="en-US" altLang="zh-CN" sz="1400" b="1" i="1" dirty="0">
              <a:latin typeface="Arial" panose="020B0604020202020204" pitchFamily="34" charset="0"/>
            </a:endParaRPr>
          </a:p>
        </p:txBody>
      </p:sp>
      <p:sp>
        <p:nvSpPr>
          <p:cNvPr id="24580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grpSp>
        <p:nvGrpSpPr>
          <p:cNvPr id="24581" name="Group 5"/>
          <p:cNvGrpSpPr/>
          <p:nvPr/>
        </p:nvGrpSpPr>
        <p:grpSpPr>
          <a:xfrm>
            <a:off x="0" y="-22225"/>
            <a:ext cx="9144000" cy="6853238"/>
            <a:chOff x="0" y="0"/>
            <a:chExt cx="5760" cy="4320"/>
          </a:xfrm>
        </p:grpSpPr>
        <p:grpSp>
          <p:nvGrpSpPr>
            <p:cNvPr id="24583" name="Group 6"/>
            <p:cNvGrpSpPr/>
            <p:nvPr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pic>
            <p:nvPicPr>
              <p:cNvPr id="24585" name="Picture 4" descr="背景3"/>
              <p:cNvPicPr>
                <a:picLocks noChangeAspect="1"/>
              </p:cNvPicPr>
              <p:nvPr/>
            </p:nvPicPr>
            <p:blipFill>
              <a:blip r:embed="rId1"/>
              <a:srcRect l="15625" t="17500" r="15625" b="17500"/>
              <a:stretch>
                <a:fillRect/>
              </a:stretch>
            </p:blipFill>
            <p:spPr>
              <a:xfrm>
                <a:off x="0" y="0"/>
                <a:ext cx="5760" cy="43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586" name="Line 5"/>
              <p:cNvSpPr/>
              <p:nvPr/>
            </p:nvSpPr>
            <p:spPr>
              <a:xfrm>
                <a:off x="0" y="3888"/>
                <a:ext cx="5760" cy="0"/>
              </a:xfrm>
              <a:prstGeom prst="line">
                <a:avLst/>
              </a:prstGeom>
              <a:ln w="76200" cap="flat" cmpd="sng">
                <a:solidFill>
                  <a:srgbClr val="BAA68E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pic>
          <p:nvPicPr>
            <p:cNvPr id="24584" name="Picture 6" descr="孔子头像 副本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CF9F6"/>
                </a:clrFrom>
                <a:clrTo>
                  <a:srgbClr val="FCF9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0" y="288"/>
              <a:ext cx="998" cy="158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30" name="Text Box 7"/>
          <p:cNvSpPr txBox="1">
            <a:spLocks noChangeArrowheads="1"/>
          </p:cNvSpPr>
          <p:nvPr/>
        </p:nvSpPr>
        <p:spPr bwMode="auto">
          <a:xfrm>
            <a:off x="250825" y="1484313"/>
            <a:ext cx="8893175" cy="421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800" i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0" lang="en-US" sz="4400" i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4400" i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论语</a:t>
            </a:r>
            <a:r>
              <a:rPr kumimoji="0" lang="en-US" sz="4400" i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4400" i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是先秦儒家语录体典籍，是一部记录孔子及其弟子言行的书，由孔子弟子及再传弟子编纂，共二十篇。内容包括孔子的政治主张、伦理思想、道德观念、教育原则和方法等。</a:t>
            </a:r>
            <a:endParaRPr kumimoji="0" lang="zh-CN" altLang="en-US" sz="4800" i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孔子像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404813"/>
            <a:ext cx="3962400" cy="597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 Box 3"/>
          <p:cNvSpPr txBox="1"/>
          <p:nvPr/>
        </p:nvSpPr>
        <p:spPr>
          <a:xfrm>
            <a:off x="539750" y="1125538"/>
            <a:ext cx="3816350" cy="4831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i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孔子的思想核心是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仁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仁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爱人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。他把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仁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作为行仁的规范和目的，使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仁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礼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相互为用。主张统治者对人民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道之以德，齐之以礼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，从而再现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礼乐征伐自天子出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的西周盛世，进而实现他一心向往的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大同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理想。</a:t>
            </a:r>
            <a:endParaRPr lang="zh-CN" altLang="en-US" sz="2800" b="1" dirty="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90525" y="1421765"/>
            <a:ext cx="842327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sz="3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en-US" sz="4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4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第一章【原文】</a:t>
            </a:r>
            <a:endParaRPr lang="zh-CN" sz="40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  <a:p>
            <a:pPr indent="0"/>
            <a:r>
              <a:rPr lang="zh-CN" sz="4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          子曰：“君子食无求饱，居无求安，敏于事而慎于言，就有道而正焉①，可谓好学也已。”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74370" y="1170305"/>
            <a:ext cx="80791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【注释】①有道：指有道德、有学问的人。正：匡正，端正。【翻译】孔子说：“君子食不追求饱足；居住不追求安逸；对工作勤奋敏捷，说话却谨慎；接近有道德有学问的人并向他学习，纠正自己的缺点，就可以称得上是好学了”</a:t>
            </a:r>
            <a:endParaRPr lang="zh-CN" altLang="en-US" sz="36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50850" y="476250"/>
            <a:ext cx="831215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【赏析】</a:t>
            </a:r>
            <a:endParaRPr lang="zh-CN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  <a:p>
            <a:pPr indent="0"/>
            <a:r>
              <a:rPr lang="zh-CN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          本章讲的是君子的日常言行的基本要求。孔子认为，作为一个君子，不应当过多地讲究自己的饮食与居处，他在工作方面应当勤劳敏捷，谨慎小心，而且能经常检讨自己，请有道德的人对自己的言行加以匡正。不去追求物质享受，不贪图安乐，把注意力放在做有意义的事情上面，追求真理。既有勤奋的精神，又有高明的方法，才可以算作是热爱学习。这是孔子对学生的教诲，也是孔子一生求学精神的真实写照。</a:t>
            </a:r>
            <a:r>
              <a:rPr 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endParaRPr lang="en-US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endParaRPr lang="en-US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/>
            <a:r>
              <a:rPr lang="en-US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sz="2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孔子认为，君子要善于抵制物欲，要尽可能地把精力用于追求理想和真理上。人活着不仅仅为了求得饱暖安逸，还应该有一种对理想的追求精神。有了这样的理想，就不应再沉溺于物质的欲望，要有克制自己的能力，把对物质的追求提升为对真善美的追求，以及精神的独立上来。这样就不会去计较私欲得失，蝇营狗苟，而会敏于事而慎于言，使自己的内心清澄，去接近有道之人来匡正自己。</a:t>
            </a:r>
            <a:endParaRPr lang="zh-CN" altLang="en-US" sz="2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390" y="334645"/>
            <a:ext cx="86467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ea typeface="宋体" panose="02010600030101010101" pitchFamily="2" charset="-122"/>
              </a:rPr>
              <a:t>第二章【原文】子曰：“人而不仁，如礼何①？人而不仁，如乐何？”【注释】 ①如礼何：怎样对待礼仪制度。【翻译】 孔子说：“做人如果没有仁德，怎么对待礼仪制度呢？做人如果没有仁德，怎么对待音乐呢？”</a:t>
            </a:r>
            <a:endParaRPr lang="zh-CN" altLang="en-US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01930" y="387350"/>
            <a:ext cx="860361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indent="0"/>
            <a:r>
              <a:rPr lang="zh-CN" sz="24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【解读】礼与乐都是制度文明，而仁则是人们内心的道德规范，是人文的基础。所以，乐必须反映人们的仁德。乐是表达人们思想情感的一种形式，在古代，它也是礼的一部分。礼与乐都是外在的表现。这里，孔子指出礼、乐的核心与根本是仁，没有仁德的人，根本谈不上什么礼、乐的问题。仁是孔子学说的中心，它来自固有的道德，是礼乐所由之本。礼讲谦让敬人，乐须八音和谐，无相夺伦。一个人没有仁的本质，则无谦让敬人、和谐无夺等美德，即便行礼奏乐，也不具有实质意义。所以，人而不仁，礼对他有什么用？人而不仁，乐对他有什么用？这里即是说不仁之人，是用不了礼乐的。</a:t>
            </a:r>
            <a:endParaRPr lang="zh-CN" altLang="en-US" sz="2400" b="1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73380" y="262255"/>
            <a:ext cx="832866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indent="0"/>
            <a:r>
              <a:rPr lang="zh-CN" sz="3200" b="1">
                <a:solidFill>
                  <a:schemeClr val="accent3"/>
                </a:solidFill>
                <a:effectLst/>
                <a:ea typeface="宋体" panose="02010600030101010101" pitchFamily="2" charset="-122"/>
              </a:rPr>
              <a:t>第二章【拓展】【原文】孔子谓季氏:“八佾舞于庭，是可忍也，孰不可忍也?”【注释】①季氏：季孙氏，鲁国大夫。②八佾（yì）：古代奏乐舞蹈，每行八人，称为一佾。天子可用八佾，即六十四人：诸侯六佾，四十八人；大夫四佾，三十二人。季氏应该用四佾。③忍：忍心，狠心。</a:t>
            </a:r>
            <a:endParaRPr lang="zh-CN" altLang="en-US" sz="3200" b="1">
              <a:solidFill>
                <a:schemeClr val="accent3"/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89635" y="1160145"/>
            <a:ext cx="799274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800" b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ea typeface="宋体" panose="02010600030101010101" pitchFamily="2" charset="-122"/>
              </a:rPr>
              <a:t>【翻译】孔子谈到季孙氏说：“他用天子才能用的八佾在庭院中奏乐舞蹈，这样的事都狠心做得出来，还有什么事不能狠心做出来呢？”</a:t>
            </a:r>
            <a:endParaRPr lang="zh-CN" altLang="en-US" sz="4800" b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0055" y="405765"/>
            <a:ext cx="8246745" cy="5720715"/>
          </a:xfrm>
        </p:spPr>
        <p:txBody>
          <a:bodyPr>
            <a:normAutofit lnSpcReduction="20000"/>
          </a:bodyPr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【教学重点】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1、翻译《论语》十二章的每一章，并达到字字落实。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2、探究每一章所包含的儒家关于立身处世、修心养性的规范性原则；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endParaRPr lang="zh-CN" altLang="en-US"/>
          </a:p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【教学难点】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1、拓展与每一章相关的内容，并挖掘孔子关于“君子之德”和“修身养性”的基本观点。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2、背诵《论语》十二章。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5465" y="681990"/>
            <a:ext cx="82765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sz="3600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sz="3600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第三章子曰：“朝闻道，夕死可矣。”</a:t>
            </a:r>
            <a:r>
              <a:rPr lang="en-US" sz="3600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------</a:t>
            </a:r>
            <a:r>
              <a:rPr lang="zh-CN" sz="3600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本章为《论语》：</a:t>
            </a:r>
            <a:r>
              <a:rPr lang="zh-CN" sz="3600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  <a:hlinkClick r:id="rId1"/>
              </a:rPr>
              <a:t>里仁篇</a:t>
            </a:r>
            <a:r>
              <a:rPr lang="zh-CN" sz="3600" b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【原文】 子曰：“朝闻道①，夕死可矣。”【注释】①道．道理，指真理。【翻译】孔子说：“早晨能够得知真理，即使当晚死去，也没有遗憾。”</a:t>
            </a:r>
            <a:endParaRPr lang="zh-CN" altLang="en-US" sz="3600" b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84785" y="621665"/>
            <a:ext cx="83369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【解读】这一段话在后世常常被追求真理的人所引用。真理，是每个仁人志士矢志不渝的追求目标，哪怕要付出生命的代价。人类之所以有别于动物，在于人类能认识世界，能掌握自然规律，并能利用掌握的规律为人类的生产生活服务，所以“闻道”很重要。领悟了生活的真谛、宇宙中的真理，纵然朝闻夕死，亦会觉得心满意足，不虚此生，否则纵然高寿八百年，不得闻道，亦枉然为人。</a:t>
            </a:r>
            <a:endParaRPr lang="zh-CN" altLang="en-US" sz="2800" b="1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1620" y="415290"/>
            <a:ext cx="843978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【拓展】【原文】子曰：“里仁为美。择不处仁，焉得知？”本章为《论语》：</a:t>
            </a:r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  <a:hlinkClick r:id="rId1"/>
              </a:rPr>
              <a:t>里仁篇</a:t>
            </a:r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【注释】①里：可作名词讲，居住之地；也可以作动词讲，居住。均通。今从第二义。②知：同“智”。</a:t>
            </a:r>
            <a:endParaRPr lang="zh-CN" sz="2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0"/>
            <a:endParaRPr lang="zh-CN" sz="2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0"/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【翻译】</a:t>
            </a:r>
            <a:r>
              <a:rPr lang="en-US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 </a:t>
            </a:r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孔子说：“居住在有仁风的地方才好。选择住处，不居住在有仁风的地方，怎能说是明智呢？”</a:t>
            </a:r>
            <a:endParaRPr lang="zh-CN" altLang="en-US" sz="2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3365" y="227965"/>
            <a:ext cx="8611870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【解读】这是关于</a:t>
            </a:r>
            <a:r>
              <a:rPr lang="en-US" sz="2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2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近朱者赤，近墨者黑”道理。关于个人成长，孔子强调了外部环境的重要影响。在他看来，一个人的道德修养，与外部的人文环境密切相关。因此，他就居住的环境的选择问题提出了自己的观点。正所谓环境改变人，只有与德行高尚的人在一起，才能在耳濡目染之下培养出高尚的情操。 “孟母三迁”就是环境塑造人的一个典型故事。孟子很小时候就没了父亲，母亲也没有改嫁，家境比较贫寒。刚开始的时候，他们母子住在一处墓地旁。后来，母亲看到孟子和邻居的小孩学着大人跪拜、哭嚎的样子，玩起了办理丧事的游戏。她觉得这样对孟子的成长不利，就带着孟子搬到了市集上，可是孟子又学商人卖东西的样子。孟母知道后，再次搬家了。这一次，他们搬到了一所学校的附近。孟子看到学校里的人守秩序、懂礼貌的样子，也跟着学了起来。孟母看到后非常高兴，就在那里定居了下来。孟子之所以能成大儒，可以说与他生长、学习的环境有着重要的关系。</a:t>
            </a:r>
            <a:endParaRPr lang="zh-CN" altLang="en-US" sz="2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70510" y="349250"/>
            <a:ext cx="86118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/>
                <a:ea typeface="宋体" panose="02010600030101010101" pitchFamily="2" charset="-122"/>
              </a:rPr>
              <a:t>可以这么说，正是由于人与人之间的交往，才构成了这个纷繁复杂的社会，每位身处其中的人都会受到周围环境的影响。在现实生活中，和什么样的人在一起，就决定着你今后的人生会怎样，甚至能改变你的成长轨迹，决定着你的人生成败。记得曾有人说过，在人的一生中，有三件幸事可以值得庆贺：一是上学时遇到一位好老师，二是工作时遇到一位好领导，三是成家时找到一位好伴侣。这些人对自己造成的影响自然不可小觑。</a:t>
            </a:r>
            <a:r>
              <a:rPr lang="en-US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   </a:t>
            </a:r>
            <a:r>
              <a:rPr lang="zh-CN" sz="2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/>
                <a:ea typeface="宋体" panose="02010600030101010101" pitchFamily="2" charset="-122"/>
              </a:rPr>
              <a:t>不过，在生活中也有一些人是不幸的。在他们的身边，很少有人追求上进，更是缺少远见卓识的人。也许他们的资质很不错，但是长期在这种平庸的环境下，身上的那点儿“灵气”早晚都会消磨殆尽，丧失前进的动力，进而变成俗不可耐之人。有句话说得好：你是谁并不重要，关键是你和谁在一起。</a:t>
            </a:r>
            <a:endParaRPr lang="zh-CN" altLang="en-US" sz="24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0495" y="304800"/>
            <a:ext cx="899350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其实，这里面的道理非常简单，若是你想像雄鹰一样翱翔于天际，那你就得和群鹰为伍，不要落入鸡窝安享太平；若是你想驰骋于森林之中，就要与群狼共舞，而不能流连于那可人的羊。若是你想变得更加聪明一些，就得多和聪明的人在一起；如果你想成为一个道德高尚的人，就应多接触那些有仁德的人，这样才会受到他人的尊崇，这也许就是环境对人们做出的潜移默化的改造。</a:t>
            </a:r>
            <a:r>
              <a:rPr lang="en-US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   </a:t>
            </a:r>
            <a:r>
              <a:rPr lang="zh-CN" sz="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俗话说，读好书、交高人，乃是人生两大幸事。一个人是红是黑，只要看看他身边的人就知道结果了。身边德行高的朋友越多，就代表着你的德行越高，对于今后你在事业上的帮助也就越大。若是能够借人之智，成就自己，那才算是大智慧。</a:t>
            </a:r>
            <a:endParaRPr lang="zh-CN" altLang="en-US" sz="2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65760" y="243205"/>
            <a:ext cx="799211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733550"/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第四章【原文】子曰：“君子喻于义，小人喻于利。”</a:t>
            </a:r>
            <a:r>
              <a:rPr lang="en-US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 </a:t>
            </a:r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本章为《论语》：</a:t>
            </a:r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1"/>
              </a:rPr>
              <a:t>里仁篇</a:t>
            </a:r>
            <a:r>
              <a:rPr lang="zh-CN" sz="4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【注释】①喻：通晓，明白。【翻译】孔子说：“君子懂得大义，小人只懂得小利。”</a:t>
            </a:r>
            <a:endParaRPr lang="zh-CN" altLang="en-US" sz="4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4475" y="294640"/>
            <a:ext cx="84220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zh-CN" sz="3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ea typeface="宋体" panose="02010600030101010101" pitchFamily="2" charset="-122"/>
              </a:rPr>
              <a:t>【解读】本章从义利的角度来区别君子与小人。小人追求个人利益，而君子亦会追求个人利益，但会先考虑所得是否合于义，以义为原则来规范自己的行为。这种义利观在中国历史上影响深远。孟子说，鸡叫就起来，孜孜不倦行善的，是舜一类人；鸡叫就起来，孜孜不倦求利的，是跖一类人。要知道舜和跖的区别，没有别的，就在利和善之间。</a:t>
            </a:r>
            <a:endParaRPr lang="zh-CN" altLang="en-US" sz="32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93040" y="270510"/>
            <a:ext cx="8199755" cy="7293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                   </a:t>
            </a:r>
            <a:r>
              <a:rPr 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第五章【原文】子曰：“见贤思齐焉①，见不贤而内自省也②。”【注释】①贤：贤人，有贤德的人。齐：看齐。②省．反省，检查。【翻译】孔子说：“看见贤人就应该想着向他看齐；见到不贤的人，就要反省自己有没有类似的毛病。”</a:t>
            </a:r>
            <a:endParaRPr lang="zh-CN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  <a:p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73380" y="363220"/>
            <a:ext cx="83115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【解读】省心向善去恶自我反省是道德修养的一种方法，经常反省自己，可以去除心中的杂念，理性地看待自己，快速地改掉自己的缺点，完善自己的道德境界。《论语</a:t>
            </a:r>
            <a:r>
              <a:rPr 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sz="3200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1"/>
              </a:rPr>
              <a:t>为政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》篇中提到，</a:t>
            </a:r>
            <a:r>
              <a:rPr lang="zh-CN" sz="3200" b="1" u="sng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2"/>
              </a:rPr>
              <a:t>曾子</a:t>
            </a:r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每日“三省吾身”，在此孔子又提出了“见贤思齐，见不贤内自省”的修养方法，就是为了说明在一个人完善自己的人格和学问，提高道德修养的过程中，自省的重要作用。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  <a:t>【课时安排】</a:t>
            </a:r>
            <a:br>
              <a:rPr lang="zh-CN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</a:br>
            <a:r>
              <a:rPr lang="zh-CN" altLang="en-US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sym typeface="+mn-ea"/>
              </a:rPr>
              <a:t>         两课时（每六章为一课时）</a:t>
            </a:r>
            <a:endParaRPr lang="zh-CN" altLang="en-US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【教学方法】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  <a:p>
            <a:r>
              <a:rPr lang="zh-CN" altLang="en-US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结合注释或者查找资料翻译每一章，并抓住重点实词和虚词，积累文言常识。</a:t>
            </a:r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  <a:p>
            <a:endParaRPr lang="zh-CN" altLang="en-US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99415" y="441960"/>
            <a:ext cx="823404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en-US" sz="1050" b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据史载，苏轼在年少的时候，他的母亲程氏教他读《后汉书》。当读到《范滂传》的时候，苏轼为范滂母子大义凛然的精神感动，就问自己的母亲说：“如果有一天，我做官成了范滂，那母亲将如何呢？”程氏回答说：“你要是能像范滂一样为国尽忠，我难道不能像范滂的母亲那样吗？”范滂是东汉名士，因清廉正直而得罪权贵。第二次党锢之祸时，十常侍诬陷范滂，下令将他逮捕。许多人劝范滂逃走，不少地方官甚至有意纵放。但是，范滂的母亲却劝他学习李膺，慷慨赴义。苏轼母子这番对话，就是典型的见贤思齐。也正因为有这样向善自省的修为，苏轼后来才成为一代贤士。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2730" y="379095"/>
            <a:ext cx="787209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第六章【原文】子曰：“质胜文则野，文胜质则史。文质彬彬，然后君子。”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----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本章为《论语》：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  <a:hlinkClick r:id="rId1"/>
              </a:rPr>
              <a:t>雍也篇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【注释】 ①文质彬彬(bīn)：文质配合适当。【翻译】</a:t>
            </a:r>
            <a:r>
              <a:rPr 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    </a:t>
            </a:r>
            <a:r>
              <a:rPr lang="zh-CN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孔子说：“质朴多于文采就难免显得粗野，文采超过了质朴又难免流于虚浮，文采和质朴完美地结合在一起，这才能成为君子</a:t>
            </a:r>
            <a:endParaRPr lang="zh-CN" altLang="en-US" sz="2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28320" y="471805"/>
            <a:ext cx="809625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indent="0"/>
            <a:r>
              <a:rPr lang="zh-CN" sz="3200" b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【解读】这是孔子的传世名言。它高度概括了文与质的合理互补关系和君子的人格模式。文与质是对立统一、相辅相成的。未经加工的质朴是朴实淳厚的，但容易显得粗野。后天习得的文饰，虽然华丽可观，但易流于虚浮。质朴与文采是内容与形式的关系，是同样重要的，只有文、质双修，才能成为合格的君子。孔子的文质思想经过两千多年的历史实践，成为中国人“君子”形象最为鲜明的写照，对后世产生了深远的影响。</a:t>
            </a:r>
            <a:endParaRPr lang="zh-CN" altLang="en-US" sz="3200" b="1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34340" y="264160"/>
            <a:ext cx="85261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0050"/>
            <a:r>
              <a:rPr lang="zh-CN" sz="3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【拓展】子曰：</a:t>
            </a:r>
            <a:r>
              <a:rPr lang="en-US" sz="3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3600" b="1" u="sng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1"/>
              </a:rPr>
              <a:t>雍也</a:t>
            </a:r>
            <a:r>
              <a:rPr lang="zh-CN" sz="3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可使南面①。”【注释】①南面：古时尊者的位置是坐北朝南，天子、诸侯时皆面南而坐。此以“南面''代指卿大夫之位。【翻译】孔子说：</a:t>
            </a:r>
            <a:r>
              <a:rPr lang="en-US" sz="3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3600" b="1" u="sng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2"/>
              </a:rPr>
              <a:t>冉雍</a:t>
            </a:r>
            <a:r>
              <a:rPr lang="zh-CN" sz="3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这个人啊，可以让他去做一个部门或一个地方的长官。</a:t>
            </a:r>
            <a:r>
              <a:rPr lang="en-US" sz="36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en-US" sz="36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39725" y="344170"/>
            <a:ext cx="841311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【解读】孔子“曲线从政”在本章中，孔子给予自己的弟子</a:t>
            </a:r>
            <a:r>
              <a:rPr lang="zh-CN" sz="2800" b="1" u="sng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1"/>
              </a:rPr>
              <a:t>冉雍</a:t>
            </a:r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以极高的评价，说他有堪为诸侯的治国之才，那么，冉雍是一个什么样的人呢？历史上关于他的事迹记载不多，只知道他做过鲁国权臣</a:t>
            </a:r>
            <a:r>
              <a:rPr lang="zh-CN" sz="2800" b="1" u="sng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2"/>
              </a:rPr>
              <a:t>季氏</a:t>
            </a:r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私邑的长官。治政期间，他“居敬行简”，主张“以德化民”，收到不错的效果。但是，这个官职他仅仅做了三个月。因为季氏聘他仅仅看中他的名声，用作政治花瓶，而不是真心用他做管理，所以对他的建议和主张并不采纳。看清形势以后，冉雍便辞去职务，继续跟随老师修身进学。在孔子去世后，唯恐圣道失传，他与闵</a:t>
            </a:r>
            <a:r>
              <a:rPr lang="zh-CN" sz="2800" b="1" u="sng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3"/>
              </a:rPr>
              <a:t>子骞</a:t>
            </a:r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等共同编撰《论语》。他自己还单独著有《敬简篇》六章，可惜在秦朝焚书时散佚了。</a:t>
            </a:r>
            <a:endParaRPr lang="zh-CN" altLang="en-US" sz="28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74015" y="530860"/>
            <a:ext cx="835342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孔门弟子之中，冉雍以德行著称，为孔门十哲之一。除了这些评价，据说孔子在临终之时还曾对弟子说：“贤哉</a:t>
            </a:r>
            <a:r>
              <a:rPr lang="zh-CN" sz="36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  <a:hlinkClick r:id="rId1"/>
              </a:rPr>
              <a:t>雍也</a:t>
            </a:r>
            <a:r>
              <a:rPr 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，过人远也。”后来，战国大儒荀子对他很推崇，把他与孔子相提并论，说他：“通则一天下，穷则独立贵名，天不能死，地不能埋，桀跖之世不能污，非大儒莫之能立，仲尼、子弓是也。”可见，冉雍确实是孔门德行卓著的高徒。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1620" y="196215"/>
            <a:ext cx="809625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zh-CN" sz="1050" b="0">
                <a:ea typeface="宋体" panose="02010600030101010101" pitchFamily="2" charset="-122"/>
              </a:rPr>
              <a:t>【</a:t>
            </a:r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名家解读】君子的修养有两个部分，一是学习“诗书六艺文”；一是躬行实践。在前一方面，他大概可以和其他的人相比，但在后一方面，他也还没有完全成功。关于“君子”必须兼具此两方面，以下这一段话表示得最明白：“子曰：‘质胜文则野，文胜质则史。文质彬彬，然后君子。’”(《</a:t>
            </a:r>
            <a:r>
              <a:rPr lang="zh-CN" sz="24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hlinkClick r:id="rId1"/>
              </a:rPr>
              <a:t>雍也</a:t>
            </a:r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》)此处的“文”字涵义较广，大致相当于我们今天所说的“文化教养”，在当时即所谓“礼乐”，但其中也包括了学习诗书六艺之文。“质”则指人的朴实本性。如果人但依其朴实的本性而行，虽然也很好，但不通过文化教养终不免会流于“粗野”(道家的“返璞归真”，魏晋人的“率性而行”即是此一路)。相反地，如果一个人的文化雕琢掩盖了他的朴实本性，那又会流于浮华(其极端则归于虚伪的礼法)。前者的流弊是有内容而无适当的表现形式；后者的毛病则是徒具外表而无内涵。所以孔子才认为真正的“君子”必须在“文”、“质”之间配合得恰到好处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39090" y="518160"/>
            <a:ext cx="848360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6695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第七章【原文】曾子曰：“士不可以不弘毅，任重而道远。仁以为己任，不亦重乎？死而后已，不亦远乎？”</a:t>
            </a:r>
            <a:endParaRPr 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2266950"/>
            <a:endParaRPr lang="zh-CN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  <a:p>
            <a:pPr indent="2266950"/>
            <a:r>
              <a:rPr 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【翻译】曾子说：“有抱负的人不可以不胸怀宽广，意志坚定，因为他肩负着重大的使命（或责任），路途又很遥远。把实现‘仁’的理想看作自己的使命，不也很重大吗？直到死才停止，这不也是很遥远吗？”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13690" y="325755"/>
            <a:ext cx="84480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【典故】殷朝时代，陕西邠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2113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州有一小国，因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5261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受异族狄人侵犯，国君古公亶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4102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父迁居陕西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1653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凤翔岐山之下，改国号为周。后来周武王伐纣而有天下，追尊古公为太王。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古公有三个儿子，长子泰伯，次子仲雍，少子季历。泰伯是法定的君位继承人，但古公认为季历的儿子名昌，有圣人的瑞相，预料他将能兴周，有意传位给季历，以便再传给昌，但未明显表示。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泰伯了解古公的意思，在古公生病时，便托辞到南方采药。他的二弟仲雍也有此意。于是他和仲雍一同拜别父亲，到了江南的吴地，从当地习俗，断发文身。伯仲二兄既出，季历不能出，必须在家事父。古公临终，遗嘱季历，报丧给泰伯和仲雍。古公薨，季历遵嘱接回伯仲。丧事毕，泰伯和仲雍计议让位给季历，季历不受。泰伯乃言自己已经断发文身，不能再治理国家，又偕仲雍出国至吴。季历遂立为君，后来传位给昌，为殷朝的西伯。昌的儿子名发，伐纣成功，为周武王，尊昌为文王。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30200" y="410845"/>
            <a:ext cx="85426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以上是泰伯三让天下的大致情形，让是让国，孔子是周朝人，所以用天下二字。     “以天下让”一句，古注争议很多，郑康成注，太王死后，泰伯接到告丧的讣闻，并未奔丧回来。刘宝楠认为郑注比较合理。但韩诗外传，论衡，吴越春秋等书，都说泰伯和仲雍奔丧回国，在丧事完了，又到吴地。究竟事实如何，已难考证。若以情理推论，古公既有遗嘱，季历不能不遵嘱接回伯仲。伯仲到南方，并非不告而别，只说为采药而去，迨闻父丧，没有理由不回来。至于回来以后，是否能如原意让得了位，因已文身，不能治国，且有古公默契在前，自无问题。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孔子称赞泰伯的道德，高到了极处。他曾经以天下三度让给季历，人民不知道如何称颂他的至德。泰伯与仲雍托辞要到南方时，古公，季历，心里都明白，他们父子兄弟均以国事为重，彼此在心照不宣中完成让国大事。我们读这一章书，当学太王的眼力、泰伯、仲雍让国的道德。最难得的是泰伯，让得那样和平，而且处置得合情合理，所以孔子称许他至德。</a:t>
            </a:r>
            <a:r>
              <a:rPr lang="en-US" sz="2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C:\u=1062404517,3466304082&amp;fm=26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596" y="357166"/>
            <a:ext cx="8128000" cy="2298700"/>
          </a:xfrm>
          <a:prstGeom prst="rect">
            <a:avLst/>
          </a:prstGeom>
          <a:noFill/>
        </p:spPr>
      </p:pic>
      <p:pic>
        <p:nvPicPr>
          <p:cNvPr id="2051" name="Picture 3" descr="C:\u=2713187674,2294140750&amp;fm=26&amp;gp=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3143248"/>
            <a:ext cx="4429083" cy="30472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1280" y="320675"/>
            <a:ext cx="88607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873885"/>
            <a:r>
              <a:rPr 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第八章</a:t>
            </a:r>
            <a:r>
              <a:rPr lang="zh-CN"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【原文】子曰:譬如为山，未成一篑，止，吾止也。譬如平地，虽覆一篑，进，吾往也。【翻译】：孔子说：“譬如用土堆山，只差一筐土就完成了，这时停下来，我所有的努力都废弃了；譬如填平洼地，虽然只倒下一筐，这时虽然只有一筐，但我也在前进。”</a:t>
            </a:r>
            <a:endParaRPr lang="zh-CN" altLang="en-US" sz="36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7995" y="321945"/>
            <a:ext cx="821690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indent="0"/>
            <a:r>
              <a:rPr lang="zh-CN" sz="1050" b="0">
                <a:ea typeface="宋体" panose="02010600030101010101" pitchFamily="2" charset="-122"/>
              </a:rPr>
              <a:t>1</a:t>
            </a:r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、《论语·子罕》部分名言【原文】子曰：“出则事公卿，入则事父兄，丧事不敢不勉，不为酒困，何有于我哉。”【译文】</a:t>
            </a:r>
            <a:r>
              <a:rPr lang="en-US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孔子说：“在外事奉公卿，在家孝敬父兄，有丧事不敢不尽力去办，不被酒所困，这些事对我来说有什么困难呢？”【评析】 “出则事公卿”，是为国尽忠；“入则事父兄”，是为长辈尽孝。忠与孝是孔子特别强调的两个道德规范。它是对所有人的要求，而孔子本人就是这方面的身体力行者。在这里，孔子说自己已经基本上做到了这几点。</a:t>
            </a:r>
            <a:endParaRPr lang="zh-CN" altLang="en-US" sz="28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61620" y="614045"/>
            <a:ext cx="821690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600200"/>
            <a:r>
              <a:rPr 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第九章【原文】子曰: 知者不惑,仁者不忧,勇者不惧。【译文】聪明人不会迷惑,有仁德的人不会忧愁,勇敢的人不会畏惧。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4800" y="286385"/>
            <a:ext cx="829373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【解析】出自孔子的《论语·子罕》。赏析：在儒家传统道德中，智、仁、勇是重要的三个范畴。《礼记·中庸》说：“知、仁、勇，三者天下之达德也。”孔子希望自己的学生能具备这三德，成为真正的君子。这里孔子说的"知者不惑"的"知"，也等于佛学中智慧的"智"，而不是聪明。真正有智慧是对于事物的内在根本或规律了然于心，所以什么事情对于他当然没有了疑惑。仁者，是做到了仁，已经仁在心中的人， 当他心怀天下，爱人济众，他再也不会因他个人的境遇而忧愁，不会因受环境动摇。</a:t>
            </a:r>
            <a:endParaRPr lang="zh-CN" altLang="en-US" sz="28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11175" y="435610"/>
            <a:ext cx="804545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1066800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               </a:t>
            </a:r>
            <a:r>
              <a:rPr 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</a:rPr>
              <a:t>第十章【原文】渊问仁。子曰：“克己复礼为仁。一日克己复礼，天下归仁焉。为仁由己，而由人乎哉？”颜渊曰：“请问其目。”子曰：“非礼勿视，非礼勿听，非礼勿言，非礼勿动。”颜渊曰：“回虽不敏，请事斯语矣。”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7005" y="337820"/>
            <a:ext cx="863790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【翻译】颜渊向孔子请怎么做到任，孔子说：“能克制自己，一切都照着礼的要求去做，这就是仁。一旦这样做了，天下的一切就都归于仁了。实行仁德，完全在于自己，难道还在于别人吗”。颜渊说：“希望指点一些具体做法。”孔子说：“不合乎礼的不去看，不合乎礼的不去听，不合乎礼的不去说，不合乎礼的不去做。”颜渊说：“我虽然不够聪明，也要努力做到这些话。”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833755"/>
          </a:xfrm>
        </p:spPr>
        <p:txBody>
          <a:bodyPr/>
          <a:lstStyle/>
          <a:p>
            <a:r>
              <a:rPr lang="zh-CN" altLang="en-US">
                <a:sym typeface="+mn-ea"/>
              </a:rPr>
              <a:t>【扩展资料】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出自《论语·颜渊》，颜渊问仁来源于《论语》的第十二篇，这篇文章主要讲述孔子关于仁的主要解释，孔子用礼来规定仁，依礼而行就是仁的根本要求。所以，礼以仁为基础，以仁来维护。仁是内在的，礼是外在的，二者紧密结合。这篇文章里关于任的论述，包括两个方面的内容，一个方面是克己，第二方面是复礼，克己复礼就是通过人们的道德修养自觉地遵守礼既定的规矩。这是孔子思想的核心内容，贯穿于《论语》一书的始终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714375"/>
          </a:xfrm>
        </p:spPr>
        <p:txBody>
          <a:bodyPr>
            <a:normAutofit fontScale="90000"/>
          </a:bodyPr>
          <a:lstStyle/>
          <a:p>
            <a:r>
              <a:rPr lang="zh-CN">
                <a:solidFill>
                  <a:srgbClr val="333333"/>
                </a:solidFill>
                <a:ea typeface="宋体" panose="02010600030101010101" pitchFamily="2" charset="-122"/>
                <a:sym typeface="+mn-ea"/>
              </a:rPr>
              <a:t>【颜渊】</a:t>
            </a:r>
            <a:endParaRPr lang="zh-CN" altLang="en-US">
              <a:solidFill>
                <a:srgbClr val="333333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146" name="Picture 2" descr="C:\untitled.pn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6302375" y="4782820"/>
            <a:ext cx="2739390" cy="1967230"/>
          </a:xfrm>
          <a:prstGeom prst="rect">
            <a:avLst/>
          </a:prstGeom>
          <a:noFill/>
        </p:spPr>
      </p:pic>
      <p:sp>
        <p:nvSpPr>
          <p:cNvPr id="100" name="文本框 99"/>
          <p:cNvSpPr txBox="1"/>
          <p:nvPr/>
        </p:nvSpPr>
        <p:spPr>
          <a:xfrm>
            <a:off x="184785" y="1320800"/>
            <a:ext cx="597281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2"/>
              </a:rPr>
              <a:t>颜渊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是孔子最得意的弟子，可惜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3"/>
              </a:rPr>
              <a:t>英年早逝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（营养不良）。颜渊的死对孔子打击非常大，孔子曾恸哭颜渊，旁边的学生都觉得孔子哭得过分伤心，因为孔子的儿子死时，孔子都未曾像这样痛哭过。孔子反驳，有吗。我不为这样的学生恸哭，又要为谁这样恸哭呢。（颜渊死，子哭之恸。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4"/>
              </a:rPr>
              <a:t>从者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曰：“子恸矣。”曰：“有恸乎。非夫人之为恸而谁为。”）。足见颜渊在孔子心目中的地位，因为孔子认为颜渊才是了解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5"/>
              </a:rPr>
              <a:t>孔子思想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的人，能为孔子传道，而颜渊却先孔子一步离开人世，等于是断了孔子的“后路”，实属“不孝”。因为曾有“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6"/>
              </a:rPr>
              <a:t>子畏于匡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，颜渊后。子曰：“吾以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7"/>
              </a:rPr>
              <a:t>汝为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死矣。”曰：“子在，回何敢死？”（孔子被匡城的群众所围困，颜渊后来才赶到。孔子说：“我以为你遇害了呢？”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  <a:hlinkClick r:id="rId2"/>
              </a:rPr>
              <a:t>颜渊</a:t>
            </a:r>
            <a:r>
              <a:rPr lang="zh-CN" sz="2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宋体" panose="02010600030101010101" pitchFamily="2" charset="-122"/>
              </a:rPr>
              <a:t>说：“老师活着，回怎么敢死呢？”）” 　。可见孔子与颜渊的关系非同一般，犹如父子，难怪子恸哭。</a:t>
            </a:r>
            <a:endParaRPr lang="zh-CN" altLang="en-US" sz="2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678815"/>
          </a:xfrm>
        </p:spPr>
        <p:txBody>
          <a:bodyPr>
            <a:normAutofit fontScale="90000"/>
          </a:bodyPr>
          <a:p>
            <a:br>
              <a:rPr lang="zh-CN" altLang="en-US"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【克己复礼】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克己复礼”中的“克己”并不是克制、约束的意思。“克”的意思在此为能、能够的意思。孔子教学生因材施教，颜渊是孔子学生里面最没有欲望的。（子曰：“贤哉回也！一箪食，一瓢饮，在陋巷，人不堪其忧，回也不改其乐。贤在回也！”）对于一个最没有欲望的学生你跟他说你要克制欲望这不是搞错了吗？如果前面“克己”讲成克制自己的欲望，后面“由己”讲成要由自己来做。这不是矛盾吗？难道是将一个自己分两半，一个是不好的自己要克制，一个是好的自己要由己？我们绝对有理由相信孔子非常认真看待颜渊请教是仁这件事，而孔子的回答也一定是孔子一生学问的精华，就是把人生从被动变为主动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br>
              <a:rPr lang="zh-CN" altLang="en-US">
                <a:sym typeface="+mn-ea"/>
              </a:rPr>
            </a:br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第十一章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/>
          </a:bodyPr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【原文】子贡问曰：“有一言而可以终身行之者乎①？"子曰．“其恕乎②！己所不欲，勿施于人。”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【注释】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①一言：一个字。言，字。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②恕：推己及人，即“己所不欲，勿施于人"。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【翻译】子贡问道：“有一个可以终身奉行的字吗？”孔子说．“大概是‘恕’吧！自己不想要的，不要施加给别人。”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timg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71470" y="285728"/>
            <a:ext cx="9215470" cy="6410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【解读】己所不欲，勿施于人</a:t>
            </a:r>
            <a:b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君子应有仁德之心，表现在待人接物上，最重要的就是“己所不欲，勿施于人”。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中国历史上，唐太宗就是一个奉行“己所不欲，勿施于人”的明君。贞观初年（公元627年），太宗便明确说出自己的君道观念：“朕经常思谋，个人祸患，常非身外之物所致，而是因为人的欲望害了自己。倘若贪于佳肴美味，沉醉歌舞美女，被欲望所带动，国家便会因此废墟，百姓也会大受侵扰。”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贞观二年（公元628年）夏天，太宗住在低矮潮湿的皇宫里，大臣都劝告他改建。太宗摇头说：“朕富有四海，处理事情都应设身处地。扩建宫殿屋宇，游览观赏池台，老百姓都不会希望的。己所不欲，勿施于人。劳苦疲惫之事，怎能强加给百姓呢？”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687705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第十二章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【原文】子曰“小子何莫学乎诗？诗可以兴，可以观，可以群，可以怨。迩之事父，远之事君；多识于鸟兽草木之名。”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【译文】 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孔子说：“同学们怎么不学诗呢？诗可以激发情志，可以观察社会，可以交往朋友，可以怨刺不平。近可以侍奉父母，远可以侍奉君王，还可以知道不少鸟兽草木的名称。” </a:t>
            </a:r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br>
              <a:rPr lang="zh-CN" altLang="en-US">
                <a:sym typeface="+mn-ea"/>
              </a:rPr>
            </a:b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【拓展资料】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【原文】阳货欲见孔子，孔子不见，归孔子豚。孔子时其亡也，而往拜之，遇诸涂。谓孔子曰：“来！予与尔言。”曰：“怀其宝而迷其邦，可谓仁乎？”曰：“不可。”“好从事而亟失时，可谓知乎？”曰：“不可。”“日月逝矣，岁不我与。”孔子曰：“诺，吾将仕矣。” 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【译文】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阳货想使孔子拜见自己，但孔子不去见他，赠送给孔子一只做熟了的小猪。孔子探听到他不在家的时候，而去拜望他。两人却在路上遇到了。阳货对孔子说：“来！我有话对你说。”（阳货又）说：“有才能却怀着不用，听任自己的国家迷乱，这能说是仁爱吗？”（阳货自问自答）说：“不可以。——喜欢从事政治活动，却屡次错过时机，这能叫聪明吗？”（自问自答）说：“不可以。——时光一去就不复返了，岁月是不等待我们的。”孔子说：“好吧，我要出来做官了。”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【解析】 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endParaRPr lang="zh-CN" altLang="en-US"/>
          </a:p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因为阳货说孔子是很有才能的,有才能不参与治理国家不能算做有仁义,喜欢参与政事而又屡次错过机会，不能算做有智慧 就是这样了。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【作业】</a:t>
            </a:r>
            <a:b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总结每一章主旨，并加以背诵。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图片 3" descr="u=2665775044,1820943917&amp;fm=26&amp;gp=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6771005" y="4829810"/>
            <a:ext cx="2372360" cy="1185545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zh-CN" altLang="en-US"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+mn-ea"/>
              </a:rPr>
            </a:br>
            <a:r>
              <a:rPr lang="zh-CN" altLang="en-US"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sym typeface="+mn-ea"/>
              </a:rPr>
              <a:t>拓展延伸</a:t>
            </a:r>
            <a:br>
              <a:rPr lang="zh-CN" altLang="en-US" sz="480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</a:br>
            <a:endParaRPr lang="zh-CN" altLang="en-US" sz="480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pic>
        <p:nvPicPr>
          <p:cNvPr id="5122" name="Picture 2" descr="C:\u=4095744166,1422555898&amp;fm=26&amp;gp=0.jp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1079500" y="2327751"/>
            <a:ext cx="6985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AutoShape 15"/>
          <p:cNvSpPr/>
          <p:nvPr/>
        </p:nvSpPr>
        <p:spPr>
          <a:xfrm>
            <a:off x="381000" y="3048000"/>
            <a:ext cx="8153400" cy="3505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476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54275" name="Group 3"/>
          <p:cNvGrpSpPr/>
          <p:nvPr/>
        </p:nvGrpSpPr>
        <p:grpSpPr>
          <a:xfrm>
            <a:off x="76200" y="381000"/>
            <a:ext cx="5410200" cy="1066800"/>
            <a:chOff x="0" y="0"/>
            <a:chExt cx="3408" cy="672"/>
          </a:xfrm>
        </p:grpSpPr>
        <p:sp>
          <p:nvSpPr>
            <p:cNvPr id="54280" name="AutoShape 5"/>
            <p:cNvSpPr/>
            <p:nvPr/>
          </p:nvSpPr>
          <p:spPr>
            <a:xfrm>
              <a:off x="0" y="40"/>
              <a:ext cx="3408" cy="58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47625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54281" name="AutoShape 6"/>
            <p:cNvSpPr/>
            <p:nvPr/>
          </p:nvSpPr>
          <p:spPr>
            <a:xfrm>
              <a:off x="96" y="144"/>
              <a:ext cx="3221" cy="397"/>
            </a:xfrm>
            <a:prstGeom prst="roundRect">
              <a:avLst>
                <a:gd name="adj" fmla="val 16667"/>
              </a:avLst>
            </a:prstGeom>
            <a:solidFill>
              <a:srgbClr val="EE4F00"/>
            </a:solidFill>
            <a:ln w="9525">
              <a:noFill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pic>
          <p:nvPicPr>
            <p:cNvPr id="54282" name="WordArt 7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190" y="140"/>
              <a:ext cx="1064" cy="392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4283" name="Group 7"/>
            <p:cNvGrpSpPr/>
            <p:nvPr/>
          </p:nvGrpSpPr>
          <p:grpSpPr>
            <a:xfrm>
              <a:off x="1344" y="0"/>
              <a:ext cx="720" cy="672"/>
              <a:chOff x="0" y="0"/>
              <a:chExt cx="720" cy="672"/>
            </a:xfrm>
          </p:grpSpPr>
          <p:sp>
            <p:nvSpPr>
              <p:cNvPr id="54285" name="Oval 9"/>
              <p:cNvSpPr/>
              <p:nvPr/>
            </p:nvSpPr>
            <p:spPr>
              <a:xfrm>
                <a:off x="0" y="0"/>
                <a:ext cx="720" cy="672"/>
              </a:xfrm>
              <a:prstGeom prst="ellipse">
                <a:avLst/>
              </a:prstGeom>
              <a:solidFill>
                <a:schemeClr val="bg1"/>
              </a:solidFill>
              <a:ln w="60325" cap="flat" cmpd="sng">
                <a:solidFill>
                  <a:srgbClr val="99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54286" name="WordArt 10"/>
              <p:cNvSpPr/>
              <p:nvPr/>
            </p:nvSpPr>
            <p:spPr>
              <a:xfrm>
                <a:off x="96" y="0"/>
                <a:ext cx="624" cy="62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normAutofit/>
              </a:bodyPr>
              <a:p>
                <a:pPr algn="ctr"/>
                <a:r>
                  <a:rPr lang="zh-CN" altLang="en-US" sz="3200" b="1" i="1">
                    <a:solidFill>
                      <a:srgbClr val="003399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记</a:t>
                </a:r>
                <a:endParaRPr lang="zh-CN" altLang="en-US" sz="3200" b="1" i="1">
                  <a:solidFill>
                    <a:srgbClr val="003399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4284" name="WordArt 11"/>
            <p:cNvSpPr/>
            <p:nvPr/>
          </p:nvSpPr>
          <p:spPr>
            <a:xfrm>
              <a:off x="2160" y="144"/>
              <a:ext cx="960" cy="3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3200" b="1" i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常识</a:t>
              </a:r>
              <a:endParaRPr lang="zh-CN" altLang="en-US" sz="3200" b="1" i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8619" name="Rectangle 12"/>
          <p:cNvSpPr/>
          <p:nvPr/>
        </p:nvSpPr>
        <p:spPr>
          <a:xfrm>
            <a:off x="290513" y="1371600"/>
            <a:ext cx="8091487" cy="1554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pitchFamily="49" charset="-122"/>
              </a:rPr>
              <a:t>１、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相传，宋朝名相赵普死后，人们在他的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     书籍里发现只有半部</a:t>
            </a:r>
            <a:r>
              <a:rPr lang="en-US" altLang="zh-CN" sz="3200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论语</a:t>
            </a:r>
            <a:r>
              <a:rPr lang="en-US" altLang="zh-CN" sz="3200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，所以世有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     </a:t>
            </a:r>
            <a:r>
              <a:rPr lang="zh-CN" altLang="en-US" sz="3200" u="sng" dirty="0">
                <a:latin typeface="Arial" panose="020B0604020202020204" pitchFamily="34" charset="0"/>
                <a:ea typeface="黑体" panose="02010609060101010101" pitchFamily="49" charset="-122"/>
              </a:rPr>
              <a:t>“                                   ”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之说。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8620" name="Rectangle 13"/>
          <p:cNvSpPr>
            <a:spLocks noChangeArrowheads="1"/>
          </p:cNvSpPr>
          <p:nvPr/>
        </p:nvSpPr>
        <p:spPr bwMode="auto">
          <a:xfrm>
            <a:off x="1173163" y="2316163"/>
            <a:ext cx="38560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半部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论语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治天下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8621" name="Rectangle 14"/>
          <p:cNvSpPr>
            <a:spLocks noChangeArrowheads="1"/>
          </p:cNvSpPr>
          <p:nvPr/>
        </p:nvSpPr>
        <p:spPr bwMode="auto">
          <a:xfrm>
            <a:off x="533400" y="2949575"/>
            <a:ext cx="8915400" cy="3298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罗大经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鹤林玉露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载：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赵普再相，人言普山东人，所读者止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论语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……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太宗尝以此语问普，普略不隐，对曰：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臣</a:t>
            </a:r>
            <a:endParaRPr kumimoji="0" lang="zh-CN" altLang="en-US" sz="2800" b="0" i="0" u="sng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平生所知，诚不出此。昔以其半辅太祖</a:t>
            </a:r>
            <a:endParaRPr kumimoji="0" lang="zh-CN" altLang="en-US" sz="2800" b="0" i="0" u="sng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定天下，今欲以其半辅陛下致太平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4279" name="Picture 16" descr="未命名-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4419600"/>
            <a:ext cx="3024188" cy="2379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0" decel="100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ldLvl="0" animBg="1"/>
      <p:bldP spid="68619" grpId="0"/>
      <p:bldP spid="68620" grpId="0"/>
      <p:bldP spid="6862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Picture 3" descr="3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331788"/>
            <a:ext cx="4692650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299" name="Picture 4" descr="2007917134630164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981075"/>
            <a:ext cx="3167062" cy="5329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6" name="Text Box 6"/>
          <p:cNvSpPr txBox="1"/>
          <p:nvPr/>
        </p:nvSpPr>
        <p:spPr>
          <a:xfrm>
            <a:off x="3995738" y="1916113"/>
            <a:ext cx="482441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</a:rPr>
              <a:t>如果没有孔子</a:t>
            </a:r>
            <a:r>
              <a:rPr lang="en-US" altLang="zh-CN" sz="3600" dirty="0">
                <a:latin typeface="Arial" panose="020B0604020202020204" pitchFamily="34" charset="0"/>
              </a:rPr>
              <a:t>,</a:t>
            </a:r>
            <a:r>
              <a:rPr lang="zh-CN" altLang="en-US" sz="3600" dirty="0">
                <a:latin typeface="Arial" panose="020B0604020202020204" pitchFamily="34" charset="0"/>
              </a:rPr>
              <a:t>中国的历史会比黑夜还长</a:t>
            </a:r>
            <a:r>
              <a:rPr lang="en-US" altLang="zh-CN" sz="3600" dirty="0">
                <a:latin typeface="Arial" panose="020B0604020202020204" pitchFamily="34" charset="0"/>
              </a:rPr>
              <a:t>.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55301" name="Text Box 7"/>
          <p:cNvSpPr txBox="1"/>
          <p:nvPr/>
        </p:nvSpPr>
        <p:spPr>
          <a:xfrm>
            <a:off x="4284663" y="908050"/>
            <a:ext cx="35782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宋体" panose="02010600030101010101" pitchFamily="2" charset="-122"/>
              </a:rPr>
              <a:t>——《</a:t>
            </a:r>
            <a:r>
              <a:rPr lang="zh-CN" altLang="en-US" sz="2800" dirty="0">
                <a:latin typeface="宋体" panose="02010600030101010101" pitchFamily="2" charset="-122"/>
              </a:rPr>
              <a:t>朱子语类</a:t>
            </a:r>
            <a:r>
              <a:rPr lang="en-US" altLang="zh-CN" sz="2800" dirty="0">
                <a:latin typeface="宋体" panose="02010600030101010101" pitchFamily="2" charset="-122"/>
              </a:rPr>
              <a:t>》</a:t>
            </a:r>
            <a:r>
              <a:rPr lang="zh-CN" altLang="en-US" sz="2800" dirty="0">
                <a:latin typeface="宋体" panose="02010600030101010101" pitchFamily="2" charset="-122"/>
              </a:rPr>
              <a:t>卷</a:t>
            </a:r>
            <a:r>
              <a:rPr lang="en-US" altLang="zh-CN" sz="2800" dirty="0">
                <a:latin typeface="宋体" panose="02010600030101010101" pitchFamily="2" charset="-122"/>
              </a:rPr>
              <a:t>3</a:t>
            </a:r>
            <a:endParaRPr lang="en-US" altLang="zh-CN" sz="2800" dirty="0">
              <a:latin typeface="宋体" panose="02010600030101010101" pitchFamily="2" charset="-122"/>
            </a:endParaRPr>
          </a:p>
        </p:txBody>
      </p:sp>
      <p:sp>
        <p:nvSpPr>
          <p:cNvPr id="55302" name="Rectangle 8"/>
          <p:cNvSpPr/>
          <p:nvPr/>
        </p:nvSpPr>
        <p:spPr>
          <a:xfrm>
            <a:off x="3635375" y="3573463"/>
            <a:ext cx="5292725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zh-CN" altLang="en-US" sz="3200" dirty="0">
                <a:solidFill>
                  <a:srgbClr val="000099"/>
                </a:solidFill>
                <a:latin typeface="Arial" panose="020B0604020202020204" pitchFamily="34" charset="0"/>
              </a:rPr>
              <a:t>“在中国，从没有一个人像孔子一样能将自己的名字印在中国人的精神里，</a:t>
            </a:r>
            <a:endParaRPr lang="zh-CN" altLang="en-US" sz="3200" dirty="0">
              <a:solidFill>
                <a:srgbClr val="000099"/>
              </a:solidFill>
              <a:latin typeface="Arial" panose="020B0604020202020204" pitchFamily="34" charset="0"/>
            </a:endParaRPr>
          </a:p>
          <a:p>
            <a:r>
              <a:rPr lang="zh-CN" altLang="en-US" sz="3200" dirty="0">
                <a:solidFill>
                  <a:srgbClr val="000099"/>
                </a:solidFill>
                <a:latin typeface="Arial" panose="020B0604020202020204" pitchFamily="34" charset="0"/>
              </a:rPr>
              <a:t>刻在中国的历史中。”</a:t>
            </a:r>
            <a:endParaRPr lang="zh-CN" altLang="en-US" sz="3200" dirty="0">
              <a:solidFill>
                <a:srgbClr val="00009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2"/>
          <p:cNvSpPr/>
          <p:nvPr>
            <p:ph type="title" idx="4294967295"/>
          </p:nvPr>
        </p:nvSpPr>
        <p:spPr>
          <a:xfrm>
            <a:off x="457200" y="277813"/>
            <a:ext cx="2971800" cy="630237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/>
              <a:t>北京孔庙</a:t>
            </a:r>
            <a:endParaRPr lang="zh-CN" altLang="en-US" sz="3200" b="1" dirty="0"/>
          </a:p>
        </p:txBody>
      </p:sp>
      <p:pic>
        <p:nvPicPr>
          <p:cNvPr id="56323" name="Picture 3" descr="1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268855" y="1964690"/>
            <a:ext cx="6407150" cy="411226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250825" y="0"/>
            <a:ext cx="8540750" cy="1143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艰难的童年</a:t>
            </a:r>
            <a:r>
              <a:rPr lang="zh-CN" altLang="en-US" sz="32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zh-CN" altLang="en-US" sz="320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8435" name="Text Box 8"/>
          <p:cNvSpPr txBox="1"/>
          <p:nvPr/>
        </p:nvSpPr>
        <p:spPr>
          <a:xfrm>
            <a:off x="0" y="1268413"/>
            <a:ext cx="5435600" cy="445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 i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公元前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551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日，孔子诞生于鲁国昌平乡内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尼丘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山的一个山洞中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今山东曲阜城东南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。孔子因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尼丘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而名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丘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，字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仲尼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仲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表示排行老二）。</a:t>
            </a:r>
            <a:endParaRPr lang="zh-CN" altLang="en-US" sz="260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岁时，父亲叔梁纥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[h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é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去世，享年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69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岁。其正妻施氏大权在握，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岁的孔母无法在孔家立足，带着孔子和孟皮，回到了娘家曲阜城内阙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[qu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宋体" panose="02010600030101010101" pitchFamily="2" charset="-122"/>
                <a:ea typeface="黑体" panose="02010609060101010101" pitchFamily="49" charset="-122"/>
              </a:rPr>
              <a:t>è</a:t>
            </a:r>
            <a:r>
              <a:rPr lang="en-US" altLang="zh-CN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sz="260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里，过背井离乡、寄人篱下、受人歧视的艰难生活。</a:t>
            </a:r>
            <a:endParaRPr lang="zh-CN" altLang="en-US" sz="260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40" name="Picture 9" descr="关雎鸠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5508625" y="836613"/>
            <a:ext cx="3635375" cy="554513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0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81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charRg st="81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Rectangle 2"/>
          <p:cNvSpPr/>
          <p:nvPr>
            <p:ph type="title" idx="4294967295"/>
          </p:nvPr>
        </p:nvSpPr>
        <p:spPr>
          <a:xfrm>
            <a:off x="457200" y="277813"/>
            <a:ext cx="3686175" cy="630237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/>
              <a:t>台北孔庙</a:t>
            </a:r>
            <a:endParaRPr lang="zh-CN" altLang="en-US" sz="3200" b="1" dirty="0"/>
          </a:p>
        </p:txBody>
      </p:sp>
      <p:pic>
        <p:nvPicPr>
          <p:cNvPr id="57347" name="Picture 3" descr="1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24075" y="1125538"/>
            <a:ext cx="6048375" cy="4994275"/>
          </a:xfr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2"/>
          <p:cNvSpPr/>
          <p:nvPr>
            <p:ph type="title" idx="4294967295"/>
          </p:nvPr>
        </p:nvSpPr>
        <p:spPr>
          <a:xfrm>
            <a:off x="1571625" y="404813"/>
            <a:ext cx="5715000" cy="630237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/>
              <a:t>山东曲阜孔庙全景</a:t>
            </a:r>
            <a:endParaRPr lang="zh-CN" altLang="en-US" sz="3200" b="1" dirty="0"/>
          </a:p>
        </p:txBody>
      </p:sp>
      <p:pic>
        <p:nvPicPr>
          <p:cNvPr id="58371" name="Picture 3" descr="1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012190" y="1998980"/>
            <a:ext cx="6833870" cy="3774440"/>
          </a:xfr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Rectangle 2"/>
          <p:cNvSpPr/>
          <p:nvPr>
            <p:ph type="title" idx="4294967295"/>
          </p:nvPr>
        </p:nvSpPr>
        <p:spPr>
          <a:xfrm>
            <a:off x="457200" y="277813"/>
            <a:ext cx="4686300" cy="630237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/>
              <a:t>山东曲阜孔林</a:t>
            </a:r>
            <a:endParaRPr lang="zh-CN" altLang="en-US" sz="3200" b="1" dirty="0"/>
          </a:p>
        </p:txBody>
      </p:sp>
      <p:pic>
        <p:nvPicPr>
          <p:cNvPr id="59395" name="Picture 3" descr="1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900430" y="2010410"/>
            <a:ext cx="7487920" cy="4125595"/>
          </a:xfr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Rectangle 2"/>
          <p:cNvSpPr/>
          <p:nvPr>
            <p:ph type="title" idx="4294967295"/>
          </p:nvPr>
        </p:nvSpPr>
        <p:spPr>
          <a:xfrm>
            <a:off x="468313" y="260350"/>
            <a:ext cx="4603750" cy="647700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/>
              <a:t>山东曲阜孔府</a:t>
            </a:r>
            <a:endParaRPr lang="zh-CN" altLang="en-US" sz="3200" b="1" dirty="0"/>
          </a:p>
        </p:txBody>
      </p:sp>
      <p:pic>
        <p:nvPicPr>
          <p:cNvPr id="60419" name="Picture 3" descr="1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051050" y="2141220"/>
            <a:ext cx="6132830" cy="3896360"/>
          </a:xfr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/>
          <p:nvPr>
            <p:ph type="title" idx="4294967295"/>
          </p:nvPr>
        </p:nvSpPr>
        <p:spPr>
          <a:xfrm>
            <a:off x="395288" y="1628775"/>
            <a:ext cx="2890837" cy="630238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/>
              <a:t>山东曲阜祭孔</a:t>
            </a:r>
            <a:endParaRPr lang="zh-CN" altLang="en-US" sz="3200" b="1" dirty="0"/>
          </a:p>
        </p:txBody>
      </p:sp>
      <p:pic>
        <p:nvPicPr>
          <p:cNvPr id="61443" name="Picture 3" descr="060406124420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3708400" y="1755140"/>
            <a:ext cx="4989830" cy="4444365"/>
          </a:xfrm>
        </p:spPr>
      </p:pic>
      <p:sp>
        <p:nvSpPr>
          <p:cNvPr id="75780" name="Text Box 4"/>
          <p:cNvSpPr txBox="1"/>
          <p:nvPr/>
        </p:nvSpPr>
        <p:spPr>
          <a:xfrm>
            <a:off x="827088" y="3068638"/>
            <a:ext cx="2425700" cy="1431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latin typeface="宋体" panose="02010600030101010101" pitchFamily="2" charset="-122"/>
              </a:rPr>
              <a:t>孔子诞辰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r>
              <a:rPr lang="en-US" altLang="zh-CN" sz="4400" dirty="0">
                <a:latin typeface="宋体" panose="02010600030101010101" pitchFamily="2" charset="-122"/>
              </a:rPr>
              <a:t>9</a:t>
            </a:r>
            <a:r>
              <a:rPr lang="zh-CN" altLang="en-US" sz="4400" dirty="0">
                <a:latin typeface="宋体" panose="02010600030101010101" pitchFamily="2" charset="-122"/>
              </a:rPr>
              <a:t>月</a:t>
            </a:r>
            <a:r>
              <a:rPr lang="en-US" altLang="zh-CN" sz="4400" dirty="0">
                <a:latin typeface="宋体" panose="02010600030101010101" pitchFamily="2" charset="-122"/>
              </a:rPr>
              <a:t>28</a:t>
            </a:r>
            <a:r>
              <a:rPr lang="zh-CN" altLang="en-US" sz="4400" dirty="0">
                <a:latin typeface="宋体" panose="02010600030101010101" pitchFamily="2" charset="-122"/>
              </a:rPr>
              <a:t>日</a:t>
            </a: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62467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1400" b="1" i="1" dirty="0">
                <a:latin typeface="Arial" panose="020B0604020202020204" pitchFamily="34" charset="0"/>
              </a:rPr>
              <a:t>名著导读</a:t>
            </a:r>
            <a:r>
              <a:rPr lang="en-US" altLang="zh-CN" sz="1400" b="1" i="1" dirty="0">
                <a:latin typeface="Arial" panose="020B0604020202020204" pitchFamily="34" charset="0"/>
              </a:rPr>
              <a:t>《</a:t>
            </a:r>
            <a:r>
              <a:rPr lang="zh-CN" altLang="en-US" sz="1400" b="1" i="1" dirty="0">
                <a:latin typeface="Arial" panose="020B0604020202020204" pitchFamily="34" charset="0"/>
              </a:rPr>
              <a:t>论语</a:t>
            </a:r>
            <a:r>
              <a:rPr lang="en-US" altLang="zh-CN" sz="1400" b="1" i="1" dirty="0">
                <a:latin typeface="Arial" panose="020B0604020202020204" pitchFamily="34" charset="0"/>
              </a:rPr>
              <a:t>》</a:t>
            </a:r>
            <a:endParaRPr lang="en-US" altLang="zh-CN" sz="1400" b="1" i="1" dirty="0">
              <a:latin typeface="Arial" panose="020B0604020202020204" pitchFamily="34" charset="0"/>
            </a:endParaRPr>
          </a:p>
        </p:txBody>
      </p:sp>
      <p:sp>
        <p:nvSpPr>
          <p:cNvPr id="62468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pic>
        <p:nvPicPr>
          <p:cNvPr id="62469" name="Picture 2" descr="Km012NiaoH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9613" y="142875"/>
            <a:ext cx="4968875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70" name="Text Box 4"/>
          <p:cNvSpPr txBox="1"/>
          <p:nvPr/>
        </p:nvSpPr>
        <p:spPr>
          <a:xfrm>
            <a:off x="468313" y="2852738"/>
            <a:ext cx="8207375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孔庙，全称至圣庙，亦称阙里孔庙，位于曲阜城中心。 前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479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年孔子逝世，鲁哀公尊孔子为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尼父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故所居堂，后世因庙，藏孔子衣冠琴车书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，岁时奉祀。公元前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195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年刘邦过鲁，以太牢祀孔子，开帝王祭祀孔子之先例。公元　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153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年设官守庙，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掌领礼器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。公元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541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年始塑孔子像，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旁立十子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。隋、唐时多次扩建重修。公元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1105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年（北宋徽宗崇宁　四年）颁孔子像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冠服制度用王者，冕十二旒，衮服九章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。公元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1021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年扩建孔庙为三路布局，四进院落，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凡增广殿庭廊庑三百十六间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。公元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1499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　年重修扩建至现存规模。公元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1725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年重建大成殿等建筑。 孔庙现占地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140000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多平方米。南北长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1300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多米，东西宽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150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多米。有金、元、明、清时期建筑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104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座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466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间，碑刻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1172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通，古树</a:t>
            </a:r>
            <a:r>
              <a:rPr lang="en-US" altLang="zh-CN" sz="2000" dirty="0">
                <a:latin typeface="楷体_GB2312" pitchFamily="1" charset="-122"/>
                <a:ea typeface="楷体_GB2312" pitchFamily="1" charset="-122"/>
              </a:rPr>
              <a:t>1250</a:t>
            </a:r>
            <a:r>
              <a:rPr lang="zh-CN" altLang="en-US" sz="2000" dirty="0">
                <a:latin typeface="楷体_GB2312" pitchFamily="1" charset="-122"/>
                <a:ea typeface="楷体_GB2312" pitchFamily="1" charset="-122"/>
              </a:rPr>
              <a:t>株。孔庙建筑群仿皇宫之制。空间和平面布局以大成殿为中心，以南北为中轴，院分九进，建筑东西对称排列。</a:t>
            </a:r>
            <a:endParaRPr lang="zh-CN" altLang="en-US" sz="2000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63491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1400" b="1" i="1" dirty="0">
                <a:latin typeface="Arial" panose="020B0604020202020204" pitchFamily="34" charset="0"/>
              </a:rPr>
              <a:t>名著导读</a:t>
            </a:r>
            <a:r>
              <a:rPr lang="en-US" altLang="zh-CN" sz="1400" b="1" i="1" dirty="0">
                <a:latin typeface="Arial" panose="020B0604020202020204" pitchFamily="34" charset="0"/>
              </a:rPr>
              <a:t>《</a:t>
            </a:r>
            <a:r>
              <a:rPr lang="zh-CN" altLang="en-US" sz="1400" b="1" i="1" dirty="0">
                <a:latin typeface="Arial" panose="020B0604020202020204" pitchFamily="34" charset="0"/>
              </a:rPr>
              <a:t>论语</a:t>
            </a:r>
            <a:r>
              <a:rPr lang="en-US" altLang="zh-CN" sz="1400" b="1" i="1" dirty="0">
                <a:latin typeface="Arial" panose="020B0604020202020204" pitchFamily="34" charset="0"/>
              </a:rPr>
              <a:t>》</a:t>
            </a:r>
            <a:endParaRPr lang="en-US" altLang="zh-CN" sz="1400" b="1" i="1" dirty="0">
              <a:latin typeface="Arial" panose="020B0604020202020204" pitchFamily="34" charset="0"/>
            </a:endParaRPr>
          </a:p>
        </p:txBody>
      </p:sp>
      <p:sp>
        <p:nvSpPr>
          <p:cNvPr id="63492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pic>
        <p:nvPicPr>
          <p:cNvPr id="63493" name="Picture 2" descr="Kf-011QuanJi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538" y="188913"/>
            <a:ext cx="4857750" cy="271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4" name="Rectangle 3"/>
          <p:cNvSpPr/>
          <p:nvPr/>
        </p:nvSpPr>
        <p:spPr>
          <a:xfrm>
            <a:off x="0" y="4221163"/>
            <a:ext cx="9144000" cy="3667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3495" name="Rectangle 4"/>
          <p:cNvSpPr/>
          <p:nvPr/>
        </p:nvSpPr>
        <p:spPr>
          <a:xfrm>
            <a:off x="1619250" y="-887412"/>
            <a:ext cx="4572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　　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3496" name="Text Box 5"/>
          <p:cNvSpPr txBox="1"/>
          <p:nvPr/>
        </p:nvSpPr>
        <p:spPr>
          <a:xfrm>
            <a:off x="323850" y="2924175"/>
            <a:ext cx="8208963" cy="3414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孔府，全称袭封衍圣公府，位于孔庙东侧，是孔子嫡系长孙历代衍圣公的官衙住宅。孔子后代赐爵始于公元前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195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年刘邦封孔子九代孙孔腾为奉祀君，奉祀孔子。历经宋、金、元、明、清延续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880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年。孔子去世后，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因宅立庙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，后代子孙附庙而居，故称庙宅。宋代始设官署袭封视事厅，前有客馆、客位，后有双桂堂等建筑，官署住宅合一格局初步形成。金代扩建双桂堂为袭封宅。公元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1377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年勅建袭封衍圣公府。公元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1503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年重修扩建至现存规模。 孔府现占地约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73300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平方米，有楼、房、厅、堂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480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余间。整个建筑座北朝南，以南北为中轴线，三路布局，七进院落。中路前为官署，后为内宅。最后是花园。东路称东学，西路称西学。</a:t>
            </a:r>
            <a:r>
              <a:rPr lang="zh-CN" altLang="en-US" sz="2000" dirty="0">
                <a:latin typeface="Arial" panose="020B0604020202020204" pitchFamily="34" charset="0"/>
              </a:rPr>
              <a:t> </a:t>
            </a:r>
            <a:endParaRPr lang="zh-CN" altLang="en-US" sz="2000" dirty="0">
              <a:latin typeface="Arial" panose="020B0604020202020204" pitchFamily="34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64515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1400" b="1" i="1" dirty="0">
                <a:latin typeface="Arial" panose="020B0604020202020204" pitchFamily="34" charset="0"/>
              </a:rPr>
              <a:t>名著导读</a:t>
            </a:r>
            <a:r>
              <a:rPr lang="en-US" altLang="zh-CN" sz="1400" b="1" i="1" dirty="0">
                <a:latin typeface="Arial" panose="020B0604020202020204" pitchFamily="34" charset="0"/>
              </a:rPr>
              <a:t>《</a:t>
            </a:r>
            <a:r>
              <a:rPr lang="zh-CN" altLang="en-US" sz="1400" b="1" i="1" dirty="0">
                <a:latin typeface="Arial" panose="020B0604020202020204" pitchFamily="34" charset="0"/>
              </a:rPr>
              <a:t>论语</a:t>
            </a:r>
            <a:r>
              <a:rPr lang="en-US" altLang="zh-CN" sz="1400" b="1" i="1" dirty="0">
                <a:latin typeface="Arial" panose="020B0604020202020204" pitchFamily="34" charset="0"/>
              </a:rPr>
              <a:t>》</a:t>
            </a:r>
            <a:endParaRPr lang="en-US" altLang="zh-CN" sz="1400" b="1" i="1" dirty="0">
              <a:latin typeface="Arial" panose="020B0604020202020204" pitchFamily="34" charset="0"/>
            </a:endParaRPr>
          </a:p>
        </p:txBody>
      </p:sp>
      <p:sp>
        <p:nvSpPr>
          <p:cNvPr id="64516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pic>
        <p:nvPicPr>
          <p:cNvPr id="64517" name="Picture 2" descr="Kf-022SengF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765175"/>
            <a:ext cx="1619250" cy="223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18" name="Picture 3" descr="Kf-021DaMe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4076700"/>
            <a:ext cx="2428875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9" name="Rectangle 4"/>
          <p:cNvSpPr/>
          <p:nvPr/>
        </p:nvSpPr>
        <p:spPr>
          <a:xfrm>
            <a:off x="3201988" y="1008063"/>
            <a:ext cx="5186362" cy="44735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孔府大门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  <a:p>
            <a:pPr algn="ctr"/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孔府大门，明代建筑。三　间，灰瓦悬山顶，五檩三柱分心式木架。每间辟一门，黑漆红牙　，狻猊铺首，菊花阀阅。明间上悬</a:t>
            </a:r>
            <a:r>
              <a:rPr lang="en-US" altLang="zh-CN" sz="24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圣府</a:t>
            </a:r>
            <a:r>
              <a:rPr lang="en-US" altLang="zh-CN" sz="24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竖匾，为明代严嵩书。左右柱上悬挂木联</a:t>
            </a:r>
            <a:r>
              <a:rPr lang="en-US" altLang="zh-CN" sz="2400" dirty="0">
                <a:latin typeface="楷体_GB2312" pitchFamily="1" charset="-122"/>
                <a:ea typeface="楷体_GB2312" pitchFamily="1" charset="-122"/>
              </a:rPr>
              <a:t>:</a:t>
            </a:r>
            <a:r>
              <a:rPr lang="en-US" altLang="zh-CN" sz="2400" dirty="0"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与国咸休</a:t>
            </a:r>
            <a:r>
              <a:rPr lang="en-US" altLang="zh-CN" sz="2400" dirty="0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安富尊荣公府第</a:t>
            </a:r>
            <a:r>
              <a:rPr lang="en-US" altLang="zh-CN" sz="2400" dirty="0">
                <a:latin typeface="楷体_GB2312" pitchFamily="1" charset="-122"/>
                <a:ea typeface="楷体_GB2312" pitchFamily="1" charset="-122"/>
              </a:rPr>
              <a:t>;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同天并老</a:t>
            </a:r>
            <a:r>
              <a:rPr lang="en-US" altLang="zh-CN" sz="2400" dirty="0"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文章道德圣人家。</a:t>
            </a:r>
            <a:r>
              <a:rPr lang="zh-CN" altLang="en-US" sz="2400" dirty="0"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 ，为清代著名学者纪昀书，其中</a:t>
            </a:r>
            <a:r>
              <a:rPr lang="en-US" altLang="zh-CN" sz="24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富</a:t>
            </a:r>
            <a:r>
              <a:rPr lang="en-US" altLang="zh-CN" sz="24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字上无点，</a:t>
            </a:r>
            <a:r>
              <a:rPr lang="en-US" altLang="zh-CN" sz="24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章</a:t>
            </a:r>
            <a:r>
              <a:rPr lang="en-US" altLang="zh-CN" sz="2400" dirty="0">
                <a:latin typeface="楷体_GB2312" pitchFamily="1" charset="-122"/>
                <a:ea typeface="楷体_GB2312" pitchFamily="1" charset="-122"/>
              </a:rPr>
              <a:t>"</a:t>
            </a:r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　字中竖通上去。意为孔家富贵无头，文章通天。门前有粉白照壁、明代石狮和上马石。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65539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1400" b="1" i="1" dirty="0">
                <a:latin typeface="Arial" panose="020B0604020202020204" pitchFamily="34" charset="0"/>
              </a:rPr>
              <a:t>名著导读</a:t>
            </a:r>
            <a:r>
              <a:rPr lang="en-US" altLang="zh-CN" sz="1400" b="1" i="1" dirty="0">
                <a:latin typeface="Arial" panose="020B0604020202020204" pitchFamily="34" charset="0"/>
              </a:rPr>
              <a:t>《</a:t>
            </a:r>
            <a:r>
              <a:rPr lang="zh-CN" altLang="en-US" sz="1400" b="1" i="1" dirty="0">
                <a:latin typeface="Arial" panose="020B0604020202020204" pitchFamily="34" charset="0"/>
              </a:rPr>
              <a:t>论语</a:t>
            </a:r>
            <a:r>
              <a:rPr lang="en-US" altLang="zh-CN" sz="1400" b="1" i="1" dirty="0">
                <a:latin typeface="Arial" panose="020B0604020202020204" pitchFamily="34" charset="0"/>
              </a:rPr>
              <a:t>》</a:t>
            </a:r>
            <a:endParaRPr lang="en-US" altLang="zh-CN" sz="1400" b="1" i="1" dirty="0">
              <a:latin typeface="Arial" panose="020B0604020202020204" pitchFamily="34" charset="0"/>
            </a:endParaRPr>
          </a:p>
        </p:txBody>
      </p:sp>
      <p:sp>
        <p:nvSpPr>
          <p:cNvPr id="65540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pic>
        <p:nvPicPr>
          <p:cNvPr id="65541" name="Picture 2" descr="孔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905000"/>
            <a:ext cx="327660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42" name="Text Box 3"/>
          <p:cNvSpPr txBox="1"/>
          <p:nvPr/>
        </p:nvSpPr>
        <p:spPr>
          <a:xfrm>
            <a:off x="0" y="0"/>
            <a:ext cx="3810000" cy="186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400" i="1" dirty="0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4400" i="1" dirty="0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孔府：</a:t>
            </a:r>
            <a:endParaRPr lang="zh-CN" altLang="en-US" sz="4400" i="1" dirty="0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3600" i="1" dirty="0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孔子嫡系子孙</a:t>
            </a:r>
            <a:endParaRPr lang="zh-CN" altLang="en-US" sz="3600" i="1" dirty="0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algn="ctr"/>
            <a:r>
              <a:rPr lang="zh-CN" altLang="en-US" sz="3600" i="1" dirty="0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居住地</a:t>
            </a:r>
            <a:endParaRPr lang="zh-CN" altLang="en-US" sz="3600" i="1" dirty="0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5543" name="Text Box 4"/>
          <p:cNvSpPr txBox="1"/>
          <p:nvPr/>
        </p:nvSpPr>
        <p:spPr>
          <a:xfrm>
            <a:off x="3886200" y="27432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i="1" dirty="0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孔府一角</a:t>
            </a:r>
            <a:endParaRPr lang="zh-CN" altLang="en-US" sz="3600" i="1" dirty="0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5544" name="Text Box 5"/>
          <p:cNvSpPr txBox="1"/>
          <p:nvPr/>
        </p:nvSpPr>
        <p:spPr>
          <a:xfrm>
            <a:off x="6781800" y="274320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i="1" dirty="0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二堂内景</a:t>
            </a:r>
            <a:endParaRPr lang="zh-CN" altLang="en-US" sz="3600" i="1" dirty="0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5545" name="Text Box 6"/>
          <p:cNvSpPr txBox="1"/>
          <p:nvPr/>
        </p:nvSpPr>
        <p:spPr>
          <a:xfrm>
            <a:off x="3962400" y="606425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i="1" dirty="0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三堂内景</a:t>
            </a:r>
            <a:endParaRPr lang="zh-CN" altLang="en-US" sz="3600" i="1" dirty="0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5546" name="Text Box 7"/>
          <p:cNvSpPr txBox="1"/>
          <p:nvPr/>
        </p:nvSpPr>
        <p:spPr>
          <a:xfrm>
            <a:off x="6477000" y="6064250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i="1" dirty="0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后堂楼内景</a:t>
            </a:r>
            <a:endParaRPr lang="zh-CN" altLang="en-US" sz="3600" i="1" dirty="0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5547" name="Text Box 8"/>
          <p:cNvSpPr txBox="1"/>
          <p:nvPr/>
        </p:nvSpPr>
        <p:spPr>
          <a:xfrm>
            <a:off x="762000" y="6216650"/>
            <a:ext cx="201930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i="1" dirty="0">
                <a:solidFill>
                  <a:srgbClr val="9900CC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圣府大门</a:t>
            </a:r>
            <a:endParaRPr lang="zh-CN" altLang="en-US" sz="3600" i="1" dirty="0">
              <a:solidFill>
                <a:srgbClr val="9900CC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65548" name="Picture 9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187325"/>
            <a:ext cx="2530475" cy="237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49" name="Picture 10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688" y="188913"/>
            <a:ext cx="2381250" cy="2386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50" name="Picture 11" descr="图片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375" y="3727450"/>
            <a:ext cx="2605088" cy="2078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5551" name="Picture 12" descr="图片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6688" y="3716338"/>
            <a:ext cx="2374900" cy="205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日期占位符 1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66563" name="页脚占位符 2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1400" b="1" i="1" dirty="0">
                <a:latin typeface="Arial" panose="020B0604020202020204" pitchFamily="34" charset="0"/>
              </a:rPr>
              <a:t>名著导读</a:t>
            </a:r>
            <a:r>
              <a:rPr lang="en-US" altLang="zh-CN" sz="1400" b="1" i="1" dirty="0">
                <a:latin typeface="Arial" panose="020B0604020202020204" pitchFamily="34" charset="0"/>
              </a:rPr>
              <a:t>《</a:t>
            </a:r>
            <a:r>
              <a:rPr lang="zh-CN" altLang="en-US" sz="1400" b="1" i="1" dirty="0">
                <a:latin typeface="Arial" panose="020B0604020202020204" pitchFamily="34" charset="0"/>
              </a:rPr>
              <a:t>论语</a:t>
            </a:r>
            <a:r>
              <a:rPr lang="en-US" altLang="zh-CN" sz="1400" b="1" i="1" dirty="0">
                <a:latin typeface="Arial" panose="020B0604020202020204" pitchFamily="34" charset="0"/>
              </a:rPr>
              <a:t>》</a:t>
            </a:r>
            <a:endParaRPr lang="en-US" altLang="zh-CN" sz="1400" b="1" i="1" dirty="0">
              <a:latin typeface="Arial" panose="020B0604020202020204" pitchFamily="34" charset="0"/>
            </a:endParaRPr>
          </a:p>
        </p:txBody>
      </p:sp>
      <p:sp>
        <p:nvSpPr>
          <p:cNvPr id="66564" name="灯片编号占位符 3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pic>
        <p:nvPicPr>
          <p:cNvPr id="66565" name="Picture 2" descr="Km012NiaoH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476250"/>
            <a:ext cx="4248150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6" name="Text Box 3"/>
          <p:cNvSpPr txBox="1"/>
          <p:nvPr/>
        </p:nvSpPr>
        <p:spPr>
          <a:xfrm>
            <a:off x="611188" y="4868863"/>
            <a:ext cx="784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i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600" i="1" dirty="0">
                <a:solidFill>
                  <a:srgbClr val="CC3300"/>
                </a:solidFill>
                <a:latin typeface="楷体_GB2312" pitchFamily="1" charset="-122"/>
                <a:ea typeface="楷体_GB2312" pitchFamily="1" charset="-122"/>
              </a:rPr>
              <a:t>孔庙鸟瞰图</a:t>
            </a:r>
            <a:r>
              <a:rPr lang="zh-CN" altLang="en-US" sz="3200" i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     </a:t>
            </a:r>
            <a:r>
              <a:rPr lang="zh-CN" altLang="en-US" sz="3600" i="1" dirty="0">
                <a:solidFill>
                  <a:schemeClr val="hlink"/>
                </a:solidFill>
                <a:latin typeface="楷体_GB2312" pitchFamily="1" charset="-122"/>
                <a:ea typeface="楷体_GB2312" pitchFamily="1" charset="-122"/>
              </a:rPr>
              <a:t>孔府大门</a:t>
            </a:r>
            <a:endParaRPr lang="zh-CN" altLang="en-US" sz="3600" i="1" dirty="0">
              <a:solidFill>
                <a:schemeClr val="hlink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66567" name="Picture 4" descr="beb86bc6dc3f1e119c163d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476250"/>
            <a:ext cx="4537075" cy="3600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250825" y="260350"/>
            <a:ext cx="8540750" cy="1143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青壮年时期</a:t>
            </a:r>
            <a:endParaRPr lang="zh-CN" altLang="en-US" sz="40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9" name="Text Box 4"/>
          <p:cNvSpPr txBox="1"/>
          <p:nvPr/>
        </p:nvSpPr>
        <p:spPr>
          <a:xfrm>
            <a:off x="250825" y="2030730"/>
            <a:ext cx="8351838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岁时，孔子立志做学者。 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27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岁时，孔子开始创办私人学校。此后，孔子拥有了较高的声誉。</a:t>
            </a:r>
            <a:endParaRPr lang="zh-CN" altLang="en-US" sz="28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4" name="Picture 5" descr="孔子办学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684145" y="4274820"/>
            <a:ext cx="3630930" cy="222377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日期占位符 3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67587" name="页脚占位符 4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1400" b="1" i="1" dirty="0">
                <a:latin typeface="Arial" panose="020B0604020202020204" pitchFamily="34" charset="0"/>
              </a:rPr>
              <a:t>名著导读</a:t>
            </a:r>
            <a:r>
              <a:rPr lang="en-US" altLang="zh-CN" sz="1400" b="1" i="1" dirty="0">
                <a:latin typeface="Arial" panose="020B0604020202020204" pitchFamily="34" charset="0"/>
              </a:rPr>
              <a:t>《</a:t>
            </a:r>
            <a:r>
              <a:rPr lang="zh-CN" altLang="en-US" sz="1400" b="1" i="1" dirty="0">
                <a:latin typeface="Arial" panose="020B0604020202020204" pitchFamily="34" charset="0"/>
              </a:rPr>
              <a:t>论语</a:t>
            </a:r>
            <a:r>
              <a:rPr lang="en-US" altLang="zh-CN" sz="1400" b="1" i="1" dirty="0">
                <a:latin typeface="Arial" panose="020B0604020202020204" pitchFamily="34" charset="0"/>
              </a:rPr>
              <a:t>》</a:t>
            </a:r>
            <a:endParaRPr lang="en-US" altLang="zh-CN" sz="1400" b="1" i="1" dirty="0">
              <a:latin typeface="Arial" panose="020B0604020202020204" pitchFamily="34" charset="0"/>
            </a:endParaRPr>
          </a:p>
        </p:txBody>
      </p:sp>
      <p:sp>
        <p:nvSpPr>
          <p:cNvPr id="67588" name="灯片编号占位符 5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67589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323850" y="333375"/>
            <a:ext cx="8540750" cy="1143000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/>
              <a:t>五四时期的评孔思潮</a:t>
            </a:r>
            <a:endParaRPr lang="zh-CN" altLang="en-US" b="1" dirty="0"/>
          </a:p>
        </p:txBody>
      </p:sp>
      <p:sp>
        <p:nvSpPr>
          <p:cNvPr id="67590" name="Rectangle 5"/>
          <p:cNvSpPr/>
          <p:nvPr/>
        </p:nvSpPr>
        <p:spPr>
          <a:xfrm>
            <a:off x="395288" y="1484313"/>
            <a:ext cx="8459787" cy="1630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</a:rPr>
              <a:t>       五四时期，孔子及其学说的历史命运经受了一次空前严峻的时代性考验。新文化运动要破除以孔子之道为代表的中国封建主义文化信念、价值体系，要对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pic>
        <p:nvPicPr>
          <p:cNvPr id="67591" name="Picture 6" descr="200610130804064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3803015"/>
            <a:ext cx="2914650" cy="2434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2" name="Rectangle 7"/>
          <p:cNvSpPr/>
          <p:nvPr/>
        </p:nvSpPr>
        <p:spPr>
          <a:xfrm>
            <a:off x="4356100" y="3068638"/>
            <a:ext cx="4392613" cy="3168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fontAlgn="t"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</a:rPr>
              <a:t>历史的孔子及其学说进行重新认识，将它从封建主义意识形态中拯救出来；要树立民主与科学的精神，进行民族文化心理结构的根本改造。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日期占位符 3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68611" name="页脚占位符 4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1400" b="1" i="1" dirty="0">
                <a:latin typeface="Arial" panose="020B0604020202020204" pitchFamily="34" charset="0"/>
              </a:rPr>
              <a:t>名著导读</a:t>
            </a:r>
            <a:r>
              <a:rPr lang="en-US" altLang="zh-CN" sz="1400" b="1" i="1" dirty="0">
                <a:latin typeface="Arial" panose="020B0604020202020204" pitchFamily="34" charset="0"/>
              </a:rPr>
              <a:t>《</a:t>
            </a:r>
            <a:r>
              <a:rPr lang="zh-CN" altLang="en-US" sz="1400" b="1" i="1" dirty="0">
                <a:latin typeface="Arial" panose="020B0604020202020204" pitchFamily="34" charset="0"/>
              </a:rPr>
              <a:t>论语</a:t>
            </a:r>
            <a:r>
              <a:rPr lang="en-US" altLang="zh-CN" sz="1400" b="1" i="1" dirty="0">
                <a:latin typeface="Arial" panose="020B0604020202020204" pitchFamily="34" charset="0"/>
              </a:rPr>
              <a:t>》</a:t>
            </a:r>
            <a:endParaRPr lang="en-US" altLang="zh-CN" sz="1400" b="1" i="1" dirty="0">
              <a:latin typeface="Arial" panose="020B0604020202020204" pitchFamily="34" charset="0"/>
            </a:endParaRPr>
          </a:p>
        </p:txBody>
      </p:sp>
      <p:sp>
        <p:nvSpPr>
          <p:cNvPr id="68612" name="灯片编号占位符 5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68613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-357187" y="428625"/>
            <a:ext cx="10215562" cy="1214438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p>
            <a:pPr eaLnBrk="1" hangingPunct="1">
              <a:lnSpc>
                <a:spcPct val="110000"/>
              </a:lnSpc>
            </a:pPr>
            <a:r>
              <a:rPr lang="en-US" altLang="zh-CN" sz="4000" b="1" dirty="0">
                <a:latin typeface="宋体" panose="02010600030101010101" pitchFamily="2" charset="-122"/>
              </a:rPr>
              <a:t>1974</a:t>
            </a:r>
            <a:r>
              <a:rPr lang="zh-CN" altLang="en-US" sz="4000" b="1" dirty="0">
                <a:latin typeface="宋体" panose="02010600030101010101" pitchFamily="2" charset="-122"/>
              </a:rPr>
              <a:t>年</a:t>
            </a:r>
            <a:r>
              <a:rPr lang="en-US" altLang="zh-CN" sz="4000" b="1" dirty="0"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</a:rPr>
              <a:t>月</a:t>
            </a:r>
            <a:r>
              <a:rPr lang="en-US" altLang="zh-CN" sz="4000" b="1" dirty="0">
                <a:latin typeface="宋体" panose="02010600030101010101" pitchFamily="2" charset="-122"/>
              </a:rPr>
              <a:t>18</a:t>
            </a:r>
            <a:r>
              <a:rPr lang="zh-CN" altLang="en-US" sz="4000" b="1" dirty="0">
                <a:latin typeface="宋体" panose="02010600030101010101" pitchFamily="2" charset="-122"/>
              </a:rPr>
              <a:t>日</a:t>
            </a:r>
            <a:br>
              <a:rPr lang="zh-CN" altLang="en-US" sz="4000" b="1" dirty="0">
                <a:latin typeface="宋体" panose="02010600030101010101" pitchFamily="2" charset="-122"/>
              </a:rPr>
            </a:br>
            <a:r>
              <a:rPr lang="zh-CN" altLang="en-US" sz="4000" b="1" dirty="0">
                <a:latin typeface="宋体" panose="02010600030101010101" pitchFamily="2" charset="-122"/>
              </a:rPr>
              <a:t>毛泽东发动“批林批孔”运动 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68614" name="Rectangle 4"/>
          <p:cNvSpPr/>
          <p:nvPr/>
        </p:nvSpPr>
        <p:spPr>
          <a:xfrm>
            <a:off x="1547813" y="5500688"/>
            <a:ext cx="6159500" cy="4619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dirty="0">
                <a:latin typeface="楷体_GB2312" pitchFamily="1" charset="-122"/>
                <a:ea typeface="楷体_GB2312" pitchFamily="1" charset="-122"/>
              </a:rPr>
              <a:t>在山东曲阜孔庙大成殿前开的批林批孔大会 </a:t>
            </a:r>
            <a:endParaRPr lang="zh-CN" altLang="en-US" sz="2400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68615" name="Picture 5" descr="0118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9238" y="2000250"/>
            <a:ext cx="6005512" cy="3357563"/>
          </a:xfrm>
          <a:prstGeom prst="rect">
            <a:avLst/>
          </a:prstGeom>
          <a:noFill/>
          <a:ln w="9525" cap="flat" cmpd="sng">
            <a:solidFill>
              <a:srgbClr val="007A77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日期占位符 3"/>
          <p:cNvSpPr txBox="1">
            <a:spLocks noGrp="1"/>
          </p:cNvSpPr>
          <p:nvPr/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fld id="{BB962C8B-B14F-4D97-AF65-F5344CB8AC3E}" type="datetime1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69635" name="页脚占位符 4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/>
            <a:r>
              <a:rPr lang="zh-CN" altLang="en-US" sz="1400" b="1" i="1" dirty="0">
                <a:latin typeface="Arial" panose="020B0604020202020204" pitchFamily="34" charset="0"/>
              </a:rPr>
              <a:t>名著导读</a:t>
            </a:r>
            <a:r>
              <a:rPr lang="en-US" altLang="zh-CN" sz="1400" b="1" i="1" dirty="0">
                <a:latin typeface="Arial" panose="020B0604020202020204" pitchFamily="34" charset="0"/>
              </a:rPr>
              <a:t>《</a:t>
            </a:r>
            <a:r>
              <a:rPr lang="zh-CN" altLang="en-US" sz="1400" b="1" i="1" dirty="0">
                <a:latin typeface="Arial" panose="020B0604020202020204" pitchFamily="34" charset="0"/>
              </a:rPr>
              <a:t>论语</a:t>
            </a:r>
            <a:r>
              <a:rPr lang="en-US" altLang="zh-CN" sz="1400" b="1" i="1" dirty="0">
                <a:latin typeface="Arial" panose="020B0604020202020204" pitchFamily="34" charset="0"/>
              </a:rPr>
              <a:t>》</a:t>
            </a:r>
            <a:endParaRPr lang="en-US" altLang="zh-CN" sz="1400" b="1" i="1" dirty="0">
              <a:latin typeface="Arial" panose="020B0604020202020204" pitchFamily="34" charset="0"/>
            </a:endParaRPr>
          </a:p>
        </p:txBody>
      </p:sp>
      <p:sp>
        <p:nvSpPr>
          <p:cNvPr id="69636" name="灯片编号占位符 5"/>
          <p:cNvSpPr txBox="1">
            <a:spLocks noGrp="1"/>
          </p:cNvSpPr>
          <p:nvPr/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r"/>
            <a:fld id="{9A0DB2DC-4C9A-4742-B13C-FB6460FD3503}" type="slidenum">
              <a:rPr lang="zh-CN" altLang="en-US" sz="1400" b="1" i="1" dirty="0">
                <a:latin typeface="Arial" panose="020B0604020202020204" pitchFamily="34" charset="0"/>
              </a:rPr>
            </a:fld>
            <a:endParaRPr lang="zh-CN" altLang="en-US" sz="1400" b="1" i="1" dirty="0">
              <a:latin typeface="Arial" panose="020B0604020202020204" pitchFamily="34" charset="0"/>
            </a:endParaRPr>
          </a:p>
        </p:txBody>
      </p:sp>
      <p:sp>
        <p:nvSpPr>
          <p:cNvPr id="69637" name="Rectangle 7"/>
          <p:cNvSpPr>
            <a:spLocks noGrp="1" noRot="1"/>
          </p:cNvSpPr>
          <p:nvPr>
            <p:ph type="title" idx="4294967295"/>
          </p:nvPr>
        </p:nvSpPr>
        <p:spPr>
          <a:xfrm>
            <a:off x="0" y="228600"/>
            <a:ext cx="9144000" cy="1143000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于丹在</a:t>
            </a:r>
            <a:r>
              <a:rPr lang="zh-CN" altLang="en-US" sz="4000" b="1" dirty="0">
                <a:latin typeface="宋体" panose="02010600030101010101" pitchFamily="2" charset="-122"/>
              </a:rPr>
              <a:t>“</a:t>
            </a:r>
            <a:r>
              <a:rPr lang="zh-CN" altLang="en-US" sz="4000" b="1" dirty="0"/>
              <a:t>百家讲坛</a:t>
            </a:r>
            <a:r>
              <a:rPr lang="zh-CN" altLang="en-US" sz="4000" b="1" dirty="0">
                <a:latin typeface="宋体" panose="02010600030101010101" pitchFamily="2" charset="-122"/>
              </a:rPr>
              <a:t>”</a:t>
            </a:r>
            <a:r>
              <a:rPr lang="zh-CN" altLang="en-US" sz="4000" b="1" dirty="0"/>
              <a:t>开讲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论语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心得</a:t>
            </a:r>
            <a:endParaRPr lang="zh-CN" altLang="en-US" sz="4000" b="1" dirty="0"/>
          </a:p>
        </p:txBody>
      </p:sp>
      <p:sp>
        <p:nvSpPr>
          <p:cNvPr id="69638" name="Rectangle 8"/>
          <p:cNvSpPr>
            <a:spLocks noGrp="1" noRot="1"/>
          </p:cNvSpPr>
          <p:nvPr>
            <p:ph type="body" idx="4294967295"/>
          </p:nvPr>
        </p:nvSpPr>
        <p:spPr>
          <a:xfrm>
            <a:off x="0" y="2678430"/>
            <a:ext cx="6000750" cy="3566795"/>
          </a:xfrm>
          <a:custGeom>
            <a:avLst/>
            <a:gdLst>
              <a:gd name="txL" fmla="*/ 3163 w 21600"/>
              <a:gd name="txT" fmla="*/ 3163 h 21600"/>
              <a:gd name="txR" fmla="*/ 18437 w 21600"/>
              <a:gd name="txB" fmla="*/ 18437 h 2160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21600" y="10800"/>
                </a:lnTo>
                <a:cubicBezTo>
                  <a:pt x="21600" y="16764"/>
                  <a:pt x="16764" y="21600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-1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6200" y="18900"/>
                </a:lnTo>
                <a:lnTo>
                  <a:pt x="8100" y="10800"/>
                </a:lnTo>
                <a:lnTo>
                  <a:pt x="10800" y="10800"/>
                </a:lnTo>
                <a:close/>
              </a:path>
            </a:pathLst>
          </a:custGeo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ea typeface="楷体_GB2312" pitchFamily="1" charset="-122"/>
              </a:rPr>
              <a:t>三十而立就是建立心灵的自信。</a:t>
            </a:r>
            <a:endParaRPr lang="zh-CN" altLang="en-US" sz="2400" b="1" dirty="0">
              <a:ea typeface="楷体_GB2312" pitchFamily="1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ea typeface="楷体_GB2312" pitchFamily="1" charset="-122"/>
              </a:rPr>
              <a:t>物质的东西越多人就越容易迷惑。</a:t>
            </a:r>
            <a:endParaRPr lang="zh-CN" altLang="en-US" sz="2400" b="1" dirty="0">
              <a:ea typeface="楷体_GB2312" pitchFamily="1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ea typeface="楷体_GB2312" pitchFamily="1" charset="-122"/>
              </a:rPr>
              <a:t>知天命就是内心有一种定力去对抗外界。</a:t>
            </a:r>
            <a:endParaRPr lang="zh-CN" altLang="en-US" sz="2400" b="1" dirty="0">
              <a:ea typeface="楷体_GB2312" pitchFamily="1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ea typeface="楷体_GB2312" pitchFamily="1" charset="-122"/>
              </a:rPr>
              <a:t>耳顺就是悲天悯人理解与包容。</a:t>
            </a:r>
            <a:endParaRPr lang="zh-CN" altLang="en-US" sz="2400" b="1" dirty="0">
              <a:ea typeface="楷体_GB2312" pitchFamily="1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ea typeface="楷体_GB2312" pitchFamily="1" charset="-122"/>
              </a:rPr>
              <a:t>只有建立内心的价值系统，才能把压力变成生命的张力。</a:t>
            </a:r>
            <a:endParaRPr lang="zh-CN" altLang="en-US" sz="2400" b="1" dirty="0">
              <a:ea typeface="楷体_GB2312" pitchFamily="1" charset="-122"/>
            </a:endParaRPr>
          </a:p>
        </p:txBody>
      </p:sp>
      <p:pic>
        <p:nvPicPr>
          <p:cNvPr id="69639" name="Picture 9" descr="4c3f431502000n0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86438" y="2214563"/>
            <a:ext cx="3141662" cy="427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40" name="Rectangle 10"/>
          <p:cNvSpPr/>
          <p:nvPr/>
        </p:nvSpPr>
        <p:spPr>
          <a:xfrm>
            <a:off x="323850" y="1341438"/>
            <a:ext cx="8748713" cy="8223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0000"/>
              </a:lnSpc>
            </a:pPr>
            <a:r>
              <a:rPr lang="zh-CN" altLang="en-US" sz="2000" dirty="0">
                <a:latin typeface="宋体" panose="02010600030101010101" pitchFamily="2" charset="-122"/>
              </a:rPr>
              <a:t>    子曰：“吾十有五而志于学，三十而立，四十而不惑，五十而知天命，六十而耳顺，七十而从心所欲，不逾矩。”</a:t>
            </a:r>
            <a:endParaRPr lang="zh-CN" altLang="en-US" sz="20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=3783829744,1533161907&amp;fm=26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6700" y="1035050"/>
            <a:ext cx="8610600" cy="429895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588510" y="2829560"/>
            <a:ext cx="3747770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88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谢谢</a:t>
            </a:r>
            <a:endParaRPr lang="zh-CN" altLang="en-US" sz="88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2555875" y="260350"/>
            <a:ext cx="3240088" cy="1143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200" b="1" dirty="0"/>
              <a:t>周游列国时期</a:t>
            </a:r>
            <a:endParaRPr lang="zh-CN" altLang="en-US" sz="3200" b="1" dirty="0"/>
          </a:p>
        </p:txBody>
      </p:sp>
      <p:sp>
        <p:nvSpPr>
          <p:cNvPr id="20484" name="Text Box 4"/>
          <p:cNvSpPr txBox="1"/>
          <p:nvPr/>
        </p:nvSpPr>
        <p:spPr>
          <a:xfrm>
            <a:off x="250825" y="1268413"/>
            <a:ext cx="8497888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i="1" dirty="0">
                <a:latin typeface="黑体" panose="02010609060101010101" pitchFamily="49" charset="-122"/>
                <a:ea typeface="黑体" panose="02010609060101010101" pitchFamily="49" charset="-122"/>
              </a:rPr>
              <a:t>55</a:t>
            </a:r>
            <a:r>
              <a:rPr lang="zh-CN" altLang="en-US" sz="2800" i="1" dirty="0">
                <a:latin typeface="黑体" panose="02010609060101010101" pitchFamily="49" charset="-122"/>
                <a:ea typeface="黑体" panose="02010609060101010101" pitchFamily="49" charset="-122"/>
              </a:rPr>
              <a:t>岁时，孔子开始周游列国，推行儒家学说。 </a:t>
            </a:r>
            <a:endParaRPr lang="zh-CN" altLang="en-US" sz="2800" i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i="1" dirty="0">
                <a:latin typeface="黑体" panose="02010609060101010101" pitchFamily="49" charset="-122"/>
                <a:ea typeface="黑体" panose="02010609060101010101" pitchFamily="49" charset="-122"/>
              </a:rPr>
              <a:t>此后</a:t>
            </a:r>
            <a:r>
              <a:rPr lang="en-US" altLang="zh-CN" sz="2800" i="1" dirty="0"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2800" i="1" dirty="0">
                <a:latin typeface="黑体" panose="02010609060101010101" pitchFamily="49" charset="-122"/>
                <a:ea typeface="黑体" panose="02010609060101010101" pitchFamily="49" charset="-122"/>
              </a:rPr>
              <a:t>年中，东奔西走，多次遇到危险，险些丧命。后虽被鲁国迎回，但鲁终不用孔子。 </a:t>
            </a:r>
            <a:endParaRPr lang="zh-CN" altLang="en-US" sz="2800" i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7" name="Picture 2" descr="孔子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085" y="3098165"/>
            <a:ext cx="5173980" cy="228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3300,&quot;width&quot;:606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11743</Words>
  <Application>WPS 演示</Application>
  <PresentationFormat>全屏显示(4:3)</PresentationFormat>
  <Paragraphs>463</Paragraphs>
  <Slides>83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83</vt:i4>
      </vt:variant>
    </vt:vector>
  </HeadingPairs>
  <TitlesOfParts>
    <vt:vector size="97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Times New Roman</vt:lpstr>
      <vt:lpstr>华文新魏</vt:lpstr>
      <vt:lpstr>楷体_GB2312</vt:lpstr>
      <vt:lpstr>新宋体</vt:lpstr>
      <vt:lpstr>楷体</vt:lpstr>
      <vt:lpstr>隶书</vt:lpstr>
      <vt:lpstr>Office 主题</vt:lpstr>
      <vt:lpstr>PowerPoint 演示文稿</vt:lpstr>
      <vt:lpstr>教学目标</vt:lpstr>
      <vt:lpstr>PowerPoint 演示文稿</vt:lpstr>
      <vt:lpstr>【课时安排】          两课时（每六章为一课时）</vt:lpstr>
      <vt:lpstr>PowerPoint 演示文稿</vt:lpstr>
      <vt:lpstr>PowerPoint 演示文稿</vt:lpstr>
      <vt:lpstr>艰难的童年 </vt:lpstr>
      <vt:lpstr>青壮年时期</vt:lpstr>
      <vt:lpstr>周游列国时期</vt:lpstr>
      <vt:lpstr>政治上的辉煌</vt:lpstr>
      <vt:lpstr>晚年时期</vt:lpstr>
      <vt:lpstr>PowerPoint 演示文稿</vt:lpstr>
      <vt:lpstr>一、孔子其人</vt:lpstr>
      <vt:lpstr>世界十大文化名人之首——孔子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【扩展资料】</vt:lpstr>
      <vt:lpstr>【颜渊】</vt:lpstr>
      <vt:lpstr> 【克己复礼】 </vt:lpstr>
      <vt:lpstr> 第十一章 </vt:lpstr>
      <vt:lpstr>【解读】己所不欲，勿施于人 </vt:lpstr>
      <vt:lpstr> 第十二章 </vt:lpstr>
      <vt:lpstr> 【拓展资料】 </vt:lpstr>
      <vt:lpstr>【译文】</vt:lpstr>
      <vt:lpstr>【解析】 </vt:lpstr>
      <vt:lpstr>【作业】 </vt:lpstr>
      <vt:lpstr> 拓展延伸 </vt:lpstr>
      <vt:lpstr>PowerPoint 演示文稿</vt:lpstr>
      <vt:lpstr>PowerPoint 演示文稿</vt:lpstr>
      <vt:lpstr>北京孔庙</vt:lpstr>
      <vt:lpstr>台北孔庙</vt:lpstr>
      <vt:lpstr>山东曲阜孔庙全景</vt:lpstr>
      <vt:lpstr>山东曲阜孔林</vt:lpstr>
      <vt:lpstr>山东曲阜孔府</vt:lpstr>
      <vt:lpstr>山东曲阜祭孔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五四时期的评孔思潮</vt:lpstr>
      <vt:lpstr>1974年1月18日 毛泽东发动“批林批孔”运动 </vt:lpstr>
      <vt:lpstr>于丹在“百家讲坛”开讲《论语》心得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劉曉麗</cp:lastModifiedBy>
  <cp:revision>69</cp:revision>
  <dcterms:created xsi:type="dcterms:W3CDTF">2020-08-29T13:52:00Z</dcterms:created>
  <dcterms:modified xsi:type="dcterms:W3CDTF">2020-08-30T02:27:01Z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