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1" r:id="rId4"/>
    <p:sldId id="257" r:id="rId5"/>
    <p:sldId id="268" r:id="rId6"/>
    <p:sldId id="263" r:id="rId7"/>
    <p:sldId id="258" r:id="rId8"/>
    <p:sldId id="261" r:id="rId9"/>
    <p:sldId id="262" r:id="rId10"/>
    <p:sldId id="269" r:id="rId11"/>
    <p:sldId id="270" r:id="rId12"/>
    <p:sldId id="259" r:id="rId13"/>
    <p:sldId id="260" r:id="rId14"/>
    <p:sldId id="264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CC00"/>
    <a:srgbClr val="CC66FF"/>
    <a:srgbClr val="CC99FF"/>
    <a:srgbClr val="008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7"/>
    <p:restoredTop sz="94682"/>
  </p:normalViewPr>
  <p:slideViewPr>
    <p:cSldViewPr showGuides="1">
      <p:cViewPr varScale="1">
        <p:scale>
          <a:sx n="70" d="100"/>
          <a:sy n="70" d="100"/>
        </p:scale>
        <p:origin x="-49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slide" Target="slide3.xml"/><Relationship Id="rId3" Type="http://schemas.openxmlformats.org/officeDocument/2006/relationships/image" Target="../media/image5.jpeg"/><Relationship Id="rId2" Type="http://schemas.openxmlformats.org/officeDocument/2006/relationships/hyperlink" Target="http://zh.wikipedia.org/w/index.php?title=File:Sanguo_map.jpg&amp;variant=zh-tw" TargetMode="Externa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hyperlink" Target="..\..\..\DOCUME~1\ADMINI~1.LEG\LOCALS~1\Temp\Rar$DI01.203\&#36196;&#22721;.swf" TargetMode="Externa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矩形 2052"/>
          <p:cNvSpPr/>
          <p:nvPr/>
        </p:nvSpPr>
        <p:spPr>
          <a:xfrm>
            <a:off x="6096000" y="3581400"/>
            <a:ext cx="1295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隶书" charset="0"/>
                <a:ea typeface="隶书" charset="0"/>
              </a:rPr>
              <a:t>杜 牧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2051" name="矩形 2053"/>
          <p:cNvSpPr/>
          <p:nvPr/>
        </p:nvSpPr>
        <p:spPr>
          <a:xfrm>
            <a:off x="2819400" y="1600200"/>
            <a:ext cx="32766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隶书" charset="0"/>
                <a:ea typeface="隶书" charset="0"/>
              </a:rPr>
              <a:t>赤  壁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2052" name="标题 2054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/>
        </p:spPr>
        <p:txBody>
          <a:bodyPr anchor="ctr"/>
          <a:p>
            <a:pPr defTabSz="914400">
              <a:buNone/>
            </a:pPr>
            <a:r>
              <a:rPr lang="en-US" altLang="zh-CN" sz="4400" kern="1200" baseline="0" dirty="0"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     </a:t>
            </a:r>
            <a:endParaRPr lang="en-US" altLang="zh-CN" sz="4400" kern="1200" baseline="0" dirty="0">
              <a:latin typeface="Times New Roman" panose="02020603050405020304" pitchFamily="18" charset="0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20481" descr="9478F0916AA8FC4999D7D37AA2848F09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4200" y="4745038"/>
            <a:ext cx="2008188" cy="2112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20482"/>
          <p:cNvSpPr txBox="1"/>
          <p:nvPr/>
        </p:nvSpPr>
        <p:spPr>
          <a:xfrm>
            <a:off x="0" y="0"/>
            <a:ext cx="9144000" cy="2868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 dirty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：叙事，写诗人从前朝旧物睹物兴感，不禁“发古思之幽情”，浮想联翩。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：由叙事引发议论，杜牧本人认为赤壁之功出于侥幸，若非东风之便，则国破家亡。借“铜雀春深锁二乔”说来，便觉风华蕴藏，增人百感，此正诗人巧于立言处。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304800" y="3657600"/>
            <a:ext cx="7924800" cy="1800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小结：赤壁之胜，自然不如杜牧所说的，“出于侥幸”，但诗人咏史，只是借题发挥，并非写历史鉴定。而杜牧这样写，显然有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借史事以吐其怀才不遇之感的意思。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内容占位符 5121"/>
          <p:cNvSpPr>
            <a:spLocks noGrp="1"/>
          </p:cNvSpPr>
          <p:nvPr>
            <p:ph idx="4294967295"/>
          </p:nvPr>
        </p:nvSpPr>
        <p:spPr>
          <a:xfrm>
            <a:off x="0" y="0"/>
            <a:ext cx="9144000" cy="6629400"/>
          </a:xfrm>
          <a:ln/>
        </p:spPr>
        <p:txBody>
          <a:bodyPr anchor="t"/>
          <a:p>
            <a:pPr marL="609600" lvl="0" indent="-609600"/>
            <a:r>
              <a:rPr lang="zh-CN" altLang="en-US" sz="4000" b="1" dirty="0">
                <a:ea typeface="隶书" pitchFamily="49" charset="-122"/>
              </a:rPr>
              <a:t>阅读理解</a:t>
            </a:r>
            <a:endParaRPr lang="zh-CN" altLang="en-US" sz="4000" b="1" dirty="0">
              <a:ea typeface="隶书" pitchFamily="49" charset="-122"/>
            </a:endParaRPr>
          </a:p>
          <a:p>
            <a:pPr marL="609600" lvl="0" indent="-609600">
              <a:buAutoNum type="arabicPlain"/>
            </a:pPr>
            <a:r>
              <a:rPr lang="zh-CN" altLang="en-US" sz="3600" b="1" dirty="0">
                <a:solidFill>
                  <a:schemeClr val="accent2"/>
                </a:solidFill>
              </a:rPr>
              <a:t>诗人对历史的评价因何而发？</a:t>
            </a:r>
            <a:endParaRPr lang="zh-CN" altLang="en-US" sz="3600" b="1" dirty="0">
              <a:solidFill>
                <a:schemeClr val="accent2"/>
              </a:solidFill>
            </a:endParaRPr>
          </a:p>
          <a:p>
            <a:pPr marL="609600" lvl="0" indent="-609600">
              <a:buNone/>
            </a:pPr>
            <a:r>
              <a:rPr lang="zh-CN" altLang="en-US" sz="3600" b="1" dirty="0"/>
              <a:t>               </a:t>
            </a:r>
            <a:r>
              <a:rPr lang="zh-CN" altLang="en-US" sz="3600" b="1" dirty="0">
                <a:ea typeface="华文新魏" pitchFamily="2" charset="-122"/>
              </a:rPr>
              <a:t>沉沙之折戟</a:t>
            </a:r>
            <a:endParaRPr lang="zh-CN" altLang="en-US" sz="3600" b="1" dirty="0">
              <a:ea typeface="华文新魏" pitchFamily="2" charset="-122"/>
            </a:endParaRPr>
          </a:p>
          <a:p>
            <a:pPr marL="609600" lvl="0" indent="-609600">
              <a:buAutoNum type="arabicPlain" startAt="2"/>
            </a:pPr>
            <a:r>
              <a:rPr lang="zh-CN" altLang="en-US" sz="3600" b="1" dirty="0">
                <a:solidFill>
                  <a:schemeClr val="accent2"/>
                </a:solidFill>
              </a:rPr>
              <a:t>诗人怎样评价赤壁之战的？</a:t>
            </a:r>
            <a:endParaRPr lang="zh-CN" altLang="en-US" sz="3600" b="1" dirty="0">
              <a:solidFill>
                <a:schemeClr val="accent2"/>
              </a:solidFill>
            </a:endParaRPr>
          </a:p>
          <a:p>
            <a:pPr marL="609600" lvl="0" indent="-609600">
              <a:buNone/>
            </a:pPr>
            <a:r>
              <a:rPr lang="zh-CN" altLang="en-US" sz="3600" b="1" dirty="0"/>
              <a:t>              </a:t>
            </a:r>
            <a:r>
              <a:rPr lang="zh-CN" altLang="en-US" sz="3600" b="1" dirty="0">
                <a:ea typeface="华文新魏" pitchFamily="2" charset="-122"/>
              </a:rPr>
              <a:t>不以成败论英雄。认为赤壁之战的胜利，不过是借助东风而已，有很大的偶然性，否则就是相反的结果。</a:t>
            </a:r>
            <a:endParaRPr lang="zh-CN" altLang="en-US" sz="3600" b="1" dirty="0">
              <a:ea typeface="华文新魏" pitchFamily="2" charset="-122"/>
            </a:endParaRPr>
          </a:p>
          <a:p>
            <a:pPr marL="609600" lvl="0" indent="-609600">
              <a:buAutoNum type="arabicPlain" startAt="3"/>
            </a:pPr>
            <a:r>
              <a:rPr lang="zh-CN" altLang="en-US" sz="3600" b="1" dirty="0">
                <a:solidFill>
                  <a:schemeClr val="accent2"/>
                </a:solidFill>
              </a:rPr>
              <a:t>前后各两句在表达上有什么不同？有什么内在联系？</a:t>
            </a:r>
            <a:endParaRPr lang="zh-CN" altLang="en-US" sz="3600" b="1" dirty="0">
              <a:solidFill>
                <a:schemeClr val="accent2"/>
              </a:solidFill>
            </a:endParaRPr>
          </a:p>
          <a:p>
            <a:pPr marL="609600" lvl="0" indent="-609600">
              <a:buNone/>
            </a:pPr>
            <a:r>
              <a:rPr lang="zh-CN" altLang="en-US" sz="3600" b="1" dirty="0"/>
              <a:t>            </a:t>
            </a:r>
            <a:r>
              <a:rPr lang="zh-CN" altLang="en-US" sz="3600" b="1" dirty="0">
                <a:ea typeface="华文新魏" pitchFamily="2" charset="-122"/>
              </a:rPr>
              <a:t>前两句是叙事，后两句是议论。由</a:t>
            </a:r>
            <a:r>
              <a:rPr lang="zh-CN" altLang="en-US" sz="3600" dirty="0">
                <a:ea typeface="华文新魏" pitchFamily="2" charset="-122"/>
              </a:rPr>
              <a:t>叙事</a:t>
            </a:r>
            <a:r>
              <a:rPr lang="zh-CN" altLang="en-US" sz="3600" b="1" dirty="0">
                <a:ea typeface="华文新魏" pitchFamily="2" charset="-122"/>
              </a:rPr>
              <a:t>引发议论。</a:t>
            </a:r>
            <a:endParaRPr lang="zh-CN" altLang="en-US" sz="3600" b="1" dirty="0"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5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19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4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53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114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138" end="1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内容占位符 6145"/>
          <p:cNvSpPr>
            <a:spLocks noGrp="1"/>
          </p:cNvSpPr>
          <p:nvPr>
            <p:ph idx="4294967295"/>
          </p:nvPr>
        </p:nvSpPr>
        <p:spPr>
          <a:xfrm>
            <a:off x="0" y="533400"/>
            <a:ext cx="8153400" cy="5486400"/>
          </a:xfrm>
          <a:ln/>
        </p:spPr>
        <p:txBody>
          <a:bodyPr anchor="t"/>
          <a:p>
            <a:pPr marL="609600" lvl="0" indent="-609600">
              <a:buNone/>
            </a:pPr>
            <a:r>
              <a:rPr lang="en-US" altLang="zh-CN" dirty="0"/>
              <a:t> </a:t>
            </a:r>
            <a:r>
              <a:rPr lang="en-US" altLang="zh-CN">
                <a:solidFill>
                  <a:srgbClr val="FFCC00"/>
                </a:solidFill>
              </a:rPr>
              <a:t>4   </a:t>
            </a:r>
            <a:r>
              <a:rPr lang="en-US" altLang="zh-CN" sz="3600" b="1" dirty="0">
                <a:solidFill>
                  <a:srgbClr val="FFCC00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FFCC00"/>
                </a:solidFill>
                <a:ea typeface="黑体" panose="02010609060101010101" pitchFamily="49" charset="-122"/>
              </a:rPr>
              <a:t>二乔”在诗歌中指代什么？这样写有什么意义？</a:t>
            </a:r>
            <a:endParaRPr lang="zh-CN" altLang="en-US" sz="3600" b="1" dirty="0">
              <a:solidFill>
                <a:srgbClr val="FFCC00"/>
              </a:solidFill>
              <a:ea typeface="黑体" panose="02010609060101010101" pitchFamily="49" charset="-122"/>
            </a:endParaRPr>
          </a:p>
          <a:p>
            <a:pPr marL="609600" lvl="0" indent="-609600">
              <a:buNone/>
            </a:pPr>
            <a:endParaRPr lang="zh-CN" altLang="en-US" sz="3600" b="1" dirty="0">
              <a:solidFill>
                <a:srgbClr val="FFCC00"/>
              </a:solidFill>
              <a:ea typeface="黑体" panose="02010609060101010101" pitchFamily="49" charset="-122"/>
            </a:endParaRPr>
          </a:p>
          <a:p>
            <a:pPr marL="609600" lvl="0" indent="-609600">
              <a:buNone/>
            </a:pPr>
            <a:r>
              <a:rPr lang="zh-CN" altLang="en-US" b="1" dirty="0"/>
              <a:t>             形象地代表东吴的命运。诗人假设东吴败亡，不写山河破碎，生灵涂炭，而写二乔人魏共使，不仅以小见大地说明战争只利害，而且极其耐人寻味，虽是史论，却赋予具体形象，可见诗人创作只高明 。</a:t>
            </a:r>
            <a:endParaRPr lang="zh-CN" altLang="en-US" b="1" dirty="0"/>
          </a:p>
          <a:p>
            <a:pPr marL="609600" lvl="0" indent="-609600">
              <a:buNone/>
            </a:pPr>
            <a:endParaRPr lang="zh-CN" altLang="en-US" b="1" dirty="0"/>
          </a:p>
          <a:p>
            <a:pPr marL="609600" lvl="0" indent="-609600">
              <a:buNone/>
            </a:pPr>
            <a:r>
              <a:rPr lang="zh-CN" altLang="en-US" b="1" dirty="0"/>
              <a:t>              </a:t>
            </a:r>
            <a:endParaRPr lang="zh-CN" altLang="en-US" b="1" dirty="0"/>
          </a:p>
          <a:p>
            <a:pPr marL="609600" lvl="0" indent="-609600"/>
            <a:endParaRPr lang="zh-CN" altLang="en-US"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10246" descr="a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文本框 10241"/>
          <p:cNvSpPr txBox="1"/>
          <p:nvPr/>
        </p:nvSpPr>
        <p:spPr>
          <a:xfrm>
            <a:off x="827088" y="1366838"/>
            <a:ext cx="7086600" cy="1917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endParaRPr lang="en-US" altLang="zh-CN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b="1" i="1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b="1" i="1" dirty="0">
                <a:latin typeface="华文新魏" pitchFamily="2" charset="-122"/>
                <a:ea typeface="华文新魏" pitchFamily="2" charset="-122"/>
              </a:rPr>
              <a:t>、题咏历史重大题材，却从一件沉埋江底六百多年、锈迹斑斑的“折戟”写起。</a:t>
            </a:r>
            <a:endParaRPr lang="zh-CN" altLang="en-US" b="1" i="1" dirty="0">
              <a:latin typeface="华文新魏" pitchFamily="2" charset="-122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b="1" i="1" dirty="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b="1" i="1" dirty="0">
                <a:latin typeface="华文新魏" pitchFamily="2" charset="-122"/>
                <a:ea typeface="华文新魏" pitchFamily="2" charset="-122"/>
              </a:rPr>
              <a:t>、以两个美女象征国家的命运。</a:t>
            </a:r>
            <a:endParaRPr lang="zh-CN" altLang="en-US" b="1" i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339" name="文本框 10242"/>
          <p:cNvSpPr txBox="1"/>
          <p:nvPr/>
        </p:nvSpPr>
        <p:spPr>
          <a:xfrm>
            <a:off x="250825" y="3505200"/>
            <a:ext cx="7391400" cy="13700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二、杜牧的这首怀古咏史诗借题发挥，表现自己的政治感慨与识见。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4340" name="文本框 10243"/>
          <p:cNvSpPr txBox="1"/>
          <p:nvPr/>
        </p:nvSpPr>
        <p:spPr>
          <a:xfrm>
            <a:off x="250825" y="1268413"/>
            <a:ext cx="3810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一、以小见大、构思巧妙：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468313" y="4724400"/>
            <a:ext cx="7391400" cy="13700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pitchFamily="18" charset="0"/>
                <a:ea typeface="华文新魏" pitchFamily="2" charset="-122"/>
              </a:rPr>
              <a:t>       </a:t>
            </a:r>
            <a:r>
              <a:rPr lang="zh-CN" altLang="en-US" b="1" i="1" dirty="0">
                <a:latin typeface="Times New Roman" panose="02020603050405020304" pitchFamily="18" charset="0"/>
                <a:ea typeface="华文新魏" pitchFamily="2" charset="-122"/>
              </a:rPr>
              <a:t>借慨叹周瑜因有东风之便取得成功，抒发自己怀才不遇的心情。</a:t>
            </a:r>
            <a:endParaRPr lang="zh-CN" altLang="en-US" b="1" i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b="1" i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4342" name="文本框 10245"/>
          <p:cNvSpPr txBox="1"/>
          <p:nvPr/>
        </p:nvSpPr>
        <p:spPr>
          <a:xfrm>
            <a:off x="179388" y="188913"/>
            <a:ext cx="59436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讨论两个问题：</a:t>
            </a:r>
            <a:endParaRPr lang="zh-CN" altLang="en-US" sz="28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073" name="矩形 21507"/>
          <p:cNvSpPr/>
          <p:nvPr/>
        </p:nvSpPr>
        <p:spPr>
          <a:xfrm>
            <a:off x="425450" y="665163"/>
            <a:ext cx="8750300" cy="54530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教学目标：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 </a:t>
            </a:r>
            <a:b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、理解诗歌的内容，体会诗歌所表达的感情。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 </a:t>
            </a:r>
            <a:b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、培养学生对我国古代文化的兴趣。</a:t>
            </a:r>
            <a:b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、体会诗歌所描绘的意境。</a:t>
            </a:r>
            <a:b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教学重难点：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b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重点：体会诗歌所表达的思想感情。</a:t>
            </a:r>
            <a:b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难点：体会诗歌所描绘的意境。</a:t>
            </a:r>
            <a:b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课时安排：一课时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 </a:t>
            </a:r>
            <a:b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b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 3073"/>
          <p:cNvSpPr>
            <a:spLocks noGrp="1"/>
          </p:cNvSpPr>
          <p:nvPr>
            <p:ph type="title"/>
          </p:nvPr>
        </p:nvSpPr>
        <p:spPr>
          <a:xfrm>
            <a:off x="304800" y="304800"/>
            <a:ext cx="2667000" cy="685800"/>
          </a:xfrm>
          <a:ln/>
        </p:spPr>
        <p:txBody>
          <a:bodyPr anchor="ctr"/>
          <a:p>
            <a:r>
              <a:rPr lang="zh-CN" altLang="en-US" b="1" dirty="0"/>
              <a:t>作者介绍</a:t>
            </a:r>
            <a:endParaRPr lang="zh-CN" altLang="en-US" b="1"/>
          </a:p>
        </p:txBody>
      </p:sp>
      <p:sp>
        <p:nvSpPr>
          <p:cNvPr id="4099" name="内容占位符 3074"/>
          <p:cNvSpPr>
            <a:spLocks noGrp="1"/>
          </p:cNvSpPr>
          <p:nvPr>
            <p:ph idx="1"/>
          </p:nvPr>
        </p:nvSpPr>
        <p:spPr>
          <a:xfrm>
            <a:off x="3200400" y="304800"/>
            <a:ext cx="5562600" cy="6324600"/>
          </a:xfrm>
          <a:ln/>
        </p:spPr>
        <p:txBody>
          <a:bodyPr anchor="t"/>
          <a:p>
            <a:r>
              <a:rPr lang="zh-CN" altLang="en-US" sz="2800" b="1" dirty="0">
                <a:latin typeface="宋体" panose="02010600030101010101" pitchFamily="2" charset="-122"/>
              </a:rPr>
              <a:t>唐代诗人。字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牧之</a:t>
            </a:r>
            <a:r>
              <a:rPr lang="zh-CN" altLang="en-US" sz="2800" b="1" dirty="0">
                <a:latin typeface="宋体" panose="02010600030101010101" pitchFamily="2" charset="-122"/>
              </a:rPr>
              <a:t>。京兆万年（今陕西西安）人。杜牧的文学创作有多方面的成就，诗、赋、古文都足以名家。他主张凡为文以意为主，以气为辅，以辞采章句为之兵卫，对作品内容与形式的关系有比较正确的理解。并能吸收、融化前人的长处，以形成自己特殊的风貌。在诗歌创作上，杜牧与晚唐另一位杰出的诗人李商隐齐名，并称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“小李杜”</a:t>
            </a:r>
            <a:r>
              <a:rPr lang="zh-CN" altLang="en-US" sz="2800" b="1" dirty="0">
                <a:latin typeface="宋体" panose="02010600030101010101" pitchFamily="2" charset="-122"/>
              </a:rPr>
              <a:t>。他的古体诗受杜甫、韩愈的影响，题材广阔，笔力峭健。他的近体诗则以文词清丽、情韵跌宕见长。</a:t>
            </a:r>
            <a:r>
              <a:rPr lang="zh-CN" altLang="en-US" sz="2800" b="1" dirty="0"/>
              <a:t> </a:t>
            </a:r>
            <a:endParaRPr lang="zh-CN" altLang="en-US" sz="2800" b="1"/>
          </a:p>
        </p:txBody>
      </p:sp>
      <p:pic>
        <p:nvPicPr>
          <p:cNvPr id="4100" name="图片 3075" descr="152m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066800"/>
            <a:ext cx="3048000" cy="487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TW" altLang="en-US" dirty="0"/>
              <a:t>赤壁地理位置</a:t>
            </a:r>
            <a:endParaRPr lang="zh-TW" altLang="en-US" dirty="0"/>
          </a:p>
        </p:txBody>
      </p:sp>
      <p:sp>
        <p:nvSpPr>
          <p:cNvPr id="5122" name="文本占位符 14338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endParaRPr dirty="0"/>
          </a:p>
        </p:txBody>
      </p:sp>
      <p:pic>
        <p:nvPicPr>
          <p:cNvPr id="14340" name="图片 14339" descr="ap_200611201253343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628775"/>
            <a:ext cx="4105275" cy="4392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14340" descr="300px-Sanguo_map">
            <a:hlinkClick r:id="rId2" tooltip="三國形勢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1628775"/>
            <a:ext cx="3889375" cy="4392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14341" descr="a1010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8600" y="5856288"/>
            <a:ext cx="1295400" cy="1001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434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文本框 9217"/>
          <p:cNvSpPr txBox="1"/>
          <p:nvPr/>
        </p:nvSpPr>
        <p:spPr>
          <a:xfrm>
            <a:off x="755650" y="603250"/>
            <a:ext cx="7467600" cy="32623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赤壁</a:t>
            </a:r>
            <a:endParaRPr lang="zh-CN" altLang="en-US" sz="3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 algn="ctr"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杜牧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  <a:p>
            <a:pPr lvl="0" algn="ctr">
              <a:spcBef>
                <a:spcPct val="50000"/>
              </a:spcBef>
            </a:pP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折戟沉沙铁未销，自将磨洗认前朝。</a:t>
            </a:r>
            <a:br>
              <a:rPr lang="zh-CN" altLang="en-US" sz="3200" dirty="0">
                <a:latin typeface="华文新魏" pitchFamily="2" charset="-122"/>
                <a:ea typeface="华文新魏" pitchFamily="2" charset="-122"/>
              </a:rPr>
            </a:b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东风不与周郎便，铜雀春深锁二乔。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  <a:p>
            <a:pPr lvl="0" algn="ctr">
              <a:spcBef>
                <a:spcPct val="50000"/>
              </a:spcBef>
            </a:pP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文本框 9218"/>
          <p:cNvSpPr txBox="1"/>
          <p:nvPr/>
        </p:nvSpPr>
        <p:spPr>
          <a:xfrm>
            <a:off x="684213" y="3560763"/>
            <a:ext cx="7924800" cy="2468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【赤壁】地名，在今湖北省。【折戟】指折断的戟。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 </a:t>
            </a:r>
            <a:br>
              <a:rPr lang="en-US" altLang="zh-CN" dirty="0">
                <a:latin typeface="华文新魏" pitchFamily="2" charset="-122"/>
                <a:ea typeface="华文新魏" pitchFamily="2" charset="-122"/>
              </a:rPr>
            </a:b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【销】锈蚀。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  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【将】拿起。   【前朝】以前的时代。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 </a:t>
            </a:r>
            <a:br>
              <a:rPr lang="en-US" altLang="zh-CN" dirty="0">
                <a:latin typeface="华文新魏" pitchFamily="2" charset="-122"/>
                <a:ea typeface="华文新魏" pitchFamily="2" charset="-122"/>
              </a:rPr>
            </a:b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【周郎】吴国的年青将领周瑜 【铜雀】即铜雀台。 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 </a:t>
            </a:r>
            <a:br>
              <a:rPr lang="en-US" altLang="zh-CN" dirty="0">
                <a:latin typeface="华文新魏" pitchFamily="2" charset="-122"/>
                <a:ea typeface="华文新魏" pitchFamily="2" charset="-122"/>
              </a:rPr>
            </a:br>
            <a:r>
              <a:rPr lang="zh-CN" altLang="en-US">
                <a:latin typeface="华文新魏" pitchFamily="2" charset="-122"/>
                <a:ea typeface="华文新魏" pitchFamily="2" charset="-122"/>
              </a:rPr>
              <a:t>【</a:t>
            </a:r>
            <a:r>
              <a:rPr lang="zh-CN" altLang="en-US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二乔</a:t>
            </a:r>
            <a:r>
              <a:rPr lang="zh-CN" altLang="en-US">
                <a:latin typeface="华文新魏" pitchFamily="2" charset="-122"/>
                <a:ea typeface="华文新魏" pitchFamily="2" charset="-122"/>
              </a:rPr>
              <a:t>】</a:t>
            </a:r>
            <a:r>
              <a:rPr lang="zh-CN" altLang="en-US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三国时吴国的美女，大乔嫁孙策，小乔嫁周喻。</a:t>
            </a:r>
            <a:endParaRPr lang="zh-CN" altLang="en-US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　　</a:t>
            </a:r>
            <a:endParaRPr lang="zh-CN" altLang="en-US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内容占位符 4097"/>
          <p:cNvSpPr>
            <a:spLocks noGrp="1"/>
          </p:cNvSpPr>
          <p:nvPr>
            <p:ph idx="4294967295"/>
          </p:nvPr>
        </p:nvSpPr>
        <p:spPr>
          <a:xfrm>
            <a:off x="685800" y="914400"/>
            <a:ext cx="7772400" cy="5486400"/>
          </a:xfrm>
          <a:ln/>
        </p:spPr>
        <p:txBody>
          <a:bodyPr anchor="t"/>
          <a:p>
            <a:pPr lvl="0" algn="just" fontAlgn="ctr">
              <a:buNone/>
            </a:pPr>
            <a:r>
              <a:rPr lang="en-US" altLang="zh-CN" sz="4400" dirty="0">
                <a:latin typeface="Arial Unicode MS"/>
                <a:ea typeface="黑体" panose="02010609060101010101" pitchFamily="49" charset="-122"/>
              </a:rPr>
              <a:t>                      </a:t>
            </a:r>
            <a:r>
              <a:rPr lang="zh-CN" altLang="en-US" sz="4400" b="1" dirty="0">
                <a:solidFill>
                  <a:srgbClr val="008000"/>
                </a:solidFill>
                <a:latin typeface="Arial Unicode MS"/>
                <a:ea typeface="黑体" panose="02010609060101010101" pitchFamily="49" charset="-122"/>
              </a:rPr>
              <a:t>赤   壁</a:t>
            </a:r>
            <a:endParaRPr lang="zh-CN" altLang="en-US" sz="4400" b="1" dirty="0">
              <a:solidFill>
                <a:srgbClr val="008000"/>
              </a:solidFill>
              <a:latin typeface="Arial Unicode MS"/>
              <a:ea typeface="黑体" panose="02010609060101010101" pitchFamily="49" charset="-122"/>
            </a:endParaRPr>
          </a:p>
          <a:p>
            <a:pPr lvl="0" algn="just">
              <a:buNone/>
            </a:pPr>
            <a:r>
              <a:rPr lang="en-US" altLang="zh-CN" sz="4000" b="1" dirty="0">
                <a:solidFill>
                  <a:srgbClr val="008000"/>
                </a:solidFill>
                <a:latin typeface="Arial Unicode MS"/>
                <a:ea typeface="黑体" panose="02010609060101010101" pitchFamily="49" charset="-122"/>
              </a:rPr>
              <a:t>                        </a:t>
            </a:r>
            <a:endParaRPr lang="en-US" altLang="zh-CN" sz="4000" b="1" dirty="0">
              <a:solidFill>
                <a:srgbClr val="008000"/>
              </a:solidFill>
              <a:latin typeface="Arial Unicode MS"/>
              <a:ea typeface="黑体" panose="02010609060101010101" pitchFamily="49" charset="-122"/>
            </a:endParaRPr>
          </a:p>
          <a:p>
            <a:pPr lvl="0" algn="just" fontAlgn="ctr">
              <a:buNone/>
            </a:pPr>
            <a:r>
              <a:rPr lang="en-US" altLang="zh-CN" sz="4000" b="1" dirty="0">
                <a:solidFill>
                  <a:srgbClr val="008000"/>
                </a:solidFill>
                <a:latin typeface="Arial Unicode MS"/>
                <a:ea typeface="黑体" panose="02010609060101010101" pitchFamily="49" charset="-122"/>
              </a:rPr>
              <a:t>                  </a:t>
            </a:r>
            <a:r>
              <a:rPr lang="zh-CN" altLang="en-US" sz="4000" b="1" dirty="0">
                <a:solidFill>
                  <a:srgbClr val="008000"/>
                </a:solidFill>
                <a:latin typeface="Arial Unicode MS"/>
                <a:ea typeface="黑体" panose="02010609060101010101" pitchFamily="49" charset="-122"/>
              </a:rPr>
              <a:t>折戟沉沙铁未销，</a:t>
            </a:r>
            <a:endParaRPr lang="zh-CN" altLang="en-US" sz="4000" b="1" dirty="0">
              <a:solidFill>
                <a:srgbClr val="008000"/>
              </a:solidFill>
              <a:latin typeface="Arial Unicode MS"/>
              <a:ea typeface="黑体" panose="02010609060101010101" pitchFamily="49" charset="-122"/>
            </a:endParaRPr>
          </a:p>
          <a:p>
            <a:pPr lvl="0" algn="just" fontAlgn="ctr">
              <a:buNone/>
            </a:pPr>
            <a:r>
              <a:rPr lang="zh-CN" altLang="en-US" sz="4000" b="1" dirty="0">
                <a:solidFill>
                  <a:srgbClr val="008000"/>
                </a:solidFill>
                <a:latin typeface="Arial Unicode MS"/>
                <a:ea typeface="黑体" panose="02010609060101010101" pitchFamily="49" charset="-122"/>
              </a:rPr>
              <a:t>                  自将磨洗认前朝。</a:t>
            </a:r>
            <a:endParaRPr lang="zh-CN" altLang="en-US" sz="4000" b="1" dirty="0">
              <a:solidFill>
                <a:srgbClr val="008000"/>
              </a:solidFill>
              <a:latin typeface="Arial Unicode MS"/>
              <a:ea typeface="黑体" panose="02010609060101010101" pitchFamily="49" charset="-122"/>
            </a:endParaRPr>
          </a:p>
          <a:p>
            <a:pPr lvl="0" algn="just" fontAlgn="ctr">
              <a:buNone/>
            </a:pPr>
            <a:r>
              <a:rPr lang="en-US" altLang="zh-CN" sz="4000" b="1" dirty="0">
                <a:solidFill>
                  <a:srgbClr val="008000"/>
                </a:solidFill>
                <a:latin typeface="Arial Unicode MS"/>
                <a:ea typeface="黑体" panose="02010609060101010101" pitchFamily="49" charset="-122"/>
              </a:rPr>
              <a:t>                 </a:t>
            </a:r>
            <a:r>
              <a:rPr lang="zh-CN" altLang="en-US" sz="4000" b="1" dirty="0">
                <a:solidFill>
                  <a:srgbClr val="008000"/>
                </a:solidFill>
                <a:latin typeface="Arial Unicode MS"/>
                <a:ea typeface="黑体" panose="02010609060101010101" pitchFamily="49" charset="-122"/>
              </a:rPr>
              <a:t>东风不与周郎便，</a:t>
            </a:r>
            <a:endParaRPr lang="zh-CN" altLang="en-US" sz="4000" b="1" dirty="0">
              <a:solidFill>
                <a:srgbClr val="008000"/>
              </a:solidFill>
              <a:latin typeface="Arial Unicode MS"/>
              <a:ea typeface="黑体" panose="02010609060101010101" pitchFamily="49" charset="-122"/>
            </a:endParaRPr>
          </a:p>
          <a:p>
            <a:pPr lvl="0" algn="just" fontAlgn="ctr">
              <a:buNone/>
            </a:pPr>
            <a:r>
              <a:rPr lang="zh-CN" altLang="en-US" sz="4000" b="1" dirty="0">
                <a:solidFill>
                  <a:srgbClr val="008000"/>
                </a:solidFill>
                <a:latin typeface="Arial Unicode MS"/>
                <a:ea typeface="黑体" panose="02010609060101010101" pitchFamily="49" charset="-122"/>
              </a:rPr>
              <a:t>                  铜雀春深锁二乔。</a:t>
            </a:r>
            <a:r>
              <a:rPr lang="zh-CN" altLang="en-US" sz="4000" dirty="0"/>
              <a:t> </a:t>
            </a:r>
            <a:r>
              <a:rPr lang="en-US" altLang="zh-CN" sz="4000" dirty="0">
                <a:latin typeface="宋体" panose="02010600030101010101" pitchFamily="2" charset="-122"/>
                <a:ea typeface="Times New Roman" panose="02020603050405020304" pitchFamily="18" charset="0"/>
              </a:rPr>
              <a:t> </a:t>
            </a:r>
            <a:endParaRPr lang="en-US" altLang="zh-CN" sz="4000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文本框 7170"/>
          <p:cNvSpPr txBox="1"/>
          <p:nvPr/>
        </p:nvSpPr>
        <p:spPr>
          <a:xfrm>
            <a:off x="228600" y="1371600"/>
            <a:ext cx="8534400" cy="76200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>
            <a:spAutoFit/>
          </a:bodyPr>
          <a:p>
            <a:pPr lvl="0" fontAlgn="ctr">
              <a:spcBef>
                <a:spcPct val="20000"/>
              </a:spcBef>
            </a:pPr>
            <a:r>
              <a:rPr lang="zh-CN" altLang="en-US" sz="4400" dirty="0">
                <a:latin typeface="Arial Unicode MS"/>
                <a:ea typeface="华文行楷" pitchFamily="2" charset="-122"/>
              </a:rPr>
              <a:t>折戟沈沙铁未销</a:t>
            </a:r>
            <a:r>
              <a:rPr lang="en-US" altLang="zh-CN" sz="4400" dirty="0">
                <a:latin typeface="Arial Unicode MS"/>
                <a:ea typeface="华文行楷" pitchFamily="2" charset="-122"/>
              </a:rPr>
              <a:t>,</a:t>
            </a:r>
            <a:r>
              <a:rPr lang="zh-CN" altLang="en-US" sz="4400" dirty="0">
                <a:latin typeface="Arial Unicode MS"/>
                <a:ea typeface="华文行楷" pitchFamily="2" charset="-122"/>
              </a:rPr>
              <a:t>自将磨洗认前朝。</a:t>
            </a:r>
            <a:endParaRPr lang="zh-CN" altLang="en-US" sz="4400">
              <a:latin typeface="Arial Unicode MS"/>
              <a:ea typeface="华文行楷" pitchFamily="2" charset="-122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228600" y="3200400"/>
            <a:ext cx="8534400" cy="173990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解释：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一只古老的断戟沉落泥沙中，流逝的岁月也未使它销蚀。自己拿起磨出洗净的断戟，认出是东吴破曹时的遗物。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文本框 8193"/>
          <p:cNvSpPr txBox="1"/>
          <p:nvPr/>
        </p:nvSpPr>
        <p:spPr>
          <a:xfrm>
            <a:off x="304800" y="533400"/>
            <a:ext cx="8610600" cy="809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fontAlgn="ctr">
              <a:spcBef>
                <a:spcPct val="20000"/>
              </a:spcBef>
            </a:pPr>
            <a:r>
              <a:rPr lang="zh-CN" altLang="en-US" sz="4400" dirty="0">
                <a:solidFill>
                  <a:srgbClr val="CC66FF"/>
                </a:solidFill>
                <a:latin typeface="Arial Unicode MS"/>
                <a:ea typeface="华文行楷" pitchFamily="2" charset="-122"/>
              </a:rPr>
              <a:t>东风不与周郎便，铜雀春深锁二乔</a:t>
            </a:r>
            <a:endParaRPr lang="zh-CN" altLang="en-US" sz="4400">
              <a:solidFill>
                <a:srgbClr val="CC66FF"/>
              </a:solidFill>
              <a:latin typeface="Arial Unicode MS"/>
              <a:ea typeface="华文行楷" pitchFamily="2" charset="-122"/>
            </a:endParaRPr>
          </a:p>
        </p:txBody>
      </p:sp>
      <p:sp>
        <p:nvSpPr>
          <p:cNvPr id="8195" name="文本框 8194"/>
          <p:cNvSpPr txBox="1"/>
          <p:nvPr/>
        </p:nvSpPr>
        <p:spPr>
          <a:xfrm>
            <a:off x="0" y="2514600"/>
            <a:ext cx="9502775" cy="17399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解释：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假如东风不给周瑜方便，（那历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史形式将整个改变。）美丽的大乔、小乔，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只有永远锁在铜雀桥里。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19457" descr="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9458">
            <a:hlinkClick r:id="rId2" action="ppaction://hlinkfile"/>
          </p:cNvPr>
          <p:cNvSpPr/>
          <p:nvPr/>
        </p:nvSpPr>
        <p:spPr>
          <a:xfrm>
            <a:off x="3505200" y="457200"/>
            <a:ext cx="1828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赤  壁</a:t>
            </a:r>
            <a:endParaRPr lang="zh-CN" altLang="en-US" sz="48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3" name="文本框 19459"/>
          <p:cNvSpPr txBox="1"/>
          <p:nvPr/>
        </p:nvSpPr>
        <p:spPr>
          <a:xfrm>
            <a:off x="990600" y="2179638"/>
            <a:ext cx="19970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兴感之由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文本框 19460"/>
          <p:cNvSpPr txBox="1"/>
          <p:nvPr/>
        </p:nvSpPr>
        <p:spPr>
          <a:xfrm>
            <a:off x="914400" y="3421063"/>
            <a:ext cx="20732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感慨咏叹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左大括号 19461"/>
          <p:cNvSpPr/>
          <p:nvPr/>
        </p:nvSpPr>
        <p:spPr>
          <a:xfrm>
            <a:off x="2819400" y="1981200"/>
            <a:ext cx="76200" cy="1143000"/>
          </a:xfrm>
          <a:prstGeom prst="leftBrace">
            <a:avLst>
              <a:gd name="adj1" fmla="val 12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6" name="文本框 19462"/>
          <p:cNvSpPr txBox="1"/>
          <p:nvPr/>
        </p:nvSpPr>
        <p:spPr>
          <a:xfrm>
            <a:off x="2955925" y="1720850"/>
            <a:ext cx="269557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未销蚀的铁戟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7" name="文本框 19463"/>
          <p:cNvSpPr txBox="1"/>
          <p:nvPr/>
        </p:nvSpPr>
        <p:spPr>
          <a:xfrm>
            <a:off x="3048000" y="2613025"/>
            <a:ext cx="23876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是前朝之物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8" name="左大括号 19464"/>
          <p:cNvSpPr/>
          <p:nvPr/>
        </p:nvSpPr>
        <p:spPr>
          <a:xfrm>
            <a:off x="2743200" y="3352800"/>
            <a:ext cx="76200" cy="1143000"/>
          </a:xfrm>
          <a:prstGeom prst="leftBrace">
            <a:avLst>
              <a:gd name="adj1" fmla="val 12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9" name="文本框 19465"/>
          <p:cNvSpPr txBox="1"/>
          <p:nvPr/>
        </p:nvSpPr>
        <p:spPr>
          <a:xfrm>
            <a:off x="3016250" y="3222625"/>
            <a:ext cx="263525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若非东风之便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0" name="文本框 19466"/>
          <p:cNvSpPr txBox="1"/>
          <p:nvPr/>
        </p:nvSpPr>
        <p:spPr>
          <a:xfrm>
            <a:off x="3000375" y="4083050"/>
            <a:ext cx="2579688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历史将会改写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1" name="右大括号 19467"/>
          <p:cNvSpPr/>
          <p:nvPr/>
        </p:nvSpPr>
        <p:spPr>
          <a:xfrm>
            <a:off x="5486400" y="1905000"/>
            <a:ext cx="152400" cy="2514600"/>
          </a:xfrm>
          <a:prstGeom prst="rightBrace">
            <a:avLst>
              <a:gd name="adj1" fmla="val 1375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2" name="文本框 19468"/>
          <p:cNvSpPr txBox="1"/>
          <p:nvPr/>
        </p:nvSpPr>
        <p:spPr>
          <a:xfrm>
            <a:off x="5851525" y="2133600"/>
            <a:ext cx="2897188" cy="1373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表现英雄无用武之地的抑郁不平之气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3" name="文本框 19469"/>
          <p:cNvSpPr txBox="1"/>
          <p:nvPr/>
        </p:nvSpPr>
        <p:spPr>
          <a:xfrm>
            <a:off x="5791200" y="3657600"/>
            <a:ext cx="281305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告诫统治者不要有侥幸心理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4" name="文本框 19470"/>
          <p:cNvSpPr txBox="1"/>
          <p:nvPr/>
        </p:nvSpPr>
        <p:spPr>
          <a:xfrm>
            <a:off x="323850" y="5013325"/>
            <a:ext cx="7869238" cy="16160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【简析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　　这首咏史吊古诗，似是讥讽周瑜成功的侥幸。诗的开头二句，借物起兴，慨叹前朝人物事迹，后二句议论：赤壁大战，周瑜火攻，倘无东风，东吴早灭，二乔将被虏去，历史就要改观。诗的构思极为精巧，点染用功。 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5" name="动作按钮: 后退或前一项 19471">
            <a:hlinkClick r:id="rId3" action="ppaction://hlinksldjump"/>
          </p:cNvPr>
          <p:cNvSpPr/>
          <p:nvPr/>
        </p:nvSpPr>
        <p:spPr>
          <a:xfrm>
            <a:off x="8202613" y="6364288"/>
            <a:ext cx="762000" cy="304800"/>
          </a:xfrm>
          <a:prstGeom prst="actionButtonBackPreviou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1592</Words>
  <Application>WPS 演示</Application>
  <PresentationFormat>在屏幕上显示</PresentationFormat>
  <Paragraphs>94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华文新魏</vt:lpstr>
      <vt:lpstr>Arial Unicode MS</vt:lpstr>
      <vt:lpstr>黑体</vt:lpstr>
      <vt:lpstr>Courier New</vt:lpstr>
      <vt:lpstr>华文行楷</vt:lpstr>
      <vt:lpstr>隶书</vt:lpstr>
      <vt:lpstr>微软雅黑</vt:lpstr>
      <vt:lpstr>隶书</vt:lpstr>
      <vt:lpstr>Calibri</vt:lpstr>
      <vt:lpstr>宋体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江苏省聋儿康复中心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骆菊花</dc:creator>
  <cp:lastModifiedBy>Administrator</cp:lastModifiedBy>
  <cp:revision>10</cp:revision>
  <dcterms:created xsi:type="dcterms:W3CDTF">2004-03-01T07:09:48Z</dcterms:created>
  <dcterms:modified xsi:type="dcterms:W3CDTF">2016-11-25T07:20:08Z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