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07" r:id="rId3"/>
    <p:sldId id="306" r:id="rId4"/>
    <p:sldId id="323" r:id="rId5"/>
    <p:sldId id="309" r:id="rId6"/>
    <p:sldId id="319" r:id="rId7"/>
    <p:sldId id="364" r:id="rId8"/>
    <p:sldId id="318" r:id="rId9"/>
    <p:sldId id="321" r:id="rId10"/>
    <p:sldId id="320" r:id="rId11"/>
    <p:sldId id="289" r:id="rId12"/>
    <p:sldId id="325" r:id="rId13"/>
    <p:sldId id="294" r:id="rId14"/>
    <p:sldId id="304" r:id="rId15"/>
    <p:sldId id="315" r:id="rId16"/>
    <p:sldId id="296" r:id="rId17"/>
    <p:sldId id="314" r:id="rId18"/>
    <p:sldId id="312" r:id="rId19"/>
    <p:sldId id="331" r:id="rId20"/>
    <p:sldId id="330" r:id="rId21"/>
    <p:sldId id="332" r:id="rId22"/>
    <p:sldId id="333" r:id="rId23"/>
    <p:sldId id="367" r:id="rId24"/>
    <p:sldId id="301" r:id="rId25"/>
    <p:sldId id="334" r:id="rId26"/>
    <p:sldId id="327" r:id="rId27"/>
    <p:sldId id="326" r:id="rId28"/>
    <p:sldId id="366" r:id="rId29"/>
    <p:sldId id="283" r:id="rId30"/>
    <p:sldId id="329" r:id="rId31"/>
    <p:sldId id="322" r:id="rId32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17"/>
    <p:restoredTop sz="94660"/>
  </p:normalViewPr>
  <p:slideViewPr>
    <p:cSldViewPr showGuides="1">
      <p:cViewPr varScale="1">
        <p:scale>
          <a:sx n="54" d="100"/>
          <a:sy n="54" d="100"/>
        </p:scale>
        <p:origin x="-749" y="-82"/>
      </p:cViewPr>
      <p:guideLst>
        <p:guide orient="horz" pos="2218"/>
        <p:guide pos="287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tags" Target="tags/tag1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796" name="Rectangle 4"/>
          <p:cNvSpPr>
            <a:spLocks noRot="1" noTextEdit="1"/>
          </p:cNvSpPr>
          <p:nvPr>
            <p:ph type="sldImg" idx="6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/>
              <a:t/>
            </a:fld>
            <a:endParaRPr lang="en-US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15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18</a:t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23.xml" TargetMode="Internal" /><Relationship Id="rId3" Type="http://schemas.openxmlformats.org/officeDocument/2006/relationships/slide" Target="slide29.xml" TargetMode="Internal" /><Relationship Id="rId4" Type="http://schemas.openxmlformats.org/officeDocument/2006/relationships/slide" Target="slide27.xml" TargetMode="Internal" /><Relationship Id="rId5" Type="http://schemas.openxmlformats.org/officeDocument/2006/relationships/slide" Target="slide24.xml" TargetMode="Interna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Relationship Id="rId3" Type="http://schemas.openxmlformats.org/officeDocument/2006/relationships/slide" Target="slide14.xml" TargetMode="Interna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Relationship Id="rId3" Type="http://schemas.openxmlformats.org/officeDocument/2006/relationships/slide" Target="slide14.xml" TargetMode="Interna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Relationship Id="rId3" Type="http://schemas.openxmlformats.org/officeDocument/2006/relationships/slide" Target="slide14.xml" TargetMode="Interna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Relationship Id="rId3" Type="http://schemas.openxmlformats.org/officeDocument/2006/relationships/slide" Target="slide14.xml" TargetMode="Interna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Relationship Id="rId3" Type="http://schemas.openxmlformats.org/officeDocument/2006/relationships/image" Target="../media/image11.jpeg" /><Relationship Id="rId4" Type="http://schemas.openxmlformats.org/officeDocument/2006/relationships/slide" Target="slide14.xml" TargetMode="Internal" /><Relationship Id="rId5" Type="http://schemas.openxmlformats.org/officeDocument/2006/relationships/image" Target="../media/image1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536065" y="3025140"/>
            <a:ext cx="6071870" cy="2357755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B0F0"/>
            </a:outerShdw>
          </a:effectLst>
        </p:spPr>
        <p:txBody>
          <a:bodyPr spcFirstLastPara="1" wrap="none" numCol="1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对联初</a:t>
            </a:r>
            <a:r>
              <a:rPr kumimoji="0" lang="zh-CN" altLang="en-US" sz="9600" b="1" i="0" u="none" strike="noStrike" kern="1200" cap="none" spc="0" normalizeH="0" baseline="0" noProof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体验</a:t>
            </a:r>
            <a:endParaRPr kumimoji="0" lang="zh-CN" altLang="en-US" sz="9600" b="1" i="0" u="none" strike="noStrike" kern="1200" cap="none" spc="0" normalizeH="0" baseline="0" noProof="0">
              <a:ln w="3155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69160" y="1270000"/>
            <a:ext cx="4467860" cy="82994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4800" b="1">
                <a:solidFill>
                  <a:schemeClr val="accent4"/>
                </a:solidFill>
                <a:effectLst/>
                <a:sym typeface="+mn-ea"/>
              </a:rPr>
              <a:t>身边的文化遗产</a:t>
            </a:r>
            <a:endParaRPr lang="zh-CN" altLang="en-US" sz="4800" b="1">
              <a:solidFill>
                <a:schemeClr val="accent4"/>
              </a:solidFill>
              <a:effectLst/>
              <a:sym typeface="+mn-ea"/>
            </a:endParaRPr>
          </a:p>
        </p:txBody>
      </p:sp>
    </p:spTree>
  </p:cSld>
  <p:clrMapOvr>
    <a:masterClrMapping/>
  </p:clrMapOvr>
  <p:transition>
    <p:wedg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Text Box 2"/>
          <p:cNvSpPr txBox="1"/>
          <p:nvPr/>
        </p:nvSpPr>
        <p:spPr>
          <a:xfrm>
            <a:off x="4708525" y="457200"/>
            <a:ext cx="1292225" cy="5943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>
                <a:latin typeface="Times New Roman" panose="02020603050405020304" pitchFamily="18" charset="0"/>
              </a:rPr>
              <a:t> </a:t>
            </a:r>
            <a:r>
              <a:rPr lang="zh-CN" altLang="en-US" sz="7200" b="1">
                <a:latin typeface="Times New Roman" panose="02020603050405020304" pitchFamily="18" charset="0"/>
                <a:ea typeface="华文新魏" pitchFamily="2" charset="-122"/>
              </a:rPr>
              <a:t>昔具</a:t>
            </a:r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盖世</a:t>
            </a:r>
            <a:r>
              <a:rPr lang="zh-CN" altLang="en-US" sz="7200" b="1">
                <a:latin typeface="Times New Roman" panose="02020603050405020304" pitchFamily="18" charset="0"/>
                <a:ea typeface="华文新魏" pitchFamily="2" charset="-122"/>
              </a:rPr>
              <a:t>之德</a:t>
            </a:r>
            <a:endParaRPr lang="zh-CN" altLang="en-US" sz="72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2291" name="Text Box 3"/>
          <p:cNvSpPr txBox="1"/>
          <p:nvPr/>
        </p:nvSpPr>
        <p:spPr>
          <a:xfrm>
            <a:off x="2708275" y="485775"/>
            <a:ext cx="1292225" cy="5943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>
                <a:latin typeface="Times New Roman" panose="02020603050405020304" pitchFamily="18" charset="0"/>
              </a:rPr>
              <a:t> </a:t>
            </a:r>
            <a:r>
              <a:rPr lang="zh-CN" altLang="en-US" sz="7200" b="1">
                <a:latin typeface="Times New Roman" panose="02020603050405020304" pitchFamily="18" charset="0"/>
                <a:ea typeface="华文新魏" pitchFamily="2" charset="-122"/>
              </a:rPr>
              <a:t>今有</a:t>
            </a:r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罕见</a:t>
            </a:r>
            <a:r>
              <a:rPr lang="zh-CN" altLang="en-US" sz="7200" b="1">
                <a:latin typeface="Times New Roman" panose="02020603050405020304" pitchFamily="18" charset="0"/>
                <a:ea typeface="华文新魏" pitchFamily="2" charset="-122"/>
              </a:rPr>
              <a:t>之才</a:t>
            </a:r>
            <a:endParaRPr lang="zh-CN" altLang="en-US" sz="72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2292" name="WordArt 4"/>
          <p:cNvSpPr>
            <a:spLocks noTextEdit="1"/>
          </p:cNvSpPr>
          <p:nvPr/>
        </p:nvSpPr>
        <p:spPr>
          <a:xfrm rot="5400000">
            <a:off x="6800850" y="1352550"/>
            <a:ext cx="2590800" cy="8001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40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华文行楷" charset="0"/>
                <a:ea typeface="华文行楷" charset="0"/>
              </a:rPr>
              <a:t>谐讽联</a:t>
            </a:r>
            <a:endParaRPr lang="zh-CN" altLang="en-US" sz="440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chemeClr val="tx1"/>
              </a:solidFill>
              <a:latin typeface="华文行楷" charset="0"/>
              <a:ea typeface="华文行楷" charset="0"/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381000" y="2514600"/>
            <a:ext cx="2286000" cy="2438400"/>
            <a:chOff x="381000" y="2514600"/>
            <a:chExt cx="2286000" cy="2438400"/>
          </a:xfrm>
        </p:grpSpPr>
        <p:sp>
          <p:nvSpPr>
            <p:cNvPr id="12297" name="AutoShape 5"/>
            <p:cNvSpPr/>
            <p:nvPr/>
          </p:nvSpPr>
          <p:spPr>
            <a:xfrm>
              <a:off x="381000" y="2514600"/>
              <a:ext cx="2286000" cy="2438400"/>
            </a:xfrm>
            <a:prstGeom prst="irregularSeal1">
              <a:avLst/>
            </a:prstGeom>
            <a:solidFill>
              <a:srgbClr val="CC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2298" name="Text Box 6"/>
            <p:cNvSpPr txBox="1"/>
            <p:nvPr/>
          </p:nvSpPr>
          <p:spPr>
            <a:xfrm>
              <a:off x="908050" y="3048000"/>
              <a:ext cx="921385" cy="154432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800" b="1">
                  <a:latin typeface="Times New Roman" panose="02020603050405020304" pitchFamily="18" charset="0"/>
                  <a:ea typeface="楷体_GB2312" pitchFamily="49" charset="-122"/>
                </a:rPr>
                <a:t>汉奸</a:t>
              </a:r>
              <a:endParaRPr lang="zh-CN" altLang="en-US" sz="48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3" name="组合 8"/>
          <p:cNvGrpSpPr/>
          <p:nvPr/>
        </p:nvGrpSpPr>
        <p:grpSpPr>
          <a:xfrm>
            <a:off x="5940425" y="2500313"/>
            <a:ext cx="1981200" cy="3128962"/>
            <a:chOff x="5940425" y="2500306"/>
            <a:chExt cx="1981200" cy="2701925"/>
          </a:xfrm>
        </p:grpSpPr>
        <p:sp>
          <p:nvSpPr>
            <p:cNvPr id="12295" name="AutoShape 7"/>
            <p:cNvSpPr/>
            <p:nvPr/>
          </p:nvSpPr>
          <p:spPr>
            <a:xfrm>
              <a:off x="5940425" y="2500306"/>
              <a:ext cx="1981200" cy="2701925"/>
            </a:xfrm>
            <a:prstGeom prst="irregularSeal1">
              <a:avLst/>
            </a:prstGeom>
            <a:solidFill>
              <a:srgbClr val="CC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2296" name="Text Box 8"/>
            <p:cNvSpPr txBox="1"/>
            <p:nvPr/>
          </p:nvSpPr>
          <p:spPr>
            <a:xfrm>
              <a:off x="6469717" y="3203318"/>
              <a:ext cx="921385" cy="129540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800" b="1">
                  <a:latin typeface="Times New Roman" panose="02020603050405020304" pitchFamily="18" charset="0"/>
                  <a:ea typeface="楷体_GB2312" pitchFamily="49" charset="-122"/>
                </a:rPr>
                <a:t>该死</a:t>
              </a:r>
              <a:endParaRPr lang="zh-CN" altLang="en-US" sz="48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Text Box 2"/>
          <p:cNvSpPr txBox="1"/>
          <p:nvPr/>
        </p:nvSpPr>
        <p:spPr>
          <a:xfrm>
            <a:off x="5075238" y="381000"/>
            <a:ext cx="1136650" cy="5943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>
                <a:latin typeface="Times New Roman" panose="02020603050405020304" pitchFamily="18" charset="0"/>
              </a:rPr>
              <a:t>  </a:t>
            </a:r>
            <a:r>
              <a:rPr lang="zh-CN" altLang="en-US" sz="6000" b="1">
                <a:latin typeface="Times New Roman" panose="02020603050405020304" pitchFamily="18" charset="0"/>
                <a:ea typeface="楷体_GB2312" pitchFamily="49" charset="-122"/>
              </a:rPr>
              <a:t>劝君更尽一杯酒</a:t>
            </a:r>
            <a:endParaRPr lang="zh-CN" altLang="en-US" sz="6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2825750" y="381000"/>
            <a:ext cx="1136650" cy="5943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>
                <a:latin typeface="Times New Roman" panose="02020603050405020304" pitchFamily="18" charset="0"/>
              </a:rPr>
              <a:t>  </a:t>
            </a:r>
            <a:r>
              <a:rPr lang="zh-CN" altLang="en-US" sz="6000" b="1">
                <a:latin typeface="Times New Roman" panose="02020603050405020304" pitchFamily="18" charset="0"/>
                <a:ea typeface="楷体_GB2312" pitchFamily="49" charset="-122"/>
              </a:rPr>
              <a:t>与尔同销万古愁</a:t>
            </a:r>
            <a:endParaRPr lang="zh-CN" altLang="en-US" sz="6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16" name="WordArt 4"/>
          <p:cNvSpPr>
            <a:spLocks noTextEdit="1"/>
          </p:cNvSpPr>
          <p:nvPr/>
        </p:nvSpPr>
        <p:spPr>
          <a:xfrm rot="5400000">
            <a:off x="6648450" y="1428750"/>
            <a:ext cx="2590800" cy="8001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40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华文行楷" charset="0"/>
                <a:ea typeface="华文行楷" charset="0"/>
              </a:rPr>
              <a:t>集句联</a:t>
            </a:r>
            <a:endParaRPr lang="zh-CN" altLang="en-US" sz="440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chemeClr val="tx1"/>
              </a:solidFill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Text Box 2"/>
          <p:cNvSpPr txBox="1"/>
          <p:nvPr/>
        </p:nvSpPr>
        <p:spPr>
          <a:xfrm>
            <a:off x="5103813" y="381000"/>
            <a:ext cx="1108075" cy="5943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r>
              <a:rPr lang="zh-CN" altLang="en-US" sz="6000">
                <a:latin typeface="Arial" panose="020b0604020202020204" pitchFamily="34" charset="0"/>
              </a:rPr>
              <a:t> </a:t>
            </a:r>
            <a:r>
              <a:rPr lang="zh-CN" altLang="en-US" sz="6000" b="1">
                <a:latin typeface="Times New Roman" panose="02020603050405020304" pitchFamily="18" charset="0"/>
                <a:ea typeface="楷体_GB2312" pitchFamily="49" charset="-122"/>
              </a:rPr>
              <a:t>镰刀割断旧世界</a:t>
            </a:r>
            <a:endParaRPr lang="en-US" altLang="zh-CN" sz="6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39" name="Text Box 3"/>
          <p:cNvSpPr txBox="1"/>
          <p:nvPr/>
        </p:nvSpPr>
        <p:spPr>
          <a:xfrm>
            <a:off x="2854325" y="381000"/>
            <a:ext cx="1108075" cy="5943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latin typeface="Arial" panose="020b0604020202020204" pitchFamily="34" charset="0"/>
              </a:rPr>
              <a:t> </a:t>
            </a:r>
            <a:r>
              <a:rPr lang="zh-CN" altLang="en-US" sz="6000" b="1">
                <a:latin typeface="Times New Roman" panose="02020603050405020304" pitchFamily="18" charset="0"/>
                <a:ea typeface="楷体_GB2312" pitchFamily="49" charset="-122"/>
              </a:rPr>
              <a:t>斧头开出新乾坤</a:t>
            </a:r>
            <a:endParaRPr lang="zh-CN" altLang="en-US" sz="6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40" name="WordArt 4"/>
          <p:cNvSpPr>
            <a:spLocks noTextEdit="1"/>
          </p:cNvSpPr>
          <p:nvPr/>
        </p:nvSpPr>
        <p:spPr>
          <a:xfrm rot="5400000">
            <a:off x="6648450" y="1428750"/>
            <a:ext cx="2590800" cy="8001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40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华文行楷" charset="0"/>
                <a:ea typeface="华文行楷" charset="0"/>
              </a:rPr>
              <a:t>文艺类</a:t>
            </a:r>
            <a:endParaRPr lang="zh-CN" altLang="en-US" sz="440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chemeClr val="tx1"/>
              </a:solidFill>
              <a:latin typeface="华文行楷" charset="0"/>
              <a:ea typeface="华文行楷" charset="0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285750" y="1643063"/>
            <a:ext cx="2143125" cy="2643188"/>
          </a:xfrm>
          <a:prstGeom prst="cloudCallout">
            <a:avLst>
              <a:gd name="adj1" fmla="val 68921"/>
              <a:gd name="adj2" fmla="val 15133"/>
            </a:avLst>
          </a:prstGeom>
          <a:solidFill>
            <a:srgbClr val="F574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红色第一联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上箭头标注 10"/>
          <p:cNvSpPr/>
          <p:nvPr/>
        </p:nvSpPr>
        <p:spPr>
          <a:xfrm>
            <a:off x="2071688" y="2071688"/>
            <a:ext cx="5072063" cy="3143250"/>
          </a:xfrm>
          <a:prstGeom prst="upArrow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云形 2"/>
          <p:cNvSpPr/>
          <p:nvPr/>
        </p:nvSpPr>
        <p:spPr>
          <a:xfrm>
            <a:off x="2143125" y="484188"/>
            <a:ext cx="4786313" cy="15875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n-cs"/>
              </a:rPr>
              <a:t>对联的种类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华文琥珀" pitchFamily="2" charset="-122"/>
              <a:ea typeface="华文琥珀" pitchFamily="2" charset="-122"/>
              <a:cs typeface="+mn-cs"/>
            </a:endParaRPr>
          </a:p>
        </p:txBody>
      </p:sp>
      <p:sp>
        <p:nvSpPr>
          <p:cNvPr id="17411" name="Rectangle 3"/>
          <p:cNvSpPr txBox="1"/>
          <p:nvPr/>
        </p:nvSpPr>
        <p:spPr>
          <a:xfrm>
            <a:off x="1071563" y="3214688"/>
            <a:ext cx="1847850" cy="428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zh-CN" altLang="en-US" sz="36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Rectangle 3"/>
          <p:cNvSpPr txBox="1"/>
          <p:nvPr/>
        </p:nvSpPr>
        <p:spPr>
          <a:xfrm>
            <a:off x="785813" y="5500688"/>
            <a:ext cx="8143875" cy="5000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（春联、婚联、寿联、节庆联、乔迁联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）</a:t>
            </a:r>
            <a:endParaRPr lang="en-US" altLang="zh-CN" sz="3200" b="1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78050" y="3286125"/>
            <a:ext cx="4800600" cy="19288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文艺类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集句类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谐讽类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哀挽类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名胜类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行业类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喜庆类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 build="p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云形 2"/>
          <p:cNvSpPr/>
          <p:nvPr/>
        </p:nvSpPr>
        <p:spPr>
          <a:xfrm>
            <a:off x="2000250" y="628650"/>
            <a:ext cx="5072063" cy="1585913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n-cs"/>
              </a:rPr>
              <a:t> 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n-cs"/>
              </a:rPr>
              <a:t>对联的特点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琥珀" pitchFamily="2" charset="-122"/>
              <a:ea typeface="华文琥珀" pitchFamily="2" charset="-122"/>
              <a:cs typeface="+mn-cs"/>
            </a:endParaRPr>
          </a:p>
        </p:txBody>
      </p:sp>
      <p:sp>
        <p:nvSpPr>
          <p:cNvPr id="9" name="上箭头标注 8"/>
          <p:cNvSpPr/>
          <p:nvPr/>
        </p:nvSpPr>
        <p:spPr>
          <a:xfrm>
            <a:off x="2000250" y="2286000"/>
            <a:ext cx="5072063" cy="3643313"/>
          </a:xfrm>
          <a:prstGeom prst="upArrow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hlinkClick r:id="rId2" action="ppaction://hlinksldjump"/>
          </p:cNvPr>
          <p:cNvSpPr txBox="1"/>
          <p:nvPr/>
        </p:nvSpPr>
        <p:spPr>
          <a:xfrm>
            <a:off x="2214563" y="3571875"/>
            <a:ext cx="800100" cy="24288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字数相等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6072188" y="3500438"/>
            <a:ext cx="785812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平仄协调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4786313" y="3527425"/>
            <a:ext cx="642937" cy="2614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意境相合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5" name="TextBox 14">
            <a:hlinkClick r:id="rId5" action="ppaction://hlinksldjump"/>
          </p:cNvPr>
          <p:cNvSpPr txBox="1"/>
          <p:nvPr/>
        </p:nvSpPr>
        <p:spPr>
          <a:xfrm>
            <a:off x="3571875" y="3500438"/>
            <a:ext cx="785813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对仗工整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Text Box 4"/>
          <p:cNvSpPr txBox="1"/>
          <p:nvPr/>
        </p:nvSpPr>
        <p:spPr>
          <a:xfrm>
            <a:off x="500063" y="2000250"/>
            <a:ext cx="45354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1</a:t>
            </a:r>
            <a:r>
              <a:rPr lang="zh-CN" altLang="en-US" sz="3200">
                <a:latin typeface="Arial" panose="020b0604020202020204" pitchFamily="34" charset="0"/>
              </a:rPr>
              <a:t>、</a:t>
            </a:r>
            <a:r>
              <a:rPr lang="zh-CN" altLang="en-US" sz="3200" b="1">
                <a:latin typeface="Arial" panose="020b0604020202020204" pitchFamily="34" charset="0"/>
              </a:rPr>
              <a:t>撰写简单的对子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17411" name="Text Box 5"/>
          <p:cNvSpPr txBox="1"/>
          <p:nvPr/>
        </p:nvSpPr>
        <p:spPr>
          <a:xfrm>
            <a:off x="1193800" y="2719388"/>
            <a:ext cx="10810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海角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17412" name="Text Box 6"/>
          <p:cNvSpPr txBox="1"/>
          <p:nvPr/>
        </p:nvSpPr>
        <p:spPr>
          <a:xfrm>
            <a:off x="1185863" y="3497263"/>
            <a:ext cx="11509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落日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17413" name="Text Box 7"/>
          <p:cNvSpPr txBox="1"/>
          <p:nvPr/>
        </p:nvSpPr>
        <p:spPr>
          <a:xfrm>
            <a:off x="1071563" y="4214813"/>
            <a:ext cx="20891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独角戏（歌曲名 ）</a:t>
            </a:r>
            <a:r>
              <a:rPr lang="zh-CN" altLang="en-US" sz="3200">
                <a:latin typeface="Arial" panose="020b0604020202020204" pitchFamily="34" charset="0"/>
              </a:rPr>
              <a:t> </a:t>
            </a:r>
            <a:endParaRPr lang="zh-CN" altLang="en-US" sz="3200">
              <a:latin typeface="Arial" panose="020b0604020202020204" pitchFamily="34" charset="0"/>
            </a:endParaRPr>
          </a:p>
        </p:txBody>
      </p:sp>
      <p:sp>
        <p:nvSpPr>
          <p:cNvPr id="17414" name="Text Box 8"/>
          <p:cNvSpPr txBox="1"/>
          <p:nvPr/>
        </p:nvSpPr>
        <p:spPr>
          <a:xfrm>
            <a:off x="4143375" y="3571875"/>
            <a:ext cx="18002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水帘洞</a:t>
            </a:r>
            <a:r>
              <a:rPr lang="zh-CN" altLang="en-US" sz="3200">
                <a:latin typeface="Arial" panose="020b0604020202020204" pitchFamily="34" charset="0"/>
              </a:rPr>
              <a:t> </a:t>
            </a:r>
            <a:endParaRPr lang="zh-CN" altLang="en-US" sz="3200">
              <a:latin typeface="Arial" panose="020b0604020202020204" pitchFamily="34" charset="0"/>
            </a:endParaRPr>
          </a:p>
        </p:txBody>
      </p:sp>
      <p:sp>
        <p:nvSpPr>
          <p:cNvPr id="17415" name="Rectangle 9"/>
          <p:cNvSpPr/>
          <p:nvPr/>
        </p:nvSpPr>
        <p:spPr>
          <a:xfrm>
            <a:off x="4122738" y="2711450"/>
            <a:ext cx="15208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辞旧岁</a:t>
            </a:r>
            <a:r>
              <a:rPr lang="zh-CN" altLang="en-US" sz="3200">
                <a:latin typeface="Arial" panose="020b0604020202020204" pitchFamily="34" charset="0"/>
              </a:rPr>
              <a:t> </a:t>
            </a:r>
            <a:endParaRPr lang="zh-CN" altLang="en-US" sz="3200">
              <a:latin typeface="Arial" panose="020b0604020202020204" pitchFamily="34" charset="0"/>
            </a:endParaRPr>
          </a:p>
        </p:txBody>
      </p:sp>
      <p:sp>
        <p:nvSpPr>
          <p:cNvPr id="46094" name="Text Box 14"/>
          <p:cNvSpPr txBox="1"/>
          <p:nvPr/>
        </p:nvSpPr>
        <p:spPr>
          <a:xfrm>
            <a:off x="2408238" y="2719388"/>
            <a:ext cx="1295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天涯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6095" name="Text Box 15"/>
          <p:cNvSpPr txBox="1"/>
          <p:nvPr/>
        </p:nvSpPr>
        <p:spPr>
          <a:xfrm>
            <a:off x="2470150" y="3505200"/>
            <a:ext cx="1223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朝阳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6098" name="Text Box 18"/>
          <p:cNvSpPr txBox="1"/>
          <p:nvPr/>
        </p:nvSpPr>
        <p:spPr>
          <a:xfrm>
            <a:off x="6051550" y="2719388"/>
            <a:ext cx="18002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迎新春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6100" name="Text Box 20"/>
          <p:cNvSpPr txBox="1"/>
          <p:nvPr/>
        </p:nvSpPr>
        <p:spPr>
          <a:xfrm>
            <a:off x="6051550" y="3563938"/>
            <a:ext cx="20208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火焰山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6101" name="Text Box 21"/>
          <p:cNvSpPr txBox="1"/>
          <p:nvPr/>
        </p:nvSpPr>
        <p:spPr>
          <a:xfrm>
            <a:off x="2843213" y="4286250"/>
            <a:ext cx="18716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双截棍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21" name="Text Box 24"/>
          <p:cNvSpPr txBox="1"/>
          <p:nvPr/>
        </p:nvSpPr>
        <p:spPr>
          <a:xfrm>
            <a:off x="4357688" y="4357688"/>
            <a:ext cx="25193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望梅止渴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46105" name="Text Box 25"/>
          <p:cNvSpPr txBox="1"/>
          <p:nvPr/>
        </p:nvSpPr>
        <p:spPr>
          <a:xfrm>
            <a:off x="6357938" y="4357688"/>
            <a:ext cx="20875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画饼充饥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" name="云形 26"/>
          <p:cNvSpPr/>
          <p:nvPr/>
        </p:nvSpPr>
        <p:spPr>
          <a:xfrm>
            <a:off x="1785938" y="214313"/>
            <a:ext cx="5572125" cy="157162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n-cs"/>
              </a:rPr>
              <a:t> 小 试 牛 刀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华文琥珀" pitchFamily="2" charset="-122"/>
              <a:ea typeface="华文琥珀" pitchFamily="2" charset="-122"/>
              <a:cs typeface="+mn-cs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6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4" grpId="0"/>
      <p:bldP spid="46095" grpId="0"/>
      <p:bldP spid="46098" grpId="0"/>
      <p:bldP spid="46100" grpId="0"/>
      <p:bldP spid="46101" grpId="0"/>
      <p:bldP spid="4610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8003" name="Rectangle 3"/>
          <p:cNvSpPr>
            <a:spLocks noGrp="1" noRot="1"/>
          </p:cNvSpPr>
          <p:nvPr>
            <p:ph idx="1"/>
          </p:nvPr>
        </p:nvSpPr>
        <p:spPr>
          <a:xfrm>
            <a:off x="214313" y="428625"/>
            <a:ext cx="8501062" cy="5357813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80000"/>
              </a:lnSpc>
              <a:buNone/>
            </a:pPr>
            <a:r>
              <a:rPr lang="en-US" altLang="zh-CN" b="1">
                <a:solidFill>
                  <a:srgbClr val="000042"/>
                </a:solidFill>
                <a:ea typeface="华文中宋" pitchFamily="2" charset="-122"/>
              </a:rPr>
              <a:t>2</a:t>
            </a:r>
            <a:r>
              <a:rPr lang="zh-CN" altLang="en-US" b="1">
                <a:solidFill>
                  <a:srgbClr val="000042"/>
                </a:solidFill>
                <a:ea typeface="华文中宋" pitchFamily="2" charset="-122"/>
              </a:rPr>
              <a:t>、重排对联，使之对仗工整。</a:t>
            </a:r>
            <a:endParaRPr lang="en-US" altLang="zh-CN" b="1">
              <a:solidFill>
                <a:srgbClr val="000042"/>
              </a:solidFill>
              <a:ea typeface="华文中宋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b="1">
              <a:solidFill>
                <a:srgbClr val="000042"/>
              </a:solidFill>
              <a:ea typeface="华文中宋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>
                <a:solidFill>
                  <a:srgbClr val="002060"/>
                </a:solidFill>
              </a:rPr>
              <a:t>        </a:t>
            </a:r>
            <a:r>
              <a:rPr lang="zh-CN" altLang="en-US" sz="3600" b="1">
                <a:solidFill>
                  <a:srgbClr val="002060"/>
                </a:solidFill>
              </a:rPr>
              <a:t>上联：</a:t>
            </a:r>
            <a:r>
              <a:rPr lang="zh-CN" altLang="en-US" sz="3600" b="1">
                <a:solidFill>
                  <a:srgbClr val="FF0000"/>
                </a:solidFill>
              </a:rPr>
              <a:t>大江东去，浪淘尽千古英雄，问楼外青山，山外白云，何处是唐宫汉阙？</a:t>
            </a:r>
            <a:endParaRPr lang="zh-CN" altLang="en-US" sz="3600" b="1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3600" b="1">
                <a:solidFill>
                  <a:srgbClr val="002060"/>
                </a:solidFill>
              </a:rPr>
              <a:t>      下联的内容（已被打乱）：树边红雨，小苑西回，莺唤起一庭佳丽，看池边绿树，此间有尧天舜日。</a:t>
            </a:r>
            <a:endParaRPr lang="en-US" altLang="zh-CN" sz="3600" b="1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sz="3600" b="1">
              <a:solidFill>
                <a:srgbClr val="0D0DFF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3600"/>
              <a:t>        </a:t>
            </a:r>
            <a:r>
              <a:rPr lang="zh-CN" altLang="en-US" sz="3600" b="1"/>
              <a:t>下联</a:t>
            </a:r>
            <a:r>
              <a:rPr lang="zh-CN" altLang="en-US" sz="3600"/>
              <a:t>：</a:t>
            </a:r>
            <a:r>
              <a:rPr lang="zh-CN" altLang="en-US" sz="3600" b="1" u="sng">
                <a:solidFill>
                  <a:srgbClr val="FF0000"/>
                </a:solidFill>
              </a:rPr>
              <a:t>小苑西回，莺唤起一庭佳丽看池边绿树，树边红雨，此间有尧天舜日。</a:t>
            </a:r>
            <a:endParaRPr lang="zh-CN" altLang="en-US" sz="36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8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8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8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Rectangle 1"/>
          <p:cNvSpPr/>
          <p:nvPr/>
        </p:nvSpPr>
        <p:spPr>
          <a:xfrm>
            <a:off x="142875" y="1262063"/>
            <a:ext cx="9144000" cy="31623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6700" eaLnBrk="0" hangingPunct="0"/>
            <a:r>
              <a:rPr lang="en-US" altLang="zh-CN" sz="36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下面是某餐馆门上贴的对联。请你运用</a:t>
            </a:r>
            <a:endParaRPr lang="en-US" altLang="zh-CN" sz="32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eaLnBrk="0" hangingPunct="0"/>
            <a:r>
              <a:rPr lang="en-US" altLang="zh-CN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悯农</a:t>
            </a:r>
            <a:r>
              <a:rPr lang="en-US" altLang="zh-CN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诗的有关词句，将上联补充完整。</a:t>
            </a:r>
            <a:endParaRPr lang="en-US" altLang="zh-CN" sz="32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eaLnBrk="0" hangingPunct="0"/>
            <a:endParaRPr lang="zh-CN" altLang="en-US" sz="32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上联：</a:t>
            </a:r>
            <a:r>
              <a:rPr lang="zh-CN" altLang="en-US" sz="3600" b="1" u="sng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</a:t>
            </a:r>
            <a:r>
              <a:rPr lang="zh-CN" altLang="en-US" sz="36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，弃之可惜；             </a:t>
            </a:r>
            <a:endParaRPr lang="en-US" altLang="zh-CN" sz="36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下联：杯里酒口口都香甜，量力而行。</a:t>
            </a:r>
            <a:endParaRPr lang="zh-CN" altLang="en-US" sz="36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57375" y="2773363"/>
            <a:ext cx="392906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盘中餐粒粒皆辛苦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Text Box 4"/>
          <p:cNvSpPr txBox="1"/>
          <p:nvPr/>
        </p:nvSpPr>
        <p:spPr>
          <a:xfrm>
            <a:off x="536575" y="1614488"/>
            <a:ext cx="45354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</a:rPr>
              <a:t>1</a:t>
            </a:r>
            <a:r>
              <a:rPr lang="zh-CN" altLang="en-US" sz="3200" b="1">
                <a:latin typeface="Arial" panose="020b0604020202020204" pitchFamily="34" charset="0"/>
              </a:rPr>
              <a:t>、一字联：  泉</a:t>
            </a:r>
            <a:r>
              <a:rPr lang="en-US" altLang="zh-CN" sz="3200" b="1">
                <a:latin typeface="Arial" panose="020b0604020202020204" pitchFamily="34" charset="0"/>
              </a:rPr>
              <a:t>——</a:t>
            </a:r>
            <a:r>
              <a:rPr lang="zh-CN" altLang="en-US" sz="3200" b="1">
                <a:latin typeface="Arial" panose="020b0604020202020204" pitchFamily="34" charset="0"/>
              </a:rPr>
              <a:t>墨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27" name="云形 26"/>
          <p:cNvSpPr/>
          <p:nvPr/>
        </p:nvSpPr>
        <p:spPr>
          <a:xfrm>
            <a:off x="2428875" y="214313"/>
            <a:ext cx="4857750" cy="128587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n-cs"/>
              </a:rPr>
              <a:t>  奇联欣赏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华文琥珀" pitchFamily="2" charset="-122"/>
              <a:ea typeface="华文琥珀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6575" y="1614488"/>
            <a:ext cx="8501063" cy="5067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3200" b="1">
                <a:latin typeface="Arial" panose="020b0604020202020204" pitchFamily="34" charset="0"/>
              </a:rPr>
              <a:t>2</a:t>
            </a:r>
            <a:r>
              <a:rPr lang="zh-CN" altLang="en-US" sz="3200" b="1">
                <a:latin typeface="Arial" panose="020b0604020202020204" pitchFamily="34" charset="0"/>
              </a:rPr>
              <a:t>、古今第一长联</a:t>
            </a:r>
            <a:r>
              <a:rPr lang="zh-CN" altLang="en-US" sz="3600" b="1">
                <a:latin typeface="Arial" panose="020b0604020202020204" pitchFamily="34" charset="0"/>
              </a:rPr>
              <a:t>：</a:t>
            </a:r>
            <a:r>
              <a:rPr lang="zh-CN" altLang="en-US" sz="2400">
                <a:latin typeface="Arial" panose="020b0604020202020204" pitchFamily="34" charset="0"/>
              </a:rPr>
              <a:t> </a:t>
            </a:r>
            <a:r>
              <a:rPr lang="zh-CN" altLang="en-US" sz="2400" b="1">
                <a:latin typeface="Arial" panose="020b0604020202020204" pitchFamily="34" charset="0"/>
              </a:rPr>
              <a:t>（昆明大观楼）</a:t>
            </a:r>
            <a:br>
              <a:rPr lang="zh-CN" altLang="en-US" sz="2400">
                <a:latin typeface="Arial" panose="020b0604020202020204" pitchFamily="34" charset="0"/>
              </a:rPr>
            </a:br>
            <a:r>
              <a:rPr lang="zh-CN" altLang="en-US" sz="1600">
                <a:latin typeface="Arial" panose="020b0604020202020204" pitchFamily="34" charset="0"/>
              </a:rPr>
              <a:t>           </a:t>
            </a:r>
            <a:r>
              <a:rPr lang="zh-CN" altLang="en-US" sz="2800" b="1">
                <a:latin typeface="Arial" panose="020b0604020202020204" pitchFamily="34" charset="0"/>
              </a:rPr>
              <a:t>五百里滇池，奔来眼底。披襟岸帻，喜茫茫空阔无边。看：东骧神骏；西翥灵仪；北走蜿蜒；南翔缟素。高人韵士，何妨选胜登临。趁蟹屿螺州，梳裹就风鬟雾鬓。更苹天苇地，点缀些翠羽丹霞。莫辜负：四围香稻；万顷晴沙；九夏芙蓉；三春杨柳。 </a:t>
            </a:r>
            <a:br>
              <a:rPr lang="zh-CN" altLang="en-US" sz="2800" b="1">
                <a:latin typeface="Arial" panose="020b0604020202020204" pitchFamily="34" charset="0"/>
              </a:rPr>
            </a:br>
            <a:r>
              <a:rPr lang="zh-CN" altLang="en-US" sz="2800" b="1">
                <a:latin typeface="Arial" panose="020b0604020202020204" pitchFamily="34" charset="0"/>
              </a:rPr>
              <a:t>       数千年往事，注到心头。把酒凌虚，叹滚滚英雄何在。想：汉习楼船；唐标铁柱；宋挥玉斧；元跨革囊。伟烈丰功，费尽移山心力。尽珠帘画栋，卷不及暮雨朝云。便断碣残碑，都付与苍烟落照。只赢得：几杵疏钟；半江渔火；两行秋雁；一枕清霜。 </a:t>
            </a:r>
            <a:endParaRPr lang="en-US" altLang="zh-CN" sz="2800" b="1">
              <a:latin typeface="Arial" panose="020b0604020202020204" pitchFamily="34" charset="0"/>
            </a:endParaRPr>
          </a:p>
          <a:p>
            <a:pPr>
              <a:lnSpc>
                <a:spcPts val="3000"/>
              </a:lnSpc>
            </a:pPr>
            <a:r>
              <a:rPr lang="zh-CN" altLang="en-US" sz="2800" b="1">
                <a:latin typeface="Arial" panose="020b0604020202020204" pitchFamily="34" charset="0"/>
              </a:rPr>
              <a:t>                                                               （清</a:t>
            </a:r>
            <a:r>
              <a:rPr lang="en-US" altLang="zh-CN" sz="2800" b="1">
                <a:latin typeface="Arial" panose="020b0604020202020204" pitchFamily="34" charset="0"/>
              </a:rPr>
              <a:t>.</a:t>
            </a:r>
            <a:r>
              <a:rPr lang="zh-CN" altLang="en-US" sz="2800" b="1">
                <a:latin typeface="Arial" panose="020b0604020202020204" pitchFamily="34" charset="0"/>
              </a:rPr>
              <a:t>孙髯翁）                                                 </a:t>
            </a:r>
            <a:br>
              <a:rPr lang="zh-CN" altLang="en-US" sz="2400" b="1">
                <a:latin typeface="Arial" panose="020b0604020202020204" pitchFamily="34" charset="0"/>
              </a:rPr>
            </a:b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矩形 1"/>
          <p:cNvSpPr/>
          <p:nvPr/>
        </p:nvSpPr>
        <p:spPr>
          <a:xfrm>
            <a:off x="928688" y="1714500"/>
            <a:ext cx="67865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Arial" panose="020b0604020202020204" pitchFamily="34" charset="0"/>
              </a:rPr>
              <a:t>3</a:t>
            </a:r>
            <a:r>
              <a:rPr lang="zh-CN" altLang="en-US" sz="3200" b="1">
                <a:latin typeface="Arial" panose="020b0604020202020204" pitchFamily="34" charset="0"/>
              </a:rPr>
              <a:t>、</a:t>
            </a:r>
            <a:r>
              <a:rPr lang="en-US" altLang="zh-CN" sz="3200" b="1">
                <a:latin typeface="Arial" panose="020b0604020202020204" pitchFamily="34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袁世凯</a:t>
            </a:r>
            <a:r>
              <a:rPr lang="zh-CN" altLang="en-US" sz="3200" b="1">
                <a:latin typeface="Arial" panose="020b0604020202020204" pitchFamily="34" charset="0"/>
              </a:rPr>
              <a:t>千古     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中国人民</a:t>
            </a:r>
            <a:r>
              <a:rPr lang="zh-CN" altLang="en-US" sz="3200" b="1">
                <a:latin typeface="Arial" panose="020b0604020202020204" pitchFamily="34" charset="0"/>
              </a:rPr>
              <a:t>万岁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3" name="云形 2"/>
          <p:cNvSpPr/>
          <p:nvPr/>
        </p:nvSpPr>
        <p:spPr>
          <a:xfrm>
            <a:off x="2428875" y="214313"/>
            <a:ext cx="4857750" cy="128587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n-cs"/>
              </a:rPr>
              <a:t>  奇联欣赏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华文琥珀" pitchFamily="2" charset="-122"/>
              <a:ea typeface="华文琥珀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88" y="2928938"/>
            <a:ext cx="714375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Arial" panose="020b0604020202020204" pitchFamily="34" charset="0"/>
              </a:rPr>
              <a:t>4</a:t>
            </a:r>
            <a:r>
              <a:rPr lang="zh-CN" altLang="en-US" sz="3200" b="1">
                <a:latin typeface="Arial" panose="020b0604020202020204" pitchFamily="34" charset="0"/>
              </a:rPr>
              <a:t>、上联：二三四五    下联：六七八九     横批：南北            （</a:t>
            </a:r>
            <a:r>
              <a:rPr lang="zh-CN" altLang="en-US" sz="3200">
                <a:latin typeface="Arial" panose="020b0604020202020204" pitchFamily="34" charset="0"/>
              </a:rPr>
              <a:t>宋代宰相吕蒙</a:t>
            </a:r>
            <a:r>
              <a:rPr lang="zh-CN" altLang="en-US" sz="3200" b="1">
                <a:latin typeface="Arial" panose="020b0604020202020204" pitchFamily="34" charset="0"/>
              </a:rPr>
              <a:t>）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8688" y="4200525"/>
            <a:ext cx="7929562" cy="2144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b="1">
                <a:latin typeface="Arial" panose="020b0604020202020204" pitchFamily="34" charset="0"/>
              </a:rPr>
              <a:t>5</a:t>
            </a:r>
            <a:r>
              <a:rPr lang="zh-CN" altLang="en-US" sz="2800" b="1">
                <a:latin typeface="Arial" panose="020b0604020202020204" pitchFamily="34" charset="0"/>
              </a:rPr>
              <a:t>、上联：抓而痒，痒而抓，不抓不痒，不痒不抓，抓抓痒痒，痒痒抓抓，越抓越痒，越痒越抓</a:t>
            </a:r>
            <a:endParaRPr lang="en-US" altLang="zh-CN" sz="2800" b="1">
              <a:latin typeface="Arial" panose="020b0604020202020204" pitchFamily="34" charset="0"/>
            </a:endParaRPr>
          </a:p>
          <a:p>
            <a:pPr>
              <a:lnSpc>
                <a:spcPts val="4000"/>
              </a:lnSpc>
            </a:pPr>
            <a:r>
              <a:rPr lang="zh-CN" altLang="en-US" sz="2800" b="1">
                <a:latin typeface="Arial" panose="020b0604020202020204" pitchFamily="34" charset="0"/>
              </a:rPr>
              <a:t>下联：生了死，死了生，有生有死，有死有生，生生死死，死死生生，先生先死，先死先生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云形 2"/>
          <p:cNvSpPr/>
          <p:nvPr/>
        </p:nvSpPr>
        <p:spPr>
          <a:xfrm>
            <a:off x="1643063" y="128588"/>
            <a:ext cx="6000750" cy="1585913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n-cs"/>
              </a:rPr>
              <a:t>对联的起源及发展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华文琥珀" pitchFamily="2" charset="-122"/>
              <a:ea typeface="华文琥珀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313" y="1500188"/>
            <a:ext cx="8858250" cy="175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600">
                <a:latin typeface="华文楷体" pitchFamily="2" charset="-122"/>
                <a:ea typeface="华文楷体" pitchFamily="2" charset="-122"/>
              </a:rPr>
              <a:t>一</a:t>
            </a:r>
            <a:r>
              <a:rPr lang="zh-CN" altLang="en-US" sz="320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起源于桃符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最早的对联是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五代时期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后蜀主</a:t>
            </a:r>
            <a:r>
              <a:rPr lang="zh-CN" altLang="en-US" sz="2800" b="1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孟昶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chǎng 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）写的</a:t>
            </a:r>
            <a:r>
              <a:rPr lang="zh-CN" altLang="en-US" sz="3200">
                <a:latin typeface="华文楷体" pitchFamily="2" charset="-122"/>
                <a:ea typeface="华文楷体" pitchFamily="2" charset="-122"/>
              </a:rPr>
              <a:t>：</a:t>
            </a:r>
            <a:endParaRPr lang="en-US" altLang="zh-CN" sz="320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3200"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en-US" sz="3200" b="1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“新年纳余庆，嘉节号长春”</a:t>
            </a:r>
            <a:endParaRPr lang="zh-CN" altLang="en-US" sz="3200" b="1">
              <a:solidFill>
                <a:srgbClr val="FF006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313" y="3143250"/>
            <a:ext cx="8572500" cy="1617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二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、是写在纸、布上或刻在竹子、木头、柱子上的对偶语句，古时多悬挂于楼堂宅殿的楹柱，又被称为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楹联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875" y="4714875"/>
            <a:ext cx="9264650" cy="733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三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、以“对联”称之，则开始于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明代（盛行时期）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313" y="5500688"/>
            <a:ext cx="914400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四、对联已成为诗文与书法融合的文学艺术形式。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Rectangle 1"/>
          <p:cNvSpPr/>
          <p:nvPr/>
        </p:nvSpPr>
        <p:spPr>
          <a:xfrm>
            <a:off x="1063625" y="3868738"/>
            <a:ext cx="7732713" cy="1752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3600" b="1">
                <a:latin typeface="Arial Unicode MS" pitchFamily="34" charset="-122"/>
              </a:rPr>
              <a:t>7</a:t>
            </a:r>
            <a:r>
              <a:rPr lang="zh-CN" altLang="en-US" sz="3600" b="1">
                <a:latin typeface="Arial Unicode MS" pitchFamily="34" charset="-122"/>
              </a:rPr>
              <a:t>、风声雨声读书声声声入耳</a:t>
            </a:r>
            <a:br>
              <a:rPr lang="zh-CN" altLang="en-US" sz="3600" b="1">
                <a:latin typeface="Arial Unicode MS" pitchFamily="34" charset="-122"/>
              </a:rPr>
            </a:br>
            <a:r>
              <a:rPr lang="en-US" altLang="zh-CN" sz="3600" b="1">
                <a:latin typeface="Arial Unicode MS" pitchFamily="34" charset="-122"/>
              </a:rPr>
              <a:t>   </a:t>
            </a:r>
            <a:r>
              <a:rPr lang="zh-CN" altLang="en-US" sz="3600" b="1">
                <a:latin typeface="Arial Unicode MS" pitchFamily="34" charset="-122"/>
              </a:rPr>
              <a:t>家事国事天下事事事关心</a:t>
            </a:r>
            <a:endParaRPr lang="zh-CN" altLang="en-US" sz="3600" b="1">
              <a:latin typeface="Arial Unicode MS" pitchFamily="34" charset="-122"/>
            </a:endParaRPr>
          </a:p>
          <a:p>
            <a:pPr eaLnBrk="0" hangingPunct="0"/>
            <a:r>
              <a:rPr lang="en-US" altLang="zh-CN" sz="3600" b="1">
                <a:latin typeface="Arial Unicode MS" pitchFamily="34" charset="-122"/>
              </a:rPr>
              <a:t>                     —— </a:t>
            </a:r>
            <a:r>
              <a:rPr lang="zh-CN" altLang="en-US" sz="2800" b="1">
                <a:latin typeface="Arial" panose="020b0604020202020204" pitchFamily="34" charset="0"/>
              </a:rPr>
              <a:t>明</a:t>
            </a:r>
            <a:r>
              <a:rPr lang="en-US" altLang="zh-CN" sz="2800" b="1">
                <a:latin typeface="Arial" panose="020b0604020202020204" pitchFamily="34" charset="0"/>
              </a:rPr>
              <a:t>.</a:t>
            </a:r>
            <a:r>
              <a:rPr lang="zh-CN" altLang="en-US" sz="2800" b="1">
                <a:latin typeface="Arial" panose="020b0604020202020204" pitchFamily="34" charset="0"/>
              </a:rPr>
              <a:t>顾宪成</a:t>
            </a:r>
            <a:endParaRPr lang="zh-CN" altLang="en-US" sz="7200" b="1">
              <a:latin typeface="Arial" panose="020b0604020202020204" pitchFamily="34" charset="0"/>
            </a:endParaRPr>
          </a:p>
        </p:txBody>
      </p:sp>
      <p:sp>
        <p:nvSpPr>
          <p:cNvPr id="38915" name="Rectangle 3"/>
          <p:cNvSpPr/>
          <p:nvPr/>
        </p:nvSpPr>
        <p:spPr>
          <a:xfrm>
            <a:off x="1090613" y="2079625"/>
            <a:ext cx="6286500" cy="11985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3600" b="1">
                <a:latin typeface="Arial Unicode MS" pitchFamily="34" charset="-122"/>
              </a:rPr>
              <a:t>6</a:t>
            </a:r>
            <a:r>
              <a:rPr lang="zh-CN" altLang="en-US" sz="3600" b="1">
                <a:latin typeface="Arial Unicode MS" pitchFamily="34" charset="-122"/>
              </a:rPr>
              <a:t>、海水朝朝朝朝朝朝朝落，</a:t>
            </a:r>
            <a:br>
              <a:rPr lang="zh-CN" altLang="en-US" sz="3600" b="1">
                <a:latin typeface="Arial Unicode MS" pitchFamily="34" charset="-122"/>
              </a:rPr>
            </a:br>
            <a:r>
              <a:rPr lang="en-US" altLang="zh-CN" sz="3600" b="1">
                <a:latin typeface="Arial Unicode MS" pitchFamily="34" charset="-122"/>
              </a:rPr>
              <a:t>   </a:t>
            </a:r>
            <a:r>
              <a:rPr lang="zh-CN" altLang="en-US" sz="3600" b="1">
                <a:latin typeface="Arial Unicode MS" pitchFamily="34" charset="-122"/>
              </a:rPr>
              <a:t>浮云长长长长长长长消。</a:t>
            </a:r>
            <a:r>
              <a:rPr lang="zh-CN" altLang="en-US" sz="2800" b="1">
                <a:latin typeface="Arial" panose="020b0604020202020204" pitchFamily="34" charset="0"/>
              </a:rPr>
              <a:t> </a:t>
            </a:r>
            <a:endParaRPr lang="zh-CN" altLang="en-US" sz="7200" b="1">
              <a:latin typeface="Arial" panose="020b0604020202020204" pitchFamily="34" charset="0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2214563" y="214313"/>
            <a:ext cx="4857750" cy="128587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n-cs"/>
              </a:rPr>
              <a:t>  奇联欣赏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华文琥珀" pitchFamily="2" charset="-122"/>
              <a:ea typeface="华文琥珀" pitchFamily="2" charset="-122"/>
              <a:cs typeface="+mn-cs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  <p:bldP spid="389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Rectangle 1"/>
          <p:cNvSpPr/>
          <p:nvPr/>
        </p:nvSpPr>
        <p:spPr>
          <a:xfrm>
            <a:off x="857250" y="2643188"/>
            <a:ext cx="7358063" cy="1200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3600" b="1">
                <a:latin typeface="Arial Unicode MS" pitchFamily="34" charset="-122"/>
              </a:rPr>
              <a:t>运用学习的对联知识，试着为我们明月乡中心校写一副对联。</a:t>
            </a:r>
            <a:endParaRPr lang="en-US" altLang="zh-CN" sz="7200" b="1">
              <a:latin typeface="Arial" panose="020b0604020202020204" pitchFamily="34" charset="0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2071688" y="642938"/>
            <a:ext cx="4857750" cy="128587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n-cs"/>
              </a:rPr>
              <a:t>  终极挑战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华文琥珀" pitchFamily="2" charset="-122"/>
              <a:ea typeface="华文琥珀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4357688"/>
            <a:ext cx="6929438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抚育校园鲜花朵      培植祖国栋梁才</a:t>
            </a:r>
            <a:endParaRPr lang="en-US" altLang="zh-CN" sz="3200" b="1">
              <a:latin typeface="Arial" panose="020b0604020202020204" pitchFamily="34" charset="0"/>
            </a:endParaRPr>
          </a:p>
          <a:p>
            <a:endParaRPr lang="en-US" altLang="zh-CN" sz="3200" b="1">
              <a:latin typeface="Arial" panose="020b0604020202020204" pitchFamily="34" charset="0"/>
            </a:endParaRPr>
          </a:p>
          <a:p>
            <a:r>
              <a:rPr lang="zh-CN" altLang="en-US" sz="3200" b="1">
                <a:latin typeface="Arial" panose="020b0604020202020204" pitchFamily="34" charset="0"/>
              </a:rPr>
              <a:t>兢兢业业育桃李      认认真真成栋梁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714375" y="2643188"/>
            <a:ext cx="8072438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</a:rPr>
              <a:t>传承并发扬民族优秀文化！</a:t>
            </a:r>
            <a:endParaRPr lang="zh-CN" altLang="en-US" sz="5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七角星 8"/>
          <p:cNvSpPr/>
          <p:nvPr/>
        </p:nvSpPr>
        <p:spPr>
          <a:xfrm>
            <a:off x="285750" y="0"/>
            <a:ext cx="2500313" cy="1500188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03" name="Rectangle 4"/>
          <p:cNvSpPr/>
          <p:nvPr/>
        </p:nvSpPr>
        <p:spPr>
          <a:xfrm>
            <a:off x="357188" y="1857375"/>
            <a:ext cx="7981950" cy="42465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Arial" panose="020b0604020202020204" pitchFamily="34" charset="0"/>
              </a:rPr>
              <a:t>   上联：世事如棋，让一着不会亏我。</a:t>
            </a:r>
            <a:br>
              <a:rPr lang="zh-CN" altLang="en-US" sz="3600" b="1">
                <a:latin typeface="Arial" panose="020b0604020202020204" pitchFamily="34" charset="0"/>
              </a:rPr>
            </a:br>
            <a:r>
              <a:rPr lang="zh-CN" altLang="en-US" sz="3600" b="1">
                <a:latin typeface="Arial" panose="020b0604020202020204" pitchFamily="34" charset="0"/>
              </a:rPr>
              <a:t>   下联：心田好似大海，能够纳百川</a:t>
            </a:r>
            <a:endParaRPr lang="en-US" altLang="zh-CN" sz="3600" b="1">
              <a:latin typeface="Arial" panose="020b0604020202020204" pitchFamily="34" charset="0"/>
            </a:endParaRPr>
          </a:p>
          <a:p>
            <a:r>
              <a:rPr lang="en-US" altLang="zh-CN" sz="3600" b="1">
                <a:latin typeface="Arial" panose="020b0604020202020204" pitchFamily="34" charset="0"/>
              </a:rPr>
              <a:t>              </a:t>
            </a:r>
            <a:r>
              <a:rPr lang="zh-CN" altLang="en-US" sz="3600" b="1">
                <a:latin typeface="Arial" panose="020b0604020202020204" pitchFamily="34" charset="0"/>
              </a:rPr>
              <a:t>亦可容忍他人</a:t>
            </a:r>
            <a:endParaRPr lang="en-US" altLang="zh-CN" sz="3600" b="1">
              <a:latin typeface="Arial" panose="020b0604020202020204" pitchFamily="34" charset="0"/>
            </a:endParaRPr>
          </a:p>
          <a:p>
            <a:br>
              <a:rPr lang="zh-CN" altLang="en-US" sz="3600" b="1">
                <a:latin typeface="Arial" panose="020b0604020202020204" pitchFamily="34" charset="0"/>
              </a:rPr>
            </a:br>
            <a:r>
              <a:rPr lang="zh-CN" altLang="en-US" sz="3600" b="1">
                <a:latin typeface="Arial" panose="020b0604020202020204" pitchFamily="34" charset="0"/>
              </a:rPr>
              <a:t>   删改后的下联：</a:t>
            </a:r>
            <a:endParaRPr lang="en-US" altLang="zh-CN" sz="3600" b="1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Arial" panose="020b0604020202020204" pitchFamily="34" charset="0"/>
              </a:rPr>
              <a:t>             ______________________  </a:t>
            </a:r>
            <a:endParaRPr lang="en-US" altLang="zh-CN" sz="3600" b="1">
              <a:latin typeface="Arial" panose="020b0604020202020204" pitchFamily="34" charset="0"/>
            </a:endParaRPr>
          </a:p>
        </p:txBody>
      </p:sp>
      <p:sp>
        <p:nvSpPr>
          <p:cNvPr id="52229" name="Rectangle 5"/>
          <p:cNvSpPr/>
          <p:nvPr/>
        </p:nvSpPr>
        <p:spPr>
          <a:xfrm>
            <a:off x="2143125" y="5345113"/>
            <a:ext cx="51276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心田似海，纳百川亦可容人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25605" name="图片 5" descr="t014b657570dba8fdd6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0" y="5286375"/>
            <a:ext cx="1000125" cy="1284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462559" y="425215"/>
            <a:ext cx="203773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字数相等</a:t>
            </a:r>
            <a:endParaRPr kumimoji="0" lang="zh-CN" altLang="en-US" sz="3600" b="1" i="0" u="none" strike="noStrike" kern="1200" cap="none" spc="0" normalizeH="0" baseline="0" noProof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标题 1"/>
          <p:cNvSpPr>
            <a:spLocks noGrp="1"/>
          </p:cNvSpPr>
          <p:nvPr>
            <p:ph type="ctrTitle"/>
          </p:nvPr>
        </p:nvSpPr>
        <p:spPr>
          <a:xfrm>
            <a:off x="285750" y="1530350"/>
            <a:ext cx="8858250" cy="3113088"/>
          </a:xfrm>
        </p:spPr>
        <p:txBody>
          <a:bodyPr vert="horz" wrap="square" lIns="91440" tIns="45720" rIns="91440" bIns="45720" anchor="ctr"/>
          <a:lstStyle/>
          <a:p>
            <a:pPr algn="l">
              <a:buClrTx/>
              <a:buSzTx/>
              <a:buFontTx/>
            </a:pPr>
            <a:r>
              <a:rPr lang="zh-CN" altLang="en-US" b="1">
                <a:solidFill>
                  <a:srgbClr val="002060"/>
                </a:solidFill>
              </a:rPr>
              <a:t>对仗工整包括：</a:t>
            </a:r>
            <a:br>
              <a:rPr lang="en-US" altLang="zh-CN" sz="4800" b="1">
                <a:solidFill>
                  <a:srgbClr val="002060"/>
                </a:solidFill>
              </a:rPr>
            </a:br>
            <a:r>
              <a:rPr lang="en-US" altLang="zh-CN" sz="4800" b="1">
                <a:solidFill>
                  <a:srgbClr val="002060"/>
                </a:solidFill>
              </a:rPr>
              <a:t>       </a:t>
            </a:r>
            <a:r>
              <a:rPr lang="zh-CN" altLang="en-US" sz="4000" b="1">
                <a:solidFill>
                  <a:srgbClr val="002060"/>
                </a:solidFill>
              </a:rPr>
              <a:t>词类相同</a:t>
            </a:r>
            <a:r>
              <a:rPr lang="zh-CN" altLang="en-US" sz="2800" b="1">
                <a:solidFill>
                  <a:srgbClr val="002060"/>
                </a:solidFill>
              </a:rPr>
              <a:t>（动词对动词，名词对名词</a:t>
            </a:r>
            <a:r>
              <a:rPr lang="en-US" altLang="zh-CN" sz="2800" b="1">
                <a:solidFill>
                  <a:srgbClr val="002060"/>
                </a:solidFill>
              </a:rPr>
              <a:t>……</a:t>
            </a:r>
            <a:r>
              <a:rPr lang="zh-CN" altLang="en-US" sz="2800" b="1">
                <a:solidFill>
                  <a:srgbClr val="002060"/>
                </a:solidFill>
              </a:rPr>
              <a:t>）</a:t>
            </a:r>
            <a:br>
              <a:rPr lang="en-US" altLang="zh-CN" sz="4800" b="1">
                <a:solidFill>
                  <a:srgbClr val="002060"/>
                </a:solidFill>
              </a:rPr>
            </a:br>
            <a:r>
              <a:rPr lang="en-US" altLang="zh-CN" b="1">
                <a:solidFill>
                  <a:srgbClr val="002060"/>
                </a:solidFill>
              </a:rPr>
              <a:t>        </a:t>
            </a:r>
            <a:r>
              <a:rPr lang="zh-CN" altLang="en-US" sz="4000" b="1">
                <a:solidFill>
                  <a:srgbClr val="002060"/>
                </a:solidFill>
              </a:rPr>
              <a:t>结构相当</a:t>
            </a:r>
            <a:br>
              <a:rPr lang="en-US" altLang="zh-CN" b="1">
                <a:solidFill>
                  <a:srgbClr val="002060"/>
                </a:solidFill>
              </a:rPr>
            </a:br>
            <a:r>
              <a:rPr lang="en-US" altLang="zh-CN">
                <a:solidFill>
                  <a:srgbClr val="CC0066"/>
                </a:solidFill>
              </a:rPr>
              <a:t> </a:t>
            </a:r>
            <a:r>
              <a:rPr lang="zh-CN" altLang="en-US" sz="4000">
                <a:solidFill>
                  <a:srgbClr val="CC0066"/>
                </a:solidFill>
              </a:rPr>
              <a:t>       上联与下联的字不能有重复</a:t>
            </a:r>
            <a:endParaRPr lang="zh-CN" altLang="en-US" sz="4800">
              <a:solidFill>
                <a:srgbClr val="CC0066"/>
              </a:solidFill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矩形 1"/>
          <p:cNvSpPr>
            <a:spLocks noChangeArrowheads="1"/>
          </p:cNvSpPr>
          <p:nvPr/>
        </p:nvSpPr>
        <p:spPr bwMode="auto">
          <a:xfrm>
            <a:off x="285750" y="1857375"/>
            <a:ext cx="8786813" cy="3708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沧海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月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明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珠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有泪       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蓝田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日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暖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玉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生烟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联中沧海 对蓝田，均为地理名词，（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    对 （  ）  ，均为天文名词，（  ）对 （  ） ，均为形容词，（  ）对 （ ）均为珠宝名称，（   ）  对（  ）均为动词：上下词性相对十分严格，可谓工对之佳作。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七角星 3"/>
          <p:cNvSpPr/>
          <p:nvPr/>
        </p:nvSpPr>
        <p:spPr>
          <a:xfrm>
            <a:off x="214313" y="0"/>
            <a:ext cx="2500313" cy="1571625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596" y="496652"/>
            <a:ext cx="2037738" cy="646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对仗工整</a:t>
            </a:r>
            <a:endParaRPr kumimoji="0" lang="zh-CN" altLang="en-US" sz="3600" b="1" i="0" u="none" strike="noStrike" kern="1200" cap="none" spc="0" normalizeH="0" baseline="0" noProof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矩形 1"/>
          <p:cNvSpPr/>
          <p:nvPr/>
        </p:nvSpPr>
        <p:spPr>
          <a:xfrm>
            <a:off x="857250" y="3143250"/>
            <a:ext cx="6929438" cy="2862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欢欣鼓舞度佳节，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张灯结彩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新年。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东风送暖大江南北春光好，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春雨润物长城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百花香。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28675" name="图片 2" descr="t014b657570dba8fdd6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0" y="5286375"/>
            <a:ext cx="1000125" cy="1284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七角星 3"/>
          <p:cNvSpPr/>
          <p:nvPr/>
        </p:nvSpPr>
        <p:spPr>
          <a:xfrm>
            <a:off x="214313" y="0"/>
            <a:ext cx="2500313" cy="1571625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596" y="496652"/>
            <a:ext cx="2037738" cy="646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对仗工整</a:t>
            </a:r>
            <a:endParaRPr kumimoji="0" lang="zh-CN" altLang="en-US" sz="3600" b="1" i="0" u="none" strike="noStrike" kern="1200" cap="none" spc="0" normalizeH="0" baseline="0" noProof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5813" y="1928813"/>
            <a:ext cx="542925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上联：莲子心中苦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   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下联：腹内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     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酸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    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梨儿</a:t>
            </a:r>
            <a:r>
              <a:rPr lang="en-US" altLang="zh-CN" sz="3200" b="1" u="sng">
                <a:solidFill>
                  <a:srgbClr val="FF0000"/>
                </a:solidFill>
                <a:latin typeface="Arial" panose="020b0604020202020204" pitchFamily="34" charset="0"/>
              </a:rPr>
              <a:t>   </a:t>
            </a:r>
            <a:endParaRPr lang="en-US" altLang="zh-CN" sz="3200" b="1" u="sng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698" name="图片 7" descr="t014b657570dba8fdd6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9563" y="5572125"/>
            <a:ext cx="928687" cy="1192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七角星 11"/>
          <p:cNvSpPr/>
          <p:nvPr/>
        </p:nvSpPr>
        <p:spPr>
          <a:xfrm>
            <a:off x="214313" y="0"/>
            <a:ext cx="2500313" cy="1571625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8596" y="496652"/>
            <a:ext cx="2037738" cy="646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意境相合</a:t>
            </a:r>
            <a:endParaRPr kumimoji="0" lang="zh-CN" altLang="en-US" sz="3600" b="1" i="0" u="none" strike="noStrike" kern="1200" cap="none" spc="0" normalizeH="0" baseline="0" noProof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1" name="文本框 1"/>
          <p:cNvSpPr txBox="1"/>
          <p:nvPr/>
        </p:nvSpPr>
        <p:spPr>
          <a:xfrm>
            <a:off x="571500" y="2562225"/>
            <a:ext cx="723741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Arial" panose="020b0604020202020204" pitchFamily="34" charset="0"/>
              </a:rPr>
              <a:t>上联：扫千年旧习</a:t>
            </a:r>
            <a:endParaRPr lang="zh-CN" altLang="en-US">
              <a:latin typeface="Arial" panose="020b0604020202020204" pitchFamily="34" charset="0"/>
            </a:endParaRPr>
          </a:p>
          <a:p>
            <a:r>
              <a:rPr lang="zh-CN" altLang="en-US">
                <a:latin typeface="Arial" panose="020b0604020202020204" pitchFamily="34" charset="0"/>
              </a:rPr>
              <a:t>                               </a:t>
            </a:r>
            <a:r>
              <a:rPr lang="zh-CN" altLang="en-US" sz="3600">
                <a:latin typeface="Arial" panose="020b0604020202020204" pitchFamily="34" charset="0"/>
              </a:rPr>
              <a:t>   </a:t>
            </a:r>
            <a:endParaRPr lang="zh-CN" altLang="en-US" sz="3600"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1500" y="3689350"/>
            <a:ext cx="408463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Arial" panose="020b0604020202020204" pitchFamily="34" charset="0"/>
              </a:rPr>
              <a:t>下联：</a:t>
            </a:r>
            <a:r>
              <a:rPr lang="zh-CN" altLang="en-US" sz="3600">
                <a:latin typeface="Arial" panose="020b0604020202020204" pitchFamily="34" charset="0"/>
                <a:sym typeface="黑体" panose="02010609060101010101" pitchFamily="49" charset="-122"/>
              </a:rPr>
              <a:t>穿一双破鞋</a:t>
            </a:r>
            <a:r>
              <a:rPr lang="zh-CN" altLang="en-US" sz="3600">
                <a:latin typeface="Arial" panose="020b0604020202020204" pitchFamily="34" charset="0"/>
              </a:rPr>
              <a:t>          </a:t>
            </a:r>
            <a:endParaRPr lang="zh-CN" altLang="en-US" sz="3600"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9350" y="4467225"/>
            <a:ext cx="2595563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Arial" panose="020b0604020202020204" pitchFamily="34" charset="0"/>
                <a:sym typeface="黑体" panose="02010609060101010101" pitchFamily="49" charset="-122"/>
              </a:rPr>
              <a:t>喝一碗稀饭 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90838" y="5327650"/>
            <a:ext cx="2468562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Arial" panose="020b0604020202020204" pitchFamily="34" charset="0"/>
                <a:sym typeface="黑体" panose="02010609060101010101" pitchFamily="49" charset="-122"/>
              </a:rPr>
              <a:t>树一代新风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1" name="Rectangle 3"/>
          <p:cNvSpPr/>
          <p:nvPr/>
        </p:nvSpPr>
        <p:spPr>
          <a:xfrm>
            <a:off x="0" y="1600200"/>
            <a:ext cx="9144000" cy="3968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神聚三尺讲台上       雾绕云遮岭更幽</a:t>
            </a:r>
            <a:endParaRPr lang="zh-CN" altLang="en-US" sz="36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风送花香红满地       书山万仞志能攀 </a:t>
            </a:r>
            <a:endParaRPr lang="zh-CN" altLang="en-US" sz="36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学海无涯勤可渡       情凝一寸粉笔中</a:t>
            </a:r>
            <a:endParaRPr lang="zh-CN" altLang="en-US" sz="36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4.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禽鸣犬吠山犹静       雨滋春树碧连天 </a:t>
            </a:r>
            <a:endParaRPr lang="zh-CN" altLang="en-US" sz="36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           </a:t>
            </a:r>
            <a:endParaRPr lang="zh-CN" altLang="en-US" sz="36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2772" name="Line 4"/>
          <p:cNvSpPr/>
          <p:nvPr/>
        </p:nvSpPr>
        <p:spPr>
          <a:xfrm>
            <a:off x="3929063" y="2286000"/>
            <a:ext cx="1463675" cy="14652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2779" name="Line 11"/>
          <p:cNvSpPr/>
          <p:nvPr/>
        </p:nvSpPr>
        <p:spPr>
          <a:xfrm>
            <a:off x="3930650" y="3073400"/>
            <a:ext cx="1462088" cy="1536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2780" name="Line 12"/>
          <p:cNvSpPr/>
          <p:nvPr/>
        </p:nvSpPr>
        <p:spPr>
          <a:xfrm flipV="1">
            <a:off x="3930650" y="3073400"/>
            <a:ext cx="1355725" cy="9112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2781" name="Line 13"/>
          <p:cNvSpPr/>
          <p:nvPr/>
        </p:nvSpPr>
        <p:spPr>
          <a:xfrm flipV="1">
            <a:off x="3929063" y="2286000"/>
            <a:ext cx="1357312" cy="23241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pic>
        <p:nvPicPr>
          <p:cNvPr id="30727" name="图片 7" descr="t014b657570dba8fdd6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7025" y="5568950"/>
            <a:ext cx="928688" cy="1192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七角星 11"/>
          <p:cNvSpPr/>
          <p:nvPr/>
        </p:nvSpPr>
        <p:spPr>
          <a:xfrm>
            <a:off x="214313" y="0"/>
            <a:ext cx="2500313" cy="1571625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8596" y="496652"/>
            <a:ext cx="2037738" cy="646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意境相合</a:t>
            </a:r>
            <a:endParaRPr kumimoji="0" lang="zh-CN" altLang="en-US" sz="3600" b="1" i="0" u="none" strike="noStrike" kern="1200" cap="none" spc="0" normalizeH="0" baseline="0" noProof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uiExpand="1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七角星 3"/>
          <p:cNvSpPr/>
          <p:nvPr/>
        </p:nvSpPr>
        <p:spPr>
          <a:xfrm>
            <a:off x="214313" y="71438"/>
            <a:ext cx="2500313" cy="1571625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596" y="571480"/>
            <a:ext cx="2037737" cy="646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平仄协调</a:t>
            </a:r>
            <a:endParaRPr kumimoji="0" lang="zh-CN" altLang="en-US" sz="3600" b="1" i="0" u="none" strike="noStrike" kern="1200" cap="none" spc="0" normalizeH="0" baseline="0" noProof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77" name="矩形 5"/>
          <p:cNvSpPr/>
          <p:nvPr/>
        </p:nvSpPr>
        <p:spPr>
          <a:xfrm>
            <a:off x="428625" y="1017588"/>
            <a:ext cx="8715375" cy="255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</a:rPr>
              <a:t>                   </a:t>
            </a:r>
            <a:r>
              <a:rPr lang="zh-CN" altLang="en-US" sz="3200" b="1">
                <a:latin typeface="Arial" panose="020b0604020202020204" pitchFamily="34" charset="0"/>
              </a:rPr>
              <a:t>「讲究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平仄</a:t>
            </a:r>
            <a:r>
              <a:rPr lang="zh-CN" altLang="en-US" sz="3200" b="1">
                <a:latin typeface="Arial" panose="020b0604020202020204" pitchFamily="34" charset="0"/>
              </a:rPr>
              <a:t>，抑扬顿挫 ，读起来有        </a:t>
            </a:r>
            <a:endParaRPr lang="en-US" altLang="zh-CN" sz="3200" b="1">
              <a:latin typeface="Arial" panose="020b0604020202020204" pitchFamily="34" charset="0"/>
            </a:endParaRPr>
          </a:p>
          <a:p>
            <a:r>
              <a:rPr lang="en-US" altLang="zh-CN" sz="3200" b="1">
                <a:latin typeface="Arial" panose="020b0604020202020204" pitchFamily="34" charset="0"/>
              </a:rPr>
              <a:t>                      </a:t>
            </a:r>
            <a:r>
              <a:rPr lang="zh-CN" altLang="en-US" sz="3200" b="1">
                <a:latin typeface="Arial" panose="020b0604020202020204" pitchFamily="34" charset="0"/>
              </a:rPr>
              <a:t>音律和谐之美。 」</a:t>
            </a:r>
            <a:endParaRPr lang="en-US" altLang="zh-CN" sz="3200" b="1">
              <a:latin typeface="Arial" panose="020b0604020202020204" pitchFamily="34" charset="0"/>
            </a:endParaRPr>
          </a:p>
          <a:p>
            <a:endParaRPr lang="en-US" altLang="zh-CN" sz="3200">
              <a:latin typeface="Arial" panose="020b0604020202020204" pitchFamily="34" charset="0"/>
            </a:endParaRPr>
          </a:p>
          <a:p>
            <a:r>
              <a:rPr lang="zh-CN" altLang="en-US" sz="3200" b="1">
                <a:latin typeface="Arial" panose="020b0604020202020204" pitchFamily="34" charset="0"/>
              </a:rPr>
              <a:t>平</a:t>
            </a:r>
            <a:r>
              <a:rPr lang="en-US" altLang="zh-CN" sz="3200" b="1">
                <a:latin typeface="Arial" panose="020b0604020202020204" pitchFamily="34" charset="0"/>
              </a:rPr>
              <a:t>:  </a:t>
            </a:r>
            <a:r>
              <a:rPr lang="zh-CN" altLang="en-US" sz="3200" b="1">
                <a:latin typeface="Arial" panose="020b0604020202020204" pitchFamily="34" charset="0"/>
              </a:rPr>
              <a:t>一、二声  </a:t>
            </a:r>
            <a:r>
              <a:rPr lang="en-US" altLang="zh-CN" sz="3200" b="1">
                <a:latin typeface="Arial" panose="020b0604020202020204" pitchFamily="34" charset="0"/>
              </a:rPr>
              <a:t>(m ā   m á)   </a:t>
            </a:r>
            <a:r>
              <a:rPr lang="zh-CN" altLang="en-US" sz="3200" b="1">
                <a:latin typeface="Arial" panose="020b0604020202020204" pitchFamily="34" charset="0"/>
              </a:rPr>
              <a:t>下联最后一个字音</a:t>
            </a:r>
            <a:endParaRPr lang="en-US" altLang="zh-CN" sz="3200" b="1">
              <a:latin typeface="Arial" panose="020b0604020202020204" pitchFamily="34" charset="0"/>
            </a:endParaRPr>
          </a:p>
          <a:p>
            <a:r>
              <a:rPr lang="zh-CN" altLang="en-US" sz="3200" b="1">
                <a:latin typeface="Arial" panose="020b0604020202020204" pitchFamily="34" charset="0"/>
              </a:rPr>
              <a:t>仄</a:t>
            </a:r>
            <a:r>
              <a:rPr lang="en-US" altLang="zh-CN" sz="3200" b="1">
                <a:latin typeface="Arial" panose="020b0604020202020204" pitchFamily="34" charset="0"/>
              </a:rPr>
              <a:t>:  </a:t>
            </a:r>
            <a:r>
              <a:rPr lang="zh-CN" altLang="en-US" sz="3200" b="1">
                <a:latin typeface="Arial" panose="020b0604020202020204" pitchFamily="34" charset="0"/>
              </a:rPr>
              <a:t>三、四声  </a:t>
            </a:r>
            <a:r>
              <a:rPr lang="en-US" altLang="zh-CN" sz="3200" b="1">
                <a:latin typeface="Arial" panose="020b0604020202020204" pitchFamily="34" charset="0"/>
              </a:rPr>
              <a:t>(m ǎ   m à)   </a:t>
            </a:r>
            <a:r>
              <a:rPr lang="zh-CN" altLang="en-US" sz="3200" b="1">
                <a:latin typeface="Arial" panose="020b0604020202020204" pitchFamily="34" charset="0"/>
              </a:rPr>
              <a:t>上联最后一个字音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2444750" y="4348163"/>
            <a:ext cx="6858000" cy="1660525"/>
            <a:chOff x="1286670" y="3829122"/>
            <a:chExt cx="6055534" cy="5165902"/>
          </a:xfrm>
        </p:grpSpPr>
        <p:sp>
          <p:nvSpPr>
            <p:cNvPr id="31751" name="TextBox 7"/>
            <p:cNvSpPr txBox="1"/>
            <p:nvPr/>
          </p:nvSpPr>
          <p:spPr>
            <a:xfrm>
              <a:off x="1286670" y="3829122"/>
              <a:ext cx="6055534" cy="25824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FF0000"/>
                  </a:solidFill>
                  <a:latin typeface="Arial" panose="020b0604020202020204" pitchFamily="34" charset="0"/>
                </a:rPr>
                <a:t>义犬送春来（</a:t>
              </a:r>
              <a:r>
                <a:rPr lang="en-US" altLang="zh-CN" sz="4800" b="1">
                  <a:solidFill>
                    <a:srgbClr val="FF0000"/>
                  </a:solidFill>
                  <a:latin typeface="Arial" panose="020b0604020202020204" pitchFamily="34" charset="0"/>
                </a:rPr>
                <a:t>lái</a:t>
              </a:r>
              <a:r>
                <a:rPr lang="zh-CN" altLang="en-US" sz="4800" b="1">
                  <a:solidFill>
                    <a:srgbClr val="FF0000"/>
                  </a:solidFill>
                  <a:latin typeface="Arial" panose="020b0604020202020204" pitchFamily="34" charset="0"/>
                </a:rPr>
                <a:t>）</a:t>
              </a:r>
              <a:endParaRPr lang="zh-CN" altLang="en-US" sz="48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752" name="TextBox 8"/>
            <p:cNvSpPr txBox="1"/>
            <p:nvPr/>
          </p:nvSpPr>
          <p:spPr>
            <a:xfrm>
              <a:off x="1286670" y="6412567"/>
              <a:ext cx="5929377" cy="25824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FF0000"/>
                  </a:solidFill>
                  <a:latin typeface="Arial" panose="020b0604020202020204" pitchFamily="34" charset="0"/>
                </a:rPr>
                <a:t>金鸡报捷去（</a:t>
              </a:r>
              <a:r>
                <a:rPr lang="en-US" altLang="zh-CN" sz="4800" b="1">
                  <a:solidFill>
                    <a:srgbClr val="FF0000"/>
                  </a:solidFill>
                  <a:latin typeface="Arial" panose="020b0604020202020204" pitchFamily="34" charset="0"/>
                </a:rPr>
                <a:t>qù</a:t>
              </a:r>
              <a:r>
                <a:rPr lang="zh-CN" altLang="en-US" sz="4800" b="1">
                  <a:solidFill>
                    <a:srgbClr val="FF0000"/>
                  </a:solidFill>
                  <a:latin typeface="Arial" panose="020b0604020202020204" pitchFamily="34" charset="0"/>
                </a:rPr>
                <a:t>）</a:t>
              </a:r>
              <a:endParaRPr lang="zh-CN" altLang="en-US" sz="48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22325" y="4368800"/>
            <a:ext cx="142875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下联： 上联：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图片 3" descr="t01557a7594aeb2a8b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928813"/>
            <a:ext cx="7475538" cy="542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云形标注 2"/>
          <p:cNvSpPr/>
          <p:nvPr/>
        </p:nvSpPr>
        <p:spPr>
          <a:xfrm>
            <a:off x="1643063" y="428625"/>
            <a:ext cx="5929313" cy="1714500"/>
          </a:xfrm>
          <a:prstGeom prst="cloudCallout">
            <a:avLst>
              <a:gd name="adj1" fmla="val -14664"/>
              <a:gd name="adj2" fmla="val 10024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我们在哪些地方、场所可以看到对联？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770" name="图片 1" descr="U2004P1T1D11968921F21DT2007010617263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3" y="142875"/>
            <a:ext cx="8816975" cy="6143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1" name="图片 2" descr="t014b657570dba8fdd6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8125" y="5573713"/>
            <a:ext cx="1000125" cy="1284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591800" y="104902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图片 4" descr="9323aa3476b198e4c50058b4ba9ffd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428625"/>
            <a:ext cx="8358187" cy="5964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图片 1" descr="t01ad8617c73003f1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3" y="214313"/>
            <a:ext cx="6215062" cy="6440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786688" y="2000250"/>
            <a:ext cx="928687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</a:rPr>
              <a:t>喜联</a:t>
            </a:r>
            <a:endParaRPr lang="zh-CN" altLang="en-US" sz="5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副标题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/>
          <a:lstStyle/>
          <a:p>
            <a:pPr>
              <a:buClrTx/>
              <a:buSzTx/>
              <a:buFontTx/>
            </a:pPr>
            <a:endParaRPr lang="zh-CN" altLang="en-US">
              <a:latin typeface="+mn-lt"/>
              <a:ea typeface="+mn-ea"/>
              <a:cs typeface="+mn-cs"/>
            </a:endParaRPr>
          </a:p>
        </p:txBody>
      </p:sp>
      <p:pic>
        <p:nvPicPr>
          <p:cNvPr id="8195" name="图片 3" descr="57713629224757592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675" y="431800"/>
            <a:ext cx="7848600" cy="6138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8" name="图片 1" descr="t012eb43260c792c3d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14313"/>
            <a:ext cx="7215188" cy="643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7985125" y="2214563"/>
            <a:ext cx="1016000" cy="24288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</a:rPr>
              <a:t>行业联</a:t>
            </a:r>
            <a:endParaRPr lang="zh-CN" altLang="en-US" sz="5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2" name="图片 1" descr="t01b7eda4dc92fb75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357188"/>
            <a:ext cx="8286750" cy="6215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928938" y="357188"/>
            <a:ext cx="28575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</a:rPr>
              <a:t>名胜联</a:t>
            </a:r>
            <a:endParaRPr lang="zh-CN" altLang="en-US" sz="6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266" name="图片 1" descr="Img40675379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857250"/>
            <a:ext cx="8528050" cy="5000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573463" y="214313"/>
            <a:ext cx="185737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挽 联 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/Relationships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 2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118</Paragraphs>
  <Slides>30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3">
      <vt:lpstr>Arial</vt:lpstr>
      <vt:lpstr>宋体</vt:lpstr>
      <vt:lpstr>黑体</vt:lpstr>
      <vt:lpstr>Calibri</vt:lpstr>
      <vt:lpstr>华文琥珀</vt:lpstr>
      <vt:lpstr>华文楷体</vt:lpstr>
      <vt:lpstr>Times New Roman</vt:lpstr>
      <vt:lpstr>华文新魏</vt:lpstr>
      <vt:lpstr>华文行楷</vt:lpstr>
      <vt:lpstr>楷体_GB2312</vt:lpstr>
      <vt:lpstr>华文中宋</vt:lpstr>
      <vt:lpstr>Arial Unicode MS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对仗工整包括：       词类相同（动词对动词，名词对名词……）        结构相当        上联与下联的字不能有重复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2020-12-28T21:12:28.399</cp:lastPrinted>
  <dcterms:created xsi:type="dcterms:W3CDTF">2020-12-28T21:12:28Z</dcterms:created>
  <dcterms:modified xsi:type="dcterms:W3CDTF">2020-12-28T13:12:29Z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