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6"/>
  </p:notesMasterIdLst>
  <p:handoutMasterIdLst>
    <p:handoutMasterId r:id="rId147"/>
  </p:handoutMasterIdLst>
  <p:sldIdLst>
    <p:sldId id="265" r:id="rId3"/>
    <p:sldId id="627" r:id="rId4"/>
    <p:sldId id="746" r:id="rId5"/>
    <p:sldId id="267" r:id="rId6"/>
    <p:sldId id="737" r:id="rId7"/>
    <p:sldId id="747" r:id="rId8"/>
    <p:sldId id="748" r:id="rId9"/>
    <p:sldId id="739" r:id="rId10"/>
    <p:sldId id="738" r:id="rId11"/>
    <p:sldId id="742" r:id="rId12"/>
    <p:sldId id="749" r:id="rId13"/>
    <p:sldId id="268" r:id="rId14"/>
    <p:sldId id="269" r:id="rId15"/>
    <p:sldId id="270" r:id="rId16"/>
    <p:sldId id="751" r:id="rId17"/>
    <p:sldId id="752" r:id="rId18"/>
    <p:sldId id="753" r:id="rId19"/>
    <p:sldId id="754" r:id="rId20"/>
    <p:sldId id="755" r:id="rId21"/>
    <p:sldId id="756" r:id="rId22"/>
    <p:sldId id="757" r:id="rId23"/>
    <p:sldId id="758" r:id="rId24"/>
    <p:sldId id="762" r:id="rId25"/>
    <p:sldId id="280" r:id="rId26"/>
    <p:sldId id="634" r:id="rId27"/>
    <p:sldId id="282" r:id="rId28"/>
    <p:sldId id="508" r:id="rId29"/>
    <p:sldId id="635" r:id="rId30"/>
    <p:sldId id="763" r:id="rId31"/>
    <p:sldId id="284" r:id="rId32"/>
    <p:sldId id="291" r:id="rId33"/>
    <p:sldId id="513" r:id="rId34"/>
    <p:sldId id="514" r:id="rId35"/>
    <p:sldId id="515" r:id="rId36"/>
    <p:sldId id="510" r:id="rId37"/>
    <p:sldId id="511" r:id="rId38"/>
    <p:sldId id="512" r:id="rId39"/>
    <p:sldId id="509" r:id="rId40"/>
    <p:sldId id="516" r:id="rId41"/>
    <p:sldId id="764" r:id="rId42"/>
    <p:sldId id="293" r:id="rId43"/>
    <p:sldId id="765" r:id="rId44"/>
    <p:sldId id="294" r:id="rId45"/>
    <p:sldId id="520" r:id="rId46"/>
    <p:sldId id="637" r:id="rId47"/>
    <p:sldId id="636" r:id="rId48"/>
    <p:sldId id="522" r:id="rId49"/>
    <p:sldId id="638" r:id="rId50"/>
    <p:sldId id="766" r:id="rId51"/>
    <p:sldId id="523" r:id="rId52"/>
    <p:sldId id="521" r:id="rId53"/>
    <p:sldId id="640" r:id="rId54"/>
    <p:sldId id="642" r:id="rId55"/>
    <p:sldId id="767" r:id="rId56"/>
    <p:sldId id="768" r:id="rId57"/>
    <p:sldId id="769" r:id="rId58"/>
    <p:sldId id="770" r:id="rId59"/>
    <p:sldId id="299" r:id="rId60"/>
    <p:sldId id="524" r:id="rId61"/>
    <p:sldId id="643" r:id="rId62"/>
    <p:sldId id="771" r:id="rId63"/>
    <p:sldId id="645" r:id="rId64"/>
    <p:sldId id="656" r:id="rId65"/>
    <p:sldId id="647" r:id="rId66"/>
    <p:sldId id="648" r:id="rId67"/>
    <p:sldId id="651" r:id="rId68"/>
    <p:sldId id="653" r:id="rId69"/>
    <p:sldId id="772" r:id="rId70"/>
    <p:sldId id="773" r:id="rId71"/>
    <p:sldId id="774" r:id="rId72"/>
    <p:sldId id="302" r:id="rId73"/>
    <p:sldId id="658" r:id="rId74"/>
    <p:sldId id="657" r:id="rId75"/>
    <p:sldId id="659" r:id="rId76"/>
    <p:sldId id="660" r:id="rId77"/>
    <p:sldId id="661" r:id="rId78"/>
    <p:sldId id="736" r:id="rId79"/>
    <p:sldId id="730" r:id="rId80"/>
    <p:sldId id="775" r:id="rId81"/>
    <p:sldId id="675" r:id="rId82"/>
    <p:sldId id="732" r:id="rId83"/>
    <p:sldId id="776" r:id="rId84"/>
    <p:sldId id="733" r:id="rId85"/>
    <p:sldId id="734" r:id="rId86"/>
    <p:sldId id="735" r:id="rId87"/>
    <p:sldId id="672" r:id="rId88"/>
    <p:sldId id="676" r:id="rId89"/>
    <p:sldId id="677" r:id="rId90"/>
    <p:sldId id="678" r:id="rId91"/>
    <p:sldId id="679" r:id="rId92"/>
    <p:sldId id="680" r:id="rId93"/>
    <p:sldId id="682" r:id="rId94"/>
    <p:sldId id="685" r:id="rId95"/>
    <p:sldId id="681" r:id="rId96"/>
    <p:sldId id="663" r:id="rId97"/>
    <p:sldId id="664" r:id="rId98"/>
    <p:sldId id="686" r:id="rId99"/>
    <p:sldId id="665" r:id="rId100"/>
    <p:sldId id="687" r:id="rId101"/>
    <p:sldId id="666" r:id="rId102"/>
    <p:sldId id="667" r:id="rId103"/>
    <p:sldId id="528" r:id="rId104"/>
    <p:sldId id="689" r:id="rId105"/>
    <p:sldId id="690" r:id="rId107"/>
    <p:sldId id="310" r:id="rId108"/>
    <p:sldId id="529" r:id="rId109"/>
    <p:sldId id="531" r:id="rId110"/>
    <p:sldId id="777" r:id="rId111"/>
    <p:sldId id="778" r:id="rId112"/>
    <p:sldId id="535" r:id="rId113"/>
    <p:sldId id="779" r:id="rId114"/>
    <p:sldId id="536" r:id="rId115"/>
    <p:sldId id="537" r:id="rId116"/>
    <p:sldId id="693" r:id="rId117"/>
    <p:sldId id="539" r:id="rId118"/>
    <p:sldId id="694" r:id="rId119"/>
    <p:sldId id="695" r:id="rId120"/>
    <p:sldId id="780" r:id="rId121"/>
    <p:sldId id="696" r:id="rId122"/>
    <p:sldId id="781" r:id="rId123"/>
    <p:sldId id="698" r:id="rId124"/>
    <p:sldId id="699" r:id="rId125"/>
    <p:sldId id="782" r:id="rId126"/>
    <p:sldId id="701" r:id="rId127"/>
    <p:sldId id="704" r:id="rId128"/>
    <p:sldId id="783" r:id="rId129"/>
    <p:sldId id="784" r:id="rId130"/>
    <p:sldId id="706" r:id="rId131"/>
    <p:sldId id="708" r:id="rId132"/>
    <p:sldId id="721" r:id="rId133"/>
    <p:sldId id="722" r:id="rId134"/>
    <p:sldId id="725" r:id="rId135"/>
    <p:sldId id="723" r:id="rId136"/>
    <p:sldId id="724" r:id="rId137"/>
    <p:sldId id="709" r:id="rId138"/>
    <p:sldId id="785" r:id="rId139"/>
    <p:sldId id="786" r:id="rId140"/>
    <p:sldId id="711" r:id="rId141"/>
    <p:sldId id="727" r:id="rId142"/>
    <p:sldId id="712" r:id="rId143"/>
    <p:sldId id="726" r:id="rId144"/>
    <p:sldId id="713" r:id="rId145"/>
    <p:sldId id="541" r:id="rId146"/>
  </p:sldIdLst>
  <p:sldSz cx="23762970"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0000"/>
    <a:srgbClr val="EF8340"/>
    <a:srgbClr val="329B61"/>
    <a:srgbClr val="339B61"/>
    <a:srgbClr val="404040"/>
    <a:srgbClr val="002E8A"/>
    <a:srgbClr val="004A60"/>
    <a:srgbClr val="006600"/>
    <a:srgbClr val="FF6600"/>
    <a:srgbClr val="7F2F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060" autoAdjust="0"/>
    <p:restoredTop sz="94660"/>
  </p:normalViewPr>
  <p:slideViewPr>
    <p:cSldViewPr>
      <p:cViewPr varScale="1">
        <p:scale>
          <a:sx n="44" d="100"/>
          <a:sy n="44" d="100"/>
        </p:scale>
        <p:origin x="72" y="78"/>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0" Type="http://schemas.openxmlformats.org/officeDocument/2006/relationships/tableStyles" Target="tableStyles.xml"/><Relationship Id="rId15" Type="http://schemas.openxmlformats.org/officeDocument/2006/relationships/slide" Target="slides/slide13.xml"/><Relationship Id="rId149" Type="http://schemas.openxmlformats.org/officeDocument/2006/relationships/viewProps" Target="viewProps.xml"/><Relationship Id="rId148" Type="http://schemas.openxmlformats.org/officeDocument/2006/relationships/presProps" Target="presProps.xml"/><Relationship Id="rId147" Type="http://schemas.openxmlformats.org/officeDocument/2006/relationships/handoutMaster" Target="handoutMasters/handoutMaster1.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2.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1.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10.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9.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notesMaster" Target="notesMasters/notesMaster1.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2336536" y="1776307"/>
            <a:ext cx="19099253" cy="4993240"/>
          </a:xfrm>
        </p:spPr>
        <p:txBody>
          <a:bodyPr lIns="90000" tIns="46800" rIns="90000" bIns="46800" anchor="b" anchorCtr="0">
            <a:normAutofit/>
          </a:bodyPr>
          <a:lstStyle>
            <a:lvl1pPr algn="ctr">
              <a:defRPr sz="11655"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2336536" y="6916407"/>
            <a:ext cx="19099253" cy="2860273"/>
          </a:xfrm>
        </p:spPr>
        <p:txBody>
          <a:bodyPr lIns="90000" tIns="46800" rIns="90000" bIns="46800">
            <a:normAutofit/>
          </a:bodyPr>
          <a:lstStyle>
            <a:lvl1pPr marL="0" indent="0" algn="ctr" eaLnBrk="1" fontAlgn="auto" latinLnBrk="0" hangingPunct="1">
              <a:lnSpc>
                <a:spcPct val="110000"/>
              </a:lnSpc>
              <a:buNone/>
              <a:defRPr sz="4660" u="none" strike="noStrike" kern="1200" cap="none" spc="200" normalizeH="0" baseline="0">
                <a:solidFill>
                  <a:schemeClr val="tx1">
                    <a:lumMod val="65000"/>
                    <a:lumOff val="35000"/>
                  </a:schemeClr>
                </a:solidFill>
                <a:uFillTx/>
              </a:defRPr>
            </a:lvl1pPr>
            <a:lvl2pPr marL="888365" indent="0" algn="ctr">
              <a:buNone/>
              <a:defRPr sz="3885"/>
            </a:lvl2pPr>
            <a:lvl3pPr marL="1776095" indent="0" algn="ctr">
              <a:buNone/>
              <a:defRPr sz="3495"/>
            </a:lvl3pPr>
            <a:lvl4pPr marL="2664460" indent="0" algn="ctr">
              <a:buNone/>
              <a:defRPr sz="3110"/>
            </a:lvl4pPr>
            <a:lvl5pPr marL="3552825" indent="0" algn="ctr">
              <a:buNone/>
              <a:defRPr sz="3110"/>
            </a:lvl5pPr>
            <a:lvl6pPr marL="4440555" indent="0" algn="ctr">
              <a:buNone/>
              <a:defRPr sz="3110"/>
            </a:lvl6pPr>
            <a:lvl7pPr marL="5328920" indent="0" algn="ctr">
              <a:buNone/>
              <a:defRPr sz="3110"/>
            </a:lvl7pPr>
            <a:lvl8pPr marL="6217285" indent="0" algn="ctr">
              <a:buNone/>
              <a:defRPr sz="3110"/>
            </a:lvl8pPr>
            <a:lvl9pPr marL="7105015" indent="0" algn="ctr">
              <a:buNone/>
              <a:defRPr sz="311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1185810" y="1503567"/>
            <a:ext cx="21386673" cy="10650847"/>
          </a:xfrm>
        </p:spPr>
        <p:txBody>
          <a:bodyPr/>
          <a:lstStyle>
            <a:lvl1pPr marL="443865" indent="-443865">
              <a:lnSpc>
                <a:spcPct val="130000"/>
              </a:lnSpc>
              <a:buFont typeface="Wingdings" panose="05000000000000000000" pitchFamily="2" charset="2"/>
              <a:buChar char="l"/>
              <a:defRPr spc="150" baseline="0">
                <a:solidFill>
                  <a:schemeClr val="tx1">
                    <a:lumMod val="65000"/>
                    <a:lumOff val="35000"/>
                  </a:schemeClr>
                </a:solidFill>
              </a:defRPr>
            </a:lvl1pPr>
            <a:lvl2pPr marL="1332230" indent="-443865">
              <a:lnSpc>
                <a:spcPct val="130000"/>
              </a:lnSpc>
              <a:buFont typeface="Wingdings" panose="05000000000000000000" pitchFamily="2" charset="2"/>
              <a:buChar char="l"/>
              <a:defRPr spc="150" baseline="0">
                <a:solidFill>
                  <a:schemeClr val="tx1">
                    <a:lumMod val="65000"/>
                    <a:lumOff val="35000"/>
                  </a:schemeClr>
                </a:solidFill>
              </a:defRPr>
            </a:lvl2pPr>
            <a:lvl3pPr marL="2220595" indent="-443865">
              <a:lnSpc>
                <a:spcPct val="130000"/>
              </a:lnSpc>
              <a:buFont typeface="Wingdings" panose="05000000000000000000" pitchFamily="2" charset="2"/>
              <a:buChar char="l"/>
              <a:defRPr spc="150" baseline="0">
                <a:solidFill>
                  <a:schemeClr val="tx1">
                    <a:lumMod val="65000"/>
                    <a:lumOff val="35000"/>
                  </a:schemeClr>
                </a:solidFill>
              </a:defRPr>
            </a:lvl3pPr>
            <a:lvl4pPr marL="3108325" indent="-443865">
              <a:lnSpc>
                <a:spcPct val="130000"/>
              </a:lnSpc>
              <a:buFont typeface="Wingdings" panose="05000000000000000000" pitchFamily="2" charset="2"/>
              <a:buChar char="l"/>
              <a:defRPr spc="150" baseline="0">
                <a:solidFill>
                  <a:schemeClr val="tx1">
                    <a:lumMod val="65000"/>
                    <a:lumOff val="35000"/>
                  </a:schemeClr>
                </a:solidFill>
              </a:defRPr>
            </a:lvl4pPr>
            <a:lvl5pPr marL="3996690" indent="-443865">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8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8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9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9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9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9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9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9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9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9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2336536" y="4825400"/>
            <a:ext cx="19099253" cy="1979113"/>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11655"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2336536" y="6916407"/>
            <a:ext cx="19099253" cy="916127"/>
          </a:xfrm>
        </p:spPr>
        <p:txBody>
          <a:bodyPr lIns="90000" tIns="46800" rIns="90000" bIns="46800">
            <a:normAutofit/>
          </a:bodyPr>
          <a:lstStyle>
            <a:lvl1pPr marL="0" indent="0" algn="ctr">
              <a:lnSpc>
                <a:spcPct val="110000"/>
              </a:lnSpc>
              <a:buNone/>
              <a:defRPr sz="466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9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9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0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0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0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0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0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0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0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0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0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0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1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1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1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1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1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1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1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1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1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1185810" y="2895240"/>
            <a:ext cx="21379656" cy="9245187"/>
          </a:xfrm>
        </p:spPr>
        <p:txBody>
          <a:bodyPr vert="horz" lIns="90000" tIns="46800" rIns="90000" bIns="46800" rtlCol="0">
            <a:normAutofit/>
          </a:bodyPr>
          <a:lstStyle>
            <a:lvl1pPr marL="0" marR="0" lvl="0"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888365" marR="0" lvl="1" indent="0" algn="l" defTabSz="914400" rtl="0" eaLnBrk="1" fontAlgn="auto" latinLnBrk="0" hangingPunct="1">
              <a:lnSpc>
                <a:spcPct val="130000"/>
              </a:lnSpc>
              <a:spcBef>
                <a:spcPct val="1000"/>
              </a:spcBef>
              <a:spcAft>
                <a:spcPts val="1000"/>
              </a:spcAft>
              <a:buFont typeface="Arial" panose="020B0604020202020204" pitchFamily="34" charset="0"/>
              <a:buNone/>
              <a:tabLst>
                <a:tab pos="1609725" algn="l"/>
              </a:tabLst>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776095" marR="0" lvl="2"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2664460" marR="0" lvl="3"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3552825" marR="0" lvl="4"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3880194" y="7475873"/>
            <a:ext cx="15141877" cy="1489580"/>
          </a:xfrm>
        </p:spPr>
        <p:txBody>
          <a:bodyPr lIns="90000" tIns="46800" rIns="90000" bIns="46800" anchor="b" anchorCtr="0">
            <a:normAutofit/>
          </a:bodyPr>
          <a:lstStyle>
            <a:lvl1pPr>
              <a:defRPr sz="8545"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3880194" y="8965453"/>
            <a:ext cx="15141877" cy="1685393"/>
          </a:xfrm>
        </p:spPr>
        <p:txBody>
          <a:bodyPr lIns="90000" tIns="46800" rIns="90000" bIns="46800">
            <a:normAutofit/>
          </a:bodyPr>
          <a:lstStyle>
            <a:lvl1pPr marL="0" indent="0" eaLnBrk="1" fontAlgn="auto" latinLnBrk="0" hangingPunct="1">
              <a:lnSpc>
                <a:spcPct val="130000"/>
              </a:lnSpc>
              <a:buNone/>
              <a:defRPr kumimoji="0" lang="zh-CN" altLang="en-US" sz="3495"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888365" indent="0">
              <a:buNone/>
              <a:defRPr sz="3885">
                <a:solidFill>
                  <a:schemeClr val="tx1">
                    <a:tint val="75000"/>
                  </a:schemeClr>
                </a:solidFill>
              </a:defRPr>
            </a:lvl2pPr>
            <a:lvl3pPr marL="1776095" indent="0">
              <a:buNone/>
              <a:defRPr sz="3495">
                <a:solidFill>
                  <a:schemeClr val="tx1">
                    <a:tint val="75000"/>
                  </a:schemeClr>
                </a:solidFill>
              </a:defRPr>
            </a:lvl3pPr>
            <a:lvl4pPr marL="2664460" indent="0">
              <a:buNone/>
              <a:defRPr sz="3110">
                <a:solidFill>
                  <a:schemeClr val="tx1">
                    <a:tint val="75000"/>
                  </a:schemeClr>
                </a:solidFill>
              </a:defRPr>
            </a:lvl4pPr>
            <a:lvl5pPr marL="3552825" indent="0">
              <a:buNone/>
              <a:defRPr sz="3110">
                <a:solidFill>
                  <a:schemeClr val="tx1">
                    <a:tint val="75000"/>
                  </a:schemeClr>
                </a:solidFill>
              </a:defRPr>
            </a:lvl5pPr>
            <a:lvl6pPr marL="4440555" indent="0">
              <a:buNone/>
              <a:defRPr sz="3110">
                <a:solidFill>
                  <a:schemeClr val="tx1">
                    <a:tint val="75000"/>
                  </a:schemeClr>
                </a:solidFill>
              </a:defRPr>
            </a:lvl6pPr>
            <a:lvl7pPr marL="5328920" indent="0">
              <a:buNone/>
              <a:defRPr sz="3110">
                <a:solidFill>
                  <a:schemeClr val="tx1">
                    <a:tint val="75000"/>
                  </a:schemeClr>
                </a:solidFill>
              </a:defRPr>
            </a:lvl7pPr>
            <a:lvl8pPr marL="6217285" indent="0">
              <a:buNone/>
              <a:defRPr sz="3110">
                <a:solidFill>
                  <a:schemeClr val="tx1">
                    <a:tint val="75000"/>
                  </a:schemeClr>
                </a:solidFill>
              </a:defRPr>
            </a:lvl8pPr>
            <a:lvl9pPr marL="7105015" indent="0">
              <a:buNone/>
              <a:defRPr sz="311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1185810" y="2916220"/>
            <a:ext cx="10089907" cy="9224207"/>
          </a:xfrm>
        </p:spPr>
        <p:txBody>
          <a:bodyPr vert="horz" lIns="90000" tIns="46800" rIns="90000" bIns="46800" rtlCol="0">
            <a:normAutofit/>
          </a:bodyPr>
          <a:lstStyle>
            <a:lvl1pPr marL="443865" marR="0" lvl="0"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Wingdings" panose="05000000000000000000" pitchFamily="2" charset="2"/>
              <a:buChar char="l"/>
              <a:tabLst>
                <a:tab pos="1609725" algn="l"/>
              </a:tabLst>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4" name="内容占位符 3"/>
          <p:cNvSpPr>
            <a:spLocks noGrp="1"/>
          </p:cNvSpPr>
          <p:nvPr>
            <p:ph sz="half" idx="2"/>
            <p:custDataLst>
              <p:tags r:id="rId4"/>
            </p:custDataLst>
          </p:nvPr>
        </p:nvSpPr>
        <p:spPr>
          <a:xfrm>
            <a:off x="12496609" y="2916220"/>
            <a:ext cx="10089907" cy="9224207"/>
          </a:xfrm>
        </p:spPr>
        <p:txBody>
          <a:bodyPr lIns="90000" tIns="46800" rIns="90000" bIns="46800">
            <a:normAutofit/>
          </a:bodyPr>
          <a:lstStyle>
            <a:lvl1pPr marL="443865"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1pPr>
            <a:lvl2pPr marL="1332230"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2pPr>
            <a:lvl3pPr marL="2220595"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3pPr>
            <a:lvl4pPr marL="3108325"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4pPr>
            <a:lvl5pPr>
              <a:lnSpc>
                <a:spcPct val="130000"/>
              </a:lnSpc>
              <a:defRPr sz="311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1185810" y="2776353"/>
            <a:ext cx="10412672" cy="741293"/>
          </a:xfrm>
        </p:spPr>
        <p:txBody>
          <a:bodyPr lIns="101600" tIns="38100" rIns="76200" bIns="38100" anchor="t" anchorCtr="0">
            <a:normAutofit/>
          </a:bodyPr>
          <a:lstStyle>
            <a:lvl1pPr marL="0" indent="0" eaLnBrk="1" fontAlgn="auto" latinLnBrk="0" hangingPunct="1">
              <a:lnSpc>
                <a:spcPct val="100000"/>
              </a:lnSpc>
              <a:spcAft>
                <a:spcPts val="0"/>
              </a:spcAft>
              <a:buNone/>
              <a:defRPr sz="3885"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888365" indent="0">
              <a:buNone/>
              <a:defRPr sz="3885" b="1"/>
            </a:lvl2pPr>
            <a:lvl3pPr marL="1776095" indent="0">
              <a:buNone/>
              <a:defRPr sz="3495" b="1"/>
            </a:lvl3pPr>
            <a:lvl4pPr marL="2664460" indent="0">
              <a:buNone/>
              <a:defRPr sz="3110" b="1"/>
            </a:lvl4pPr>
            <a:lvl5pPr marL="3552825" indent="0">
              <a:buNone/>
              <a:defRPr sz="3110" b="1"/>
            </a:lvl5pPr>
            <a:lvl6pPr marL="4440555" indent="0">
              <a:buNone/>
              <a:defRPr sz="3110" b="1"/>
            </a:lvl6pPr>
            <a:lvl7pPr marL="5328920" indent="0">
              <a:buNone/>
              <a:defRPr sz="3110" b="1"/>
            </a:lvl7pPr>
            <a:lvl8pPr marL="6217285" indent="0">
              <a:buNone/>
              <a:defRPr sz="3110" b="1"/>
            </a:lvl8pPr>
            <a:lvl9pPr marL="7105015" indent="0">
              <a:buNone/>
              <a:defRPr sz="311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1185810" y="3601567"/>
            <a:ext cx="10412672" cy="8538860"/>
          </a:xfrm>
        </p:spPr>
        <p:txBody>
          <a:bodyPr vert="horz" lIns="101600" tIns="0" rIns="82550" bIns="0" rtlCol="0">
            <a:normAutofit/>
          </a:bodyPr>
          <a:lstStyle>
            <a:lvl1pPr marL="443865" marR="0" lvl="0"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Wingdings" panose="05000000000000000000" pitchFamily="2" charset="2"/>
              <a:buChar char="l"/>
              <a:tabLst>
                <a:tab pos="1609725" algn="l"/>
              </a:tabLst>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5" name="文本占位符 4"/>
          <p:cNvSpPr>
            <a:spLocks noGrp="1"/>
          </p:cNvSpPr>
          <p:nvPr>
            <p:ph type="body" sz="quarter" idx="3" hasCustomPrompt="1"/>
            <p:custDataLst>
              <p:tags r:id="rId5"/>
            </p:custDataLst>
          </p:nvPr>
        </p:nvSpPr>
        <p:spPr>
          <a:xfrm>
            <a:off x="12153866" y="2761840"/>
            <a:ext cx="10412672" cy="74129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1000"/>
              </a:spcBef>
              <a:spcAft>
                <a:spcPts val="0"/>
              </a:spcAft>
              <a:buFont typeface="Arial" panose="020B0604020202020204" pitchFamily="34" charset="0"/>
              <a:buNone/>
              <a:defRPr kumimoji="0" lang="zh-CN" altLang="en-US" sz="3885"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888365" indent="0">
              <a:buNone/>
              <a:defRPr sz="3885" b="1"/>
            </a:lvl2pPr>
            <a:lvl3pPr marL="1776095" indent="0">
              <a:buNone/>
              <a:defRPr sz="3495" b="1"/>
            </a:lvl3pPr>
            <a:lvl4pPr marL="2664460" indent="0">
              <a:buNone/>
              <a:defRPr sz="3110" b="1"/>
            </a:lvl4pPr>
            <a:lvl5pPr marL="3552825" indent="0">
              <a:buNone/>
              <a:defRPr sz="3110" b="1"/>
            </a:lvl5pPr>
            <a:lvl6pPr marL="4440555" indent="0">
              <a:buNone/>
              <a:defRPr sz="3110" b="1"/>
            </a:lvl6pPr>
            <a:lvl7pPr marL="5328920" indent="0">
              <a:buNone/>
              <a:defRPr sz="3110" b="1"/>
            </a:lvl7pPr>
            <a:lvl8pPr marL="6217285" indent="0">
              <a:buNone/>
              <a:defRPr sz="3110" b="1"/>
            </a:lvl8pPr>
            <a:lvl9pPr marL="7105015" indent="0">
              <a:buNone/>
              <a:defRPr sz="311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12153866" y="3601567"/>
            <a:ext cx="10412672" cy="8538860"/>
          </a:xfrm>
        </p:spPr>
        <p:txBody>
          <a:bodyPr vert="horz" lIns="101600" tIns="0" rIns="82550" bIns="0" rtlCol="0">
            <a:normAutofit/>
          </a:bodyPr>
          <a:lstStyle>
            <a:lvl1pPr marL="443865" marR="0" lvl="0"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Wingdings" panose="05000000000000000000" pitchFamily="2" charset="2"/>
              <a:buChar char="l"/>
              <a:tabLst>
                <a:tab pos="1609725" algn="l"/>
              </a:tabLst>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5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5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5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5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5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5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6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6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6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6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6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6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6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6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1185810" y="3021120"/>
            <a:ext cx="9991674" cy="8951467"/>
          </a:xfrm>
        </p:spPr>
        <p:txBody>
          <a:bodyPr vert="horz" lIns="90000" tIns="46800" rIns="90000" bIns="46800" rtlCol="0">
            <a:normAutofit/>
          </a:bodyPr>
          <a:lstStyle>
            <a:lvl1pPr marL="0" marR="0" lvl="0"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Arial" panose="020B0604020202020204" pitchFamily="34" charset="0"/>
              <a:buChar char="•"/>
              <a:tabLst>
                <a:tab pos="1609725" algn="l"/>
              </a:tabLst>
              <a:defRPr kumimoji="0" lang="zh-CN" altLang="en-US" sz="3110" b="0" i="0" u="none" strike="noStrike" kern="1200" cap="none" spc="150" normalizeH="0" baseline="0" noProof="1" dirty="0">
                <a:solidFill>
                  <a:schemeClr val="tx1"/>
                </a:solidFill>
                <a:uFillTx/>
                <a:latin typeface="+mn-lt"/>
                <a:ea typeface="+mn-ea"/>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solidFill>
                <a:uFillTx/>
                <a:latin typeface="+mn-lt"/>
                <a:ea typeface="+mn-ea"/>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solidFill>
                <a:uFillTx/>
                <a:latin typeface="+mn-lt"/>
                <a:ea typeface="+mn-ea"/>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hasCustomPrompt="1"/>
            <p:custDataLst>
              <p:tags r:id="rId3"/>
            </p:custDataLst>
          </p:nvPr>
        </p:nvSpPr>
        <p:spPr>
          <a:xfrm>
            <a:off x="12377327" y="3021120"/>
            <a:ext cx="10188140" cy="8951467"/>
          </a:xfrm>
        </p:spPr>
        <p:txBody>
          <a:bodyPr vert="horz" lIns="90000" tIns="46800" rIns="90000" bIns="46800" rtlCol="0">
            <a:normAutofit/>
          </a:bodyPr>
          <a:lstStyle>
            <a:lvl1pPr marL="0" marR="0" lvl="0" indent="0" algn="l" defTabSz="914400" rtl="0" eaLnBrk="1" fontAlgn="auto" latinLnBrk="0" hangingPunct="1">
              <a:lnSpc>
                <a:spcPct val="14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单击此处编辑文本</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6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6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7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7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7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7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7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7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7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7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9948265" y="1776307"/>
            <a:ext cx="2034821" cy="9769687"/>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544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hasCustomPrompt="1"/>
            <p:custDataLst>
              <p:tags r:id="rId3"/>
            </p:custDataLst>
          </p:nvPr>
        </p:nvSpPr>
        <p:spPr>
          <a:xfrm>
            <a:off x="1782223" y="1776307"/>
            <a:ext cx="17871344" cy="9769687"/>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dirty="0"/>
              <a:t>单击此处编辑文本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7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7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8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8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8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8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8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8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8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8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9" Type="http://schemas.openxmlformats.org/officeDocument/2006/relationships/slideLayout" Target="../slideLayouts/slideLayout99.xml"/><Relationship Id="rId98" Type="http://schemas.openxmlformats.org/officeDocument/2006/relationships/slideLayout" Target="../slideLayouts/slideLayout98.xml"/><Relationship Id="rId97" Type="http://schemas.openxmlformats.org/officeDocument/2006/relationships/slideLayout" Target="../slideLayouts/slideLayout97.xml"/><Relationship Id="rId96" Type="http://schemas.openxmlformats.org/officeDocument/2006/relationships/slideLayout" Target="../slideLayouts/slideLayout96.xml"/><Relationship Id="rId95" Type="http://schemas.openxmlformats.org/officeDocument/2006/relationships/slideLayout" Target="../slideLayouts/slideLayout95.xml"/><Relationship Id="rId94" Type="http://schemas.openxmlformats.org/officeDocument/2006/relationships/slideLayout" Target="../slideLayouts/slideLayout94.xml"/><Relationship Id="rId93" Type="http://schemas.openxmlformats.org/officeDocument/2006/relationships/slideLayout" Target="../slideLayouts/slideLayout93.xml"/><Relationship Id="rId92" Type="http://schemas.openxmlformats.org/officeDocument/2006/relationships/slideLayout" Target="../slideLayouts/slideLayout92.xml"/><Relationship Id="rId91" Type="http://schemas.openxmlformats.org/officeDocument/2006/relationships/slideLayout" Target="../slideLayouts/slideLayout91.xml"/><Relationship Id="rId90" Type="http://schemas.openxmlformats.org/officeDocument/2006/relationships/slideLayout" Target="../slideLayouts/slideLayout90.xml"/><Relationship Id="rId9" Type="http://schemas.openxmlformats.org/officeDocument/2006/relationships/slideLayout" Target="../slideLayouts/slideLayout9.xml"/><Relationship Id="rId89" Type="http://schemas.openxmlformats.org/officeDocument/2006/relationships/slideLayout" Target="../slideLayouts/slideLayout89.xml"/><Relationship Id="rId88" Type="http://schemas.openxmlformats.org/officeDocument/2006/relationships/slideLayout" Target="../slideLayouts/slideLayout88.xml"/><Relationship Id="rId87" Type="http://schemas.openxmlformats.org/officeDocument/2006/relationships/slideLayout" Target="../slideLayouts/slideLayout87.xml"/><Relationship Id="rId86" Type="http://schemas.openxmlformats.org/officeDocument/2006/relationships/slideLayout" Target="../slideLayouts/slideLayout86.xml"/><Relationship Id="rId85" Type="http://schemas.openxmlformats.org/officeDocument/2006/relationships/slideLayout" Target="../slideLayouts/slideLayout85.xml"/><Relationship Id="rId84" Type="http://schemas.openxmlformats.org/officeDocument/2006/relationships/slideLayout" Target="../slideLayouts/slideLayout84.xml"/><Relationship Id="rId83" Type="http://schemas.openxmlformats.org/officeDocument/2006/relationships/slideLayout" Target="../slideLayouts/slideLayout83.xml"/><Relationship Id="rId82" Type="http://schemas.openxmlformats.org/officeDocument/2006/relationships/slideLayout" Target="../slideLayouts/slideLayout82.xml"/><Relationship Id="rId81" Type="http://schemas.openxmlformats.org/officeDocument/2006/relationships/slideLayout" Target="../slideLayouts/slideLayout81.xml"/><Relationship Id="rId80" Type="http://schemas.openxmlformats.org/officeDocument/2006/relationships/slideLayout" Target="../slideLayouts/slideLayout80.xml"/><Relationship Id="rId8" Type="http://schemas.openxmlformats.org/officeDocument/2006/relationships/slideLayout" Target="../slideLayouts/slideLayout8.xml"/><Relationship Id="rId79" Type="http://schemas.openxmlformats.org/officeDocument/2006/relationships/slideLayout" Target="../slideLayouts/slideLayout79.xml"/><Relationship Id="rId78" Type="http://schemas.openxmlformats.org/officeDocument/2006/relationships/slideLayout" Target="../slideLayouts/slideLayout78.xml"/><Relationship Id="rId77" Type="http://schemas.openxmlformats.org/officeDocument/2006/relationships/slideLayout" Target="../slideLayouts/slideLayout77.xml"/><Relationship Id="rId76" Type="http://schemas.openxmlformats.org/officeDocument/2006/relationships/slideLayout" Target="../slideLayouts/slideLayout76.xml"/><Relationship Id="rId75" Type="http://schemas.openxmlformats.org/officeDocument/2006/relationships/slideLayout" Target="../slideLayouts/slideLayout75.xml"/><Relationship Id="rId74" Type="http://schemas.openxmlformats.org/officeDocument/2006/relationships/slideLayout" Target="../slideLayouts/slideLayout74.xml"/><Relationship Id="rId73" Type="http://schemas.openxmlformats.org/officeDocument/2006/relationships/slideLayout" Target="../slideLayouts/slideLayout73.xml"/><Relationship Id="rId72" Type="http://schemas.openxmlformats.org/officeDocument/2006/relationships/slideLayout" Target="../slideLayouts/slideLayout72.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7" Type="http://schemas.openxmlformats.org/officeDocument/2006/relationships/slideLayout" Target="../slideLayouts/slideLayout7.xml"/><Relationship Id="rId69" Type="http://schemas.openxmlformats.org/officeDocument/2006/relationships/slideLayout" Target="../slideLayouts/slideLayout69.xml"/><Relationship Id="rId68" Type="http://schemas.openxmlformats.org/officeDocument/2006/relationships/slideLayout" Target="../slideLayouts/slideLayout68.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3" Type="http://schemas.openxmlformats.org/officeDocument/2006/relationships/theme" Target="../theme/theme1.xml"/><Relationship Id="rId162" Type="http://schemas.openxmlformats.org/officeDocument/2006/relationships/tags" Target="../tags/tag62.xml"/><Relationship Id="rId161" Type="http://schemas.openxmlformats.org/officeDocument/2006/relationships/tags" Target="../tags/tag61.xml"/><Relationship Id="rId160" Type="http://schemas.openxmlformats.org/officeDocument/2006/relationships/tags" Target="../tags/tag60.xml"/><Relationship Id="rId16" Type="http://schemas.openxmlformats.org/officeDocument/2006/relationships/slideLayout" Target="../slideLayouts/slideLayout16.xml"/><Relationship Id="rId159" Type="http://schemas.openxmlformats.org/officeDocument/2006/relationships/tags" Target="../tags/tag59.xml"/><Relationship Id="rId158" Type="http://schemas.openxmlformats.org/officeDocument/2006/relationships/tags" Target="../tags/tag58.xml"/><Relationship Id="rId157" Type="http://schemas.openxmlformats.org/officeDocument/2006/relationships/tags" Target="../tags/tag57.xml"/><Relationship Id="rId156" Type="http://schemas.openxmlformats.org/officeDocument/2006/relationships/slideLayout" Target="../slideLayouts/slideLayout156.xml"/><Relationship Id="rId155" Type="http://schemas.openxmlformats.org/officeDocument/2006/relationships/slideLayout" Target="../slideLayouts/slideLayout155.xml"/><Relationship Id="rId154" Type="http://schemas.openxmlformats.org/officeDocument/2006/relationships/slideLayout" Target="../slideLayouts/slideLayout154.xml"/><Relationship Id="rId153" Type="http://schemas.openxmlformats.org/officeDocument/2006/relationships/slideLayout" Target="../slideLayouts/slideLayout153.xml"/><Relationship Id="rId152" Type="http://schemas.openxmlformats.org/officeDocument/2006/relationships/slideLayout" Target="../slideLayouts/slideLayout152.xml"/><Relationship Id="rId151" Type="http://schemas.openxmlformats.org/officeDocument/2006/relationships/slideLayout" Target="../slideLayouts/slideLayout151.xml"/><Relationship Id="rId150" Type="http://schemas.openxmlformats.org/officeDocument/2006/relationships/slideLayout" Target="../slideLayouts/slideLayout150.xml"/><Relationship Id="rId15" Type="http://schemas.openxmlformats.org/officeDocument/2006/relationships/slideLayout" Target="../slideLayouts/slideLayout15.xml"/><Relationship Id="rId149" Type="http://schemas.openxmlformats.org/officeDocument/2006/relationships/slideLayout" Target="../slideLayouts/slideLayout149.xml"/><Relationship Id="rId148" Type="http://schemas.openxmlformats.org/officeDocument/2006/relationships/slideLayout" Target="../slideLayouts/slideLayout148.xml"/><Relationship Id="rId147" Type="http://schemas.openxmlformats.org/officeDocument/2006/relationships/slideLayout" Target="../slideLayouts/slideLayout147.xml"/><Relationship Id="rId146" Type="http://schemas.openxmlformats.org/officeDocument/2006/relationships/slideLayout" Target="../slideLayouts/slideLayout146.xml"/><Relationship Id="rId145" Type="http://schemas.openxmlformats.org/officeDocument/2006/relationships/slideLayout" Target="../slideLayouts/slideLayout145.xml"/><Relationship Id="rId144" Type="http://schemas.openxmlformats.org/officeDocument/2006/relationships/slideLayout" Target="../slideLayouts/slideLayout144.xml"/><Relationship Id="rId143" Type="http://schemas.openxmlformats.org/officeDocument/2006/relationships/slideLayout" Target="../slideLayouts/slideLayout143.xml"/><Relationship Id="rId142" Type="http://schemas.openxmlformats.org/officeDocument/2006/relationships/slideLayout" Target="../slideLayouts/slideLayout142.xml"/><Relationship Id="rId141" Type="http://schemas.openxmlformats.org/officeDocument/2006/relationships/slideLayout" Target="../slideLayouts/slideLayout141.xml"/><Relationship Id="rId140" Type="http://schemas.openxmlformats.org/officeDocument/2006/relationships/slideLayout" Target="../slideLayouts/slideLayout140.xml"/><Relationship Id="rId14" Type="http://schemas.openxmlformats.org/officeDocument/2006/relationships/slideLayout" Target="../slideLayouts/slideLayout14.xml"/><Relationship Id="rId139" Type="http://schemas.openxmlformats.org/officeDocument/2006/relationships/slideLayout" Target="../slideLayouts/slideLayout139.xml"/><Relationship Id="rId138" Type="http://schemas.openxmlformats.org/officeDocument/2006/relationships/slideLayout" Target="../slideLayouts/slideLayout138.xml"/><Relationship Id="rId137" Type="http://schemas.openxmlformats.org/officeDocument/2006/relationships/slideLayout" Target="../slideLayouts/slideLayout137.xml"/><Relationship Id="rId136" Type="http://schemas.openxmlformats.org/officeDocument/2006/relationships/slideLayout" Target="../slideLayouts/slideLayout136.xml"/><Relationship Id="rId135" Type="http://schemas.openxmlformats.org/officeDocument/2006/relationships/slideLayout" Target="../slideLayouts/slideLayout135.xml"/><Relationship Id="rId134" Type="http://schemas.openxmlformats.org/officeDocument/2006/relationships/slideLayout" Target="../slideLayouts/slideLayout134.xml"/><Relationship Id="rId133" Type="http://schemas.openxmlformats.org/officeDocument/2006/relationships/slideLayout" Target="../slideLayouts/slideLayout133.xml"/><Relationship Id="rId132" Type="http://schemas.openxmlformats.org/officeDocument/2006/relationships/slideLayout" Target="../slideLayouts/slideLayout132.xml"/><Relationship Id="rId131" Type="http://schemas.openxmlformats.org/officeDocument/2006/relationships/slideLayout" Target="../slideLayouts/slideLayout131.xml"/><Relationship Id="rId130" Type="http://schemas.openxmlformats.org/officeDocument/2006/relationships/slideLayout" Target="../slideLayouts/slideLayout130.xml"/><Relationship Id="rId13" Type="http://schemas.openxmlformats.org/officeDocument/2006/relationships/slideLayout" Target="../slideLayouts/slideLayout13.xml"/><Relationship Id="rId129" Type="http://schemas.openxmlformats.org/officeDocument/2006/relationships/slideLayout" Target="../slideLayouts/slideLayout129.xml"/><Relationship Id="rId128" Type="http://schemas.openxmlformats.org/officeDocument/2006/relationships/slideLayout" Target="../slideLayouts/slideLayout128.xml"/><Relationship Id="rId127" Type="http://schemas.openxmlformats.org/officeDocument/2006/relationships/slideLayout" Target="../slideLayouts/slideLayout127.xml"/><Relationship Id="rId126" Type="http://schemas.openxmlformats.org/officeDocument/2006/relationships/slideLayout" Target="../slideLayouts/slideLayout126.xml"/><Relationship Id="rId125" Type="http://schemas.openxmlformats.org/officeDocument/2006/relationships/slideLayout" Target="../slideLayouts/slideLayout125.xml"/><Relationship Id="rId124" Type="http://schemas.openxmlformats.org/officeDocument/2006/relationships/slideLayout" Target="../slideLayouts/slideLayout124.xml"/><Relationship Id="rId123" Type="http://schemas.openxmlformats.org/officeDocument/2006/relationships/slideLayout" Target="../slideLayouts/slideLayout123.xml"/><Relationship Id="rId122" Type="http://schemas.openxmlformats.org/officeDocument/2006/relationships/slideLayout" Target="../slideLayouts/slideLayout122.xml"/><Relationship Id="rId121" Type="http://schemas.openxmlformats.org/officeDocument/2006/relationships/slideLayout" Target="../slideLayouts/slideLayout121.xml"/><Relationship Id="rId120" Type="http://schemas.openxmlformats.org/officeDocument/2006/relationships/slideLayout" Target="../slideLayouts/slideLayout120.xml"/><Relationship Id="rId12" Type="http://schemas.openxmlformats.org/officeDocument/2006/relationships/slideLayout" Target="../slideLayouts/slideLayout12.xml"/><Relationship Id="rId119" Type="http://schemas.openxmlformats.org/officeDocument/2006/relationships/slideLayout" Target="../slideLayouts/slideLayout119.xml"/><Relationship Id="rId118" Type="http://schemas.openxmlformats.org/officeDocument/2006/relationships/slideLayout" Target="../slideLayouts/slideLayout118.xml"/><Relationship Id="rId117" Type="http://schemas.openxmlformats.org/officeDocument/2006/relationships/slideLayout" Target="../slideLayouts/slideLayout117.xml"/><Relationship Id="rId116" Type="http://schemas.openxmlformats.org/officeDocument/2006/relationships/slideLayout" Target="../slideLayouts/slideLayout116.xml"/><Relationship Id="rId115" Type="http://schemas.openxmlformats.org/officeDocument/2006/relationships/slideLayout" Target="../slideLayouts/slideLayout115.xml"/><Relationship Id="rId114" Type="http://schemas.openxmlformats.org/officeDocument/2006/relationships/slideLayout" Target="../slideLayouts/slideLayout114.xml"/><Relationship Id="rId113" Type="http://schemas.openxmlformats.org/officeDocument/2006/relationships/slideLayout" Target="../slideLayouts/slideLayout113.xml"/><Relationship Id="rId112" Type="http://schemas.openxmlformats.org/officeDocument/2006/relationships/slideLayout" Target="../slideLayouts/slideLayout112.xml"/><Relationship Id="rId111" Type="http://schemas.openxmlformats.org/officeDocument/2006/relationships/slideLayout" Target="../slideLayouts/slideLayout111.xml"/><Relationship Id="rId110" Type="http://schemas.openxmlformats.org/officeDocument/2006/relationships/slideLayout" Target="../slideLayouts/slideLayout110.xml"/><Relationship Id="rId11" Type="http://schemas.openxmlformats.org/officeDocument/2006/relationships/slideLayout" Target="../slideLayouts/slideLayout11.xml"/><Relationship Id="rId109" Type="http://schemas.openxmlformats.org/officeDocument/2006/relationships/slideLayout" Target="../slideLayouts/slideLayout109.xml"/><Relationship Id="rId108" Type="http://schemas.openxmlformats.org/officeDocument/2006/relationships/slideLayout" Target="../slideLayouts/slideLayout108.xml"/><Relationship Id="rId107" Type="http://schemas.openxmlformats.org/officeDocument/2006/relationships/slideLayout" Target="../slideLayouts/slideLayout107.xml"/><Relationship Id="rId106" Type="http://schemas.openxmlformats.org/officeDocument/2006/relationships/slideLayout" Target="../slideLayouts/slideLayout106.xml"/><Relationship Id="rId105" Type="http://schemas.openxmlformats.org/officeDocument/2006/relationships/slideLayout" Target="../slideLayouts/slideLayout105.xml"/><Relationship Id="rId104" Type="http://schemas.openxmlformats.org/officeDocument/2006/relationships/slideLayout" Target="../slideLayouts/slideLayout104.xml"/><Relationship Id="rId103" Type="http://schemas.openxmlformats.org/officeDocument/2006/relationships/slideLayout" Target="../slideLayouts/slideLayout103.xml"/><Relationship Id="rId102" Type="http://schemas.openxmlformats.org/officeDocument/2006/relationships/slideLayout" Target="../slideLayouts/slideLayout102.xml"/><Relationship Id="rId101" Type="http://schemas.openxmlformats.org/officeDocument/2006/relationships/slideLayout" Target="../slideLayouts/slideLayout101.xml"/><Relationship Id="rId100" Type="http://schemas.openxmlformats.org/officeDocument/2006/relationships/slideLayout" Target="../slideLayouts/slideLayout100.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57"/>
            </p:custDataLst>
          </p:nvPr>
        </p:nvSpPr>
        <p:spPr>
          <a:xfrm>
            <a:off x="1185810" y="1181873"/>
            <a:ext cx="21379656" cy="1258800"/>
          </a:xfrm>
          <a:prstGeom prst="rect">
            <a:avLst/>
          </a:prstGeom>
        </p:spPr>
        <p:txBody>
          <a:bodyPr vert="horz" lIns="101600" tIns="38100" rIns="76200" bIns="3810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58"/>
            </p:custDataLst>
          </p:nvPr>
        </p:nvSpPr>
        <p:spPr>
          <a:xfrm>
            <a:off x="1185810" y="2944193"/>
            <a:ext cx="21379656" cy="9201828"/>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9"/>
            </p:custDataLst>
          </p:nvPr>
        </p:nvSpPr>
        <p:spPr>
          <a:xfrm>
            <a:off x="1192826" y="12266307"/>
            <a:ext cx="5262469" cy="615413"/>
          </a:xfrm>
          <a:prstGeom prst="rect">
            <a:avLst/>
          </a:prstGeom>
        </p:spPr>
        <p:txBody>
          <a:bodyPr vert="horz" lIns="91440" tIns="45720" rIns="91440" bIns="45720" rtlCol="0" anchor="ctr">
            <a:normAutofit/>
          </a:bodyPr>
          <a:lstStyle>
            <a:lvl1pPr algn="l">
              <a:defRPr sz="1945"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0"/>
            </p:custDataLst>
          </p:nvPr>
        </p:nvSpPr>
        <p:spPr>
          <a:xfrm>
            <a:off x="8022341" y="12266307"/>
            <a:ext cx="7718288" cy="615413"/>
          </a:xfrm>
          <a:prstGeom prst="rect">
            <a:avLst/>
          </a:prstGeom>
        </p:spPr>
        <p:txBody>
          <a:bodyPr vert="horz" lIns="91440" tIns="45720" rIns="91440" bIns="45720" rtlCol="0" anchor="ctr">
            <a:normAutofit/>
          </a:bodyPr>
          <a:lstStyle>
            <a:lvl1pPr algn="ctr">
              <a:defRPr sz="1945"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1"/>
            </p:custDataLst>
          </p:nvPr>
        </p:nvSpPr>
        <p:spPr>
          <a:xfrm>
            <a:off x="17302997" y="12266307"/>
            <a:ext cx="5262469" cy="615413"/>
          </a:xfrm>
          <a:prstGeom prst="rect">
            <a:avLst/>
          </a:prstGeom>
        </p:spPr>
        <p:txBody>
          <a:bodyPr vert="horz" lIns="91440" tIns="45720" rIns="91440" bIns="45720" rtlCol="0" anchor="ctr">
            <a:normAutofit/>
          </a:bodyPr>
          <a:lstStyle>
            <a:lvl1pPr algn="r">
              <a:defRPr sz="1945"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6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16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 id="2147483734" r:id="rId86"/>
    <p:sldLayoutId id="2147483735" r:id="rId87"/>
    <p:sldLayoutId id="2147483736" r:id="rId88"/>
    <p:sldLayoutId id="2147483737" r:id="rId89"/>
    <p:sldLayoutId id="2147483738" r:id="rId90"/>
    <p:sldLayoutId id="2147483739" r:id="rId91"/>
    <p:sldLayoutId id="2147483740" r:id="rId92"/>
    <p:sldLayoutId id="2147483741" r:id="rId93"/>
    <p:sldLayoutId id="2147483742" r:id="rId94"/>
    <p:sldLayoutId id="2147483743" r:id="rId95"/>
    <p:sldLayoutId id="2147483744" r:id="rId96"/>
    <p:sldLayoutId id="2147483745" r:id="rId97"/>
    <p:sldLayoutId id="2147483746" r:id="rId98"/>
    <p:sldLayoutId id="2147483747" r:id="rId99"/>
    <p:sldLayoutId id="2147483748" r:id="rId100"/>
    <p:sldLayoutId id="2147483749" r:id="rId101"/>
    <p:sldLayoutId id="2147483750" r:id="rId102"/>
    <p:sldLayoutId id="2147483751" r:id="rId103"/>
    <p:sldLayoutId id="2147483752" r:id="rId104"/>
    <p:sldLayoutId id="2147483753" r:id="rId105"/>
    <p:sldLayoutId id="2147483754" r:id="rId106"/>
    <p:sldLayoutId id="2147483755" r:id="rId107"/>
    <p:sldLayoutId id="2147483756" r:id="rId108"/>
    <p:sldLayoutId id="2147483757" r:id="rId109"/>
    <p:sldLayoutId id="2147483758" r:id="rId110"/>
    <p:sldLayoutId id="2147483759" r:id="rId111"/>
    <p:sldLayoutId id="2147483760" r:id="rId112"/>
    <p:sldLayoutId id="2147483761" r:id="rId113"/>
    <p:sldLayoutId id="2147483762" r:id="rId114"/>
    <p:sldLayoutId id="2147483763" r:id="rId115"/>
    <p:sldLayoutId id="2147483764" r:id="rId116"/>
    <p:sldLayoutId id="2147483765" r:id="rId117"/>
    <p:sldLayoutId id="2147483766" r:id="rId118"/>
    <p:sldLayoutId id="2147483767" r:id="rId119"/>
    <p:sldLayoutId id="2147483768" r:id="rId120"/>
    <p:sldLayoutId id="2147483769" r:id="rId121"/>
    <p:sldLayoutId id="2147483770" r:id="rId122"/>
    <p:sldLayoutId id="2147483771" r:id="rId123"/>
    <p:sldLayoutId id="2147483772" r:id="rId124"/>
    <p:sldLayoutId id="2147483773" r:id="rId125"/>
    <p:sldLayoutId id="2147483774" r:id="rId126"/>
    <p:sldLayoutId id="2147483775" r:id="rId127"/>
    <p:sldLayoutId id="2147483776" r:id="rId128"/>
    <p:sldLayoutId id="2147483777" r:id="rId129"/>
    <p:sldLayoutId id="2147483778" r:id="rId130"/>
    <p:sldLayoutId id="2147483779" r:id="rId131"/>
    <p:sldLayoutId id="2147483780" r:id="rId132"/>
    <p:sldLayoutId id="2147483781" r:id="rId133"/>
    <p:sldLayoutId id="2147483782" r:id="rId134"/>
    <p:sldLayoutId id="2147483783" r:id="rId135"/>
    <p:sldLayoutId id="2147483784" r:id="rId136"/>
    <p:sldLayoutId id="2147483785" r:id="rId137"/>
    <p:sldLayoutId id="2147483786" r:id="rId138"/>
    <p:sldLayoutId id="2147483787" r:id="rId139"/>
    <p:sldLayoutId id="2147483788" r:id="rId140"/>
    <p:sldLayoutId id="2147483789" r:id="rId141"/>
    <p:sldLayoutId id="2147483790" r:id="rId142"/>
    <p:sldLayoutId id="2147483791" r:id="rId143"/>
    <p:sldLayoutId id="2147483792" r:id="rId144"/>
    <p:sldLayoutId id="2147483793" r:id="rId145"/>
    <p:sldLayoutId id="2147483794" r:id="rId146"/>
    <p:sldLayoutId id="2147483795" r:id="rId147"/>
    <p:sldLayoutId id="2147483796" r:id="rId148"/>
    <p:sldLayoutId id="2147483797" r:id="rId149"/>
    <p:sldLayoutId id="2147483798" r:id="rId150"/>
    <p:sldLayoutId id="2147483799" r:id="rId151"/>
    <p:sldLayoutId id="2147483800" r:id="rId152"/>
    <p:sldLayoutId id="2147483801" r:id="rId153"/>
    <p:sldLayoutId id="2147483802" r:id="rId154"/>
    <p:sldLayoutId id="2147483803" r:id="rId155"/>
    <p:sldLayoutId id="2147483804" r:id="rId156"/>
  </p:sldLayoutIdLst>
  <p:txStyles>
    <p:titleStyle>
      <a:lvl1pPr algn="l" defTabSz="1776095" rtl="0" eaLnBrk="1" fontAlgn="auto" latinLnBrk="0" hangingPunct="1">
        <a:lnSpc>
          <a:spcPct val="100000"/>
        </a:lnSpc>
        <a:spcBef>
          <a:spcPct val="0"/>
        </a:spcBef>
        <a:buNone/>
        <a:defRPr sz="6995"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443865"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1332230" indent="-443865" algn="l" defTabSz="1776095" rtl="0" eaLnBrk="1" fontAlgn="auto" latinLnBrk="0" hangingPunct="1">
        <a:lnSpc>
          <a:spcPct val="130000"/>
        </a:lnSpc>
        <a:spcBef>
          <a:spcPct val="1000"/>
        </a:spcBef>
        <a:spcAft>
          <a:spcPts val="1000"/>
        </a:spcAft>
        <a:buFont typeface="Arial" panose="020B0604020202020204" pitchFamily="34" charset="0"/>
        <a:buChar char="•"/>
        <a:tabLst>
          <a:tab pos="3126740" algn="l"/>
        </a:tabLst>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2220595"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3108325"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3996690"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4885055"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6pPr>
      <a:lvl7pPr marL="5772785"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7pPr>
      <a:lvl8pPr marL="6661150"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8pPr>
      <a:lvl9pPr marL="7549515"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9pPr>
    </p:bodyStyle>
    <p:otherStyle>
      <a:defPPr>
        <a:defRPr lang="zh-CN"/>
      </a:defPPr>
      <a:lvl1pPr marL="0" algn="l" defTabSz="1776095" rtl="0" eaLnBrk="1" latinLnBrk="0" hangingPunct="1">
        <a:defRPr sz="3495" kern="1200">
          <a:solidFill>
            <a:schemeClr val="tx1"/>
          </a:solidFill>
          <a:latin typeface="+mn-lt"/>
          <a:ea typeface="+mn-ea"/>
          <a:cs typeface="+mn-cs"/>
        </a:defRPr>
      </a:lvl1pPr>
      <a:lvl2pPr marL="888365" algn="l" defTabSz="1776095" rtl="0" eaLnBrk="1" latinLnBrk="0" hangingPunct="1">
        <a:defRPr sz="3495" kern="1200">
          <a:solidFill>
            <a:schemeClr val="tx1"/>
          </a:solidFill>
          <a:latin typeface="+mn-lt"/>
          <a:ea typeface="+mn-ea"/>
          <a:cs typeface="+mn-cs"/>
        </a:defRPr>
      </a:lvl2pPr>
      <a:lvl3pPr marL="1776095" algn="l" defTabSz="1776095" rtl="0" eaLnBrk="1" latinLnBrk="0" hangingPunct="1">
        <a:defRPr sz="3495" kern="1200">
          <a:solidFill>
            <a:schemeClr val="tx1"/>
          </a:solidFill>
          <a:latin typeface="+mn-lt"/>
          <a:ea typeface="+mn-ea"/>
          <a:cs typeface="+mn-cs"/>
        </a:defRPr>
      </a:lvl3pPr>
      <a:lvl4pPr marL="2664460" algn="l" defTabSz="1776095" rtl="0" eaLnBrk="1" latinLnBrk="0" hangingPunct="1">
        <a:defRPr sz="3495" kern="1200">
          <a:solidFill>
            <a:schemeClr val="tx1"/>
          </a:solidFill>
          <a:latin typeface="+mn-lt"/>
          <a:ea typeface="+mn-ea"/>
          <a:cs typeface="+mn-cs"/>
        </a:defRPr>
      </a:lvl4pPr>
      <a:lvl5pPr marL="3552825" algn="l" defTabSz="1776095" rtl="0" eaLnBrk="1" latinLnBrk="0" hangingPunct="1">
        <a:defRPr sz="3495" kern="1200">
          <a:solidFill>
            <a:schemeClr val="tx1"/>
          </a:solidFill>
          <a:latin typeface="+mn-lt"/>
          <a:ea typeface="+mn-ea"/>
          <a:cs typeface="+mn-cs"/>
        </a:defRPr>
      </a:lvl5pPr>
      <a:lvl6pPr marL="4440555" algn="l" defTabSz="1776095" rtl="0" eaLnBrk="1" latinLnBrk="0" hangingPunct="1">
        <a:defRPr sz="3495" kern="1200">
          <a:solidFill>
            <a:schemeClr val="tx1"/>
          </a:solidFill>
          <a:latin typeface="+mn-lt"/>
          <a:ea typeface="+mn-ea"/>
          <a:cs typeface="+mn-cs"/>
        </a:defRPr>
      </a:lvl6pPr>
      <a:lvl7pPr marL="5328920" algn="l" defTabSz="1776095" rtl="0" eaLnBrk="1" latinLnBrk="0" hangingPunct="1">
        <a:defRPr sz="3495" kern="1200">
          <a:solidFill>
            <a:schemeClr val="tx1"/>
          </a:solidFill>
          <a:latin typeface="+mn-lt"/>
          <a:ea typeface="+mn-ea"/>
          <a:cs typeface="+mn-cs"/>
        </a:defRPr>
      </a:lvl7pPr>
      <a:lvl8pPr marL="6217285" algn="l" defTabSz="1776095" rtl="0" eaLnBrk="1" latinLnBrk="0" hangingPunct="1">
        <a:defRPr sz="3495" kern="1200">
          <a:solidFill>
            <a:schemeClr val="tx1"/>
          </a:solidFill>
          <a:latin typeface="+mn-lt"/>
          <a:ea typeface="+mn-ea"/>
          <a:cs typeface="+mn-cs"/>
        </a:defRPr>
      </a:lvl8pPr>
      <a:lvl9pPr marL="7105015" algn="l" defTabSz="1776095" rtl="0" eaLnBrk="1" latinLnBrk="0" hangingPunct="1">
        <a:defRPr sz="349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slide" Target="slide12.xml"/><Relationship Id="rId2" Type="http://schemas.openxmlformats.org/officeDocument/2006/relationships/slide" Target="slide24.xml"/><Relationship Id="rId1" Type="http://schemas.openxmlformats.org/officeDocument/2006/relationships/slide" Target="slide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114.xml"/><Relationship Id="rId1" Type="http://schemas.openxmlformats.org/officeDocument/2006/relationships/image" Target="../media/image5.jpe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15.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19.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20.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2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2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30.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3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3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5.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6.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38.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4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4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44.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46.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47.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48.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49.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50.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5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5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5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54.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55.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5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67.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0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0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0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12953214" y="5146171"/>
            <a:ext cx="10810074" cy="3315179"/>
            <a:chOff x="12815919" y="5875332"/>
            <a:chExt cx="10520578" cy="3315179"/>
          </a:xfrm>
        </p:grpSpPr>
        <p:sp>
          <p:nvSpPr>
            <p:cNvPr id="16" name="TextBox 15"/>
            <p:cNvSpPr txBox="1"/>
            <p:nvPr/>
          </p:nvSpPr>
          <p:spPr>
            <a:xfrm>
              <a:off x="12881776" y="5875332"/>
              <a:ext cx="9513036" cy="938719"/>
            </a:xfrm>
            <a:prstGeom prst="rect">
              <a:avLst/>
            </a:prstGeom>
            <a:noFill/>
          </p:spPr>
          <p:txBody>
            <a:bodyPr wrap="square" rtlCol="0">
              <a:spAutoFit/>
            </a:bodyPr>
            <a:lstStyle/>
            <a:p>
              <a:r>
                <a:rPr lang="zh-CN" altLang="en-US" sz="5500" b="1" dirty="0">
                  <a:solidFill>
                    <a:srgbClr val="EF8340"/>
                  </a:solidFill>
                  <a:latin typeface="微软雅黑" panose="020B0503020204020204" pitchFamily="34" charset="-122"/>
                  <a:ea typeface="微软雅黑" panose="020B0503020204020204" pitchFamily="34" charset="-122"/>
                </a:rPr>
                <a:t>专题四    </a:t>
              </a:r>
              <a:r>
                <a:rPr lang="en-US" altLang="zh-CN" sz="5500" b="1" dirty="0">
                  <a:solidFill>
                    <a:srgbClr val="EF8340"/>
                  </a:solidFill>
                  <a:latin typeface="微软雅黑" panose="020B0503020204020204" pitchFamily="34" charset="-122"/>
                  <a:ea typeface="微软雅黑" panose="020B0503020204020204" pitchFamily="34" charset="-122"/>
                </a:rPr>
                <a:t>PART 04 </a:t>
              </a:r>
              <a:r>
                <a:rPr lang="zh-CN" altLang="en-US" sz="5500" b="1" dirty="0">
                  <a:solidFill>
                    <a:srgbClr val="EF8340"/>
                  </a:solidFill>
                  <a:latin typeface="微软雅黑" panose="020B0503020204020204" pitchFamily="34" charset="-122"/>
                  <a:ea typeface="微软雅黑" panose="020B0503020204020204" pitchFamily="34" charset="-122"/>
                </a:rPr>
                <a:t>　</a:t>
              </a:r>
              <a:endParaRPr lang="zh-CN" altLang="en-US" sz="5500" b="1" dirty="0">
                <a:solidFill>
                  <a:srgbClr val="EF8340"/>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12815919" y="6789854"/>
              <a:ext cx="10520578" cy="2400657"/>
            </a:xfrm>
            <a:prstGeom prst="rect">
              <a:avLst/>
            </a:prstGeom>
            <a:noFill/>
          </p:spPr>
          <p:txBody>
            <a:bodyPr wrap="square" rtlCol="0">
              <a:spAutoFit/>
            </a:bodyPr>
            <a:lstStyle/>
            <a:p>
              <a:r>
                <a:rPr lang="zh-CN" altLang="en-US" sz="7500" b="1" dirty="0">
                  <a:latin typeface="微软雅黑" panose="020B0503020204020204" pitchFamily="34" charset="-122"/>
                  <a:ea typeface="微软雅黑" panose="020B0503020204020204" pitchFamily="34" charset="-122"/>
                </a:rPr>
                <a:t>选用、仿用、变换句式和修辞手法</a:t>
              </a:r>
              <a:endParaRPr lang="zh-CN" altLang="en-US" sz="7500" b="1" dirty="0">
                <a:latin typeface="微软雅黑" panose="020B0503020204020204" pitchFamily="34" charset="-122"/>
                <a:ea typeface="微软雅黑" panose="020B0503020204020204" pitchFamily="34" charset="-122"/>
              </a:endParaRP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2881776" y="8732852"/>
            <a:ext cx="10144196" cy="692497"/>
          </a:xfrm>
          <a:prstGeom prst="rect">
            <a:avLst/>
          </a:prstGeom>
          <a:noFill/>
        </p:spPr>
        <p:txBody>
          <a:bodyPr wrap="square" rtlCol="0">
            <a:spAutoFit/>
          </a:bodyPr>
          <a:lstStyle/>
          <a:p>
            <a:pPr algn="ctr"/>
            <a:r>
              <a:rPr lang="zh-CN" altLang="en-US" sz="3900" dirty="0">
                <a:latin typeface="微软雅黑" panose="020B0503020204020204" pitchFamily="34" charset="-122"/>
                <a:ea typeface="微软雅黑" panose="020B0503020204020204" pitchFamily="34" charset="-122"/>
                <a:hlinkClick r:id="rId1" action="ppaction://hlinksldjump"/>
              </a:rPr>
              <a:t>高考真题体验</a:t>
            </a:r>
            <a:r>
              <a:rPr lang="zh-CN" altLang="en-US" sz="3900" dirty="0">
                <a:latin typeface="微软雅黑" panose="020B0503020204020204" pitchFamily="34" charset="-122"/>
                <a:ea typeface="微软雅黑" panose="020B0503020204020204" pitchFamily="34" charset="-122"/>
              </a:rPr>
              <a:t>│</a:t>
            </a:r>
            <a:r>
              <a:rPr lang="zh-CN" altLang="en-US" sz="3900" dirty="0">
                <a:latin typeface="微软雅黑" panose="020B0503020204020204" pitchFamily="34" charset="-122"/>
                <a:ea typeface="微软雅黑" panose="020B0503020204020204" pitchFamily="34" charset="-122"/>
                <a:hlinkClick r:id="rId2" action="ppaction://hlinksldjump"/>
              </a:rPr>
              <a:t>考点技法精讲</a:t>
            </a:r>
            <a:endParaRPr lang="zh-CN" altLang="en-US" sz="3900" dirty="0">
              <a:latin typeface="微软雅黑" panose="020B0503020204020204" pitchFamily="34" charset="-122"/>
              <a:ea typeface="微软雅黑" panose="020B0503020204020204" pitchFamily="34" charset="-122"/>
              <a:hlinkClick r:id="rId3" action="ppaction://hlinksldjump"/>
            </a:endParaRPr>
          </a:p>
        </p:txBody>
      </p:sp>
    </p:spTree>
  </p:cSld>
  <p:clrMapOvr>
    <a:masterClrMapping/>
  </p:clrMapOvr>
  <p:transition>
    <p:pull dir="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7928709"/>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文中画横线的部分有语病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下列修改最恰当的一项是</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a:t>
            </a:r>
            <a:r>
              <a:rPr lang="zh-CN" altLang="en-US" sz="4400" dirty="0">
                <a:latin typeface="微软雅黑" panose="020B0503020204020204" pitchFamily="34" charset="-122"/>
                <a:ea typeface="微软雅黑" panose="020B0503020204020204" pitchFamily="34" charset="-122"/>
              </a:rPr>
              <a:t>而不是眼花缭乱甚至任性妄为的创新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这样才能探索出一条能够被大多数观众接受的创新之路来。</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a:t>
            </a:r>
            <a:r>
              <a:rPr lang="zh-CN" altLang="en-US" sz="4400" dirty="0">
                <a:latin typeface="微软雅黑" panose="020B0503020204020204" pitchFamily="34" charset="-122"/>
                <a:ea typeface="微软雅黑" panose="020B0503020204020204" pitchFamily="34" charset="-122"/>
              </a:rPr>
              <a:t>而不是令人眼花缭乱甚至任性妄为的创新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这样才能探索出一条能够被大多数观众接受的创新之路来。</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而不是令人眼花缭乱甚至任性妄为的创新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才能探索出一条能够被大多数观众接受的创新之路来。</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a:t>
            </a:r>
            <a:r>
              <a:rPr lang="zh-CN" altLang="en-US" sz="4400" dirty="0">
                <a:latin typeface="微软雅黑" panose="020B0503020204020204" pitchFamily="34" charset="-122"/>
                <a:ea typeface="微软雅黑" panose="020B0503020204020204" pitchFamily="34" charset="-122"/>
              </a:rPr>
              <a:t>而不是眼花缭乱甚至任性妄为的创新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这样我们才能探索出一条能够被大多数观众接受的创新之路来。</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584500" y="6745044"/>
            <a:ext cx="20162240" cy="51726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769556" y="6675998"/>
            <a:ext cx="19977184" cy="6168227"/>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改变自己比改变环境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世界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更容易。</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本题考查变换句式的能力。题目要求将形象生动的语言换成平实的语言。画线句子使用了比喻的修辞手法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形象地表达出自己与外界环境的关系。“保护自己的脚”指自己与外界环境的关系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穿上一双鞋子”比喻改变自己</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给全世界铺上地毯”比喻改变世界。以平实的语言表述这句话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需要将句中的喻体还原成本体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再重新组织语言。</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extBox 9"/>
          <p:cNvSpPr txBox="1"/>
          <p:nvPr/>
        </p:nvSpPr>
        <p:spPr>
          <a:xfrm>
            <a:off x="1584500" y="2916734"/>
            <a:ext cx="19800000" cy="3527504"/>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8. </a:t>
            </a: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把请以平实的语言表述下面材料中画线句子的含意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15</a:t>
            </a:r>
            <a:r>
              <a:rPr lang="zh-CN" altLang="en-US" sz="4400" dirty="0">
                <a:latin typeface="微软雅黑" panose="020B0503020204020204" pitchFamily="34" charset="-122"/>
                <a:ea typeface="微软雅黑" panose="020B0503020204020204" pitchFamily="34" charset="-122"/>
              </a:rPr>
              <a:t>个字。</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有个青年人总是抱怨环境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一位长者对他说</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你想保护自己的脚</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穿上一双鞋子比给全世界铺上地毯更容易做到。</a:t>
            </a:r>
            <a:r>
              <a:rPr lang="zh-CN" altLang="en-US"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737448" y="2874936"/>
            <a:ext cx="20081300" cy="9474846"/>
            <a:chOff x="1737448" y="2874936"/>
            <a:chExt cx="20081300" cy="9474846"/>
          </a:xfrm>
        </p:grpSpPr>
        <p:sp>
          <p:nvSpPr>
            <p:cNvPr id="54" name="TextBox 53"/>
            <p:cNvSpPr txBox="1"/>
            <p:nvPr/>
          </p:nvSpPr>
          <p:spPr>
            <a:xfrm>
              <a:off x="1737448" y="2874936"/>
              <a:ext cx="20081300" cy="5287986"/>
            </a:xfrm>
            <a:prstGeom prst="rect">
              <a:avLst/>
            </a:prstGeom>
            <a:noFill/>
          </p:spPr>
          <p:txBody>
            <a:bodyPr wrap="square" rtlCol="0">
              <a:spAutoFit/>
            </a:bodyPr>
            <a:lstStyle/>
            <a:p>
              <a:pPr algn="just">
                <a:lnSpc>
                  <a:spcPct val="130000"/>
                </a:lnSpc>
                <a:spcAft>
                  <a:spcPts val="0"/>
                </a:spcAft>
              </a:pPr>
              <a:r>
                <a:rPr lang="zh-CN" altLang="en-US" sz="4400" b="1" dirty="0">
                  <a:latin typeface="微软雅黑" panose="020B0503020204020204" pitchFamily="34" charset="-122"/>
                  <a:ea typeface="微软雅黑" panose="020B0503020204020204" pitchFamily="34" charset="-122"/>
                </a:rPr>
                <a:t>类型八　句子重组</a:t>
              </a:r>
              <a:endParaRPr lang="zh-CN" altLang="en-US" sz="4400" b="1"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b="1"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所谓重组是指在不改变句子原意的前提下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根据某种特殊要求对句子进行重新组合。为此要特别注意分析原句的意义层次关系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从而理出合理的表达思路。 具体步骤如下</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endParaRPr lang="zh-CN" altLang="en-US" sz="4400" b="1"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pic>
          <p:nvPicPr>
            <p:cNvPr id="11" name="w1.jpg" descr="id:2147500218;FounderCES"/>
            <p:cNvPicPr/>
            <p:nvPr/>
          </p:nvPicPr>
          <p:blipFill>
            <a:blip r:embed="rId1" cstate="print"/>
            <a:stretch>
              <a:fillRect/>
            </a:stretch>
          </p:blipFill>
          <p:spPr>
            <a:xfrm>
              <a:off x="5040884" y="5653038"/>
              <a:ext cx="12637404" cy="6696744"/>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133646"/>
            <a:ext cx="19800000" cy="3527504"/>
          </a:xfrm>
          <a:prstGeom prst="rect">
            <a:avLst/>
          </a:prstGeom>
          <a:noFill/>
        </p:spPr>
        <p:txBody>
          <a:bodyPr wrap="square" rtlCol="0">
            <a:spAutoFit/>
          </a:bodyPr>
          <a:lstStyle/>
          <a:p>
            <a:pPr>
              <a:lnSpc>
                <a:spcPct val="130000"/>
              </a:lnSpc>
            </a:pPr>
            <a:r>
              <a:rPr lang="zh-CN" altLang="en-US" sz="4400" b="1" dirty="0">
                <a:solidFill>
                  <a:srgbClr val="EF8340"/>
                </a:solidFill>
                <a:latin typeface="微软雅黑" panose="020B0503020204020204" pitchFamily="34" charset="-122"/>
                <a:ea typeface="微软雅黑" panose="020B0503020204020204" pitchFamily="34" charset="-122"/>
              </a:rPr>
              <a:t>例</a:t>
            </a:r>
            <a:r>
              <a:rPr lang="en-US" altLang="zh-CN" sz="4400" b="1" dirty="0">
                <a:solidFill>
                  <a:srgbClr val="EF8340"/>
                </a:solidFill>
                <a:latin typeface="微软雅黑" panose="020B0503020204020204" pitchFamily="34" charset="-122"/>
                <a:ea typeface="微软雅黑" panose="020B0503020204020204" pitchFamily="34" charset="-122"/>
              </a:rPr>
              <a:t>4   </a:t>
            </a:r>
            <a:r>
              <a:rPr lang="zh-CN" altLang="en-US" sz="4400" dirty="0">
                <a:latin typeface="微软雅黑" panose="020B0503020204020204" pitchFamily="34" charset="-122"/>
                <a:ea typeface="微软雅黑" panose="020B0503020204020204" pitchFamily="34" charset="-122"/>
              </a:rPr>
              <a:t>将下面一句话改写成一个以“不少有关抗金北伐的建议”为开头的单句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可适当增减词语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但不能改变原意。</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辛弃疾初来南方任职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对朝廷的怯懦和畏缩并不了解</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加上宋高宗曾赞许过他的英勇行为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所以他在这一时期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曾热情洋溢地写出了不少有关抗金北伐的建议。</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808886" y="3719663"/>
          <a:ext cx="20014314" cy="8697087"/>
        </p:xfrm>
        <a:graphic>
          <a:graphicData uri="http://schemas.openxmlformats.org/drawingml/2006/table">
            <a:tbl>
              <a:tblPr firstRow="1" firstCol="1" bandRow="1">
                <a:tableStyleId>{5940675A-B579-460E-94D1-54222C63F5DA}</a:tableStyleId>
              </a:tblPr>
              <a:tblGrid>
                <a:gridCol w="3004121"/>
                <a:gridCol w="17010193"/>
              </a:tblGrid>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第一步</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审</a:t>
                      </a:r>
                      <a:endParaRPr lang="zh-CN" sz="4400" kern="100">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题干</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明方向</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题干要求为“将下面一句话改写成一个以‘不少有关抗金北伐的建议’为开头的单句</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可适当增减词语</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但不能改变原意”</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r h="0">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第二步</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读</a:t>
                      </a:r>
                      <a:endParaRPr lang="zh-CN" sz="4400" kern="100" dirty="0">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语句</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析特点</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00000"/>
                        </a:lnSpc>
                        <a:spcAft>
                          <a:spcPts val="0"/>
                        </a:spcAft>
                      </a:pPr>
                      <a:r>
                        <a:rPr lang="zh-CN" sz="4400" kern="100" dirty="0">
                          <a:effectLst/>
                          <a:latin typeface="微软雅黑" panose="020B0503020204020204" pitchFamily="34" charset="-122"/>
                          <a:ea typeface="微软雅黑" panose="020B0503020204020204" pitchFamily="34" charset="-122"/>
                        </a:rPr>
                        <a:t>　原句是一个因果关系的复句</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“不少有关抗金北伐的建议”是原句表结果的分句的宾语。这是极为重要的一步</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若搞不清原句的因果关系</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很难重组得好</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第三步</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依</a:t>
                      </a:r>
                      <a:endParaRPr lang="zh-CN" sz="4400" kern="100">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要求</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变句式</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即把原来的句式改为“不少有关抗金北伐的建议是辛弃疾在什么情况下写的”</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我来答题</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r">
                        <a:lnSpc>
                          <a:spcPct val="150000"/>
                        </a:lnSpc>
                        <a:spcAft>
                          <a:spcPts val="0"/>
                        </a:spcAft>
                      </a:pPr>
                      <a:endParaRPr lang="en-US" sz="4400" kern="100" dirty="0">
                        <a:effectLst/>
                        <a:latin typeface="微软雅黑" panose="020B0503020204020204" pitchFamily="34" charset="-122"/>
                        <a:ea typeface="微软雅黑" panose="020B0503020204020204" pitchFamily="34" charset="-122"/>
                      </a:endParaRPr>
                    </a:p>
                    <a:p>
                      <a:pPr algn="r">
                        <a:lnSpc>
                          <a:spcPct val="150000"/>
                        </a:lnSpc>
                        <a:spcAft>
                          <a:spcPts val="0"/>
                        </a:spcAft>
                      </a:pPr>
                      <a:endParaRPr lang="en-US" sz="4400" kern="100" dirty="0">
                        <a:effectLst/>
                        <a:latin typeface="微软雅黑" panose="020B0503020204020204" pitchFamily="34" charset="-122"/>
                        <a:ea typeface="微软雅黑" panose="020B0503020204020204" pitchFamily="34" charset="-122"/>
                      </a:endParaRPr>
                    </a:p>
                    <a:p>
                      <a:pPr algn="r">
                        <a:lnSpc>
                          <a:spcPct val="150000"/>
                        </a:lnSpc>
                        <a:spcAft>
                          <a:spcPts val="0"/>
                        </a:spcAft>
                      </a:pPr>
                      <a:r>
                        <a:rPr lang="en-US" sz="4400" kern="100" dirty="0">
                          <a:effectLst/>
                          <a:latin typeface="微软雅黑" panose="020B0503020204020204" pitchFamily="34" charset="-122"/>
                          <a:ea typeface="微软雅黑" panose="020B0503020204020204" pitchFamily="34" charset="-122"/>
                        </a:rPr>
                        <a:t> </a:t>
                      </a:r>
                      <a:r>
                        <a:rPr lang="en-US" sz="4400" u="sng" kern="100" dirty="0">
                          <a:effectLst/>
                          <a:uFill>
                            <a:solidFill>
                              <a:srgbClr val="B3B3B3"/>
                            </a:solidFill>
                          </a:uFill>
                          <a:latin typeface="微软雅黑" panose="020B0503020204020204" pitchFamily="34" charset="-122"/>
                          <a:ea typeface="微软雅黑" panose="020B0503020204020204" pitchFamily="34" charset="-122"/>
                        </a:rPr>
                        <a:t> </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bl>
          </a:graphicData>
        </a:graphic>
      </p:graphicFrame>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458190" y="2802088"/>
            <a:ext cx="20081300" cy="1446550"/>
          </a:xfrm>
          <a:prstGeom prst="rect">
            <a:avLst/>
          </a:prstGeom>
          <a:noFill/>
        </p:spPr>
        <p:txBody>
          <a:bodyPr wrap="square" rtlCol="0">
            <a:spAutoFit/>
          </a:bodyPr>
          <a:lstStyle/>
          <a:p>
            <a:pPr algn="just">
              <a:spcAft>
                <a:spcPts val="0"/>
              </a:spcAft>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步骤演示</a:t>
            </a:r>
            <a:r>
              <a:rPr lang="en-US" altLang="zh-CN" sz="4400" b="1" dirty="0">
                <a:latin typeface="微软雅黑" panose="020B0503020204020204" pitchFamily="34" charset="-122"/>
                <a:ea typeface="微软雅黑" panose="020B0503020204020204" pitchFamily="34" charset="-122"/>
              </a:rPr>
              <a:t>】</a:t>
            </a:r>
            <a:endParaRPr lang="zh-CN" altLang="en-US" sz="4400" b="1" dirty="0">
              <a:latin typeface="微软雅黑" panose="020B0503020204020204" pitchFamily="34" charset="-122"/>
              <a:ea typeface="微软雅黑" panose="020B0503020204020204" pitchFamily="34" charset="-122"/>
            </a:endParaRPr>
          </a:p>
          <a:p>
            <a:pPr algn="just">
              <a:spcAft>
                <a:spcPts val="0"/>
              </a:spcAft>
            </a:pP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sp>
        <p:nvSpPr>
          <p:cNvPr id="9" name="矩形 8"/>
          <p:cNvSpPr/>
          <p:nvPr/>
        </p:nvSpPr>
        <p:spPr>
          <a:xfrm>
            <a:off x="5328916" y="9613478"/>
            <a:ext cx="16210574" cy="264726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不少有关抗金北伐的建议是辛弃疾在初来南方任职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对朝廷的怯懦和畏缩并不了解</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加之其英勇行为受到过宋高宗的赞许的情况下写出来的。</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08950"/>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9. </a:t>
            </a:r>
            <a:r>
              <a:rPr lang="zh-CN" altLang="en-US" sz="4400" dirty="0">
                <a:latin typeface="微软雅黑" panose="020B0503020204020204" pitchFamily="34" charset="-122"/>
                <a:ea typeface="微软雅黑" panose="020B0503020204020204" pitchFamily="34" charset="-122"/>
              </a:rPr>
              <a:t>以下是一家公司发布的招聘信息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请将这一信息改写成正式的招聘启事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以“本公司”开头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要求内容准确、层次清晰、表达得体。不超过</a:t>
            </a:r>
            <a:r>
              <a:rPr lang="en-US" altLang="zh-CN" sz="4400" dirty="0">
                <a:latin typeface="微软雅黑" panose="020B0503020204020204" pitchFamily="34" charset="-122"/>
                <a:ea typeface="微软雅黑" panose="020B0503020204020204" pitchFamily="34" charset="-122"/>
              </a:rPr>
              <a:t>75</a:t>
            </a:r>
            <a:r>
              <a:rPr lang="zh-CN" altLang="en-US" sz="4400" dirty="0">
                <a:latin typeface="微软雅黑" panose="020B0503020204020204" pitchFamily="34" charset="-122"/>
                <a:ea typeface="微软雅黑" panose="020B0503020204020204" pitchFamily="34" charset="-122"/>
              </a:rPr>
              <a:t>个字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含标点符号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电话号码占两格</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帅哥靓女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你大学本科毕业不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办公软件使用熟练不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英语交流顺溜不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有没有驾照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会不会粤语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快来看哦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这儿招人啦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这是个中日韩三国合资公司</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马上要在“</a:t>
            </a:r>
            <a:r>
              <a:rPr lang="en-US" altLang="zh-CN" sz="4400" dirty="0">
                <a:latin typeface="微软雅黑" panose="020B0503020204020204" pitchFamily="34" charset="-122"/>
                <a:ea typeface="微软雅黑" panose="020B0503020204020204" pitchFamily="34" charset="-122"/>
              </a:rPr>
              <a:t>2010</a:t>
            </a:r>
            <a:r>
              <a:rPr lang="zh-CN" altLang="en-US" sz="4400" dirty="0">
                <a:latin typeface="微软雅黑" panose="020B0503020204020204" pitchFamily="34" charset="-122"/>
                <a:ea typeface="微软雅黑" panose="020B0503020204020204" pitchFamily="34" charset="-122"/>
              </a:rPr>
              <a:t>亚运会”举办的地方广州开业咯。现需要行政秘书</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机不可失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时不再来哦。要是有意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可以电话</a:t>
            </a:r>
            <a:r>
              <a:rPr lang="en-US" altLang="zh-CN" sz="4400" dirty="0">
                <a:latin typeface="微软雅黑" panose="020B0503020204020204" pitchFamily="34" charset="-122"/>
                <a:ea typeface="微软雅黑" panose="020B0503020204020204" pitchFamily="34" charset="-122"/>
              </a:rPr>
              <a:t>168168,8</a:t>
            </a:r>
            <a:r>
              <a:rPr lang="zh-CN" altLang="en-US" sz="4400" dirty="0">
                <a:latin typeface="微软雅黑" panose="020B0503020204020204" pitchFamily="34" charset="-122"/>
                <a:ea typeface="微软雅黑" panose="020B0503020204020204" pitchFamily="34" charset="-122"/>
              </a:rPr>
              <a:t>月</a:t>
            </a:r>
            <a:r>
              <a:rPr lang="en-US" altLang="zh-CN" sz="4400" dirty="0">
                <a:latin typeface="微软雅黑" panose="020B0503020204020204" pitchFamily="34" charset="-122"/>
                <a:ea typeface="微软雅黑" panose="020B0503020204020204" pitchFamily="34" charset="-122"/>
              </a:rPr>
              <a:t>31</a:t>
            </a:r>
            <a:r>
              <a:rPr lang="zh-CN" altLang="en-US" sz="4400" dirty="0">
                <a:latin typeface="微软雅黑" panose="020B0503020204020204" pitchFamily="34" charset="-122"/>
                <a:ea typeface="微软雅黑" panose="020B0503020204020204" pitchFamily="34" charset="-122"/>
              </a:rPr>
              <a:t>日面试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海心大厦</a:t>
            </a:r>
            <a:r>
              <a:rPr lang="en-US" altLang="zh-CN" sz="4400" dirty="0">
                <a:latin typeface="微软雅黑" panose="020B0503020204020204" pitchFamily="34" charset="-122"/>
                <a:ea typeface="微软雅黑" panose="020B0503020204020204" pitchFamily="34" charset="-122"/>
              </a:rPr>
              <a:t>908,</a:t>
            </a:r>
            <a:r>
              <a:rPr lang="zh-CN" altLang="en-US" sz="4400" dirty="0">
                <a:latin typeface="微软雅黑" panose="020B0503020204020204" pitchFamily="34" charset="-122"/>
                <a:ea typeface="微软雅黑" panose="020B0503020204020204" pitchFamily="34" charset="-122"/>
              </a:rPr>
              <a:t>不见不散哦。</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808886" y="3852837"/>
            <a:ext cx="20081870" cy="77768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2023200" y="4212878"/>
            <a:ext cx="19982890" cy="7048468"/>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本公司为广州的一家中日韩合资企业</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拟招聘行政秘书</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要求本科毕业、熟练使用办公软件、有驾照、会英语和粤语。电话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168168,8</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31</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日在海心大厦</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908</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面试。</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本题要求以“本公司”开头重组句子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写一则招聘启事。解答此题</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首先要明确招聘启事的规范写法。招聘启事正文主要包括用人单位、部门、业务介绍、招聘对象、条件、待遇</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应聘面试时间、地点等内容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介绍本单位情况和待遇等事项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不要言过其实。还要注意题目中的“内容准确、层次清晰、表达得体”三个要求以及字数要求。</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448030"/>
          </a:xfrm>
          <a:prstGeom prst="rect">
            <a:avLst/>
          </a:prstGeom>
          <a:noFill/>
        </p:spPr>
        <p:txBody>
          <a:bodyPr wrap="square" rtlCol="0">
            <a:spAutoFit/>
          </a:bodyPr>
          <a:lstStyle/>
          <a:p>
            <a:pPr algn="ctr">
              <a:lnSpc>
                <a:spcPct val="130000"/>
              </a:lnSpc>
            </a:pPr>
            <a:r>
              <a:rPr lang="zh-CN" altLang="en-US" sz="5200" b="1" dirty="0">
                <a:solidFill>
                  <a:schemeClr val="accent6">
                    <a:lumMod val="75000"/>
                  </a:schemeClr>
                </a:solidFill>
                <a:latin typeface="微软雅黑" panose="020B0503020204020204" pitchFamily="34" charset="-122"/>
                <a:ea typeface="微软雅黑" panose="020B0503020204020204" pitchFamily="34" charset="-122"/>
              </a:rPr>
              <a:t>考点四    正确使用常见的修辞手法</a:t>
            </a:r>
            <a:endParaRPr lang="en-US" altLang="zh-CN" sz="5200" b="1" dirty="0">
              <a:solidFill>
                <a:schemeClr val="accent6">
                  <a:lumMod val="7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　高考对“修辞手法”的命题多与扩展语句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选用句式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仿用句式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语言表达简明、连贯、得体、准确、鲜明、生动等一起考查。所给材料、所设情境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多来自现实生活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与自然、社会、人生密切相关。</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常见的九种修辞手法的概念、种类、特点和作用简介如下</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023200" y="2874936"/>
            <a:ext cx="19800000" cy="1767022"/>
          </a:xfrm>
          <a:prstGeom prst="rect">
            <a:avLst/>
          </a:prstGeom>
          <a:noFill/>
        </p:spPr>
        <p:txBody>
          <a:bodyPr wrap="square" rtlCol="0">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一、比喻、比拟</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比喻</a:t>
            </a:r>
            <a:endParaRPr lang="zh-CN" altLang="en-US" sz="4400" dirty="0">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2232572" y="4663138"/>
          <a:ext cx="20496211" cy="5679567"/>
        </p:xfrm>
        <a:graphic>
          <a:graphicData uri="http://schemas.openxmlformats.org/drawingml/2006/table">
            <a:tbl>
              <a:tblPr firstRow="1" firstCol="1" bandRow="1">
                <a:tableStyleId>{5940675A-B579-460E-94D1-54222C63F5DA}</a:tableStyleId>
              </a:tblPr>
              <a:tblGrid>
                <a:gridCol w="1440160"/>
                <a:gridCol w="19056051"/>
              </a:tblGrid>
              <a:tr h="13062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概念</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　就是“打比方”。即两种不同性质的事物</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彼此有相似点</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便用一事物来比方另一事物的一种修辞格</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13062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结构</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　一般由三部分组成</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即本体</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被比喻的事物</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、喻体</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比喻成的事物</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和比喻词</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表比喻关系的标志性词语</a:t>
                      </a:r>
                      <a:r>
                        <a:rPr lang="en-US" sz="4400" kern="100">
                          <a:solidFill>
                            <a:schemeClr val="tx1"/>
                          </a:solidFill>
                          <a:effectLst/>
                          <a:latin typeface="微软雅黑" panose="020B0503020204020204" pitchFamily="34" charset="-122"/>
                          <a:ea typeface="微软雅黑" panose="020B0503020204020204" pitchFamily="34" charset="-122"/>
                        </a:rPr>
                        <a:t>)</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270320">
                <a:tc>
                  <a:txBody>
                    <a:bodyPr/>
                    <a:lstStyle/>
                    <a:p>
                      <a:pPr algn="ctr">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构成</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条件</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①</a:t>
                      </a:r>
                      <a:r>
                        <a:rPr lang="zh-CN" sz="4400" kern="100" dirty="0">
                          <a:solidFill>
                            <a:schemeClr val="tx1"/>
                          </a:solidFill>
                          <a:effectLst/>
                          <a:latin typeface="微软雅黑" panose="020B0503020204020204" pitchFamily="34" charset="-122"/>
                          <a:ea typeface="微软雅黑" panose="020B0503020204020204" pitchFamily="34" charset="-122"/>
                        </a:rPr>
                        <a:t>甲和乙必须是两种不同类的事物</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否则不能构成比喻</a:t>
                      </a:r>
                      <a:r>
                        <a:rPr lang="en-US" sz="4400" kern="100" dirty="0">
                          <a:solidFill>
                            <a:schemeClr val="tx1"/>
                          </a:solidFill>
                          <a:effectLst/>
                          <a:latin typeface="微软雅黑" panose="020B0503020204020204" pitchFamily="34" charset="-122"/>
                          <a:ea typeface="微软雅黑" panose="020B0503020204020204" pitchFamily="34" charset="-122"/>
                        </a:rPr>
                        <a:t>;②</a:t>
                      </a:r>
                      <a:r>
                        <a:rPr lang="zh-CN" sz="4400" kern="100" dirty="0">
                          <a:solidFill>
                            <a:schemeClr val="tx1"/>
                          </a:solidFill>
                          <a:effectLst/>
                          <a:latin typeface="微软雅黑" panose="020B0503020204020204" pitchFamily="34" charset="-122"/>
                          <a:ea typeface="微软雅黑" panose="020B0503020204020204" pitchFamily="34" charset="-122"/>
                        </a:rPr>
                        <a:t>甲、乙之间必须有相似点</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180263"/>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259235" y="2631078"/>
            <a:ext cx="19800000" cy="886781"/>
          </a:xfrm>
          <a:prstGeom prst="rect">
            <a:avLst/>
          </a:prstGeom>
          <a:noFill/>
        </p:spPr>
        <p:txBody>
          <a:bodyPr wrap="square" rtlCol="0">
            <a:spAutoFit/>
          </a:bodyPr>
          <a:lstStyle/>
          <a:p>
            <a:pPr algn="r">
              <a:lnSpc>
                <a:spcPct val="13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续表</a:t>
            </a:r>
            <a:r>
              <a:rPr lang="en-US" altLang="zh-CN"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1797526" y="3560605"/>
          <a:ext cx="20496211" cy="6685407"/>
        </p:xfrm>
        <a:graphic>
          <a:graphicData uri="http://schemas.openxmlformats.org/drawingml/2006/table">
            <a:tbl>
              <a:tblPr firstRow="1" firstCol="1" bandRow="1">
                <a:tableStyleId>{5940675A-B579-460E-94D1-54222C63F5DA}</a:tableStyleId>
              </a:tblPr>
              <a:tblGrid>
                <a:gridCol w="1440160"/>
                <a:gridCol w="2016224"/>
                <a:gridCol w="17039827"/>
              </a:tblGrid>
              <a:tr h="130620">
                <a:tc rowSpan="3">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种类</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明喻</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altLang="zh-CN" sz="4400" kern="100" dirty="0">
                          <a:solidFill>
                            <a:schemeClr val="tx1"/>
                          </a:solidFill>
                          <a:effectLst/>
                          <a:latin typeface="微软雅黑" panose="020B0503020204020204" pitchFamily="34" charset="-122"/>
                          <a:ea typeface="微软雅黑" panose="020B0503020204020204" pitchFamily="34" charset="-122"/>
                        </a:rPr>
                        <a:t>　本体、喻体都出现</a:t>
                      </a:r>
                      <a:r>
                        <a:rPr lang="en-US" altLang="zh-CN" sz="4400" kern="100" dirty="0">
                          <a:solidFill>
                            <a:schemeClr val="tx1"/>
                          </a:solidFill>
                          <a:effectLst/>
                          <a:latin typeface="微软雅黑" panose="020B0503020204020204" pitchFamily="34" charset="-122"/>
                          <a:ea typeface="微软雅黑" panose="020B0503020204020204" pitchFamily="34" charset="-122"/>
                        </a:rPr>
                        <a:t>,</a:t>
                      </a:r>
                      <a:r>
                        <a:rPr lang="zh-CN" altLang="zh-CN" sz="4400" kern="100" dirty="0">
                          <a:solidFill>
                            <a:schemeClr val="tx1"/>
                          </a:solidFill>
                          <a:effectLst/>
                          <a:latin typeface="微软雅黑" panose="020B0503020204020204" pitchFamily="34" charset="-122"/>
                          <a:ea typeface="微软雅黑" panose="020B0503020204020204" pitchFamily="34" charset="-122"/>
                        </a:rPr>
                        <a:t>中间用比喻词</a:t>
                      </a:r>
                      <a:r>
                        <a:rPr lang="en-US" altLang="zh-CN" sz="4400" kern="100" dirty="0">
                          <a:solidFill>
                            <a:schemeClr val="tx1"/>
                          </a:solidFill>
                          <a:effectLst/>
                          <a:latin typeface="微软雅黑" panose="020B0503020204020204" pitchFamily="34" charset="-122"/>
                          <a:ea typeface="微软雅黑" panose="020B0503020204020204" pitchFamily="34" charset="-122"/>
                        </a:rPr>
                        <a:t>,</a:t>
                      </a:r>
                      <a:r>
                        <a:rPr lang="zh-CN" altLang="zh-CN" sz="4400" kern="100" dirty="0">
                          <a:solidFill>
                            <a:schemeClr val="tx1"/>
                          </a:solidFill>
                          <a:effectLst/>
                          <a:latin typeface="微软雅黑" panose="020B0503020204020204" pitchFamily="34" charset="-122"/>
                          <a:ea typeface="微软雅黑" panose="020B0503020204020204" pitchFamily="34" charset="-122"/>
                        </a:rPr>
                        <a:t>“像、似、仿佛、犹如”等连接</a:t>
                      </a:r>
                      <a:r>
                        <a:rPr lang="en-US" altLang="zh-CN" sz="4400" kern="100" dirty="0">
                          <a:solidFill>
                            <a:schemeClr val="tx1"/>
                          </a:solidFill>
                          <a:effectLst/>
                          <a:latin typeface="微软雅黑" panose="020B0503020204020204" pitchFamily="34" charset="-122"/>
                          <a:ea typeface="微软雅黑" panose="020B0503020204020204" pitchFamily="34" charset="-122"/>
                        </a:rPr>
                        <a:t>,</a:t>
                      </a:r>
                      <a:r>
                        <a:rPr lang="zh-CN" altLang="zh-CN" sz="4400" kern="100" dirty="0">
                          <a:solidFill>
                            <a:schemeClr val="tx1"/>
                          </a:solidFill>
                          <a:effectLst/>
                          <a:latin typeface="微软雅黑" panose="020B0503020204020204" pitchFamily="34" charset="-122"/>
                          <a:ea typeface="微软雅黑" panose="020B0503020204020204" pitchFamily="34" charset="-122"/>
                        </a:rPr>
                        <a:t>有时后面还有“似的”“一样”等词语配合。典型形式</a:t>
                      </a:r>
                      <a:r>
                        <a:rPr lang="en-US" altLang="zh-CN" sz="4400" kern="100" dirty="0">
                          <a:solidFill>
                            <a:schemeClr val="tx1"/>
                          </a:solidFill>
                          <a:effectLst/>
                          <a:latin typeface="微软雅黑" panose="020B0503020204020204" pitchFamily="34" charset="-122"/>
                          <a:ea typeface="微软雅黑" panose="020B0503020204020204" pitchFamily="34" charset="-122"/>
                        </a:rPr>
                        <a:t>:</a:t>
                      </a:r>
                      <a:r>
                        <a:rPr lang="zh-CN" altLang="zh-CN" sz="4400" kern="100" dirty="0">
                          <a:solidFill>
                            <a:schemeClr val="tx1"/>
                          </a:solidFill>
                          <a:effectLst/>
                          <a:latin typeface="微软雅黑" panose="020B0503020204020204" pitchFamily="34" charset="-122"/>
                          <a:ea typeface="微软雅黑" panose="020B0503020204020204" pitchFamily="34" charset="-122"/>
                        </a:rPr>
                        <a:t>甲像乙。如</a:t>
                      </a:r>
                      <a:r>
                        <a:rPr lang="en-US" altLang="zh-CN" sz="4400" kern="100" dirty="0">
                          <a:solidFill>
                            <a:schemeClr val="tx1"/>
                          </a:solidFill>
                          <a:effectLst/>
                          <a:latin typeface="微软雅黑" panose="020B0503020204020204" pitchFamily="34" charset="-122"/>
                          <a:ea typeface="微软雅黑" panose="020B0503020204020204" pitchFamily="34" charset="-122"/>
                        </a:rPr>
                        <a:t>:</a:t>
                      </a:r>
                      <a:r>
                        <a:rPr lang="zh-CN" altLang="zh-CN" sz="4400" kern="100" dirty="0">
                          <a:solidFill>
                            <a:schemeClr val="tx1"/>
                          </a:solidFill>
                          <a:effectLst/>
                          <a:latin typeface="微软雅黑" panose="020B0503020204020204" pitchFamily="34" charset="-122"/>
                          <a:ea typeface="微软雅黑" panose="020B0503020204020204" pitchFamily="34" charset="-122"/>
                        </a:rPr>
                        <a:t>叶子出水很高</a:t>
                      </a:r>
                      <a:r>
                        <a:rPr lang="en-US" altLang="zh-CN" sz="4400" kern="100" dirty="0">
                          <a:solidFill>
                            <a:schemeClr val="tx1"/>
                          </a:solidFill>
                          <a:effectLst/>
                          <a:latin typeface="微软雅黑" panose="020B0503020204020204" pitchFamily="34" charset="-122"/>
                          <a:ea typeface="微软雅黑" panose="020B0503020204020204" pitchFamily="34" charset="-122"/>
                        </a:rPr>
                        <a:t>,</a:t>
                      </a:r>
                      <a:r>
                        <a:rPr lang="zh-CN" altLang="zh-CN" sz="4400" kern="100" dirty="0">
                          <a:solidFill>
                            <a:schemeClr val="tx1"/>
                          </a:solidFill>
                          <a:effectLst/>
                          <a:latin typeface="微软雅黑" panose="020B0503020204020204" pitchFamily="34" charset="-122"/>
                          <a:ea typeface="微软雅黑" panose="020B0503020204020204" pitchFamily="34" charset="-122"/>
                        </a:rPr>
                        <a:t>像亭亭的舞女的裙</a:t>
                      </a:r>
                      <a:endParaRPr lang="zh-CN" alt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130620">
                <a:tc vMerge="1">
                  <a:tcP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暗喻</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　本体、喻体都出现</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中间用比喻词“是”“成了”“变成”等连接</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有时不用比喻词。典型形式</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甲是乙。如</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何等动人的一页又一页篇章</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这些是人类思维的花朵</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130620">
                <a:tc vMerge="1">
                  <a:tcP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借喻</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不出现本体</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直接叙述喻体。如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独有英雄驱虎豹</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更无豪杰怕熊罴</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180263"/>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259235" y="2631078"/>
            <a:ext cx="19800000" cy="886781"/>
          </a:xfrm>
          <a:prstGeom prst="rect">
            <a:avLst/>
          </a:prstGeom>
          <a:noFill/>
        </p:spPr>
        <p:txBody>
          <a:bodyPr wrap="square" rtlCol="0">
            <a:spAutoFit/>
          </a:bodyPr>
          <a:lstStyle/>
          <a:p>
            <a:pPr algn="r">
              <a:lnSpc>
                <a:spcPct val="13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续表</a:t>
            </a:r>
            <a:r>
              <a:rPr lang="en-US" altLang="zh-CN"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1797526" y="3560604"/>
          <a:ext cx="20496211" cy="4468695"/>
        </p:xfrm>
        <a:graphic>
          <a:graphicData uri="http://schemas.openxmlformats.org/drawingml/2006/table">
            <a:tbl>
              <a:tblPr firstRow="1" firstCol="1" bandRow="1">
                <a:tableStyleId>{5940675A-B579-460E-94D1-54222C63F5DA}</a:tableStyleId>
              </a:tblPr>
              <a:tblGrid>
                <a:gridCol w="1440160"/>
                <a:gridCol w="2016224"/>
                <a:gridCol w="17039827"/>
              </a:tblGrid>
              <a:tr h="3421443">
                <a:tc>
                  <a:txBody>
                    <a:bodyPr/>
                    <a:lstStyle/>
                    <a:p>
                      <a:endParaRPr lang="zh-CN" altLang="en-US"/>
                    </a:p>
                  </a:txBody>
                  <a:tcP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博喻</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连用几个喻体共同比方一个本体。如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山上有了小屋</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好比一望无际的水面飘过一片风帆</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辽阔无边的天空掠过一只飞雁</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是单纯的底色上一点灵动的色彩</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是山川美景中的一点生气</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一点情调</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1047252">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作用</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gridSpan="2">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①</a:t>
                      </a:r>
                      <a:r>
                        <a:rPr lang="zh-CN" sz="4400" kern="100" dirty="0">
                          <a:solidFill>
                            <a:schemeClr val="tx1"/>
                          </a:solidFill>
                          <a:effectLst/>
                          <a:latin typeface="微软雅黑" panose="020B0503020204020204" pitchFamily="34" charset="-122"/>
                          <a:ea typeface="微软雅黑" panose="020B0503020204020204" pitchFamily="34" charset="-122"/>
                        </a:rPr>
                        <a:t>化平淡为生动</a:t>
                      </a:r>
                      <a:r>
                        <a:rPr lang="en-US" sz="4400" kern="100" dirty="0">
                          <a:solidFill>
                            <a:schemeClr val="tx1"/>
                          </a:solidFill>
                          <a:effectLst/>
                          <a:latin typeface="微软雅黑" panose="020B0503020204020204" pitchFamily="34" charset="-122"/>
                          <a:ea typeface="微软雅黑" panose="020B0503020204020204" pitchFamily="34" charset="-122"/>
                        </a:rPr>
                        <a:t>;②</a:t>
                      </a:r>
                      <a:r>
                        <a:rPr lang="zh-CN" sz="4400" kern="100" dirty="0">
                          <a:solidFill>
                            <a:schemeClr val="tx1"/>
                          </a:solidFill>
                          <a:effectLst/>
                          <a:latin typeface="微软雅黑" panose="020B0503020204020204" pitchFamily="34" charset="-122"/>
                          <a:ea typeface="微软雅黑" panose="020B0503020204020204" pitchFamily="34" charset="-122"/>
                        </a:rPr>
                        <a:t>化深奥为浅显</a:t>
                      </a:r>
                      <a:r>
                        <a:rPr lang="en-US" sz="4400" kern="100" dirty="0">
                          <a:solidFill>
                            <a:schemeClr val="tx1"/>
                          </a:solidFill>
                          <a:effectLst/>
                          <a:latin typeface="微软雅黑" panose="020B0503020204020204" pitchFamily="34" charset="-122"/>
                          <a:ea typeface="微软雅黑" panose="020B0503020204020204" pitchFamily="34" charset="-122"/>
                        </a:rPr>
                        <a:t>;③</a:t>
                      </a:r>
                      <a:r>
                        <a:rPr lang="zh-CN" sz="4400" kern="100" dirty="0">
                          <a:solidFill>
                            <a:schemeClr val="tx1"/>
                          </a:solidFill>
                          <a:effectLst/>
                          <a:latin typeface="微软雅黑" panose="020B0503020204020204" pitchFamily="34" charset="-122"/>
                          <a:ea typeface="微软雅黑" panose="020B0503020204020204" pitchFamily="34" charset="-122"/>
                        </a:rPr>
                        <a:t>化抽象为具体</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hMerge="1">
                  <a:tcPr/>
                </a:tc>
              </a:tr>
            </a:tbl>
          </a:graphicData>
        </a:graphic>
      </p:graphicFrame>
      <p:sp>
        <p:nvSpPr>
          <p:cNvPr id="5" name="Rectangle 1"/>
          <p:cNvSpPr>
            <a:spLocks noChangeArrowheads="1"/>
          </p:cNvSpPr>
          <p:nvPr/>
        </p:nvSpPr>
        <p:spPr bwMode="auto">
          <a:xfrm>
            <a:off x="1633538" y="7180263"/>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594572" y="3302710"/>
            <a:ext cx="20256743" cy="48139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793525" y="4212878"/>
            <a:ext cx="20225094" cy="2647263"/>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本题考查的是对病句的修改能力。“眼花缭乱”不能直接做定语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而要在前面加上“令人”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因而排除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项。根据句意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最后一句前加上指示代词“这样”来代指前面的内容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才能使语意更加明确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而不显得冗长突兀。</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08950"/>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 </a:t>
            </a:r>
            <a:r>
              <a:rPr lang="en-US" altLang="zh-CN" sz="4400" dirty="0">
                <a:latin typeface="微软雅黑" panose="020B0503020204020204" pitchFamily="34" charset="-122"/>
                <a:ea typeface="微软雅黑" panose="020B0503020204020204" pitchFamily="34" charset="-122"/>
              </a:rPr>
              <a:t>[2017·</a:t>
            </a:r>
            <a:r>
              <a:rPr lang="zh-CN" altLang="en-US" sz="4400" dirty="0">
                <a:latin typeface="微软雅黑" panose="020B0503020204020204" pitchFamily="34" charset="-122"/>
                <a:ea typeface="微软雅黑" panose="020B0503020204020204" pitchFamily="34" charset="-122"/>
              </a:rPr>
              <a:t>江苏卷</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下列句子中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没有使用比喻手法的一项是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一带一路”是我国为推动经济全球化而提出的一项互利共赢的倡议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它已成为推动全球经济转型升级、走出衰退困境的新引擎。</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气象部门预计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随着暖湿气流增强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我省明天会迎来一场及时雨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空气中污染物浓度将快速下降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人们的舒适度会大幅度提升。</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一种突如其来的网络病毒洪水猛兽般地袭击全球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导致</a:t>
            </a:r>
            <a:r>
              <a:rPr lang="en-US" altLang="zh-CN" sz="4400" dirty="0">
                <a:latin typeface="微软雅黑" panose="020B0503020204020204" pitchFamily="34" charset="-122"/>
                <a:ea typeface="微软雅黑" panose="020B0503020204020204" pitchFamily="34" charset="-122"/>
              </a:rPr>
              <a:t>150</a:t>
            </a:r>
            <a:r>
              <a:rPr lang="zh-CN" altLang="en-US" sz="4400" dirty="0">
                <a:latin typeface="微软雅黑" panose="020B0503020204020204" pitchFamily="34" charset="-122"/>
                <a:ea typeface="微软雅黑" panose="020B0503020204020204" pitchFamily="34" charset="-122"/>
              </a:rPr>
              <a:t>多个国家受灾</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我国也有近</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万家机构的计算机受到影响。</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我国企业在参与发展中国家的基础设施建设过程中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主动强化环保意识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积极承担社会责任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带动了东道国在观念上弯道超车。</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808886" y="3852837"/>
            <a:ext cx="20081870" cy="77768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2023200" y="4212878"/>
            <a:ext cx="19982890" cy="4407745"/>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本题考查正确使用常见的修辞手法。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暗喻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引擎是发动机的核心部分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习惯上也常用引擎指发动机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它是整个汽车的动力源泉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这里比喻“一带一路”对全球经济的推动作用。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明喻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把“网络病毒”比喻为“洪水猛兽”。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借喻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弯道超车本是赛车运动中的一个常见术语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意思是利用弯道超越对方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句中借来比喻在观念上超越。</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1767022"/>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比拟</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851060" y="3890822"/>
          <a:ext cx="20106550" cy="7691247"/>
        </p:xfrm>
        <a:graphic>
          <a:graphicData uri="http://schemas.openxmlformats.org/drawingml/2006/table">
            <a:tbl>
              <a:tblPr firstRow="1" firstCol="1" bandRow="1">
                <a:tableStyleId>{5940675A-B579-460E-94D1-54222C63F5DA}</a:tableStyleId>
              </a:tblPr>
              <a:tblGrid>
                <a:gridCol w="1287782"/>
                <a:gridCol w="18818768"/>
              </a:tblGrid>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概念</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把甲事物当作乙事物来写的修辞方式。它包括把物当作人来写</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拟人</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、把人当作物来写</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拟物</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和把甲物当作乙物来写</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拟物</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几种形式。事实上</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前一种形式是把事物“人化”</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后两种形式则是把人“物化”或把甲物“乙物化”</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种类</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　</a:t>
                      </a:r>
                      <a:r>
                        <a:rPr lang="en-US" sz="4400" kern="100">
                          <a:solidFill>
                            <a:schemeClr val="tx1"/>
                          </a:solidFill>
                          <a:effectLst/>
                          <a:latin typeface="微软雅黑" panose="020B0503020204020204" pitchFamily="34" charset="-122"/>
                          <a:ea typeface="微软雅黑" panose="020B0503020204020204" pitchFamily="34" charset="-122"/>
                        </a:rPr>
                        <a:t>①</a:t>
                      </a:r>
                      <a:r>
                        <a:rPr lang="zh-CN" sz="4400" kern="100">
                          <a:solidFill>
                            <a:schemeClr val="tx1"/>
                          </a:solidFill>
                          <a:effectLst/>
                          <a:latin typeface="微软雅黑" panose="020B0503020204020204" pitchFamily="34" charset="-122"/>
                          <a:ea typeface="微软雅黑" panose="020B0503020204020204" pitchFamily="34" charset="-122"/>
                        </a:rPr>
                        <a:t>拟人。例如</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女人坐在小院当中</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手指上缠绕着柔滑修长的苇眉子。苇眉子又薄又细</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在她怀里跳跃着。</a:t>
                      </a:r>
                      <a:r>
                        <a:rPr lang="en-US" sz="4400" kern="100">
                          <a:solidFill>
                            <a:schemeClr val="tx1"/>
                          </a:solidFill>
                          <a:effectLst/>
                          <a:latin typeface="微软雅黑" panose="020B0503020204020204" pitchFamily="34" charset="-122"/>
                          <a:ea typeface="微软雅黑" panose="020B0503020204020204" pitchFamily="34" charset="-122"/>
                        </a:rPr>
                        <a:t>②</a:t>
                      </a:r>
                      <a:r>
                        <a:rPr lang="zh-CN" sz="4400" kern="100">
                          <a:solidFill>
                            <a:schemeClr val="tx1"/>
                          </a:solidFill>
                          <a:effectLst/>
                          <a:latin typeface="微软雅黑" panose="020B0503020204020204" pitchFamily="34" charset="-122"/>
                          <a:ea typeface="微软雅黑" panose="020B0503020204020204" pitchFamily="34" charset="-122"/>
                        </a:rPr>
                        <a:t>拟物。例如</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指导员讲得真来劲儿</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嘎子竖起耳朵听</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作用</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增强语言的生动性和形象性</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使所表达的事物给人留下鲜明的印象</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让人感受到强烈的感情</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引起共鸣</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577138"/>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08886" y="7367544"/>
            <a:ext cx="20016482" cy="42621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3527504"/>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下列诗句中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没有使用比拟手法的一项是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东风便试新刀尺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万叶千花一手裁。 </a:t>
            </a: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浮萍破处见山影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小艇归时闻草声。</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有情芍药含春泪</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无力蔷薇卧晓枝。 </a:t>
            </a: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唯有南风旧相识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偷开门户又翻书。</a:t>
            </a:r>
            <a:endParaRPr lang="zh-CN" altLang="en-US" sz="4400" dirty="0">
              <a:latin typeface="微软雅黑" panose="020B0503020204020204" pitchFamily="34" charset="-122"/>
              <a:ea typeface="微软雅黑" panose="020B0503020204020204" pitchFamily="34" charset="-122"/>
            </a:endParaRPr>
          </a:p>
        </p:txBody>
      </p:sp>
      <p:sp>
        <p:nvSpPr>
          <p:cNvPr id="8" name="矩形 7"/>
          <p:cNvSpPr/>
          <p:nvPr/>
        </p:nvSpPr>
        <p:spPr>
          <a:xfrm>
            <a:off x="2023200" y="7381230"/>
            <a:ext cx="19931202" cy="3527504"/>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本题考查正确使用修辞手法的能力。</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通过“试”“裁”将“东风”拟人化。</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通过“含”将“芍药”拟人化</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通过“卧”将“蔷薇”拟人化。</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通过“偷”“翻”将“南风”拟人化。</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项只用了对偶的修辞手法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没有运用比拟的修辞手法。</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anim calcmode="lin" valueType="num">
                                      <p:cBhvr>
                                        <p:cTn id="15" dur="500" fill="hold"/>
                                        <p:tgtEl>
                                          <p:spTgt spid="8"/>
                                        </p:tgtEl>
                                        <p:attrNameLst>
                                          <p:attrName>ppt_x</p:attrName>
                                        </p:attrNameLst>
                                      </p:cBhvr>
                                      <p:tavLst>
                                        <p:tav tm="0">
                                          <p:val>
                                            <p:strVal val="#ppt_x"/>
                                          </p:val>
                                        </p:tav>
                                        <p:tav tm="100000">
                                          <p:val>
                                            <p:strVal val="#ppt_x"/>
                                          </p:val>
                                        </p:tav>
                                      </p:tavLst>
                                    </p:anim>
                                    <p:anim calcmode="lin" valueType="num">
                                      <p:cBhvr>
                                        <p:cTn id="16"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20371612" cy="10569432"/>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对下列句子中修辞手法及其表达效果的解释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不正确的一项是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酒入豪肠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七分酿成了月光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余下的三分啸成剑气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绣口一吐就半个盛唐。</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用夸张的修辞手法凸显了“诗仙”李白的逼人才气和对盛唐诗歌的巨大影响。</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要论中国人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必须不被搽在表面的自欺欺人的脂粉所诓骗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却看看他的筋骨和脊梁。</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用比喻的修辞手法说明看人不能被美化了的假象迷惑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要看他们的气节、品质。</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那一望无边挤得密密层层的大荷叶迎着阳光舒展开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就像铜墙铁壁一样。粉色荷花箭高高地挺出来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是监视白洋淀的哨兵吧。</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用比喻、拟人的修辞手法表现出白洋淀人民对家乡的热爱。</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以抒情而言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有的春风得意、壮志激烈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有的情爱幽怨、离愁别绪</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有的愤世嫉俗、忧国忧民</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用排比的修辞手法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将抒情的种种内容列举出来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读起来酣畅淋漓。</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88556" y="3564807"/>
            <a:ext cx="20162240" cy="50405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232572" y="4788942"/>
            <a:ext cx="19931202"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就像铜墙铁壁一样”“是监视白洋淀的哨兵”侧重的都是相似性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运用的是比喻的修辞手法。句子中没有运用拟人的修辞手法。</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88556" y="3564806"/>
            <a:ext cx="20162240" cy="78203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204075" y="3852838"/>
            <a:ext cx="19931202" cy="9689191"/>
          </a:xfrm>
          <a:prstGeom prst="rect">
            <a:avLst/>
          </a:prstGeom>
        </p:spPr>
        <p:txBody>
          <a:bodyPr wrap="square">
            <a:spAutoFit/>
          </a:bodyPr>
          <a:lstStyle/>
          <a:p>
            <a:pPr>
              <a:lnSpc>
                <a:spcPct val="130000"/>
              </a:lnSpc>
            </a:pPr>
            <a:r>
              <a:rPr lang="zh-CN" altLang="en-US" sz="4400" b="1" dirty="0">
                <a:latin typeface="微软雅黑" panose="020B0503020204020204" pitchFamily="34" charset="-122"/>
                <a:ea typeface="微软雅黑" panose="020B0503020204020204" pitchFamily="34" charset="-122"/>
                <a:cs typeface="Times New Roman" panose="02020603050405020304" pitchFamily="18" charset="0"/>
              </a:rPr>
              <a:t>温馨提醒         </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比拟和比喻的不同点</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不同点一</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比拟是仿照拟体</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被模拟的事物</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的特征摹写本体</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重点在“拟”</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比喻是用喻体比喻本体</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重点在“喻”。</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不同点二</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比拟中</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本体和拟体彼此交融</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浑然一体</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本体必须出现</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拟体一般不出现</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比喻的本体和喻体一主一从</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本体或出现或不出现</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而喻体必须出现。</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不同点三</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比喻是“以此喻彼”</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其修辞特点往往体现在名词或名词性短语上</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且喻体必须出现</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比拟是“拟此为彼”</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其修辞特点往往体现在动词上</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而拟体一般不出现。</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2647263"/>
          </a:xfrm>
          <a:prstGeom prst="rect">
            <a:avLst/>
          </a:prstGeom>
          <a:noFill/>
        </p:spPr>
        <p:txBody>
          <a:bodyPr wrap="square" rtlCol="0">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二、借代</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zh-CN" altLang="en-US" sz="4400" u="sng"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891671" y="3780830"/>
          <a:ext cx="19800000" cy="7809738"/>
        </p:xfrm>
        <a:graphic>
          <a:graphicData uri="http://schemas.openxmlformats.org/drawingml/2006/table">
            <a:tbl>
              <a:tblPr firstRow="1" firstCol="1" bandRow="1">
                <a:tableStyleId>{5940675A-B579-460E-94D1-54222C63F5DA}</a:tableStyleId>
              </a:tblPr>
              <a:tblGrid>
                <a:gridCol w="1154207"/>
                <a:gridCol w="18645793"/>
              </a:tblGrid>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概念</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en-US" altLang="zh-CN" sz="4400" kern="100" dirty="0">
                          <a:solidFill>
                            <a:schemeClr val="tx1"/>
                          </a:solidFill>
                          <a:effectLst/>
                          <a:latin typeface="微软雅黑" panose="020B0503020204020204" pitchFamily="34" charset="-122"/>
                          <a:ea typeface="微软雅黑" panose="020B0503020204020204" pitchFamily="34" charset="-122"/>
                        </a:rPr>
                        <a:t>    </a:t>
                      </a:r>
                      <a:r>
                        <a:rPr lang="zh-CN" sz="4400" kern="100" dirty="0">
                          <a:solidFill>
                            <a:schemeClr val="tx1"/>
                          </a:solidFill>
                          <a:effectLst/>
                          <a:latin typeface="微软雅黑" panose="020B0503020204020204" pitchFamily="34" charset="-122"/>
                          <a:ea typeface="微软雅黑" panose="020B0503020204020204" pitchFamily="34" charset="-122"/>
                        </a:rPr>
                        <a:t>借代是用相关的事物来代替所要表达的事物的修辞手法</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种类</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en-US" sz="4400" kern="100" dirty="0">
                          <a:solidFill>
                            <a:schemeClr val="tx1"/>
                          </a:solidFill>
                          <a:effectLst/>
                          <a:latin typeface="微软雅黑" panose="020B0503020204020204" pitchFamily="34" charset="-122"/>
                          <a:ea typeface="微软雅黑" panose="020B0503020204020204" pitchFamily="34" charset="-122"/>
                        </a:rPr>
                        <a:t>(1)</a:t>
                      </a:r>
                      <a:r>
                        <a:rPr lang="zh-CN" sz="4400" kern="100" dirty="0">
                          <a:solidFill>
                            <a:schemeClr val="tx1"/>
                          </a:solidFill>
                          <a:effectLst/>
                          <a:latin typeface="微软雅黑" panose="020B0503020204020204" pitchFamily="34" charset="-122"/>
                          <a:ea typeface="微软雅黑" panose="020B0503020204020204" pitchFamily="34" charset="-122"/>
                        </a:rPr>
                        <a:t>用事物特征代本体事物。例如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红眼睛原知道他家里只有一个老娘……</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ct val="150000"/>
                        </a:lnSpc>
                        <a:spcAft>
                          <a:spcPts val="0"/>
                        </a:spcAft>
                      </a:pPr>
                      <a:r>
                        <a:rPr lang="en-US" sz="4400" kern="100" dirty="0">
                          <a:solidFill>
                            <a:schemeClr val="tx1"/>
                          </a:solidFill>
                          <a:effectLst/>
                          <a:latin typeface="微软雅黑" panose="020B0503020204020204" pitchFamily="34" charset="-122"/>
                          <a:ea typeface="微软雅黑" panose="020B0503020204020204" pitchFamily="34" charset="-122"/>
                        </a:rPr>
                        <a:t>(2)</a:t>
                      </a:r>
                      <a:r>
                        <a:rPr lang="zh-CN" sz="4400" kern="100" dirty="0">
                          <a:solidFill>
                            <a:schemeClr val="tx1"/>
                          </a:solidFill>
                          <a:effectLst/>
                          <a:latin typeface="微软雅黑" panose="020B0503020204020204" pitchFamily="34" charset="-122"/>
                          <a:ea typeface="微软雅黑" panose="020B0503020204020204" pitchFamily="34" charset="-122"/>
                        </a:rPr>
                        <a:t>用具体代抽象。例如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枪杆子里面出政权。</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ct val="150000"/>
                        </a:lnSpc>
                        <a:spcAft>
                          <a:spcPts val="0"/>
                        </a:spcAft>
                      </a:pPr>
                      <a:r>
                        <a:rPr lang="en-US" sz="4400" kern="100" dirty="0">
                          <a:solidFill>
                            <a:schemeClr val="tx1"/>
                          </a:solidFill>
                          <a:effectLst/>
                          <a:latin typeface="微软雅黑" panose="020B0503020204020204" pitchFamily="34" charset="-122"/>
                          <a:ea typeface="微软雅黑" panose="020B0503020204020204" pitchFamily="34" charset="-122"/>
                        </a:rPr>
                        <a:t>(3)</a:t>
                      </a:r>
                      <a:r>
                        <a:rPr lang="zh-CN" sz="4400" kern="100" dirty="0">
                          <a:solidFill>
                            <a:schemeClr val="tx1"/>
                          </a:solidFill>
                          <a:effectLst/>
                          <a:latin typeface="微软雅黑" panose="020B0503020204020204" pitchFamily="34" charset="-122"/>
                          <a:ea typeface="微软雅黑" panose="020B0503020204020204" pitchFamily="34" charset="-122"/>
                        </a:rPr>
                        <a:t>用专有名词代泛称。例如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我们的时代需要千千万万个雷锋。</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ct val="150000"/>
                        </a:lnSpc>
                        <a:spcAft>
                          <a:spcPts val="0"/>
                        </a:spcAft>
                      </a:pPr>
                      <a:r>
                        <a:rPr lang="en-US" sz="4400" kern="100" dirty="0">
                          <a:solidFill>
                            <a:schemeClr val="tx1"/>
                          </a:solidFill>
                          <a:effectLst/>
                          <a:latin typeface="微软雅黑" panose="020B0503020204020204" pitchFamily="34" charset="-122"/>
                          <a:ea typeface="微软雅黑" panose="020B0503020204020204" pitchFamily="34" charset="-122"/>
                        </a:rPr>
                        <a:t>(4)</a:t>
                      </a:r>
                      <a:r>
                        <a:rPr lang="zh-CN" sz="4400" kern="100" dirty="0">
                          <a:solidFill>
                            <a:schemeClr val="tx1"/>
                          </a:solidFill>
                          <a:effectLst/>
                          <a:latin typeface="微软雅黑" panose="020B0503020204020204" pitchFamily="34" charset="-122"/>
                          <a:ea typeface="微软雅黑" panose="020B0503020204020204" pitchFamily="34" charset="-122"/>
                        </a:rPr>
                        <a:t>用形象代本体。例如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上面坐着两个老爷</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东边的一个是马褂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西边的一个是西装。</a:t>
                      </a:r>
                      <a:endParaRPr lang="zh-CN" altLang="en-US" sz="4400" kern="100" dirty="0">
                        <a:solidFill>
                          <a:schemeClr val="tx1"/>
                        </a:solidFill>
                        <a:effectLst/>
                        <a:latin typeface="微软雅黑" panose="020B0503020204020204" pitchFamily="34" charset="-122"/>
                        <a:ea typeface="微软雅黑" panose="020B0503020204020204" pitchFamily="34" charset="-122"/>
                      </a:endParaRPr>
                    </a:p>
                    <a:p>
                      <a:pPr algn="just">
                        <a:lnSpc>
                          <a:spcPct val="150000"/>
                        </a:lnSpc>
                        <a:spcAft>
                          <a:spcPts val="0"/>
                        </a:spcAft>
                      </a:pPr>
                      <a:r>
                        <a:rPr lang="en-US" sz="4400" kern="100" dirty="0">
                          <a:solidFill>
                            <a:schemeClr val="tx1"/>
                          </a:solidFill>
                          <a:effectLst/>
                          <a:latin typeface="微软雅黑" panose="020B0503020204020204" pitchFamily="34" charset="-122"/>
                          <a:ea typeface="微软雅黑" panose="020B0503020204020204" pitchFamily="34" charset="-122"/>
                        </a:rPr>
                        <a:t>(5)</a:t>
                      </a:r>
                      <a:r>
                        <a:rPr lang="zh-CN" sz="4400" kern="100" dirty="0">
                          <a:solidFill>
                            <a:schemeClr val="tx1"/>
                          </a:solidFill>
                          <a:effectLst/>
                          <a:latin typeface="微软雅黑" panose="020B0503020204020204" pitchFamily="34" charset="-122"/>
                          <a:ea typeface="微软雅黑" panose="020B0503020204020204" pitchFamily="34" charset="-122"/>
                        </a:rPr>
                        <a:t>用部分代整体。例如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吟罢低眉无写处</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月光如水照缁衣。</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“眉”代指“头”</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587883" y="2591513"/>
            <a:ext cx="19800000" cy="1767022"/>
          </a:xfrm>
          <a:prstGeom prst="rect">
            <a:avLst/>
          </a:prstGeom>
          <a:noFill/>
        </p:spPr>
        <p:txBody>
          <a:bodyPr wrap="square" rtlCol="0">
            <a:spAutoFit/>
          </a:bodyPr>
          <a:lstStyle/>
          <a:p>
            <a:pPr algn="r">
              <a:lnSpc>
                <a:spcPct val="130000"/>
              </a:lnSpc>
            </a:pPr>
            <a:r>
              <a:rPr lang="zh-CN" altLang="en-US" sz="4400" dirty="0">
                <a:latin typeface="微软雅黑" panose="020B0503020204020204" pitchFamily="34" charset="-122"/>
                <a:ea typeface="微软雅黑" panose="020B0503020204020204" pitchFamily="34" charset="-122"/>
              </a:rPr>
              <a:t>（续表）</a:t>
            </a:r>
            <a:r>
              <a:rPr lang="en-US" altLang="zh-CN" sz="4400" dirty="0">
                <a:latin typeface="微软雅黑" panose="020B0503020204020204" pitchFamily="34" charset="-122"/>
                <a:ea typeface="微软雅黑" panose="020B0503020204020204" pitchFamily="34" charset="-122"/>
              </a:rPr>
              <a:t>     </a:t>
            </a:r>
            <a:endParaRPr lang="zh-CN" altLang="en-US" sz="4400" u="sng"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701729" y="3652703"/>
          <a:ext cx="20496212" cy="7691247"/>
        </p:xfrm>
        <a:graphic>
          <a:graphicData uri="http://schemas.openxmlformats.org/drawingml/2006/table">
            <a:tbl>
              <a:tblPr firstRow="1" firstCol="1" bandRow="1">
                <a:tableStyleId>{5940675A-B579-460E-94D1-54222C63F5DA}</a:tableStyleId>
              </a:tblPr>
              <a:tblGrid>
                <a:gridCol w="1997085"/>
                <a:gridCol w="18499127"/>
              </a:tblGrid>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种类</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en-US" sz="4400" kern="100" dirty="0">
                          <a:solidFill>
                            <a:schemeClr val="tx1"/>
                          </a:solidFill>
                          <a:effectLst/>
                          <a:latin typeface="微软雅黑" panose="020B0503020204020204" pitchFamily="34" charset="-122"/>
                          <a:ea typeface="微软雅黑" panose="020B0503020204020204" pitchFamily="34" charset="-122"/>
                        </a:rPr>
                        <a:t>(6)</a:t>
                      </a:r>
                      <a:r>
                        <a:rPr lang="zh-CN" sz="4400" kern="100" dirty="0">
                          <a:solidFill>
                            <a:schemeClr val="tx1"/>
                          </a:solidFill>
                          <a:effectLst/>
                          <a:latin typeface="微软雅黑" panose="020B0503020204020204" pitchFamily="34" charset="-122"/>
                          <a:ea typeface="微软雅黑" panose="020B0503020204020204" pitchFamily="34" charset="-122"/>
                        </a:rPr>
                        <a:t>用结果代原因。例如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专弄文墨</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为壮士捧腹。</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“捧腹”是“笑”的结果</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这句话的意思是“钻研文字</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写东西</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让人捧腹大笑”</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ct val="150000"/>
                        </a:lnSpc>
                        <a:spcAft>
                          <a:spcPts val="0"/>
                        </a:spcAft>
                      </a:pPr>
                      <a:r>
                        <a:rPr lang="en-US" sz="4400" kern="100" dirty="0">
                          <a:solidFill>
                            <a:schemeClr val="tx1"/>
                          </a:solidFill>
                          <a:effectLst/>
                          <a:latin typeface="微软雅黑" panose="020B0503020204020204" pitchFamily="34" charset="-122"/>
                          <a:ea typeface="微软雅黑" panose="020B0503020204020204" pitchFamily="34" charset="-122"/>
                        </a:rPr>
                        <a:t>(7)</a:t>
                      </a:r>
                      <a:r>
                        <a:rPr lang="zh-CN" sz="4400" kern="100" dirty="0">
                          <a:solidFill>
                            <a:schemeClr val="tx1"/>
                          </a:solidFill>
                          <a:effectLst/>
                          <a:latin typeface="微软雅黑" panose="020B0503020204020204" pitchFamily="34" charset="-122"/>
                          <a:ea typeface="微软雅黑" panose="020B0503020204020204" pitchFamily="34" charset="-122"/>
                        </a:rPr>
                        <a:t>用材料代本体。例如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五十年间万事空</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懒将白发对青铜。</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“青铜”代指镜子</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作用</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以简代繁</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以实代虚</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以奇代凡</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以事代情。可以引人联想</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使表达收到形象突出、特点鲜明、具体生动的效果</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运用</a:t>
                      </a:r>
                      <a:endParaRPr lang="zh-CN" sz="4400" kern="100">
                        <a:solidFill>
                          <a:schemeClr val="tx1"/>
                        </a:solidFill>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注意点</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①</a:t>
                      </a:r>
                      <a:r>
                        <a:rPr lang="zh-CN" sz="4400" kern="100" dirty="0">
                          <a:solidFill>
                            <a:schemeClr val="tx1"/>
                          </a:solidFill>
                          <a:effectLst/>
                          <a:latin typeface="微软雅黑" panose="020B0503020204020204" pitchFamily="34" charset="-122"/>
                          <a:ea typeface="微软雅黑" panose="020B0503020204020204" pitchFamily="34" charset="-122"/>
                        </a:rPr>
                        <a:t>必须抓住事物最典型的特征。</a:t>
                      </a:r>
                      <a:r>
                        <a:rPr lang="en-US" sz="4400" kern="100" dirty="0">
                          <a:solidFill>
                            <a:schemeClr val="tx1"/>
                          </a:solidFill>
                          <a:effectLst/>
                          <a:latin typeface="微软雅黑" panose="020B0503020204020204" pitchFamily="34" charset="-122"/>
                          <a:ea typeface="微软雅黑" panose="020B0503020204020204" pitchFamily="34" charset="-122"/>
                        </a:rPr>
                        <a:t>②</a:t>
                      </a:r>
                      <a:r>
                        <a:rPr lang="zh-CN" sz="4400" kern="100" dirty="0">
                          <a:solidFill>
                            <a:schemeClr val="tx1"/>
                          </a:solidFill>
                          <a:effectLst/>
                          <a:latin typeface="微软雅黑" panose="020B0503020204020204" pitchFamily="34" charset="-122"/>
                          <a:ea typeface="微软雅黑" panose="020B0503020204020204" pitchFamily="34" charset="-122"/>
                        </a:rPr>
                        <a:t>对于所借代的事物</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一般应在一定的语言环境中有所交代。</a:t>
                      </a:r>
                      <a:r>
                        <a:rPr lang="en-US" sz="4400" kern="100" dirty="0">
                          <a:solidFill>
                            <a:schemeClr val="tx1"/>
                          </a:solidFill>
                          <a:effectLst/>
                          <a:latin typeface="微软雅黑" panose="020B0503020204020204" pitchFamily="34" charset="-122"/>
                          <a:ea typeface="微软雅黑" panose="020B0503020204020204" pitchFamily="34" charset="-122"/>
                        </a:rPr>
                        <a:t>③</a:t>
                      </a:r>
                      <a:r>
                        <a:rPr lang="zh-CN" sz="4400" kern="100" dirty="0">
                          <a:solidFill>
                            <a:schemeClr val="tx1"/>
                          </a:solidFill>
                          <a:effectLst/>
                          <a:latin typeface="微软雅黑" panose="020B0503020204020204" pitchFamily="34" charset="-122"/>
                          <a:ea typeface="微软雅黑" panose="020B0503020204020204" pitchFamily="34" charset="-122"/>
                        </a:rPr>
                        <a:t>借代的借体和本体事物不能同时出现</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407745"/>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4.  </a:t>
            </a:r>
            <a:r>
              <a:rPr lang="en-US" altLang="zh-CN" sz="4400" dirty="0">
                <a:latin typeface="微软雅黑" panose="020B0503020204020204" pitchFamily="34" charset="-122"/>
                <a:ea typeface="微软雅黑" panose="020B0503020204020204" pitchFamily="34" charset="-122"/>
              </a:rPr>
              <a:t>[2016·</a:t>
            </a:r>
            <a:r>
              <a:rPr lang="zh-CN" altLang="en-US" sz="4400" dirty="0">
                <a:latin typeface="微软雅黑" panose="020B0503020204020204" pitchFamily="34" charset="-122"/>
                <a:ea typeface="微软雅黑" panose="020B0503020204020204" pitchFamily="34" charset="-122"/>
              </a:rPr>
              <a:t>江苏卷</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下列熟语中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没有使用借代手法的一项是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人为刀俎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我为鱼肉                   </a:t>
            </a: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人皆可以为尧舜</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化干戈为玉帛                           </a:t>
            </a: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情人眼里出西施</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808886" y="7885286"/>
            <a:ext cx="20014314" cy="3505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23199" y="8086706"/>
            <a:ext cx="19942791" cy="2647263"/>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使用了暗喻的修辞手法。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尧舜”代指圣贤之人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以专名代本体。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干戈”“玉帛”分别代指“战争”“和平”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以具体代抽象。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西施”代指美人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也是以专名代本体。</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anim calcmode="lin" valueType="num">
                                      <p:cBhvr>
                                        <p:cTn id="15" dur="500" fill="hold"/>
                                        <p:tgtEl>
                                          <p:spTgt spid="11"/>
                                        </p:tgtEl>
                                        <p:attrNameLst>
                                          <p:attrName>ppt_x</p:attrName>
                                        </p:attrNameLst>
                                      </p:cBhvr>
                                      <p:tavLst>
                                        <p:tav tm="0">
                                          <p:val>
                                            <p:strVal val="#ppt_x"/>
                                          </p:val>
                                        </p:tav>
                                        <p:tav tm="100000">
                                          <p:val>
                                            <p:strVal val="#ppt_x"/>
                                          </p:val>
                                        </p:tav>
                                      </p:tavLst>
                                    </p:anim>
                                    <p:anim calcmode="lin" valueType="num">
                                      <p:cBhvr>
                                        <p:cTn id="16"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3167886"/>
            <a:ext cx="20082440" cy="7573227"/>
          </a:xfrm>
          <a:prstGeom prst="rect">
            <a:avLst/>
          </a:prstGeom>
          <a:noFill/>
        </p:spPr>
        <p:txBody>
          <a:bodyPr wrap="square" rtlCol="0">
            <a:spAutoFit/>
          </a:bodyPr>
          <a:lstStyle/>
          <a:p>
            <a:pPr>
              <a:lnSpc>
                <a:spcPct val="140000"/>
              </a:lnSpc>
            </a:pPr>
            <a:r>
              <a:rPr lang="en-US" altLang="zh-CN" sz="4400" b="1" dirty="0">
                <a:solidFill>
                  <a:srgbClr val="EF8340"/>
                </a:solidFill>
                <a:latin typeface="微软雅黑" panose="020B0503020204020204" pitchFamily="34" charset="-122"/>
                <a:ea typeface="微软雅黑" panose="020B0503020204020204" pitchFamily="34" charset="-122"/>
              </a:rPr>
              <a:t>2. </a:t>
            </a:r>
            <a:r>
              <a:rPr lang="en-US" altLang="zh-CN" sz="4400" dirty="0">
                <a:latin typeface="微软雅黑" panose="020B0503020204020204" pitchFamily="34" charset="-122"/>
                <a:ea typeface="微软雅黑" panose="020B0503020204020204" pitchFamily="34" charset="-122"/>
              </a:rPr>
              <a:t>[2015·</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Ⅰ] </a:t>
            </a:r>
            <a:r>
              <a:rPr lang="zh-CN" altLang="en-US" sz="4400" dirty="0">
                <a:latin typeface="微软雅黑" panose="020B0503020204020204" pitchFamily="34" charset="-122"/>
                <a:ea typeface="微软雅黑" panose="020B0503020204020204" pitchFamily="34" charset="-122"/>
              </a:rPr>
              <a:t>填入下面一段文字横线处的语句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最恰当的一句是</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40000"/>
              </a:lnSpc>
            </a:pPr>
            <a:r>
              <a:rPr lang="zh-CN" altLang="en-US" sz="4400" dirty="0">
                <a:latin typeface="微软雅黑" panose="020B0503020204020204" pitchFamily="34" charset="-122"/>
                <a:ea typeface="微软雅黑" panose="020B0503020204020204" pitchFamily="34" charset="-122"/>
              </a:rPr>
              <a:t>　　随着雾霾频发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油品质量对环境的影响引起了人们越来越多的关注。有测试表明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一些城市空气中</a:t>
            </a:r>
            <a:r>
              <a:rPr lang="en-US" altLang="zh-CN" sz="4400" dirty="0">
                <a:latin typeface="微软雅黑" panose="020B0503020204020204" pitchFamily="34" charset="-122"/>
                <a:ea typeface="微软雅黑" panose="020B0503020204020204" pitchFamily="34" charset="-122"/>
              </a:rPr>
              <a:t>PM2.5</a:t>
            </a:r>
            <a:r>
              <a:rPr lang="zh-CN" altLang="en-US" sz="4400" dirty="0">
                <a:latin typeface="微软雅黑" panose="020B0503020204020204" pitchFamily="34" charset="-122"/>
                <a:ea typeface="微软雅黑" panose="020B0503020204020204" pitchFamily="34" charset="-122"/>
              </a:rPr>
              <a:t>的</a:t>
            </a:r>
            <a:r>
              <a:rPr lang="en-US" altLang="zh-CN" sz="4400" dirty="0">
                <a:latin typeface="微软雅黑" panose="020B0503020204020204" pitchFamily="34" charset="-122"/>
                <a:ea typeface="微软雅黑" panose="020B0503020204020204" pitchFamily="34" charset="-122"/>
              </a:rPr>
              <a:t>20%</a:t>
            </a:r>
            <a:r>
              <a:rPr lang="zh-CN" altLang="en-US" sz="4400" dirty="0">
                <a:latin typeface="微软雅黑" panose="020B0503020204020204" pitchFamily="34" charset="-122"/>
                <a:ea typeface="微软雅黑" panose="020B0503020204020204" pitchFamily="34" charset="-122"/>
              </a:rPr>
              <a:t>左右来自机动车尾气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而只要使用符合新标准的汽油和柴油</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。有鉴于此</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我国将加快推进成品油质量升级国家专项行动。 </a:t>
            </a:r>
            <a:endParaRPr lang="zh-CN" altLang="en-US" sz="4400" dirty="0">
              <a:latin typeface="微软雅黑" panose="020B0503020204020204" pitchFamily="34" charset="-122"/>
              <a:ea typeface="微软雅黑" panose="020B0503020204020204" pitchFamily="34" charset="-122"/>
            </a:endParaRPr>
          </a:p>
          <a:p>
            <a:pPr>
              <a:lnSpc>
                <a:spcPct val="140000"/>
              </a:lnSpc>
            </a:pPr>
            <a:r>
              <a:rPr lang="en-US" altLang="zh-CN" sz="4400" dirty="0">
                <a:latin typeface="微软雅黑" panose="020B0503020204020204" pitchFamily="34" charset="-122"/>
                <a:ea typeface="微软雅黑" panose="020B0503020204020204" pitchFamily="34" charset="-122"/>
              </a:rPr>
              <a:t>A.</a:t>
            </a:r>
            <a:r>
              <a:rPr lang="zh-CN" altLang="en-US" sz="4400" dirty="0">
                <a:latin typeface="微软雅黑" panose="020B0503020204020204" pitchFamily="34" charset="-122"/>
                <a:ea typeface="微软雅黑" panose="020B0503020204020204" pitchFamily="34" charset="-122"/>
              </a:rPr>
              <a:t>即使现有汽车不做任何改造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其尾气中相关污染物的排放也能减少</a:t>
            </a:r>
            <a:r>
              <a:rPr lang="en-US" altLang="zh-CN" sz="4400" dirty="0">
                <a:latin typeface="微软雅黑" panose="020B0503020204020204" pitchFamily="34" charset="-122"/>
                <a:ea typeface="微软雅黑" panose="020B0503020204020204" pitchFamily="34" charset="-122"/>
              </a:rPr>
              <a:t>10%</a:t>
            </a:r>
            <a:endParaRPr lang="en-US" altLang="zh-CN" sz="4400" dirty="0">
              <a:latin typeface="微软雅黑" panose="020B0503020204020204" pitchFamily="34" charset="-122"/>
              <a:ea typeface="微软雅黑" panose="020B0503020204020204" pitchFamily="34" charset="-122"/>
            </a:endParaRPr>
          </a:p>
          <a:p>
            <a:pPr>
              <a:lnSpc>
                <a:spcPct val="140000"/>
              </a:lnSpc>
            </a:pPr>
            <a:r>
              <a:rPr lang="en-US" altLang="zh-CN" sz="4400" dirty="0">
                <a:latin typeface="微软雅黑" panose="020B0503020204020204" pitchFamily="34" charset="-122"/>
                <a:ea typeface="微软雅黑" panose="020B0503020204020204" pitchFamily="34" charset="-122"/>
              </a:rPr>
              <a:t>B.</a:t>
            </a:r>
            <a:r>
              <a:rPr lang="zh-CN" altLang="en-US" sz="4400" dirty="0">
                <a:latin typeface="微软雅黑" panose="020B0503020204020204" pitchFamily="34" charset="-122"/>
                <a:ea typeface="微软雅黑" panose="020B0503020204020204" pitchFamily="34" charset="-122"/>
              </a:rPr>
              <a:t>汽车尾气中相关污染物的排放就可减少</a:t>
            </a:r>
            <a:r>
              <a:rPr lang="en-US" altLang="zh-CN" sz="4400" dirty="0">
                <a:latin typeface="微软雅黑" panose="020B0503020204020204" pitchFamily="34" charset="-122"/>
                <a:ea typeface="微软雅黑" panose="020B0503020204020204" pitchFamily="34" charset="-122"/>
              </a:rPr>
              <a:t>10%,</a:t>
            </a:r>
            <a:r>
              <a:rPr lang="zh-CN" altLang="en-US" sz="4400" dirty="0">
                <a:latin typeface="微软雅黑" panose="020B0503020204020204" pitchFamily="34" charset="-122"/>
                <a:ea typeface="微软雅黑" panose="020B0503020204020204" pitchFamily="34" charset="-122"/>
              </a:rPr>
              <a:t>现有汽车的改造并不是必须的</a:t>
            </a:r>
            <a:endParaRPr lang="zh-CN" altLang="en-US" sz="4400" dirty="0">
              <a:latin typeface="微软雅黑" panose="020B0503020204020204" pitchFamily="34" charset="-122"/>
              <a:ea typeface="微软雅黑" panose="020B0503020204020204" pitchFamily="34" charset="-122"/>
            </a:endParaRPr>
          </a:p>
          <a:p>
            <a:pPr>
              <a:lnSpc>
                <a:spcPct val="140000"/>
              </a:lnSpc>
            </a:pP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再加上对现有汽车进行改造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其尾气中相关污染物的排放就将减少</a:t>
            </a:r>
            <a:r>
              <a:rPr lang="en-US" altLang="zh-CN" sz="4400" dirty="0">
                <a:latin typeface="微软雅黑" panose="020B0503020204020204" pitchFamily="34" charset="-122"/>
                <a:ea typeface="微软雅黑" panose="020B0503020204020204" pitchFamily="34" charset="-122"/>
              </a:rPr>
              <a:t>10%</a:t>
            </a:r>
            <a:r>
              <a:rPr lang="zh-CN" altLang="en-US" sz="4400" dirty="0">
                <a:latin typeface="微软雅黑" panose="020B0503020204020204" pitchFamily="34" charset="-122"/>
                <a:ea typeface="微软雅黑" panose="020B0503020204020204" pitchFamily="34" charset="-122"/>
              </a:rPr>
              <a:t>以上</a:t>
            </a:r>
            <a:endParaRPr lang="zh-CN" altLang="en-US" sz="4400" dirty="0">
              <a:latin typeface="微软雅黑" panose="020B0503020204020204" pitchFamily="34" charset="-122"/>
              <a:ea typeface="微软雅黑" panose="020B0503020204020204" pitchFamily="34" charset="-122"/>
            </a:endParaRPr>
          </a:p>
          <a:p>
            <a:pPr>
              <a:lnSpc>
                <a:spcPct val="140000"/>
              </a:lnSpc>
            </a:pPr>
            <a:r>
              <a:rPr lang="en-US" altLang="zh-CN" sz="4400" dirty="0">
                <a:latin typeface="微软雅黑" panose="020B0503020204020204" pitchFamily="34" charset="-122"/>
                <a:ea typeface="微软雅黑" panose="020B0503020204020204" pitchFamily="34" charset="-122"/>
              </a:rPr>
              <a:t>D.</a:t>
            </a:r>
            <a:r>
              <a:rPr lang="zh-CN" altLang="en-US" sz="4400" dirty="0">
                <a:latin typeface="微软雅黑" panose="020B0503020204020204" pitchFamily="34" charset="-122"/>
                <a:ea typeface="微软雅黑" panose="020B0503020204020204" pitchFamily="34" charset="-122"/>
              </a:rPr>
              <a:t>不管是否改造现有汽车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其尾气中的相关污染物排放都将减少</a:t>
            </a:r>
            <a:r>
              <a:rPr lang="en-US" altLang="zh-CN" sz="4400" dirty="0">
                <a:latin typeface="微软雅黑" panose="020B0503020204020204" pitchFamily="34" charset="-122"/>
                <a:ea typeface="微软雅黑" panose="020B0503020204020204" pitchFamily="34" charset="-122"/>
              </a:rPr>
              <a:t>10%</a:t>
            </a: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797297" y="2874936"/>
            <a:ext cx="20025903" cy="5287986"/>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5</a:t>
            </a:r>
            <a:r>
              <a:rPr lang="en-US" altLang="zh-CN" sz="4400" b="1">
                <a:solidFill>
                  <a:srgbClr val="EF8340"/>
                </a:solidFill>
                <a:latin typeface="微软雅黑" panose="020B0503020204020204" pitchFamily="34" charset="-122"/>
                <a:ea typeface="微软雅黑" panose="020B0503020204020204" pitchFamily="34" charset="-122"/>
              </a:rPr>
              <a:t>.  </a:t>
            </a:r>
            <a:r>
              <a:rPr lang="zh-CN" altLang="en-US" sz="4400">
                <a:latin typeface="微软雅黑" panose="020B0503020204020204" pitchFamily="34" charset="-122"/>
                <a:ea typeface="微软雅黑" panose="020B0503020204020204" pitchFamily="34" charset="-122"/>
              </a:rPr>
              <a:t>下列</a:t>
            </a:r>
            <a:r>
              <a:rPr lang="zh-CN" altLang="en-US" sz="4400" dirty="0">
                <a:latin typeface="微软雅黑" panose="020B0503020204020204" pitchFamily="34" charset="-122"/>
                <a:ea typeface="微软雅黑" panose="020B0503020204020204" pitchFamily="34" charset="-122"/>
              </a:rPr>
              <a:t>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所使用的修辞手法不同于其他三句的一项是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林冲信步投东</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雪地里踏着碎琼乱玉。</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黄发垂髫</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并怡然自乐。</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沙鸥翔集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锦鳞游泳。</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南国烽烟正十年。</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584500" y="7885286"/>
            <a:ext cx="20238700" cy="3505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02741" y="8086706"/>
            <a:ext cx="20363250" cy="1767022"/>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运用了比喻的修辞手法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黄发垂髫”</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锦鳞”代鱼</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烽烟”</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都运用了借代的修辞手法。</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anim calcmode="lin" valueType="num">
                                      <p:cBhvr>
                                        <p:cTn id="15" dur="500" fill="hold"/>
                                        <p:tgtEl>
                                          <p:spTgt spid="11"/>
                                        </p:tgtEl>
                                        <p:attrNameLst>
                                          <p:attrName>ppt_x</p:attrName>
                                        </p:attrNameLst>
                                      </p:cBhvr>
                                      <p:tavLst>
                                        <p:tav tm="0">
                                          <p:val>
                                            <p:strVal val="#ppt_x"/>
                                          </p:val>
                                        </p:tav>
                                        <p:tav tm="100000">
                                          <p:val>
                                            <p:strVal val="#ppt_x"/>
                                          </p:val>
                                        </p:tav>
                                      </p:tavLst>
                                    </p:anim>
                                    <p:anim calcmode="lin" valueType="num">
                                      <p:cBhvr>
                                        <p:cTn id="16"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88556" y="3564806"/>
            <a:ext cx="20162240" cy="78203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232572" y="4356894"/>
            <a:ext cx="19931202" cy="7048468"/>
          </a:xfrm>
          <a:prstGeom prst="rect">
            <a:avLst/>
          </a:prstGeom>
        </p:spPr>
        <p:txBody>
          <a:bodyPr wrap="square">
            <a:spAutoFit/>
          </a:bodyPr>
          <a:lstStyle/>
          <a:p>
            <a:pPr>
              <a:lnSpc>
                <a:spcPct val="130000"/>
              </a:lnSpc>
            </a:pPr>
            <a:r>
              <a:rPr lang="zh-CN" altLang="en-US" sz="4400" b="1" dirty="0">
                <a:latin typeface="微软雅黑" panose="020B0503020204020204" pitchFamily="34" charset="-122"/>
                <a:ea typeface="微软雅黑" panose="020B0503020204020204" pitchFamily="34" charset="-122"/>
                <a:cs typeface="Times New Roman" panose="02020603050405020304" pitchFamily="18" charset="0"/>
              </a:rPr>
              <a:t>温馨提醒        </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借代与借喻的异同点</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相同点</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它们都用一事物代替另一事物</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事物本体不出现。</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不同点</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借代的作用是“称代”</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即直接把借体称为本体</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只代不喻</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借喻的作用是“比喻”</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虽然也有代替的作用</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但总是喻中有代。构成借代的基础是事物的相关性</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即要求借体和本体有某种关系</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构成借喻的基础是事物的相似性</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即要求喻体和本体有某些方面的相似性。借喻可改为明喻或暗喻</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而借代不能。</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3527504"/>
          </a:xfrm>
          <a:prstGeom prst="rect">
            <a:avLst/>
          </a:prstGeom>
          <a:noFill/>
        </p:spPr>
        <p:txBody>
          <a:bodyPr wrap="square" rtlCol="0">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三、夸张</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zh-CN" altLang="en-US" sz="4400" u="sng"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2043268" y="3852838"/>
          <a:ext cx="19800000" cy="8815578"/>
        </p:xfrm>
        <a:graphic>
          <a:graphicData uri="http://schemas.openxmlformats.org/drawingml/2006/table">
            <a:tbl>
              <a:tblPr firstRow="1" firstCol="1" bandRow="1">
                <a:tableStyleId>{5940675A-B579-460E-94D1-54222C63F5DA}</a:tableStyleId>
              </a:tblPr>
              <a:tblGrid>
                <a:gridCol w="1154207"/>
                <a:gridCol w="18645793"/>
              </a:tblGrid>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概念</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为达到某种表达效果的需要</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故意对事物的形象、特征、作用、程度等方面加以扩大、缩小或超前描述的修辞手法</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种类</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a:t>
                      </a:r>
                      <a:r>
                        <a:rPr lang="en-US" sz="4400" kern="100" dirty="0">
                          <a:effectLst/>
                          <a:latin typeface="微软雅黑" panose="020B0503020204020204" pitchFamily="34" charset="-122"/>
                          <a:ea typeface="微软雅黑" panose="020B0503020204020204" pitchFamily="34" charset="-122"/>
                        </a:rPr>
                        <a:t>(1)</a:t>
                      </a:r>
                      <a:r>
                        <a:rPr lang="zh-CN" sz="4400" kern="100" dirty="0">
                          <a:effectLst/>
                          <a:latin typeface="微软雅黑" panose="020B0503020204020204" pitchFamily="34" charset="-122"/>
                          <a:ea typeface="微软雅黑" panose="020B0503020204020204" pitchFamily="34" charset="-122"/>
                        </a:rPr>
                        <a:t>扩大夸张。故意把客观事物说得“大、多、高、强、深”等的夸张形式。例如</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蜀道之难</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难于上青天。</a:t>
                      </a:r>
                      <a:endParaRPr lang="zh-CN" sz="4400" kern="100" dirty="0">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a:t>
                      </a:r>
                      <a:r>
                        <a:rPr lang="en-US" sz="4400" kern="100" dirty="0">
                          <a:effectLst/>
                          <a:latin typeface="微软雅黑" panose="020B0503020204020204" pitchFamily="34" charset="-122"/>
                          <a:ea typeface="微软雅黑" panose="020B0503020204020204" pitchFamily="34" charset="-122"/>
                        </a:rPr>
                        <a:t>(2)</a:t>
                      </a:r>
                      <a:r>
                        <a:rPr lang="zh-CN" sz="4400" kern="100" dirty="0">
                          <a:effectLst/>
                          <a:latin typeface="微软雅黑" panose="020B0503020204020204" pitchFamily="34" charset="-122"/>
                          <a:ea typeface="微软雅黑" panose="020B0503020204020204" pitchFamily="34" charset="-122"/>
                        </a:rPr>
                        <a:t>缩小夸张。故意把客观事物说得“小、少、低、弱、浅”等的夸张形式。例如</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一个浑身黑色的人</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站在老栓面前</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眼光正像两把刀</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刺得老栓缩小了一半。</a:t>
                      </a:r>
                      <a:endParaRPr lang="zh-CN" sz="4400" kern="100" dirty="0">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a:t>
                      </a:r>
                      <a:r>
                        <a:rPr lang="en-US" sz="4400" kern="100" dirty="0">
                          <a:effectLst/>
                          <a:latin typeface="微软雅黑" panose="020B0503020204020204" pitchFamily="34" charset="-122"/>
                          <a:ea typeface="微软雅黑" panose="020B0503020204020204" pitchFamily="34" charset="-122"/>
                        </a:rPr>
                        <a:t>(3)</a:t>
                      </a:r>
                      <a:r>
                        <a:rPr lang="zh-CN" sz="4400" kern="100" dirty="0">
                          <a:effectLst/>
                          <a:latin typeface="微软雅黑" panose="020B0503020204020204" pitchFamily="34" charset="-122"/>
                          <a:ea typeface="微软雅黑" panose="020B0503020204020204" pitchFamily="34" charset="-122"/>
                        </a:rPr>
                        <a:t>超前夸张。在时间上把后出现的事物提前一步的夸张形式。例如</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农民们都说</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“看见这鲜绿的麦苗</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就嗅出白面包子的香味来了。”</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2647263"/>
          </a:xfrm>
          <a:prstGeom prst="rect">
            <a:avLst/>
          </a:prstGeom>
          <a:noFill/>
        </p:spPr>
        <p:txBody>
          <a:bodyPr wrap="square" rtlCol="0">
            <a:spAutoFit/>
          </a:bodyPr>
          <a:lstStyle/>
          <a:p>
            <a:pPr algn="r">
              <a:lnSpc>
                <a:spcPct val="130000"/>
              </a:lnSpc>
            </a:pPr>
            <a:r>
              <a:rPr lang="zh-CN" altLang="en-US" sz="4400" dirty="0">
                <a:latin typeface="微软雅黑" panose="020B0503020204020204" pitchFamily="34" charset="-122"/>
                <a:ea typeface="微软雅黑" panose="020B0503020204020204" pitchFamily="34" charset="-122"/>
              </a:rPr>
              <a:t>（续表）</a:t>
            </a: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zh-CN" altLang="en-US" sz="4400" u="sng"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2041510" y="3924846"/>
          <a:ext cx="19993262" cy="6803898"/>
        </p:xfrm>
        <a:graphic>
          <a:graphicData uri="http://schemas.openxmlformats.org/drawingml/2006/table">
            <a:tbl>
              <a:tblPr firstRow="1" firstCol="1" bandRow="1">
                <a:tableStyleId>{5940675A-B579-460E-94D1-54222C63F5DA}</a:tableStyleId>
              </a:tblPr>
              <a:tblGrid>
                <a:gridCol w="1165473"/>
                <a:gridCol w="18827789"/>
              </a:tblGrid>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作用</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突出事物的本质</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烘托气氛</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增强感染力</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引起联想</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以创造意境</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强化作者的某种感情</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运用</a:t>
                      </a:r>
                      <a:endParaRPr lang="zh-CN" sz="4400" kern="100">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注意点</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a:t>
                      </a:r>
                      <a:r>
                        <a:rPr lang="en-US" sz="4400" kern="100" dirty="0">
                          <a:effectLst/>
                          <a:latin typeface="微软雅黑" panose="020B0503020204020204" pitchFamily="34" charset="-122"/>
                          <a:ea typeface="微软雅黑" panose="020B0503020204020204" pitchFamily="34" charset="-122"/>
                        </a:rPr>
                        <a:t>①</a:t>
                      </a:r>
                      <a:r>
                        <a:rPr lang="zh-CN" sz="4400" kern="100" dirty="0">
                          <a:effectLst/>
                          <a:latin typeface="微软雅黑" panose="020B0503020204020204" pitchFamily="34" charset="-122"/>
                          <a:ea typeface="微软雅黑" panose="020B0503020204020204" pitchFamily="34" charset="-122"/>
                        </a:rPr>
                        <a:t>夸张不是浮夸</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而是故意的合理的夸大</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所以不能失去生活的根据</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下面运用的夸张就不合事理</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同志们</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你们看</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我们力量大如天</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脚下地球当球玩</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大洋海水能喝干。</a:t>
                      </a:r>
                      <a:r>
                        <a:rPr lang="en-US" sz="4400" kern="100" dirty="0">
                          <a:effectLst/>
                          <a:latin typeface="微软雅黑" panose="020B0503020204020204" pitchFamily="34" charset="-122"/>
                          <a:ea typeface="微软雅黑" panose="020B0503020204020204" pitchFamily="34" charset="-122"/>
                        </a:rPr>
                        <a:t>②</a:t>
                      </a:r>
                      <a:r>
                        <a:rPr lang="zh-CN" sz="4400" kern="100" dirty="0">
                          <a:effectLst/>
                          <a:latin typeface="微软雅黑" panose="020B0503020204020204" pitchFamily="34" charset="-122"/>
                          <a:ea typeface="微软雅黑" panose="020B0503020204020204" pitchFamily="34" charset="-122"/>
                        </a:rPr>
                        <a:t>夸张不能和事实距离过近</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否则会分不清是在说事实还是在夸张。</a:t>
                      </a:r>
                      <a:r>
                        <a:rPr lang="en-US" sz="4400" kern="100" dirty="0">
                          <a:effectLst/>
                          <a:latin typeface="微软雅黑" panose="020B0503020204020204" pitchFamily="34" charset="-122"/>
                          <a:ea typeface="微软雅黑" panose="020B0503020204020204" pitchFamily="34" charset="-122"/>
                        </a:rPr>
                        <a:t>③</a:t>
                      </a:r>
                      <a:r>
                        <a:rPr lang="zh-CN" sz="4400" kern="100" dirty="0">
                          <a:effectLst/>
                          <a:latin typeface="微软雅黑" panose="020B0503020204020204" pitchFamily="34" charset="-122"/>
                          <a:ea typeface="微软雅黑" panose="020B0503020204020204" pitchFamily="34" charset="-122"/>
                        </a:rPr>
                        <a:t>夸张要注意文体特征</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如科技说明文、说理性文章就很少用甚至不用夸张</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以免歪曲事实</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6096028"/>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6.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夸张手法运用正确的一项是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看到自己昨天刚买的股票一下子跌了这么多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他气得浑身都发紫了。</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这次军演中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只见那辆坦克爬山时身轻如燕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劈开云层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直上了蓝天。</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我和你比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简直是一个在井里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一个在天上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我自愧不如。</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气象台已经连续几天发布高温预警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烈日下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柏油路都快融化了。</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584500" y="8389342"/>
            <a:ext cx="20450272" cy="30018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28516" y="8389342"/>
            <a:ext cx="20363250" cy="2647263"/>
          </a:xfrm>
          <a:prstGeom prst="rect">
            <a:avLst/>
          </a:prstGeom>
        </p:spPr>
        <p:txBody>
          <a:bodyPr wrap="square">
            <a:spAutoFit/>
          </a:bodyPr>
          <a:lstStyle/>
          <a:p>
            <a:pPr>
              <a:lnSpc>
                <a:spcPct val="130000"/>
              </a:lnSpc>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气得浑身都发紫了”说法过于夸大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气得嘴唇都发紫了”正确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坦克“身轻如燕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劈开云层</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直上了蓝天”夸张不当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不符合客观实际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一个在井里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一个在天上”夸张不当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一个在地上</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一个在天上”有可能。</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anim calcmode="lin" valueType="num">
                                      <p:cBhvr>
                                        <p:cTn id="15" dur="500" fill="hold"/>
                                        <p:tgtEl>
                                          <p:spTgt spid="11"/>
                                        </p:tgtEl>
                                        <p:attrNameLst>
                                          <p:attrName>ppt_x</p:attrName>
                                        </p:attrNameLst>
                                      </p:cBhvr>
                                      <p:tavLst>
                                        <p:tav tm="0">
                                          <p:val>
                                            <p:strVal val="#ppt_x"/>
                                          </p:val>
                                        </p:tav>
                                        <p:tav tm="100000">
                                          <p:val>
                                            <p:strVal val="#ppt_x"/>
                                          </p:val>
                                        </p:tav>
                                      </p:tavLst>
                                    </p:anim>
                                    <p:anim calcmode="lin" valueType="num">
                                      <p:cBhvr>
                                        <p:cTn id="16"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3295261"/>
          </a:xfrm>
          <a:prstGeom prst="rect">
            <a:avLst/>
          </a:prstGeom>
          <a:noFill/>
        </p:spPr>
        <p:txBody>
          <a:bodyPr wrap="square" rtlCol="0">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四、对偶</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u="sng"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2023200" y="4003802"/>
          <a:ext cx="19800000" cy="7809738"/>
        </p:xfrm>
        <a:graphic>
          <a:graphicData uri="http://schemas.openxmlformats.org/drawingml/2006/table">
            <a:tbl>
              <a:tblPr firstRow="1" firstCol="1" bandRow="1">
                <a:tableStyleId>{5940675A-B579-460E-94D1-54222C63F5DA}</a:tableStyleId>
              </a:tblPr>
              <a:tblGrid>
                <a:gridCol w="1154207"/>
                <a:gridCol w="18645793"/>
              </a:tblGrid>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概念</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用字数相等、结构相似的一对短语或句子来表达相对或相近的意思的修辞手法</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种类</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(1)</a:t>
                      </a:r>
                      <a:r>
                        <a:rPr lang="zh-CN" sz="4400" kern="100" dirty="0">
                          <a:solidFill>
                            <a:schemeClr val="tx1"/>
                          </a:solidFill>
                          <a:effectLst/>
                          <a:latin typeface="微软雅黑" panose="020B0503020204020204" pitchFamily="34" charset="-122"/>
                          <a:ea typeface="微软雅黑" panose="020B0503020204020204" pitchFamily="34" charset="-122"/>
                        </a:rPr>
                        <a:t>正对。上下句在意思上相似、相补、相衬的对偶形式。例如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墙上芦苇</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头重脚轻根底浅</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山间竹笋</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嘴尖皮厚腹中空。</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(2)</a:t>
                      </a:r>
                      <a:r>
                        <a:rPr lang="zh-CN" sz="4400" kern="100" dirty="0">
                          <a:solidFill>
                            <a:schemeClr val="tx1"/>
                          </a:solidFill>
                          <a:effectLst/>
                          <a:latin typeface="微软雅黑" panose="020B0503020204020204" pitchFamily="34" charset="-122"/>
                          <a:ea typeface="微软雅黑" panose="020B0503020204020204" pitchFamily="34" charset="-122"/>
                        </a:rPr>
                        <a:t>反对。上下句在意思上相反或相对的对偶形式。例如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横眉冷对千夫指</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俯首甘为孺子牛。</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(3)</a:t>
                      </a:r>
                      <a:r>
                        <a:rPr lang="zh-CN" sz="4400" kern="100" dirty="0">
                          <a:solidFill>
                            <a:schemeClr val="tx1"/>
                          </a:solidFill>
                          <a:effectLst/>
                          <a:latin typeface="微软雅黑" panose="020B0503020204020204" pitchFamily="34" charset="-122"/>
                          <a:ea typeface="微软雅黑" panose="020B0503020204020204" pitchFamily="34" charset="-122"/>
                        </a:rPr>
                        <a:t>串对</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流水对</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。上下句在意思上具有承接、递进、因果、假设、条件等关系的对偶形式。例如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才饮长沙水</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又食武昌鱼。</a:t>
                      </a:r>
                      <a:endParaRPr lang="zh-CN" sz="4400" kern="100" dirty="0">
                        <a:solidFill>
                          <a:schemeClr val="tx1"/>
                        </a:solidFill>
                        <a:effectLst/>
                        <a:latin typeface="微软雅黑" panose="020B0503020204020204" pitchFamily="34" charset="-122"/>
                        <a:ea typeface="微软雅黑" panose="020B0503020204020204" pitchFamily="34" charset="-122"/>
                      </a:endParaRPr>
                    </a:p>
                  </a:txBody>
                  <a:tcPr marL="66675" marR="66675" marT="0" marB="0" anchor="ctr"/>
                </a:tc>
              </a:tr>
            </a:tbl>
          </a:graphicData>
        </a:graphic>
      </p:graphicFrame>
      <p:sp>
        <p:nvSpPr>
          <p:cNvPr id="5" name="Rectangle 1"/>
          <p:cNvSpPr>
            <a:spLocks noChangeArrowheads="1"/>
          </p:cNvSpPr>
          <p:nvPr/>
        </p:nvSpPr>
        <p:spPr bwMode="auto">
          <a:xfrm>
            <a:off x="1633538" y="723265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2415020"/>
          </a:xfrm>
          <a:prstGeom prst="rect">
            <a:avLst/>
          </a:prstGeom>
          <a:noFill/>
        </p:spPr>
        <p:txBody>
          <a:bodyPr wrap="square" rtlCol="0">
            <a:spAutoFit/>
          </a:bodyPr>
          <a:lstStyle/>
          <a:p>
            <a:pPr algn="r">
              <a:lnSpc>
                <a:spcPct val="130000"/>
              </a:lnSpc>
            </a:pPr>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rPr>
              <a:t>（续表）</a:t>
            </a: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u="sng"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2023200" y="4003802"/>
          <a:ext cx="19800000" cy="3904869"/>
        </p:xfrm>
        <a:graphic>
          <a:graphicData uri="http://schemas.openxmlformats.org/drawingml/2006/table">
            <a:tbl>
              <a:tblPr firstRow="1" firstCol="1" bandRow="1">
                <a:tableStyleId>{5940675A-B579-460E-94D1-54222C63F5DA}</a:tableStyleId>
              </a:tblPr>
              <a:tblGrid>
                <a:gridCol w="1865556"/>
                <a:gridCol w="17934444"/>
              </a:tblGrid>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种类</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(4)</a:t>
                      </a:r>
                      <a:r>
                        <a:rPr lang="zh-CN" sz="4400" kern="100" dirty="0">
                          <a:solidFill>
                            <a:schemeClr val="tx1"/>
                          </a:solidFill>
                          <a:effectLst/>
                          <a:latin typeface="微软雅黑" panose="020B0503020204020204" pitchFamily="34" charset="-122"/>
                          <a:ea typeface="微软雅黑" panose="020B0503020204020204" pitchFamily="34" charset="-122"/>
                        </a:rPr>
                        <a:t>根据上下句的形式</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又可以把对偶分为严式对偶和宽式对偶。严式对偶</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要求上下两句字数相等、词性相对、结构相同、平仄相对、不重复用字</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如</a:t>
                      </a:r>
                      <a:r>
                        <a:rPr lang="en-US" sz="4400" kern="100" dirty="0">
                          <a:solidFill>
                            <a:schemeClr val="tx1"/>
                          </a:solidFill>
                          <a:effectLst/>
                          <a:latin typeface="微软雅黑" panose="020B0503020204020204" pitchFamily="34" charset="-122"/>
                          <a:ea typeface="微软雅黑" panose="020B0503020204020204" pitchFamily="34" charset="-122"/>
                        </a:rPr>
                        <a:t>(1)(2)</a:t>
                      </a:r>
                      <a:r>
                        <a:rPr lang="zh-CN" sz="4400" kern="100" dirty="0">
                          <a:solidFill>
                            <a:schemeClr val="tx1"/>
                          </a:solidFill>
                          <a:effectLst/>
                          <a:latin typeface="微软雅黑" panose="020B0503020204020204" pitchFamily="34" charset="-122"/>
                          <a:ea typeface="微软雅黑" panose="020B0503020204020204" pitchFamily="34" charset="-122"/>
                        </a:rPr>
                        <a:t>中的例句。宽式对偶</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即就严式对偶的五条要求只要有一部分达到就可以</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不是很严格</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如</a:t>
                      </a:r>
                      <a:r>
                        <a:rPr lang="en-US" sz="4400" kern="100" dirty="0">
                          <a:solidFill>
                            <a:schemeClr val="tx1"/>
                          </a:solidFill>
                          <a:effectLst/>
                          <a:latin typeface="微软雅黑" panose="020B0503020204020204" pitchFamily="34" charset="-122"/>
                          <a:ea typeface="微软雅黑" panose="020B0503020204020204" pitchFamily="34" charset="-122"/>
                        </a:rPr>
                        <a:t>(3)</a:t>
                      </a:r>
                      <a:r>
                        <a:rPr lang="zh-CN" sz="4400" kern="100" dirty="0">
                          <a:solidFill>
                            <a:schemeClr val="tx1"/>
                          </a:solidFill>
                          <a:effectLst/>
                          <a:latin typeface="微软雅黑" panose="020B0503020204020204" pitchFamily="34" charset="-122"/>
                          <a:ea typeface="微软雅黑" panose="020B0503020204020204" pitchFamily="34" charset="-122"/>
                        </a:rPr>
                        <a:t>中的例句</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23265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2415020"/>
          </a:xfrm>
          <a:prstGeom prst="rect">
            <a:avLst/>
          </a:prstGeom>
          <a:noFill/>
        </p:spPr>
        <p:txBody>
          <a:bodyPr wrap="square" rtlCol="0">
            <a:spAutoFit/>
          </a:bodyPr>
          <a:lstStyle/>
          <a:p>
            <a:pPr algn="r">
              <a:lnSpc>
                <a:spcPct val="130000"/>
              </a:lnSpc>
            </a:pPr>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rPr>
              <a:t>（续表）</a:t>
            </a: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u="sng"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2023200" y="4003802"/>
          <a:ext cx="19800000" cy="5798058"/>
        </p:xfrm>
        <a:graphic>
          <a:graphicData uri="http://schemas.openxmlformats.org/drawingml/2006/table">
            <a:tbl>
              <a:tblPr firstRow="1" firstCol="1" bandRow="1">
                <a:tableStyleId>{5940675A-B579-460E-94D1-54222C63F5DA}</a:tableStyleId>
              </a:tblPr>
              <a:tblGrid>
                <a:gridCol w="1865556"/>
                <a:gridCol w="17934444"/>
              </a:tblGrid>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作用</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便于吟诵</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易于记忆</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用于诗词</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有音乐美</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表意凝练</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抒情酣畅。</a:t>
                      </a:r>
                      <a:r>
                        <a:rPr lang="en-US" sz="4400" kern="100" dirty="0">
                          <a:solidFill>
                            <a:schemeClr val="tx1"/>
                          </a:solidFill>
                          <a:effectLst/>
                          <a:latin typeface="微软雅黑" panose="020B0503020204020204" pitchFamily="34" charset="-122"/>
                          <a:ea typeface="微软雅黑" panose="020B0503020204020204" pitchFamily="34" charset="-122"/>
                        </a:rPr>
                        <a:t>①</a:t>
                      </a:r>
                      <a:r>
                        <a:rPr lang="zh-CN" sz="4400" kern="100" dirty="0">
                          <a:solidFill>
                            <a:schemeClr val="tx1"/>
                          </a:solidFill>
                          <a:effectLst/>
                          <a:latin typeface="微软雅黑" panose="020B0503020204020204" pitchFamily="34" charset="-122"/>
                          <a:ea typeface="微软雅黑" panose="020B0503020204020204" pitchFamily="34" charset="-122"/>
                        </a:rPr>
                        <a:t>形式整齐</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结构对称</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可以收到一种均衡的美感效果。</a:t>
                      </a:r>
                      <a:r>
                        <a:rPr lang="en-US" sz="4400" kern="100" dirty="0">
                          <a:solidFill>
                            <a:schemeClr val="tx1"/>
                          </a:solidFill>
                          <a:effectLst/>
                          <a:latin typeface="微软雅黑" panose="020B0503020204020204" pitchFamily="34" charset="-122"/>
                          <a:ea typeface="微软雅黑" panose="020B0503020204020204" pitchFamily="34" charset="-122"/>
                        </a:rPr>
                        <a:t>②</a:t>
                      </a:r>
                      <a:r>
                        <a:rPr lang="zh-CN" sz="4400" kern="100" dirty="0">
                          <a:solidFill>
                            <a:schemeClr val="tx1"/>
                          </a:solidFill>
                          <a:effectLst/>
                          <a:latin typeface="微软雅黑" panose="020B0503020204020204" pitchFamily="34" charset="-122"/>
                          <a:ea typeface="微软雅黑" panose="020B0503020204020204" pitchFamily="34" charset="-122"/>
                        </a:rPr>
                        <a:t>词句凝练概括</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富有表现力</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能够把相关事物间的关系表现得集中鲜明</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使对立事物间的对比强烈</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褒贬分明。</a:t>
                      </a:r>
                      <a:r>
                        <a:rPr lang="en-US" sz="4400" kern="100" dirty="0">
                          <a:solidFill>
                            <a:schemeClr val="tx1"/>
                          </a:solidFill>
                          <a:effectLst/>
                          <a:latin typeface="微软雅黑" panose="020B0503020204020204" pitchFamily="34" charset="-122"/>
                          <a:ea typeface="微软雅黑" panose="020B0503020204020204" pitchFamily="34" charset="-122"/>
                        </a:rPr>
                        <a:t>③</a:t>
                      </a:r>
                      <a:r>
                        <a:rPr lang="zh-CN" sz="4400" kern="100" dirty="0">
                          <a:solidFill>
                            <a:schemeClr val="tx1"/>
                          </a:solidFill>
                          <a:effectLst/>
                          <a:latin typeface="微软雅黑" panose="020B0503020204020204" pitchFamily="34" charset="-122"/>
                          <a:ea typeface="微软雅黑" panose="020B0503020204020204" pitchFamily="34" charset="-122"/>
                        </a:rPr>
                        <a:t>节奏鲜明</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音韵和谐</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读来朗朗上口</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便于吟诵记忆</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运用</a:t>
                      </a:r>
                      <a:endParaRPr lang="zh-CN" sz="4400" kern="100">
                        <a:solidFill>
                          <a:schemeClr val="tx1"/>
                        </a:solidFill>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注意点</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运用对偶切忌不顾内容</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片面追求形式上的对仗、整齐。徒有形式上的对偶</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内容空洞</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则背离了修辞的本来目的</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23265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335546"/>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7.  </a:t>
            </a:r>
            <a:r>
              <a:rPr lang="zh-CN" altLang="en-US" sz="4400" dirty="0">
                <a:latin typeface="微软雅黑" panose="020B0503020204020204" pitchFamily="34" charset="-122"/>
                <a:ea typeface="微软雅黑" panose="020B0503020204020204" pitchFamily="34" charset="-122"/>
              </a:rPr>
              <a:t>下列诗句与“墙头雨细垂纤草”对仗工整的一项是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水面风回聚落花                </a:t>
            </a: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数峰无语立斜阳</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楼上春容带雨来                </a:t>
            </a: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蝉曳残声过别枝</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584500" y="7228043"/>
            <a:ext cx="20238700" cy="3505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28516" y="7588083"/>
            <a:ext cx="20363250" cy="2647263"/>
          </a:xfrm>
          <a:prstGeom prst="rect">
            <a:avLst/>
          </a:prstGeom>
        </p:spPr>
        <p:txBody>
          <a:bodyPr wrap="square">
            <a:spAutoFit/>
          </a:bodyPr>
          <a:lstStyle/>
          <a:p>
            <a:pPr>
              <a:lnSpc>
                <a:spcPct val="130000"/>
              </a:lnSpc>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本题考查正确使用修辞手法的能力。首先排除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蝉曳”是主谓结构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与“墙头”明显不对仗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其次排除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题干例句中“雨细”是主谓结构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与“无语”明显不对仗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项中的“带雨来”不如</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项中的“聚落花”与“垂纤草”对仗工整。</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anim calcmode="lin" valueType="num">
                                      <p:cBhvr>
                                        <p:cTn id="15" dur="500" fill="hold"/>
                                        <p:tgtEl>
                                          <p:spTgt spid="11"/>
                                        </p:tgtEl>
                                        <p:attrNameLst>
                                          <p:attrName>ppt_x</p:attrName>
                                        </p:attrNameLst>
                                      </p:cBhvr>
                                      <p:tavLst>
                                        <p:tav tm="0">
                                          <p:val>
                                            <p:strVal val="#ppt_x"/>
                                          </p:val>
                                        </p:tav>
                                        <p:tav tm="100000">
                                          <p:val>
                                            <p:strVal val="#ppt_x"/>
                                          </p:val>
                                        </p:tav>
                                      </p:tavLst>
                                    </p:anim>
                                    <p:anim calcmode="lin" valueType="num">
                                      <p:cBhvr>
                                        <p:cTn id="16"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88556" y="3564806"/>
            <a:ext cx="20162240" cy="78203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204075" y="3852838"/>
            <a:ext cx="19931202" cy="7928709"/>
          </a:xfrm>
          <a:prstGeom prst="rect">
            <a:avLst/>
          </a:prstGeom>
        </p:spPr>
        <p:txBody>
          <a:bodyPr wrap="square">
            <a:spAutoFit/>
          </a:bodyPr>
          <a:lstStyle/>
          <a:p>
            <a:pPr>
              <a:lnSpc>
                <a:spcPct val="130000"/>
              </a:lnSpc>
            </a:pPr>
            <a:r>
              <a:rPr lang="zh-CN" altLang="en-US" sz="4400" b="1" dirty="0">
                <a:latin typeface="微软雅黑" panose="020B0503020204020204" pitchFamily="34" charset="-122"/>
                <a:ea typeface="微软雅黑" panose="020B0503020204020204" pitchFamily="34" charset="-122"/>
                <a:cs typeface="Times New Roman" panose="02020603050405020304" pitchFamily="18" charset="0"/>
              </a:rPr>
              <a:t>温馨提醒                 </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对偶与对比的不同点</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不同点一</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对比的基本特点是“对立”</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对偶的基本特点是“对称”。</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不同点二</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对偶主要是从结构形式上说的</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它要求结构相称</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字数相等</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对比是从意义上说的</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它要求意思相反或相近</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而不管结构形式如何。</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不同点三</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对偶里的“反对”</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如“横眉冷对千夫指</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俯首甘为孺子牛”</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就意义上说是对比</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就形式上说是对偶</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这是修辞手法的兼类现象。</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484065"/>
            <a:ext cx="19800000" cy="46058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46204" y="3511660"/>
            <a:ext cx="19800000" cy="4407745"/>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本题考查语言表达连贯及选用句式的能力。根据所给语段的语境可知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本语段主要是说车辆使用的成品油质量要符合新标准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成品油质量需要升级。横线上的内容应主要陈述使用符合新标准的成品油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汽车尾气就可减少。综合四个选项可知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项与上下文衔接较好。</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重点是说“汽车的改造并不是必须的”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是说二者的共同作用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过于绝对。</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2647263"/>
          </a:xfrm>
          <a:prstGeom prst="rect">
            <a:avLst/>
          </a:prstGeom>
          <a:noFill/>
        </p:spPr>
        <p:txBody>
          <a:bodyPr wrap="square" rtlCol="0">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五、排比</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zh-CN" altLang="en-US" sz="4400" u="sng"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934163" y="4204815"/>
          <a:ext cx="20064994" cy="4912670"/>
        </p:xfrm>
        <a:graphic>
          <a:graphicData uri="http://schemas.openxmlformats.org/drawingml/2006/table">
            <a:tbl>
              <a:tblPr firstRow="1" firstCol="1" bandRow="1">
                <a:tableStyleId>{5940675A-B579-460E-94D1-54222C63F5DA}</a:tableStyleId>
              </a:tblPr>
              <a:tblGrid>
                <a:gridCol w="1336749"/>
                <a:gridCol w="18728245"/>
              </a:tblGrid>
              <a:tr h="216024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概念</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由三个或三个以上结构相同或相似、内容相关、语气一致的短语或句子排列在一起</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用来加强语势、强调内容、加重感情的修辞手法</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1376215">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种类</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a:t>
                      </a:r>
                      <a:r>
                        <a:rPr lang="en-US" sz="4400" kern="100">
                          <a:effectLst/>
                          <a:latin typeface="微软雅黑" panose="020B0503020204020204" pitchFamily="34" charset="-122"/>
                          <a:ea typeface="微软雅黑" panose="020B0503020204020204" pitchFamily="34" charset="-122"/>
                        </a:rPr>
                        <a:t>①</a:t>
                      </a:r>
                      <a:r>
                        <a:rPr lang="zh-CN" sz="4400" kern="100">
                          <a:effectLst/>
                          <a:latin typeface="微软雅黑" panose="020B0503020204020204" pitchFamily="34" charset="-122"/>
                          <a:ea typeface="微软雅黑" panose="020B0503020204020204" pitchFamily="34" charset="-122"/>
                        </a:rPr>
                        <a:t>成分排比</a:t>
                      </a:r>
                      <a:r>
                        <a:rPr lang="en-US" sz="4400" kern="100">
                          <a:effectLst/>
                          <a:latin typeface="微软雅黑" panose="020B0503020204020204" pitchFamily="34" charset="-122"/>
                          <a:ea typeface="微软雅黑" panose="020B0503020204020204" pitchFamily="34" charset="-122"/>
                        </a:rPr>
                        <a:t>;②</a:t>
                      </a:r>
                      <a:r>
                        <a:rPr lang="zh-CN" sz="4400" kern="100">
                          <a:effectLst/>
                          <a:latin typeface="微软雅黑" panose="020B0503020204020204" pitchFamily="34" charset="-122"/>
                          <a:ea typeface="微软雅黑" panose="020B0503020204020204" pitchFamily="34" charset="-122"/>
                        </a:rPr>
                        <a:t>分句排比</a:t>
                      </a:r>
                      <a:r>
                        <a:rPr lang="en-US" sz="4400" kern="100">
                          <a:effectLst/>
                          <a:latin typeface="微软雅黑" panose="020B0503020204020204" pitchFamily="34" charset="-122"/>
                          <a:ea typeface="微软雅黑" panose="020B0503020204020204" pitchFamily="34" charset="-122"/>
                        </a:rPr>
                        <a:t>;③</a:t>
                      </a:r>
                      <a:r>
                        <a:rPr lang="zh-CN" sz="4400" kern="100">
                          <a:effectLst/>
                          <a:latin typeface="微软雅黑" panose="020B0503020204020204" pitchFamily="34" charset="-122"/>
                          <a:ea typeface="微软雅黑" panose="020B0503020204020204" pitchFamily="34" charset="-122"/>
                        </a:rPr>
                        <a:t>单句排比</a:t>
                      </a:r>
                      <a:r>
                        <a:rPr lang="en-US" sz="4400" kern="100">
                          <a:effectLst/>
                          <a:latin typeface="微软雅黑" panose="020B0503020204020204" pitchFamily="34" charset="-122"/>
                          <a:ea typeface="微软雅黑" panose="020B0503020204020204" pitchFamily="34" charset="-122"/>
                        </a:rPr>
                        <a:t>;④</a:t>
                      </a:r>
                      <a:r>
                        <a:rPr lang="zh-CN" sz="4400" kern="100">
                          <a:effectLst/>
                          <a:latin typeface="微软雅黑" panose="020B0503020204020204" pitchFamily="34" charset="-122"/>
                          <a:ea typeface="微软雅黑" panose="020B0503020204020204" pitchFamily="34" charset="-122"/>
                        </a:rPr>
                        <a:t>复句排比</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1376215">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作用</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内容集中</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增强气势</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叙事透辟</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条分缕析</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节奏鲜明</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长于抒情</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08950"/>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8. </a:t>
            </a:r>
            <a:r>
              <a:rPr lang="zh-CN" altLang="en-US" sz="4400" dirty="0">
                <a:latin typeface="微软雅黑" panose="020B0503020204020204" pitchFamily="34" charset="-122"/>
                <a:ea typeface="微软雅黑" panose="020B0503020204020204" pitchFamily="34" charset="-122"/>
              </a:rPr>
              <a:t>下列选项对语段主要运用的修辞手法的判断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正确的一组是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梦想是一个民族保持生机、激发活力的源泉。没有梦想的民族是可悲的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对美好梦想没有坚定不移和矢志不渝精神的民族同样没有前途。自强不息、坚韧不拔是中华民族固有的精神基因。回望历史</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面对列强的坚船利炮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中华民族奋起抗争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面对新中国成立之初的百废待兴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中国人民奋发图强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面对现代化征程中的困难与挑战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中华儿女怀揣中国梦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一路高歌前行。梦想的太阳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已经在东方地平线上喷薄而出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灿烂的朝霞正光耀在我们的眼前</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比喻　排比    </a:t>
            </a: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对偶　比喻    </a:t>
            </a: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排比　夸张    </a:t>
            </a: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夸张　对偶</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1880324" y="3636814"/>
            <a:ext cx="20082440" cy="47593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23200" y="3996854"/>
            <a:ext cx="19708526" cy="264726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本题考查对修辞手法的判断。“梦想是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源泉”“梦想的太阳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两句是暗喻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将“梦想”分别比喻成“源泉”“太阳”。三个“面对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属于排比。</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5055743"/>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9.  </a:t>
            </a:r>
            <a:r>
              <a:rPr lang="zh-CN" altLang="en-US" sz="4400" dirty="0">
                <a:latin typeface="微软雅黑" panose="020B0503020204020204" pitchFamily="34" charset="-122"/>
                <a:ea typeface="微软雅黑" panose="020B0503020204020204" pitchFamily="34" charset="-122"/>
              </a:rPr>
              <a:t>把下面的句子改写成排比句。</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音乐家常把灵感变为跳跃的音符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文学家呢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他们优美的辞章往往源于灵感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至于画家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他们完美的构图也常常与灵感相关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而一般人的灵感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则常是霎时的喜悦。</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877712" y="8169347"/>
            <a:ext cx="19999739" cy="22105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23200" y="8316783"/>
            <a:ext cx="20122818" cy="1767022"/>
          </a:xfrm>
          <a:prstGeom prst="rect">
            <a:avLst/>
          </a:prstGeom>
        </p:spPr>
        <p:txBody>
          <a:bodyPr wrap="square">
            <a:spAutoFit/>
          </a:bodyPr>
          <a:lstStyle/>
          <a:p>
            <a:pPr>
              <a:lnSpc>
                <a:spcPct val="130000"/>
              </a:lnSpc>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音乐家的灵感常成为跳跃的音符</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文学家的灵感常成为优美的辞章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画家的灵感常成为完美的构图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一般人的灵感常是霎时的喜悦。</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anim calcmode="lin" valueType="num">
                                      <p:cBhvr>
                                        <p:cTn id="15" dur="500" fill="hold"/>
                                        <p:tgtEl>
                                          <p:spTgt spid="11"/>
                                        </p:tgtEl>
                                        <p:attrNameLst>
                                          <p:attrName>ppt_x</p:attrName>
                                        </p:attrNameLst>
                                      </p:cBhvr>
                                      <p:tavLst>
                                        <p:tav tm="0">
                                          <p:val>
                                            <p:strVal val="#ppt_x"/>
                                          </p:val>
                                        </p:tav>
                                        <p:tav tm="100000">
                                          <p:val>
                                            <p:strVal val="#ppt_x"/>
                                          </p:val>
                                        </p:tav>
                                      </p:tavLst>
                                    </p:anim>
                                    <p:anim calcmode="lin" valueType="num">
                                      <p:cBhvr>
                                        <p:cTn id="16"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957354" y="3564806"/>
            <a:ext cx="19931202" cy="78203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88556" y="3685501"/>
            <a:ext cx="19931202" cy="7048468"/>
          </a:xfrm>
          <a:prstGeom prst="rect">
            <a:avLst/>
          </a:prstGeom>
        </p:spPr>
        <p:txBody>
          <a:bodyPr wrap="square">
            <a:spAutoFit/>
          </a:bodyPr>
          <a:lstStyle/>
          <a:p>
            <a:pPr>
              <a:lnSpc>
                <a:spcPct val="130000"/>
              </a:lnSpc>
            </a:pPr>
            <a:r>
              <a:rPr lang="zh-CN" altLang="en-US" sz="4400" b="1" dirty="0">
                <a:latin typeface="微软雅黑" panose="020B0503020204020204" pitchFamily="34" charset="-122"/>
                <a:ea typeface="微软雅黑" panose="020B0503020204020204" pitchFamily="34" charset="-122"/>
                <a:cs typeface="Times New Roman" panose="02020603050405020304" pitchFamily="18" charset="0"/>
              </a:rPr>
              <a:t>温馨提醒         </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排比与对偶的区别</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不同点一</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对称性与并列式。对偶有两个语言单位</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而排比有三个及三个以上的语言单位</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对偶必须对称</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而排比要求结构大体相似</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对字数要求不甚严格。</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不同点二</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词语的重字与避重有别。排比经常以同一词语作为彼此的提示语</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使语句互相衔接</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给人以紧凑、密集之感</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而典型的对偶句</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上下两联是不能重字的。</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不同点三</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对偶以平仄对仗为佳</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排比则无此要求。</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3375283"/>
          </a:xfrm>
          <a:prstGeom prst="rect">
            <a:avLst/>
          </a:prstGeom>
          <a:noFill/>
        </p:spPr>
        <p:txBody>
          <a:bodyPr wrap="square" rtlCol="0">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六、设问、反问、反复</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000" u="sng"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989538" y="4157916"/>
          <a:ext cx="19977345" cy="5679567"/>
        </p:xfrm>
        <a:graphic>
          <a:graphicData uri="http://schemas.openxmlformats.org/drawingml/2006/table">
            <a:tbl>
              <a:tblPr firstRow="1" firstCol="1" bandRow="1">
                <a:tableStyleId>{5940675A-B579-460E-94D1-54222C63F5DA}</a:tableStyleId>
              </a:tblPr>
              <a:tblGrid>
                <a:gridCol w="806741"/>
                <a:gridCol w="1614257"/>
                <a:gridCol w="17556347"/>
              </a:tblGrid>
              <a:tr h="0">
                <a:tc rowSpan="3">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设问</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概念</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为了引起别人的注意</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故意先提出问题</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紧接着说出自己的看法</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有时不说出看法</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的一种修辞手法</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314770">
                <a:tc vMerge="1">
                  <a:tcP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种类</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(1)</a:t>
                      </a:r>
                      <a:r>
                        <a:rPr lang="zh-CN" sz="4400" kern="100" dirty="0">
                          <a:solidFill>
                            <a:schemeClr val="tx1"/>
                          </a:solidFill>
                          <a:effectLst/>
                          <a:latin typeface="微软雅黑" panose="020B0503020204020204" pitchFamily="34" charset="-122"/>
                          <a:ea typeface="微软雅黑" panose="020B0503020204020204" pitchFamily="34" charset="-122"/>
                        </a:rPr>
                        <a:t>自问自答。例如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社会生产力有这样巨大的发展</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劳动生产率有这样大幅度的提高</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靠的是什么</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靠的是科学的力量、技术的力量。</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(2)</a:t>
                      </a:r>
                      <a:r>
                        <a:rPr lang="zh-CN" sz="4400" kern="100" dirty="0">
                          <a:solidFill>
                            <a:schemeClr val="tx1"/>
                          </a:solidFill>
                          <a:effectLst/>
                          <a:latin typeface="微软雅黑" panose="020B0503020204020204" pitchFamily="34" charset="-122"/>
                          <a:ea typeface="微软雅黑" panose="020B0503020204020204" pitchFamily="34" charset="-122"/>
                        </a:rPr>
                        <a:t>问而不答。例如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问苍茫大地</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谁主沉浮</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149670">
                <a:tc vMerge="1">
                  <a:tcP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作用</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吸引读者</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启发读者思考</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突出某些内容</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使文章起波澜</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676910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2495042"/>
          </a:xfrm>
          <a:prstGeom prst="rect">
            <a:avLst/>
          </a:prstGeom>
          <a:noFill/>
        </p:spPr>
        <p:txBody>
          <a:bodyPr wrap="square" rtlCol="0">
            <a:spAutoFit/>
          </a:bodyPr>
          <a:lstStyle/>
          <a:p>
            <a:pPr algn="r">
              <a:lnSpc>
                <a:spcPct val="130000"/>
              </a:lnSpc>
            </a:pPr>
            <a:r>
              <a:rPr lang="zh-CN" altLang="en-US" sz="4400" dirty="0">
                <a:latin typeface="微软雅黑" panose="020B0503020204020204" pitchFamily="34" charset="-122"/>
                <a:ea typeface="微软雅黑" panose="020B0503020204020204" pitchFamily="34" charset="-122"/>
              </a:rPr>
              <a:t>（续表）</a:t>
            </a: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000" u="sng"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845855" y="3780830"/>
          <a:ext cx="19977345" cy="8697087"/>
        </p:xfrm>
        <a:graphic>
          <a:graphicData uri="http://schemas.openxmlformats.org/drawingml/2006/table">
            <a:tbl>
              <a:tblPr firstRow="1" firstCol="1" bandRow="1">
                <a:tableStyleId>{5940675A-B579-460E-94D1-54222C63F5DA}</a:tableStyleId>
              </a:tblPr>
              <a:tblGrid>
                <a:gridCol w="806741"/>
                <a:gridCol w="1614257"/>
                <a:gridCol w="17556347"/>
              </a:tblGrid>
              <a:tr h="149670">
                <a:tc rowSpan="3">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反问</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概念</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为了加强语气</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用疑问的形式表达确定的意思的一种修辞手法</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644970">
                <a:tc vMerge="1">
                  <a:tcP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种类</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(1)</a:t>
                      </a:r>
                      <a:r>
                        <a:rPr lang="zh-CN" sz="4400" kern="100" dirty="0">
                          <a:solidFill>
                            <a:schemeClr val="tx1"/>
                          </a:solidFill>
                          <a:effectLst/>
                          <a:latin typeface="微软雅黑" panose="020B0503020204020204" pitchFamily="34" charset="-122"/>
                          <a:ea typeface="微软雅黑" panose="020B0503020204020204" pitchFamily="34" charset="-122"/>
                        </a:rPr>
                        <a:t>问而无答的反问。包括用肯定句表否定的内容和用否定句表肯定的内容两种形式。例如</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就说蒋筑英吧</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已经经过了这样长久的考验</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难道他入党的志愿</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也一定要等到死后才能由省委追认才能满足吗</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用肯定的形式表示否定</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我呢</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我难道没有应该受责备的地方吗</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用否定的形式表示肯定</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(2)</a:t>
                      </a:r>
                      <a:r>
                        <a:rPr lang="zh-CN" sz="4400" kern="100" dirty="0">
                          <a:solidFill>
                            <a:schemeClr val="tx1"/>
                          </a:solidFill>
                          <a:effectLst/>
                          <a:latin typeface="微软雅黑" panose="020B0503020204020204" pitchFamily="34" charset="-122"/>
                          <a:ea typeface="微软雅黑" panose="020B0503020204020204" pitchFamily="34" charset="-122"/>
                        </a:rPr>
                        <a:t>问而有答的反问。例如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敢于这样做的人</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难道不是一个英雄吗</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可以肯定地说是一个英雄</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一个大大的英雄</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149670">
                <a:tc vMerge="1">
                  <a:tcP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作用</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加强语气</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增强气势和感情</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676910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2495042"/>
          </a:xfrm>
          <a:prstGeom prst="rect">
            <a:avLst/>
          </a:prstGeom>
          <a:noFill/>
        </p:spPr>
        <p:txBody>
          <a:bodyPr wrap="square" rtlCol="0">
            <a:spAutoFit/>
          </a:bodyPr>
          <a:lstStyle/>
          <a:p>
            <a:pPr algn="r">
              <a:lnSpc>
                <a:spcPct val="130000"/>
              </a:lnSpc>
            </a:pPr>
            <a:r>
              <a:rPr lang="zh-CN" altLang="en-US" sz="4400" dirty="0">
                <a:latin typeface="微软雅黑" panose="020B0503020204020204" pitchFamily="34" charset="-122"/>
                <a:ea typeface="微软雅黑" panose="020B0503020204020204" pitchFamily="34" charset="-122"/>
              </a:rPr>
              <a:t>（续表）</a:t>
            </a: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000" u="sng"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845855" y="3780830"/>
          <a:ext cx="19977345" cy="3667887"/>
        </p:xfrm>
        <a:graphic>
          <a:graphicData uri="http://schemas.openxmlformats.org/drawingml/2006/table">
            <a:tbl>
              <a:tblPr firstRow="1" firstCol="1" bandRow="1">
                <a:tableStyleId>{5940675A-B579-460E-94D1-54222C63F5DA}</a:tableStyleId>
              </a:tblPr>
              <a:tblGrid>
                <a:gridCol w="806741"/>
                <a:gridCol w="1614257"/>
                <a:gridCol w="17556347"/>
              </a:tblGrid>
              <a:tr h="149670">
                <a:tc rowSpan="3">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反复</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概念</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为了表达强烈的感情</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有意重复使用某个词语、句子或句群的修辞手法</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149670">
                <a:tc vMerge="1">
                  <a:tcP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种类</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①</a:t>
                      </a:r>
                      <a:r>
                        <a:rPr lang="zh-CN" sz="4400" kern="100" dirty="0">
                          <a:solidFill>
                            <a:schemeClr val="tx1"/>
                          </a:solidFill>
                          <a:effectLst/>
                          <a:latin typeface="微软雅黑" panose="020B0503020204020204" pitchFamily="34" charset="-122"/>
                          <a:ea typeface="微软雅黑" panose="020B0503020204020204" pitchFamily="34" charset="-122"/>
                        </a:rPr>
                        <a:t>词语反复</a:t>
                      </a:r>
                      <a:r>
                        <a:rPr lang="en-US" sz="4400" kern="100" dirty="0">
                          <a:solidFill>
                            <a:schemeClr val="tx1"/>
                          </a:solidFill>
                          <a:effectLst/>
                          <a:latin typeface="微软雅黑" panose="020B0503020204020204" pitchFamily="34" charset="-122"/>
                          <a:ea typeface="微软雅黑" panose="020B0503020204020204" pitchFamily="34" charset="-122"/>
                        </a:rPr>
                        <a:t>;②</a:t>
                      </a:r>
                      <a:r>
                        <a:rPr lang="zh-CN" sz="4400" kern="100" dirty="0">
                          <a:solidFill>
                            <a:schemeClr val="tx1"/>
                          </a:solidFill>
                          <a:effectLst/>
                          <a:latin typeface="微软雅黑" panose="020B0503020204020204" pitchFamily="34" charset="-122"/>
                          <a:ea typeface="微软雅黑" panose="020B0503020204020204" pitchFamily="34" charset="-122"/>
                        </a:rPr>
                        <a:t>词组或句子反复</a:t>
                      </a:r>
                      <a:r>
                        <a:rPr lang="en-US" sz="4400" kern="100" dirty="0">
                          <a:solidFill>
                            <a:schemeClr val="tx1"/>
                          </a:solidFill>
                          <a:effectLst/>
                          <a:latin typeface="微软雅黑" panose="020B0503020204020204" pitchFamily="34" charset="-122"/>
                          <a:ea typeface="微软雅黑" panose="020B0503020204020204" pitchFamily="34" charset="-122"/>
                        </a:rPr>
                        <a:t>;③</a:t>
                      </a:r>
                      <a:r>
                        <a:rPr lang="zh-CN" sz="4400" kern="100" dirty="0">
                          <a:solidFill>
                            <a:schemeClr val="tx1"/>
                          </a:solidFill>
                          <a:effectLst/>
                          <a:latin typeface="微软雅黑" panose="020B0503020204020204" pitchFamily="34" charset="-122"/>
                          <a:ea typeface="微软雅黑" panose="020B0503020204020204" pitchFamily="34" charset="-122"/>
                        </a:rPr>
                        <a:t>语段反复</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149670">
                <a:tc vMerge="1">
                  <a:tcP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作用</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用于说理性文章</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起强调作用</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抒情写景</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感染力强</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676910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6168227"/>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10.</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没有运用修辞手法的一项是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不是一家人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难道就不该互相关心吗</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谁是真正的“草根”英雄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不是“小沈阳”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而是平凡的劳动者。</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沉默呵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沉默呵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不在沉默中爆发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就在沉默中灭亡。</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除了田地住宅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李先生这一年来把他家里的所有实物都变卖成现钱。</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584500" y="8611285"/>
            <a:ext cx="20238700" cy="18331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56508" y="8677374"/>
            <a:ext cx="20363250"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运用了反问的修辞手法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运用了设问的修辞手法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运用了反复的修辞手法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多次反复运用“沉默”一词。</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anim calcmode="lin" valueType="num">
                                      <p:cBhvr>
                                        <p:cTn id="15" dur="500" fill="hold"/>
                                        <p:tgtEl>
                                          <p:spTgt spid="11"/>
                                        </p:tgtEl>
                                        <p:attrNameLst>
                                          <p:attrName>ppt_x</p:attrName>
                                        </p:attrNameLst>
                                      </p:cBhvr>
                                      <p:tavLst>
                                        <p:tav tm="0">
                                          <p:val>
                                            <p:strVal val="#ppt_x"/>
                                          </p:val>
                                        </p:tav>
                                        <p:tav tm="100000">
                                          <p:val>
                                            <p:strVal val="#ppt_x"/>
                                          </p:val>
                                        </p:tav>
                                      </p:tavLst>
                                    </p:anim>
                                    <p:anim calcmode="lin" valueType="num">
                                      <p:cBhvr>
                                        <p:cTn id="16"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08950"/>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11. </a:t>
            </a:r>
            <a:r>
              <a:rPr lang="zh-CN" altLang="en-US" sz="4400" dirty="0">
                <a:latin typeface="微软雅黑" panose="020B0503020204020204" pitchFamily="34" charset="-122"/>
                <a:ea typeface="微软雅黑" panose="020B0503020204020204" pitchFamily="34" charset="-122"/>
              </a:rPr>
              <a:t>对下列语句中运用的修辞手法及其表达作用的解释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不正确的一项是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总理啊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我们的好总理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你就在这里啊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就在这里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在这里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在这里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在这里</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在这里”运用了反复的修辞手法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起强调作用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增强了语言的感染力。</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南面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则是苍茫无垠的渤海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这万里长城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从燕山支脉的角山上直冲下来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一头扎进了渤海岸边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这个所在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就是那有名的老龙头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也就是那万里长城的尖端。</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这句话中运用了比拟的修辞手法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用“直冲下来”“一头扎进”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对静态的“万里长城”做了动态的描写。语言表达既生动优美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新奇鲜活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又简洁明快</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直截了当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激发了读者的艺术联想。</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9689191"/>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3.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[2015·</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Ⅱ] </a:t>
            </a:r>
            <a:r>
              <a:rPr lang="zh-CN" altLang="en-US" sz="4400" dirty="0">
                <a:latin typeface="微软雅黑" panose="020B0503020204020204" pitchFamily="34" charset="-122"/>
                <a:ea typeface="微软雅黑" panose="020B0503020204020204" pitchFamily="34" charset="-122"/>
              </a:rPr>
              <a:t>填入下面一段文字横线处的语句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最恰当的一句是</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辣</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我们都不陌生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很多人无辣不欢甚至吃辣上瘾。这是因为辣椒素等辣味物质刺激舌头、口腔的神经末梢时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会在大脑中形成类似灼烧的感觉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机体就反射性地出现心跳加速、唾液及汗液分泌增多等现象</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内啡肽又促进多巴胺的分泌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多巴胺能在短时间内令人高度兴奋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带来“辣椒素快感”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慢慢地我们吃辣就上瘾了。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a:t>
            </a:r>
            <a:r>
              <a:rPr lang="zh-CN" altLang="en-US" sz="4400" dirty="0">
                <a:latin typeface="微软雅黑" panose="020B0503020204020204" pitchFamily="34" charset="-122"/>
                <a:ea typeface="微软雅黑" panose="020B0503020204020204" pitchFamily="34" charset="-122"/>
              </a:rPr>
              <a:t>大脑在这些兴奋性的刺激下把内啡肽释放出来</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a:t>
            </a:r>
            <a:r>
              <a:rPr lang="zh-CN" altLang="en-US" sz="4400" dirty="0">
                <a:latin typeface="微软雅黑" panose="020B0503020204020204" pitchFamily="34" charset="-122"/>
                <a:ea typeface="微软雅黑" panose="020B0503020204020204" pitchFamily="34" charset="-122"/>
              </a:rPr>
              <a:t>内啡肽因这些兴奋性的刺激而被大脑释放出来</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这些兴奋性的刺激使大脑释放出内啡肽</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a:t>
            </a:r>
            <a:r>
              <a:rPr lang="zh-CN" altLang="en-US" sz="4400" dirty="0">
                <a:latin typeface="微软雅黑" panose="020B0503020204020204" pitchFamily="34" charset="-122"/>
                <a:ea typeface="微软雅黑" panose="020B0503020204020204" pitchFamily="34" charset="-122"/>
              </a:rPr>
              <a:t>这些兴奋性的刺激使大脑把内啡肽释放出来</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791970" y="2820752"/>
            <a:ext cx="20227596" cy="8808950"/>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你看那黑土呵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黑得这样油光光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乌亮亮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真叫人看不够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爱不够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我忽然想起一句谚语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在这样的土地上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种下车杠能发芽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插下扁担会结瓜</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语段中引用的民谚运用了夸张和对偶的修辞手法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既生动地突出了土地肥沃、能种出好庄稼的特征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又抒发了作者对黑土地挚爱的情怀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同时还增强了语言的对称美。</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不是有无数人在讴歌那光芒四射的朝阳、四季常青的松柏、庄严屹立的山峰、澎湃翻腾的海洋吗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不是有好些人在赞美那挺拔的白杨、明亮的灯火、奔驰的列车、崭新的日历吗</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这里连用两个反问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并套用了排比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既起到强调语意、增强语势的作用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又使语言表达跌宕有致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同时也抒发了作者强烈的感情。此外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还使语言富有整齐美和节奏感。</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1440484" y="3708821"/>
            <a:ext cx="20238700" cy="43924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512492" y="4500910"/>
            <a:ext cx="19874208" cy="264726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这道题既考查了对修辞手法的运用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也考查了对修辞作用的分析。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新奇鲜活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又简洁明快</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直截了当”有误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直截了当”与后文的“激发了读者的艺术联想”相矛盾。</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88556" y="3564806"/>
            <a:ext cx="20162240" cy="78203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15250" y="3564806"/>
            <a:ext cx="19931202" cy="9689191"/>
          </a:xfrm>
          <a:prstGeom prst="rect">
            <a:avLst/>
          </a:prstGeom>
        </p:spPr>
        <p:txBody>
          <a:bodyPr wrap="square">
            <a:spAutoFit/>
          </a:bodyPr>
          <a:lstStyle/>
          <a:p>
            <a:pPr>
              <a:lnSpc>
                <a:spcPct val="130000"/>
              </a:lnSpc>
            </a:pPr>
            <a:r>
              <a:rPr lang="zh-CN" altLang="en-US" sz="4400" b="1" dirty="0">
                <a:latin typeface="微软雅黑" panose="020B0503020204020204" pitchFamily="34" charset="-122"/>
                <a:ea typeface="微软雅黑" panose="020B0503020204020204" pitchFamily="34" charset="-122"/>
                <a:cs typeface="Times New Roman" panose="02020603050405020304" pitchFamily="18" charset="0"/>
              </a:rPr>
              <a:t>温馨提醒         </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设问与反问的区别</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不同点一</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内容结构不同。设问多是自问自答</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答案就在问句的后面</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反问多是问而不答</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人们可以从问句本身找出答案来。</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不同点二</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表现形式不同。设问本身不表示肯定什么、否定什么</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一般是紧接着问句摆出答案</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反问则明确表示肯定或否定什么</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不是用肯定句表示否定内容</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就是用否定句表示肯定内容。</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不同点三</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修辞作用不同。设问主要是提醒注意</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引人思考</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有针对性和启发性</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反问则主要是加强语气</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抒发强烈的感情</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增强文章的说服力和感染力。</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1032" y="2988742"/>
            <a:ext cx="19802168" cy="51125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30165" y="2991924"/>
            <a:ext cx="19931202" cy="2646109"/>
          </a:xfrm>
          <a:prstGeom prst="rect">
            <a:avLst/>
          </a:prstGeom>
        </p:spPr>
        <p:txBody>
          <a:bodyPr wrap="square">
            <a:spAutoFit/>
          </a:bodyPr>
          <a:lstStyle/>
          <a:p>
            <a:pPr eaLnBrk="1" hangingPunct="1">
              <a:lnSpc>
                <a:spcPct val="130000"/>
              </a:lnSpc>
              <a:buNone/>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zh-CN" altLang="en-US" sz="4400" b="1" dirty="0">
                <a:latin typeface="微软雅黑" panose="020B0503020204020204" pitchFamily="34" charset="-122"/>
                <a:ea typeface="微软雅黑" panose="020B0503020204020204" pitchFamily="34" charset="-122"/>
                <a:cs typeface="Times New Roman" panose="02020603050405020304" pitchFamily="18" charset="0"/>
              </a:rPr>
              <a:t>跟踪训练验收</a:t>
            </a:r>
            <a:endParaRPr lang="zh-CN" altLang="en-US" sz="4400" b="1" dirty="0">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请完成专项对点练</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六</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44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484065"/>
            <a:ext cx="19800000" cy="46058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46204" y="3511660"/>
            <a:ext cx="19800000" cy="3527504"/>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本题考查语言表达连贯和选用句式的能力。根据上下文可知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横线前一句的宾语是“现象”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后面所填的句子的主语也应是“现象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这些兴奋性的刺激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。“使大脑释放出内啡肽”和后面的“内啡肽又促进多巴胺的分泌”也是这样一种关系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如果用“使大脑把内啡肽释放出来”的句式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语意就不连贯了。</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9689191"/>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4.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[2018·</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Ⅱ] </a:t>
            </a:r>
            <a:r>
              <a:rPr lang="zh-CN" altLang="en-US" sz="4400" dirty="0">
                <a:latin typeface="微软雅黑" panose="020B0503020204020204" pitchFamily="34" charset="-122"/>
                <a:ea typeface="微软雅黑" panose="020B0503020204020204" pitchFamily="34" charset="-122"/>
              </a:rPr>
              <a:t>仿照下面的示例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利用所给材料续写三句话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要求内容贴切</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句式与所给示例相同。</a:t>
            </a:r>
            <a:r>
              <a:rPr lang="en-US" altLang="zh-CN" sz="4400" dirty="0">
                <a:latin typeface="微软雅黑" panose="020B0503020204020204" pitchFamily="34" charset="-122"/>
                <a:ea typeface="微软雅黑" panose="020B0503020204020204" pitchFamily="34" charset="-122"/>
              </a:rPr>
              <a:t>(6</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诸子争鸣、造纸印刷、筑长城开运河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中国人民具有伟大的创造精神。</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材料</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奋斗　团结　梦想</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建强国谋复兴　御外侮卫家国　脱贫困奔小康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垦田拓海　开天辟地　守望相助　抗灾治水　逐日奔月　同舟共济</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a:t>
            </a: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a:t>
            </a: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484064"/>
            <a:ext cx="19800000" cy="74255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6230" y="3741837"/>
            <a:ext cx="19800000" cy="5287986"/>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垦田拓海、抗灾治水、脱贫困奔小康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中国人民具有伟大的奋斗精神。</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同舟共济、守望相助、御外侮卫家国</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中国人民具有伟大的团结精神。</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开天辟地、逐日奔月、建强国谋复兴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中国人民具有伟大的梦想精神。</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本题考查学生仿写句子及变换句式的能力。首先分析例句的结构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然后按照例句句式将材料中所给的词语进行分类重组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即可得出以上答案。</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808950"/>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5.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[2017·</a:t>
            </a:r>
            <a:r>
              <a:rPr lang="zh-CN" altLang="en-US" sz="4400" dirty="0">
                <a:latin typeface="微软雅黑" panose="020B0503020204020204" pitchFamily="34" charset="-122"/>
                <a:ea typeface="微软雅黑" panose="020B0503020204020204" pitchFamily="34" charset="-122"/>
              </a:rPr>
              <a:t>山东卷</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某校举办青少年心理健康讲座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下面是主持人的一段开场白。请在横线处填写句子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使上下文语意连贯。要求使用比喻和排比的修辞手法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不超过</a:t>
            </a:r>
            <a:r>
              <a:rPr lang="en-US" altLang="zh-CN" sz="4400" dirty="0">
                <a:latin typeface="微软雅黑" panose="020B0503020204020204" pitchFamily="34" charset="-122"/>
                <a:ea typeface="微软雅黑" panose="020B0503020204020204" pitchFamily="34" charset="-122"/>
              </a:rPr>
              <a:t>60</a:t>
            </a:r>
            <a:r>
              <a:rPr lang="zh-CN" altLang="en-US" sz="4400" dirty="0">
                <a:latin typeface="微软雅黑" panose="020B0503020204020204" pitchFamily="34" charset="-122"/>
                <a:ea typeface="微软雅黑" panose="020B0503020204020204" pitchFamily="34" charset="-122"/>
              </a:rPr>
              <a:t>个字。</a:t>
            </a:r>
            <a:r>
              <a:rPr lang="en-US" altLang="zh-CN" sz="4400" dirty="0">
                <a:latin typeface="微软雅黑" panose="020B0503020204020204" pitchFamily="34" charset="-122"/>
                <a:ea typeface="微软雅黑" panose="020B0503020204020204" pitchFamily="34" charset="-122"/>
              </a:rPr>
              <a:t>(4</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人生难免会有不如意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心理健康的青少年面对坎坷时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往往乐观坚强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积极向上。健康的心理对我们有重要的意义</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那么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如何拥有健康的心理呢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我们邀请了著名心理学家王教授给大家谈谈这个问题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请鼓掌欢迎。 </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a:t>
            </a: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a:t>
            </a: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484064"/>
            <a:ext cx="19800000" cy="75695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46204" y="3511660"/>
            <a:ext cx="19800000" cy="5287986"/>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它如春风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吹走我们脸上的愁云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如阳光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驱散我们心头的阴霾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如暖流</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融化我们心里的坚冰。</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它如明亮的灯火</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温暖寒冷的暗夜</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驱散心头的迷雾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照亮回家的路途。</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本题考查正确使用常见的修辞手法以及语言表达的连贯、生动。要围绕横线前的句子“健康的心理对我们有重要的意义”展开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联系现实生活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找到合适的喻体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注意排比句至少有三句话。</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57947" y="2224567"/>
            <a:ext cx="19800000" cy="84608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005340" y="2224567"/>
            <a:ext cx="19752607" cy="7667292"/>
          </a:xfrm>
          <a:prstGeom prst="rect">
            <a:avLst/>
          </a:prstGeom>
          <a:noFill/>
        </p:spPr>
        <p:txBody>
          <a:bodyPr wrap="square" rtlCol="0">
            <a:spAutoFit/>
          </a:bodyPr>
          <a:lstStyle/>
          <a:p>
            <a:pPr>
              <a:lnSpc>
                <a:spcPct val="125000"/>
              </a:lnSpc>
            </a:pPr>
            <a:r>
              <a:rPr lang="zh-CN" altLang="en-US" sz="5200" b="1" dirty="0">
                <a:solidFill>
                  <a:srgbClr val="EF8340"/>
                </a:solidFill>
                <a:latin typeface="微软雅黑" panose="020B0503020204020204" pitchFamily="34" charset="-122"/>
                <a:ea typeface="微软雅黑" panose="020B0503020204020204" pitchFamily="34" charset="-122"/>
              </a:rPr>
              <a:t>考纲解读  </a:t>
            </a:r>
            <a:r>
              <a:rPr lang="zh-CN" altLang="en-US" sz="4400" dirty="0">
                <a:latin typeface="微软雅黑" panose="020B0503020204020204" pitchFamily="34" charset="-122"/>
                <a:ea typeface="微软雅黑" panose="020B0503020204020204" pitchFamily="34" charset="-122"/>
              </a:rPr>
              <a:t> 全国卷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考试说明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对该考点提出的要求是“选用、仿用、变换句式”“正确使用常见的修辞手法”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能力层级为</a:t>
            </a:r>
            <a:r>
              <a:rPr lang="en-US" altLang="zh-CN" sz="4400" dirty="0">
                <a:latin typeface="微软雅黑" panose="020B0503020204020204" pitchFamily="34" charset="-122"/>
                <a:ea typeface="微软雅黑" panose="020B0503020204020204" pitchFamily="34" charset="-122"/>
              </a:rPr>
              <a:t>E</a:t>
            </a:r>
            <a:r>
              <a:rPr lang="zh-CN" altLang="en-US" sz="4400" dirty="0">
                <a:latin typeface="微软雅黑" panose="020B0503020204020204" pitchFamily="34" charset="-122"/>
                <a:ea typeface="微软雅黑" panose="020B0503020204020204" pitchFamily="34" charset="-122"/>
              </a:rPr>
              <a:t>级。</a:t>
            </a:r>
            <a:endParaRPr lang="zh-CN" altLang="en-US" sz="4400" dirty="0">
              <a:latin typeface="微软雅黑" panose="020B0503020204020204" pitchFamily="34" charset="-122"/>
              <a:ea typeface="微软雅黑" panose="020B0503020204020204" pitchFamily="34" charset="-122"/>
            </a:endParaRPr>
          </a:p>
          <a:p>
            <a:pPr>
              <a:lnSpc>
                <a:spcPct val="125000"/>
              </a:lnSpc>
            </a:pPr>
            <a:r>
              <a:rPr lang="zh-CN" altLang="en-US" sz="4400" dirty="0">
                <a:latin typeface="微软雅黑" panose="020B0503020204020204" pitchFamily="34" charset="-122"/>
                <a:ea typeface="微软雅黑" panose="020B0503020204020204" pitchFamily="34" charset="-122"/>
              </a:rPr>
              <a:t>　“选用句式”指根据不同的对象、场合、目的等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选用恰当的、与情景相符合的句式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仿用句式”指按照规定的话题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或情境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仿照所提供的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或暗示的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修辞手法、句式特点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写一个或一组主旨统一、内容属同一话题的新句子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变换句式”指根据特定的题目要求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在保持原句意思不变的前提下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对所提供的语言材料变换句式。</a:t>
            </a:r>
            <a:endParaRPr lang="zh-CN" altLang="en-US" sz="4400" dirty="0">
              <a:latin typeface="微软雅黑" panose="020B0503020204020204" pitchFamily="34" charset="-122"/>
              <a:ea typeface="微软雅黑" panose="020B0503020204020204" pitchFamily="34" charset="-122"/>
            </a:endParaRPr>
          </a:p>
          <a:p>
            <a:pPr>
              <a:lnSpc>
                <a:spcPct val="125000"/>
              </a:lnSpc>
            </a:pPr>
            <a:r>
              <a:rPr lang="en-US" altLang="zh-CN" sz="3600" b="1" dirty="0">
                <a:solidFill>
                  <a:srgbClr val="EF8340"/>
                </a:solidFill>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808950"/>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6.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[2015·</a:t>
            </a:r>
            <a:r>
              <a:rPr lang="zh-CN" altLang="en-US" sz="4400" dirty="0">
                <a:latin typeface="微软雅黑" panose="020B0503020204020204" pitchFamily="34" charset="-122"/>
                <a:ea typeface="微软雅黑" panose="020B0503020204020204" pitchFamily="34" charset="-122"/>
              </a:rPr>
              <a:t>福建卷</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阅读下面的文字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请将画线的句子改写成排比句。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不得改变原意。</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焦裕禄是闻名全国、感动全国的“县委书记的好榜样”。他在兰考县忘我奋斗一年零五个月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积劳成疾</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英年早逝。焦裕禄</a:t>
            </a:r>
            <a:r>
              <a:rPr lang="zh-CN" altLang="en-US" sz="4400" u="sng" dirty="0">
                <a:latin typeface="微软雅黑" panose="020B0503020204020204" pitchFamily="34" charset="-122"/>
                <a:ea typeface="微软雅黑" panose="020B0503020204020204" pitchFamily="34" charset="-122"/>
              </a:rPr>
              <a:t>是为人民拼死拼活谋福祉的领导干部的优秀代表</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为信仰无怨无悔做奉献</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成为共产党人的光辉典范</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在为祖国艰苦奋斗创新功的时代里</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他是那一代人的精神符号。</a:t>
            </a:r>
            <a:r>
              <a:rPr lang="zh-CN" altLang="en-US" sz="4400" dirty="0">
                <a:latin typeface="微软雅黑" panose="020B0503020204020204" pitchFamily="34" charset="-122"/>
                <a:ea typeface="微软雅黑" panose="020B0503020204020204" pitchFamily="34" charset="-122"/>
              </a:rPr>
              <a:t>人民是不会忘记焦裕禄的。</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a:t>
            </a: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a:t>
            </a: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484064"/>
            <a:ext cx="19800000" cy="59853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46204" y="3511660"/>
            <a:ext cx="19800000" cy="4407745"/>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是为人民拼死拼活谋福祉的领导干部的优秀代表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是为信仰无怨无悔做奉献的共产党人的光辉典范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是为祖国艰苦奋斗创新功的那一代人的精神符号。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符合试题要求</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其他答案亦可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本题考查变换句式。画线部分的两个分号将该语段分为三个分句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选出一个句子作为标准句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将其他两个句子按照标准句的结构形式进行调整就可以了。</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7928709"/>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7. </a:t>
            </a:r>
            <a:r>
              <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[2013·</a:t>
            </a:r>
            <a:r>
              <a:rPr lang="zh-CN" altLang="en-US" sz="4400" dirty="0">
                <a:latin typeface="微软雅黑" panose="020B0503020204020204" pitchFamily="34" charset="-122"/>
                <a:ea typeface="微软雅黑" panose="020B0503020204020204" pitchFamily="34" charset="-122"/>
              </a:rPr>
              <a:t>大纲全国卷</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把下面这个长句改写成几个较短的句子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可以改变语序、增删词语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但不得改变原意。</a:t>
            </a:r>
            <a:r>
              <a:rPr lang="en-US" altLang="zh-CN" sz="4400" dirty="0">
                <a:latin typeface="微软雅黑" panose="020B0503020204020204" pitchFamily="34" charset="-122"/>
                <a:ea typeface="微软雅黑" panose="020B0503020204020204" pitchFamily="34" charset="-122"/>
              </a:rPr>
              <a:t>(4</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教练在赛后分析会上对我在比赛中的表现进行的深入剖析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使我对自己在这次比赛中由于骄傲自大、轻视对手导致的严重失误有了更进一步的认识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并做出了坚决改正错误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争取在下一次比赛中取得好成绩的保证。</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a:t>
            </a: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a:t>
            </a: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
        <p:nvSpPr>
          <p:cNvPr id="8" name="矩形 7"/>
          <p:cNvSpPr/>
          <p:nvPr/>
        </p:nvSpPr>
        <p:spPr>
          <a:xfrm>
            <a:off x="1805381" y="9145426"/>
            <a:ext cx="19800000" cy="2700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19695" y="9145426"/>
            <a:ext cx="19800000" cy="3527504"/>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我在这次比赛中出现了严重失误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赛后分析会上</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教练对我在比赛中的表现进行了深入剖析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我进一步认识到失误的原因在于我骄傲自大、轻视对手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并保证坚决改正错误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争取在下一次比赛中取得好成绩。</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484064"/>
            <a:ext cx="19800000" cy="82896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46204" y="3511660"/>
            <a:ext cx="19800000" cy="7048468"/>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解答长句变短句题的思路是一“提”、二“分”、三“调”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提取主干。把长句的主干</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主谓宾结构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提取出来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如果主干表意不是很明确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那么可以再提取与中心词关系紧密的状语或定语一起构成一个表意明确的短句。②切分枝叶。将复杂的修饰语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多层定语或状语等根据表达的意思切分出几个意义相对独立的动宾或主谓结构的短句。③分层调整。为了表达的需要</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在不改变原句意思的情况下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还要添加必要的主语、判断动词、宾语和上下文之间的衔接词语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如代词“它”、关联词“却”等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删除不必要的虚词及重复性词语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然后按照句子内容的顺序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如时空、事理、逻辑等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调整词序、句序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从而组合成几个连贯的短句。</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2" y="3031010"/>
            <a:ext cx="3650003" cy="1332003"/>
            <a:chOff x="2074961" y="4329310"/>
            <a:chExt cx="3101326" cy="892552"/>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21632" y="4329310"/>
              <a:ext cx="2954655" cy="892552"/>
            </a:xfrm>
            <a:prstGeom prst="rect">
              <a:avLst/>
            </a:prstGeom>
          </p:spPr>
          <p:txBody>
            <a:bodyPr wrap="none">
              <a:spAutoFit/>
            </a:bodyPr>
            <a:lstStyle/>
            <a:p>
              <a:r>
                <a:rPr lang="zh-CN" altLang="en-US" sz="5200" b="1" spc="200" dirty="0">
                  <a:solidFill>
                    <a:schemeClr val="bg1"/>
                  </a:solidFill>
                  <a:latin typeface="微软雅黑" panose="020B0503020204020204" pitchFamily="34" charset="-122"/>
                  <a:ea typeface="微软雅黑" panose="020B0503020204020204" pitchFamily="34" charset="-122"/>
                </a:rPr>
                <a:t>考点精讲</a:t>
              </a:r>
              <a:endParaRPr lang="zh-CN" altLang="en-US" sz="5200" b="1" spc="200" dirty="0">
                <a:solidFill>
                  <a:schemeClr val="bg1"/>
                </a:solidFill>
                <a:latin typeface="微软雅黑" panose="020B0503020204020204" pitchFamily="34" charset="-122"/>
                <a:ea typeface="微软雅黑" panose="020B0503020204020204" pitchFamily="34" charset="-122"/>
              </a:endParaRPr>
            </a:p>
          </p:txBody>
        </p:sp>
      </p:grpSp>
      <p:sp>
        <p:nvSpPr>
          <p:cNvPr id="69" name="TextBox 68"/>
          <p:cNvSpPr txBox="1"/>
          <p:nvPr/>
        </p:nvSpPr>
        <p:spPr>
          <a:xfrm>
            <a:off x="1951762" y="3803630"/>
            <a:ext cx="20002640" cy="8088753"/>
          </a:xfrm>
          <a:prstGeom prst="rect">
            <a:avLst/>
          </a:prstGeom>
          <a:noFill/>
        </p:spPr>
        <p:txBody>
          <a:bodyPr wrap="square" rtlCol="0">
            <a:spAutoFit/>
          </a:bodyPr>
          <a:lstStyle/>
          <a:p>
            <a:pPr algn="ctr">
              <a:lnSpc>
                <a:spcPct val="130000"/>
              </a:lnSpc>
              <a:spcAft>
                <a:spcPts val="0"/>
              </a:spcAft>
            </a:pPr>
            <a:r>
              <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考点一      选用句式</a:t>
            </a:r>
            <a:endParaRPr lang="en-US" altLang="zh-CN"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选用句式指根据不同的对象、场合、目的等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为达到预期的表达效果选择恰当的句式。搞清提供的语境材料的表达角度</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选用与之相适应的句式是重点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选用时围绕“中心点”展开</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根据侧重点选择并调整句式使之明晰是难点。选用句式时需注意文体、语体、语境、语气、句式和感情等因素。它融于仿用、变换句式中。这种题型很少单独考查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一般结合语言表达简明、连贯、得体考查。</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1.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话题一致。话题一致是指组成段落的句子之间</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或是组成复句的分句之间</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密切相关</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紧紧围绕一个中心</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集中表现一个事实、场景或思想观点。在试题中又常常表现为整个段落中句子的主语相同。</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19716888" cy="7928709"/>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b="1" dirty="0">
                <a:solidFill>
                  <a:srgbClr val="EF8340"/>
                </a:solidFill>
                <a:latin typeface="微软雅黑" panose="020B0503020204020204" pitchFamily="34" charset="-122"/>
                <a:ea typeface="微软雅黑" panose="020B0503020204020204" pitchFamily="34" charset="-122"/>
              </a:rPr>
              <a:t>1.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填入下面空缺处的语句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最恰当的一项是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我需要清静</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最好是到个庙宇前小河旁边的大石头上坐坐</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u="sng"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。雨季来时上面长了些绿绒似的苔类。雨季一过</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苔已干枯了</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在一片干枯的苔上正开着小小蓝花白花</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有细脚蜘蛛在旁边爬。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阳光和雨露把这石头漂白磨光了</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B.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这石头被阳光和雨露漂白磨光了</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C.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阳光和雨露已把这石头漂白磨光了的</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D.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这石头是被阳光和雨露漂白磨光了的</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132758"/>
            <a:ext cx="20002640" cy="81368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37514" y="3946506"/>
            <a:ext cx="19574012" cy="5287986"/>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本题考查语言表达连贯及选用句式的能力。解答本题应注意两点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一是主语的确定</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二是句式的把握。联系上文“我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到个庙宇前小河旁边的大石头上坐坐”可知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雨季来时上面长了些绿绒似的苔类”中的“上面”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指的是“大石头”上面。因而可以肯定“大石头”是主语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陈述对象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由此可以排除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项。其次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之所以选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是因为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项用判断动词“是”来进一步强调这句话的主语为“大石头”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还具有对前句的解释作用。</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3732192"/>
            <a:ext cx="20002640" cy="3527504"/>
          </a:xfrm>
          <a:prstGeom prst="rect">
            <a:avLst/>
          </a:prstGeom>
          <a:noFill/>
        </p:spPr>
        <p:txBody>
          <a:bodyPr wrap="square" rtlCol="0">
            <a:spAutoFit/>
          </a:bodyPr>
          <a:lstStyle/>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2.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词语照应。词语照应和暗示是选用句式的重要条件。解答此类题目的关键是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通过对关键词语和句意的分析</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准确地找出与所提示或暗示的词句相照应的内容。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16992"/>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b="1" kern="100" dirty="0">
                <a:solidFill>
                  <a:schemeClr val="accent6">
                    <a:lumMod val="75000"/>
                  </a:schemeClr>
                </a:solidFill>
                <a:latin typeface="微软雅黑" panose="020B0503020204020204" pitchFamily="34" charset="-122"/>
                <a:ea typeface="微软雅黑" panose="020B0503020204020204" pitchFamily="34" charset="-122"/>
                <a:cs typeface="Courier New" panose="02070309020205020404" pitchFamily="49" charset="0"/>
              </a:rPr>
              <a:t>2.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依次填入下边一段话中横线处的语句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与上下文衔接最恰当的一组是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乐观的人看见问题后面的机会</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u="sng"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。机会从来不会主动敲响你的门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无论你等待多少年</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u="sng"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。朝着既定目标前进</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u="sng"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①悲观的人则看见机会后面的问题   ②悲观的人只看见机会后面的问题</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③它只如一阵风拂面而过</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需要你有反应能力和追随速度</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④需要你有反应能力和追随速度</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它只如一阵风拂面而过</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⑤你就会发现机会的存在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充分发挥你的潜能</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⑥尽量发挥你的潜能</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你就会发现机会的存在</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A.①④⑥</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B.②④⑤            C.①③⑤	            D.②③⑥</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endParaRPr lang="zh-CN" altLang="en-US" sz="4000" kern="100" dirty="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132758"/>
            <a:ext cx="20002640" cy="81368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37514" y="3946506"/>
            <a:ext cx="19574012" cy="4407745"/>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本题考查语言表达连贯及选用句式的能力</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做题时要结合语境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注意句子前后的关系。第一空应填②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中“则”是“就”的意思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不符合语境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第二空填③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它”代指前面的“机会”</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与上文联系紧密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如果填④</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前后分句的陈述对象就会不一致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第三空应填⑥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本句是条件复句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尽量发挥你的潜能”和前面的“朝着既定目标前进”都是“发现机会的存在”的条件。</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54865" y="1862163"/>
            <a:ext cx="19800000" cy="100450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005340" y="1862163"/>
            <a:ext cx="19752607" cy="9535495"/>
          </a:xfrm>
          <a:prstGeom prst="rect">
            <a:avLst/>
          </a:prstGeom>
          <a:noFill/>
        </p:spPr>
        <p:txBody>
          <a:bodyPr wrap="square" rtlCol="0">
            <a:spAutoFit/>
          </a:bodyPr>
          <a:lstStyle/>
          <a:p>
            <a:pPr>
              <a:lnSpc>
                <a:spcPct val="125000"/>
              </a:lnSpc>
            </a:pPr>
            <a:r>
              <a:rPr lang="en-US" altLang="zh-CN" sz="3600" b="1" dirty="0">
                <a:solidFill>
                  <a:srgbClr val="EF8340"/>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“正确使用常见的修辞手法”中“正确使用”指根据规定的话题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或情境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运用一定的修辞手法表达对事物的认识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表达思想感情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增强语言的表现力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常见”指使用频率高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学生见得多、较为熟悉。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考试说明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明确“常见的修辞手法”有九种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即比喻、比拟、借代、夸张、对偶、排比、反复、设问、反问</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5200" b="1" dirty="0">
                <a:solidFill>
                  <a:srgbClr val="EF8340"/>
                </a:solidFill>
                <a:latin typeface="微软雅黑" panose="020B0503020204020204" pitchFamily="34" charset="-122"/>
                <a:ea typeface="微软雅黑" panose="020B0503020204020204" pitchFamily="34" charset="-122"/>
              </a:rPr>
              <a:t>考情透析  </a:t>
            </a:r>
            <a:r>
              <a:rPr lang="zh-CN" altLang="en-US" sz="4400" dirty="0">
                <a:latin typeface="微软雅黑" panose="020B0503020204020204" pitchFamily="34" charset="-122"/>
                <a:ea typeface="微软雅黑" panose="020B0503020204020204" pitchFamily="34" charset="-122"/>
              </a:rPr>
              <a:t>选用句式很少单独设题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而是采用选择题形式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与“连贯”考点相结合</a:t>
            </a:r>
            <a:r>
              <a:rPr lang="en-US" altLang="zh-CN" sz="4400" dirty="0">
                <a:latin typeface="微软雅黑" panose="020B0503020204020204" pitchFamily="34" charset="-122"/>
                <a:ea typeface="微软雅黑" panose="020B0503020204020204" pitchFamily="34" charset="-122"/>
              </a:rPr>
              <a:t>,2015</a:t>
            </a:r>
            <a:r>
              <a:rPr lang="zh-CN" altLang="en-US" sz="4400" dirty="0">
                <a:latin typeface="微软雅黑" panose="020B0503020204020204" pitchFamily="34" charset="-122"/>
                <a:ea typeface="微软雅黑" panose="020B0503020204020204" pitchFamily="34" charset="-122"/>
              </a:rPr>
              <a:t>年全国卷就采用了这种形式。</a:t>
            </a:r>
            <a:r>
              <a:rPr lang="en-US" altLang="zh-CN" sz="4400" dirty="0">
                <a:latin typeface="微软雅黑" panose="020B0503020204020204" pitchFamily="34" charset="-122"/>
                <a:ea typeface="微软雅黑" panose="020B0503020204020204" pitchFamily="34" charset="-122"/>
              </a:rPr>
              <a:t>2018</a:t>
            </a:r>
            <a:r>
              <a:rPr lang="zh-CN" altLang="en-US" sz="4400" dirty="0">
                <a:latin typeface="微软雅黑" panose="020B0503020204020204" pitchFamily="34" charset="-122"/>
                <a:ea typeface="微软雅黑" panose="020B0503020204020204" pitchFamily="34" charset="-122"/>
              </a:rPr>
              <a:t>年高考再次考查了这一题型。</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仿用句式</a:t>
            </a:r>
            <a:r>
              <a:rPr lang="en-US" altLang="zh-CN" sz="4400" dirty="0">
                <a:latin typeface="微软雅黑" panose="020B0503020204020204" pitchFamily="34" charset="-122"/>
                <a:ea typeface="微软雅黑" panose="020B0503020204020204" pitchFamily="34" charset="-122"/>
              </a:rPr>
              <a:t>2012</a:t>
            </a:r>
            <a:r>
              <a:rPr lang="zh-CN" altLang="en-US" sz="4400" dirty="0">
                <a:latin typeface="微软雅黑" panose="020B0503020204020204" pitchFamily="34" charset="-122"/>
                <a:ea typeface="微软雅黑" panose="020B0503020204020204" pitchFamily="34" charset="-122"/>
              </a:rPr>
              <a:t>年以前全国卷一直在考</a:t>
            </a:r>
            <a:r>
              <a:rPr lang="en-US" altLang="zh-CN" sz="4400" dirty="0">
                <a:latin typeface="微软雅黑" panose="020B0503020204020204" pitchFamily="34" charset="-122"/>
                <a:ea typeface="微软雅黑" panose="020B0503020204020204" pitchFamily="34" charset="-122"/>
              </a:rPr>
              <a:t>, 2013~2017</a:t>
            </a:r>
            <a:r>
              <a:rPr lang="zh-CN" altLang="en-US" sz="4400" dirty="0">
                <a:latin typeface="微软雅黑" panose="020B0503020204020204" pitchFamily="34" charset="-122"/>
                <a:ea typeface="微软雅黑" panose="020B0503020204020204" pitchFamily="34" charset="-122"/>
              </a:rPr>
              <a:t>年全国卷都没有考查仿用句式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但其他省份有涉及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题型稳定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全部是主观题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分值是</a:t>
            </a:r>
            <a:r>
              <a:rPr lang="en-US" altLang="zh-CN" sz="4400" dirty="0">
                <a:latin typeface="微软雅黑" panose="020B0503020204020204" pitchFamily="34" charset="-122"/>
                <a:ea typeface="微软雅黑" panose="020B0503020204020204" pitchFamily="34" charset="-122"/>
              </a:rPr>
              <a:t>3~6</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2018</a:t>
            </a:r>
            <a:r>
              <a:rPr lang="zh-CN" altLang="en-US" sz="4400" dirty="0">
                <a:latin typeface="微软雅黑" panose="020B0503020204020204" pitchFamily="34" charset="-122"/>
                <a:ea typeface="微软雅黑" panose="020B0503020204020204" pitchFamily="34" charset="-122"/>
              </a:rPr>
              <a:t>年高考全国卷再次考查了这一题型。</a:t>
            </a:r>
            <a:endParaRPr lang="zh-CN" altLang="en-US" sz="4400" dirty="0">
              <a:latin typeface="微软雅黑" panose="020B0503020204020204" pitchFamily="34" charset="-122"/>
              <a:ea typeface="微软雅黑" panose="020B0503020204020204" pitchFamily="34" charset="-122"/>
            </a:endParaRPr>
          </a:p>
          <a:p>
            <a:pPr>
              <a:lnSpc>
                <a:spcPct val="125000"/>
              </a:lnSpc>
            </a:pP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407745"/>
          </a:xfrm>
          <a:prstGeom prst="rect">
            <a:avLst/>
          </a:prstGeom>
          <a:noFill/>
        </p:spPr>
        <p:txBody>
          <a:bodyPr wrap="square" rtlCol="0">
            <a:spAutoFit/>
          </a:bodyPr>
          <a:lstStyle/>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3.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句式一致。对句式结构的考查是选用句式考题中一项重要的内容。主要考查短语类型的一致、句式结构的一致。句式一致能收到形式整齐、音节和谐、气势贯通的表达效果。做此类题</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必须具备良好的语法基础</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掌握短语类型如并列短语、偏正短语、主谓短语、动宾短语、动补短语等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掌握句子类型如单句、复句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并列关系、因果关系、条件关系、递进关系、转折关系、假设关系等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5287986"/>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b="1" dirty="0">
                <a:solidFill>
                  <a:srgbClr val="EF8340"/>
                </a:solidFill>
                <a:latin typeface="微软雅黑" panose="020B0503020204020204" pitchFamily="34" charset="-122"/>
                <a:ea typeface="微软雅黑" panose="020B0503020204020204" pitchFamily="34" charset="-122"/>
              </a:rPr>
              <a:t>3.</a:t>
            </a:r>
            <a:r>
              <a:rPr lang="en-US" altLang="zh-CN" sz="4400" kern="100" dirty="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依次填入下面一段文字横线处的语句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最恰当的一句是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小河上的薄冰融化已尽</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小草从暖融融的泥土中苏醒</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u="sng"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造化的神功又一次使人们惊异了。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柳枝在轻柔柔的春风中染绿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B.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轻柔柔的春风把柳枝吹绿</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C.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柳枝被轻柔柔的春风吹绿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D.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轻柔柔的春风吹绿了柳枝</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2023200" y="8449526"/>
            <a:ext cx="20424225" cy="34682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46364" y="8419877"/>
            <a:ext cx="20286747" cy="264726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选项中四个语句所表达的意思基本一致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要选出与上下文衔接最恰当的一项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就要从句式结构一致的角度去分析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即要选的分句句式应与上一分句“小草从暖融融的泥土中苏醒”相同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结构为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名词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介宾短语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动词。而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项与此句句式结构一致。</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2647263"/>
          </a:xfrm>
          <a:prstGeom prst="rect">
            <a:avLst/>
          </a:prstGeom>
          <a:noFill/>
        </p:spPr>
        <p:txBody>
          <a:bodyPr wrap="square" rtlCol="0">
            <a:spAutoFit/>
          </a:bodyPr>
          <a:lstStyle/>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     4. </a:t>
            </a:r>
            <a:r>
              <a:rPr lang="zh-CN" altLang="en-US" sz="4400" dirty="0">
                <a:latin typeface="微软雅黑" panose="020B0503020204020204" pitchFamily="34" charset="-122"/>
                <a:ea typeface="微软雅黑" panose="020B0503020204020204" pitchFamily="34" charset="-122"/>
              </a:rPr>
              <a:t>事理一致。选用句式题所给语段围绕明确的话题展开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符合事物的内在逻辑关系。判断时要看句子是否符合事理。做此类选用句式题要注意分句间的关系及衔接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以及整体的和谐性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弄明白句间的逻辑关系是关键。</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10569432"/>
          </a:xfrm>
          <a:prstGeom prst="rect">
            <a:avLst/>
          </a:prstGeom>
          <a:noFill/>
        </p:spPr>
        <p:txBody>
          <a:bodyPr wrap="square" rtlCol="0">
            <a:spAutoFit/>
          </a:bodyPr>
          <a:lstStyle/>
          <a:p>
            <a:pPr algn="just">
              <a:lnSpc>
                <a:spcPct val="130000"/>
              </a:lnSpc>
              <a:spcAft>
                <a:spcPts val="0"/>
              </a:spcAft>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4.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填入下面一段文字横线处的语句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与上下文衔接最恰当的一项是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他人的微笑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真伪难辨。</a:t>
            </a:r>
            <a:r>
              <a:rPr lang="zh-CN" altLang="en-US" sz="4400" u="sng"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微笑战斗</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强似哀兵必胜</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那微笑是给予对手的饱含怜悯的批判。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即使是阴冷的奸笑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也无妨还之以笑颜</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即使是虚伪的笑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也不必怒目而视</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仍可报之以嫣然一笑。</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B.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即使是虚伪的笑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也不必怒目而视</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仍可报之以嫣然一笑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即使是阴冷的奸笑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也无妨还之以笑颜。</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C.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对虚伪的笑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不必怒目而视</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要报之以嫣然的微笑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对阴冷的奸笑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也当笑颜相迎。</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D.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对阴冷的奸笑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为什么不可以还以笑颜</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对虚伪的笑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为什么不报之以嫣然微笑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而一定要怒目而视</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zh-CN" altLang="en-US" sz="4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88347"/>
            <a:ext cx="19939564" cy="52873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1644" y="3484065"/>
            <a:ext cx="19800000" cy="2647263"/>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从“虚伪的笑”到“阴冷的奸笑”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语意由轻到重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符合事物的认知规律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由此排除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两项。由前文“真伪难辨”可知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并不能确定是哪一种笑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项的“即使”表示假设的让步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与上文衔接紧密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项正确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项错误。</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407745"/>
          </a:xfrm>
          <a:prstGeom prst="rect">
            <a:avLst/>
          </a:prstGeom>
          <a:noFill/>
        </p:spPr>
        <p:txBody>
          <a:bodyPr wrap="square" rtlCol="0">
            <a:spAutoFit/>
          </a:bodyPr>
          <a:lstStyle/>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5.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氛围一致。选用句式题所给语段往往有自己的风格和特色</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从而形成一种特定的情调</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或明丽蓬勃</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或冷落萧条</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或闲适畅快</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或悲凄伤感</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对于描写景物的语段</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要分析语境因素和景物、情调、写法的特点。景物有远、近、动、静之分</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色彩有亮丽、暗淡之别</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气氛有热闹、凄凉的区别</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视角有高、低、俯、仰之异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感情有悲有喜</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态度有褒有贬。所有这些在语段中都应保持和谐一致。</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61853" y="2844726"/>
            <a:ext cx="19859764" cy="11449673"/>
          </a:xfrm>
          <a:prstGeom prst="rect">
            <a:avLst/>
          </a:prstGeom>
          <a:noFill/>
        </p:spPr>
        <p:txBody>
          <a:bodyPr wrap="square" rtlCol="0">
            <a:spAutoFit/>
          </a:bodyPr>
          <a:lstStyle/>
          <a:p>
            <a:pPr algn="just">
              <a:lnSpc>
                <a:spcPct val="130000"/>
              </a:lnSpc>
              <a:spcAft>
                <a:spcPts val="0"/>
              </a:spcAft>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5.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填入下面一段文字横线处的语句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最恰当的一项是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三百里空山绝谷</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一路单骑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我回想着</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不觉一阵阵阴凉袭向周身。那种山野之静是永恒的</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一旦你被它收容过</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有生残年便再也无法离开它了。无论后来我走到哪里</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总是两眼幻视</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满心幻觉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u="sng"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。我只有凭着一种茫然的感觉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任那匹伊犁马负着我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一步步远离了背后的雄伟天山。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在干燥的沙漠长出几棵小草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它们用自己的身躯点缀着沙漠</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给沙漠带来宝贵的生机</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B.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天涯何处都像是那个铁色戈壁</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都那么空旷宁寂、四顾无援</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C.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苍茫的大漠</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宽广而静美</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在五千年的晴空下闪着耀眼的光芒</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D.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感觉自己置身于波光粼粼的大海</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沙子自觉而乖巧地排成鱼鳞状</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润泽而光滑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88347"/>
            <a:ext cx="19800000"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7928709"/>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选用句式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不仅要使文段结构严谨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而且要使文段所体现出来的情感同其中的景象保持高度一致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这样才能让文脉贯通</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语意畅达。我们应先从整体上揣摩文段的情感基调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然后找出与其情感最吻合的物象或景致。通读全段</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文段描写了大西北特有的景致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空山绝谷”“阴凉”“茫然”等词语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营造了荒凉、沉寂、没有生气、人迹罕至的氛围。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项中“小草”“点缀”等给人以绿色和生机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项中“晴空”“耀眼的光芒”都呈现出明亮而温暖的色调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项惟妙惟肖地描写沙子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使沙子变成一群可爱的生灵</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流露出作者对沙漠的喜爱之情。这些显然与文段的格调不一致。而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项中的“铁色戈壁”“空旷宁寂”“四顾无援”等与文段的情感氛围一致。</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3527504"/>
          </a:xfrm>
          <a:prstGeom prst="rect">
            <a:avLst/>
          </a:prstGeom>
          <a:noFill/>
        </p:spPr>
        <p:txBody>
          <a:bodyPr wrap="square" rtlCol="0">
            <a:spAutoFit/>
          </a:bodyPr>
          <a:lstStyle/>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6.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时间、空间一致。选用句式题所给语段有时从时间上考查其协调性</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有时从空间上考查。此类题中的时间、空间顺序比较明显</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所以难度应该不大</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需分析时间层面的从古到今、从先到后、从早到晚</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空间层面的从远到近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或从近到远</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、从上到下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或从下到上</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、从外到内</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或从内到外</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000" kern="100" dirty="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594572" y="2874936"/>
            <a:ext cx="20228628" cy="8808950"/>
          </a:xfrm>
          <a:prstGeom prst="rect">
            <a:avLst/>
          </a:prstGeom>
          <a:noFill/>
        </p:spPr>
        <p:txBody>
          <a:bodyPr wrap="square" rtlCol="0">
            <a:spAutoFit/>
          </a:bodyPr>
          <a:lstStyle/>
          <a:p>
            <a:pPr algn="just">
              <a:lnSpc>
                <a:spcPct val="130000"/>
              </a:lnSpc>
              <a:spcAft>
                <a:spcPts val="0"/>
              </a:spcAft>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6.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填入下面一段文字横线处的语句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最恰当的一句是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门前是一条河。</a:t>
            </a:r>
            <a:r>
              <a:rPr lang="zh-CN" altLang="en-US" sz="4400" u="sng"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河边是一片很大的打谷场</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三面都是高大的柳树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山门里是一个穿堂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迎门供奉着弥勒佛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B.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山门里有一个穿堂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弥勒佛供在迎面。三面都栽着高大的柳树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河边是一个很大的打谷场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C.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打谷场很大</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就在河边。高大的柳树栽在三面。穿堂对着山门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迎门供奉着弥勒佛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D.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一片很大的打谷场在河边。山门里是一个穿堂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迎门供奉着弥勒佛。三面都栽着高大的柳树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231994"/>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023200" y="2176653"/>
            <a:ext cx="19871438" cy="7928709"/>
          </a:xfrm>
          <a:prstGeom prst="rect">
            <a:avLst/>
          </a:prstGeom>
          <a:noFill/>
        </p:spPr>
        <p:txBody>
          <a:bodyPr wrap="square" rtlCol="0">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　“正确使用常见的修辞手法”一般不单独设题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常与语言表达的简明、连贯、得体、准确、鲜明、生动结合起来进行综合考查。本考点虽然在近几年全国卷中没有考查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但是在诗歌、现代文、作文中都有所涉及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考生在复习备考时应重视</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变换句式在近年的全国卷中一直没有考查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a:t>
            </a:r>
            <a:r>
              <a:rPr lang="en-US" altLang="zh-CN" sz="4400" dirty="0">
                <a:latin typeface="微软雅黑" panose="020B0503020204020204" pitchFamily="34" charset="-122"/>
                <a:ea typeface="微软雅黑" panose="020B0503020204020204" pitchFamily="34" charset="-122"/>
              </a:rPr>
              <a:t>2013</a:t>
            </a:r>
            <a:r>
              <a:rPr lang="zh-CN" altLang="en-US" sz="4400" dirty="0">
                <a:latin typeface="微软雅黑" panose="020B0503020204020204" pitchFamily="34" charset="-122"/>
                <a:ea typeface="微软雅黑" panose="020B0503020204020204" pitchFamily="34" charset="-122"/>
              </a:rPr>
              <a:t>年大纲全国卷考过长短句的变换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一般分值为</a:t>
            </a:r>
            <a:r>
              <a:rPr lang="en-US" altLang="zh-CN" sz="4400" dirty="0">
                <a:latin typeface="微软雅黑" panose="020B0503020204020204" pitchFamily="34" charset="-122"/>
                <a:ea typeface="微软雅黑" panose="020B0503020204020204" pitchFamily="34" charset="-122"/>
              </a:rPr>
              <a:t>3~6</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所以这一题型也有考查的可能性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在复习时也不能忽略。</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“正确使用常见的修辞手法”一般不单独设题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常与语言表达简明、连贯、得体、准确、鲜明、生动结合起来进行综合考查。本考点虽然在近几年全国卷中没有考查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但是在诗歌、现代文、作文中都有所涉及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考生在复习备考时应重视</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23200" y="3088347"/>
            <a:ext cx="19800000" cy="41488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996475" y="3060750"/>
            <a:ext cx="19931202" cy="264726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作者的立足点是“山门”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即河边的打谷场与建筑物之间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应该承“河”谈起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依次往后写。从空间顺序考虑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项的空间顺序是混乱的。只有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项清楚地交代了作者的立足点和各种景物的空间位置。</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3492798"/>
            <a:ext cx="19859764" cy="2647263"/>
          </a:xfrm>
          <a:prstGeom prst="rect">
            <a:avLst/>
          </a:prstGeom>
          <a:noFill/>
        </p:spPr>
        <p:txBody>
          <a:bodyPr wrap="square" rtlCol="0">
            <a:spAutoFit/>
          </a:bodyPr>
          <a:lstStyle/>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7.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语气语调。句式的不同</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会使句子的语气相应地发生变化</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也会使语调的重点发生转移。选用句式题有时并不是单独地就某一考点进行考查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而是综合性地进行考查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所以应注意从多方面去思考、分析。</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8808950"/>
          </a:xfrm>
          <a:prstGeom prst="rect">
            <a:avLst/>
          </a:prstGeom>
          <a:noFill/>
        </p:spPr>
        <p:txBody>
          <a:bodyPr wrap="square" rtlCol="0">
            <a:spAutoFit/>
          </a:bodyPr>
          <a:lstStyle/>
          <a:p>
            <a:pPr algn="just">
              <a:lnSpc>
                <a:spcPct val="130000"/>
              </a:lnSpc>
              <a:spcAft>
                <a:spcPts val="0"/>
              </a:spcAft>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7.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下列各句中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语气最委婉的一句是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只关注孩子的学习成绩而忽视他们的心理健康</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这是不是应该引起我们认真思考呢</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B.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只关注孩子的学习成绩而忽视他们的心理健康</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这难道不应该引起我们认真思考吗</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C.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只关注孩子的学习成绩而忽视他们的心理健康</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这无疑是应该引起我们认真思考的。</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D.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只关注孩子的学习成绩而忽视他们的心理健康</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这恐怕不能不引起我们认真思考了。</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088347"/>
            <a:ext cx="20002640" cy="628744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166076" y="3089250"/>
            <a:ext cx="19931202" cy="4407745"/>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该题考查的是句式的选用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也可联系到语言运用中的“得体”。不同的句式有着不同的语气和表达效果</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人们常说“一句话让人跳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一句话让人笑”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说的就是这个道理。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该句是一个疑问句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用的是询问的、商量的语气</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很委婉。该题干扰较大的选项是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该句虽然用了“恐怕”这一词表示推测的语气</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但双重否定的语气还是比较强烈的。</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5448030"/>
          </a:xfrm>
          <a:prstGeom prst="rect">
            <a:avLst/>
          </a:prstGeom>
          <a:noFill/>
        </p:spPr>
        <p:txBody>
          <a:bodyPr wrap="square" rtlCol="0">
            <a:spAutoFit/>
          </a:bodyPr>
          <a:lstStyle/>
          <a:p>
            <a:pPr algn="ctr">
              <a:lnSpc>
                <a:spcPct val="130000"/>
              </a:lnSpc>
              <a:spcAft>
                <a:spcPts val="0"/>
              </a:spcAft>
            </a:pPr>
            <a:r>
              <a:rPr lang="zh-CN" altLang="en-US" sz="5200" b="1" dirty="0">
                <a:solidFill>
                  <a:srgbClr val="EF8340"/>
                </a:solidFill>
                <a:latin typeface="微软雅黑" panose="020B0503020204020204" pitchFamily="34" charset="-122"/>
                <a:ea typeface="微软雅黑" panose="020B0503020204020204" pitchFamily="34" charset="-122"/>
              </a:rPr>
              <a:t>考点二   仿用句式</a:t>
            </a:r>
            <a:endParaRPr lang="zh-CN" altLang="en-US" sz="5200" b="1" dirty="0">
              <a:solidFill>
                <a:srgbClr val="EF8340"/>
              </a:solidFill>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一、仿用句式的主要类型</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组合式仿写</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组合式仿写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就是给出用于仿写的主要材料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根据题干和示例句进行组合仿写。这类题的解题思路为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第一步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分析例句的内容和句式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第二步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明确句式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根据所给材料的逻辑关系和句式进行组合。</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645450" cy="9689191"/>
          </a:xfrm>
          <a:prstGeom prst="rect">
            <a:avLst/>
          </a:prstGeom>
          <a:noFill/>
        </p:spPr>
        <p:txBody>
          <a:bodyPr wrap="square" rtlCol="0">
            <a:spAutoFit/>
          </a:bodyPr>
          <a:lstStyle/>
          <a:p>
            <a:pPr algn="just">
              <a:lnSpc>
                <a:spcPct val="130000"/>
              </a:lnSpc>
              <a:spcAft>
                <a:spcPts val="0"/>
              </a:spcAft>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1.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仿照下面的示例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利用所给材料续写三句话</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要求内容贴切</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句式与所给示例相  同。</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送人玫瑰</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手留余香</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春蚕到死丝方尽</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这是奉献他人的美好情怀。</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材料</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报效　关爱　知恩</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老吾老及人之老　报君黄金台上意　吃水不忘挖井人</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心念父母　马革裹尸　羊羔跪乳　善待老人　投笔从戎     乌鸟私情</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80324" y="3088347"/>
            <a:ext cx="1994287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4638" y="3732192"/>
            <a:ext cx="19574012" cy="5287986"/>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投笔从戎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马革裹尸</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报君黄金台上意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这是报效祖国的美好情怀。</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心念父母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善待老人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老吾老及人之老</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这是关爱老人的美好情怀。</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乌鸟私情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羊羔跪乳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吃水不忘挖井人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这是知恩图报的美好情怀。</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本题考查仿写能力。就本题而言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一是要分析示例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体察例句的内部结构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并分析其蕴含的逻辑关系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二是要对材料中的词语、短语进行理解归类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参照示例作答。</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5287986"/>
          </a:xfrm>
          <a:prstGeom prst="rect">
            <a:avLst/>
          </a:prstGeom>
          <a:noFill/>
        </p:spPr>
        <p:txBody>
          <a:bodyPr wrap="square" rtlCol="0">
            <a:spAutoFit/>
          </a:bodyPr>
          <a:lstStyle/>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填空式仿写</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填空式仿写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就是将句子恰当地填入所给位置的仿写。这类题一般是在材料的中间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叫嵌入式仿写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或末尾</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叫续写式仿写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空出一句或几句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要求根据材料内容仿照上句或下句的句式及修辞</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补写一句或多句与原句在内容上有密切关系的句子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与原句构成一个完整的语段。这类题的解题思路为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第一步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分析语境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明确上级语境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确定仿写的主题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第二步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分析例句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明确句式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进行仿写。</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645450" cy="6168227"/>
          </a:xfrm>
          <a:prstGeom prst="rect">
            <a:avLst/>
          </a:prstGeom>
          <a:noFill/>
        </p:spPr>
        <p:txBody>
          <a:bodyPr wrap="square" rtlCol="0">
            <a:spAutoFit/>
          </a:bodyPr>
          <a:lstStyle/>
          <a:p>
            <a:pPr algn="just">
              <a:lnSpc>
                <a:spcPct val="130000"/>
              </a:lnSpc>
              <a:spcAft>
                <a:spcPts val="0"/>
              </a:spcAft>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2.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请补写出空缺处的语句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与前两句构成排比</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使语段意思连贯</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风格统一。</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作一次心灵旅行</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就以那一本本零落的古卷残页为车票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感受着穿越时空的欣喜。我与李白共攀蜀道</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与辛弃疾拍遍栏杆</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u="sng"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u="sng"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。无论是漠北黄沙</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还是江南水乡</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我都一一留下足迹。</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80324" y="3088347"/>
            <a:ext cx="1994287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4638" y="3732192"/>
            <a:ext cx="19574012" cy="6168227"/>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同张继夜泊枫桥　和苏轼夜饮东坡</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同李贺送客咸阳　和柳永伫倚危楼</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第一步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分析语境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明确“心灵旅行”“古卷残页”“穿越时空”“欣喜”为上级语境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该语境要求其下属句子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例句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空缺句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表达这样的内容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以古代诗文为纽带</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与古代文人墨客同游。第二步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分析例句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进行仿写。解答此题</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首先要做到与例句“与李白共攀蜀道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与辛弃疾拍遍栏杆”的句式相同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其次要做到与后文的“漠北黄沙”和“江南水乡”呼应。</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49692" y="3204766"/>
            <a:ext cx="19359698" cy="8521179"/>
          </a:xfrm>
          <a:prstGeom prst="rect">
            <a:avLst/>
          </a:prstGeom>
          <a:noFill/>
        </p:spPr>
        <p:txBody>
          <a:bodyPr wrap="square" rtlCol="0">
            <a:spAutoFit/>
          </a:bodyPr>
          <a:lstStyle/>
          <a:p>
            <a:pPr>
              <a:lnSpc>
                <a:spcPct val="140000"/>
              </a:lnSpc>
            </a:pPr>
            <a:r>
              <a:rPr lang="en-US" altLang="zh-CN" sz="4400" b="1" dirty="0">
                <a:solidFill>
                  <a:srgbClr val="EF8340"/>
                </a:solidFill>
                <a:latin typeface="微软雅黑" panose="020B0503020204020204" pitchFamily="34" charset="-122"/>
                <a:ea typeface="微软雅黑" panose="020B0503020204020204" pitchFamily="34" charset="-122"/>
              </a:rPr>
              <a:t>1. </a:t>
            </a:r>
            <a:r>
              <a:rPr lang="en-US" altLang="zh-CN" sz="4400" dirty="0">
                <a:latin typeface="微软雅黑" panose="020B0503020204020204" pitchFamily="34" charset="-122"/>
                <a:ea typeface="微软雅黑" panose="020B0503020204020204" pitchFamily="34" charset="-122"/>
              </a:rPr>
              <a:t> [2018·</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Ⅱ] </a:t>
            </a:r>
            <a:r>
              <a:rPr lang="zh-CN" altLang="en-US" sz="4400" dirty="0">
                <a:latin typeface="微软雅黑" panose="020B0503020204020204" pitchFamily="34" charset="-122"/>
                <a:ea typeface="微软雅黑" panose="020B0503020204020204" pitchFamily="34" charset="-122"/>
              </a:rPr>
              <a:t>阅读下面的文字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完成</a:t>
            </a:r>
            <a:r>
              <a:rPr lang="en-US" altLang="zh-CN" sz="4400" dirty="0">
                <a:latin typeface="微软雅黑" panose="020B0503020204020204" pitchFamily="34" charset="-122"/>
                <a:ea typeface="微软雅黑" panose="020B0503020204020204" pitchFamily="34" charset="-122"/>
              </a:rPr>
              <a:t>(1)~(3)</a:t>
            </a:r>
            <a:r>
              <a:rPr lang="zh-CN" altLang="en-US" sz="4400" dirty="0">
                <a:latin typeface="微软雅黑" panose="020B0503020204020204" pitchFamily="34" charset="-122"/>
                <a:ea typeface="微软雅黑" panose="020B0503020204020204" pitchFamily="34" charset="-122"/>
              </a:rPr>
              <a:t>题。</a:t>
            </a:r>
            <a:endParaRPr lang="en-US" altLang="zh-CN" sz="4400" dirty="0">
              <a:latin typeface="微软雅黑" panose="020B0503020204020204" pitchFamily="34" charset="-122"/>
              <a:ea typeface="微软雅黑" panose="020B0503020204020204" pitchFamily="34" charset="-122"/>
            </a:endParaRPr>
          </a:p>
          <a:p>
            <a:pPr>
              <a:lnSpc>
                <a:spcPct val="140000"/>
              </a:lnSpc>
            </a:pPr>
            <a:r>
              <a:rPr lang="zh-CN" altLang="en-US" sz="4400" dirty="0">
                <a:latin typeface="微软雅黑" panose="020B0503020204020204" pitchFamily="34" charset="-122"/>
                <a:ea typeface="微软雅黑" panose="020B0503020204020204" pitchFamily="34" charset="-122"/>
              </a:rPr>
              <a:t>      戏曲既需传承也需创新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这是业内的基本共识。然而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近年来由于一些创新尝试未收到理想效果</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有人就将创新和继承对立起来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认为戏曲不必创新。尤其是昆曲等戏曲艺术进入世界非物质文化遗产名录之后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创新在某些人那里几乎成了贬义词。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。随着时代的发展变化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戏曲艺术不断被赋予新的内涵。如果一直固守原有形态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只强调复制和模仿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戏曲恐怕早在数百年前就</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了。突破前人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大胆创新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这是各个时代取得伟大成就的艺术家的共性。诚如某戏剧评论家所言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没有一位</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的京剧名伶是靠模仿或重复而成就自己的。京剧大师梅兰芳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以坚定的信念和博大的胸怀为京剧改革做出巨大贡献。他眼界开</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808950"/>
          </a:xfrm>
          <a:prstGeom prst="rect">
            <a:avLst/>
          </a:prstGeom>
          <a:noFill/>
        </p:spPr>
        <p:txBody>
          <a:bodyPr wrap="square" rtlCol="0">
            <a:spAutoFit/>
          </a:bodyPr>
          <a:lstStyle/>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开放式仿写</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这类题一般是仿照例句句式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围绕另一话题写句子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即仿句与例句在内容上没有联系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只是要求在句式、修辞手法等方面与例句保持一致。有时候话题选择比较自由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只提供要求和例句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考生可以自由选择话题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仿照例句的句式及修辞手法进行仿写。解答这类题要注意</a:t>
            </a: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联想相称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需要运用相同或相似联想、相对或相反联想以及相关联想等几种联想方式进行创造性构思</a:t>
            </a: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句式相近</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仿写时要注意内容界定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揭示出所写话题的内涵</a:t>
            </a:r>
            <a:r>
              <a:rPr lang="en-US" altLang="zh-CN" sz="4400" dirty="0">
                <a:latin typeface="微软雅黑" panose="020B0503020204020204" pitchFamily="34" charset="-122"/>
                <a:ea typeface="微软雅黑" panose="020B0503020204020204" pitchFamily="34" charset="-122"/>
              </a:rPr>
              <a:t>;(4)</a:t>
            </a:r>
            <a:r>
              <a:rPr lang="zh-CN" altLang="en-US" sz="4400" dirty="0">
                <a:latin typeface="微软雅黑" panose="020B0503020204020204" pitchFamily="34" charset="-122"/>
                <a:ea typeface="微软雅黑" panose="020B0503020204020204" pitchFamily="34" charset="-122"/>
              </a:rPr>
              <a:t>要做到修辞手法与示例完全一致。</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这类题要注意语言的锤炼、句子的意蕴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要在表现句子的意蕴上多下功夫</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力求所写的内容新颖独特。虽不用完全注意内容上的相同性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但也要注意某些隐含内容上的相关性。</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68"/>
          <p:cNvSpPr txBox="1"/>
          <p:nvPr/>
        </p:nvSpPr>
        <p:spPr>
          <a:xfrm>
            <a:off x="2023200" y="2874936"/>
            <a:ext cx="19645450" cy="8808950"/>
          </a:xfrm>
          <a:prstGeom prst="rect">
            <a:avLst/>
          </a:prstGeom>
          <a:noFill/>
        </p:spPr>
        <p:txBody>
          <a:bodyPr wrap="square" rtlCol="0">
            <a:spAutoFit/>
          </a:bodyPr>
          <a:lstStyle/>
          <a:p>
            <a:pPr algn="just">
              <a:lnSpc>
                <a:spcPct val="130000"/>
              </a:lnSpc>
              <a:spcAft>
                <a:spcPts val="0"/>
              </a:spcAft>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3.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仿照下面的示例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自选话题</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另写三个句子</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要求修辞手法、句式与示例相同。</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小草伸出稚嫩的纤手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向你描绘原野的新绿</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树叶掬起温润的阳光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向你展示森林的生机</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溪流吟唱欢快的歌曲</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向你诉说春天的故事。</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4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80324" y="3088347"/>
            <a:ext cx="19942876" cy="85413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64756" y="3492798"/>
            <a:ext cx="19574012" cy="7048468"/>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鲜花绽放灿烂的笑脸</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向你渲染春天的瑰丽</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蝴蝶跳出轻盈的舞步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向你展示生命的旋律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丝雨敞开紧闭的心扉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向你清唱万物的欣喜。</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开放式仿写题给了学生很大的思维空间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给定一个或一组例句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让学生仿照其句式及其意蕴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另选话题仿写。仿写的句子保持一定的独立性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只要形似即可。本题例句的句式结构为“名词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动词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名词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向你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动词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某物的特点”。前一分句运用拟人的修辞手法写自然界的事物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后一分句写这一事物向我们展现了什么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三个句子构成排比。仿写时可选择自然界的事物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以小见大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思考分析其蕴含的哲理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并且要运用拟人、排比的修辞手法。</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46374"/>
            <a:ext cx="19645450" cy="6168227"/>
          </a:xfrm>
          <a:prstGeom prst="rect">
            <a:avLst/>
          </a:prstGeom>
          <a:noFill/>
        </p:spPr>
        <p:txBody>
          <a:bodyPr wrap="square" rtlCol="0">
            <a:spAutoFit/>
          </a:bodyPr>
          <a:lstStyle/>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四</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命题式仿写</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命题式仿写</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是给定一个完整的语言材料</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让考生品读例句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领会其句式、结构、意蕴、修辞手法等特点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然后给定仿写的具体材料、主题等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让考生依据示例仿写。解答这类题要注意以下几点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仿写的句子在结构上应与原文基本保持一致</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仿写的句子在内容与逻辑关系上应与原文保持协调</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既要考虑形式的统一</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又要考虑内容上的连贯呼应</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;(3)</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考虑与上下文的衔接和照应</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要符合语境</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;(4)</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注意情感基调和语言风格等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;(5)</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修辞格的类型也要与示例句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或画线句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一致。</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1992425" y="3348782"/>
            <a:ext cx="19645450" cy="7928709"/>
            <a:chOff x="2023200" y="2874936"/>
            <a:chExt cx="19645450" cy="7928709"/>
          </a:xfrm>
        </p:grpSpPr>
        <p:sp>
          <p:nvSpPr>
            <p:cNvPr id="11" name="TextBox 68"/>
            <p:cNvSpPr txBox="1"/>
            <p:nvPr/>
          </p:nvSpPr>
          <p:spPr>
            <a:xfrm>
              <a:off x="2023200" y="2874936"/>
              <a:ext cx="19645450" cy="7928709"/>
            </a:xfrm>
            <a:prstGeom prst="rect">
              <a:avLst/>
            </a:prstGeom>
            <a:noFill/>
          </p:spPr>
          <p:txBody>
            <a:bodyPr wrap="square" rtlCol="0">
              <a:spAutoFit/>
            </a:bodyPr>
            <a:lstStyle/>
            <a:p>
              <a:pPr algn="just">
                <a:lnSpc>
                  <a:spcPct val="130000"/>
                </a:lnSpc>
                <a:spcAft>
                  <a:spcPts val="0"/>
                </a:spcAft>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4.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下面四个字是由象形字“人”</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变化组合而成的会意字。请根据给出的古文字义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仿照“比”“化”两例</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用七字句描述“从”“北”的形体结构与字义。要求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形义描述合理</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押韵。</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从</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跟随</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比</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并列</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北</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相背</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化</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变化</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u="sng"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二人排齐向右站　           </a:t>
              </a:r>
              <a:r>
                <a:rPr lang="zh-CN" altLang="en-US" sz="4400" u="sng"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左人正立右倒画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u="sng"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亲密并列肩比肩　           </a:t>
              </a:r>
              <a:r>
                <a:rPr lang="zh-CN" altLang="en-US" sz="4400" u="sng"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人形颠倒表变化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20" name="hb1.jpg" descr="id:2147500103;FounderCES"/>
            <p:cNvPicPr/>
            <p:nvPr/>
          </p:nvPicPr>
          <p:blipFill>
            <a:blip r:embed="rId1" cstate="print"/>
            <a:stretch>
              <a:fillRect/>
            </a:stretch>
          </p:blipFill>
          <p:spPr>
            <a:xfrm>
              <a:off x="10759092" y="3739032"/>
              <a:ext cx="818822" cy="978396"/>
            </a:xfrm>
            <a:prstGeom prst="rect">
              <a:avLst/>
            </a:prstGeom>
          </p:spPr>
        </p:pic>
        <p:pic>
          <p:nvPicPr>
            <p:cNvPr id="21" name="hb2.jpg" descr="id:2147500110;FounderCES"/>
            <p:cNvPicPr/>
            <p:nvPr/>
          </p:nvPicPr>
          <p:blipFill>
            <a:blip r:embed="rId2" cstate="print"/>
            <a:stretch>
              <a:fillRect/>
            </a:stretch>
          </p:blipFill>
          <p:spPr>
            <a:xfrm>
              <a:off x="5904980" y="6661150"/>
              <a:ext cx="2849974" cy="1293837"/>
            </a:xfrm>
            <a:prstGeom prst="rect">
              <a:avLst/>
            </a:prstGeom>
          </p:spPr>
        </p:pic>
        <p:pic>
          <p:nvPicPr>
            <p:cNvPr id="22" name="hb3.jpg" descr="id:2147500117;FounderCES"/>
            <p:cNvPicPr/>
            <p:nvPr/>
          </p:nvPicPr>
          <p:blipFill>
            <a:blip r:embed="rId3" cstate="print"/>
            <a:stretch>
              <a:fillRect/>
            </a:stretch>
          </p:blipFill>
          <p:spPr>
            <a:xfrm>
              <a:off x="11593612" y="6661150"/>
              <a:ext cx="2849974" cy="1293837"/>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80324" y="3088347"/>
            <a:ext cx="19942876" cy="85413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64756" y="3492798"/>
            <a:ext cx="19574012" cy="3527504"/>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一人前行一人后　后人跟着前人走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二人站立背靠背　字义相背可意会</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本题是对语文知识与能力的综合考查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既关涉中国汉字的相关知识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如“象形”“会意”等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又关涉语言形式的押韵</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还有整齐的句式及精要的表达。</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68"/>
          <p:cNvSpPr txBox="1"/>
          <p:nvPr/>
        </p:nvSpPr>
        <p:spPr>
          <a:xfrm>
            <a:off x="2023200" y="2874936"/>
            <a:ext cx="19645450" cy="6168227"/>
          </a:xfrm>
          <a:prstGeom prst="rect">
            <a:avLst/>
          </a:prstGeom>
          <a:noFill/>
        </p:spPr>
        <p:txBody>
          <a:bodyPr wrap="square" rtlCol="0">
            <a:spAutoFit/>
          </a:bodyPr>
          <a:lstStyle/>
          <a:p>
            <a:pPr algn="just">
              <a:lnSpc>
                <a:spcPct val="130000"/>
              </a:lnSpc>
              <a:spcAft>
                <a:spcPts val="0"/>
              </a:spcAft>
            </a:pPr>
            <a:r>
              <a:rPr lang="en-US" altLang="zh-CN" sz="44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5.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仿照按照要求续写句子。要求</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运用比喻修辞手法</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回忆”与“希望”的内容形成对比</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;③</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语意连贯。</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回忆和希望的关系</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我们或许可以这样说</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回忆毕竟是远了、暗了的暮霭</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希望才是近了、亮了的晨光</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回忆</a:t>
            </a:r>
            <a:r>
              <a:rPr lang="zh-CN" altLang="en-US" sz="4400" u="sng"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希望</a:t>
            </a:r>
            <a:r>
              <a:rPr lang="zh-CN" altLang="en-US" sz="4400" u="sng"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回忆</a:t>
            </a:r>
            <a:r>
              <a:rPr lang="zh-CN" altLang="en-US" sz="4400" u="sng"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希望</a:t>
            </a:r>
            <a:r>
              <a:rPr lang="zh-CN" altLang="en-US" sz="4400" u="sng"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80324" y="3088347"/>
            <a:ext cx="19942876" cy="61650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64756" y="3492798"/>
            <a:ext cx="19574012" cy="3527504"/>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回忆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毕竟是秋日的缤纷落叶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希望</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才是枝头的盎然春意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回忆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毕竟是扬尘远去的背影</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希望</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才是迎面而来的微笑。</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对“回忆与希望”关系的思辨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有一定的思维深度。可参照横线前面的例子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另选喻体进行续写</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注意两者要形成对比关系。</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9689191"/>
          </a:xfrm>
          <a:prstGeom prst="rect">
            <a:avLst/>
          </a:prstGeom>
          <a:noFill/>
        </p:spPr>
        <p:txBody>
          <a:bodyPr wrap="square" rtlCol="0">
            <a:spAutoFit/>
          </a:bodyPr>
          <a:lstStyle/>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二、仿写的原则和要求</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仿用句式指仿照一个或一组句子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再写一个或几个句式与之一致的句子。重点是明确要求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看透所给例句的特点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包括句式特点、修辞手法、表达角度、表述语气等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搞清仿句与例句间的内在关系及衔接点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难点是弄清所给例句的隐含信息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把握例句的内涵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保持仿句与例句之间的一致性及意蕴的吻合。一般情况下仿用句式是和正确运用常见的修辞手法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语言表达的简明、连贯、准确、鲜明、生动结合在一起考查的。有些仿句题就提出了这两个方面的具体要求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即使有的题目没有明确提出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在解答时也应该特别注意这两个方面。仿写句式应遵循多个方面与例句保持一致的原则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只要弄清例句的特点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把握一定的规律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仿写的内容就能达到理想的效果。大体来说有</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880324" y="8389349"/>
            <a:ext cx="19942876" cy="32403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737448" y="2874936"/>
            <a:ext cx="19859764" cy="9296904"/>
          </a:xfrm>
          <a:prstGeom prst="rect">
            <a:avLst/>
          </a:prstGeom>
          <a:noFill/>
        </p:spPr>
        <p:txBody>
          <a:bodyPr wrap="square" rtlCol="0">
            <a:spAutoFit/>
          </a:bodyPr>
          <a:lstStyle/>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1. </a:t>
            </a:r>
            <a:r>
              <a:rPr lang="zh-CN" altLang="en-US" sz="4400" dirty="0">
                <a:latin typeface="微软雅黑" panose="020B0503020204020204" pitchFamily="34" charset="-122"/>
                <a:ea typeface="微软雅黑" panose="020B0503020204020204" pitchFamily="34" charset="-122"/>
              </a:rPr>
              <a:t>话题合规</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即明确题目中规定的陈述对象。</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b="1" dirty="0">
                <a:solidFill>
                  <a:schemeClr val="accent6">
                    <a:lumMod val="75000"/>
                  </a:schemeClr>
                </a:solidFill>
                <a:latin typeface="微软雅黑" panose="020B0503020204020204" pitchFamily="34" charset="-122"/>
                <a:ea typeface="微软雅黑" panose="020B0503020204020204" pitchFamily="34" charset="-122"/>
              </a:rPr>
              <a:t>例</a:t>
            </a:r>
            <a:r>
              <a:rPr lang="en-US" altLang="zh-CN" sz="4400" b="1" dirty="0">
                <a:solidFill>
                  <a:schemeClr val="accent6">
                    <a:lumMod val="75000"/>
                  </a:schemeClr>
                </a:solidFill>
                <a:latin typeface="微软雅黑" panose="020B0503020204020204" pitchFamily="34" charset="-122"/>
                <a:ea typeface="微软雅黑" panose="020B0503020204020204" pitchFamily="34" charset="-122"/>
              </a:rPr>
              <a:t>1  </a:t>
            </a:r>
            <a:r>
              <a:rPr lang="zh-CN" altLang="en-US" sz="4400" dirty="0">
                <a:latin typeface="微软雅黑" panose="020B0503020204020204" pitchFamily="34" charset="-122"/>
                <a:ea typeface="微软雅黑" panose="020B0503020204020204" pitchFamily="34" charset="-122"/>
              </a:rPr>
              <a:t>请从“知识”“兴趣”中任选一个为话题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仿照下面的示例写两个句子。要求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每个句子都采用比喻的修辞手法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两个句子在语意上形成对比。</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示例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时间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是海绵里的水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只要你勤奋地挤</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总会有所收获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时间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是掌缝中的沙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如果你不太在意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就会全部漏光。</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1896674" y="8683612"/>
            <a:ext cx="19926526"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知识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是河沙里的金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只要你不断地淘漉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总会积少成多</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知识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是蓄水池中的水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如果你不及时添加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就会全部蒸发。</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49692" y="3204766"/>
            <a:ext cx="19359698" cy="6625275"/>
          </a:xfrm>
          <a:prstGeom prst="rect">
            <a:avLst/>
          </a:prstGeom>
          <a:noFill/>
        </p:spPr>
        <p:txBody>
          <a:bodyPr wrap="square" rtlCol="0">
            <a:spAutoFit/>
          </a:bodyPr>
          <a:lstStyle/>
          <a:p>
            <a:pPr>
              <a:lnSpc>
                <a:spcPct val="140000"/>
              </a:lnSpc>
            </a:pPr>
            <a:r>
              <a:rPr lang="zh-CN" altLang="en-US" sz="4400" dirty="0">
                <a:latin typeface="微软雅黑" panose="020B0503020204020204" pitchFamily="34" charset="-122"/>
                <a:ea typeface="微软雅黑" panose="020B0503020204020204" pitchFamily="34" charset="-122"/>
              </a:rPr>
              <a:t>阔</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除唱腔、表演技巧之外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还从化妆、灯光、服装、舞蹈、剧目创作等多个方面进行了大量的探索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可谓“剧剧有创新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剧剧有新腔”。尚小云、荀慧生、于连泉等人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也是因为具有超越前人的理想和切实的努力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不满足于停留在雷池之内</a:t>
            </a:r>
            <a:r>
              <a:rPr lang="zh-CN" altLang="en-US" sz="4400" u="sng"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才能够在强大的保守情绪的笼罩下突破藩篱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从而成为新流派的创始人。当然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戏曲的创新必须以传承为基础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是传承中的创新</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而不是眼花缭乱甚至任性妄为的创新</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才能探索出一条能够被大多数观众接受的创新之路来。 </a:t>
            </a:r>
            <a:endParaRPr lang="zh-CN" altLang="en-US" sz="4400" u="sng"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7048468"/>
          </a:xfrm>
          <a:prstGeom prst="rect">
            <a:avLst/>
          </a:prstGeom>
          <a:noFill/>
        </p:spPr>
        <p:txBody>
          <a:bodyPr wrap="square" rtlCol="0">
            <a:spAutoFit/>
          </a:bodyPr>
          <a:lstStyle/>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2. </a:t>
            </a:r>
            <a:r>
              <a:rPr lang="zh-CN" altLang="en-US" sz="4400" dirty="0">
                <a:latin typeface="微软雅黑" panose="020B0503020204020204" pitchFamily="34" charset="-122"/>
                <a:ea typeface="微软雅黑" panose="020B0503020204020204" pitchFamily="34" charset="-122"/>
              </a:rPr>
              <a:t>结构相同</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有些句式仿写题的例句结构较为复杂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由一组博喻句、比喻排比句或复合比喻句构成。其外在形式表现为由多个句子组成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内容上各元素之间的彼此关联和彼此对应关系也比较复杂。这可能牵涉句式、修辞、逻辑等多个方面。解答这类仿写题时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一定要注意各本体之间的内部联系、各喻体之间的内部联系、各个本体和各个喻体之间的对应性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以及相关的逻辑协调性。</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1737448" y="2874936"/>
            <a:ext cx="19859764" cy="10755765"/>
          </a:xfrm>
          <a:prstGeom prst="rect">
            <a:avLst/>
          </a:prstGeom>
          <a:noFill/>
        </p:spPr>
        <p:txBody>
          <a:bodyPr wrap="square" rtlCol="0">
            <a:spAutoFit/>
          </a:bodyPr>
          <a:lstStyle/>
          <a:p>
            <a:pPr>
              <a:lnSpc>
                <a:spcPct val="150000"/>
              </a:lnSpc>
            </a:pPr>
            <a:r>
              <a:rPr lang="zh-CN" altLang="en-US" sz="4400" b="1" dirty="0">
                <a:solidFill>
                  <a:schemeClr val="accent6">
                    <a:lumMod val="75000"/>
                  </a:schemeClr>
                </a:solidFill>
                <a:latin typeface="微软雅黑" panose="020B0503020204020204" pitchFamily="34" charset="-122"/>
                <a:ea typeface="微软雅黑" panose="020B0503020204020204" pitchFamily="34" charset="-122"/>
              </a:rPr>
              <a:t>例</a:t>
            </a:r>
            <a:r>
              <a:rPr lang="en-US" altLang="zh-CN" sz="4400" b="1" dirty="0">
                <a:solidFill>
                  <a:schemeClr val="accent6">
                    <a:lumMod val="75000"/>
                  </a:schemeClr>
                </a:solidFill>
                <a:latin typeface="微软雅黑" panose="020B0503020204020204" pitchFamily="34" charset="-122"/>
                <a:ea typeface="微软雅黑" panose="020B0503020204020204" pitchFamily="34" charset="-122"/>
              </a:rPr>
              <a:t>2  </a:t>
            </a:r>
            <a:r>
              <a:rPr lang="zh-CN" altLang="en-US"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仿照下面的比喻形式</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另写一组句子。要求</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选择新的本体和喻体</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意思完整。</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不要求与原句字数相等</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gn="ctr">
              <a:lnSpc>
                <a:spcPct val="150000"/>
              </a:lnSpc>
            </a:pPr>
            <a:r>
              <a:rPr lang="zh-CN" altLang="zh-CN" sz="4400" u="dbl" dirty="0">
                <a:latin typeface="微软雅黑" panose="020B0503020204020204" pitchFamily="34" charset="-122"/>
                <a:ea typeface="微软雅黑" panose="020B0503020204020204" pitchFamily="34" charset="-122"/>
              </a:rPr>
              <a:t>海</a:t>
            </a:r>
            <a:r>
              <a:rPr lang="zh-CN" altLang="zh-CN" sz="4400" dirty="0">
                <a:latin typeface="微软雅黑" panose="020B0503020204020204" pitchFamily="34" charset="-122"/>
                <a:ea typeface="微软雅黑" panose="020B0503020204020204" pitchFamily="34" charset="-122"/>
              </a:rPr>
              <a:t>是水的一部</a:t>
            </a:r>
            <a:r>
              <a:rPr lang="zh-CN" altLang="zh-CN" sz="4400" u="wavyDbl" dirty="0">
                <a:latin typeface="微软雅黑" panose="020B0503020204020204" pitchFamily="34" charset="-122"/>
                <a:ea typeface="微软雅黑" panose="020B0503020204020204" pitchFamily="34" charset="-122"/>
              </a:rPr>
              <a:t>字典</a:t>
            </a: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a:p>
            <a:pPr algn="ctr">
              <a:lnSpc>
                <a:spcPct val="150000"/>
              </a:lnSpc>
            </a:pPr>
            <a:r>
              <a:rPr lang="zh-CN" altLang="zh-CN" sz="4400" u="dbl" dirty="0">
                <a:latin typeface="微软雅黑" panose="020B0503020204020204" pitchFamily="34" charset="-122"/>
                <a:ea typeface="微软雅黑" panose="020B0503020204020204" pitchFamily="34" charset="-122"/>
              </a:rPr>
              <a:t>浪花</a:t>
            </a:r>
            <a:r>
              <a:rPr lang="zh-CN" altLang="zh-CN" sz="4400" dirty="0">
                <a:latin typeface="微软雅黑" panose="020B0503020204020204" pitchFamily="34" charset="-122"/>
                <a:ea typeface="微软雅黑" panose="020B0503020204020204" pitchFamily="34" charset="-122"/>
              </a:rPr>
              <a:t>是</a:t>
            </a:r>
            <a:r>
              <a:rPr lang="zh-CN" altLang="zh-CN" sz="4400" u="wavyDbl" dirty="0">
                <a:latin typeface="微软雅黑" panose="020B0503020204020204" pitchFamily="34" charset="-122"/>
                <a:ea typeface="微软雅黑" panose="020B0503020204020204" pitchFamily="34" charset="-122"/>
              </a:rPr>
              <a:t>部首</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gn="ctr">
              <a:lnSpc>
                <a:spcPct val="150000"/>
              </a:lnSpc>
            </a:pPr>
            <a:r>
              <a:rPr lang="zh-CN" altLang="zh-CN" sz="4400" u="dbl" dirty="0">
                <a:latin typeface="微软雅黑" panose="020B0503020204020204" pitchFamily="34" charset="-122"/>
                <a:ea typeface="微软雅黑" panose="020B0503020204020204" pitchFamily="34" charset="-122"/>
              </a:rPr>
              <a:t>涛声</a:t>
            </a:r>
            <a:r>
              <a:rPr lang="zh-CN" altLang="zh-CN" sz="4400" dirty="0">
                <a:latin typeface="微软雅黑" panose="020B0503020204020204" pitchFamily="34" charset="-122"/>
                <a:ea typeface="微软雅黑" panose="020B0503020204020204" pitchFamily="34" charset="-122"/>
              </a:rPr>
              <a:t>是</a:t>
            </a:r>
            <a:r>
              <a:rPr lang="zh-CN" altLang="zh-CN" sz="4400" u="wavyDbl" dirty="0">
                <a:latin typeface="微软雅黑" panose="020B0503020204020204" pitchFamily="34" charset="-122"/>
                <a:ea typeface="微软雅黑" panose="020B0503020204020204" pitchFamily="34" charset="-122"/>
              </a:rPr>
              <a:t>音序</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gn="ctr">
              <a:lnSpc>
                <a:spcPct val="150000"/>
              </a:lnSpc>
            </a:pPr>
            <a:r>
              <a:rPr lang="zh-CN" altLang="zh-CN" sz="4400" u="dbl" dirty="0">
                <a:latin typeface="微软雅黑" panose="020B0503020204020204" pitchFamily="34" charset="-122"/>
                <a:ea typeface="微软雅黑" panose="020B0503020204020204" pitchFamily="34" charset="-122"/>
              </a:rPr>
              <a:t>鱼虾</a:t>
            </a:r>
            <a:r>
              <a:rPr lang="zh-CN" altLang="zh-CN" sz="4400" dirty="0">
                <a:latin typeface="微软雅黑" panose="020B0503020204020204" pitchFamily="34" charset="-122"/>
                <a:ea typeface="微软雅黑" panose="020B0503020204020204" pitchFamily="34" charset="-122"/>
              </a:rPr>
              <a:t>、</a:t>
            </a:r>
            <a:r>
              <a:rPr lang="zh-CN" altLang="zh-CN" sz="4400" u="dbl" dirty="0">
                <a:latin typeface="微软雅黑" panose="020B0503020204020204" pitchFamily="34" charset="-122"/>
                <a:ea typeface="微软雅黑" panose="020B0503020204020204" pitchFamily="34" charset="-122"/>
              </a:rPr>
              <a:t>海鸥</a:t>
            </a:r>
            <a:r>
              <a:rPr lang="zh-CN" altLang="zh-CN" sz="4400" dirty="0">
                <a:latin typeface="微软雅黑" panose="020B0503020204020204" pitchFamily="34" charset="-122"/>
                <a:ea typeface="微软雅黑" panose="020B0503020204020204" pitchFamily="34" charset="-122"/>
              </a:rPr>
              <a:t>是海的</a:t>
            </a:r>
            <a:r>
              <a:rPr lang="zh-CN" altLang="zh-CN" sz="4400" u="wavyDbl" dirty="0">
                <a:latin typeface="微软雅黑" panose="020B0503020204020204" pitchFamily="34" charset="-122"/>
                <a:ea typeface="微软雅黑" panose="020B0503020204020204" pitchFamily="34" charset="-122"/>
              </a:rPr>
              <a:t>文字</a:t>
            </a:r>
            <a:r>
              <a:rPr lang="zh-CN"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r>
              <a:rPr lang="en-US" altLang="zh-CN" dirty="0"/>
              <a:t> </a:t>
            </a:r>
            <a:endParaRPr lang="zh-CN" altLang="zh-CN" dirty="0"/>
          </a:p>
          <a:p>
            <a:pPr algn="just">
              <a:lnSpc>
                <a:spcPct val="130000"/>
              </a:lnSpc>
              <a:spcAft>
                <a:spcPts val="0"/>
              </a:spcAft>
            </a:pP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880324" y="9109425"/>
            <a:ext cx="19942876" cy="25202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976047" y="9486050"/>
            <a:ext cx="19926526" cy="886781"/>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4400" u="dbl" dirty="0">
                <a:solidFill>
                  <a:srgbClr val="A80000"/>
                </a:solidFill>
                <a:latin typeface="微软雅黑" panose="020B0503020204020204" pitchFamily="34" charset="-122"/>
                <a:ea typeface="微软雅黑" panose="020B0503020204020204" pitchFamily="34" charset="-122"/>
              </a:rPr>
              <a:t>山林</a:t>
            </a:r>
            <a:r>
              <a:rPr lang="zh-CN" altLang="zh-CN" sz="4400" dirty="0">
                <a:solidFill>
                  <a:srgbClr val="A80000"/>
                </a:solidFill>
                <a:latin typeface="微软雅黑" panose="020B0503020204020204" pitchFamily="34" charset="-122"/>
                <a:ea typeface="微软雅黑" panose="020B0503020204020204" pitchFamily="34" charset="-122"/>
              </a:rPr>
              <a:t>是大自然之</a:t>
            </a:r>
            <a:r>
              <a:rPr lang="zh-CN" altLang="zh-CN" sz="4400" u="wavyDbl" dirty="0">
                <a:solidFill>
                  <a:srgbClr val="A80000"/>
                </a:solidFill>
                <a:latin typeface="微软雅黑" panose="020B0503020204020204" pitchFamily="34" charset="-122"/>
                <a:ea typeface="微软雅黑" panose="020B0503020204020204" pitchFamily="34" charset="-122"/>
              </a:rPr>
              <a:t>家</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zh-CN" sz="4400" dirty="0">
                <a:solidFill>
                  <a:srgbClr val="A80000"/>
                </a:solidFill>
                <a:latin typeface="微软雅黑" panose="020B0503020204020204" pitchFamily="34" charset="-122"/>
                <a:ea typeface="微软雅黑" panose="020B0503020204020204" pitchFamily="34" charset="-122"/>
              </a:rPr>
              <a:t>山是</a:t>
            </a:r>
            <a:r>
              <a:rPr lang="zh-CN" altLang="zh-CN" sz="4400" u="wavyDbl" dirty="0">
                <a:solidFill>
                  <a:srgbClr val="A80000"/>
                </a:solidFill>
                <a:latin typeface="微软雅黑" panose="020B0503020204020204" pitchFamily="34" charset="-122"/>
                <a:ea typeface="微软雅黑" panose="020B0503020204020204" pitchFamily="34" charset="-122"/>
              </a:rPr>
              <a:t>围墙</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zh-CN" sz="4400" u="dbl" dirty="0">
                <a:solidFill>
                  <a:srgbClr val="A80000"/>
                </a:solidFill>
                <a:latin typeface="微软雅黑" panose="020B0503020204020204" pitchFamily="34" charset="-122"/>
                <a:ea typeface="微软雅黑" panose="020B0503020204020204" pitchFamily="34" charset="-122"/>
              </a:rPr>
              <a:t>溪流</a:t>
            </a:r>
            <a:r>
              <a:rPr lang="zh-CN" altLang="zh-CN" sz="4400" dirty="0">
                <a:solidFill>
                  <a:srgbClr val="A80000"/>
                </a:solidFill>
                <a:latin typeface="微软雅黑" panose="020B0503020204020204" pitchFamily="34" charset="-122"/>
                <a:ea typeface="微软雅黑" panose="020B0503020204020204" pitchFamily="34" charset="-122"/>
              </a:rPr>
              <a:t>是</a:t>
            </a:r>
            <a:r>
              <a:rPr lang="zh-CN" altLang="zh-CN" sz="4400" u="wavyDbl" dirty="0">
                <a:solidFill>
                  <a:srgbClr val="A80000"/>
                </a:solidFill>
                <a:latin typeface="微软雅黑" panose="020B0503020204020204" pitchFamily="34" charset="-122"/>
                <a:ea typeface="微软雅黑" panose="020B0503020204020204" pitchFamily="34" charset="-122"/>
              </a:rPr>
              <a:t>自来水</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zh-CN" sz="4400" u="dbl" dirty="0">
                <a:solidFill>
                  <a:srgbClr val="A80000"/>
                </a:solidFill>
                <a:latin typeface="微软雅黑" panose="020B0503020204020204" pitchFamily="34" charset="-122"/>
                <a:ea typeface="微软雅黑" panose="020B0503020204020204" pitchFamily="34" charset="-122"/>
              </a:rPr>
              <a:t>鸟鸣</a:t>
            </a:r>
            <a:r>
              <a:rPr lang="zh-CN" altLang="zh-CN" sz="4400" dirty="0">
                <a:solidFill>
                  <a:srgbClr val="A80000"/>
                </a:solidFill>
                <a:latin typeface="微软雅黑" panose="020B0503020204020204" pitchFamily="34" charset="-122"/>
                <a:ea typeface="微软雅黑" panose="020B0503020204020204" pitchFamily="34" charset="-122"/>
              </a:rPr>
              <a:t>、</a:t>
            </a:r>
            <a:r>
              <a:rPr lang="zh-CN" altLang="zh-CN" sz="4400" u="dbl" dirty="0">
                <a:solidFill>
                  <a:srgbClr val="A80000"/>
                </a:solidFill>
                <a:latin typeface="微软雅黑" panose="020B0503020204020204" pitchFamily="34" charset="-122"/>
                <a:ea typeface="微软雅黑" panose="020B0503020204020204" pitchFamily="34" charset="-122"/>
              </a:rPr>
              <a:t>虫唱</a:t>
            </a:r>
            <a:r>
              <a:rPr lang="zh-CN" altLang="zh-CN" sz="4400" dirty="0">
                <a:solidFill>
                  <a:srgbClr val="A80000"/>
                </a:solidFill>
                <a:latin typeface="微软雅黑" panose="020B0503020204020204" pitchFamily="34" charset="-122"/>
                <a:ea typeface="微软雅黑" panose="020B0503020204020204" pitchFamily="34" charset="-122"/>
              </a:rPr>
              <a:t>是孩子的</a:t>
            </a:r>
            <a:r>
              <a:rPr lang="zh-CN" altLang="zh-CN" sz="4400" u="wavyDbl" dirty="0">
                <a:solidFill>
                  <a:srgbClr val="A80000"/>
                </a:solidFill>
                <a:latin typeface="微软雅黑" panose="020B0503020204020204" pitchFamily="34" charset="-122"/>
                <a:ea typeface="微软雅黑" panose="020B0503020204020204" pitchFamily="34" charset="-122"/>
              </a:rPr>
              <a:t>欢闹</a:t>
            </a:r>
            <a:r>
              <a:rPr lang="zh-CN" altLang="zh-CN" sz="4400" dirty="0">
                <a:solidFill>
                  <a:srgbClr val="A80000"/>
                </a:solidFill>
                <a:latin typeface="微软雅黑" panose="020B0503020204020204" pitchFamily="34" charset="-122"/>
                <a:ea typeface="微软雅黑" panose="020B0503020204020204" pitchFamily="34" charset="-122"/>
              </a:rPr>
              <a:t>。</a:t>
            </a:r>
            <a:endParaRPr lang="zh-CN" altLang="en-US" sz="4400" dirty="0">
              <a:solidFill>
                <a:srgbClr val="A8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4407745"/>
          </a:xfrm>
          <a:prstGeom prst="rect">
            <a:avLst/>
          </a:prstGeom>
          <a:noFill/>
        </p:spPr>
        <p:txBody>
          <a:bodyPr wrap="square" rtlCol="0">
            <a:spAutoFit/>
          </a:bodyPr>
          <a:lstStyle/>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句式一致</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仿用句式通常也被称为“句式仿写”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它的基本要求是做到仿写出来的句子与示例句的句式一致。形式上的规定对句子的内容表达具有很强的约束性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所以人们又把“仿用句式”称为“戴着镣铐跳舞”。句式一致是仿用句式题的第一要素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也是底线要求。</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656507" y="8533357"/>
            <a:ext cx="20246065" cy="27363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737448" y="2874936"/>
            <a:ext cx="19859764" cy="6656181"/>
          </a:xfrm>
          <a:prstGeom prst="rect">
            <a:avLst/>
          </a:prstGeom>
          <a:noFill/>
        </p:spPr>
        <p:txBody>
          <a:bodyPr wrap="square" rtlCol="0">
            <a:spAutoFit/>
          </a:bodyPr>
          <a:lstStyle/>
          <a:p>
            <a:pPr>
              <a:lnSpc>
                <a:spcPct val="130000"/>
              </a:lnSpc>
            </a:pPr>
            <a:r>
              <a:rPr lang="zh-CN" altLang="en-US" sz="4400" b="1" dirty="0">
                <a:solidFill>
                  <a:schemeClr val="accent6">
                    <a:lumMod val="75000"/>
                  </a:schemeClr>
                </a:solidFill>
                <a:latin typeface="微软雅黑" panose="020B0503020204020204" pitchFamily="34" charset="-122"/>
                <a:ea typeface="微软雅黑" panose="020B0503020204020204" pitchFamily="34" charset="-122"/>
              </a:rPr>
              <a:t>例</a:t>
            </a:r>
            <a:r>
              <a:rPr lang="en-US" altLang="zh-CN" sz="4400" b="1" dirty="0">
                <a:solidFill>
                  <a:schemeClr val="accent6">
                    <a:lumMod val="75000"/>
                  </a:schemeClr>
                </a:solidFill>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仿照下面的示例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自选话题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另写一句话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要求使用比喻的修辞手法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句式与示例相同。</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示例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平和犹如绿叶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春天衬万紫千红却无妒意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秋天托累累硕果而不张扬。</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a:t>
            </a:r>
            <a:endPar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a:t>
            </a:r>
            <a:endPar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688328" y="8929025"/>
            <a:ext cx="19926526" cy="886781"/>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80000"/>
                </a:solidFill>
                <a:latin typeface="微软雅黑" panose="020B0503020204020204" pitchFamily="34" charset="-122"/>
                <a:ea typeface="微软雅黑" panose="020B0503020204020204" pitchFamily="34" charset="-122"/>
              </a:rPr>
              <a:t>宽容犹如大海</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en-US" sz="4400" dirty="0">
                <a:solidFill>
                  <a:srgbClr val="A80000"/>
                </a:solidFill>
                <a:latin typeface="微软雅黑" panose="020B0503020204020204" pitchFamily="34" charset="-122"/>
                <a:ea typeface="微软雅黑" panose="020B0503020204020204" pitchFamily="34" charset="-122"/>
              </a:rPr>
              <a:t>平静容军舰小船却无愠色</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en-US" sz="4400" dirty="0">
                <a:solidFill>
                  <a:srgbClr val="A80000"/>
                </a:solidFill>
                <a:latin typeface="微软雅黑" panose="020B0503020204020204" pitchFamily="34" charset="-122"/>
                <a:ea typeface="微软雅黑" panose="020B0503020204020204" pitchFamily="34" charset="-122"/>
              </a:rPr>
              <a:t>翻腾包鱼虾龟蟹而不拒绝。</a:t>
            </a:r>
            <a:endParaRPr lang="zh-CN" altLang="en-US" sz="4400" dirty="0">
              <a:solidFill>
                <a:srgbClr val="A8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5287986"/>
          </a:xfrm>
          <a:prstGeom prst="rect">
            <a:avLst/>
          </a:prstGeom>
          <a:noFill/>
        </p:spPr>
        <p:txBody>
          <a:bodyPr wrap="square" rtlCol="0">
            <a:spAutoFit/>
          </a:bodyPr>
          <a:lstStyle/>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4. </a:t>
            </a:r>
            <a:r>
              <a:rPr lang="zh-CN" altLang="en-US" sz="4400" dirty="0">
                <a:latin typeface="微软雅黑" panose="020B0503020204020204" pitchFamily="34" charset="-122"/>
                <a:ea typeface="微软雅黑" panose="020B0503020204020204" pitchFamily="34" charset="-122"/>
              </a:rPr>
              <a:t>修辞相符</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仿用句式题大多数都有修辞方面的要求。如果所给出的例句本身运用了某种修辞手法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那么所仿写出来的句子也应该使用和例句相同的修辞手法。在仿写题命题中出现频率比较高的修辞手法有比喻、排比、拟人、对偶等。</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1737448" y="2874936"/>
            <a:ext cx="19859764" cy="7048468"/>
          </a:xfrm>
          <a:prstGeom prst="rect">
            <a:avLst/>
          </a:prstGeom>
          <a:noFill/>
        </p:spPr>
        <p:txBody>
          <a:bodyPr wrap="square" rtlCol="0">
            <a:spAutoFit/>
          </a:bodyPr>
          <a:lstStyle/>
          <a:p>
            <a:pPr>
              <a:lnSpc>
                <a:spcPct val="130000"/>
              </a:lnSpc>
            </a:pPr>
            <a:r>
              <a:rPr lang="zh-CN" altLang="en-US" sz="4400" b="1" dirty="0">
                <a:solidFill>
                  <a:schemeClr val="accent6">
                    <a:lumMod val="75000"/>
                  </a:schemeClr>
                </a:solidFill>
                <a:latin typeface="微软雅黑" panose="020B0503020204020204" pitchFamily="34" charset="-122"/>
                <a:ea typeface="微软雅黑" panose="020B0503020204020204" pitchFamily="34" charset="-122"/>
              </a:rPr>
              <a:t>例</a:t>
            </a:r>
            <a:r>
              <a:rPr lang="en-US" altLang="zh-CN" sz="4400" b="1" dirty="0">
                <a:solidFill>
                  <a:schemeClr val="accent6">
                    <a:lumMod val="75000"/>
                  </a:schemeClr>
                </a:solidFill>
                <a:latin typeface="微软雅黑" panose="020B0503020204020204" pitchFamily="34" charset="-122"/>
                <a:ea typeface="微软雅黑" panose="020B0503020204020204" pitchFamily="34" charset="-122"/>
              </a:rPr>
              <a:t>4  </a:t>
            </a:r>
            <a:r>
              <a:rPr lang="zh-CN" altLang="en-US" sz="4400" dirty="0">
                <a:latin typeface="微软雅黑" panose="020B0503020204020204" pitchFamily="34" charset="-122"/>
                <a:ea typeface="微软雅黑" panose="020B0503020204020204" pitchFamily="34" charset="-122"/>
              </a:rPr>
              <a:t>依照下面的示例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自选两种自然景物</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另写两句话。要求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运用拟人手法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句式与例句相同。</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例句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身后的那片鲜花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可能是听了小草讲的笑话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乐得咧开了嘴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嬉闹在明媚的阳光里。</a:t>
            </a:r>
            <a:r>
              <a:rPr lang="en-US" altLang="zh-CN" sz="4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a:t>
            </a:r>
            <a:endParaRPr lang="zh-CN" altLang="en-US" sz="4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1656508" y="8241909"/>
            <a:ext cx="20162240" cy="3027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1737448" y="8604689"/>
            <a:ext cx="19926526"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80000"/>
                </a:solidFill>
                <a:latin typeface="微软雅黑" panose="020B0503020204020204" pitchFamily="34" charset="-122"/>
                <a:ea typeface="微软雅黑" panose="020B0503020204020204" pitchFamily="34" charset="-122"/>
              </a:rPr>
              <a:t>天上的那群小鸟</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en-US" sz="4400" dirty="0">
                <a:solidFill>
                  <a:srgbClr val="A80000"/>
                </a:solidFill>
                <a:latin typeface="微软雅黑" panose="020B0503020204020204" pitchFamily="34" charset="-122"/>
                <a:ea typeface="微软雅黑" panose="020B0503020204020204" pitchFamily="34" charset="-122"/>
              </a:rPr>
              <a:t>仿佛是得到了白云的鼓励</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en-US" sz="4400" dirty="0">
                <a:solidFill>
                  <a:srgbClr val="A80000"/>
                </a:solidFill>
                <a:latin typeface="微软雅黑" panose="020B0503020204020204" pitchFamily="34" charset="-122"/>
                <a:ea typeface="微软雅黑" panose="020B0503020204020204" pitchFamily="34" charset="-122"/>
              </a:rPr>
              <a:t>兴奋得谈笑风生</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en-US" sz="4400" dirty="0">
                <a:solidFill>
                  <a:srgbClr val="A80000"/>
                </a:solidFill>
                <a:latin typeface="微软雅黑" panose="020B0503020204020204" pitchFamily="34" charset="-122"/>
                <a:ea typeface="微软雅黑" panose="020B0503020204020204" pitchFamily="34" charset="-122"/>
              </a:rPr>
              <a:t>竞逐在广阔的天空中。</a:t>
            </a:r>
            <a:endParaRPr lang="zh-CN" altLang="en-US" sz="4400" dirty="0">
              <a:solidFill>
                <a:srgbClr val="A8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444190" cy="9350637"/>
          </a:xfrm>
          <a:prstGeom prst="rect">
            <a:avLst/>
          </a:prstGeom>
          <a:noFill/>
        </p:spPr>
        <p:txBody>
          <a:bodyPr wrap="square" rtlCol="0">
            <a:spAutoFit/>
          </a:bodyPr>
          <a:lstStyle/>
          <a:p>
            <a:pPr>
              <a:lnSpc>
                <a:spcPct val="140000"/>
              </a:lnSpc>
            </a:pPr>
            <a:r>
              <a:rPr lang="en-US" altLang="zh-CN" sz="4400" dirty="0">
                <a:latin typeface="微软雅黑" panose="020B0503020204020204" pitchFamily="34" charset="-122"/>
                <a:ea typeface="微软雅黑" panose="020B0503020204020204" pitchFamily="34" charset="-122"/>
              </a:rPr>
              <a:t>5. </a:t>
            </a:r>
            <a:r>
              <a:rPr lang="zh-CN" altLang="en-US" sz="4400" dirty="0">
                <a:latin typeface="微软雅黑" panose="020B0503020204020204" pitchFamily="34" charset="-122"/>
                <a:ea typeface="微软雅黑" panose="020B0503020204020204" pitchFamily="34" charset="-122"/>
              </a:rPr>
              <a:t>逻辑合理</a:t>
            </a:r>
            <a:endParaRPr lang="zh-CN" altLang="en-US" sz="4400" dirty="0">
              <a:latin typeface="微软雅黑" panose="020B0503020204020204" pitchFamily="34" charset="-122"/>
              <a:ea typeface="微软雅黑" panose="020B0503020204020204" pitchFamily="34" charset="-122"/>
            </a:endParaRPr>
          </a:p>
          <a:p>
            <a:pPr>
              <a:lnSpc>
                <a:spcPct val="140000"/>
              </a:lnSpc>
            </a:pPr>
            <a:r>
              <a:rPr lang="zh-CN" altLang="en-US" sz="4400" dirty="0">
                <a:latin typeface="微软雅黑" panose="020B0503020204020204" pitchFamily="34" charset="-122"/>
                <a:ea typeface="微软雅黑" panose="020B0503020204020204" pitchFamily="34" charset="-122"/>
              </a:rPr>
              <a:t>　　仿写句式时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句式一致和修辞相符的要求往往都比较容易从例句中看出来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仿写时也比较容易把握。但逻辑的问题却隐蔽得比较深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也往往容易被忽略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这种错误在历年高考中出现的频率较高。</a:t>
            </a:r>
            <a:endParaRPr lang="zh-CN" altLang="en-US" sz="4400" dirty="0">
              <a:latin typeface="微软雅黑" panose="020B0503020204020204" pitchFamily="34" charset="-122"/>
              <a:ea typeface="微软雅黑" panose="020B0503020204020204" pitchFamily="34" charset="-122"/>
            </a:endParaRPr>
          </a:p>
          <a:p>
            <a:pPr>
              <a:lnSpc>
                <a:spcPct val="140000"/>
              </a:lnSpc>
            </a:pPr>
            <a:r>
              <a:rPr lang="zh-CN" altLang="zh-CN" sz="4400" b="1" dirty="0">
                <a:solidFill>
                  <a:schemeClr val="accent6">
                    <a:lumMod val="75000"/>
                  </a:schemeClr>
                </a:solidFill>
                <a:latin typeface="微软雅黑" panose="020B0503020204020204" pitchFamily="34" charset="-122"/>
                <a:ea typeface="微软雅黑" panose="020B0503020204020204" pitchFamily="34" charset="-122"/>
              </a:rPr>
              <a:t>例</a:t>
            </a:r>
            <a:r>
              <a:rPr lang="en-US" altLang="zh-CN" sz="4400" b="1" dirty="0">
                <a:solidFill>
                  <a:schemeClr val="accent6">
                    <a:lumMod val="75000"/>
                  </a:schemeClr>
                </a:solidFill>
                <a:latin typeface="微软雅黑" panose="020B0503020204020204" pitchFamily="34" charset="-122"/>
                <a:ea typeface="微软雅黑" panose="020B0503020204020204" pitchFamily="34" charset="-122"/>
              </a:rPr>
              <a:t>5   </a:t>
            </a:r>
            <a:r>
              <a:rPr lang="zh-CN" altLang="en-US" sz="4400" dirty="0">
                <a:latin typeface="微软雅黑" panose="020B0503020204020204" pitchFamily="34" charset="-122"/>
                <a:ea typeface="微软雅黑" panose="020B0503020204020204" pitchFamily="34" charset="-122"/>
              </a:rPr>
              <a:t>围绕“勇气”在横线上续写两句话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要求与例句句式相同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使用比喻的修辞手法。</a:t>
            </a:r>
            <a:endParaRPr lang="zh-CN" altLang="en-US" sz="4400" dirty="0">
              <a:latin typeface="微软雅黑" panose="020B0503020204020204" pitchFamily="34" charset="-122"/>
              <a:ea typeface="微软雅黑" panose="020B0503020204020204" pitchFamily="34" charset="-122"/>
            </a:endParaRPr>
          </a:p>
          <a:p>
            <a:pPr>
              <a:lnSpc>
                <a:spcPct val="140000"/>
              </a:lnSpc>
            </a:pPr>
            <a:r>
              <a:rPr lang="zh-CN" altLang="en-US" sz="4400" dirty="0">
                <a:latin typeface="微软雅黑" panose="020B0503020204020204" pitchFamily="34" charset="-122"/>
                <a:ea typeface="微软雅黑" panose="020B0503020204020204" pitchFamily="34" charset="-122"/>
              </a:rPr>
              <a:t>        示例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勇气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是屹立广漠的高大胡杨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鼓舞我们穿越千里黄沙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寻找希望的绿洲</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40000"/>
              </a:lnSpc>
            </a:pP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endParaRPr lang="en-US" altLang="zh-CN"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986283" y="9669068"/>
            <a:ext cx="20162240" cy="21298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04140" y="9930800"/>
            <a:ext cx="19926526"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80000"/>
                </a:solidFill>
                <a:latin typeface="微软雅黑" panose="020B0503020204020204" pitchFamily="34" charset="-122"/>
                <a:ea typeface="微软雅黑" panose="020B0503020204020204" pitchFamily="34" charset="-122"/>
              </a:rPr>
              <a:t>勇气</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en-US" sz="4400" dirty="0">
                <a:solidFill>
                  <a:srgbClr val="A80000"/>
                </a:solidFill>
                <a:latin typeface="微软雅黑" panose="020B0503020204020204" pitchFamily="34" charset="-122"/>
                <a:ea typeface="微软雅黑" panose="020B0503020204020204" pitchFamily="34" charset="-122"/>
              </a:rPr>
              <a:t>是鼓起云帆的浩荡长风</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en-US" sz="4400" dirty="0">
                <a:solidFill>
                  <a:srgbClr val="A80000"/>
                </a:solidFill>
                <a:latin typeface="微软雅黑" panose="020B0503020204020204" pitchFamily="34" charset="-122"/>
                <a:ea typeface="微软雅黑" panose="020B0503020204020204" pitchFamily="34" charset="-122"/>
              </a:rPr>
              <a:t>帮助我们踏过万里波浪</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en-US" sz="4400" dirty="0">
                <a:solidFill>
                  <a:srgbClr val="A80000"/>
                </a:solidFill>
                <a:latin typeface="微软雅黑" panose="020B0503020204020204" pitchFamily="34" charset="-122"/>
                <a:ea typeface="微软雅黑" panose="020B0503020204020204" pitchFamily="34" charset="-122"/>
              </a:rPr>
              <a:t>接近理想的彼岸</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en-US" sz="4400" dirty="0">
                <a:solidFill>
                  <a:srgbClr val="A80000"/>
                </a:solidFill>
                <a:latin typeface="微软雅黑" panose="020B0503020204020204" pitchFamily="34" charset="-122"/>
                <a:ea typeface="微软雅黑" panose="020B0503020204020204" pitchFamily="34" charset="-122"/>
              </a:rPr>
              <a:t>勇气</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en-US" sz="4400" dirty="0">
                <a:solidFill>
                  <a:srgbClr val="A80000"/>
                </a:solidFill>
                <a:latin typeface="微软雅黑" panose="020B0503020204020204" pitchFamily="34" charset="-122"/>
                <a:ea typeface="微软雅黑" panose="020B0503020204020204" pitchFamily="34" charset="-122"/>
              </a:rPr>
              <a:t>是挂在悬崖的结实绳索</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en-US" sz="4400" dirty="0">
                <a:solidFill>
                  <a:srgbClr val="A80000"/>
                </a:solidFill>
                <a:latin typeface="微软雅黑" panose="020B0503020204020204" pitchFamily="34" charset="-122"/>
                <a:ea typeface="微软雅黑" panose="020B0503020204020204" pitchFamily="34" charset="-122"/>
              </a:rPr>
              <a:t>引领我们攀登百丈悬崖</a:t>
            </a:r>
            <a:r>
              <a:rPr lang="en-US" altLang="zh-CN" sz="4400" dirty="0">
                <a:solidFill>
                  <a:srgbClr val="A80000"/>
                </a:solidFill>
                <a:latin typeface="微软雅黑" panose="020B0503020204020204" pitchFamily="34" charset="-122"/>
                <a:ea typeface="微软雅黑" panose="020B0503020204020204" pitchFamily="34" charset="-122"/>
              </a:rPr>
              <a:t>,</a:t>
            </a:r>
            <a:r>
              <a:rPr lang="zh-CN" altLang="en-US" sz="4400" dirty="0">
                <a:solidFill>
                  <a:srgbClr val="A80000"/>
                </a:solidFill>
                <a:latin typeface="微软雅黑" panose="020B0503020204020204" pitchFamily="34" charset="-122"/>
                <a:ea typeface="微软雅黑" panose="020B0503020204020204" pitchFamily="34" charset="-122"/>
              </a:rPr>
              <a:t>到达梦想的巅峰。</a:t>
            </a:r>
            <a:endParaRPr lang="zh-CN" altLang="en-US" sz="4400" dirty="0">
              <a:solidFill>
                <a:srgbClr val="A8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4407745"/>
          </a:xfrm>
          <a:prstGeom prst="rect">
            <a:avLst/>
          </a:prstGeom>
          <a:noFill/>
        </p:spPr>
        <p:txBody>
          <a:bodyPr wrap="square" rtlCol="0">
            <a:spAutoFit/>
          </a:bodyPr>
          <a:lstStyle/>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6. </a:t>
            </a:r>
            <a:r>
              <a:rPr lang="zh-CN" altLang="en-US" sz="4400" dirty="0">
                <a:latin typeface="微软雅黑" panose="020B0503020204020204" pitchFamily="34" charset="-122"/>
                <a:ea typeface="微软雅黑" panose="020B0503020204020204" pitchFamily="34" charset="-122"/>
              </a:rPr>
              <a:t>意旨相近</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意旨相近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即理解原句含意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特别是隐含的意思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从而保证仿写的句子意旨与原句相近或相同。</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304580" y="9569072"/>
            <a:ext cx="19942876" cy="20606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89012" y="9973523"/>
            <a:ext cx="19574012" cy="886781"/>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①用双手托起未来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无怨无悔　②赤橙黄绿</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画不完您多彩的人生</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extBox 68"/>
          <p:cNvSpPr txBox="1"/>
          <p:nvPr/>
        </p:nvSpPr>
        <p:spPr>
          <a:xfrm>
            <a:off x="2094638" y="2916734"/>
            <a:ext cx="20002640" cy="7048468"/>
          </a:xfrm>
          <a:prstGeom prst="rect">
            <a:avLst/>
          </a:prstGeom>
          <a:noFill/>
        </p:spPr>
        <p:txBody>
          <a:bodyPr wrap="square" rtlCol="0">
            <a:spAutoFit/>
          </a:bodyPr>
          <a:lstStyle/>
          <a:p>
            <a:pPr algn="just">
              <a:lnSpc>
                <a:spcPct val="130000"/>
              </a:lnSpc>
              <a:spcAft>
                <a:spcPts val="0"/>
              </a:spcAft>
            </a:pPr>
            <a:r>
              <a:rPr lang="zh-CN" altLang="zh-CN" sz="4400" b="1" dirty="0">
                <a:solidFill>
                  <a:schemeClr val="accent6">
                    <a:lumMod val="75000"/>
                  </a:schemeClr>
                </a:solidFill>
                <a:latin typeface="微软雅黑" panose="020B0503020204020204" pitchFamily="34" charset="-122"/>
                <a:ea typeface="微软雅黑" panose="020B0503020204020204" pitchFamily="34" charset="-122"/>
              </a:rPr>
              <a:t>例</a:t>
            </a:r>
            <a:r>
              <a:rPr lang="en-US" altLang="zh-CN" sz="4400" b="1" dirty="0">
                <a:solidFill>
                  <a:schemeClr val="accent6">
                    <a:lumMod val="75000"/>
                  </a:schemeClr>
                </a:solidFill>
                <a:latin typeface="微软雅黑" panose="020B0503020204020204" pitchFamily="34" charset="-122"/>
                <a:ea typeface="微软雅黑" panose="020B0503020204020204" pitchFamily="34" charset="-122"/>
              </a:rPr>
              <a:t>6  </a:t>
            </a:r>
            <a:r>
              <a:rPr lang="zh-CN" altLang="en-US" sz="4400" dirty="0">
                <a:latin typeface="微软雅黑" panose="020B0503020204020204" pitchFamily="34" charset="-122"/>
                <a:ea typeface="微软雅黑" panose="020B0503020204020204" pitchFamily="34" charset="-122"/>
              </a:rPr>
              <a:t>以下是某中学庆祝教师节文艺演出的一段主持词。仿照画线部分的句式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在空缺处补写相应的语句。要求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句式一致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字数相等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语意相关。</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学生甲</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老师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您坚守一方净土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用粉笔书写忠诚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默默无闻。</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学生乙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老师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您勤耕三尺讲台</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①　　</a:t>
            </a: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学生甲</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加减乘除</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算不尽您付出的辛劳。</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学生乙</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②　　</a:t>
            </a: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6168227"/>
          </a:xfrm>
          <a:prstGeom prst="rect">
            <a:avLst/>
          </a:prstGeom>
          <a:noFill/>
        </p:spPr>
        <p:txBody>
          <a:bodyPr wrap="square" rtlCol="0">
            <a:spAutoFit/>
          </a:bodyPr>
          <a:lstStyle/>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7. </a:t>
            </a:r>
            <a:r>
              <a:rPr lang="zh-CN" altLang="en-US" sz="4400" dirty="0">
                <a:latin typeface="微软雅黑" panose="020B0503020204020204" pitchFamily="34" charset="-122"/>
                <a:ea typeface="微软雅黑" panose="020B0503020204020204" pitchFamily="34" charset="-122"/>
              </a:rPr>
              <a:t>情调相通</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在感情基调、情趣色彩等方面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所仿写的句子也应与例句相协调。如果例句的情感表达得很含蓄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仿句也就不能太直白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如果例句中包含了讽刺的语气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那么仿句也应该带有讽刺意味。仿写的句子同例句在感情色彩方面也要和谐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包括语境色彩和感情色彩。这就要求考生在仿写的时候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注意话题和内容的选择。</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5287986"/>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下列在文中括号内补写的语句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最恰当的一项是</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a:t>
            </a:r>
            <a:r>
              <a:rPr lang="zh-CN" altLang="en-US" sz="4400" dirty="0">
                <a:latin typeface="微软雅黑" panose="020B0503020204020204" pitchFamily="34" charset="-122"/>
                <a:ea typeface="微软雅黑" panose="020B0503020204020204" pitchFamily="34" charset="-122"/>
              </a:rPr>
              <a:t>当代戏曲的发展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被创新精神的缺失所制约</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a:t>
            </a:r>
            <a:r>
              <a:rPr lang="zh-CN" altLang="en-US" sz="4400" dirty="0">
                <a:latin typeface="微软雅黑" panose="020B0503020204020204" pitchFamily="34" charset="-122"/>
                <a:ea typeface="微软雅黑" panose="020B0503020204020204" pitchFamily="34" charset="-122"/>
              </a:rPr>
              <a:t>当代戏曲的发展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因创新精神的缺失而被制约</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创新精神的缺失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制约了当代戏曲的发展</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a:t>
            </a:r>
            <a:r>
              <a:rPr lang="zh-CN" altLang="en-US" sz="4400" dirty="0">
                <a:latin typeface="微软雅黑" panose="020B0503020204020204" pitchFamily="34" charset="-122"/>
                <a:ea typeface="微软雅黑" panose="020B0503020204020204" pitchFamily="34" charset="-122"/>
              </a:rPr>
              <a:t>创新精神的缺失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对当代戏曲发展起了制约作用</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
        <p:nvSpPr>
          <p:cNvPr id="8" name="矩形 7"/>
          <p:cNvSpPr/>
          <p:nvPr/>
        </p:nvSpPr>
        <p:spPr>
          <a:xfrm>
            <a:off x="1785882" y="7854288"/>
            <a:ext cx="19800000" cy="28890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08886" y="7881883"/>
            <a:ext cx="19800000" cy="2647263"/>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本题考查语言表达简明、连贯的能力。括号前的分句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主语是“创新”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从逻辑上看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排除了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项。文中需要强调的是“创新精神的缺失</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制约了当代戏曲的发展”这个现状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因而排除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8"/>
          <p:cNvSpPr txBox="1"/>
          <p:nvPr/>
        </p:nvSpPr>
        <p:spPr>
          <a:xfrm>
            <a:off x="2094638" y="2916734"/>
            <a:ext cx="20002640" cy="7928709"/>
          </a:xfrm>
          <a:prstGeom prst="rect">
            <a:avLst/>
          </a:prstGeom>
          <a:noFill/>
        </p:spPr>
        <p:txBody>
          <a:bodyPr wrap="square" rtlCol="0">
            <a:spAutoFit/>
          </a:bodyPr>
          <a:lstStyle/>
          <a:p>
            <a:pPr algn="just">
              <a:lnSpc>
                <a:spcPct val="130000"/>
              </a:lnSpc>
              <a:spcAft>
                <a:spcPts val="0"/>
              </a:spcAft>
            </a:pPr>
            <a:r>
              <a:rPr lang="zh-CN" altLang="zh-CN" sz="4400" b="1" dirty="0">
                <a:solidFill>
                  <a:schemeClr val="accent6">
                    <a:lumMod val="75000"/>
                  </a:schemeClr>
                </a:solidFill>
                <a:latin typeface="微软雅黑" panose="020B0503020204020204" pitchFamily="34" charset="-122"/>
                <a:ea typeface="微软雅黑" panose="020B0503020204020204" pitchFamily="34" charset="-122"/>
              </a:rPr>
              <a:t>例</a:t>
            </a:r>
            <a:r>
              <a:rPr lang="en-US" altLang="zh-CN" sz="4400" b="1" dirty="0">
                <a:solidFill>
                  <a:schemeClr val="accent6">
                    <a:lumMod val="75000"/>
                  </a:schemeClr>
                </a:solidFill>
                <a:latin typeface="微软雅黑" panose="020B0503020204020204" pitchFamily="34" charset="-122"/>
                <a:ea typeface="微软雅黑" panose="020B0503020204020204" pitchFamily="34" charset="-122"/>
              </a:rPr>
              <a:t>7   </a:t>
            </a:r>
            <a:r>
              <a:rPr lang="zh-CN" altLang="en-US" sz="4400" dirty="0">
                <a:latin typeface="微软雅黑" panose="020B0503020204020204" pitchFamily="34" charset="-122"/>
                <a:ea typeface="微软雅黑" panose="020B0503020204020204" pitchFamily="34" charset="-122"/>
              </a:rPr>
              <a:t>仿照下面的示例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用比喻的手法描述一组事物。要求合乎事理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句式和结构与示例相似</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不得选择“青天”“月亮”“芭蕉叶”“露珠”作为描述对象。</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示例</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gn="ctr">
              <a:lnSpc>
                <a:spcPct val="130000"/>
              </a:lnSpc>
              <a:spcAft>
                <a:spcPts val="0"/>
              </a:spcAft>
            </a:pPr>
            <a:r>
              <a:rPr lang="zh-CN" altLang="en-US" sz="4400" dirty="0">
                <a:latin typeface="微软雅黑" panose="020B0503020204020204" pitchFamily="34" charset="-122"/>
                <a:ea typeface="微软雅黑" panose="020B0503020204020204" pitchFamily="34" charset="-122"/>
              </a:rPr>
              <a:t>青天</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是一片芭蕉叶</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gn="ctr">
              <a:lnSpc>
                <a:spcPct val="130000"/>
              </a:lnSpc>
              <a:spcAft>
                <a:spcPts val="0"/>
              </a:spcAft>
            </a:pPr>
            <a:r>
              <a:rPr lang="zh-CN" altLang="en-US" sz="4400" dirty="0">
                <a:latin typeface="微软雅黑" panose="020B0503020204020204" pitchFamily="34" charset="-122"/>
                <a:ea typeface="微软雅黑" panose="020B0503020204020204" pitchFamily="34" charset="-122"/>
              </a:rPr>
              <a:t>月亮是一滴露珠。</a:t>
            </a:r>
            <a:endParaRPr lang="zh-CN" altLang="en-US" sz="4400" dirty="0">
              <a:latin typeface="微软雅黑" panose="020B0503020204020204" pitchFamily="34" charset="-122"/>
              <a:ea typeface="微软雅黑" panose="020B0503020204020204" pitchFamily="34" charset="-122"/>
            </a:endParaRPr>
          </a:p>
          <a:p>
            <a:pPr algn="ctr">
              <a:lnSpc>
                <a:spcPct val="130000"/>
              </a:lnSpc>
              <a:spcAft>
                <a:spcPts val="0"/>
              </a:spcAft>
            </a:pPr>
            <a:r>
              <a:rPr lang="zh-CN" altLang="en-US" sz="4400" dirty="0">
                <a:latin typeface="微软雅黑" panose="020B0503020204020204" pitchFamily="34" charset="-122"/>
                <a:ea typeface="微软雅黑" panose="020B0503020204020204" pitchFamily="34" charset="-122"/>
              </a:rPr>
              <a:t>手指</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轻轻一点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它就落了。</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endParaRPr lang="zh-CN" altLang="en-US" sz="4400" b="1" dirty="0">
              <a:solidFill>
                <a:schemeClr val="accent6">
                  <a:lumMod val="7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endParaRPr lang="en-US" altLang="zh-CN" sz="4400" dirty="0">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8533361"/>
            <a:ext cx="20224256" cy="30963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4638" y="8641814"/>
            <a:ext cx="19968386" cy="3527504"/>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人生</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是一把火炬</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挫折是一阵烟雾。</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绣口</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轻轻一吐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它就散了。</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737448" y="2874936"/>
            <a:ext cx="19859764" cy="7208512"/>
          </a:xfrm>
          <a:prstGeom prst="rect">
            <a:avLst/>
          </a:prstGeom>
          <a:noFill/>
        </p:spPr>
        <p:txBody>
          <a:bodyPr wrap="square" rtlCol="0">
            <a:spAutoFit/>
          </a:bodyPr>
          <a:lstStyle/>
          <a:p>
            <a:pPr algn="ctr">
              <a:lnSpc>
                <a:spcPct val="130000"/>
              </a:lnSpc>
              <a:spcAft>
                <a:spcPts val="0"/>
              </a:spcAft>
            </a:pPr>
            <a:r>
              <a:rPr lang="zh-CN" altLang="en-US" sz="5200" b="1" dirty="0">
                <a:solidFill>
                  <a:srgbClr val="EF8340"/>
                </a:solidFill>
                <a:latin typeface="微软雅黑" panose="020B0503020204020204" pitchFamily="34" charset="-122"/>
                <a:ea typeface="微软雅黑" panose="020B0503020204020204" pitchFamily="34" charset="-122"/>
              </a:rPr>
              <a:t>考点三　变换句式</a:t>
            </a:r>
            <a:endParaRPr lang="en-US" altLang="zh-CN" sz="5200" b="1" dirty="0">
              <a:solidFill>
                <a:srgbClr val="EF8340"/>
              </a:solidFill>
              <a:latin typeface="微软雅黑" panose="020B0503020204020204" pitchFamily="34" charset="-122"/>
              <a:ea typeface="微软雅黑" panose="020B0503020204020204" pitchFamily="34" charset="-122"/>
            </a:endParaRPr>
          </a:p>
          <a:p>
            <a:pPr>
              <a:lnSpc>
                <a:spcPct val="130000"/>
              </a:lnSpc>
              <a:spcAft>
                <a:spcPts val="0"/>
              </a:spcAft>
            </a:pPr>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变换句式指在一定语境中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根据语言表达需要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将句子由一种句式变成另一种句式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但有一定的限制性。重点在长短句的变换和重组句的变换上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难点是如何使改变后的句式符合要求且不改变原意。我们进行句式变换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有时是为了增加文采</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例如使用排比的修辞手法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有时是为了强调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例如句子成分的移位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有时是为了连贯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例如为了话题的衔接而进行的主语、宾语的调整。</a:t>
            </a:r>
            <a:endParaRPr lang="zh-CN" altLang="en-US" sz="4400" dirty="0">
              <a:latin typeface="微软雅黑" panose="020B0503020204020204" pitchFamily="34" charset="-122"/>
              <a:ea typeface="微软雅黑" panose="020B0503020204020204" pitchFamily="34" charset="-122"/>
            </a:endParaRPr>
          </a:p>
          <a:p>
            <a:pPr>
              <a:lnSpc>
                <a:spcPct val="130000"/>
              </a:lnSpc>
              <a:spcAft>
                <a:spcPts val="0"/>
              </a:spcAft>
            </a:pPr>
            <a:r>
              <a:rPr lang="zh-CN" altLang="en-US" sz="4400" dirty="0">
                <a:latin typeface="微软雅黑" panose="020B0503020204020204" pitchFamily="34" charset="-122"/>
                <a:ea typeface="微软雅黑" panose="020B0503020204020204" pitchFamily="34" charset="-122"/>
              </a:rPr>
              <a:t>　　句式选用、变换的主要类型有</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spcAft>
                <a:spcPts val="0"/>
              </a:spcAft>
            </a:pPr>
            <a:r>
              <a:rPr lang="en-US" altLang="zh-CN" sz="4400" b="1"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737448" y="2874936"/>
            <a:ext cx="20081300" cy="4407745"/>
          </a:xfrm>
          <a:prstGeom prst="rect">
            <a:avLst/>
          </a:prstGeom>
          <a:noFill/>
        </p:spPr>
        <p:txBody>
          <a:bodyPr wrap="square" rtlCol="0">
            <a:spAutoFit/>
          </a:bodyPr>
          <a:lstStyle/>
          <a:p>
            <a:pPr algn="just">
              <a:lnSpc>
                <a:spcPct val="130000"/>
              </a:lnSpc>
              <a:spcAft>
                <a:spcPts val="0"/>
              </a:spcAft>
            </a:pPr>
            <a:r>
              <a:rPr lang="zh-CN" altLang="en-US" sz="4400" b="1" dirty="0">
                <a:latin typeface="微软雅黑" panose="020B0503020204020204" pitchFamily="34" charset="-122"/>
                <a:ea typeface="微软雅黑" panose="020B0503020204020204" pitchFamily="34" charset="-122"/>
              </a:rPr>
              <a:t>类型一　主动句与被动句的变换</a:t>
            </a:r>
            <a:endParaRPr lang="zh-CN" altLang="en-US" sz="4400" b="1"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主动句变为被动句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就是将主动句的宾语变为被动句的主语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主动句的主语放在“被”字之后构成介宾短语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做被动句的状语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被动句变为主动句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将被动句的“被”字的对象变为主语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去掉“被”字。如“我们引进了新技术”改为被动句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可改成“新技术被我们引进了”。</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584500" y="8893398"/>
            <a:ext cx="20018224" cy="26642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638640" y="9042448"/>
            <a:ext cx="20219234" cy="2502801"/>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长方形的用红砖墙严密地封锁着的工房区域被一条水门汀的弄堂马路划成狭长的两块。</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extBox 9"/>
          <p:cNvSpPr txBox="1"/>
          <p:nvPr/>
        </p:nvSpPr>
        <p:spPr>
          <a:xfrm>
            <a:off x="1584500" y="2916734"/>
            <a:ext cx="19800000" cy="5287986"/>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 </a:t>
            </a: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将下面文段中的画线部分改为被动句。</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a:t>
            </a:r>
            <a:r>
              <a:rPr lang="zh-CN" altLang="en-US" sz="4400" u="sng" dirty="0">
                <a:latin typeface="微软雅黑" panose="020B0503020204020204" pitchFamily="34" charset="-122"/>
                <a:ea typeface="微软雅黑" panose="020B0503020204020204" pitchFamily="34" charset="-122"/>
              </a:rPr>
              <a:t>一条水门汀的弄堂马路将长方形的用红砖墙严密地封锁着的工房区域划成狭长的两块。</a:t>
            </a:r>
            <a:r>
              <a:rPr lang="zh-CN" altLang="en-US" sz="4400" dirty="0">
                <a:latin typeface="微软雅黑" panose="020B0503020204020204" pitchFamily="34" charset="-122"/>
                <a:ea typeface="微软雅黑" panose="020B0503020204020204" pitchFamily="34" charset="-122"/>
              </a:rPr>
              <a:t>像鸽子笼一般地分得均匀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每边八排</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a:t>
            </a: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737448" y="2874936"/>
            <a:ext cx="20081300" cy="1767022"/>
          </a:xfrm>
          <a:prstGeom prst="rect">
            <a:avLst/>
          </a:prstGeom>
          <a:noFill/>
        </p:spPr>
        <p:txBody>
          <a:bodyPr wrap="square" rtlCol="0">
            <a:spAutoFit/>
          </a:bodyPr>
          <a:lstStyle/>
          <a:p>
            <a:pPr algn="just">
              <a:lnSpc>
                <a:spcPct val="130000"/>
              </a:lnSpc>
              <a:spcAft>
                <a:spcPts val="0"/>
              </a:spcAft>
            </a:pPr>
            <a:r>
              <a:rPr lang="zh-CN" altLang="en-US" sz="4400" b="1" dirty="0">
                <a:latin typeface="微软雅黑" panose="020B0503020204020204" pitchFamily="34" charset="-122"/>
                <a:ea typeface="微软雅黑" panose="020B0503020204020204" pitchFamily="34" charset="-122"/>
              </a:rPr>
              <a:t>类型二　肯定句和否定句的变换</a:t>
            </a:r>
            <a:endParaRPr lang="zh-CN" altLang="en-US" sz="4400" b="1"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737448" y="3809015"/>
          <a:ext cx="20496212" cy="7910068"/>
        </p:xfrm>
        <a:graphic>
          <a:graphicData uri="http://schemas.openxmlformats.org/drawingml/2006/table">
            <a:tbl>
              <a:tblPr firstRow="1" firstCol="1" bandRow="1">
                <a:tableStyleId>{5940675A-B579-460E-94D1-54222C63F5DA}</a:tableStyleId>
              </a:tblPr>
              <a:tblGrid>
                <a:gridCol w="6039740"/>
                <a:gridCol w="14456472"/>
              </a:tblGrid>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释义</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典例</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just">
                        <a:lnSpc>
                          <a:spcPts val="62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肯定句表达肯定的判断</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也就是断定事物是什么或怎么样</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否定句表达否定的判断</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也就是断定事物不是什么或不怎么样。两种句式似乎是相反的</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但它们可以表达基本相同的意思</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只是表达方式和语意轻重不一样</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just">
                        <a:lnSpc>
                          <a:spcPts val="62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①</a:t>
                      </a:r>
                      <a:r>
                        <a:rPr lang="zh-CN" sz="4400" kern="100" dirty="0">
                          <a:solidFill>
                            <a:schemeClr val="tx1"/>
                          </a:solidFill>
                          <a:effectLst/>
                          <a:latin typeface="微软雅黑" panose="020B0503020204020204" pitchFamily="34" charset="-122"/>
                          <a:ea typeface="微软雅黑" panose="020B0503020204020204" pitchFamily="34" charset="-122"/>
                        </a:rPr>
                        <a:t>她们躺的地方</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到了一定的时间要让出来做吃饭的地方。</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ts val="62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②</a:t>
                      </a:r>
                      <a:r>
                        <a:rPr lang="zh-CN" sz="4400" kern="100" dirty="0">
                          <a:solidFill>
                            <a:schemeClr val="tx1"/>
                          </a:solidFill>
                          <a:effectLst/>
                          <a:latin typeface="微软雅黑" panose="020B0503020204020204" pitchFamily="34" charset="-122"/>
                          <a:ea typeface="微软雅黑" panose="020B0503020204020204" pitchFamily="34" charset="-122"/>
                        </a:rPr>
                        <a:t>她们躺的地方</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到了一定的时间是非让出来做吃饭的地方不可的。</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ts val="62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③</a:t>
                      </a:r>
                      <a:r>
                        <a:rPr lang="zh-CN" sz="4400" kern="100" dirty="0">
                          <a:solidFill>
                            <a:schemeClr val="tx1"/>
                          </a:solidFill>
                          <a:effectLst/>
                          <a:latin typeface="微软雅黑" panose="020B0503020204020204" pitchFamily="34" charset="-122"/>
                          <a:ea typeface="微软雅黑" panose="020B0503020204020204" pitchFamily="34" charset="-122"/>
                        </a:rPr>
                        <a:t>她们躺的地方</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到了一定的时间不让出来做吃饭的地方能行吗</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ts val="62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①</a:t>
                      </a:r>
                      <a:r>
                        <a:rPr lang="zh-CN" sz="4400" kern="100" dirty="0">
                          <a:solidFill>
                            <a:schemeClr val="tx1"/>
                          </a:solidFill>
                          <a:effectLst/>
                          <a:latin typeface="微软雅黑" panose="020B0503020204020204" pitchFamily="34" charset="-122"/>
                          <a:ea typeface="微软雅黑" panose="020B0503020204020204" pitchFamily="34" charset="-122"/>
                        </a:rPr>
                        <a:t>句是一个肯定陈述句</a:t>
                      </a:r>
                      <a:r>
                        <a:rPr lang="en-US" sz="4400" kern="100" dirty="0">
                          <a:solidFill>
                            <a:schemeClr val="tx1"/>
                          </a:solidFill>
                          <a:effectLst/>
                          <a:latin typeface="微软雅黑" panose="020B0503020204020204" pitchFamily="34" charset="-122"/>
                          <a:ea typeface="微软雅黑" panose="020B0503020204020204" pitchFamily="34" charset="-122"/>
                        </a:rPr>
                        <a:t>;②</a:t>
                      </a:r>
                      <a:r>
                        <a:rPr lang="zh-CN" sz="4400" kern="100" dirty="0">
                          <a:solidFill>
                            <a:schemeClr val="tx1"/>
                          </a:solidFill>
                          <a:effectLst/>
                          <a:latin typeface="微软雅黑" panose="020B0503020204020204" pitchFamily="34" charset="-122"/>
                          <a:ea typeface="微软雅黑" panose="020B0503020204020204" pitchFamily="34" charset="-122"/>
                        </a:rPr>
                        <a:t>句用了“非……不可”两个互相搭配的否定词</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意思同</a:t>
                      </a:r>
                      <a:r>
                        <a:rPr lang="en-US" sz="4400" kern="100" dirty="0">
                          <a:solidFill>
                            <a:schemeClr val="tx1"/>
                          </a:solidFill>
                          <a:effectLst/>
                          <a:latin typeface="微软雅黑" panose="020B0503020204020204" pitchFamily="34" charset="-122"/>
                          <a:ea typeface="微软雅黑" panose="020B0503020204020204" pitchFamily="34" charset="-122"/>
                        </a:rPr>
                        <a:t>①</a:t>
                      </a:r>
                      <a:r>
                        <a:rPr lang="zh-CN" sz="4400" kern="100" dirty="0">
                          <a:solidFill>
                            <a:schemeClr val="tx1"/>
                          </a:solidFill>
                          <a:effectLst/>
                          <a:latin typeface="微软雅黑" panose="020B0503020204020204" pitchFamily="34" charset="-122"/>
                          <a:ea typeface="微软雅黑" panose="020B0503020204020204" pitchFamily="34" charset="-122"/>
                        </a:rPr>
                        <a:t>句一样</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但加重了语意</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加强了语气</a:t>
                      </a:r>
                      <a:r>
                        <a:rPr lang="en-US" sz="4400" kern="100" dirty="0">
                          <a:solidFill>
                            <a:schemeClr val="tx1"/>
                          </a:solidFill>
                          <a:effectLst/>
                          <a:latin typeface="微软雅黑" panose="020B0503020204020204" pitchFamily="34" charset="-122"/>
                          <a:ea typeface="微软雅黑" panose="020B0503020204020204" pitchFamily="34" charset="-122"/>
                        </a:rPr>
                        <a:t>;③</a:t>
                      </a:r>
                      <a:r>
                        <a:rPr lang="zh-CN" sz="4400" kern="100" dirty="0">
                          <a:solidFill>
                            <a:schemeClr val="tx1"/>
                          </a:solidFill>
                          <a:effectLst/>
                          <a:latin typeface="微软雅黑" panose="020B0503020204020204" pitchFamily="34" charset="-122"/>
                          <a:ea typeface="微软雅黑" panose="020B0503020204020204" pitchFamily="34" charset="-122"/>
                        </a:rPr>
                        <a:t>句用了一个否定词“不”</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且是反问句</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既表达了肯定的意思</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又使语意、语气都加重了</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432675"/>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441624" y="8535326"/>
            <a:ext cx="20162240" cy="26289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374883" y="8656580"/>
            <a:ext cx="20219234" cy="2502801"/>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不朗读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不足以体会文章的音韵之美、文字之精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不朗读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不足以体会文章的情感之切、意蕴之深</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不朗读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不足以体会文章的风格之新、手法之巧。</a:t>
            </a:r>
            <a:endParaRPr lang="zh-CN" altLang="en-US" sz="36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extBox 9"/>
          <p:cNvSpPr txBox="1"/>
          <p:nvPr/>
        </p:nvSpPr>
        <p:spPr>
          <a:xfrm>
            <a:off x="1584500" y="2916734"/>
            <a:ext cx="19800000" cy="5287986"/>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2.   </a:t>
            </a:r>
            <a:r>
              <a:rPr lang="zh-CN" altLang="en-US" sz="4400" dirty="0">
                <a:latin typeface="微软雅黑" panose="020B0503020204020204" pitchFamily="34" charset="-122"/>
                <a:ea typeface="微软雅黑" panose="020B0503020204020204" pitchFamily="34" charset="-122"/>
              </a:rPr>
              <a:t>把下面句子中的画线部分改写成由三个双重否定式分句组成的排比句。</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阅读教学需要朗读。</a:t>
            </a:r>
            <a:r>
              <a:rPr lang="zh-CN" altLang="en-US" sz="4400" u="sng" dirty="0">
                <a:latin typeface="微软雅黑" panose="020B0503020204020204" pitchFamily="34" charset="-122"/>
                <a:ea typeface="微软雅黑" panose="020B0503020204020204" pitchFamily="34" charset="-122"/>
              </a:rPr>
              <a:t>朗读</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方足以体会文章的音韵之美、文字之精、情感之切、意蕴之深、风格之新、手法之巧。</a:t>
            </a:r>
            <a:r>
              <a:rPr lang="zh-CN" altLang="en-US" sz="4400" dirty="0">
                <a:latin typeface="微软雅黑" panose="020B0503020204020204" pitchFamily="34" charset="-122"/>
                <a:ea typeface="微软雅黑" panose="020B0503020204020204" pitchFamily="34" charset="-122"/>
              </a:rPr>
              <a:t>朗读时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要调动目、口、耳、心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也就是目观其文</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口诵其声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耳闻其音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心通其意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形成目观、口诵、耳闻、心通的综合效应。</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a:t>
            </a: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594572" y="2835117"/>
            <a:ext cx="20081300" cy="1767022"/>
          </a:xfrm>
          <a:prstGeom prst="rect">
            <a:avLst/>
          </a:prstGeom>
          <a:noFill/>
        </p:spPr>
        <p:txBody>
          <a:bodyPr wrap="square" rtlCol="0">
            <a:spAutoFit/>
          </a:bodyPr>
          <a:lstStyle/>
          <a:p>
            <a:pPr algn="just">
              <a:lnSpc>
                <a:spcPct val="130000"/>
              </a:lnSpc>
              <a:spcAft>
                <a:spcPts val="0"/>
              </a:spcAft>
            </a:pPr>
            <a:r>
              <a:rPr lang="zh-CN" altLang="en-US" sz="4400" b="1" dirty="0">
                <a:latin typeface="微软雅黑" panose="020B0503020204020204" pitchFamily="34" charset="-122"/>
                <a:ea typeface="微软雅黑" panose="020B0503020204020204" pitchFamily="34" charset="-122"/>
              </a:rPr>
              <a:t>类型三　陈述句、疑问句、祈使句和感叹句的变换、选择</a:t>
            </a:r>
            <a:endParaRPr lang="zh-CN" altLang="en-US" sz="4400" b="1"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529992" y="3986422"/>
          <a:ext cx="20495848" cy="7859291"/>
        </p:xfrm>
        <a:graphic>
          <a:graphicData uri="http://schemas.openxmlformats.org/drawingml/2006/table">
            <a:tbl>
              <a:tblPr firstRow="1" firstCol="1" bandRow="1">
                <a:tableStyleId>{5940675A-B579-460E-94D1-54222C63F5DA}</a:tableStyleId>
              </a:tblPr>
              <a:tblGrid>
                <a:gridCol w="7759226"/>
                <a:gridCol w="12736622"/>
              </a:tblGrid>
              <a:tr h="714481">
                <a:tc>
                  <a:txBody>
                    <a:bodyPr/>
                    <a:lstStyle/>
                    <a:p>
                      <a:pPr algn="ctr">
                        <a:lnSpc>
                          <a:spcPct val="10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释义</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ctr">
                        <a:lnSpc>
                          <a:spcPct val="10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典例</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7144810">
                <a:tc>
                  <a:txBody>
                    <a:bodyPr/>
                    <a:lstStyle/>
                    <a:p>
                      <a:pPr algn="just">
                        <a:lnSpc>
                          <a:spcPct val="10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陈述句是陈述一件事情</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疑问句是提出一个问题</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祈使句是要求别人做什么或不做什么</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感叹句是表示一种强烈的感情。这四种句型用途不同、语气不同</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但在一定的语境下可以表示相同的意思。在表达相同的意思时</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一般反问句比陈述句语气强烈</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疑问句比祈使句语气委婉</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感叹句比陈述句感情、语气强烈</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just">
                        <a:lnSpc>
                          <a:spcPct val="10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①</a:t>
                      </a:r>
                      <a:r>
                        <a:rPr lang="zh-CN" sz="4400" kern="100" dirty="0">
                          <a:solidFill>
                            <a:schemeClr val="tx1"/>
                          </a:solidFill>
                          <a:effectLst/>
                          <a:latin typeface="微软雅黑" panose="020B0503020204020204" pitchFamily="34" charset="-122"/>
                          <a:ea typeface="微软雅黑" panose="020B0503020204020204" pitchFamily="34" charset="-122"/>
                        </a:rPr>
                        <a:t>请您给我买张电影票。</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陈述句</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ct val="10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②</a:t>
                      </a:r>
                      <a:r>
                        <a:rPr lang="zh-CN" sz="4400" kern="100" dirty="0">
                          <a:solidFill>
                            <a:schemeClr val="tx1"/>
                          </a:solidFill>
                          <a:effectLst/>
                          <a:latin typeface="微软雅黑" panose="020B0503020204020204" pitchFamily="34" charset="-122"/>
                          <a:ea typeface="微软雅黑" panose="020B0503020204020204" pitchFamily="34" charset="-122"/>
                        </a:rPr>
                        <a:t>请您给我买张电影票吧</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祈使句</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ct val="10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③</a:t>
                      </a:r>
                      <a:r>
                        <a:rPr lang="zh-CN" sz="4400" kern="100" dirty="0">
                          <a:solidFill>
                            <a:schemeClr val="tx1"/>
                          </a:solidFill>
                          <a:effectLst/>
                          <a:latin typeface="微软雅黑" panose="020B0503020204020204" pitchFamily="34" charset="-122"/>
                          <a:ea typeface="微软雅黑" panose="020B0503020204020204" pitchFamily="34" charset="-122"/>
                        </a:rPr>
                        <a:t>请您给我买张电影票</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好吗</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疑问句</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ct val="10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④</a:t>
                      </a:r>
                      <a:r>
                        <a:rPr lang="zh-CN" sz="4400" kern="100" dirty="0">
                          <a:solidFill>
                            <a:schemeClr val="tx1"/>
                          </a:solidFill>
                          <a:effectLst/>
                          <a:latin typeface="微软雅黑" panose="020B0503020204020204" pitchFamily="34" charset="-122"/>
                          <a:ea typeface="微软雅黑" panose="020B0503020204020204" pitchFamily="34" charset="-122"/>
                        </a:rPr>
                        <a:t>你一定要给我买张电影票。</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祈使句</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ct val="10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同样是让别人给自己买张电影票这件事</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用了三种句型、四种语气。</a:t>
                      </a:r>
                      <a:r>
                        <a:rPr lang="en-US" sz="4400" kern="100" dirty="0">
                          <a:solidFill>
                            <a:schemeClr val="tx1"/>
                          </a:solidFill>
                          <a:effectLst/>
                          <a:latin typeface="微软雅黑" panose="020B0503020204020204" pitchFamily="34" charset="-122"/>
                          <a:ea typeface="微软雅黑" panose="020B0503020204020204" pitchFamily="34" charset="-122"/>
                        </a:rPr>
                        <a:t>①②③</a:t>
                      </a:r>
                      <a:r>
                        <a:rPr lang="zh-CN" sz="4400" kern="100" dirty="0">
                          <a:solidFill>
                            <a:schemeClr val="tx1"/>
                          </a:solidFill>
                          <a:effectLst/>
                          <a:latin typeface="微软雅黑" panose="020B0503020204020204" pitchFamily="34" charset="-122"/>
                          <a:ea typeface="微软雅黑" panose="020B0503020204020204" pitchFamily="34" charset="-122"/>
                        </a:rPr>
                        <a:t>句</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一句比一句委婉、客气、礼貌</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容易被对方接受。第</a:t>
                      </a:r>
                      <a:r>
                        <a:rPr lang="en-US" sz="4400" kern="100" dirty="0">
                          <a:solidFill>
                            <a:schemeClr val="tx1"/>
                          </a:solidFill>
                          <a:effectLst/>
                          <a:latin typeface="微软雅黑" panose="020B0503020204020204" pitchFamily="34" charset="-122"/>
                          <a:ea typeface="微软雅黑" panose="020B0503020204020204" pitchFamily="34" charset="-122"/>
                        </a:rPr>
                        <a:t>④</a:t>
                      </a:r>
                      <a:r>
                        <a:rPr lang="zh-CN" sz="4400" kern="100" dirty="0">
                          <a:solidFill>
                            <a:schemeClr val="tx1"/>
                          </a:solidFill>
                          <a:effectLst/>
                          <a:latin typeface="微软雅黑" panose="020B0503020204020204" pitchFamily="34" charset="-122"/>
                          <a:ea typeface="微软雅黑" panose="020B0503020204020204" pitchFamily="34" charset="-122"/>
                        </a:rPr>
                        <a:t>句与第</a:t>
                      </a:r>
                      <a:r>
                        <a:rPr lang="en-US" sz="4400" kern="100" dirty="0">
                          <a:solidFill>
                            <a:schemeClr val="tx1"/>
                          </a:solidFill>
                          <a:effectLst/>
                          <a:latin typeface="微软雅黑" panose="020B0503020204020204" pitchFamily="34" charset="-122"/>
                          <a:ea typeface="微软雅黑" panose="020B0503020204020204" pitchFamily="34" charset="-122"/>
                        </a:rPr>
                        <a:t>②</a:t>
                      </a:r>
                      <a:r>
                        <a:rPr lang="zh-CN" sz="4400" kern="100" dirty="0">
                          <a:solidFill>
                            <a:schemeClr val="tx1"/>
                          </a:solidFill>
                          <a:effectLst/>
                          <a:latin typeface="微软雅黑" panose="020B0503020204020204" pitchFamily="34" charset="-122"/>
                          <a:ea typeface="微软雅黑" panose="020B0503020204020204" pitchFamily="34" charset="-122"/>
                        </a:rPr>
                        <a:t>句虽然都是祈使句</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但第</a:t>
                      </a:r>
                      <a:r>
                        <a:rPr lang="en-US" sz="4400" kern="100" dirty="0">
                          <a:solidFill>
                            <a:schemeClr val="tx1"/>
                          </a:solidFill>
                          <a:effectLst/>
                          <a:latin typeface="微软雅黑" panose="020B0503020204020204" pitchFamily="34" charset="-122"/>
                          <a:ea typeface="微软雅黑" panose="020B0503020204020204" pitchFamily="34" charset="-122"/>
                        </a:rPr>
                        <a:t>④</a:t>
                      </a:r>
                      <a:r>
                        <a:rPr lang="zh-CN" sz="4400" kern="100" dirty="0">
                          <a:solidFill>
                            <a:schemeClr val="tx1"/>
                          </a:solidFill>
                          <a:effectLst/>
                          <a:latin typeface="微软雅黑" panose="020B0503020204020204" pitchFamily="34" charset="-122"/>
                          <a:ea typeface="微软雅黑" panose="020B0503020204020204" pitchFamily="34" charset="-122"/>
                        </a:rPr>
                        <a:t>句是命令语气</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第</a:t>
                      </a:r>
                      <a:r>
                        <a:rPr lang="en-US" sz="4400" kern="100" dirty="0">
                          <a:solidFill>
                            <a:schemeClr val="tx1"/>
                          </a:solidFill>
                          <a:effectLst/>
                          <a:latin typeface="微软雅黑" panose="020B0503020204020204" pitchFamily="34" charset="-122"/>
                          <a:ea typeface="微软雅黑" panose="020B0503020204020204" pitchFamily="34" charset="-122"/>
                        </a:rPr>
                        <a:t>②</a:t>
                      </a:r>
                      <a:r>
                        <a:rPr lang="zh-CN" sz="4400" kern="100" dirty="0">
                          <a:solidFill>
                            <a:schemeClr val="tx1"/>
                          </a:solidFill>
                          <a:effectLst/>
                          <a:latin typeface="微软雅黑" panose="020B0503020204020204" pitchFamily="34" charset="-122"/>
                          <a:ea typeface="微软雅黑" panose="020B0503020204020204" pitchFamily="34" charset="-122"/>
                        </a:rPr>
                        <a:t>句是请求语气</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表达效果大不一样。四个例句中</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表达效果最差的是第</a:t>
                      </a:r>
                      <a:r>
                        <a:rPr lang="en-US" sz="4400" kern="100" dirty="0">
                          <a:solidFill>
                            <a:schemeClr val="tx1"/>
                          </a:solidFill>
                          <a:effectLst/>
                          <a:latin typeface="微软雅黑" panose="020B0503020204020204" pitchFamily="34" charset="-122"/>
                          <a:ea typeface="微软雅黑" panose="020B0503020204020204" pitchFamily="34" charset="-122"/>
                        </a:rPr>
                        <a:t>④</a:t>
                      </a:r>
                      <a:r>
                        <a:rPr lang="zh-CN" sz="4400" kern="100" dirty="0">
                          <a:solidFill>
                            <a:schemeClr val="tx1"/>
                          </a:solidFill>
                          <a:effectLst/>
                          <a:latin typeface="微软雅黑" panose="020B0503020204020204" pitchFamily="34" charset="-122"/>
                          <a:ea typeface="微软雅黑" panose="020B0503020204020204" pitchFamily="34" charset="-122"/>
                        </a:rPr>
                        <a:t>句。交际时要根据表达目的</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恰当地变换句式</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584500" y="9209026"/>
            <a:ext cx="20162240" cy="23486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670594" y="9252282"/>
            <a:ext cx="20219234" cy="3222998"/>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每个人难道不都是一根蜡烛</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难道你不该被点燃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难道不应该去点燃更多的人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你自己并不会燃烧得更快</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难道世界不因此变得更加光明美好吗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a:solidFill>
                <a:srgbClr val="C00000"/>
              </a:solidFill>
            </a:endParaRPr>
          </a:p>
          <a:p>
            <a:pPr>
              <a:lnSpc>
                <a:spcPct val="130000"/>
              </a:lnSpc>
            </a:pPr>
            <a:endParaRPr lang="zh-CN" altLang="en-US" sz="36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extBox 9"/>
          <p:cNvSpPr txBox="1"/>
          <p:nvPr/>
        </p:nvSpPr>
        <p:spPr>
          <a:xfrm>
            <a:off x="1584500" y="2916734"/>
            <a:ext cx="19800000" cy="6168227"/>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用四个反问句重组下面的语句。可以增删个别词语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但必须保留原意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并保持语意连贯。</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每个人都是一根蜡烛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既然你被点燃了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就应该去点燃更多的人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你自己并不会燃烧得更快</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世界却因此变得更加光明美好。</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a:t>
            </a: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872532" y="2844726"/>
            <a:ext cx="16993888" cy="3527504"/>
          </a:xfrm>
          <a:prstGeom prst="rect">
            <a:avLst/>
          </a:prstGeom>
        </p:spPr>
        <p:txBody>
          <a:bodyPr wrap="square">
            <a:spAutoFit/>
          </a:bodyPr>
          <a:lstStyle/>
          <a:p>
            <a:pPr>
              <a:lnSpc>
                <a:spcPct val="130000"/>
              </a:lnSpc>
            </a:pPr>
            <a:r>
              <a:rPr lang="zh-CN" altLang="en-US" sz="4400" b="1" dirty="0">
                <a:latin typeface="微软雅黑" panose="020B0503020204020204" pitchFamily="34" charset="-122"/>
                <a:ea typeface="微软雅黑" panose="020B0503020204020204" pitchFamily="34" charset="-122"/>
                <a:cs typeface="Times New Roman" panose="02020603050405020304" pitchFamily="18" charset="0"/>
              </a:rPr>
              <a:t>类型四　长短句的变换、选择</a:t>
            </a:r>
            <a:endParaRPr lang="zh-CN" altLang="en-US" sz="4400" b="1"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4" name="表格 3"/>
          <p:cNvGraphicFramePr>
            <a:graphicFrameLocks noGrp="1"/>
          </p:cNvGraphicFramePr>
          <p:nvPr/>
        </p:nvGraphicFramePr>
        <p:xfrm>
          <a:off x="1723218" y="4140870"/>
          <a:ext cx="20496212" cy="7809738"/>
        </p:xfrm>
        <a:graphic>
          <a:graphicData uri="http://schemas.openxmlformats.org/drawingml/2006/table">
            <a:tbl>
              <a:tblPr firstRow="1" firstCol="1" bandRow="1">
                <a:tableStyleId>{5940675A-B579-460E-94D1-54222C63F5DA}</a:tableStyleId>
              </a:tblPr>
              <a:tblGrid>
                <a:gridCol w="1373450"/>
                <a:gridCol w="8568952"/>
                <a:gridCol w="10553810"/>
              </a:tblGrid>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类型</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特点</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例句</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r>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长句</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长句是使用词语多、形体长、结构复杂的单句</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它只有一套句子成分。如右栏长句的主干是“居家养老服务是养老服务模式”</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其他的都是修饰语。</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长句的特点</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表意严密</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内容丰富</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精确细致</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居家养老服务是一种以家庭为基础</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以城乡社区为依托</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由政府提供基本公共服务</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企业、社会组织提供专业化服务</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为满足居住在家的老年人的社会化服务需求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为居家的老年人提供生活照料、家政服务和精神慰藉等的养老服务模式</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5225542" y="2844834"/>
            <a:ext cx="16993888" cy="2647263"/>
          </a:xfrm>
          <a:prstGeom prst="rect">
            <a:avLst/>
          </a:prstGeom>
        </p:spPr>
        <p:txBody>
          <a:bodyPr wrap="square">
            <a:spAutoFit/>
          </a:bodyPr>
          <a:lstStyle/>
          <a:p>
            <a:pPr algn="r">
              <a:lnSpc>
                <a:spcPct val="130000"/>
              </a:lnSpc>
            </a:pP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4" name="表格 3"/>
          <p:cNvGraphicFramePr>
            <a:graphicFrameLocks noGrp="1"/>
          </p:cNvGraphicFramePr>
          <p:nvPr/>
        </p:nvGraphicFramePr>
        <p:xfrm>
          <a:off x="1723218" y="3780830"/>
          <a:ext cx="20496212" cy="8815578"/>
        </p:xfrm>
        <a:graphic>
          <a:graphicData uri="http://schemas.openxmlformats.org/drawingml/2006/table">
            <a:tbl>
              <a:tblPr firstRow="1" firstCol="1" bandRow="1">
                <a:tableStyleId>{5940675A-B579-460E-94D1-54222C63F5DA}</a:tableStyleId>
              </a:tblPr>
              <a:tblGrid>
                <a:gridCol w="1373450"/>
                <a:gridCol w="6596518"/>
                <a:gridCol w="12526244"/>
              </a:tblGrid>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类型</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特点</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例句</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r>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短句</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短句是使用词语少、形体短、结构简单的单句。如右栏</a:t>
                      </a:r>
                      <a:r>
                        <a:rPr lang="en-US" sz="4400" kern="100" dirty="0">
                          <a:solidFill>
                            <a:schemeClr val="tx1"/>
                          </a:solidFill>
                          <a:effectLst/>
                          <a:latin typeface="微软雅黑" panose="020B0503020204020204" pitchFamily="34" charset="-122"/>
                          <a:ea typeface="微软雅黑" panose="020B0503020204020204" pitchFamily="34" charset="-122"/>
                        </a:rPr>
                        <a:t>4</a:t>
                      </a:r>
                      <a:r>
                        <a:rPr lang="zh-CN" sz="4400" kern="100" dirty="0">
                          <a:solidFill>
                            <a:schemeClr val="tx1"/>
                          </a:solidFill>
                          <a:effectLst/>
                          <a:latin typeface="微软雅黑" panose="020B0503020204020204" pitchFamily="34" charset="-122"/>
                          <a:ea typeface="微软雅黑" panose="020B0503020204020204" pitchFamily="34" charset="-122"/>
                        </a:rPr>
                        <a:t>个短句都较短。这些短句组合起来表达的内容与上面的那个长句所表达的内容相同。</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短句的特点</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表意灵活</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简洁明快</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节奏感强</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①</a:t>
                      </a:r>
                      <a:r>
                        <a:rPr lang="zh-CN" sz="4400" kern="100" dirty="0">
                          <a:solidFill>
                            <a:schemeClr val="tx1"/>
                          </a:solidFill>
                          <a:effectLst/>
                          <a:latin typeface="微软雅黑" panose="020B0503020204020204" pitchFamily="34" charset="-122"/>
                          <a:ea typeface="微软雅黑" panose="020B0503020204020204" pitchFamily="34" charset="-122"/>
                        </a:rPr>
                        <a:t>居家养老服务可为居家的老年人提供生活照料、家政服务和精神慰藉等。</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②</a:t>
                      </a:r>
                      <a:r>
                        <a:rPr lang="zh-CN" sz="4400" kern="100" dirty="0">
                          <a:solidFill>
                            <a:schemeClr val="tx1"/>
                          </a:solidFill>
                          <a:effectLst/>
                          <a:latin typeface="微软雅黑" panose="020B0503020204020204" pitchFamily="34" charset="-122"/>
                          <a:ea typeface="微软雅黑" panose="020B0503020204020204" pitchFamily="34" charset="-122"/>
                        </a:rPr>
                        <a:t>居家养老服务是为了满足居住在家的老年人的社会化服务需求。</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③</a:t>
                      </a:r>
                      <a:r>
                        <a:rPr lang="zh-CN" sz="4400" kern="100" dirty="0">
                          <a:solidFill>
                            <a:schemeClr val="tx1"/>
                          </a:solidFill>
                          <a:effectLst/>
                          <a:latin typeface="微软雅黑" panose="020B0503020204020204" pitchFamily="34" charset="-122"/>
                          <a:ea typeface="微软雅黑" panose="020B0503020204020204" pitchFamily="34" charset="-122"/>
                        </a:rPr>
                        <a:t>居家养老服务是一种以家庭为基础</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以城乡社区为依托的养老服务模式。</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④</a:t>
                      </a:r>
                      <a:r>
                        <a:rPr lang="zh-CN" sz="4400" kern="100" dirty="0">
                          <a:solidFill>
                            <a:schemeClr val="tx1"/>
                          </a:solidFill>
                          <a:effectLst/>
                          <a:latin typeface="微软雅黑" panose="020B0503020204020204" pitchFamily="34" charset="-122"/>
                          <a:ea typeface="微软雅黑" panose="020B0503020204020204" pitchFamily="34" charset="-122"/>
                        </a:rPr>
                        <a:t>居家养老服务由政府提供基本公共服务</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企业、社会组织提供专业化服务</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4407745"/>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依次填入文中横线上的成语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全都恰当的一项是</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a:t>
            </a:r>
            <a:r>
              <a:rPr lang="zh-CN" altLang="en-US" sz="4400" dirty="0">
                <a:latin typeface="微软雅黑" panose="020B0503020204020204" pitchFamily="34" charset="-122"/>
                <a:ea typeface="微软雅黑" panose="020B0503020204020204" pitchFamily="34" charset="-122"/>
              </a:rPr>
              <a:t>寿终正寝　　名噪一时　　兼容并蓄　　照猫画虎</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a:t>
            </a:r>
            <a:r>
              <a:rPr lang="zh-CN" altLang="en-US" sz="4400" dirty="0">
                <a:latin typeface="微软雅黑" panose="020B0503020204020204" pitchFamily="34" charset="-122"/>
                <a:ea typeface="微软雅黑" panose="020B0503020204020204" pitchFamily="34" charset="-122"/>
              </a:rPr>
              <a:t>无疾而终　　名垂青史　　兼容并蓄　　按图索骥</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寿终正寝　　名垂青史　　博采众长　　照猫画虎</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a:t>
            </a:r>
            <a:r>
              <a:rPr lang="zh-CN" altLang="en-US" sz="4400" dirty="0">
                <a:latin typeface="微软雅黑" panose="020B0503020204020204" pitchFamily="34" charset="-122"/>
                <a:ea typeface="微软雅黑" panose="020B0503020204020204" pitchFamily="34" charset="-122"/>
              </a:rPr>
              <a:t>无疾而终　　名噪一时　　博采众长　　按图索骥</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1584500" y="2916734"/>
            <a:ext cx="19800000" cy="3527504"/>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1. </a:t>
            </a:r>
            <a:r>
              <a:rPr lang="zh-CN" altLang="en-US" sz="4400" dirty="0">
                <a:latin typeface="微软雅黑" panose="020B0503020204020204" pitchFamily="34" charset="-122"/>
                <a:ea typeface="微软雅黑" panose="020B0503020204020204" pitchFamily="34" charset="-122"/>
              </a:rPr>
              <a:t>长句变短句</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长句变短句就是把原来单句中的修饰成分变成几个复句分句或一个句组。变换后的短句既可以是一组单句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也可以是一个复句或句群</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但必须是一句或一段中心明确、内容完整、语意连贯的话。长句变短句的步骤如下</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aphicFrame>
        <p:nvGraphicFramePr>
          <p:cNvPr id="4" name="表格 3"/>
          <p:cNvGraphicFramePr>
            <a:graphicFrameLocks noGrp="1"/>
          </p:cNvGraphicFramePr>
          <p:nvPr/>
        </p:nvGraphicFramePr>
        <p:xfrm>
          <a:off x="1780977" y="3220658"/>
          <a:ext cx="20496212" cy="7809738"/>
        </p:xfrm>
        <a:graphic>
          <a:graphicData uri="http://schemas.openxmlformats.org/drawingml/2006/table">
            <a:tbl>
              <a:tblPr firstRow="1" firstCol="1" bandRow="1">
                <a:tableStyleId>{5940675A-B579-460E-94D1-54222C63F5DA}</a:tableStyleId>
              </a:tblPr>
              <a:tblGrid>
                <a:gridCol w="2800520"/>
                <a:gridCol w="17695692"/>
              </a:tblGrid>
              <a:tr h="0">
                <a:tc>
                  <a:txBody>
                    <a:bodyPr/>
                    <a:lstStyle/>
                    <a:p>
                      <a:pPr algn="ctr">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第一步</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提取主</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干句</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“主干句”是指重要的中心的句子</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不简单等同于“句子主干”</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它可以包含部分修饰语。找到主干句后</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把它暂放一边。之所以“暂放一边”</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一是因为这个句子的位置待定——或放在段首</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或放在段尾</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一般不在中间</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二是因为这个句子在整理成段时或许需要“增删词语”。找准主干句就等于完成了长变短的三分之二</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第二步</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抽出修饰</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语独立成句</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把长句的修饰语分别抽出</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写成若干个完整的短句。并列型的修饰语可采用并列关系抽取</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包含型的修饰语要根据逻辑关系整理出几个句子</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02945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643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aphicFrame>
        <p:nvGraphicFramePr>
          <p:cNvPr id="4" name="表格 3"/>
          <p:cNvGraphicFramePr>
            <a:graphicFrameLocks noGrp="1"/>
          </p:cNvGraphicFramePr>
          <p:nvPr/>
        </p:nvGraphicFramePr>
        <p:xfrm>
          <a:off x="1675094" y="4061981"/>
          <a:ext cx="20496212" cy="3904869"/>
        </p:xfrm>
        <a:graphic>
          <a:graphicData uri="http://schemas.openxmlformats.org/drawingml/2006/table">
            <a:tbl>
              <a:tblPr firstRow="1" firstCol="1" bandRow="1">
                <a:tableStyleId>{5940675A-B579-460E-94D1-54222C63F5DA}</a:tableStyleId>
              </a:tblPr>
              <a:tblGrid>
                <a:gridCol w="2080440"/>
                <a:gridCol w="18415772"/>
              </a:tblGrid>
              <a:tr h="0">
                <a:tc>
                  <a:txBody>
                    <a:bodyPr/>
                    <a:lstStyle/>
                    <a:p>
                      <a:pPr algn="ctr">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第三步</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整合成连贯的语段</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将分解出来的句子合理安排顺序</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还要添加必要的主语、判断动词、宾语和上下文之间的衔接词语</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如代词“它”、关联词“却”等</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删除不必要的虚词及重复的词语</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然后按照句子内容的顺序</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如时空、事理、逻辑等</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调整词序、句序</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从而组合成几个连贯的短句</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02945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矩形 9"/>
          <p:cNvSpPr/>
          <p:nvPr/>
        </p:nvSpPr>
        <p:spPr>
          <a:xfrm>
            <a:off x="5225542" y="2844834"/>
            <a:ext cx="16993888" cy="2647263"/>
          </a:xfrm>
          <a:prstGeom prst="rect">
            <a:avLst/>
          </a:prstGeom>
        </p:spPr>
        <p:txBody>
          <a:bodyPr wrap="square">
            <a:spAutoFit/>
          </a:bodyPr>
          <a:lstStyle/>
          <a:p>
            <a:pPr algn="r">
              <a:lnSpc>
                <a:spcPct val="130000"/>
              </a:lnSpc>
            </a:pP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44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1584500" y="2916734"/>
            <a:ext cx="19800000" cy="4407745"/>
          </a:xfrm>
          <a:prstGeom prst="rect">
            <a:avLst/>
          </a:prstGeom>
          <a:noFill/>
        </p:spPr>
        <p:txBody>
          <a:bodyPr wrap="square" rtlCol="0">
            <a:spAutoFit/>
          </a:bodyPr>
          <a:lstStyle/>
          <a:p>
            <a:pPr>
              <a:lnSpc>
                <a:spcPct val="130000"/>
              </a:lnSpc>
            </a:pPr>
            <a:r>
              <a:rPr lang="zh-CN" altLang="en-US" sz="4400" b="1" dirty="0">
                <a:solidFill>
                  <a:srgbClr val="EF8340"/>
                </a:solidFill>
                <a:latin typeface="微软雅黑" panose="020B0503020204020204" pitchFamily="34" charset="-122"/>
                <a:ea typeface="微软雅黑" panose="020B0503020204020204" pitchFamily="34" charset="-122"/>
              </a:rPr>
              <a:t>例</a:t>
            </a:r>
            <a:r>
              <a:rPr lang="en-US" altLang="zh-CN" sz="4400" b="1" dirty="0">
                <a:solidFill>
                  <a:srgbClr val="EF8340"/>
                </a:solidFill>
                <a:latin typeface="微软雅黑" panose="020B0503020204020204" pitchFamily="34" charset="-122"/>
                <a:ea typeface="微软雅黑" panose="020B0503020204020204" pitchFamily="34" charset="-122"/>
              </a:rPr>
              <a:t>1   </a:t>
            </a:r>
            <a:r>
              <a:rPr lang="zh-CN" altLang="en-US" sz="4400" dirty="0">
                <a:latin typeface="微软雅黑" panose="020B0503020204020204" pitchFamily="34" charset="-122"/>
                <a:ea typeface="微软雅黑" panose="020B0503020204020204" pitchFamily="34" charset="-122"/>
              </a:rPr>
              <a:t>把下面这个长句改写成几个较短的句子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可以改变语序、增删词语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但不得改变原意。</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他的著作用康德、叔本华的美学思想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就境界的主客体及其对待关系、境界的辩证结构及其内在的矛盾运动、境界美的分类与各自特点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对境界这一中国传统的美学范畴进行了详细的阐释。</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9"/>
          <p:cNvSpPr txBox="1"/>
          <p:nvPr/>
        </p:nvSpPr>
        <p:spPr>
          <a:xfrm>
            <a:off x="1584500" y="2916734"/>
            <a:ext cx="19800000" cy="886781"/>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步骤演示</a:t>
            </a:r>
            <a:r>
              <a:rPr lang="en-US" altLang="zh-CN" sz="4400" b="1" dirty="0">
                <a:latin typeface="微软雅黑" panose="020B0503020204020204" pitchFamily="34" charset="-122"/>
                <a:ea typeface="微软雅黑" panose="020B0503020204020204" pitchFamily="34" charset="-122"/>
              </a:rPr>
              <a:t>】</a:t>
            </a:r>
            <a:endParaRPr lang="zh-CN" altLang="en-US" sz="4400" b="1"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808886" y="4057372"/>
          <a:ext cx="20626560" cy="7286578"/>
        </p:xfrm>
        <a:graphic>
          <a:graphicData uri="http://schemas.openxmlformats.org/drawingml/2006/table">
            <a:tbl>
              <a:tblPr firstRow="1" firstCol="1" bandRow="1">
                <a:tableStyleId>{5940675A-B579-460E-94D1-54222C63F5DA}</a:tableStyleId>
              </a:tblPr>
              <a:tblGrid>
                <a:gridCol w="3223128"/>
                <a:gridCol w="17403432"/>
              </a:tblGrid>
              <a:tr h="1476709">
                <a:tc>
                  <a:txBody>
                    <a:bodyPr/>
                    <a:lstStyle/>
                    <a:p>
                      <a:pPr algn="ctr">
                        <a:lnSpc>
                          <a:spcPts val="5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第一步</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ts val="5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提取主干句</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ts val="5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材料中的“他的著作”“对境界这一中国传统的美学范畴进行了详细的阐释”是其主干部分</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21590" marR="21590" marT="0" marB="0" anchor="ctr"/>
                </a:tc>
              </a:tr>
              <a:tr h="1642791">
                <a:tc>
                  <a:txBody>
                    <a:bodyPr/>
                    <a:lstStyle/>
                    <a:p>
                      <a:pPr algn="ctr">
                        <a:lnSpc>
                          <a:spcPts val="5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第二步</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ts val="5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抽出修饰</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ts val="5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语独立成句</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ts val="5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材料中“用康德……思想”“境界的……关系”“境界的……运动”“境界美的……特点”属于限制或修饰的部分</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21590" marR="21590" marT="0" marB="0" anchor="ctr"/>
                </a:tc>
              </a:tr>
              <a:tr h="3053642">
                <a:tc>
                  <a:txBody>
                    <a:bodyPr/>
                    <a:lstStyle/>
                    <a:p>
                      <a:pPr algn="ctr">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第三步</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整合成连</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贯的语段</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l">
                        <a:lnSpc>
                          <a:spcPct val="150000"/>
                        </a:lnSpc>
                        <a:spcAft>
                          <a:spcPts val="0"/>
                        </a:spcAft>
                      </a:pPr>
                      <a:r>
                        <a:rPr lang="en-US" sz="4400" kern="100" dirty="0">
                          <a:solidFill>
                            <a:schemeClr val="tx1"/>
                          </a:solidFill>
                          <a:effectLst/>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___________________________________________________________________________________________________________________________________________________________________________________________________________</a:t>
                      </a:r>
                      <a:r>
                        <a:rPr lang="en-US" altLang="zh-CN" sz="4400" kern="100" dirty="0">
                          <a:solidFill>
                            <a:schemeClr val="tx1"/>
                          </a:solidFill>
                          <a:effectLst/>
                          <a:latin typeface="微软雅黑" panose="020B0503020204020204" pitchFamily="34" charset="-122"/>
                          <a:ea typeface="微软雅黑" panose="020B0503020204020204" pitchFamily="34" charset="-122"/>
                        </a:rPr>
                        <a:t>________________________________________________________________________</a:t>
                      </a:r>
                      <a:r>
                        <a:rPr lang="en-US" sz="4400" kern="100" dirty="0">
                          <a:solidFill>
                            <a:schemeClr val="tx1"/>
                          </a:solidFill>
                          <a:effectLst/>
                          <a:latin typeface="微软雅黑" panose="020B0503020204020204" pitchFamily="34" charset="-122"/>
                          <a:ea typeface="微软雅黑" panose="020B0503020204020204" pitchFamily="34" charset="-122"/>
                        </a:rPr>
                        <a:t>_</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21590" marR="21590" marT="0" marB="0" anchor="ctr"/>
                </a:tc>
              </a:tr>
            </a:tbl>
          </a:graphicData>
        </a:graphic>
      </p:graphicFrame>
      <p:sp>
        <p:nvSpPr>
          <p:cNvPr id="5" name="Rectangle 1"/>
          <p:cNvSpPr>
            <a:spLocks noChangeArrowheads="1"/>
          </p:cNvSpPr>
          <p:nvPr/>
        </p:nvSpPr>
        <p:spPr bwMode="auto">
          <a:xfrm>
            <a:off x="1633538" y="6969125"/>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3" name="矩形 12"/>
          <p:cNvSpPr/>
          <p:nvPr/>
        </p:nvSpPr>
        <p:spPr>
          <a:xfrm>
            <a:off x="4960514" y="7426325"/>
            <a:ext cx="17474932" cy="426328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他的著作对境界这一中国传统的美学范畴进行了详细的阐释。阐释的依据是康德、叔本华的美学思想。阐释的内容既有境界的主客体及其对待关系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也有境界的辩证结构及其内在的矛盾运动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还有境界美的分类与各自特点。</a:t>
            </a:r>
            <a:endParaRPr lang="zh-CN" altLang="en-US" sz="36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1584500" y="2916734"/>
            <a:ext cx="19800000" cy="7048468"/>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4. </a:t>
            </a: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把下面这个长句改写成几个较短的句子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可以改变语序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增删词语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但不得改变原意。</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巴黎之行让我对法国作家和诗人维克多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雨果为建立法国文学创作者的著作权保护机构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法国文学家协会所做的工作</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为促成制定保护文学艺术作品著作权的国际公约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伯尔尼公约做出的杰出贡献有了更深的了解。</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a:t>
            </a: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24460" y="2988742"/>
            <a:ext cx="20234248" cy="62646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256296" y="3237327"/>
            <a:ext cx="20219234" cy="7464159"/>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巴黎之行让我对法国作家和诗人维克多</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雨果有了更深的了解。他在著作权保护方面做出了杰出的贡献。他促成了法国文学创作者的著作权保护机构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法国文学家协会的建立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促成了保护文学艺术作品著作权的国际公约</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伯尔尼公约的制定。</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本题考查的是考生变换句式的能力。这是一道长句变短句的试题</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答题时要先确定句子主干句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然后将其中的修饰成分分解开来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单独成句。</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3600" dirty="0">
              <a:solidFill>
                <a:srgbClr val="C00000"/>
              </a:solidFill>
            </a:endParaRPr>
          </a:p>
          <a:p>
            <a:pPr>
              <a:lnSpc>
                <a:spcPct val="130000"/>
              </a:lnSpc>
            </a:pPr>
            <a:endParaRPr lang="zh-CN" altLang="en-US" sz="36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1777095" y="3088397"/>
            <a:ext cx="19800000" cy="3527504"/>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 2. </a:t>
            </a:r>
            <a:r>
              <a:rPr lang="zh-CN" altLang="en-US" sz="4400" dirty="0">
                <a:latin typeface="微软雅黑" panose="020B0503020204020204" pitchFamily="34" charset="-122"/>
                <a:ea typeface="微软雅黑" panose="020B0503020204020204" pitchFamily="34" charset="-122"/>
              </a:rPr>
              <a:t>短句变长句</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短句变长句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主要是把一组句子组合成结构复杂的单句。变换后的长句只能是单句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只能有一套主干</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还必须保证内容完整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语意连贯。短句变长句的步骤如下</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1808886" y="3088397"/>
          <a:ext cx="20496212" cy="8840216"/>
        </p:xfrm>
        <a:graphic>
          <a:graphicData uri="http://schemas.openxmlformats.org/drawingml/2006/table">
            <a:tbl>
              <a:tblPr firstRow="1" firstCol="1" bandRow="1">
                <a:tableStyleId>{5940675A-B579-460E-94D1-54222C63F5DA}</a:tableStyleId>
              </a:tblPr>
              <a:tblGrid>
                <a:gridCol w="3195139"/>
                <a:gridCol w="17301073"/>
              </a:tblGrid>
              <a:tr h="0">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第一步</a:t>
                      </a:r>
                      <a:r>
                        <a:rPr lang="en-US" sz="4400" kern="100" dirty="0">
                          <a:effectLst/>
                          <a:latin typeface="微软雅黑" panose="020B0503020204020204" pitchFamily="34" charset="-122"/>
                          <a:ea typeface="微软雅黑" panose="020B0503020204020204" pitchFamily="34" charset="-122"/>
                        </a:rPr>
                        <a:t>:</a:t>
                      </a:r>
                      <a:r>
                        <a:rPr lang="zh-CN" altLang="zh-CN" sz="4400" kern="100" dirty="0">
                          <a:effectLst/>
                          <a:latin typeface="微软雅黑" panose="020B0503020204020204" pitchFamily="34" charset="-122"/>
                          <a:ea typeface="微软雅黑" panose="020B0503020204020204" pitchFamily="34" charset="-122"/>
                        </a:rPr>
                        <a:t>找</a:t>
                      </a:r>
                      <a:endParaRPr lang="en-US" altLang="zh-CN" sz="4400" kern="100" dirty="0">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altLang="zh-CN" sz="4400" kern="100" dirty="0">
                          <a:effectLst/>
                          <a:latin typeface="微软雅黑" panose="020B0503020204020204" pitchFamily="34" charset="-122"/>
                          <a:ea typeface="微软雅黑" panose="020B0503020204020204" pitchFamily="34" charset="-122"/>
                        </a:rPr>
                        <a:t>准</a:t>
                      </a:r>
                      <a:r>
                        <a:rPr lang="zh-CN" sz="4400" kern="100" dirty="0">
                          <a:effectLst/>
                          <a:latin typeface="微软雅黑" panose="020B0503020204020204" pitchFamily="34" charset="-122"/>
                          <a:ea typeface="微软雅黑" panose="020B0503020204020204" pitchFamily="34" charset="-122"/>
                        </a:rPr>
                        <a:t>句子主干</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ts val="5800"/>
                        </a:lnSpc>
                        <a:spcAft>
                          <a:spcPts val="0"/>
                        </a:spcAft>
                      </a:pPr>
                      <a:r>
                        <a:rPr lang="zh-CN" sz="4400" kern="100" dirty="0">
                          <a:effectLst/>
                          <a:latin typeface="微软雅黑" panose="020B0503020204020204" pitchFamily="34" charset="-122"/>
                          <a:ea typeface="微软雅黑" panose="020B0503020204020204" pitchFamily="34" charset="-122"/>
                        </a:rPr>
                        <a:t>　分析所给的几个短句中共同陈述的对象</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定为长句的主语</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然后再依次确定谓语和宾语</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第二步</a:t>
                      </a:r>
                      <a:r>
                        <a:rPr lang="en-US" sz="4400" kern="100" dirty="0">
                          <a:effectLst/>
                          <a:latin typeface="微软雅黑" panose="020B0503020204020204" pitchFamily="34" charset="-122"/>
                          <a:ea typeface="微软雅黑" panose="020B0503020204020204" pitchFamily="34" charset="-122"/>
                        </a:rPr>
                        <a:t>:</a:t>
                      </a:r>
                      <a:endParaRPr lang="zh-CN" sz="4400" kern="100" dirty="0">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合并枝叶</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ts val="5800"/>
                        </a:lnSpc>
                        <a:spcAft>
                          <a:spcPts val="0"/>
                        </a:spcAft>
                      </a:pPr>
                      <a:r>
                        <a:rPr lang="zh-CN" sz="4400" kern="100" dirty="0">
                          <a:effectLst/>
                          <a:latin typeface="微软雅黑" panose="020B0503020204020204" pitchFamily="34" charset="-122"/>
                          <a:ea typeface="微软雅黑" panose="020B0503020204020204" pitchFamily="34" charset="-122"/>
                        </a:rPr>
                        <a:t>　合并表意相同的词语</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提取各次要语句的主要信息</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将其他短句改为主干句的修饰成分</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并按一定的语法或语意的关系放在相应的位置上</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第三步</a:t>
                      </a:r>
                      <a:r>
                        <a:rPr lang="en-US" sz="4400" kern="100" dirty="0">
                          <a:effectLst/>
                          <a:latin typeface="微软雅黑" panose="020B0503020204020204" pitchFamily="34" charset="-122"/>
                          <a:ea typeface="微软雅黑" panose="020B0503020204020204" pitchFamily="34" charset="-122"/>
                        </a:rPr>
                        <a:t>:</a:t>
                      </a:r>
                      <a:endParaRPr lang="zh-CN" sz="4400" kern="100" dirty="0">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整合答案</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ts val="5800"/>
                        </a:lnSpc>
                        <a:spcAft>
                          <a:spcPts val="0"/>
                        </a:spcAft>
                      </a:pPr>
                      <a:r>
                        <a:rPr lang="zh-CN" sz="4400" kern="100" dirty="0">
                          <a:effectLst/>
                          <a:latin typeface="微软雅黑" panose="020B0503020204020204" pitchFamily="34" charset="-122"/>
                          <a:ea typeface="微软雅黑" panose="020B0503020204020204" pitchFamily="34" charset="-122"/>
                        </a:rPr>
                        <a:t>　将上述提取、合并的内容进行整合</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做逻辑与语法上的检验</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还要注意变换后的句子应做到前后词语的对应</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力求语句表意明确、自然流畅。检查变换后的句子是否为一个单句</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切不可为复句甚至句群</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特别提醒</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ts val="5800"/>
                        </a:lnSpc>
                        <a:spcAft>
                          <a:spcPts val="0"/>
                        </a:spcAft>
                      </a:pPr>
                      <a:r>
                        <a:rPr lang="zh-CN" sz="4400" kern="100" dirty="0">
                          <a:effectLst/>
                          <a:latin typeface="微软雅黑" panose="020B0503020204020204" pitchFamily="34" charset="-122"/>
                          <a:ea typeface="微软雅黑" panose="020B0503020204020204" pitchFamily="34" charset="-122"/>
                        </a:rPr>
                        <a:t>　下定义在压缩语段题和变换句式题中均有出现。所不同的是</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压缩语段题所给的是一个完整的语段</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要求从中提取信息</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组成定义</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可以舍弃一些次要信息</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变换句式题所给的是几个编组好的句子</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可以增删词语</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但不能改变原意</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1"/>
          <p:cNvSpPr>
            <a:spLocks noChangeArrowheads="1"/>
          </p:cNvSpPr>
          <p:nvPr/>
        </p:nvSpPr>
        <p:spPr bwMode="auto">
          <a:xfrm>
            <a:off x="1633538" y="723265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1584500" y="2916734"/>
            <a:ext cx="19800000" cy="5287986"/>
          </a:xfrm>
          <a:prstGeom prst="rect">
            <a:avLst/>
          </a:prstGeom>
          <a:noFill/>
        </p:spPr>
        <p:txBody>
          <a:bodyPr wrap="square" rtlCol="0">
            <a:spAutoFit/>
          </a:bodyPr>
          <a:lstStyle/>
          <a:p>
            <a:pPr>
              <a:lnSpc>
                <a:spcPct val="130000"/>
              </a:lnSpc>
            </a:pPr>
            <a:r>
              <a:rPr lang="zh-CN" altLang="en-US" sz="4400" b="1" dirty="0">
                <a:solidFill>
                  <a:srgbClr val="EF8340"/>
                </a:solidFill>
                <a:latin typeface="微软雅黑" panose="020B0503020204020204" pitchFamily="34" charset="-122"/>
                <a:ea typeface="微软雅黑" panose="020B0503020204020204" pitchFamily="34" charset="-122"/>
              </a:rPr>
              <a:t>例</a:t>
            </a:r>
            <a:r>
              <a:rPr lang="en-US" altLang="zh-CN" sz="4400" b="1" dirty="0">
                <a:solidFill>
                  <a:srgbClr val="EF8340"/>
                </a:solidFill>
                <a:latin typeface="微软雅黑" panose="020B0503020204020204" pitchFamily="34" charset="-122"/>
                <a:ea typeface="微软雅黑" panose="020B0503020204020204" pitchFamily="34" charset="-122"/>
              </a:rPr>
              <a:t>2  </a:t>
            </a:r>
            <a:r>
              <a:rPr lang="zh-CN" altLang="en-US" sz="4400" dirty="0">
                <a:latin typeface="微软雅黑" panose="020B0503020204020204" pitchFamily="34" charset="-122"/>
                <a:ea typeface="微软雅黑" panose="020B0503020204020204" pitchFamily="34" charset="-122"/>
              </a:rPr>
              <a:t>将下面的</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句话整合为一个单句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含标点符号不超过</a:t>
            </a:r>
            <a:r>
              <a:rPr lang="en-US" altLang="zh-CN" sz="4400" dirty="0">
                <a:latin typeface="微软雅黑" panose="020B0503020204020204" pitchFamily="34" charset="-122"/>
                <a:ea typeface="微软雅黑" panose="020B0503020204020204" pitchFamily="34" charset="-122"/>
              </a:rPr>
              <a:t>35</a:t>
            </a:r>
            <a:r>
              <a:rPr lang="zh-CN" altLang="en-US" sz="4400" dirty="0">
                <a:latin typeface="微软雅黑" panose="020B0503020204020204" pitchFamily="34" charset="-122"/>
                <a:ea typeface="微软雅黑" panose="020B0503020204020204" pitchFamily="34" charset="-122"/>
              </a:rPr>
              <a:t>个字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①真的东西总是同假的东西相比较而存在的。</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②善的东西总是同恶的东西相比较而存在的。</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③美的东西总是同丑的东西相比较而存在的。</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a:t>
            </a: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594572" y="2835997"/>
            <a:ext cx="20256743" cy="90981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594572" y="2835997"/>
            <a:ext cx="20225094" cy="8808950"/>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本题考查正确使用成语的能力。“寿终正寝”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旧时指老死在家中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泛指事物的消亡。正和前面的“数百年前”相照应。“无疾而终”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没有病而去世</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指老年人自然死亡。比喻事情没有什么特别的原因而终止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含有不了了之的意思。跟前面无照应。因而排除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项。“名垂青史”是指好的名声和事迹载入史籍永远流传。正跟后面提到的梅兰芳等人相照应。“名噪一时”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名气很大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在一个时期内尽人皆知。跟人物构不成照应。因而排除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项。“博采众长”是指广泛地采纳各家的长处。“兼容并蓄”是指兼收并蓄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把各种不同内容的东西都接收、保存下来。根据文段可知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应该是“博采众长”。“按图索骥”是指按照图像寻找好马</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比喻按照死规矩机械、呆板地做事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也泛指按照线索寻找目标。“照猫画虎”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比喻照着样子模仿。从“停留在雷池之内”来看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所要表达的意思是照着样子模仿。故选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594572" y="3231883"/>
          <a:ext cx="20496212" cy="7691247"/>
        </p:xfrm>
        <a:graphic>
          <a:graphicData uri="http://schemas.openxmlformats.org/drawingml/2006/table">
            <a:tbl>
              <a:tblPr firstRow="1" firstCol="1" bandRow="1">
                <a:tableStyleId>{5940675A-B579-460E-94D1-54222C63F5DA}</a:tableStyleId>
              </a:tblPr>
              <a:tblGrid>
                <a:gridCol w="3446312"/>
                <a:gridCol w="17049900"/>
              </a:tblGrid>
              <a:tr h="0">
                <a:tc>
                  <a:txBody>
                    <a:bodyPr/>
                    <a:lstStyle/>
                    <a:p>
                      <a:pPr algn="ctr">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第一步</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找准句子</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主干</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　材料中三个短句的句式完全相同</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都是判断句</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且构成了并列关系</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无主次之分</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因此我们可以把“……总是同……相比较而存在的”作为句子的主干</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第二步</a:t>
                      </a:r>
                      <a:r>
                        <a:rPr lang="en-US" sz="4400" kern="100">
                          <a:solidFill>
                            <a:schemeClr val="tx1"/>
                          </a:solidFill>
                          <a:effectLst/>
                          <a:latin typeface="微软雅黑" panose="020B0503020204020204" pitchFamily="34" charset="-122"/>
                          <a:ea typeface="微软雅黑" panose="020B0503020204020204" pitchFamily="34" charset="-122"/>
                        </a:rPr>
                        <a:t>:</a:t>
                      </a:r>
                      <a:endParaRPr lang="zh-CN" sz="4400" kern="100">
                        <a:solidFill>
                          <a:schemeClr val="tx1"/>
                        </a:solidFill>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合并枝叶</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可将三个短句的主语合并为“真的、善的、美的东西”</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将三个短句的介词宾语合并为“假的、恶的、丑的东西”</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第三步</a:t>
                      </a:r>
                      <a:r>
                        <a:rPr lang="en-US" sz="4400" kern="100">
                          <a:solidFill>
                            <a:schemeClr val="tx1"/>
                          </a:solidFill>
                          <a:effectLst/>
                          <a:latin typeface="微软雅黑" panose="020B0503020204020204" pitchFamily="34" charset="-122"/>
                          <a:ea typeface="微软雅黑" panose="020B0503020204020204" pitchFamily="34" charset="-122"/>
                        </a:rPr>
                        <a:t>:</a:t>
                      </a:r>
                      <a:endParaRPr lang="zh-CN" sz="4400" kern="100">
                        <a:solidFill>
                          <a:schemeClr val="tx1"/>
                        </a:solidFill>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整合答案</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r">
                        <a:lnSpc>
                          <a:spcPct val="150000"/>
                        </a:lnSpc>
                        <a:spcAft>
                          <a:spcPts val="0"/>
                        </a:spcAft>
                      </a:pPr>
                      <a:r>
                        <a:rPr lang="en-US" sz="4400" kern="100" dirty="0">
                          <a:solidFill>
                            <a:schemeClr val="tx1"/>
                          </a:solidFill>
                          <a:effectLst/>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_________________________________________________________________________________________________________________________________________________________________________________________________________</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5112892" y="8046981"/>
            <a:ext cx="16710308" cy="3222998"/>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真的、善的、美的东西总是同假的、恶的、丑的东西相比较而存在的。</a:t>
            </a:r>
            <a:endParaRPr lang="zh-CN" altLang="en-US" sz="3600" dirty="0">
              <a:solidFill>
                <a:srgbClr val="C00000"/>
              </a:solidFill>
            </a:endParaRPr>
          </a:p>
          <a:p>
            <a:pPr>
              <a:lnSpc>
                <a:spcPct val="130000"/>
              </a:lnSpc>
            </a:pPr>
            <a:endParaRPr lang="zh-CN" altLang="en-US" sz="36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1584500" y="2916734"/>
            <a:ext cx="19800000" cy="6896247"/>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5.  </a:t>
            </a:r>
            <a:r>
              <a:rPr lang="zh-CN" altLang="en-US" sz="4400" dirty="0">
                <a:latin typeface="微软雅黑" panose="020B0503020204020204" pitchFamily="34" charset="-122"/>
                <a:ea typeface="微软雅黑" panose="020B0503020204020204" pitchFamily="34" charset="-122"/>
              </a:rPr>
              <a:t>把下面的三个短句改写成长句。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不得改变原意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可适当增删词语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语意要连贯</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①</a:t>
            </a:r>
            <a:r>
              <a:rPr lang="zh-CN" altLang="en-US" sz="4400" dirty="0">
                <a:latin typeface="微软雅黑" panose="020B0503020204020204" pitchFamily="34" charset="-122"/>
                <a:ea typeface="微软雅黑" panose="020B0503020204020204" pitchFamily="34" charset="-122"/>
              </a:rPr>
              <a:t>陶行知先生是一位对我国现代教育做出了卓越贡献的公认的人民教育家和社会改革家。</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②他提出了“生活即教育”“教学做合一”等教育理念。</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③这些教育理念至今仍影响着千千万万的教育工作者。</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728516" y="3852838"/>
            <a:ext cx="20234248" cy="70567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00524" y="4284886"/>
            <a:ext cx="20219234" cy="5863721"/>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对我国现代教育做出了卓越贡献的公认的人民教育家和社会改革家陶行知先生提出的“生活即教育”“教学做合一”等教育理念至今仍影响着千千万万的教育工作者。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若有其他答案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言之成理即可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解答本题可先确定长单句的主干句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第③句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然后再把其他的句子变成主干句的修饰成分。只要言之成理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符合逻辑即可。</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36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1584500" y="2916734"/>
            <a:ext cx="19800000" cy="7928709"/>
          </a:xfrm>
          <a:prstGeom prst="rect">
            <a:avLst/>
          </a:prstGeom>
          <a:noFill/>
        </p:spPr>
        <p:txBody>
          <a:bodyPr wrap="square" rtlCol="0">
            <a:spAutoFit/>
          </a:bodyPr>
          <a:lstStyle/>
          <a:p>
            <a:pPr>
              <a:lnSpc>
                <a:spcPct val="130000"/>
              </a:lnSpc>
            </a:pPr>
            <a:r>
              <a:rPr lang="zh-CN" altLang="en-US" sz="4400" b="1" dirty="0">
                <a:latin typeface="微软雅黑" panose="020B0503020204020204" pitchFamily="34" charset="-122"/>
                <a:ea typeface="微软雅黑" panose="020B0503020204020204" pitchFamily="34" charset="-122"/>
              </a:rPr>
              <a:t>类型五　常式句和变式句的变换、选择</a:t>
            </a:r>
            <a:endParaRPr lang="zh-CN" altLang="en-US" sz="4400" b="1" dirty="0">
              <a:latin typeface="微软雅黑" panose="020B0503020204020204" pitchFamily="34" charset="-122"/>
              <a:ea typeface="微软雅黑" panose="020B0503020204020204" pitchFamily="34" charset="-122"/>
            </a:endParaRPr>
          </a:p>
          <a:p>
            <a:pPr>
              <a:lnSpc>
                <a:spcPct val="130000"/>
              </a:lnSpc>
            </a:pPr>
            <a:r>
              <a:rPr lang="zh-CN" altLang="en-US" sz="4400" b="1"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按照“主语在前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宾语在后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修饰语在前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中心语在后”的排列次序组成的句子是常式句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有时为了突出某个成分所表达的意思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可以把这个成分移前或挪后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这就是变式句。变式句有两类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一是单句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包括主谓倒装句、定语后置句、宾语前置句、状语后置句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二是倒置句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即把原来的关系、位置颠倒一下。如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请给我买一本精装的字典”是常式句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变式句为“请给我买一本字典</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精装的”。又如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水生笑了一下。女人看出他笑得不像平常</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怎么了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句中“怎么了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是个变式句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常式句是“你怎么了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594572" y="8892217"/>
            <a:ext cx="19789928" cy="26642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741056" y="8849030"/>
            <a:ext cx="20219234" cy="3943195"/>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①他吃了一个苹果</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红红的。</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②几个还没睡醒的、蓬头赤脚的“懒虫”</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一边扣着纽扣</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从楼上冲了下来。</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3600" dirty="0">
              <a:solidFill>
                <a:srgbClr val="C00000"/>
              </a:solidFill>
            </a:endParaRPr>
          </a:p>
          <a:p>
            <a:pPr>
              <a:lnSpc>
                <a:spcPct val="130000"/>
              </a:lnSpc>
            </a:pPr>
            <a:endParaRPr lang="zh-CN" altLang="en-US" sz="36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extBox 9"/>
          <p:cNvSpPr txBox="1"/>
          <p:nvPr/>
        </p:nvSpPr>
        <p:spPr>
          <a:xfrm>
            <a:off x="1584500" y="2916734"/>
            <a:ext cx="19800000" cy="5135765"/>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6. </a:t>
            </a: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将下列常式句变成变式句或将变式句变成常式句。</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①他吃了一个红红的苹果。</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②蓬头、赤脚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一边扣着纽扣</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几个还没睡醒的“懒虫”从楼上冲了下来。</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737448" y="2874936"/>
            <a:ext cx="20081300" cy="2647263"/>
          </a:xfrm>
          <a:prstGeom prst="rect">
            <a:avLst/>
          </a:prstGeom>
          <a:noFill/>
        </p:spPr>
        <p:txBody>
          <a:bodyPr wrap="square" rtlCol="0">
            <a:spAutoFit/>
          </a:bodyPr>
          <a:lstStyle/>
          <a:p>
            <a:pPr algn="just">
              <a:lnSpc>
                <a:spcPct val="130000"/>
              </a:lnSpc>
              <a:spcAft>
                <a:spcPts val="0"/>
              </a:spcAft>
            </a:pPr>
            <a:r>
              <a:rPr lang="zh-CN" altLang="en-US" sz="4400" b="1" dirty="0">
                <a:latin typeface="微软雅黑" panose="020B0503020204020204" pitchFamily="34" charset="-122"/>
                <a:ea typeface="微软雅黑" panose="020B0503020204020204" pitchFamily="34" charset="-122"/>
              </a:rPr>
              <a:t>类型六　 　整句和散句的互换、选择</a:t>
            </a:r>
            <a:endParaRPr lang="zh-CN" altLang="en-US" sz="4400" b="1" dirty="0">
              <a:latin typeface="微软雅黑" panose="020B0503020204020204" pitchFamily="34" charset="-122"/>
              <a:ea typeface="微软雅黑" panose="020B0503020204020204" pitchFamily="34" charset="-122"/>
            </a:endParaRPr>
          </a:p>
          <a:p>
            <a:pPr algn="just">
              <a:lnSpc>
                <a:spcPct val="130000"/>
              </a:lnSpc>
              <a:spcAft>
                <a:spcPts val="0"/>
              </a:spcAft>
            </a:pPr>
            <a:endParaRPr lang="zh-CN" altLang="en-US" sz="4400" b="1"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350786" y="4198567"/>
          <a:ext cx="20675055" cy="7691247"/>
        </p:xfrm>
        <a:graphic>
          <a:graphicData uri="http://schemas.openxmlformats.org/drawingml/2006/table">
            <a:tbl>
              <a:tblPr firstRow="1" firstCol="1" bandRow="1">
                <a:tableStyleId>{5940675A-B579-460E-94D1-54222C63F5DA}</a:tableStyleId>
              </a:tblPr>
              <a:tblGrid>
                <a:gridCol w="1543207"/>
                <a:gridCol w="6827814"/>
                <a:gridCol w="12304034"/>
              </a:tblGrid>
              <a:tr h="13062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类型</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特点</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ctr">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例句</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27032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整句</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结构相同或相似</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长短大体相同的一组句子叫整句</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一般指对偶句或排比句</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最高的不是天空</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是我们的要求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最远的不是天边</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而是永不能实现的目标</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最广的不是海洋</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是人们的胸怀</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最美的不是天上的彩虹</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而是我们的心灵</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13062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散句</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　结构不整齐</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长短不一</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各式各样的句子交错运用的一组句子叫散句</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天空不是最高的</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最高的是我们的要求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最远的不是天边</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而是永不能实现的目标</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最广的不是海洋</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是人们的胸怀</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我们的心灵是最美的</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而不是天上的彩虹</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584500" y="8893398"/>
            <a:ext cx="20162240" cy="26642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584500" y="9181430"/>
            <a:ext cx="20579274" cy="2502801"/>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瘦西湖像一杯醇香的酒</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需要我们慢慢地酌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瘦西湖像一首典雅的诗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需要我们轻轻地吟诵</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瘦西湖像一壶浓绿的茶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需要我们悠悠地品。</a:t>
            </a:r>
            <a:endParaRPr lang="zh-CN" altLang="en-US" sz="36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extBox 9"/>
          <p:cNvSpPr txBox="1"/>
          <p:nvPr/>
        </p:nvSpPr>
        <p:spPr>
          <a:xfrm>
            <a:off x="1584500" y="2916734"/>
            <a:ext cx="20162240" cy="6016006"/>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7.  </a:t>
            </a:r>
            <a:r>
              <a:rPr lang="zh-CN" altLang="en-US" sz="4400" dirty="0">
                <a:latin typeface="微软雅黑" panose="020B0503020204020204" pitchFamily="34" charset="-122"/>
                <a:ea typeface="微软雅黑" panose="020B0503020204020204" pitchFamily="34" charset="-122"/>
              </a:rPr>
              <a:t>调整下面画线部分的句子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做到句式协调一致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匀整对称。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可适当增删词语</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回眸处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湖面烟霞给花木亭阁罩上了朦胧的面纱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显得缥缈、空灵、清淡、幽雅。</a:t>
            </a:r>
            <a:r>
              <a:rPr lang="zh-CN" altLang="en-US" sz="4400" u="sng" dirty="0">
                <a:latin typeface="微软雅黑" panose="020B0503020204020204" pitchFamily="34" charset="-122"/>
                <a:ea typeface="微软雅黑" panose="020B0503020204020204" pitchFamily="34" charset="-122"/>
              </a:rPr>
              <a:t>瘦西湖像一杯醇香的酒</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典雅的诗</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浓绿的茶</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需要慢慢地酌</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让你轻轻地吟诵着</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需要我们悠悠地品。</a:t>
            </a:r>
            <a:endParaRPr lang="zh-CN" altLang="en-US" sz="4400" u="sng" dirty="0">
              <a:latin typeface="微软雅黑" panose="020B0503020204020204" pitchFamily="34" charset="-122"/>
              <a:ea typeface="微软雅黑" panose="020B0503020204020204" pitchFamily="34" charset="-122"/>
            </a:endParaRPr>
          </a:p>
          <a:p>
            <a:pPr>
              <a:lnSpc>
                <a:spcPct val="130000"/>
              </a:lnSpc>
            </a:pP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737448" y="2874936"/>
            <a:ext cx="20081300" cy="3527504"/>
          </a:xfrm>
          <a:prstGeom prst="rect">
            <a:avLst/>
          </a:prstGeom>
          <a:noFill/>
        </p:spPr>
        <p:txBody>
          <a:bodyPr wrap="square" rtlCol="0">
            <a:spAutoFit/>
          </a:bodyPr>
          <a:lstStyle/>
          <a:p>
            <a:pPr algn="just">
              <a:lnSpc>
                <a:spcPct val="130000"/>
              </a:lnSpc>
              <a:spcAft>
                <a:spcPts val="0"/>
              </a:spcAft>
            </a:pPr>
            <a:r>
              <a:rPr lang="zh-CN" altLang="en-US" sz="4400" b="1" dirty="0">
                <a:latin typeface="微软雅黑" panose="020B0503020204020204" pitchFamily="34" charset="-122"/>
                <a:ea typeface="微软雅黑" panose="020B0503020204020204" pitchFamily="34" charset="-122"/>
              </a:rPr>
              <a:t>类型七　生动形象句和通俗易懂句的互换</a:t>
            </a:r>
            <a:endParaRPr lang="zh-CN" altLang="en-US" sz="4400" b="1"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b="1"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语体的变换包括口语语体和书面语体的变换、生动形象与质朴平实的语言之间的转换。口语和书面语因为使用的范畴不同而呈现出不同的特点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具体如下</a:t>
            </a:r>
            <a:r>
              <a:rPr lang="en-US" altLang="zh-CN" sz="4400" dirty="0">
                <a:latin typeface="微软雅黑" panose="020B0503020204020204" pitchFamily="34" charset="-122"/>
                <a:ea typeface="微软雅黑" panose="020B0503020204020204" pitchFamily="34" charset="-122"/>
              </a:rPr>
              <a:t>:</a:t>
            </a:r>
            <a:endParaRPr lang="zh-CN" altLang="en-US" sz="4400" b="1"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597535" y="5581030"/>
          <a:ext cx="20496212" cy="6685407"/>
        </p:xfrm>
        <a:graphic>
          <a:graphicData uri="http://schemas.openxmlformats.org/drawingml/2006/table">
            <a:tbl>
              <a:tblPr firstRow="1" firstCol="1" bandRow="1">
                <a:tableStyleId>{5940675A-B579-460E-94D1-54222C63F5DA}</a:tableStyleId>
              </a:tblPr>
              <a:tblGrid>
                <a:gridCol w="1365477"/>
                <a:gridCol w="10430800"/>
                <a:gridCol w="8699935"/>
              </a:tblGrid>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类型</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特点</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ctr">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例句</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书面语</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书面语在用词上多为较典雅、文言色彩重的语汇</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多用长句</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结构较复杂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关联词语用得较多</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有时用一些文言句式</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显得严谨、周密</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just">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　令郎是否服药了</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病体康复了否</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老栓</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你真是个幸运的人……</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口语</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　口语在用词上多为生活化语汇</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句式较短</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结构简单</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少用关联词</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显得活泼、自然</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吃了么</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好了么</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老栓</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就是运气了你</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你运气……</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鲁迅《药》</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2023200" y="3060750"/>
            <a:ext cx="19786616" cy="12329914"/>
          </a:xfrm>
          <a:prstGeom prst="rect">
            <a:avLst/>
          </a:prstGeom>
          <a:noFill/>
        </p:spPr>
        <p:txBody>
          <a:bodyPr wrap="square" rtlCol="0">
            <a:spAutoFit/>
          </a:bodyPr>
          <a:lstStyle/>
          <a:p>
            <a:pPr algn="just">
              <a:lnSpc>
                <a:spcPct val="130000"/>
              </a:lnSpc>
              <a:spcAft>
                <a:spcPts val="0"/>
              </a:spcAft>
            </a:pPr>
            <a:r>
              <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400" b="1"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无论是口语转换为书面语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还是书面语转换为口语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转换后必须符合各自语体特点。</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b="1" dirty="0">
                <a:solidFill>
                  <a:srgbClr val="EF8340"/>
                </a:solidFill>
                <a:latin typeface="微软雅黑" panose="020B0503020204020204" pitchFamily="34" charset="-122"/>
                <a:ea typeface="微软雅黑" panose="020B0503020204020204" pitchFamily="34" charset="-122"/>
              </a:rPr>
              <a:t>例</a:t>
            </a:r>
            <a:r>
              <a:rPr lang="en-US" altLang="zh-CN" sz="4400" b="1" dirty="0">
                <a:solidFill>
                  <a:srgbClr val="EF8340"/>
                </a:solidFill>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下面文段中最后引述陈佩斯的话口语色彩浓厚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请你将画线部分改成书面语。不超过</a:t>
            </a:r>
            <a:r>
              <a:rPr lang="en-US" altLang="zh-CN" sz="4400" dirty="0">
                <a:latin typeface="微软雅黑" panose="020B0503020204020204" pitchFamily="34" charset="-122"/>
                <a:ea typeface="微软雅黑" panose="020B0503020204020204" pitchFamily="34" charset="-122"/>
              </a:rPr>
              <a:t>25</a:t>
            </a:r>
            <a:r>
              <a:rPr lang="zh-CN" altLang="en-US" sz="4400" dirty="0">
                <a:latin typeface="微软雅黑" panose="020B0503020204020204" pitchFamily="34" charset="-122"/>
                <a:ea typeface="微软雅黑" panose="020B0503020204020204" pitchFamily="34" charset="-122"/>
              </a:rPr>
              <a:t>个字。</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陈佩斯钟情于喜剧艺术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他创办的大道喜剧院已经正式鸣锣开演。对于正在从事喜剧演出的演员来说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从演出的剧目中截取一部分到春晚舞台上去展示自己的风采</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这应当是求之不得的好事。但是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陈佩斯拒绝了央视的邀请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明确表示不参加春晚小品演出。陈佩斯艺术性地表达</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我们的作品不是羊肉串</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不是糖葫芦</a:t>
            </a:r>
            <a:r>
              <a:rPr lang="en-US" altLang="zh-CN" sz="4400" u="sng"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所以没有适合的。</a:t>
            </a:r>
            <a:r>
              <a:rPr lang="zh-CN" altLang="en-US"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endPar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633538" y="3945942"/>
          <a:ext cx="20496212" cy="7940410"/>
        </p:xfrm>
        <a:graphic>
          <a:graphicData uri="http://schemas.openxmlformats.org/drawingml/2006/table">
            <a:tbl>
              <a:tblPr firstRow="1" firstCol="1" bandRow="1">
                <a:tableStyleId>{5940675A-B579-460E-94D1-54222C63F5DA}</a:tableStyleId>
              </a:tblPr>
              <a:tblGrid>
                <a:gridCol w="2471242"/>
                <a:gridCol w="18024970"/>
              </a:tblGrid>
              <a:tr h="976293">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第一步</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明确题干要求</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把握关键。将口语改为书面语是关键</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3323091">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第二步</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理解转化内容</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同义转换。首先理解口语的意思</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文段中“不是羊肉串</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不是糖葫芦”是打比方</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陈佩斯说的是自己的喜剧作品是有机的整体</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是环环相扣的</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不像羊肉串和糖葫芦一样可以取出来一部分</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所以不适合拿出其中几个片段来演出。然后再进行同义转换</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2082955">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第三步</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替换原句内容</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返回检查。用书面语进行替换</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然后检查意思是否明了</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语言是否平实</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976293">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我来答题</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l">
                        <a:lnSpc>
                          <a:spcPct val="150000"/>
                        </a:lnSpc>
                        <a:spcAft>
                          <a:spcPts val="0"/>
                        </a:spcAft>
                      </a:pPr>
                      <a:r>
                        <a:rPr lang="en-US" sz="4400" kern="100" dirty="0">
                          <a:effectLst/>
                          <a:latin typeface="微软雅黑" panose="020B0503020204020204" pitchFamily="34" charset="-122"/>
                          <a:ea typeface="微软雅黑" panose="020B0503020204020204" pitchFamily="34" charset="-122"/>
                        </a:rPr>
                        <a:t>_______________________________________________________________________</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4381675" y="10974325"/>
            <a:ext cx="17065896" cy="1622560"/>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我们的作品环环相扣</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不好拿几个片段单独演出。</a:t>
            </a:r>
            <a:endParaRPr lang="zh-CN" altLang="en-US" sz="36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TextBox 9"/>
          <p:cNvSpPr txBox="1"/>
          <p:nvPr/>
        </p:nvSpPr>
        <p:spPr>
          <a:xfrm>
            <a:off x="1656508" y="2844726"/>
            <a:ext cx="19800000" cy="886781"/>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步骤演示</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32208</Words>
  <Application>WPS 演示</Application>
  <PresentationFormat>自定义</PresentationFormat>
  <Paragraphs>1433</Paragraphs>
  <Slides>143</Slides>
  <Notes>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143</vt:i4>
      </vt:variant>
    </vt:vector>
  </HeadingPairs>
  <TitlesOfParts>
    <vt:vector size="152" baseType="lpstr">
      <vt:lpstr>Arial</vt:lpstr>
      <vt:lpstr>宋体</vt:lpstr>
      <vt:lpstr>Wingdings</vt:lpstr>
      <vt:lpstr>微软雅黑</vt:lpstr>
      <vt:lpstr>Calibri</vt:lpstr>
      <vt:lpstr>Times New Roman</vt:lpstr>
      <vt:lpstr>Arial Unicode MS</vt:lpstr>
      <vt:lpstr>Courier New</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海鸥子</cp:lastModifiedBy>
  <cp:revision>639</cp:revision>
  <dcterms:created xsi:type="dcterms:W3CDTF">2016-01-31T01:38:00Z</dcterms:created>
  <dcterms:modified xsi:type="dcterms:W3CDTF">2020-05-21T05:51:35Z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