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904" r:id="rId4"/>
    <p:sldId id="1537" r:id="rId5"/>
    <p:sldId id="1536" r:id="rId6"/>
    <p:sldId id="1563" r:id="rId7"/>
    <p:sldId id="1494" r:id="rId8"/>
    <p:sldId id="1538" r:id="rId9"/>
    <p:sldId id="1539" r:id="rId10"/>
    <p:sldId id="1540" r:id="rId11"/>
    <p:sldId id="1541" r:id="rId12"/>
    <p:sldId id="1542" r:id="rId13"/>
    <p:sldId id="1543" r:id="rId14"/>
    <p:sldId id="1545" r:id="rId15"/>
    <p:sldId id="1544" r:id="rId16"/>
    <p:sldId id="1547" r:id="rId17"/>
    <p:sldId id="1546" r:id="rId18"/>
    <p:sldId id="1470" r:id="rId19"/>
    <p:sldId id="1380" r:id="rId20"/>
    <p:sldId id="1471" r:id="rId21"/>
    <p:sldId id="1548" r:id="rId22"/>
    <p:sldId id="1473" r:id="rId23"/>
    <p:sldId id="1549" r:id="rId24"/>
    <p:sldId id="1474" r:id="rId25"/>
    <p:sldId id="1550" r:id="rId26"/>
    <p:sldId id="1476" r:id="rId27"/>
    <p:sldId id="1551" r:id="rId28"/>
    <p:sldId id="1562" r:id="rId29"/>
    <p:sldId id="1554" r:id="rId30"/>
  </p:sldIdLst>
  <p:sldSz cx="12190413" cy="6859588"/>
  <p:notesSz cx="6858000" cy="9144000"/>
  <p:custDataLst>
    <p:tags r:id="rId31"/>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75" d="100"/>
          <a:sy n="75" d="100"/>
        </p:scale>
        <p:origin x="72" y="336"/>
      </p:cViewPr>
      <p:guideLst>
        <p:guide orient="horz" pos="2160"/>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tags" Target="tags/tag1.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370212677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457247809"/>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a:t>
            </a:fld>
            <a:endParaRPr lang="en-US" altLang="zh-CN"/>
          </a:p>
        </p:txBody>
      </p:sp>
    </p:spTree>
    <p:extLst>
      <p:ext uri="{BB962C8B-B14F-4D97-AF65-F5344CB8AC3E}">
        <p14:creationId xmlns:p14="http://schemas.microsoft.com/office/powerpoint/2010/main" val="292396653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12</a:t>
            </a:fld>
            <a:endParaRPr lang="en-US" altLang="zh-CN"/>
          </a:p>
        </p:txBody>
      </p:sp>
    </p:spTree>
    <p:extLst>
      <p:ext uri="{BB962C8B-B14F-4D97-AF65-F5344CB8AC3E}">
        <p14:creationId xmlns:p14="http://schemas.microsoft.com/office/powerpoint/2010/main" val="194038693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13</a:t>
            </a:fld>
            <a:endParaRPr lang="en-US" altLang="zh-CN"/>
          </a:p>
        </p:txBody>
      </p:sp>
    </p:spTree>
    <p:extLst>
      <p:ext uri="{BB962C8B-B14F-4D97-AF65-F5344CB8AC3E}">
        <p14:creationId xmlns:p14="http://schemas.microsoft.com/office/powerpoint/2010/main" val="368832058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14</a:t>
            </a:fld>
            <a:endParaRPr lang="en-US" altLang="zh-CN"/>
          </a:p>
        </p:txBody>
      </p:sp>
    </p:spTree>
    <p:extLst>
      <p:ext uri="{BB962C8B-B14F-4D97-AF65-F5344CB8AC3E}">
        <p14:creationId xmlns:p14="http://schemas.microsoft.com/office/powerpoint/2010/main" val="225738448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15</a:t>
            </a:fld>
            <a:endParaRPr lang="en-US" altLang="zh-CN"/>
          </a:p>
        </p:txBody>
      </p:sp>
    </p:spTree>
    <p:extLst>
      <p:ext uri="{BB962C8B-B14F-4D97-AF65-F5344CB8AC3E}">
        <p14:creationId xmlns:p14="http://schemas.microsoft.com/office/powerpoint/2010/main" val="1414743553"/>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25</a:t>
            </a:fld>
            <a:endParaRPr lang="en-US" altLang="zh-CN"/>
          </a:p>
        </p:txBody>
      </p:sp>
    </p:spTree>
    <p:extLst>
      <p:ext uri="{BB962C8B-B14F-4D97-AF65-F5344CB8AC3E}">
        <p14:creationId xmlns:p14="http://schemas.microsoft.com/office/powerpoint/2010/main" val="296251276"/>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27</a:t>
            </a:fld>
            <a:endParaRPr lang="en-US" altLang="zh-CN"/>
          </a:p>
        </p:txBody>
      </p:sp>
    </p:spTree>
    <p:extLst>
      <p:ext uri="{BB962C8B-B14F-4D97-AF65-F5344CB8AC3E}">
        <p14:creationId xmlns:p14="http://schemas.microsoft.com/office/powerpoint/2010/main" val="392735891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a:t>
            </a:fld>
            <a:endParaRPr lang="en-US" altLang="zh-CN"/>
          </a:p>
        </p:txBody>
      </p:sp>
    </p:spTree>
    <p:extLst>
      <p:ext uri="{BB962C8B-B14F-4D97-AF65-F5344CB8AC3E}">
        <p14:creationId xmlns:p14="http://schemas.microsoft.com/office/powerpoint/2010/main" val="266140236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extLst>
      <p:ext uri="{BB962C8B-B14F-4D97-AF65-F5344CB8AC3E}">
        <p14:creationId xmlns:p14="http://schemas.microsoft.com/office/powerpoint/2010/main" val="48619681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6</a:t>
            </a:fld>
            <a:endParaRPr lang="en-US" altLang="zh-CN"/>
          </a:p>
        </p:txBody>
      </p:sp>
    </p:spTree>
    <p:extLst>
      <p:ext uri="{BB962C8B-B14F-4D97-AF65-F5344CB8AC3E}">
        <p14:creationId xmlns:p14="http://schemas.microsoft.com/office/powerpoint/2010/main" val="3756804812"/>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7</a:t>
            </a:fld>
            <a:endParaRPr lang="en-US" altLang="zh-CN"/>
          </a:p>
        </p:txBody>
      </p:sp>
    </p:spTree>
    <p:extLst>
      <p:ext uri="{BB962C8B-B14F-4D97-AF65-F5344CB8AC3E}">
        <p14:creationId xmlns:p14="http://schemas.microsoft.com/office/powerpoint/2010/main" val="141542149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8</a:t>
            </a:fld>
            <a:endParaRPr lang="en-US" altLang="zh-CN"/>
          </a:p>
        </p:txBody>
      </p:sp>
    </p:spTree>
    <p:extLst>
      <p:ext uri="{BB962C8B-B14F-4D97-AF65-F5344CB8AC3E}">
        <p14:creationId xmlns:p14="http://schemas.microsoft.com/office/powerpoint/2010/main" val="29017114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9</a:t>
            </a:fld>
            <a:endParaRPr lang="en-US" altLang="zh-CN"/>
          </a:p>
        </p:txBody>
      </p:sp>
    </p:spTree>
    <p:extLst>
      <p:ext uri="{BB962C8B-B14F-4D97-AF65-F5344CB8AC3E}">
        <p14:creationId xmlns:p14="http://schemas.microsoft.com/office/powerpoint/2010/main" val="238038816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10</a:t>
            </a:fld>
            <a:endParaRPr lang="en-US" altLang="zh-CN"/>
          </a:p>
        </p:txBody>
      </p:sp>
    </p:spTree>
    <p:extLst>
      <p:ext uri="{BB962C8B-B14F-4D97-AF65-F5344CB8AC3E}">
        <p14:creationId xmlns:p14="http://schemas.microsoft.com/office/powerpoint/2010/main" val="2217624481"/>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11</a:t>
            </a:fld>
            <a:endParaRPr lang="en-US" altLang="zh-CN"/>
          </a:p>
        </p:txBody>
      </p:sp>
    </p:spTree>
    <p:extLst>
      <p:ext uri="{BB962C8B-B14F-4D97-AF65-F5344CB8AC3E}">
        <p14:creationId xmlns:p14="http://schemas.microsoft.com/office/powerpoint/2010/main" val="224358383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6_空白">
    <p:spTree>
      <p:nvGrpSpPr>
        <p:cNvPr id="1" name=""/>
        <p:cNvGrpSpPr/>
        <p:nvPr/>
      </p:nvGrpSpPr>
      <p:grpSpPr>
        <a:xfrm>
          <a:off x="0" y="0"/>
          <a:ext cx="0" cy="0"/>
        </a:xfrm>
      </p:grpSpPr>
      <p:sp>
        <p:nvSpPr>
          <p:cNvPr id="4" name="矩形 3"/>
          <p:cNvSpPr/>
          <p:nvPr userDrawn="1"/>
        </p:nvSpPr>
        <p:spPr>
          <a:xfrm>
            <a:off x="0" y="3799588"/>
            <a:ext cx="12190413" cy="3060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1.png" /><Relationship Id="rId16" Type="http://schemas.microsoft.com/office/2007/relationships/hdphoto" Target="../media/image2.wdp"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1.png" /><Relationship Id="rId4" Type="http://schemas.openxmlformats.org/officeDocument/2006/relationships/image" Target="../media/image10.png" /><Relationship Id="rId5" Type="http://schemas.openxmlformats.org/officeDocument/2006/relationships/image" Target="../media/image1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11.png" /><Relationship Id="rId4" Type="http://schemas.openxmlformats.org/officeDocument/2006/relationships/image" Target="../media/image10.png" /><Relationship Id="rId5"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1.png" /><Relationship Id="rId4" Type="http://schemas.openxmlformats.org/officeDocument/2006/relationships/image" Target="../media/image10.png" /><Relationship Id="rId5" Type="http://schemas.openxmlformats.org/officeDocument/2006/relationships/image" Target="../media/image1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6.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6.png" /><Relationship Id="rId4" Type="http://schemas.openxmlformats.org/officeDocument/2006/relationships/image" Target="../media/image2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8.png" /><Relationship Id="rId4"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8.png" /><Relationship Id="rId4" Type="http://schemas.openxmlformats.org/officeDocument/2006/relationships/image" Target="../media/image9.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134870" y="765810"/>
            <a:ext cx="8053070" cy="3646805"/>
          </a:xfrm>
          <a:prstGeom prst="rect">
            <a:avLst/>
          </a:prstGeom>
        </p:spPr>
        <p:txBody>
          <a:bodyPr wrap="square" lIns="121898" tIns="60948" rIns="121898" bIns="60948">
            <a:spAutoFit/>
          </a:bodyPr>
          <a:lstStyle/>
          <a:p>
            <a:pPr indent="713740" algn="l">
              <a:lnSpc>
                <a:spcPct val="150000"/>
              </a:lnSpc>
              <a:spcAft>
                <a:spcPct val="0"/>
              </a:spcAft>
            </a:pPr>
            <a:r>
              <a:rPr lang="en-US" altLang="zh-CN" sz="2800" b="1" kern="100">
                <a:solidFill>
                  <a:srgbClr val="0070C0"/>
                </a:solidFill>
                <a:latin typeface="黑体" panose="02010609060101010101" charset="-122"/>
                <a:ea typeface="黑体" panose="02010609060101010101" charset="-122"/>
                <a:cs typeface="Times New Roman" panose="02020603050405020304" pitchFamily="18" charset="0"/>
              </a:rPr>
              <a:t>           </a:t>
            </a:r>
            <a:r>
              <a:rPr lang="en-US" altLang="zh-CN" sz="3600" kern="100">
                <a:solidFill>
                  <a:srgbClr val="FF0000"/>
                </a:solidFill>
                <a:latin typeface="经典特黑简" panose="02010609010101010101" charset="-122"/>
                <a:ea typeface="经典特黑简" panose="02010609010101010101" charset="-122"/>
                <a:cs typeface="经典特黑简" panose="02010609010101010101" charset="-122"/>
              </a:rPr>
              <a:t> </a:t>
            </a:r>
            <a:r>
              <a:rPr lang="zh-CN" altLang="zh-CN" sz="3600" kern="100">
                <a:solidFill>
                  <a:srgbClr val="FF0000"/>
                </a:solidFill>
                <a:latin typeface="经典特黑简" panose="02010609010101010101" charset="-122"/>
                <a:ea typeface="经典特黑简" panose="02010609010101010101" charset="-122"/>
                <a:cs typeface="经典特黑简" panose="02010609010101010101" charset="-122"/>
              </a:rPr>
              <a:t>阅读能力</a:t>
            </a:r>
            <a:endParaRPr lang="zh-CN" altLang="zh-CN" sz="2800" kern="100">
              <a:solidFill>
                <a:srgbClr val="0070C0"/>
              </a:solidFill>
              <a:latin typeface="黑体" panose="02010609060101010101" charset="-122"/>
              <a:ea typeface="黑体" panose="02010609060101010101" charset="-122"/>
              <a:cs typeface="Courier New" panose="02070309020205020404" pitchFamily="49" charset="0"/>
            </a:endParaRPr>
          </a:p>
          <a:p>
            <a:pPr indent="713740" algn="just">
              <a:lnSpc>
                <a:spcPct val="140000"/>
              </a:lnSpc>
              <a:spcAft>
                <a:spcPct val="0"/>
              </a:spcAft>
            </a:pPr>
            <a:r>
              <a:rPr lang="zh-CN" altLang="zh-CN" b="1" kern="100">
                <a:latin typeface="黑体" panose="02010609060101010101" charset="-122"/>
                <a:ea typeface="黑体" panose="02010609060101010101" charset="-122"/>
                <a:cs typeface="Times New Roman" panose="02020603050405020304" pitchFamily="18" charset="0"/>
              </a:rPr>
              <a:t>第一层：</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rPr>
              <a:t>归纳</a:t>
            </a:r>
            <a:r>
              <a:rPr lang="zh-CN" altLang="zh-CN" b="1" kern="100">
                <a:latin typeface="黑体" panose="02010609060101010101" charset="-122"/>
                <a:ea typeface="黑体" panose="02010609060101010101" charset="-122"/>
                <a:cs typeface="Times New Roman" panose="02020603050405020304" pitchFamily="18" charset="0"/>
              </a:rPr>
              <a:t>阅读，准确概括材料内涵。</a:t>
            </a:r>
            <a:endParaRPr lang="zh-CN" altLang="zh-CN" kern="100">
              <a:latin typeface="黑体" panose="02010609060101010101" charset="-122"/>
              <a:ea typeface="黑体" panose="02010609060101010101" charset="-122"/>
              <a:cs typeface="Courier New" panose="02070309020205020404" pitchFamily="49" charset="0"/>
            </a:endParaRPr>
          </a:p>
          <a:p>
            <a:pPr indent="713740" algn="just">
              <a:lnSpc>
                <a:spcPct val="150000"/>
              </a:lnSpc>
              <a:spcAft>
                <a:spcPct val="0"/>
              </a:spcAft>
            </a:pPr>
            <a:r>
              <a:rPr lang="zh-CN" altLang="zh-CN" b="1" kern="100">
                <a:latin typeface="黑体" panose="02010609060101010101" charset="-122"/>
                <a:ea typeface="黑体" panose="02010609060101010101" charset="-122"/>
                <a:cs typeface="Times New Roman" panose="02020603050405020304" pitchFamily="18" charset="0"/>
                <a:sym typeface="+mn-ea"/>
              </a:rPr>
              <a:t>第二层：</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比较</a:t>
            </a:r>
            <a:r>
              <a:rPr lang="zh-CN" altLang="zh-CN" b="1" kern="100">
                <a:latin typeface="黑体" panose="02010609060101010101" charset="-122"/>
                <a:ea typeface="黑体" panose="02010609060101010101" charset="-122"/>
                <a:cs typeface="Times New Roman" panose="02020603050405020304" pitchFamily="18" charset="0"/>
                <a:sym typeface="+mn-ea"/>
              </a:rPr>
              <a:t>阅读，统览信息，洞悉各材料的异同点。</a:t>
            </a:r>
            <a:endParaRPr lang="zh-CN" altLang="zh-CN" kern="100">
              <a:latin typeface="黑体" panose="02010609060101010101" charset="-122"/>
              <a:ea typeface="黑体" panose="02010609060101010101" charset="-122"/>
              <a:cs typeface="Courier New" panose="02070309020205020404" pitchFamily="49" charset="0"/>
            </a:endParaRPr>
          </a:p>
          <a:p>
            <a:pPr indent="713740" algn="just">
              <a:lnSpc>
                <a:spcPct val="150000"/>
              </a:lnSpc>
              <a:spcAft>
                <a:spcPct val="0"/>
              </a:spcAft>
            </a:pPr>
            <a:r>
              <a:rPr lang="zh-CN" altLang="zh-CN" b="1" kern="100">
                <a:latin typeface="黑体" panose="02010609060101010101" charset="-122"/>
                <a:ea typeface="黑体" panose="02010609060101010101" charset="-122"/>
                <a:cs typeface="Times New Roman" panose="02020603050405020304" pitchFamily="18" charset="0"/>
                <a:sym typeface="+mn-ea"/>
              </a:rPr>
              <a:t>第三层：</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定向</a:t>
            </a:r>
            <a:r>
              <a:rPr lang="zh-CN" altLang="zh-CN" b="1" kern="100">
                <a:latin typeface="黑体" panose="02010609060101010101" charset="-122"/>
                <a:ea typeface="黑体" panose="02010609060101010101" charset="-122"/>
                <a:cs typeface="Times New Roman" panose="02020603050405020304" pitchFamily="18" charset="0"/>
                <a:sym typeface="+mn-ea"/>
              </a:rPr>
              <a:t>阅读，提取碎片化信息。</a:t>
            </a:r>
            <a:endParaRPr lang="zh-CN" altLang="zh-CN" kern="100">
              <a:latin typeface="黑体" panose="02010609060101010101" charset="-122"/>
              <a:ea typeface="黑体" panose="02010609060101010101" charset="-122"/>
              <a:cs typeface="Courier New" panose="02070309020205020404" pitchFamily="49" charset="0"/>
            </a:endParaRPr>
          </a:p>
          <a:p>
            <a:pPr indent="713740" algn="just">
              <a:lnSpc>
                <a:spcPct val="150000"/>
              </a:lnSpc>
              <a:spcAft>
                <a:spcPct val="0"/>
              </a:spcAft>
            </a:pPr>
            <a:r>
              <a:rPr lang="zh-CN" altLang="zh-CN" b="1" kern="100">
                <a:latin typeface="黑体" panose="02010609060101010101" charset="-122"/>
                <a:ea typeface="黑体" panose="02010609060101010101" charset="-122"/>
                <a:cs typeface="Times New Roman" panose="02020603050405020304" pitchFamily="18" charset="0"/>
                <a:sym typeface="+mn-ea"/>
              </a:rPr>
              <a:t>第四层：</a:t>
            </a:r>
            <a:r>
              <a:rPr lang="zh-CN" altLang="zh-CN" b="1" kern="100">
                <a:solidFill>
                  <a:srgbClr val="0000FF"/>
                </a:solidFill>
                <a:latin typeface="黑体" panose="02010609060101010101" charset="-122"/>
                <a:ea typeface="黑体" panose="02010609060101010101" charset="-122"/>
                <a:cs typeface="Times New Roman" panose="02020603050405020304" pitchFamily="18" charset="0"/>
                <a:sym typeface="+mn-ea"/>
              </a:rPr>
              <a:t>深度</a:t>
            </a:r>
            <a:r>
              <a:rPr lang="zh-CN" altLang="zh-CN" b="1" kern="100">
                <a:latin typeface="黑体" panose="02010609060101010101" charset="-122"/>
                <a:ea typeface="黑体" panose="02010609060101010101" charset="-122"/>
                <a:cs typeface="Times New Roman" panose="02020603050405020304" pitchFamily="18" charset="0"/>
                <a:sym typeface="+mn-ea"/>
              </a:rPr>
              <a:t>阅读，整合要点，培养反思品质。</a:t>
            </a:r>
            <a:endParaRPr lang="zh-CN" altLang="zh-CN" kern="100">
              <a:effectLst/>
              <a:latin typeface="黑体" panose="02010609060101010101" charset="-122"/>
              <a:ea typeface="黑体" panose="02010609060101010101" charset="-122"/>
              <a:cs typeface="Courier New" panose="02070309020205020404" pitchFamily="49" charset="0"/>
            </a:endParaRPr>
          </a:p>
          <a:p>
            <a:pPr indent="711200" algn="just">
              <a:lnSpc>
                <a:spcPct val="140000"/>
              </a:lnSpc>
              <a:spcAft>
                <a:spcPct val="0"/>
              </a:spcAft>
            </a:pPr>
            <a:endParaRPr lang="zh-CN" altLang="zh-CN" kern="100">
              <a:effectLst/>
              <a:latin typeface="黑体" panose="02010609060101010101" charset="-122"/>
              <a:ea typeface="黑体" panose="02010609060101010101" charset="-122"/>
              <a:cs typeface="Courier New" panose="02070309020205020404" pitchFamily="49" charset="0"/>
            </a:endParaRPr>
          </a:p>
        </p:txBody>
      </p:sp>
      <p:pic>
        <p:nvPicPr>
          <p:cNvPr id="4" name="图片 3"/>
          <p:cNvPicPr>
            <a:picLocks noChangeAspect="1"/>
          </p:cNvPicPr>
          <p:nvPr/>
        </p:nvPicPr>
        <p:blipFill>
          <a:blip r:embed="rId3"/>
          <a:stretch>
            <a:fillRect/>
          </a:stretch>
        </p:blipFill>
        <p:spPr>
          <a:xfrm>
            <a:off x="0" y="4209415"/>
            <a:ext cx="12190095" cy="2649855"/>
          </a:xfrm>
          <a:prstGeom prst="rect">
            <a:avLst/>
          </a:prstGeom>
          <a:effectLst>
            <a:softEdge rad="635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3947795"/>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a:t>
            </a:r>
          </a:p>
          <a:p>
            <a:pPr indent="353060" algn="just">
              <a:lnSpc>
                <a:spcPct val="160000"/>
              </a:lnSpc>
              <a:spcAft>
                <a:spcPct val="0"/>
              </a:spcAft>
            </a:pPr>
            <a:r>
              <a:rPr lang="zh-CN" altLang="zh-CN" sz="14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毛里求斯是非洲一个岛国，位于赤道南部的西印度洋上，气候湿热多雨。</a:t>
            </a:r>
            <a:r>
              <a:rPr lang="zh-CN" altLang="zh-CN" sz="1800" b="1" kern="100">
                <a:solidFill>
                  <a:srgbClr val="0000FF"/>
                </a:solidFill>
                <a:latin typeface="黑体" panose="02010609060101010101" charset="-122"/>
                <a:ea typeface="黑体" panose="02010609060101010101" charset="-122"/>
                <a:cs typeface="黑体" panose="02010609060101010101" charset="-122"/>
                <a:sym typeface="+mn-ea"/>
              </a:rPr>
              <a:t>毛里求斯拟修复的档案文件，形成于18世纪。</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文件纸张为破布浆机制纸，字迹材料为酸性烟黑墨水，双面手写。以手感鉴别，柔韧性极差，几乎一触即碎。通过测试数据可知，文件纸张严重酸化。</a:t>
            </a:r>
            <a:r>
              <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应毛里求斯大使馆的要求和委托，国家图书馆图书保护组和图书修整组的技术人员，对部分档案文件进行了实验性去酸和修复，方案如下：</a:t>
            </a:r>
          </a:p>
          <a:p>
            <a:pPr indent="353060" algn="just">
              <a:lnSpc>
                <a:spcPct val="120000"/>
              </a:lnSpc>
              <a:spcAft>
                <a:spcPct val="0"/>
              </a:spcAft>
            </a:pPr>
            <a:endPar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pic>
        <p:nvPicPr>
          <p:cNvPr id="4" name="图片 3"/>
          <p:cNvPicPr>
            <a:picLocks noChangeAspect="1"/>
          </p:cNvPicPr>
          <p:nvPr/>
        </p:nvPicPr>
        <p:blipFill>
          <a:blip r:embed="rId3"/>
          <a:stretch>
            <a:fillRect/>
          </a:stretch>
        </p:blipFill>
        <p:spPr>
          <a:xfrm>
            <a:off x="9623425" y="2061845"/>
            <a:ext cx="2261870" cy="1616075"/>
          </a:xfrm>
          <a:prstGeom prst="rect">
            <a:avLst/>
          </a:prstGeom>
        </p:spPr>
      </p:pic>
      <p:pic>
        <p:nvPicPr>
          <p:cNvPr id="5" name="图片 4"/>
          <p:cNvPicPr>
            <a:picLocks noChangeAspect="1"/>
          </p:cNvPicPr>
          <p:nvPr/>
        </p:nvPicPr>
        <p:blipFill>
          <a:blip r:embed="rId4"/>
          <a:stretch>
            <a:fillRect/>
          </a:stretch>
        </p:blipFill>
        <p:spPr>
          <a:xfrm>
            <a:off x="9695180" y="4077970"/>
            <a:ext cx="2192020" cy="2123440"/>
          </a:xfrm>
          <a:prstGeom prst="rect">
            <a:avLst/>
          </a:prstGeom>
        </p:spPr>
      </p:pic>
      <p:pic>
        <p:nvPicPr>
          <p:cNvPr id="3" name="图片 2"/>
          <p:cNvPicPr>
            <a:picLocks noChangeAspect="1"/>
          </p:cNvPicPr>
          <p:nvPr/>
        </p:nvPicPr>
        <p:blipFill>
          <a:blip r:embed="rId5"/>
          <a:stretch>
            <a:fillRect/>
          </a:stretch>
        </p:blipFill>
        <p:spPr>
          <a:xfrm>
            <a:off x="3790315" y="4365625"/>
            <a:ext cx="3368040" cy="21583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4390390"/>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a:t>
            </a:r>
          </a:p>
          <a:p>
            <a:pPr indent="353060" algn="just">
              <a:lnSpc>
                <a:spcPct val="160000"/>
              </a:lnSpc>
              <a:spcAft>
                <a:spcPct val="0"/>
              </a:spcAft>
            </a:pPr>
            <a:r>
              <a:rPr lang="zh-CN" altLang="zh-CN" sz="14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毛里求斯是非洲一个岛国，位于赤道南部的西印度洋上，</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气候</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湿热多雨。</a:t>
            </a:r>
            <a:r>
              <a:rPr lang="zh-CN" altLang="zh-CN" sz="1800" b="1" kern="100">
                <a:solidFill>
                  <a:srgbClr val="0000FF"/>
                </a:solidFill>
                <a:latin typeface="黑体" panose="02010609060101010101" charset="-122"/>
                <a:ea typeface="黑体" panose="02010609060101010101" charset="-122"/>
                <a:cs typeface="黑体" panose="02010609060101010101" charset="-122"/>
                <a:sym typeface="+mn-ea"/>
              </a:rPr>
              <a:t>毛里求斯拟修复的档案文件，</a:t>
            </a:r>
            <a:r>
              <a:rPr lang="zh-CN" altLang="zh-CN" kern="100">
                <a:solidFill>
                  <a:srgbClr val="0000FF"/>
                </a:solidFill>
                <a:latin typeface="经典特黑简" panose="02010609010101010101" charset="-122"/>
                <a:ea typeface="经典特黑简" panose="02010609010101010101" charset="-122"/>
                <a:cs typeface="经典特黑简" panose="02010609010101010101" charset="-122"/>
                <a:sym typeface="+mn-ea"/>
              </a:rPr>
              <a:t>形成于18世纪。</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文件</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纸张</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为破布浆机制纸，字迹</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材料</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为酸性烟黑墨水，双面手写。以手感鉴别，柔韧性极差，几乎一触即碎。通过测试数据可知，文件纸张严重酸化。</a:t>
            </a:r>
            <a:r>
              <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应毛里求斯大使馆的要求和委托，国家图书馆图书保护组和图书修整组的技术人员，对部分档案文件进行了实验性去酸和修复，方案如下：</a:t>
            </a:r>
          </a:p>
          <a:p>
            <a:pPr indent="353060" algn="just">
              <a:lnSpc>
                <a:spcPct val="120000"/>
              </a:lnSpc>
              <a:spcAft>
                <a:spcPct val="0"/>
              </a:spcAft>
            </a:pPr>
            <a:endPar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pic>
        <p:nvPicPr>
          <p:cNvPr id="4" name="图片 3"/>
          <p:cNvPicPr>
            <a:picLocks noChangeAspect="1"/>
          </p:cNvPicPr>
          <p:nvPr/>
        </p:nvPicPr>
        <p:blipFill>
          <a:blip r:embed="rId3"/>
          <a:stretch>
            <a:fillRect/>
          </a:stretch>
        </p:blipFill>
        <p:spPr>
          <a:xfrm>
            <a:off x="9623425" y="2061845"/>
            <a:ext cx="2261870" cy="1616075"/>
          </a:xfrm>
          <a:prstGeom prst="rect">
            <a:avLst/>
          </a:prstGeom>
        </p:spPr>
      </p:pic>
      <p:pic>
        <p:nvPicPr>
          <p:cNvPr id="5" name="图片 4"/>
          <p:cNvPicPr>
            <a:picLocks noChangeAspect="1"/>
          </p:cNvPicPr>
          <p:nvPr/>
        </p:nvPicPr>
        <p:blipFill>
          <a:blip r:embed="rId4"/>
          <a:stretch>
            <a:fillRect/>
          </a:stretch>
        </p:blipFill>
        <p:spPr>
          <a:xfrm>
            <a:off x="9695180" y="4077970"/>
            <a:ext cx="2192020" cy="2123440"/>
          </a:xfrm>
          <a:prstGeom prst="rect">
            <a:avLst/>
          </a:prstGeom>
        </p:spPr>
      </p:pic>
      <p:pic>
        <p:nvPicPr>
          <p:cNvPr id="3" name="图片 2"/>
          <p:cNvPicPr>
            <a:picLocks noChangeAspect="1"/>
          </p:cNvPicPr>
          <p:nvPr/>
        </p:nvPicPr>
        <p:blipFill>
          <a:blip r:embed="rId5"/>
          <a:stretch>
            <a:fillRect/>
          </a:stretch>
        </p:blipFill>
        <p:spPr>
          <a:xfrm>
            <a:off x="3790315" y="4365625"/>
            <a:ext cx="3368040" cy="21583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4390390"/>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a:t>
            </a:r>
          </a:p>
          <a:p>
            <a:pPr indent="353060" algn="just">
              <a:lnSpc>
                <a:spcPct val="160000"/>
              </a:lnSpc>
              <a:spcAft>
                <a:spcPct val="0"/>
              </a:spcAft>
            </a:pPr>
            <a:r>
              <a:rPr lang="zh-CN" altLang="zh-CN" sz="14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毛里求斯是非洲一个岛国，位于赤道南部的西印度洋上，</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气候</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湿热多雨。</a:t>
            </a:r>
            <a:r>
              <a:rPr lang="zh-CN" altLang="zh-CN" sz="1800" b="1" kern="100">
                <a:solidFill>
                  <a:srgbClr val="0000FF"/>
                </a:solidFill>
                <a:latin typeface="黑体" panose="02010609060101010101" charset="-122"/>
                <a:ea typeface="黑体" panose="02010609060101010101" charset="-122"/>
                <a:cs typeface="黑体" panose="02010609060101010101" charset="-122"/>
                <a:sym typeface="+mn-ea"/>
              </a:rPr>
              <a:t>毛里求斯拟修复的档案文件，</a:t>
            </a:r>
            <a:r>
              <a:rPr lang="zh-CN" altLang="zh-CN" kern="100">
                <a:solidFill>
                  <a:srgbClr val="0000FF"/>
                </a:solidFill>
                <a:latin typeface="经典特黑简" panose="02010609010101010101" charset="-122"/>
                <a:ea typeface="经典特黑简" panose="02010609010101010101" charset="-122"/>
                <a:cs typeface="经典特黑简" panose="02010609010101010101" charset="-122"/>
                <a:sym typeface="+mn-ea"/>
              </a:rPr>
              <a:t>形成于18世纪。</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文件</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纸张</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为破布浆机制纸，字迹</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材料</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为酸性烟黑墨水，双面手写。以手感鉴别，柔韧性极差，几乎一触即碎。通过测试数据可知，文件纸张严重酸化。</a:t>
            </a:r>
            <a:r>
              <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应毛里求斯大使馆的要求和委托，国家图书馆图书保护组和图书修整组的技术人员，对部分档案文件进行了实验性去酸和修复，方案如下：</a:t>
            </a:r>
          </a:p>
          <a:p>
            <a:pPr indent="353060" algn="just">
              <a:lnSpc>
                <a:spcPct val="120000"/>
              </a:lnSpc>
              <a:spcAft>
                <a:spcPct val="0"/>
              </a:spcAft>
            </a:pPr>
            <a:endPar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3"/>
          <a:stretch>
            <a:fillRect/>
          </a:stretch>
        </p:blipFill>
        <p:spPr>
          <a:xfrm>
            <a:off x="9911080" y="1557655"/>
            <a:ext cx="2004695" cy="1284605"/>
          </a:xfrm>
          <a:prstGeom prst="rect">
            <a:avLst/>
          </a:prstGeom>
        </p:spPr>
      </p:pic>
      <p:pic>
        <p:nvPicPr>
          <p:cNvPr id="7" name="图片 6"/>
          <p:cNvPicPr>
            <a:picLocks noChangeAspect="1"/>
          </p:cNvPicPr>
          <p:nvPr/>
        </p:nvPicPr>
        <p:blipFill>
          <a:blip r:embed="rId4"/>
          <a:stretch>
            <a:fillRect/>
          </a:stretch>
        </p:blipFill>
        <p:spPr>
          <a:xfrm>
            <a:off x="9839325" y="3429635"/>
            <a:ext cx="2106930" cy="1393825"/>
          </a:xfrm>
          <a:prstGeom prst="rect">
            <a:avLst/>
          </a:prstGeom>
        </p:spPr>
      </p:pic>
      <p:pic>
        <p:nvPicPr>
          <p:cNvPr id="11" name="图片 10"/>
          <p:cNvPicPr>
            <a:picLocks noChangeAspect="1"/>
          </p:cNvPicPr>
          <p:nvPr/>
        </p:nvPicPr>
        <p:blipFill>
          <a:blip r:embed="rId5"/>
          <a:stretch>
            <a:fillRect/>
          </a:stretch>
        </p:blipFill>
        <p:spPr>
          <a:xfrm>
            <a:off x="3142615" y="4582160"/>
            <a:ext cx="4436745" cy="208026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4058285"/>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a:t>
            </a:r>
          </a:p>
          <a:p>
            <a:pPr indent="353060" algn="just">
              <a:lnSpc>
                <a:spcPct val="160000"/>
              </a:lnSpc>
              <a:spcAft>
                <a:spcPct val="0"/>
              </a:spcAft>
            </a:pPr>
            <a:r>
              <a:rPr lang="zh-CN" altLang="zh-CN" sz="14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en-US" altLang="zh-CN" sz="1800" b="1" kern="100">
                <a:solidFill>
                  <a:srgbClr val="FF0000"/>
                </a:solidFill>
                <a:latin typeface="黑体" panose="02010609060101010101" charset="-122"/>
                <a:ea typeface="黑体" panose="02010609060101010101" charset="-122"/>
                <a:cs typeface="黑体" panose="02010609060101010101" charset="-122"/>
                <a:sym typeface="+mn-ea"/>
              </a:rPr>
              <a:t>1</a:t>
            </a:r>
            <a:r>
              <a:rPr lang="zh-CN" altLang="en-US" sz="18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毛里求斯是非洲一个岛国，位于赤道南部的西印度洋上，</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气候</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湿热多雨。</a:t>
            </a:r>
          </a:p>
          <a:p>
            <a:pPr indent="353060" algn="just">
              <a:lnSpc>
                <a:spcPct val="160000"/>
              </a:lnSpc>
              <a:spcAft>
                <a:spcPct val="0"/>
              </a:spcAft>
            </a:pPr>
            <a:r>
              <a:rPr lang="en-US" altLang="zh-CN" sz="1800" b="1" kern="100">
                <a:solidFill>
                  <a:srgbClr val="FF0000"/>
                </a:solidFill>
                <a:latin typeface="黑体" panose="02010609060101010101" charset="-122"/>
                <a:ea typeface="黑体" panose="02010609060101010101" charset="-122"/>
                <a:cs typeface="黑体" panose="02010609060101010101" charset="-122"/>
                <a:sym typeface="+mn-ea"/>
              </a:rPr>
              <a:t>2</a:t>
            </a:r>
            <a:r>
              <a:rPr lang="zh-CN" altLang="en-US" sz="18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800" b="1" kern="100">
                <a:solidFill>
                  <a:srgbClr val="0000FF"/>
                </a:solidFill>
                <a:latin typeface="黑体" panose="02010609060101010101" charset="-122"/>
                <a:ea typeface="黑体" panose="02010609060101010101" charset="-122"/>
                <a:cs typeface="黑体" panose="02010609060101010101" charset="-122"/>
                <a:sym typeface="+mn-ea"/>
              </a:rPr>
              <a:t>毛里求斯拟修复的档案文件，</a:t>
            </a:r>
            <a:r>
              <a:rPr lang="zh-CN" altLang="zh-CN" kern="100">
                <a:solidFill>
                  <a:srgbClr val="0000FF"/>
                </a:solidFill>
                <a:latin typeface="经典特黑简" panose="02010609010101010101" charset="-122"/>
                <a:ea typeface="经典特黑简" panose="02010609010101010101" charset="-122"/>
                <a:cs typeface="经典特黑简" panose="02010609010101010101" charset="-122"/>
                <a:sym typeface="+mn-ea"/>
              </a:rPr>
              <a:t>形成于18世纪。</a:t>
            </a:r>
            <a:endParaRPr lang="zh-CN" altLang="zh-CN" sz="1800" b="1" kern="100">
              <a:solidFill>
                <a:srgbClr val="0000FF"/>
              </a:solidFill>
              <a:latin typeface="黑体" panose="02010609060101010101" charset="-122"/>
              <a:ea typeface="黑体" panose="02010609060101010101" charset="-122"/>
              <a:cs typeface="黑体" panose="02010609060101010101" charset="-122"/>
              <a:sym typeface="+mn-ea"/>
            </a:endParaRPr>
          </a:p>
          <a:p>
            <a:pPr indent="353060" algn="just">
              <a:lnSpc>
                <a:spcPct val="160000"/>
              </a:lnSpc>
              <a:spcAft>
                <a:spcPct val="0"/>
              </a:spcAft>
            </a:pPr>
            <a:r>
              <a:rPr lang="en-US" altLang="zh-CN" sz="1800" b="1" kern="100">
                <a:solidFill>
                  <a:srgbClr val="0000FF"/>
                </a:solidFill>
                <a:latin typeface="黑体" panose="02010609060101010101" charset="-122"/>
                <a:ea typeface="黑体" panose="02010609060101010101" charset="-122"/>
                <a:cs typeface="黑体" panose="02010609060101010101" charset="-122"/>
                <a:sym typeface="+mn-ea"/>
              </a:rPr>
              <a:t>3</a:t>
            </a:r>
            <a:r>
              <a:rPr lang="zh-CN" altLang="en-US" sz="1800" b="1" kern="100">
                <a:solidFill>
                  <a:srgbClr val="0000FF"/>
                </a:solidFill>
                <a:latin typeface="黑体" panose="02010609060101010101" charset="-122"/>
                <a:ea typeface="黑体" panose="02010609060101010101" charset="-122"/>
                <a:cs typeface="黑体" panose="02010609060101010101" charset="-122"/>
                <a:sym typeface="+mn-ea"/>
              </a:rPr>
              <a:t>、</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文件</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纸张</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为破布浆机制纸，字迹</a:t>
            </a:r>
            <a:r>
              <a:rPr lang="zh-CN" altLang="zh-CN" kern="100">
                <a:solidFill>
                  <a:srgbClr val="FF0000"/>
                </a:solidFill>
                <a:latin typeface="经典特黑简" panose="02010609010101010101" charset="-122"/>
                <a:ea typeface="经典特黑简" panose="02010609010101010101" charset="-122"/>
                <a:cs typeface="黑体" panose="02010609060101010101" charset="-122"/>
                <a:sym typeface="+mn-ea"/>
              </a:rPr>
              <a:t>材料</a:t>
            </a:r>
            <a:r>
              <a:rPr lang="zh-CN" altLang="zh-CN" sz="1800" b="1" kern="100">
                <a:solidFill>
                  <a:srgbClr val="FF0000"/>
                </a:solidFill>
                <a:latin typeface="黑体" panose="02010609060101010101" charset="-122"/>
                <a:ea typeface="黑体" panose="02010609060101010101" charset="-122"/>
                <a:cs typeface="黑体" panose="02010609060101010101" charset="-122"/>
                <a:sym typeface="+mn-ea"/>
              </a:rPr>
              <a:t>为酸性烟黑墨水，双面手写。以手感鉴别，柔韧性极差，几乎一触即碎。通过测试数据可知，文件纸张严重酸化。</a:t>
            </a:r>
            <a:endPar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3"/>
          <a:stretch>
            <a:fillRect/>
          </a:stretch>
        </p:blipFill>
        <p:spPr>
          <a:xfrm>
            <a:off x="9911080" y="1557655"/>
            <a:ext cx="2004695" cy="1284605"/>
          </a:xfrm>
          <a:prstGeom prst="rect">
            <a:avLst/>
          </a:prstGeom>
        </p:spPr>
      </p:pic>
      <p:pic>
        <p:nvPicPr>
          <p:cNvPr id="7" name="图片 6"/>
          <p:cNvPicPr>
            <a:picLocks noChangeAspect="1"/>
          </p:cNvPicPr>
          <p:nvPr/>
        </p:nvPicPr>
        <p:blipFill>
          <a:blip r:embed="rId4"/>
          <a:stretch>
            <a:fillRect/>
          </a:stretch>
        </p:blipFill>
        <p:spPr>
          <a:xfrm>
            <a:off x="9839325" y="3429635"/>
            <a:ext cx="2106930" cy="1393825"/>
          </a:xfrm>
          <a:prstGeom prst="rect">
            <a:avLst/>
          </a:prstGeom>
        </p:spPr>
      </p:pic>
      <p:pic>
        <p:nvPicPr>
          <p:cNvPr id="11" name="图片 10"/>
          <p:cNvPicPr>
            <a:picLocks noChangeAspect="1"/>
          </p:cNvPicPr>
          <p:nvPr/>
        </p:nvPicPr>
        <p:blipFill>
          <a:blip r:embed="rId5"/>
          <a:stretch>
            <a:fillRect/>
          </a:stretch>
        </p:blipFill>
        <p:spPr>
          <a:xfrm>
            <a:off x="3718560" y="4509770"/>
            <a:ext cx="4436745" cy="208026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62255" y="716915"/>
            <a:ext cx="7642225" cy="6472555"/>
          </a:xfrm>
          <a:prstGeom prst="rect">
            <a:avLst/>
          </a:prstGeom>
        </p:spPr>
        <p:txBody>
          <a:bodyPr wrap="square" lIns="121898" tIns="60948" rIns="121898" bIns="60948">
            <a:spAutoFit/>
          </a:bodyPr>
          <a:lstStyle/>
          <a:p>
            <a:pPr indent="713740" algn="ctr">
              <a:lnSpc>
                <a:spcPct val="150000"/>
              </a:lnSpc>
              <a:spcAft>
                <a:spcPct val="0"/>
              </a:spcAft>
            </a:pP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第一步：加强</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审题</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意识，明晰</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答题要求</a:t>
            </a:r>
          </a:p>
          <a:p>
            <a:pPr indent="713740" algn="ctr">
              <a:lnSpc>
                <a:spcPct val="150000"/>
              </a:lnSpc>
              <a:spcAft>
                <a:spcPct val="0"/>
              </a:spcAft>
            </a:pP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第二步：掌握</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筛选</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方法，学会归纳</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整合</a:t>
            </a:r>
          </a:p>
          <a:p>
            <a:pPr indent="711200" algn="ctr">
              <a:lnSpc>
                <a:spcPct val="140000"/>
              </a:lnSpc>
              <a:spcAft>
                <a:spcPct val="0"/>
              </a:spcAft>
            </a:pPr>
            <a:r>
              <a:rPr lang="zh-CN" altLang="zh-CN" sz="2000" b="1" kern="100" spc="-100">
                <a:solidFill>
                  <a:srgbClr val="C00000"/>
                </a:solidFill>
                <a:latin typeface="黑体" panose="02010609060101010101" charset="-122"/>
                <a:ea typeface="黑体" panose="02010609060101010101" charset="-122"/>
                <a:cs typeface="黑体" panose="02010609060101010101" charset="-122"/>
                <a:sym typeface="+mn-ea"/>
              </a:rPr>
              <a:t>第三步：加强</a:t>
            </a:r>
            <a:r>
              <a:rPr lang="en-US" altLang="zh-CN" sz="2000" b="1" kern="100" spc="-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000" b="1" kern="100" spc="-100">
                <a:solidFill>
                  <a:srgbClr val="0000FF"/>
                </a:solidFill>
                <a:latin typeface="黑体" panose="02010609060101010101" charset="-122"/>
                <a:ea typeface="黑体" panose="02010609060101010101" charset="-122"/>
                <a:cs typeface="黑体" panose="02010609060101010101" charset="-122"/>
                <a:sym typeface="+mn-ea"/>
              </a:rPr>
              <a:t>角度</a:t>
            </a:r>
            <a:r>
              <a:rPr lang="en-US" altLang="zh-CN" sz="2000" b="1" kern="100" spc="-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000" b="1" kern="100" spc="-100">
                <a:solidFill>
                  <a:srgbClr val="C00000"/>
                </a:solidFill>
                <a:latin typeface="黑体" panose="02010609060101010101" charset="-122"/>
                <a:ea typeface="黑体" panose="02010609060101010101" charset="-122"/>
                <a:cs typeface="黑体" panose="02010609060101010101" charset="-122"/>
                <a:sym typeface="+mn-ea"/>
              </a:rPr>
              <a:t>意识，提升</a:t>
            </a:r>
            <a:r>
              <a:rPr lang="zh-CN" altLang="zh-CN" sz="2000" b="1" kern="100" spc="-100">
                <a:solidFill>
                  <a:srgbClr val="0000FF"/>
                </a:solidFill>
                <a:latin typeface="黑体" panose="02010609060101010101" charset="-122"/>
                <a:ea typeface="黑体" panose="02010609060101010101" charset="-122"/>
                <a:cs typeface="黑体" panose="02010609060101010101" charset="-122"/>
                <a:sym typeface="+mn-ea"/>
              </a:rPr>
              <a:t>规范</a:t>
            </a:r>
            <a:r>
              <a:rPr lang="zh-CN" altLang="zh-CN" sz="2000" b="1" kern="100" spc="-100">
                <a:solidFill>
                  <a:srgbClr val="C00000"/>
                </a:solidFill>
                <a:latin typeface="黑体" panose="02010609060101010101" charset="-122"/>
                <a:ea typeface="黑体" panose="02010609060101010101" charset="-122"/>
                <a:cs typeface="黑体" panose="02010609060101010101" charset="-122"/>
                <a:sym typeface="+mn-ea"/>
              </a:rPr>
              <a:t>水平</a:t>
            </a:r>
            <a:endParaRPr lang="zh-CN" altLang="zh-CN" sz="2000" b="1" kern="100" spc="-100">
              <a:solidFill>
                <a:srgbClr val="C00000"/>
              </a:solidFill>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zh-CN" altLang="zh-CN" sz="2000" kern="100" spc="-100">
                <a:latin typeface="黑体" panose="02010609060101010101" charset="-122"/>
                <a:ea typeface="黑体" panose="02010609060101010101" charset="-122"/>
                <a:cs typeface="黑体" panose="02010609060101010101" charset="-122"/>
                <a:sym typeface="+mn-ea"/>
              </a:rPr>
              <a:t>非连续实用类文本主观题答案都有清晰的答题角度，或从不同对象，或从不同侧重点，或从不同措施等角度展开。答题就是善于找这样的</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角度</a:t>
            </a:r>
            <a:r>
              <a:rPr lang="en-US" altLang="zh-CN" sz="2000" kern="100" spc="-100">
                <a:latin typeface="黑体" panose="02010609060101010101" charset="-122"/>
                <a:ea typeface="黑体" panose="02010609060101010101" charset="-122"/>
                <a:cs typeface="黑体" panose="02010609060101010101" charset="-122"/>
                <a:sym typeface="+mn-ea"/>
              </a:rPr>
              <a:t>”</a:t>
            </a:r>
            <a:r>
              <a:rPr lang="zh-CN" altLang="zh-CN" sz="2000" kern="100" spc="-100">
                <a:latin typeface="黑体" panose="02010609060101010101" charset="-122"/>
                <a:ea typeface="黑体" panose="02010609060101010101" charset="-122"/>
                <a:cs typeface="黑体" panose="02010609060101010101" charset="-122"/>
                <a:sym typeface="+mn-ea"/>
              </a:rPr>
              <a:t>。</a:t>
            </a:r>
          </a:p>
          <a:p>
            <a:pPr indent="711200" algn="just">
              <a:lnSpc>
                <a:spcPct val="14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非连续实用类文本主观题对答案的规范程度要求很高</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(1)</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表达规范。</a:t>
            </a:r>
            <a:r>
              <a:rPr lang="zh-CN" altLang="zh-CN" sz="2000" kern="100">
                <a:latin typeface="黑体" panose="02010609060101010101" charset="-122"/>
                <a:ea typeface="黑体" panose="02010609060101010101" charset="-122"/>
                <a:cs typeface="黑体" panose="02010609060101010101" charset="-122"/>
                <a:sym typeface="+mn-ea"/>
              </a:rPr>
              <a:t>每条答案都要按照</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观点＋陈述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或</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概括观点＋举例分析</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的形式呈现。</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(2)</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逻辑规范。</a:t>
            </a:r>
            <a:r>
              <a:rPr lang="zh-CN" altLang="zh-CN" sz="2000" kern="100">
                <a:latin typeface="黑体" panose="02010609060101010101" charset="-122"/>
                <a:ea typeface="黑体" panose="02010609060101010101" charset="-122"/>
                <a:cs typeface="黑体" panose="02010609060101010101" charset="-122"/>
                <a:sym typeface="+mn-ea"/>
              </a:rPr>
              <a:t>众多答案要点要条分缕析，合乎思维习惯和事理顺序，更重要的是各要点之间不能重复，不能包含，不能交叉。</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(3)</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书写规范。</a:t>
            </a:r>
            <a:r>
              <a:rPr lang="zh-CN" altLang="zh-CN" sz="2000" kern="100">
                <a:latin typeface="黑体" panose="02010609060101010101" charset="-122"/>
                <a:ea typeface="黑体" panose="02010609060101010101" charset="-122"/>
                <a:cs typeface="黑体" panose="02010609060101010101" charset="-122"/>
                <a:sym typeface="+mn-ea"/>
              </a:rPr>
              <a:t>一是每个要点之前要用数字标出序号，做到条理清晰；二是书写工整，字迹清晰，美观大方。</a:t>
            </a: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1600"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endParaRPr lang="zh-CN" altLang="zh-CN" sz="160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3"/>
          <a:stretch>
            <a:fillRect/>
          </a:stretch>
        </p:blipFill>
        <p:spPr>
          <a:xfrm>
            <a:off x="8681085" y="2565400"/>
            <a:ext cx="2940050" cy="243967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613535" y="765810"/>
            <a:ext cx="7947025" cy="2926715"/>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a:t>
            </a:r>
          </a:p>
          <a:p>
            <a:pPr indent="353060" algn="just">
              <a:lnSpc>
                <a:spcPct val="160000"/>
              </a:lnSpc>
              <a:spcAft>
                <a:spcPct val="0"/>
              </a:spcAft>
            </a:pPr>
            <a:r>
              <a:rPr lang="zh-CN" altLang="zh-CN" sz="14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en-US" altLang="zh-CN" sz="2000" b="1" kern="100">
                <a:solidFill>
                  <a:srgbClr val="FF0000"/>
                </a:solidFill>
                <a:latin typeface="黑体" panose="02010609060101010101" charset="-122"/>
                <a:ea typeface="黑体" panose="02010609060101010101" charset="-122"/>
                <a:cs typeface="黑体" panose="02010609060101010101" charset="-122"/>
                <a:sym typeface="+mn-ea"/>
              </a:rPr>
              <a:t>1</a:t>
            </a:r>
            <a:r>
              <a:rPr lang="zh-CN" altLang="en-US" sz="20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000" kern="100">
                <a:solidFill>
                  <a:srgbClr val="FF0000"/>
                </a:solidFill>
                <a:latin typeface="经典特黑简" panose="02010609010101010101" charset="-122"/>
                <a:ea typeface="经典特黑简" panose="02010609010101010101" charset="-122"/>
                <a:cs typeface="黑体" panose="02010609060101010101" charset="-122"/>
                <a:sym typeface="+mn-ea"/>
              </a:rPr>
              <a:t>气候条件</a:t>
            </a:r>
            <a:r>
              <a:rPr lang="zh-CN" altLang="en-US" sz="20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毛里求斯位于赤道南部的西印度洋上湿热多雨非洲。</a:t>
            </a:r>
          </a:p>
          <a:p>
            <a:pPr indent="353060" algn="just">
              <a:lnSpc>
                <a:spcPct val="160000"/>
              </a:lnSpc>
              <a:spcAft>
                <a:spcPct val="0"/>
              </a:spcAft>
            </a:pPr>
            <a:r>
              <a:rPr lang="en-US" altLang="zh-CN" sz="2000" kern="100">
                <a:solidFill>
                  <a:srgbClr val="0000FF"/>
                </a:solidFill>
                <a:latin typeface="经典特黑简" panose="02010609010101010101" charset="-122"/>
                <a:ea typeface="经典特黑简" panose="02010609010101010101" charset="-122"/>
                <a:cs typeface="经典特黑简" panose="02010609010101010101" charset="-122"/>
                <a:sym typeface="+mn-ea"/>
              </a:rPr>
              <a:t>2</a:t>
            </a:r>
            <a:r>
              <a:rPr lang="zh-CN" altLang="en-US" sz="2000" kern="100">
                <a:solidFill>
                  <a:srgbClr val="0000FF"/>
                </a:solidFill>
                <a:latin typeface="经典特黑简" panose="02010609010101010101" charset="-122"/>
                <a:ea typeface="经典特黑简" panose="02010609010101010101" charset="-122"/>
                <a:cs typeface="经典特黑简" panose="02010609010101010101" charset="-122"/>
                <a:sym typeface="+mn-ea"/>
              </a:rPr>
              <a:t>、时代久远：</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毛里求斯拟修复的档案文件</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形成于18世纪。</a:t>
            </a:r>
            <a:endParaRPr lang="zh-CN" altLang="zh-CN" sz="2000" b="1" kern="100">
              <a:solidFill>
                <a:srgbClr val="0000FF"/>
              </a:solidFill>
              <a:latin typeface="黑体" panose="02010609060101010101" charset="-122"/>
              <a:ea typeface="黑体" panose="02010609060101010101" charset="-122"/>
              <a:cs typeface="黑体" panose="02010609060101010101" charset="-122"/>
              <a:sym typeface="+mn-ea"/>
            </a:endParaRPr>
          </a:p>
          <a:p>
            <a:pPr indent="353060" algn="just">
              <a:lnSpc>
                <a:spcPct val="160000"/>
              </a:lnSpc>
              <a:spcAft>
                <a:spcPct val="0"/>
              </a:spcAft>
            </a:pPr>
            <a:r>
              <a:rPr lang="en-US" altLang="zh-CN" sz="2000" kern="100">
                <a:solidFill>
                  <a:srgbClr val="FF0000"/>
                </a:solidFill>
                <a:latin typeface="经典特黑简" panose="02010609010101010101" charset="-122"/>
                <a:ea typeface="经典特黑简" panose="02010609010101010101" charset="-122"/>
                <a:cs typeface="经典特黑简" panose="02010609010101010101" charset="-122"/>
                <a:sym typeface="+mn-ea"/>
              </a:rPr>
              <a:t>3</a:t>
            </a:r>
            <a:r>
              <a:rPr lang="zh-CN" altLang="en-US" sz="2000" kern="100">
                <a:solidFill>
                  <a:srgbClr val="FF0000"/>
                </a:solidFill>
                <a:latin typeface="经典特黑简" panose="02010609010101010101" charset="-122"/>
                <a:ea typeface="经典特黑简" panose="02010609010101010101" charset="-122"/>
                <a:cs typeface="经典特黑简" panose="02010609010101010101" charset="-122"/>
                <a:sym typeface="+mn-ea"/>
              </a:rPr>
              <a:t>、档案材料：</a:t>
            </a: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文件</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纸张</a:t>
            </a: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为破布浆机制纸，字迹</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材料</a:t>
            </a:r>
            <a:r>
              <a:rPr lang="zh-CN" altLang="zh-CN" sz="2000" b="1" kern="100">
                <a:solidFill>
                  <a:srgbClr val="FF0000"/>
                </a:solidFill>
                <a:latin typeface="黑体" panose="02010609060101010101" charset="-122"/>
                <a:ea typeface="黑体" panose="02010609060101010101" charset="-122"/>
                <a:cs typeface="黑体" panose="02010609060101010101" charset="-122"/>
                <a:sym typeface="+mn-ea"/>
              </a:rPr>
              <a:t>为酸性烟黑墨水，柔韧性极差，文件纸张严重酸化。</a:t>
            </a:r>
            <a:endParaRPr lang="zh-CN" altLang="zh-CN" sz="2000" b="1" kern="1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pic>
        <p:nvPicPr>
          <p:cNvPr id="3" name="图片 2"/>
          <p:cNvPicPr>
            <a:picLocks noChangeAspect="1"/>
          </p:cNvPicPr>
          <p:nvPr/>
        </p:nvPicPr>
        <p:blipFill>
          <a:blip r:embed="rId3"/>
          <a:stretch>
            <a:fillRect/>
          </a:stretch>
        </p:blipFill>
        <p:spPr>
          <a:xfrm>
            <a:off x="9911080" y="1557655"/>
            <a:ext cx="2004695" cy="1284605"/>
          </a:xfrm>
          <a:prstGeom prst="rect">
            <a:avLst/>
          </a:prstGeom>
        </p:spPr>
      </p:pic>
      <p:pic>
        <p:nvPicPr>
          <p:cNvPr id="7" name="图片 6"/>
          <p:cNvPicPr>
            <a:picLocks noChangeAspect="1"/>
          </p:cNvPicPr>
          <p:nvPr/>
        </p:nvPicPr>
        <p:blipFill>
          <a:blip r:embed="rId4"/>
          <a:stretch>
            <a:fillRect/>
          </a:stretch>
        </p:blipFill>
        <p:spPr>
          <a:xfrm>
            <a:off x="9839325" y="3429635"/>
            <a:ext cx="2106930" cy="1393825"/>
          </a:xfrm>
          <a:prstGeom prst="rect">
            <a:avLst/>
          </a:prstGeom>
        </p:spPr>
      </p:pic>
      <p:pic>
        <p:nvPicPr>
          <p:cNvPr id="11" name="图片 10"/>
          <p:cNvPicPr>
            <a:picLocks noChangeAspect="1"/>
          </p:cNvPicPr>
          <p:nvPr/>
        </p:nvPicPr>
        <p:blipFill>
          <a:blip r:embed="rId5"/>
          <a:stretch>
            <a:fillRect/>
          </a:stretch>
        </p:blipFill>
        <p:spPr>
          <a:xfrm>
            <a:off x="9888220" y="5302250"/>
            <a:ext cx="2027555" cy="1215390"/>
          </a:xfrm>
          <a:prstGeom prst="rect">
            <a:avLst/>
          </a:prstGeom>
        </p:spPr>
      </p:pic>
      <p:sp>
        <p:nvSpPr>
          <p:cNvPr id="101" name="文本框 100"/>
          <p:cNvSpPr txBox="1"/>
          <p:nvPr/>
        </p:nvSpPr>
        <p:spPr>
          <a:xfrm>
            <a:off x="2206625" y="4005580"/>
            <a:ext cx="6801485" cy="2306955"/>
          </a:xfrm>
          <a:prstGeom prst="rect">
            <a:avLst/>
          </a:prstGeom>
          <a:noFill/>
          <a:ln w="9525">
            <a:noFill/>
          </a:ln>
        </p:spPr>
        <p:txBody>
          <a:bodyPr wrap="square">
            <a:spAutoFit/>
          </a:bodyPr>
          <a:lstStyle/>
          <a:p>
            <a:pPr indent="0" algn="ctr">
              <a:lnSpc>
                <a:spcPct val="12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参考答案</a:t>
            </a:r>
          </a:p>
          <a:p>
            <a:pPr indent="0">
              <a:lnSpc>
                <a:spcPct val="12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（1）气候方面，位于赤道附近，湿热多雨，造成纸张寿命短；</a:t>
            </a:r>
          </a:p>
          <a:p>
            <a:pPr indent="0">
              <a:lnSpc>
                <a:spcPct val="12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（2）档案材料所用纸张方面，所用破布浆机制纸，柔韧性差，纸张严重酸化。</a:t>
            </a:r>
          </a:p>
          <a:p>
            <a:pPr indent="0">
              <a:lnSpc>
                <a:spcPct val="120000"/>
              </a:lnSpc>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（3）档案形成的年代久远。</a:t>
            </a:r>
            <a:endPar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78790" y="0"/>
            <a:ext cx="8464550" cy="7218680"/>
          </a:xfrm>
          <a:prstGeom prst="rect">
            <a:avLst/>
          </a:prstGeom>
        </p:spPr>
        <p:txBody>
          <a:bodyPr wrap="square">
            <a:spAutoFit/>
          </a:bodyPr>
          <a:lstStyle/>
          <a:p>
            <a:pPr algn="just">
              <a:lnSpc>
                <a:spcPct val="150000"/>
              </a:lnSpc>
              <a:spcAft>
                <a:spcPct val="0"/>
              </a:spcAft>
            </a:pPr>
            <a:r>
              <a:rPr lang="zh-CN" altLang="zh-CN" sz="2800"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边练边悟</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indent="226695" algn="l">
              <a:lnSpc>
                <a:spcPct val="120000"/>
              </a:lnSpc>
              <a:spcAft>
                <a:spcPct val="0"/>
              </a:spcAft>
            </a:pPr>
            <a:r>
              <a:rPr lang="zh-CN" altLang="zh-CN" sz="2000" b="1" kern="100">
                <a:latin typeface="黑体" panose="02010609060101010101" charset="-122"/>
                <a:ea typeface="黑体" panose="02010609060101010101" charset="-122"/>
                <a:cs typeface="黑体" panose="02010609060101010101" charset="-122"/>
              </a:rPr>
              <a:t>材料一：</a:t>
            </a:r>
            <a:endParaRPr lang="zh-CN" altLang="zh-CN" sz="2000" kern="100">
              <a:latin typeface="黑体" panose="02010609060101010101" charset="-122"/>
              <a:ea typeface="黑体" panose="02010609060101010101" charset="-122"/>
              <a:cs typeface="黑体" panose="02010609060101010101" charset="-122"/>
            </a:endParaRPr>
          </a:p>
          <a:p>
            <a:pPr indent="226695" algn="l">
              <a:lnSpc>
                <a:spcPct val="120000"/>
              </a:lnSpc>
              <a:spcAft>
                <a:spcPct val="0"/>
              </a:spcAft>
            </a:pP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我十分关心粮食生产和安全。</a:t>
            </a:r>
            <a:r>
              <a:rPr lang="en-US" altLang="zh-CN" sz="2000" kern="100">
                <a:latin typeface="黑体" panose="02010609060101010101" charset="-122"/>
                <a:ea typeface="黑体" panose="02010609060101010101" charset="-122"/>
                <a:cs typeface="黑体" panose="02010609060101010101" charset="-122"/>
              </a:rPr>
              <a:t>”7</a:t>
            </a:r>
            <a:r>
              <a:rPr lang="zh-CN" altLang="zh-CN" sz="2000" kern="100">
                <a:latin typeface="黑体" panose="02010609060101010101" charset="-122"/>
                <a:ea typeface="黑体" panose="02010609060101010101" charset="-122"/>
                <a:cs typeface="黑体" panose="02010609060101010101" charset="-122"/>
              </a:rPr>
              <a:t>月</a:t>
            </a:r>
            <a:r>
              <a:rPr lang="en-US" altLang="zh-CN" sz="2000" kern="100">
                <a:latin typeface="黑体" panose="02010609060101010101" charset="-122"/>
                <a:ea typeface="黑体" panose="02010609060101010101" charset="-122"/>
                <a:cs typeface="黑体" panose="02010609060101010101" charset="-122"/>
              </a:rPr>
              <a:t>22</a:t>
            </a:r>
            <a:r>
              <a:rPr lang="zh-CN" altLang="zh-CN" sz="2000" kern="100">
                <a:latin typeface="黑体" panose="02010609060101010101" charset="-122"/>
                <a:ea typeface="黑体" panose="02010609060101010101" charset="-122"/>
                <a:cs typeface="黑体" panose="02010609060101010101" charset="-122"/>
              </a:rPr>
              <a:t>日至</a:t>
            </a:r>
            <a:r>
              <a:rPr lang="en-US" altLang="zh-CN" sz="2000" kern="100">
                <a:latin typeface="黑体" panose="02010609060101010101" charset="-122"/>
                <a:ea typeface="黑体" panose="02010609060101010101" charset="-122"/>
                <a:cs typeface="黑体" panose="02010609060101010101" charset="-122"/>
              </a:rPr>
              <a:t>24</a:t>
            </a:r>
            <a:r>
              <a:rPr lang="zh-CN" altLang="zh-CN" sz="2000" kern="100">
                <a:latin typeface="黑体" panose="02010609060101010101" charset="-122"/>
                <a:ea typeface="黑体" panose="02010609060101010101" charset="-122"/>
                <a:cs typeface="黑体" panose="02010609060101010101" charset="-122"/>
              </a:rPr>
              <a:t>日，</a:t>
            </a:r>
            <a:r>
              <a:rPr lang="zh-CN" altLang="zh-CN" sz="2000" kern="100">
                <a:solidFill>
                  <a:srgbClr val="FF0000"/>
                </a:solidFill>
                <a:latin typeface="黑体" panose="02010609060101010101" charset="-122"/>
                <a:ea typeface="黑体" panose="02010609060101010101" charset="-122"/>
                <a:cs typeface="黑体" panose="02010609060101010101" charset="-122"/>
              </a:rPr>
              <a:t>习近平总书记</a:t>
            </a:r>
            <a:r>
              <a:rPr lang="zh-CN" altLang="zh-CN" sz="2000" kern="100">
                <a:latin typeface="黑体" panose="02010609060101010101" charset="-122"/>
                <a:ea typeface="黑体" panose="02010609060101010101" charset="-122"/>
                <a:cs typeface="黑体" panose="02010609060101010101" charset="-122"/>
              </a:rPr>
              <a:t>在吉林考察时强调，吉林要把保障粮食安全放在突出位置，毫不放松抓好粮食生产，加快转变农业发展方式，在探索现代农业发展道路上创造更多经验</a:t>
            </a:r>
            <a:r>
              <a:rPr lang="zh-CN" altLang="zh-CN" sz="2000" kern="100" smtClean="0">
                <a:latin typeface="黑体" panose="02010609060101010101" charset="-122"/>
                <a:ea typeface="黑体" panose="02010609060101010101" charset="-122"/>
                <a:cs typeface="黑体" panose="02010609060101010101" charset="-122"/>
              </a:rPr>
              <a:t>。</a:t>
            </a:r>
            <a:endParaRPr lang="en-US" altLang="zh-CN" sz="2000" kern="100" smtClean="0">
              <a:latin typeface="黑体" panose="02010609060101010101" charset="-122"/>
              <a:ea typeface="黑体" panose="02010609060101010101" charset="-122"/>
              <a:cs typeface="黑体" panose="02010609060101010101" charset="-122"/>
            </a:endParaRPr>
          </a:p>
          <a:p>
            <a:pPr indent="226695" algn="l">
              <a:lnSpc>
                <a:spcPct val="120000"/>
              </a:lnSpc>
              <a:spcAft>
                <a:spcPct val="0"/>
              </a:spcAft>
            </a:pPr>
            <a:r>
              <a:rPr lang="zh-CN" altLang="zh-CN" sz="2000" kern="100">
                <a:solidFill>
                  <a:prstClr val="black"/>
                </a:solidFill>
                <a:latin typeface="黑体" panose="02010609060101010101" charset="-122"/>
                <a:ea typeface="黑体" panose="02010609060101010101" charset="-122"/>
                <a:cs typeface="黑体" panose="02010609060101010101" charset="-122"/>
              </a:rPr>
              <a:t>保障国家粮食安全是一个永恒课题。全力以赴抓好粮食生产，稳住</a:t>
            </a:r>
            <a:r>
              <a:rPr lang="en-US" altLang="zh-CN" sz="2000" kern="100">
                <a:solidFill>
                  <a:prstClr val="black"/>
                </a:solidFill>
                <a:latin typeface="黑体" panose="02010609060101010101" charset="-122"/>
                <a:ea typeface="黑体" panose="02010609060101010101" charset="-122"/>
                <a:cs typeface="黑体" panose="02010609060101010101" charset="-122"/>
              </a:rPr>
              <a:t>“</a:t>
            </a:r>
            <a:r>
              <a:rPr lang="zh-CN" altLang="zh-CN" sz="2000" kern="100">
                <a:solidFill>
                  <a:prstClr val="black"/>
                </a:solidFill>
                <a:latin typeface="黑体" panose="02010609060101010101" charset="-122"/>
                <a:ea typeface="黑体" panose="02010609060101010101" charset="-122"/>
                <a:cs typeface="黑体" panose="02010609060101010101" charset="-122"/>
              </a:rPr>
              <a:t>三农</a:t>
            </a:r>
            <a:r>
              <a:rPr lang="en-US" altLang="zh-CN" sz="2000" kern="100">
                <a:solidFill>
                  <a:prstClr val="black"/>
                </a:solidFill>
                <a:latin typeface="黑体" panose="02010609060101010101" charset="-122"/>
                <a:ea typeface="黑体" panose="02010609060101010101" charset="-122"/>
                <a:cs typeface="黑体" panose="02010609060101010101" charset="-122"/>
              </a:rPr>
              <a:t>”</a:t>
            </a:r>
            <a:r>
              <a:rPr lang="zh-CN" altLang="zh-CN" sz="2000" kern="100">
                <a:solidFill>
                  <a:prstClr val="black"/>
                </a:solidFill>
                <a:latin typeface="黑体" panose="02010609060101010101" charset="-122"/>
                <a:ea typeface="黑体" panose="02010609060101010101" charset="-122"/>
                <a:cs typeface="黑体" panose="02010609060101010101" charset="-122"/>
              </a:rPr>
              <a:t>基本盘，保障粮食安全，有着特殊的重要性。要加快构建更高层次、更高质量、更有效率、更可持续的粮食安全保障体系，强化</a:t>
            </a:r>
            <a:r>
              <a:rPr lang="en-US" altLang="zh-CN" sz="2000" kern="100">
                <a:solidFill>
                  <a:prstClr val="black"/>
                </a:solidFill>
                <a:latin typeface="黑体" panose="02010609060101010101" charset="-122"/>
                <a:ea typeface="黑体" panose="02010609060101010101" charset="-122"/>
                <a:cs typeface="黑体" panose="02010609060101010101" charset="-122"/>
              </a:rPr>
              <a:t>“</a:t>
            </a:r>
            <a:r>
              <a:rPr lang="zh-CN" altLang="zh-CN" sz="2000" kern="100">
                <a:solidFill>
                  <a:prstClr val="black"/>
                </a:solidFill>
                <a:latin typeface="黑体" panose="02010609060101010101" charset="-122"/>
                <a:ea typeface="黑体" panose="02010609060101010101" charset="-122"/>
                <a:cs typeface="黑体" panose="02010609060101010101" charset="-122"/>
              </a:rPr>
              <a:t>米袋子</a:t>
            </a:r>
            <a:r>
              <a:rPr lang="en-US" altLang="zh-CN" sz="2000" kern="100">
                <a:solidFill>
                  <a:prstClr val="black"/>
                </a:solidFill>
                <a:latin typeface="黑体" panose="02010609060101010101" charset="-122"/>
                <a:ea typeface="黑体" panose="02010609060101010101" charset="-122"/>
                <a:cs typeface="黑体" panose="02010609060101010101" charset="-122"/>
              </a:rPr>
              <a:t>”</a:t>
            </a:r>
            <a:r>
              <a:rPr lang="zh-CN" altLang="zh-CN" sz="2000" kern="100">
                <a:solidFill>
                  <a:prstClr val="black"/>
                </a:solidFill>
                <a:latin typeface="黑体" panose="02010609060101010101" charset="-122"/>
                <a:ea typeface="黑体" panose="02010609060101010101" charset="-122"/>
                <a:cs typeface="黑体" panose="02010609060101010101" charset="-122"/>
              </a:rPr>
              <a:t>省长负责制考核，加强粮食市场价格监测和监管，加快推动</a:t>
            </a:r>
            <a:r>
              <a:rPr lang="en-US" altLang="zh-CN" sz="2000" kern="100">
                <a:solidFill>
                  <a:prstClr val="black"/>
                </a:solidFill>
                <a:latin typeface="黑体" panose="02010609060101010101" charset="-122"/>
                <a:ea typeface="黑体" panose="02010609060101010101" charset="-122"/>
                <a:cs typeface="黑体" panose="02010609060101010101" charset="-122"/>
              </a:rPr>
              <a:t>“</a:t>
            </a:r>
            <a:r>
              <a:rPr lang="zh-CN" altLang="zh-CN" sz="2000" kern="100">
                <a:solidFill>
                  <a:prstClr val="black"/>
                </a:solidFill>
                <a:latin typeface="黑体" panose="02010609060101010101" charset="-122"/>
                <a:ea typeface="黑体" panose="02010609060101010101" charset="-122"/>
                <a:cs typeface="黑体" panose="02010609060101010101" charset="-122"/>
              </a:rPr>
              <a:t>藏</a:t>
            </a:r>
            <a:r>
              <a:rPr lang="zh-CN" altLang="zh-CN" sz="2000" kern="100" smtClean="0">
                <a:latin typeface="黑体" panose="02010609060101010101" charset="-122"/>
                <a:ea typeface="黑体" panose="02010609060101010101" charset="-122"/>
                <a:cs typeface="黑体" panose="02010609060101010101" charset="-122"/>
                <a:sym typeface="+mn-ea"/>
              </a:rPr>
              <a:t>粮</a:t>
            </a:r>
            <a:r>
              <a:rPr lang="zh-CN" altLang="zh-CN" sz="2000" kern="100">
                <a:latin typeface="黑体" panose="02010609060101010101" charset="-122"/>
                <a:ea typeface="黑体" panose="02010609060101010101" charset="-122"/>
                <a:cs typeface="黑体" panose="02010609060101010101" charset="-122"/>
                <a:sym typeface="+mn-ea"/>
              </a:rPr>
              <a:t>于地、藏粮于技</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战略落实落地。要抓住实施乡村振兴战略的重大机遇，坚持农业农村优先发展，夯实农业基础地位，强化农业科技和装备支撑，深化农业供给侧结构性改革，着力解决农业发展中存在的深层次矛盾和问题，重点在优化农产品结构、增强抗风险能力、提高农业现代化水平上发力。要坚持农业现代化和农村现代化一体设计、一体推进，推进公共服务向乡村延伸，突出抓好家庭农场和农民合作社等农业经营主体发展，推进适度规模经营，深化农村集体产权制度改革，发展壮大新型集体经济。 </a:t>
            </a:r>
            <a:r>
              <a:rPr lang="en-US" altLang="zh-CN" sz="1600" kern="100">
                <a:latin typeface="黑体" panose="02010609060101010101" charset="-122"/>
                <a:ea typeface="黑体" panose="02010609060101010101" charset="-122"/>
                <a:cs typeface="黑体" panose="02010609060101010101" charset="-122"/>
                <a:sym typeface="+mn-ea"/>
              </a:rPr>
              <a:t>(</a:t>
            </a:r>
            <a:r>
              <a:rPr lang="zh-CN" altLang="zh-CN" sz="1600" kern="100">
                <a:latin typeface="黑体" panose="02010609060101010101" charset="-122"/>
                <a:ea typeface="黑体" panose="02010609060101010101" charset="-122"/>
                <a:cs typeface="黑体" panose="02010609060101010101" charset="-122"/>
                <a:sym typeface="+mn-ea"/>
              </a:rPr>
              <a:t>摘编自《抓好粮食生产，保障粮食安全》</a:t>
            </a:r>
            <a:r>
              <a:rPr lang="zh-CN" altLang="zh-CN" sz="1600" kern="100" smtClean="0">
                <a:latin typeface="黑体" panose="02010609060101010101" charset="-122"/>
                <a:ea typeface="黑体" panose="02010609060101010101" charset="-122"/>
                <a:cs typeface="黑体" panose="02010609060101010101" charset="-122"/>
                <a:sym typeface="+mn-ea"/>
              </a:rPr>
              <a:t>，《人民日报》</a:t>
            </a:r>
            <a:r>
              <a:rPr lang="en-US" altLang="zh-CN" sz="1600" kern="100" smtClean="0">
                <a:latin typeface="黑体" panose="02010609060101010101" charset="-122"/>
                <a:ea typeface="黑体" panose="02010609060101010101" charset="-122"/>
                <a:cs typeface="黑体" panose="02010609060101010101" charset="-122"/>
                <a:sym typeface="+mn-ea"/>
              </a:rPr>
              <a:t>2020</a:t>
            </a:r>
            <a:r>
              <a:rPr lang="zh-CN" altLang="zh-CN" sz="1600" kern="100" smtClean="0">
                <a:latin typeface="黑体" panose="02010609060101010101" charset="-122"/>
                <a:ea typeface="黑体" panose="02010609060101010101" charset="-122"/>
                <a:cs typeface="黑体" panose="02010609060101010101" charset="-122"/>
                <a:sym typeface="+mn-ea"/>
              </a:rPr>
              <a:t>年</a:t>
            </a:r>
            <a:r>
              <a:rPr lang="en-US" altLang="zh-CN" sz="1600" kern="100" smtClean="0">
                <a:latin typeface="黑体" panose="02010609060101010101" charset="-122"/>
                <a:ea typeface="黑体" panose="02010609060101010101" charset="-122"/>
                <a:cs typeface="黑体" panose="02010609060101010101" charset="-122"/>
                <a:sym typeface="+mn-ea"/>
              </a:rPr>
              <a:t>7</a:t>
            </a:r>
            <a:r>
              <a:rPr lang="zh-CN" altLang="zh-CN" sz="1600" kern="100">
                <a:latin typeface="黑体" panose="02010609060101010101" charset="-122"/>
                <a:ea typeface="黑体" panose="02010609060101010101" charset="-122"/>
                <a:cs typeface="黑体" panose="02010609060101010101" charset="-122"/>
                <a:sym typeface="+mn-ea"/>
              </a:rPr>
              <a:t>月</a:t>
            </a:r>
            <a:r>
              <a:rPr lang="en-US" altLang="zh-CN" sz="1600" kern="100">
                <a:latin typeface="黑体" panose="02010609060101010101" charset="-122"/>
                <a:ea typeface="黑体" panose="02010609060101010101" charset="-122"/>
                <a:cs typeface="黑体" panose="02010609060101010101" charset="-122"/>
                <a:sym typeface="+mn-ea"/>
              </a:rPr>
              <a:t>26</a:t>
            </a:r>
            <a:r>
              <a:rPr lang="zh-CN" altLang="zh-CN" sz="1600" kern="100">
                <a:latin typeface="黑体" panose="02010609060101010101" charset="-122"/>
                <a:ea typeface="黑体" panose="02010609060101010101" charset="-122"/>
                <a:cs typeface="黑体" panose="02010609060101010101" charset="-122"/>
                <a:sym typeface="+mn-ea"/>
              </a:rPr>
              <a:t>日</a:t>
            </a:r>
            <a:r>
              <a:rPr lang="en-US" altLang="zh-CN" sz="1600" kern="100">
                <a:latin typeface="黑体" panose="02010609060101010101" charset="-122"/>
                <a:ea typeface="黑体" panose="02010609060101010101" charset="-122"/>
                <a:cs typeface="黑体" panose="02010609060101010101" charset="-122"/>
                <a:sym typeface="+mn-ea"/>
              </a:rPr>
              <a:t>)</a:t>
            </a:r>
            <a:endParaRPr lang="zh-CN" altLang="zh-CN" sz="2800" kern="100">
              <a:effectLst/>
              <a:latin typeface="黑体" panose="02010609060101010101" charset="-122"/>
              <a:ea typeface="黑体" panose="02010609060101010101" charset="-122"/>
              <a:cs typeface="黑体" panose="02010609060101010101" charset="-122"/>
            </a:endParaRPr>
          </a:p>
          <a:p>
            <a:pPr algn="just">
              <a:lnSpc>
                <a:spcPct val="150000"/>
              </a:lnSpc>
              <a:spcAft>
                <a:spcPct val="0"/>
              </a:spcAft>
            </a:pPr>
            <a:endParaRPr lang="en-US" altLang="zh-CN" sz="2800"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9263380" y="1197610"/>
            <a:ext cx="2114550" cy="4767580"/>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34645" y="116840"/>
            <a:ext cx="8182610" cy="6638925"/>
          </a:xfrm>
          <a:prstGeom prst="rect">
            <a:avLst/>
          </a:prstGeom>
        </p:spPr>
        <p:txBody>
          <a:bodyPr wrap="square" lIns="121898" tIns="60948" rIns="121898" bIns="60948">
            <a:spAutoFit/>
          </a:bodyPr>
          <a:lstStyle/>
          <a:p>
            <a:pPr indent="713740" algn="just">
              <a:lnSpc>
                <a:spcPct val="120000"/>
              </a:lnSpc>
              <a:spcAft>
                <a:spcPct val="0"/>
              </a:spcAf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材料二：</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20000"/>
              </a:lnSpc>
              <a:spcAft>
                <a:spcPct val="0"/>
              </a:spcAft>
            </a:pPr>
            <a:r>
              <a:rPr lang="zh-CN" altLang="zh-CN" sz="2000" kern="100">
                <a:latin typeface="黑体" panose="02010609060101010101" charset="-122"/>
                <a:ea typeface="黑体" panose="02010609060101010101" charset="-122"/>
                <a:cs typeface="黑体" panose="02010609060101010101" charset="-122"/>
              </a:rPr>
              <a:t>在构建人类命运共同体格局中，粮食安全举世关注。联合国世界粮食计划署预计，受多种因素影响，今年全球面临严重粮食不安全的人口数量可能由</a:t>
            </a:r>
            <a:r>
              <a:rPr lang="en-US" altLang="zh-CN" sz="2000" kern="100">
                <a:latin typeface="黑体" panose="02010609060101010101" charset="-122"/>
                <a:ea typeface="黑体" panose="02010609060101010101" charset="-122"/>
                <a:cs typeface="黑体" panose="02010609060101010101" charset="-122"/>
              </a:rPr>
              <a:t>1.35</a:t>
            </a:r>
            <a:r>
              <a:rPr lang="zh-CN" altLang="zh-CN" sz="2000" kern="100">
                <a:latin typeface="黑体" panose="02010609060101010101" charset="-122"/>
                <a:ea typeface="黑体" panose="02010609060101010101" charset="-122"/>
                <a:cs typeface="黑体" panose="02010609060101010101" charset="-122"/>
              </a:rPr>
              <a:t>亿增至</a:t>
            </a:r>
            <a:r>
              <a:rPr lang="en-US" altLang="zh-CN" sz="2000" kern="100">
                <a:latin typeface="黑体" panose="02010609060101010101" charset="-122"/>
                <a:ea typeface="黑体" panose="02010609060101010101" charset="-122"/>
                <a:cs typeface="黑体" panose="02010609060101010101" charset="-122"/>
              </a:rPr>
              <a:t>2.65</a:t>
            </a:r>
            <a:r>
              <a:rPr lang="zh-CN" altLang="zh-CN" sz="2000" kern="100">
                <a:latin typeface="黑体" panose="02010609060101010101" charset="-122"/>
                <a:ea typeface="黑体" panose="02010609060101010101" charset="-122"/>
                <a:cs typeface="黑体" panose="02010609060101010101" charset="-122"/>
              </a:rPr>
              <a:t>亿。</a:t>
            </a:r>
          </a:p>
          <a:p>
            <a:pPr indent="711200" algn="just">
              <a:lnSpc>
                <a:spcPct val="120000"/>
              </a:lnSpc>
              <a:spcAft>
                <a:spcPct val="0"/>
              </a:spcAft>
            </a:pPr>
            <a:r>
              <a:rPr lang="zh-CN" altLang="zh-CN" sz="2000" kern="100">
                <a:latin typeface="黑体" panose="02010609060101010101" charset="-122"/>
                <a:ea typeface="黑体" panose="02010609060101010101" charset="-122"/>
                <a:cs typeface="黑体" panose="02010609060101010101" charset="-122"/>
              </a:rPr>
              <a:t>中华人民共和国成立后特别是改革开放以来，中国人民经过艰苦卓绝的努力，用全球不到</a:t>
            </a:r>
            <a:r>
              <a:rPr lang="en-US" altLang="zh-CN" sz="2000" kern="100">
                <a:latin typeface="黑体" panose="02010609060101010101" charset="-122"/>
                <a:ea typeface="黑体" panose="02010609060101010101" charset="-122"/>
                <a:cs typeface="黑体" panose="02010609060101010101" charset="-122"/>
              </a:rPr>
              <a:t>10%</a:t>
            </a:r>
            <a:r>
              <a:rPr lang="zh-CN" altLang="zh-CN" sz="2000" kern="100">
                <a:latin typeface="黑体" panose="02010609060101010101" charset="-122"/>
                <a:ea typeface="黑体" panose="02010609060101010101" charset="-122"/>
                <a:cs typeface="黑体" panose="02010609060101010101" charset="-122"/>
              </a:rPr>
              <a:t>的耕地、</a:t>
            </a:r>
            <a:r>
              <a:rPr lang="en-US" altLang="zh-CN" sz="2000" kern="100">
                <a:latin typeface="黑体" panose="02010609060101010101" charset="-122"/>
                <a:ea typeface="黑体" panose="02010609060101010101" charset="-122"/>
                <a:cs typeface="黑体" panose="02010609060101010101" charset="-122"/>
              </a:rPr>
              <a:t>6%</a:t>
            </a:r>
            <a:r>
              <a:rPr lang="zh-CN" altLang="zh-CN" sz="2000" kern="100">
                <a:latin typeface="黑体" panose="02010609060101010101" charset="-122"/>
                <a:ea typeface="黑体" panose="02010609060101010101" charset="-122"/>
                <a:cs typeface="黑体" panose="02010609060101010101" charset="-122"/>
              </a:rPr>
              <a:t>的淡水资源生产的粮食，养活了近</a:t>
            </a:r>
            <a:r>
              <a:rPr lang="en-US" altLang="zh-CN" sz="2000" kern="100">
                <a:latin typeface="黑体" panose="02010609060101010101" charset="-122"/>
                <a:ea typeface="黑体" panose="02010609060101010101" charset="-122"/>
                <a:cs typeface="黑体" panose="02010609060101010101" charset="-122"/>
              </a:rPr>
              <a:t>20%</a:t>
            </a:r>
            <a:r>
              <a:rPr lang="zh-CN" altLang="zh-CN" sz="2000" kern="100">
                <a:latin typeface="黑体" panose="02010609060101010101" charset="-122"/>
                <a:ea typeface="黑体" panose="02010609060101010101" charset="-122"/>
                <a:cs typeface="黑体" panose="02010609060101010101" charset="-122"/>
              </a:rPr>
              <a:t>的人口，实现了由</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吃不饱</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到</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吃得饱</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进而</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吃得好</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的历史性转变。当然，我们也要清醒看到，基于这些资源保障粮食安全是一个永恒课题，什么时候都不能轻言粮食过关了</a:t>
            </a:r>
            <a:r>
              <a:rPr lang="zh-CN" altLang="zh-CN" sz="2000" kern="100" smtClean="0">
                <a:latin typeface="黑体" panose="02010609060101010101" charset="-122"/>
                <a:ea typeface="黑体" panose="02010609060101010101" charset="-122"/>
                <a:cs typeface="黑体" panose="02010609060101010101" charset="-122"/>
              </a:rPr>
              <a:t>。</a:t>
            </a:r>
          </a:p>
          <a:p>
            <a:pPr indent="711200" algn="just">
              <a:lnSpc>
                <a:spcPct val="120000"/>
              </a:lnSpc>
              <a:spcAft>
                <a:spcPct val="0"/>
              </a:spcAft>
            </a:pPr>
            <a:r>
              <a:rPr lang="zh-CN" altLang="zh-CN" sz="2000" kern="100" smtClean="0">
                <a:latin typeface="黑体" panose="02010609060101010101" charset="-122"/>
                <a:ea typeface="黑体" panose="02010609060101010101" charset="-122"/>
                <a:cs typeface="黑体" panose="02010609060101010101" charset="-122"/>
                <a:sym typeface="+mn-ea"/>
              </a:rPr>
              <a:t>复杂</a:t>
            </a:r>
            <a:r>
              <a:rPr lang="zh-CN" altLang="zh-CN" sz="2000" kern="100">
                <a:latin typeface="黑体" panose="02010609060101010101" charset="-122"/>
                <a:ea typeface="黑体" panose="02010609060101010101" charset="-122"/>
                <a:cs typeface="黑体" panose="02010609060101010101" charset="-122"/>
                <a:sym typeface="+mn-ea"/>
              </a:rPr>
              <a:t>严峻形势和历史经验教训警示我们，粮食关乎国运民生，粮食安全是实现经济发展、社会稳定、国家安全的重要基础，要坚决扛稳国家粮食安全重任；面对世界百年未有之大变局，只有做到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手中有粮</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，才能确保</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心中不慌</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，应对各种风险挑战才有</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乱云飞渡仍从容</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的战略定力。</a:t>
            </a:r>
            <a:endParaRPr lang="zh-CN" altLang="zh-CN" sz="2000" kern="100">
              <a:latin typeface="黑体" panose="02010609060101010101" charset="-122"/>
              <a:ea typeface="黑体" panose="02010609060101010101" charset="-122"/>
              <a:cs typeface="黑体" panose="02010609060101010101" charset="-122"/>
            </a:endParaRPr>
          </a:p>
          <a:p>
            <a:pPr indent="711200" algn="r">
              <a:lnSpc>
                <a:spcPct val="12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摘编自张务锋《坚定走好中国特色的粮食安全之路》，</a:t>
            </a:r>
            <a:endParaRPr lang="zh-CN" altLang="zh-CN" sz="2000" kern="100">
              <a:latin typeface="黑体" panose="02010609060101010101" charset="-122"/>
              <a:ea typeface="黑体" panose="02010609060101010101" charset="-122"/>
              <a:cs typeface="黑体" panose="02010609060101010101" charset="-122"/>
            </a:endParaRPr>
          </a:p>
          <a:p>
            <a:pPr indent="711200" algn="r">
              <a:lnSpc>
                <a:spcPct val="12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《学习时报》</a:t>
            </a:r>
            <a:r>
              <a:rPr lang="en-US" altLang="zh-CN" sz="2000" kern="100">
                <a:latin typeface="黑体" panose="02010609060101010101" charset="-122"/>
                <a:ea typeface="黑体" panose="02010609060101010101" charset="-122"/>
                <a:cs typeface="黑体" panose="02010609060101010101" charset="-122"/>
                <a:sym typeface="+mn-ea"/>
              </a:rPr>
              <a:t>2020</a:t>
            </a:r>
            <a:r>
              <a:rPr lang="zh-CN" altLang="zh-CN" sz="2000" kern="100">
                <a:latin typeface="黑体" panose="02010609060101010101" charset="-122"/>
                <a:ea typeface="黑体" panose="02010609060101010101" charset="-122"/>
                <a:cs typeface="黑体" panose="02010609060101010101" charset="-122"/>
                <a:sym typeface="+mn-ea"/>
              </a:rPr>
              <a:t>年</a:t>
            </a:r>
            <a:r>
              <a:rPr lang="en-US" altLang="zh-CN" sz="2000" kern="100">
                <a:latin typeface="黑体" panose="02010609060101010101" charset="-122"/>
                <a:ea typeface="黑体" panose="02010609060101010101" charset="-122"/>
                <a:cs typeface="黑体" panose="02010609060101010101" charset="-122"/>
                <a:sym typeface="+mn-ea"/>
              </a:rPr>
              <a:t>7</a:t>
            </a:r>
            <a:r>
              <a:rPr lang="zh-CN" altLang="zh-CN" sz="2000" kern="100">
                <a:latin typeface="黑体" panose="02010609060101010101" charset="-122"/>
                <a:ea typeface="黑体" panose="02010609060101010101" charset="-122"/>
                <a:cs typeface="黑体" panose="02010609060101010101" charset="-122"/>
                <a:sym typeface="+mn-ea"/>
              </a:rPr>
              <a:t>月</a:t>
            </a:r>
            <a:r>
              <a:rPr lang="en-US" altLang="zh-CN" sz="2000" kern="100">
                <a:latin typeface="黑体" panose="02010609060101010101" charset="-122"/>
                <a:ea typeface="黑体" panose="02010609060101010101" charset="-122"/>
                <a:cs typeface="黑体" panose="02010609060101010101" charset="-122"/>
                <a:sym typeface="+mn-ea"/>
              </a:rPr>
              <a:t>27</a:t>
            </a:r>
            <a:r>
              <a:rPr lang="zh-CN" altLang="zh-CN" sz="2000" kern="100">
                <a:latin typeface="黑体" panose="02010609060101010101" charset="-122"/>
                <a:ea typeface="黑体" panose="02010609060101010101" charset="-122"/>
                <a:cs typeface="黑体" panose="02010609060101010101" charset="-122"/>
                <a:sym typeface="+mn-ea"/>
              </a:rPr>
              <a:t>日</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stretch>
            <a:fillRect/>
          </a:stretch>
        </p:blipFill>
        <p:spPr>
          <a:xfrm>
            <a:off x="8681085" y="621665"/>
            <a:ext cx="3114675" cy="5400675"/>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406400" y="117475"/>
            <a:ext cx="8930640" cy="6957695"/>
          </a:xfrm>
          <a:prstGeom prst="rect">
            <a:avLst/>
          </a:prstGeom>
        </p:spPr>
        <p:txBody>
          <a:bodyPr wrap="square" lIns="121898" tIns="60948" rIns="121898" bIns="60948">
            <a:spAutoFit/>
          </a:bodyPr>
          <a:lstStyle/>
          <a:p>
            <a:pPr indent="713740" algn="just">
              <a:lnSpc>
                <a:spcPct val="12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材料三：</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20000"/>
              </a:lnSpc>
              <a:spcAft>
                <a:spcPct val="0"/>
              </a:spcAft>
            </a:pPr>
            <a:r>
              <a:rPr lang="zh-CN" altLang="zh-CN" sz="1800" kern="100">
                <a:latin typeface="黑体" panose="02010609060101010101" charset="-122"/>
                <a:ea typeface="黑体" panose="02010609060101010101" charset="-122"/>
                <a:cs typeface="黑体" panose="02010609060101010101" charset="-122"/>
              </a:rPr>
              <a:t>自古以来，</a:t>
            </a:r>
            <a:r>
              <a:rPr lang="en-US" altLang="zh-CN" sz="1800" kern="100">
                <a:latin typeface="黑体" panose="02010609060101010101" charset="-122"/>
                <a:ea typeface="黑体" panose="02010609060101010101" charset="-122"/>
                <a:cs typeface="黑体" panose="02010609060101010101" charset="-122"/>
              </a:rPr>
              <a:t>“</a:t>
            </a:r>
            <a:r>
              <a:rPr lang="zh-CN" altLang="zh-CN" sz="1800" kern="100">
                <a:latin typeface="黑体" panose="02010609060101010101" charset="-122"/>
                <a:ea typeface="黑体" panose="02010609060101010101" charset="-122"/>
                <a:cs typeface="黑体" panose="02010609060101010101" charset="-122"/>
              </a:rPr>
              <a:t>民以食为天</a:t>
            </a:r>
            <a:r>
              <a:rPr lang="en-US" altLang="zh-CN" sz="1800" kern="100">
                <a:latin typeface="黑体" panose="02010609060101010101" charset="-122"/>
                <a:ea typeface="黑体" panose="02010609060101010101" charset="-122"/>
                <a:cs typeface="黑体" panose="02010609060101010101" charset="-122"/>
              </a:rPr>
              <a:t>”</a:t>
            </a:r>
            <a:r>
              <a:rPr lang="zh-CN" altLang="zh-CN" sz="1800" kern="100">
                <a:latin typeface="黑体" panose="02010609060101010101" charset="-122"/>
                <a:ea typeface="黑体" panose="02010609060101010101" charset="-122"/>
                <a:cs typeface="黑体" panose="02010609060101010101" charset="-122"/>
              </a:rPr>
              <a:t>都是亘古不变的道理，对于一个像我们中国这样的农业大国更是有着深刻的意义。今年新冠疫情特殊时期，周边各国竞相发布暂缓粮食出口的消息，让我们意识到</a:t>
            </a:r>
            <a:r>
              <a:rPr lang="en-US" altLang="zh-CN" sz="1800" kern="100">
                <a:latin typeface="黑体" panose="02010609060101010101" charset="-122"/>
                <a:ea typeface="黑体" panose="02010609060101010101" charset="-122"/>
                <a:cs typeface="黑体" panose="02010609060101010101" charset="-122"/>
              </a:rPr>
              <a:t>“</a:t>
            </a:r>
            <a:r>
              <a:rPr lang="zh-CN" altLang="zh-CN" sz="1800" kern="100">
                <a:latin typeface="黑体" panose="02010609060101010101" charset="-122"/>
                <a:ea typeface="黑体" panose="02010609060101010101" charset="-122"/>
                <a:cs typeface="黑体" panose="02010609060101010101" charset="-122"/>
              </a:rPr>
              <a:t>粮食安全</a:t>
            </a:r>
            <a:r>
              <a:rPr lang="en-US" altLang="zh-CN" sz="1800" kern="100">
                <a:latin typeface="黑体" panose="02010609060101010101" charset="-122"/>
                <a:ea typeface="黑体" panose="02010609060101010101" charset="-122"/>
                <a:cs typeface="黑体" panose="02010609060101010101" charset="-122"/>
              </a:rPr>
              <a:t>”</a:t>
            </a:r>
            <a:r>
              <a:rPr lang="zh-CN" altLang="zh-CN" sz="1800" kern="100">
                <a:latin typeface="黑体" panose="02010609060101010101" charset="-122"/>
                <a:ea typeface="黑体" panose="02010609060101010101" charset="-122"/>
                <a:cs typeface="黑体" panose="02010609060101010101" charset="-122"/>
              </a:rPr>
              <a:t>并不像字面上的这样简单。民为国基，谷为民命。粮食事关国运民生，粮食安全是国家安全的重要基础。</a:t>
            </a:r>
          </a:p>
          <a:p>
            <a:pPr indent="711200" algn="just">
              <a:lnSpc>
                <a:spcPct val="120000"/>
              </a:lnSpc>
              <a:spcAft>
                <a:spcPct val="0"/>
              </a:spcAft>
            </a:pPr>
            <a:r>
              <a:rPr lang="zh-CN" altLang="zh-CN" sz="1800" kern="100">
                <a:latin typeface="黑体" panose="02010609060101010101" charset="-122"/>
                <a:ea typeface="黑体" panose="02010609060101010101" charset="-122"/>
                <a:cs typeface="黑体" panose="02010609060101010101" charset="-122"/>
              </a:rPr>
              <a:t>但是粮食安全依然存在着问题，耕地数量持续减少、生态环境恶化和污染、粮农收入过低制约种粮积极性、外资并购、落后粮食加工方式影响我国粮食安全等等问题。夏季多省份洪水自然灾害等无可抗拒因素，也影响了粮食产量。</a:t>
            </a:r>
          </a:p>
          <a:p>
            <a:pPr indent="711200" algn="just">
              <a:lnSpc>
                <a:spcPct val="120000"/>
              </a:lnSpc>
              <a:spcAft>
                <a:spcPct val="0"/>
              </a:spcAft>
            </a:pPr>
            <a:r>
              <a:rPr lang="zh-CN" altLang="zh-CN" sz="1800" kern="100">
                <a:latin typeface="黑体" panose="02010609060101010101" charset="-122"/>
                <a:ea typeface="黑体" panose="02010609060101010101" charset="-122"/>
                <a:cs typeface="黑体" panose="02010609060101010101" charset="-122"/>
                <a:sym typeface="+mn-ea"/>
              </a:rPr>
              <a:t>随着经济发展、社会进步，人们的生活水平得到了很大改善，很多人不再为食不果腹犯愁，于是便将节约意识抛在脑后。有的人在餐饮消费中片面追求</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上档次</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，用餐往往</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只点贵的，不选对的</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；一些婚丧嫁娶等聚餐活动中，</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点得多、吃得少</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依然大量存在；在部分单位、学校的食堂，食物浪费现象触目惊心</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把糟蹋劳动者的汗水、浪费国家的粮食当成</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有面子</a:t>
            </a: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，这种吃相，实在难看！</a:t>
            </a:r>
            <a:endParaRPr lang="zh-CN" altLang="zh-CN" sz="1800" kern="100">
              <a:latin typeface="黑体" panose="02010609060101010101" charset="-122"/>
              <a:ea typeface="黑体" panose="02010609060101010101" charset="-122"/>
              <a:cs typeface="黑体" panose="02010609060101010101" charset="-122"/>
            </a:endParaRPr>
          </a:p>
          <a:p>
            <a:pPr indent="711200" algn="just">
              <a:lnSpc>
                <a:spcPct val="120000"/>
              </a:lnSpc>
              <a:spcAft>
                <a:spcPct val="0"/>
              </a:spcAft>
            </a:pPr>
            <a:r>
              <a:rPr lang="zh-CN" altLang="zh-CN" sz="1800" kern="100">
                <a:latin typeface="黑体" panose="02010609060101010101" charset="-122"/>
                <a:ea typeface="黑体" panose="02010609060101010101" charset="-122"/>
                <a:cs typeface="黑体" panose="02010609060101010101" charset="-122"/>
                <a:sym typeface="+mn-ea"/>
              </a:rPr>
              <a:t>民以食为天，食以俭养德。餐饮浪费现象存在着巨大危害，全社会必须深刻认识勤俭节约的重要性。当务之急，各地各部门、各餐饮机构、每个人都要行动起来，采取加强立法、强化监管、加强宣传教育等举措，从我做起，从小事做起，进一步营造勤俭节约之风</a:t>
            </a:r>
            <a:r>
              <a:rPr lang="zh-CN" altLang="zh-CN" sz="1800" kern="100" smtClean="0">
                <a:latin typeface="黑体" panose="02010609060101010101" charset="-122"/>
                <a:ea typeface="黑体" panose="02010609060101010101" charset="-122"/>
                <a:cs typeface="黑体" panose="02010609060101010101" charset="-122"/>
                <a:sym typeface="+mn-ea"/>
              </a:rPr>
              <a:t>。</a:t>
            </a:r>
            <a:endParaRPr lang="en-US" altLang="zh-CN" sz="1800" kern="100" smtClean="0">
              <a:latin typeface="黑体" panose="02010609060101010101" charset="-122"/>
              <a:ea typeface="黑体" panose="02010609060101010101" charset="-122"/>
              <a:cs typeface="黑体" panose="02010609060101010101" charset="-122"/>
            </a:endParaRPr>
          </a:p>
          <a:p>
            <a:pPr indent="711200" algn="r">
              <a:lnSpc>
                <a:spcPct val="120000"/>
              </a:lnSpc>
              <a:spcAft>
                <a:spcPct val="0"/>
              </a:spcAft>
            </a:pPr>
            <a:r>
              <a:rPr lang="en-US" altLang="zh-CN" sz="1800" kern="10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摘编自马若虎《勤俭节约的传统永远不能丢》</a:t>
            </a:r>
            <a:r>
              <a:rPr lang="zh-CN" altLang="zh-CN" sz="1800" kern="100" smtClean="0">
                <a:latin typeface="黑体" panose="02010609060101010101" charset="-122"/>
                <a:ea typeface="黑体" panose="02010609060101010101" charset="-122"/>
                <a:cs typeface="黑体" panose="02010609060101010101" charset="-122"/>
                <a:sym typeface="+mn-ea"/>
              </a:rPr>
              <a:t>，</a:t>
            </a:r>
            <a:endParaRPr lang="en-US" altLang="zh-CN" sz="1800" kern="100" smtClean="0">
              <a:latin typeface="黑体" panose="02010609060101010101" charset="-122"/>
              <a:ea typeface="黑体" panose="02010609060101010101" charset="-122"/>
              <a:cs typeface="黑体" panose="02010609060101010101" charset="-122"/>
            </a:endParaRPr>
          </a:p>
          <a:p>
            <a:pPr indent="711200" algn="r">
              <a:lnSpc>
                <a:spcPct val="120000"/>
              </a:lnSpc>
              <a:spcAft>
                <a:spcPct val="0"/>
              </a:spcAft>
            </a:pPr>
            <a:r>
              <a:rPr lang="en-US" altLang="zh-CN" sz="1800" kern="100" smtClean="0">
                <a:latin typeface="黑体" panose="02010609060101010101" charset="-122"/>
                <a:ea typeface="黑体" panose="02010609060101010101" charset="-122"/>
                <a:cs typeface="黑体" panose="02010609060101010101" charset="-122"/>
                <a:sym typeface="+mn-ea"/>
              </a:rPr>
              <a:t>“</a:t>
            </a:r>
            <a:r>
              <a:rPr lang="zh-CN" altLang="zh-CN" sz="1800" kern="100">
                <a:latin typeface="黑体" panose="02010609060101010101" charset="-122"/>
                <a:ea typeface="黑体" panose="02010609060101010101" charset="-122"/>
                <a:cs typeface="黑体" panose="02010609060101010101" charset="-122"/>
                <a:sym typeface="+mn-ea"/>
              </a:rPr>
              <a:t>新华网</a:t>
            </a:r>
            <a:r>
              <a:rPr lang="en-US" altLang="zh-CN" sz="1800" kern="100">
                <a:latin typeface="黑体" panose="02010609060101010101" charset="-122"/>
                <a:ea typeface="黑体" panose="02010609060101010101" charset="-122"/>
                <a:cs typeface="黑体" panose="02010609060101010101" charset="-122"/>
                <a:sym typeface="+mn-ea"/>
              </a:rPr>
              <a:t>”2020</a:t>
            </a:r>
            <a:r>
              <a:rPr lang="zh-CN" altLang="zh-CN" sz="1800" kern="100">
                <a:latin typeface="黑体" panose="02010609060101010101" charset="-122"/>
                <a:ea typeface="黑体" panose="02010609060101010101" charset="-122"/>
                <a:cs typeface="黑体" panose="02010609060101010101" charset="-122"/>
                <a:sym typeface="+mn-ea"/>
              </a:rPr>
              <a:t>年</a:t>
            </a:r>
            <a:r>
              <a:rPr lang="en-US" altLang="zh-CN" sz="1800" kern="100">
                <a:latin typeface="黑体" panose="02010609060101010101" charset="-122"/>
                <a:ea typeface="黑体" panose="02010609060101010101" charset="-122"/>
                <a:cs typeface="黑体" panose="02010609060101010101" charset="-122"/>
                <a:sym typeface="+mn-ea"/>
              </a:rPr>
              <a:t>9</a:t>
            </a:r>
            <a:r>
              <a:rPr lang="zh-CN" altLang="zh-CN" sz="1800" kern="100">
                <a:latin typeface="黑体" panose="02010609060101010101" charset="-122"/>
                <a:ea typeface="黑体" panose="02010609060101010101" charset="-122"/>
                <a:cs typeface="黑体" panose="02010609060101010101" charset="-122"/>
                <a:sym typeface="+mn-ea"/>
              </a:rPr>
              <a:t>月</a:t>
            </a:r>
            <a:r>
              <a:rPr lang="en-US" altLang="zh-CN" sz="1800" kern="100">
                <a:latin typeface="黑体" panose="02010609060101010101" charset="-122"/>
                <a:ea typeface="黑体" panose="02010609060101010101" charset="-122"/>
                <a:cs typeface="黑体" panose="02010609060101010101" charset="-122"/>
                <a:sym typeface="+mn-ea"/>
              </a:rPr>
              <a:t>9</a:t>
            </a:r>
            <a:r>
              <a:rPr lang="zh-CN" altLang="zh-CN" sz="1800" kern="100">
                <a:latin typeface="黑体" panose="02010609060101010101" charset="-122"/>
                <a:ea typeface="黑体" panose="02010609060101010101" charset="-122"/>
                <a:cs typeface="黑体" panose="02010609060101010101" charset="-122"/>
                <a:sym typeface="+mn-ea"/>
              </a:rPr>
              <a:t>日</a:t>
            </a:r>
            <a:r>
              <a:rPr lang="en-US" altLang="zh-CN" sz="1800" kern="100">
                <a:latin typeface="黑体" panose="02010609060101010101" charset="-122"/>
                <a:ea typeface="黑体" panose="02010609060101010101" charset="-122"/>
                <a:cs typeface="黑体" panose="02010609060101010101" charset="-122"/>
                <a:sym typeface="+mn-ea"/>
              </a:rPr>
              <a:t>)</a:t>
            </a:r>
            <a:endParaRPr lang="en-US" altLang="zh-CN" sz="18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en-US" altLang="zh-CN" sz="1800" kern="100">
              <a:effectLst/>
              <a:latin typeface="黑体" panose="02010609060101010101" charset="-122"/>
              <a:ea typeface="黑体" panose="02010609060101010101" charset="-122"/>
              <a:cs typeface="黑体" panose="02010609060101010101" charset="-122"/>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stretch>
            <a:fillRect/>
          </a:stretch>
        </p:blipFill>
        <p:spPr>
          <a:xfrm>
            <a:off x="9551670" y="1629410"/>
            <a:ext cx="2181225" cy="3712845"/>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798695" y="1430655"/>
            <a:ext cx="7006590" cy="4514215"/>
          </a:xfrm>
          <a:prstGeom prst="rect">
            <a:avLst/>
          </a:prstGeom>
        </p:spPr>
        <p:txBody>
          <a:bodyPr wrap="square" lIns="121898" tIns="60948" rIns="121898" bIns="60948">
            <a:spAutoFit/>
          </a:bodyPr>
          <a:lstStyle/>
          <a:p>
            <a:pPr algn="ctr">
              <a:lnSpc>
                <a:spcPct val="170000"/>
              </a:lnSpc>
              <a:spcAft>
                <a:spcPct val="0"/>
              </a:spcAf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　</a:t>
            </a:r>
          </a:p>
          <a:p>
            <a:pPr algn="just">
              <a:lnSpc>
                <a:spcPct val="170000"/>
              </a:lnSpc>
              <a:spcAft>
                <a:spcPct val="0"/>
              </a:spcAft>
            </a:pPr>
            <a:r>
              <a:rPr lang="en-US" altLang="zh-CN" sz="2800" kern="100">
                <a:solidFill>
                  <a:srgbClr val="C00000"/>
                </a:solidFill>
                <a:latin typeface="宋体" panose="02010600030101010101" pitchFamily="2" charset="-122"/>
                <a:cs typeface="Times New Roman" panose="02020603050405020304" pitchFamily="18" charset="0"/>
              </a:rPr>
              <a:t>①</a:t>
            </a:r>
            <a:r>
              <a:rPr lang="zh-CN" altLang="zh-CN" sz="2800" kern="100">
                <a:solidFill>
                  <a:srgbClr val="C00000"/>
                </a:solidFill>
                <a:latin typeface="Times New Roman" panose="02020603050405020304" pitchFamily="18" charset="0"/>
                <a:cs typeface="Times New Roman" panose="02020603050405020304" pitchFamily="18" charset="0"/>
              </a:rPr>
              <a:t>党和国家领导人对粮食生产与安全的重视</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70000"/>
              </a:lnSpc>
              <a:spcAft>
                <a:spcPct val="0"/>
              </a:spcAft>
            </a:pPr>
            <a:r>
              <a:rPr lang="en-US" altLang="zh-CN" sz="2800" kern="100" smtClean="0">
                <a:solidFill>
                  <a:srgbClr val="C00000"/>
                </a:solidFill>
                <a:latin typeface="宋体" panose="02010600030101010101" pitchFamily="2" charset="-122"/>
                <a:cs typeface="Times New Roman" panose="02020603050405020304" pitchFamily="18" charset="0"/>
              </a:rPr>
              <a:t>②</a:t>
            </a:r>
            <a:r>
              <a:rPr lang="zh-CN" altLang="zh-CN" sz="2800" kern="100">
                <a:solidFill>
                  <a:srgbClr val="C00000"/>
                </a:solidFill>
                <a:latin typeface="Times New Roman" panose="02020603050405020304" pitchFamily="18" charset="0"/>
                <a:cs typeface="Times New Roman" panose="02020603050405020304" pitchFamily="18" charset="0"/>
              </a:rPr>
              <a:t>耕地持续减少、生态环境恶化、自然灾害等因素，影响我国粮食安全</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70000"/>
              </a:lnSpc>
              <a:spcAft>
                <a:spcPct val="0"/>
              </a:spcAft>
            </a:pPr>
            <a:r>
              <a:rPr lang="en-US" altLang="zh-CN" sz="2800" kern="100" smtClean="0">
                <a:solidFill>
                  <a:srgbClr val="C00000"/>
                </a:solidFill>
                <a:latin typeface="宋体" panose="02010600030101010101" pitchFamily="2" charset="-122"/>
                <a:cs typeface="Times New Roman" panose="02020603050405020304" pitchFamily="18" charset="0"/>
              </a:rPr>
              <a:t>③</a:t>
            </a:r>
            <a:r>
              <a:rPr lang="zh-CN" altLang="zh-CN" sz="2800" kern="100">
                <a:solidFill>
                  <a:srgbClr val="C00000"/>
                </a:solidFill>
                <a:latin typeface="Times New Roman" panose="02020603050405020304" pitchFamily="18" charset="0"/>
                <a:cs typeface="Times New Roman" panose="02020603050405020304" pitchFamily="18" charset="0"/>
              </a:rPr>
              <a:t>粮食关乎国运民生，但在生活中粮食浪费现象严重。</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平行四边形 1"/>
          <p:cNvSpPr/>
          <p:nvPr/>
        </p:nvSpPr>
        <p:spPr>
          <a:xfrm>
            <a:off x="-222250" y="142240"/>
            <a:ext cx="9889490" cy="1014730"/>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010" y="117475"/>
            <a:ext cx="9146540" cy="1043940"/>
          </a:xfrm>
          <a:prstGeom prst="rect">
            <a:avLst/>
          </a:prstGeom>
        </p:spPr>
        <p:txBody>
          <a:bodyPr wrap="square" lIns="121898" tIns="60948" rIns="121898" bIns="60948">
            <a:spAutoFit/>
          </a:bodyPr>
          <a:lstStyle/>
          <a:p>
            <a:pPr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rPr>
              <a:t>主观题：我国</a:t>
            </a:r>
            <a:r>
              <a:rPr lang="zh-CN" altLang="zh-CN" sz="2000" kern="100">
                <a:solidFill>
                  <a:srgbClr val="FF0000"/>
                </a:solidFill>
                <a:latin typeface="黑体" panose="02010609060101010101" charset="-122"/>
                <a:ea typeface="黑体" panose="02010609060101010101" charset="-122"/>
                <a:cs typeface="黑体" panose="02010609060101010101" charset="-122"/>
              </a:rPr>
              <a:t>新闻媒体</a:t>
            </a:r>
            <a:r>
              <a:rPr lang="zh-CN" altLang="zh-CN" sz="2000" kern="100">
                <a:latin typeface="黑体" panose="02010609060101010101" charset="-122"/>
                <a:ea typeface="黑体" panose="02010609060101010101" charset="-122"/>
                <a:cs typeface="黑体" panose="02010609060101010101" charset="-122"/>
              </a:rPr>
              <a:t>倡导</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坚守</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粮</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心，践行节约</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理念，是基于</a:t>
            </a:r>
            <a:r>
              <a:rPr lang="zh-CN" altLang="zh-CN" sz="2000" kern="100">
                <a:solidFill>
                  <a:srgbClr val="FF0000"/>
                </a:solidFill>
                <a:latin typeface="黑体" panose="02010609060101010101" charset="-122"/>
                <a:ea typeface="黑体" panose="02010609060101010101" charset="-122"/>
                <a:cs typeface="黑体" panose="02010609060101010101" charset="-122"/>
              </a:rPr>
              <a:t>哪些</a:t>
            </a:r>
            <a:r>
              <a:rPr lang="zh-CN" altLang="zh-CN" sz="2000" kern="100">
                <a:solidFill>
                  <a:srgbClr val="C00000"/>
                </a:solidFill>
                <a:latin typeface="黑体" panose="02010609060101010101" charset="-122"/>
                <a:ea typeface="黑体" panose="02010609060101010101" charset="-122"/>
                <a:cs typeface="黑体" panose="02010609060101010101" charset="-122"/>
              </a:rPr>
              <a:t>现实因素</a:t>
            </a:r>
            <a:r>
              <a:rPr lang="zh-CN" altLang="zh-CN" sz="2000" kern="100">
                <a:latin typeface="黑体" panose="02010609060101010101" charset="-122"/>
                <a:ea typeface="黑体" panose="02010609060101010101" charset="-122"/>
                <a:cs typeface="黑体" panose="02010609060101010101" charset="-122"/>
              </a:rPr>
              <a:t>考虑的？请结合材料</a:t>
            </a:r>
            <a:r>
              <a:rPr lang="zh-CN" altLang="zh-CN" sz="2000" kern="100">
                <a:solidFill>
                  <a:srgbClr val="0000FF"/>
                </a:solidFill>
                <a:latin typeface="黑体" panose="02010609060101010101" charset="-122"/>
                <a:ea typeface="黑体" panose="02010609060101010101" charset="-122"/>
                <a:cs typeface="黑体" panose="02010609060101010101" charset="-122"/>
              </a:rPr>
              <a:t>简要概括</a:t>
            </a:r>
            <a:r>
              <a:rPr lang="zh-CN" altLang="zh-CN" sz="2000" kern="100">
                <a:latin typeface="黑体" panose="02010609060101010101" charset="-122"/>
                <a:ea typeface="黑体" panose="02010609060101010101" charset="-122"/>
                <a:cs typeface="黑体" panose="02010609060101010101" charset="-122"/>
              </a:rPr>
              <a:t>。</a:t>
            </a: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406400" y="1197610"/>
            <a:ext cx="4100195" cy="2151380"/>
          </a:xfrm>
          <a:prstGeom prst="rect">
            <a:avLst/>
          </a:prstGeom>
        </p:spPr>
      </p:pic>
      <p:pic>
        <p:nvPicPr>
          <p:cNvPr id="5" name="图片 4"/>
          <p:cNvPicPr>
            <a:picLocks noChangeAspect="1"/>
          </p:cNvPicPr>
          <p:nvPr/>
        </p:nvPicPr>
        <p:blipFill>
          <a:blip r:embed="rId3"/>
          <a:stretch>
            <a:fillRect/>
          </a:stretch>
        </p:blipFill>
        <p:spPr>
          <a:xfrm>
            <a:off x="406400" y="3357880"/>
            <a:ext cx="4069715" cy="1696720"/>
          </a:xfrm>
          <a:prstGeom prst="rect">
            <a:avLst/>
          </a:prstGeom>
        </p:spPr>
      </p:pic>
      <p:pic>
        <p:nvPicPr>
          <p:cNvPr id="6" name="图片 5"/>
          <p:cNvPicPr>
            <a:picLocks noChangeAspect="1"/>
          </p:cNvPicPr>
          <p:nvPr/>
        </p:nvPicPr>
        <p:blipFill>
          <a:blip r:embed="rId4"/>
          <a:stretch>
            <a:fillRect/>
          </a:stretch>
        </p:blipFill>
        <p:spPr>
          <a:xfrm>
            <a:off x="389255" y="5086350"/>
            <a:ext cx="4146550" cy="16789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6306" y="723335"/>
            <a:ext cx="11412000" cy="3092450"/>
          </a:xfrm>
          <a:prstGeom prst="rect">
            <a:avLst/>
          </a:prstGeom>
        </p:spPr>
        <p:txBody>
          <a:bodyPr wrap="square" lIns="121898" tIns="60948" rIns="121898" bIns="60948">
            <a:spAutoFit/>
          </a:bodyPr>
          <a:lstStyle/>
          <a:p>
            <a:pPr indent="711200" algn="l">
              <a:lnSpc>
                <a:spcPct val="23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sym typeface="+mn-ea"/>
              </a:rPr>
              <a:t>认真审题</a:t>
            </a: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加强审题意识，明晰答题要求</a:t>
            </a: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711200" algn="l">
              <a:lnSpc>
                <a:spcPct val="23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筛选整合：</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掌握筛选方法，学会归纳整合</a:t>
            </a: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711200" algn="l">
              <a:lnSpc>
                <a:spcPct val="23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规范作答：</a:t>
            </a:r>
            <a:r>
              <a:rPr lang="zh-CN" altLang="zh-CN" sz="28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加强</a:t>
            </a:r>
            <a:r>
              <a:rPr lang="zh-CN" altLang="zh-CN" sz="2800"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角度</a:t>
            </a:r>
            <a:r>
              <a:rPr lang="zh-CN" altLang="zh-CN" sz="28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意识，提升规范水平</a:t>
            </a:r>
            <a:endParaRPr lang="zh-CN" altLang="zh-CN" sz="2800" b="1" kern="100" spc="-100">
              <a:solidFill>
                <a:srgbClr val="FF0000"/>
              </a:solidFill>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0" y="4209415"/>
            <a:ext cx="12190095" cy="2649855"/>
          </a:xfrm>
          <a:prstGeom prst="rect">
            <a:avLst/>
          </a:prstGeom>
          <a:effectLst>
            <a:softEdge rad="635000"/>
          </a:effectLst>
        </p:spPr>
      </p:pic>
      <p:pic>
        <p:nvPicPr>
          <p:cNvPr id="3" name="图片 2"/>
          <p:cNvPicPr>
            <a:picLocks noChangeAspect="1"/>
          </p:cNvPicPr>
          <p:nvPr/>
        </p:nvPicPr>
        <p:blipFill>
          <a:blip r:embed="rId4"/>
          <a:stretch>
            <a:fillRect/>
          </a:stretch>
        </p:blipFill>
        <p:spPr>
          <a:xfrm>
            <a:off x="7929245" y="826770"/>
            <a:ext cx="3872230" cy="3212465"/>
          </a:xfrm>
          <a:prstGeom prst="rect">
            <a:avLst/>
          </a:prstGeom>
        </p:spPr>
      </p:pic>
      <p:pic>
        <p:nvPicPr>
          <p:cNvPr id="5" name="图片 4"/>
          <p:cNvPicPr>
            <a:picLocks noChangeAspect="1"/>
          </p:cNvPicPr>
          <p:nvPr/>
        </p:nvPicPr>
        <p:blipFill>
          <a:blip r:embed="rId5"/>
          <a:stretch>
            <a:fillRect/>
          </a:stretch>
        </p:blipFill>
        <p:spPr>
          <a:xfrm>
            <a:off x="10559415" y="2205990"/>
            <a:ext cx="1114425" cy="1013460"/>
          </a:xfrm>
          <a:prstGeom prst="rect">
            <a:avLst/>
          </a:prstGeom>
        </p:spPr>
      </p:pic>
      <p:pic>
        <p:nvPicPr>
          <p:cNvPr id="7" name="图片 6"/>
          <p:cNvPicPr>
            <a:picLocks noChangeAspect="1"/>
          </p:cNvPicPr>
          <p:nvPr/>
        </p:nvPicPr>
        <p:blipFill>
          <a:blip r:embed="rId5"/>
          <a:stretch>
            <a:fillRect/>
          </a:stretch>
        </p:blipFill>
        <p:spPr>
          <a:xfrm>
            <a:off x="9263380" y="2781935"/>
            <a:ext cx="1210945" cy="949325"/>
          </a:xfrm>
          <a:prstGeom prst="rect">
            <a:avLst/>
          </a:prstGeom>
        </p:spPr>
      </p:pic>
      <p:pic>
        <p:nvPicPr>
          <p:cNvPr id="11" name="图片 10"/>
          <p:cNvPicPr>
            <a:picLocks noChangeAspect="1"/>
          </p:cNvPicPr>
          <p:nvPr/>
        </p:nvPicPr>
        <p:blipFill>
          <a:blip r:embed="rId5"/>
          <a:stretch>
            <a:fillRect/>
          </a:stretch>
        </p:blipFill>
        <p:spPr>
          <a:xfrm>
            <a:off x="8039100" y="3286125"/>
            <a:ext cx="1173480" cy="704850"/>
          </a:xfrm>
          <a:prstGeom prst="rect">
            <a:avLst/>
          </a:prstGeom>
        </p:spPr>
      </p:pic>
      <p:sp>
        <p:nvSpPr>
          <p:cNvPr id="12" name="文本框 11"/>
          <p:cNvSpPr txBox="1"/>
          <p:nvPr/>
        </p:nvSpPr>
        <p:spPr>
          <a:xfrm>
            <a:off x="8039100" y="3408045"/>
            <a:ext cx="1402080" cy="460375"/>
          </a:xfrm>
          <a:prstGeom prst="rect">
            <a:avLst/>
          </a:prstGeom>
          <a:noFill/>
        </p:spPr>
        <p:txBody>
          <a:bodyPr wrap="none" rtlCol="0" anchor="t">
            <a:spAutoFit/>
          </a:bodyPr>
          <a:lstStyle/>
          <a:p>
            <a:r>
              <a:rPr lang="zh-CN" altLang="zh-CN" kern="100">
                <a:solidFill>
                  <a:srgbClr val="FFFF00"/>
                </a:solidFill>
                <a:latin typeface="经典特黑简" panose="02010609010101010101" charset="-122"/>
                <a:ea typeface="经典特黑简" panose="02010609010101010101" charset="-122"/>
                <a:cs typeface="经典特黑简" panose="02010609010101010101" charset="-122"/>
                <a:sym typeface="+mn-ea"/>
              </a:rPr>
              <a:t>认真审题</a:t>
            </a:r>
          </a:p>
        </p:txBody>
      </p:sp>
      <p:sp>
        <p:nvSpPr>
          <p:cNvPr id="13" name="文本框 12"/>
          <p:cNvSpPr txBox="1"/>
          <p:nvPr/>
        </p:nvSpPr>
        <p:spPr>
          <a:xfrm>
            <a:off x="9263380" y="2947670"/>
            <a:ext cx="1402080" cy="460375"/>
          </a:xfrm>
          <a:prstGeom prst="rect">
            <a:avLst/>
          </a:prstGeom>
          <a:noFill/>
        </p:spPr>
        <p:txBody>
          <a:bodyPr wrap="none" rtlCol="0" anchor="t">
            <a:spAutoFit/>
          </a:bodyPr>
          <a:lstStyle/>
          <a:p>
            <a:r>
              <a:rPr lang="zh-CN" altLang="zh-CN" kern="100">
                <a:solidFill>
                  <a:srgbClr val="FFFF00"/>
                </a:solidFill>
                <a:latin typeface="经典特黑简" panose="02010609010101010101" charset="-122"/>
                <a:ea typeface="经典特黑简" panose="02010609010101010101" charset="-122"/>
                <a:cs typeface="经典特黑简" panose="02010609010101010101" charset="-122"/>
                <a:sym typeface="+mn-ea"/>
              </a:rPr>
              <a:t>筛选整合</a:t>
            </a:r>
          </a:p>
        </p:txBody>
      </p:sp>
      <p:sp>
        <p:nvSpPr>
          <p:cNvPr id="16" name="文本框 15"/>
          <p:cNvSpPr txBox="1"/>
          <p:nvPr/>
        </p:nvSpPr>
        <p:spPr>
          <a:xfrm>
            <a:off x="10399395" y="2277745"/>
            <a:ext cx="1402080" cy="460375"/>
          </a:xfrm>
          <a:prstGeom prst="rect">
            <a:avLst/>
          </a:prstGeom>
          <a:noFill/>
        </p:spPr>
        <p:txBody>
          <a:bodyPr wrap="none" rtlCol="0" anchor="t">
            <a:spAutoFit/>
          </a:bodyPr>
          <a:lstStyle/>
          <a:p>
            <a:r>
              <a:rPr lang="zh-CN" altLang="zh-CN" kern="100">
                <a:solidFill>
                  <a:srgbClr val="FFFF00"/>
                </a:solidFill>
                <a:latin typeface="经典特黑简" panose="02010609010101010101" charset="-122"/>
                <a:ea typeface="经典特黑简" panose="02010609010101010101" charset="-122"/>
                <a:cs typeface="经典特黑简" panose="02010609010101010101" charset="-122"/>
                <a:sym typeface="+mn-ea"/>
              </a:rPr>
              <a:t>规范作答</a:t>
            </a: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798695" y="1197610"/>
            <a:ext cx="7006590" cy="5546725"/>
          </a:xfrm>
          <a:prstGeom prst="rect">
            <a:avLst/>
          </a:prstGeom>
        </p:spPr>
        <p:txBody>
          <a:bodyPr wrap="square" lIns="121898" tIns="60948" rIns="121898" bIns="60948">
            <a:spAutoFit/>
          </a:bodyPr>
          <a:lstStyle/>
          <a:p>
            <a:pPr algn="ctr">
              <a:lnSpc>
                <a:spcPct val="180000"/>
              </a:lnSpc>
              <a:spcAft>
                <a:spcPct val="0"/>
              </a:spcAf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　</a:t>
            </a:r>
          </a:p>
          <a:p>
            <a:pPr algn="just">
              <a:lnSpc>
                <a:spcPct val="180000"/>
              </a:lnSpc>
              <a:spcAft>
                <a:spcPct val="0"/>
              </a:spcAft>
            </a:pPr>
            <a:r>
              <a:rPr lang="en-US" altLang="zh-CN" sz="2800" kern="100">
                <a:solidFill>
                  <a:srgbClr val="7030A0"/>
                </a:solidFill>
                <a:latin typeface="宋体" panose="02010600030101010101" pitchFamily="2" charset="-122"/>
                <a:cs typeface="Times New Roman" panose="02020603050405020304" pitchFamily="18" charset="0"/>
              </a:rPr>
              <a:t>①</a:t>
            </a:r>
            <a:r>
              <a:rPr lang="zh-CN" altLang="en-US" sz="2800" kern="100">
                <a:solidFill>
                  <a:srgbClr val="7030A0"/>
                </a:solidFill>
                <a:latin typeface="宋体" panose="02010600030101010101" pitchFamily="2" charset="-122"/>
                <a:cs typeface="Times New Roman" panose="02020603050405020304" pitchFamily="18" charset="0"/>
              </a:rPr>
              <a:t>领导因素：</a:t>
            </a:r>
            <a:r>
              <a:rPr lang="zh-CN" altLang="zh-CN" sz="2800" kern="100">
                <a:solidFill>
                  <a:srgbClr val="C00000"/>
                </a:solidFill>
                <a:latin typeface="Times New Roman" panose="02020603050405020304" pitchFamily="18" charset="0"/>
                <a:cs typeface="Times New Roman" panose="02020603050405020304" pitchFamily="18" charset="0"/>
              </a:rPr>
              <a:t>党和国家领导人对粮食生产与安全的重视</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80000"/>
              </a:lnSpc>
              <a:spcAft>
                <a:spcPct val="0"/>
              </a:spcAft>
            </a:pPr>
            <a:r>
              <a:rPr lang="en-US" altLang="zh-CN" sz="2800" kern="100" smtClean="0">
                <a:solidFill>
                  <a:srgbClr val="7030A0"/>
                </a:solidFill>
                <a:latin typeface="宋体" panose="02010600030101010101" pitchFamily="2" charset="-122"/>
                <a:cs typeface="Times New Roman" panose="02020603050405020304" pitchFamily="18" charset="0"/>
              </a:rPr>
              <a:t>②</a:t>
            </a:r>
            <a:r>
              <a:rPr lang="zh-CN" altLang="en-US" sz="2800" kern="100" smtClean="0">
                <a:solidFill>
                  <a:srgbClr val="7030A0"/>
                </a:solidFill>
                <a:latin typeface="宋体" panose="02010600030101010101" pitchFamily="2" charset="-122"/>
                <a:cs typeface="Times New Roman" panose="02020603050405020304" pitchFamily="18" charset="0"/>
              </a:rPr>
              <a:t>客观因素：</a:t>
            </a:r>
            <a:r>
              <a:rPr lang="zh-CN" altLang="zh-CN" sz="2800" kern="100">
                <a:solidFill>
                  <a:srgbClr val="C00000"/>
                </a:solidFill>
                <a:latin typeface="Times New Roman" panose="02020603050405020304" pitchFamily="18" charset="0"/>
                <a:cs typeface="Times New Roman" panose="02020603050405020304" pitchFamily="18" charset="0"/>
              </a:rPr>
              <a:t>耕地持续减少、生态环境恶化、自然灾害等，影响我国粮食安全</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80000"/>
              </a:lnSpc>
              <a:spcAft>
                <a:spcPct val="0"/>
              </a:spcAft>
            </a:pPr>
            <a:r>
              <a:rPr lang="en-US" altLang="zh-CN" sz="2800" kern="100" smtClean="0">
                <a:solidFill>
                  <a:srgbClr val="7030A0"/>
                </a:solidFill>
                <a:latin typeface="宋体" panose="02010600030101010101" pitchFamily="2" charset="-122"/>
                <a:cs typeface="Times New Roman" panose="02020603050405020304" pitchFamily="18" charset="0"/>
              </a:rPr>
              <a:t>③</a:t>
            </a:r>
            <a:r>
              <a:rPr lang="zh-CN" altLang="en-US" sz="2800" kern="100" smtClean="0">
                <a:solidFill>
                  <a:srgbClr val="7030A0"/>
                </a:solidFill>
                <a:latin typeface="宋体" panose="02010600030101010101" pitchFamily="2" charset="-122"/>
                <a:cs typeface="Times New Roman" panose="02020603050405020304" pitchFamily="18" charset="0"/>
              </a:rPr>
              <a:t>浪费因素：</a:t>
            </a:r>
            <a:r>
              <a:rPr lang="zh-CN" altLang="zh-CN" sz="2800" kern="100">
                <a:solidFill>
                  <a:srgbClr val="C00000"/>
                </a:solidFill>
                <a:latin typeface="Times New Roman" panose="02020603050405020304" pitchFamily="18" charset="0"/>
                <a:cs typeface="Times New Roman" panose="02020603050405020304" pitchFamily="18" charset="0"/>
              </a:rPr>
              <a:t>粮食关乎国运民生，但在生活中粮食浪费现象严重。</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平行四边形 1"/>
          <p:cNvSpPr/>
          <p:nvPr/>
        </p:nvSpPr>
        <p:spPr>
          <a:xfrm>
            <a:off x="-222250" y="142240"/>
            <a:ext cx="9889490" cy="1014730"/>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010" y="117475"/>
            <a:ext cx="9146540" cy="1043940"/>
          </a:xfrm>
          <a:prstGeom prst="rect">
            <a:avLst/>
          </a:prstGeom>
        </p:spPr>
        <p:txBody>
          <a:bodyPr wrap="square" lIns="121898" tIns="60948" rIns="121898" bIns="60948">
            <a:spAutoFit/>
          </a:bodyPr>
          <a:lstStyle/>
          <a:p>
            <a:pPr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主观题：我国</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新闻媒体</a:t>
            </a:r>
            <a:r>
              <a:rPr lang="zh-CN" altLang="zh-CN" sz="2000" kern="100">
                <a:latin typeface="黑体" panose="02010609060101010101" charset="-122"/>
                <a:ea typeface="黑体" panose="02010609060101010101" charset="-122"/>
                <a:cs typeface="黑体" panose="02010609060101010101" charset="-122"/>
                <a:sym typeface="+mn-ea"/>
              </a:rPr>
              <a:t>倡导</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坚守</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粮</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心，践行节约</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理念，是基于</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哪些</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现实因素</a:t>
            </a:r>
            <a:r>
              <a:rPr lang="zh-CN" altLang="zh-CN" sz="2000" kern="100">
                <a:latin typeface="黑体" panose="02010609060101010101" charset="-122"/>
                <a:ea typeface="黑体" panose="02010609060101010101" charset="-122"/>
                <a:cs typeface="黑体" panose="02010609060101010101" charset="-122"/>
                <a:sym typeface="+mn-ea"/>
              </a:rPr>
              <a:t>考虑的？请结合材料</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简要概括</a:t>
            </a:r>
            <a:r>
              <a:rPr lang="zh-CN"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406400" y="1197610"/>
            <a:ext cx="4100195" cy="2151380"/>
          </a:xfrm>
          <a:prstGeom prst="rect">
            <a:avLst/>
          </a:prstGeom>
        </p:spPr>
      </p:pic>
      <p:pic>
        <p:nvPicPr>
          <p:cNvPr id="5" name="图片 4"/>
          <p:cNvPicPr>
            <a:picLocks noChangeAspect="1"/>
          </p:cNvPicPr>
          <p:nvPr/>
        </p:nvPicPr>
        <p:blipFill>
          <a:blip r:embed="rId3"/>
          <a:stretch>
            <a:fillRect/>
          </a:stretch>
        </p:blipFill>
        <p:spPr>
          <a:xfrm>
            <a:off x="406400" y="3357880"/>
            <a:ext cx="4069715" cy="1696720"/>
          </a:xfrm>
          <a:prstGeom prst="rect">
            <a:avLst/>
          </a:prstGeom>
        </p:spPr>
      </p:pic>
      <p:pic>
        <p:nvPicPr>
          <p:cNvPr id="6" name="图片 5"/>
          <p:cNvPicPr>
            <a:picLocks noChangeAspect="1"/>
          </p:cNvPicPr>
          <p:nvPr/>
        </p:nvPicPr>
        <p:blipFill>
          <a:blip r:embed="rId4"/>
          <a:stretch>
            <a:fillRect/>
          </a:stretch>
        </p:blipFill>
        <p:spPr>
          <a:xfrm>
            <a:off x="389255" y="5086350"/>
            <a:ext cx="4146550" cy="16789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0840" y="-170815"/>
            <a:ext cx="8876030" cy="4580890"/>
          </a:xfrm>
          <a:prstGeom prst="rect">
            <a:avLst/>
          </a:prstGeom>
        </p:spPr>
        <p:txBody>
          <a:bodyPr wrap="square">
            <a:spAutoFit/>
          </a:bodyPr>
          <a:lstStyle/>
          <a:p>
            <a:pPr algn="just">
              <a:lnSpc>
                <a:spcPct val="150000"/>
              </a:lnSpc>
              <a:spcAft>
                <a:spcPct val="0"/>
              </a:spcAft>
            </a:pP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kern="100">
                <a:latin typeface="黑体" panose="02010609060101010101" charset="-122"/>
                <a:ea typeface="黑体" panose="02010609060101010101" charset="-122"/>
                <a:cs typeface="Times New Roman" panose="02020603050405020304" pitchFamily="18" charset="0"/>
              </a:rPr>
              <a:t>客观题：下列对材料相关内容的理解和分析，不正确的一项是</a:t>
            </a:r>
            <a:endParaRPr lang="zh-CN" altLang="zh-CN" sz="1000" kern="100">
              <a:latin typeface="黑体" panose="02010609060101010101" charset="-122"/>
              <a:ea typeface="黑体" panose="02010609060101010101" charset="-122"/>
              <a:cs typeface="Courier New" panose="02070309020205020404" pitchFamily="49" charset="0"/>
            </a:endParaRP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A.</a:t>
            </a:r>
            <a:r>
              <a:rPr lang="zh-CN" altLang="zh-CN" sz="2000" b="1" kern="100">
                <a:solidFill>
                  <a:schemeClr val="tx1"/>
                </a:solidFill>
                <a:latin typeface="黑体" panose="02010609060101010101" charset="-122"/>
                <a:ea typeface="黑体" panose="02010609060101010101" charset="-122"/>
                <a:cs typeface="黑体" panose="02010609060101010101" charset="-122"/>
              </a:rPr>
              <a:t>中国要保障粮食的安全，就要稳固</a:t>
            </a:r>
            <a:r>
              <a:rPr lang="en-US" altLang="zh-CN" sz="2000" b="1" kern="100">
                <a:solidFill>
                  <a:schemeClr val="tx1"/>
                </a:solidFill>
                <a:latin typeface="黑体" panose="02010609060101010101" charset="-122"/>
                <a:ea typeface="黑体" panose="02010609060101010101" charset="-122"/>
                <a:cs typeface="黑体" panose="02010609060101010101" charset="-122"/>
              </a:rPr>
              <a:t>“</a:t>
            </a:r>
            <a:r>
              <a:rPr lang="zh-CN" altLang="zh-CN" sz="2000" b="1" kern="100">
                <a:solidFill>
                  <a:schemeClr val="tx1"/>
                </a:solidFill>
                <a:latin typeface="黑体" panose="02010609060101010101" charset="-122"/>
                <a:ea typeface="黑体" panose="02010609060101010101" charset="-122"/>
                <a:cs typeface="黑体" panose="02010609060101010101" charset="-122"/>
              </a:rPr>
              <a:t>三农</a:t>
            </a:r>
            <a:r>
              <a:rPr lang="en-US" altLang="zh-CN" sz="2000" b="1" kern="100">
                <a:solidFill>
                  <a:schemeClr val="tx1"/>
                </a:solidFill>
                <a:latin typeface="黑体" panose="02010609060101010101" charset="-122"/>
                <a:ea typeface="黑体" panose="02010609060101010101" charset="-122"/>
                <a:cs typeface="黑体" panose="02010609060101010101" charset="-122"/>
              </a:rPr>
              <a:t>”</a:t>
            </a:r>
            <a:r>
              <a:rPr lang="zh-CN" altLang="zh-CN" sz="2000" b="1" kern="100">
                <a:solidFill>
                  <a:schemeClr val="tx1"/>
                </a:solidFill>
                <a:latin typeface="黑体" panose="02010609060101010101" charset="-122"/>
                <a:ea typeface="黑体" panose="02010609060101010101" charset="-122"/>
                <a:cs typeface="黑体" panose="02010609060101010101" charset="-122"/>
              </a:rPr>
              <a:t>这个基础，全力抓好</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粮食</a:t>
            </a:r>
            <a:endParaRPr lang="en-US" altLang="zh-CN" sz="2000" b="1" kern="100" smtClean="0">
              <a:solidFill>
                <a:schemeClr val="tx1"/>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 </a:t>
            </a:r>
            <a:r>
              <a:rPr lang="en-US" altLang="zh-CN" sz="2000" b="1" kern="100" smtClean="0">
                <a:solidFill>
                  <a:schemeClr val="tx1"/>
                </a:solidFill>
                <a:latin typeface="黑体" panose="02010609060101010101" charset="-122"/>
                <a:ea typeface="黑体" panose="02010609060101010101" charset="-122"/>
                <a:cs typeface="黑体" panose="02010609060101010101" charset="-122"/>
              </a:rPr>
              <a:t>   </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生产</a:t>
            </a:r>
            <a:r>
              <a:rPr lang="zh-CN" altLang="zh-CN" sz="2000" b="1" kern="100">
                <a:solidFill>
                  <a:schemeClr val="tx1"/>
                </a:solidFill>
                <a:latin typeface="黑体" panose="02010609060101010101" charset="-122"/>
                <a:ea typeface="黑体" panose="02010609060101010101" charset="-122"/>
                <a:cs typeface="黑体" panose="02010609060101010101" charset="-122"/>
              </a:rPr>
              <a:t>，构建好粮食的安全保障体系。</a:t>
            </a: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B.</a:t>
            </a:r>
            <a:r>
              <a:rPr lang="zh-CN" altLang="zh-CN" sz="2000" b="1" kern="100">
                <a:solidFill>
                  <a:schemeClr val="tx1"/>
                </a:solidFill>
                <a:latin typeface="黑体" panose="02010609060101010101" charset="-122"/>
                <a:ea typeface="黑体" panose="02010609060101010101" charset="-122"/>
                <a:cs typeface="黑体" panose="02010609060101010101" charset="-122"/>
              </a:rPr>
              <a:t>在农村，我们要将农业现代化与农村现代化建设一同设计和推进，</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深</a:t>
            </a:r>
            <a:endParaRPr lang="en-US" altLang="zh-CN" sz="2000" b="1" kern="100" smtClean="0">
              <a:solidFill>
                <a:schemeClr val="tx1"/>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 </a:t>
            </a:r>
            <a:r>
              <a:rPr lang="en-US" altLang="zh-CN" sz="2000" b="1" kern="100" smtClean="0">
                <a:solidFill>
                  <a:schemeClr val="tx1"/>
                </a:solidFill>
                <a:latin typeface="黑体" panose="02010609060101010101" charset="-122"/>
                <a:ea typeface="黑体" panose="02010609060101010101" charset="-122"/>
                <a:cs typeface="黑体" panose="02010609060101010101" charset="-122"/>
              </a:rPr>
              <a:t>   </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化</a:t>
            </a:r>
            <a:r>
              <a:rPr lang="zh-CN" altLang="zh-CN" sz="2000" b="1" kern="100">
                <a:solidFill>
                  <a:schemeClr val="tx1"/>
                </a:solidFill>
                <a:latin typeface="黑体" panose="02010609060101010101" charset="-122"/>
                <a:ea typeface="黑体" panose="02010609060101010101" charset="-122"/>
                <a:cs typeface="黑体" panose="02010609060101010101" charset="-122"/>
              </a:rPr>
              <a:t>各项改革，以保障国家粮食安全。</a:t>
            </a: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C.</a:t>
            </a:r>
            <a:r>
              <a:rPr lang="zh-CN" altLang="zh-CN" sz="2000" b="1" kern="100">
                <a:solidFill>
                  <a:schemeClr val="tx1"/>
                </a:solidFill>
                <a:latin typeface="黑体" panose="02010609060101010101" charset="-122"/>
                <a:ea typeface="黑体" panose="02010609060101010101" charset="-122"/>
                <a:cs typeface="黑体" panose="02010609060101010101" charset="-122"/>
              </a:rPr>
              <a:t>受各种因素的影响，</a:t>
            </a:r>
            <a:r>
              <a:rPr lang="en-US" altLang="zh-CN" sz="2000" b="1" kern="100">
                <a:solidFill>
                  <a:schemeClr val="tx1"/>
                </a:solidFill>
                <a:latin typeface="黑体" panose="02010609060101010101" charset="-122"/>
                <a:ea typeface="黑体" panose="02010609060101010101" charset="-122"/>
                <a:cs typeface="黑体" panose="02010609060101010101" charset="-122"/>
              </a:rPr>
              <a:t>2020</a:t>
            </a:r>
            <a:r>
              <a:rPr lang="zh-CN" altLang="zh-CN" sz="2000" b="1" kern="100">
                <a:solidFill>
                  <a:schemeClr val="tx1"/>
                </a:solidFill>
                <a:latin typeface="黑体" panose="02010609060101010101" charset="-122"/>
                <a:ea typeface="黑体" panose="02010609060101010101" charset="-122"/>
                <a:cs typeface="黑体" panose="02010609060101010101" charset="-122"/>
              </a:rPr>
              <a:t>年联合国粮食计划署也发出了世界粮食</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危机</a:t>
            </a:r>
            <a:endParaRPr lang="en-US" altLang="zh-CN" sz="2000" b="1" kern="100" smtClean="0">
              <a:solidFill>
                <a:schemeClr val="tx1"/>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 </a:t>
            </a:r>
            <a:r>
              <a:rPr lang="en-US" altLang="zh-CN" sz="2000" b="1" kern="100" smtClean="0">
                <a:solidFill>
                  <a:schemeClr val="tx1"/>
                </a:solidFill>
                <a:latin typeface="黑体" panose="02010609060101010101" charset="-122"/>
                <a:ea typeface="黑体" panose="02010609060101010101" charset="-122"/>
                <a:cs typeface="黑体" panose="02010609060101010101" charset="-122"/>
              </a:rPr>
              <a:t>   </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预警</a:t>
            </a:r>
            <a:r>
              <a:rPr lang="zh-CN" altLang="zh-CN" sz="2000" b="1" kern="100">
                <a:solidFill>
                  <a:schemeClr val="tx1"/>
                </a:solidFill>
                <a:latin typeface="黑体" panose="02010609060101010101" charset="-122"/>
                <a:ea typeface="黑体" panose="02010609060101010101" charset="-122"/>
                <a:cs typeface="黑体" panose="02010609060101010101" charset="-122"/>
              </a:rPr>
              <a:t>，引起了全世界的广泛关注。</a:t>
            </a: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D.</a:t>
            </a:r>
            <a:r>
              <a:rPr lang="zh-CN" altLang="zh-CN" sz="2000" b="1" kern="100">
                <a:solidFill>
                  <a:schemeClr val="tx1"/>
                </a:solidFill>
                <a:latin typeface="黑体" panose="02010609060101010101" charset="-122"/>
                <a:ea typeface="黑体" panose="02010609060101010101" charset="-122"/>
                <a:cs typeface="黑体" panose="02010609060101010101" charset="-122"/>
              </a:rPr>
              <a:t>要形成勤俭节约的好风尚，政府应加强立法、监管和宣传，餐饮</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企业</a:t>
            </a:r>
            <a:endParaRPr lang="en-US" altLang="zh-CN" sz="2000" b="1" kern="100" smtClean="0">
              <a:solidFill>
                <a:schemeClr val="tx1"/>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pPr>
            <a:r>
              <a:rPr lang="en-US" altLang="zh-CN" sz="2000" b="1" kern="100">
                <a:solidFill>
                  <a:schemeClr val="tx1"/>
                </a:solidFill>
                <a:latin typeface="黑体" panose="02010609060101010101" charset="-122"/>
                <a:ea typeface="黑体" panose="02010609060101010101" charset="-122"/>
                <a:cs typeface="黑体" panose="02010609060101010101" charset="-122"/>
              </a:rPr>
              <a:t> </a:t>
            </a:r>
            <a:r>
              <a:rPr lang="en-US" altLang="zh-CN" sz="2000" b="1" kern="100" smtClean="0">
                <a:solidFill>
                  <a:schemeClr val="tx1"/>
                </a:solidFill>
                <a:latin typeface="黑体" panose="02010609060101010101" charset="-122"/>
                <a:ea typeface="黑体" panose="02010609060101010101" charset="-122"/>
                <a:cs typeface="黑体" panose="02010609060101010101" charset="-122"/>
              </a:rPr>
              <a:t>   </a:t>
            </a:r>
            <a:r>
              <a:rPr lang="zh-CN" altLang="zh-CN" sz="2000" b="1" kern="100" smtClean="0">
                <a:solidFill>
                  <a:schemeClr val="tx1"/>
                </a:solidFill>
                <a:latin typeface="黑体" panose="02010609060101010101" charset="-122"/>
                <a:ea typeface="黑体" panose="02010609060101010101" charset="-122"/>
                <a:cs typeface="黑体" panose="02010609060101010101" charset="-122"/>
              </a:rPr>
              <a:t>也</a:t>
            </a:r>
            <a:r>
              <a:rPr lang="zh-CN" altLang="zh-CN" sz="2000" b="1" kern="100">
                <a:solidFill>
                  <a:schemeClr val="tx1"/>
                </a:solidFill>
                <a:latin typeface="黑体" panose="02010609060101010101" charset="-122"/>
                <a:ea typeface="黑体" panose="02010609060101010101" charset="-122"/>
                <a:cs typeface="黑体" panose="02010609060101010101" charset="-122"/>
              </a:rPr>
              <a:t>应积极行动，个人更应从我做起。</a:t>
            </a:r>
            <a:endParaRPr lang="zh-CN" altLang="zh-CN" sz="2000" b="1" kern="100">
              <a:solidFill>
                <a:schemeClr val="tx1"/>
              </a:solidFill>
              <a:effectLst/>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137795" y="4509770"/>
            <a:ext cx="11486515" cy="2536190"/>
          </a:xfrm>
          <a:prstGeom prst="rect">
            <a:avLst/>
          </a:prstGeom>
        </p:spPr>
        <p:txBody>
          <a:bodyPr wrap="square" lIns="121898" tIns="60948" rIns="121898" bIns="60948">
            <a:spAutoFit/>
          </a:bodyPr>
          <a:lstStyle/>
          <a:p>
            <a:pPr indent="713740" algn="just">
              <a:lnSpc>
                <a:spcPct val="130000"/>
              </a:lnSpc>
              <a:spcAft>
                <a:spcPct val="0"/>
              </a:spcAft>
            </a:pPr>
            <a:r>
              <a:rPr lang="zh-CN" altLang="zh-CN" sz="2000" kern="100">
                <a:solidFill>
                  <a:schemeClr val="tx1"/>
                </a:solidFill>
                <a:latin typeface="Times New Roman" panose="02020603050405020304" pitchFamily="18" charset="0"/>
                <a:ea typeface="方正中等线简体" panose="03000509000000000000" pitchFamily="65" charset="-122"/>
                <a:cs typeface="Times New Roman" panose="02020603050405020304" pitchFamily="18" charset="0"/>
              </a:rPr>
              <a:t>材料二：</a:t>
            </a:r>
            <a:endParaRPr lang="zh-CN" altLang="zh-CN" sz="2000" kern="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2000" kern="100">
                <a:solidFill>
                  <a:schemeClr val="tx1"/>
                </a:solidFill>
                <a:latin typeface="黑体" panose="02010609060101010101" charset="-122"/>
                <a:ea typeface="黑体" panose="02010609060101010101" charset="-122"/>
                <a:cs typeface="黑体" panose="02010609060101010101" charset="-122"/>
              </a:rPr>
              <a:t>在构建人类命运共同体格局中，粮食安全举世关注。联合国世界粮食计划署预计，受多种因素影响，今年全球面临严重粮食不安全的人口数量可能由</a:t>
            </a:r>
            <a:r>
              <a:rPr lang="en-US" altLang="zh-CN" sz="2000" kern="100">
                <a:solidFill>
                  <a:schemeClr val="tx1"/>
                </a:solidFill>
                <a:latin typeface="黑体" panose="02010609060101010101" charset="-122"/>
                <a:ea typeface="黑体" panose="02010609060101010101" charset="-122"/>
                <a:cs typeface="黑体" panose="02010609060101010101" charset="-122"/>
              </a:rPr>
              <a:t>1.35</a:t>
            </a:r>
            <a:r>
              <a:rPr lang="zh-CN" altLang="zh-CN" sz="2000" kern="100">
                <a:solidFill>
                  <a:schemeClr val="tx1"/>
                </a:solidFill>
                <a:latin typeface="黑体" panose="02010609060101010101" charset="-122"/>
                <a:ea typeface="黑体" panose="02010609060101010101" charset="-122"/>
                <a:cs typeface="黑体" panose="02010609060101010101" charset="-122"/>
              </a:rPr>
              <a:t>亿增至</a:t>
            </a:r>
            <a:r>
              <a:rPr lang="en-US" altLang="zh-CN" sz="2000" kern="100">
                <a:solidFill>
                  <a:schemeClr val="tx1"/>
                </a:solidFill>
                <a:latin typeface="黑体" panose="02010609060101010101" charset="-122"/>
                <a:ea typeface="黑体" panose="02010609060101010101" charset="-122"/>
                <a:cs typeface="黑体" panose="02010609060101010101" charset="-122"/>
              </a:rPr>
              <a:t>2.65</a:t>
            </a:r>
            <a:r>
              <a:rPr lang="zh-CN" altLang="zh-CN" sz="2000" kern="100">
                <a:solidFill>
                  <a:schemeClr val="tx1"/>
                </a:solidFill>
                <a:latin typeface="黑体" panose="02010609060101010101" charset="-122"/>
                <a:ea typeface="黑体" panose="02010609060101010101" charset="-122"/>
                <a:cs typeface="黑体" panose="02010609060101010101" charset="-122"/>
              </a:rPr>
              <a:t>亿。</a:t>
            </a:r>
          </a:p>
          <a:p>
            <a:pPr indent="711200" algn="r">
              <a:lnSpc>
                <a:spcPct val="130000"/>
              </a:lnSpc>
              <a:spcAft>
                <a:spcPct val="0"/>
              </a:spcAft>
            </a:pPr>
            <a:r>
              <a:rPr lang="en-US" altLang="zh-CN" sz="2000" kern="100">
                <a:solidFill>
                  <a:schemeClr val="tx1"/>
                </a:solidFill>
                <a:latin typeface="黑体" panose="02010609060101010101" charset="-122"/>
                <a:ea typeface="黑体" panose="02010609060101010101" charset="-122"/>
                <a:cs typeface="黑体" panose="02010609060101010101" charset="-122"/>
                <a:sym typeface="+mn-ea"/>
              </a:rPr>
              <a:t>(</a:t>
            </a:r>
            <a:r>
              <a:rPr lang="zh-CN" altLang="zh-CN" sz="2000" kern="100">
                <a:solidFill>
                  <a:schemeClr val="tx1"/>
                </a:solidFill>
                <a:latin typeface="黑体" panose="02010609060101010101" charset="-122"/>
                <a:ea typeface="黑体" panose="02010609060101010101" charset="-122"/>
                <a:cs typeface="黑体" panose="02010609060101010101" charset="-122"/>
                <a:sym typeface="+mn-ea"/>
              </a:rPr>
              <a:t>摘编自张务锋《坚定走好中国特色的粮食安全之路》，</a:t>
            </a:r>
            <a:endParaRPr lang="zh-CN" altLang="zh-CN" sz="2000" kern="100">
              <a:solidFill>
                <a:schemeClr val="tx1"/>
              </a:solidFill>
              <a:latin typeface="黑体" panose="02010609060101010101" charset="-122"/>
              <a:ea typeface="黑体" panose="02010609060101010101" charset="-122"/>
              <a:cs typeface="黑体" panose="02010609060101010101" charset="-122"/>
            </a:endParaRPr>
          </a:p>
          <a:p>
            <a:pPr indent="711200" algn="r">
              <a:lnSpc>
                <a:spcPct val="130000"/>
              </a:lnSpc>
              <a:spcAft>
                <a:spcPct val="0"/>
              </a:spcAft>
            </a:pPr>
            <a:r>
              <a:rPr lang="zh-CN" altLang="zh-CN" sz="2000" kern="100">
                <a:solidFill>
                  <a:schemeClr val="tx1"/>
                </a:solidFill>
                <a:latin typeface="黑体" panose="02010609060101010101" charset="-122"/>
                <a:ea typeface="黑体" panose="02010609060101010101" charset="-122"/>
                <a:cs typeface="黑体" panose="02010609060101010101" charset="-122"/>
                <a:sym typeface="+mn-ea"/>
              </a:rPr>
              <a:t>《学习时报》</a:t>
            </a:r>
            <a:r>
              <a:rPr lang="en-US" altLang="zh-CN" sz="2000" kern="100">
                <a:solidFill>
                  <a:schemeClr val="tx1"/>
                </a:solidFill>
                <a:latin typeface="黑体" panose="02010609060101010101" charset="-122"/>
                <a:ea typeface="黑体" panose="02010609060101010101" charset="-122"/>
                <a:cs typeface="黑体" panose="02010609060101010101" charset="-122"/>
                <a:sym typeface="+mn-ea"/>
              </a:rPr>
              <a:t>2020</a:t>
            </a:r>
            <a:r>
              <a:rPr lang="zh-CN" altLang="zh-CN" sz="2000" kern="100">
                <a:solidFill>
                  <a:schemeClr val="tx1"/>
                </a:solidFill>
                <a:latin typeface="黑体" panose="02010609060101010101" charset="-122"/>
                <a:ea typeface="黑体" panose="02010609060101010101" charset="-122"/>
                <a:cs typeface="黑体" panose="02010609060101010101" charset="-122"/>
                <a:sym typeface="+mn-ea"/>
              </a:rPr>
              <a:t>年</a:t>
            </a:r>
            <a:r>
              <a:rPr lang="en-US" altLang="zh-CN" sz="2000" kern="100">
                <a:solidFill>
                  <a:schemeClr val="tx1"/>
                </a:solidFill>
                <a:latin typeface="黑体" panose="02010609060101010101" charset="-122"/>
                <a:ea typeface="黑体" panose="02010609060101010101" charset="-122"/>
                <a:cs typeface="黑体" panose="02010609060101010101" charset="-122"/>
                <a:sym typeface="+mn-ea"/>
              </a:rPr>
              <a:t>7</a:t>
            </a:r>
            <a:r>
              <a:rPr lang="zh-CN" altLang="zh-CN" sz="2000" kern="100">
                <a:solidFill>
                  <a:schemeClr val="tx1"/>
                </a:solidFill>
                <a:latin typeface="黑体" panose="02010609060101010101" charset="-122"/>
                <a:ea typeface="黑体" panose="02010609060101010101" charset="-122"/>
                <a:cs typeface="黑体" panose="02010609060101010101" charset="-122"/>
                <a:sym typeface="+mn-ea"/>
              </a:rPr>
              <a:t>月</a:t>
            </a:r>
            <a:r>
              <a:rPr lang="en-US" altLang="zh-CN" sz="2000" kern="100">
                <a:solidFill>
                  <a:schemeClr val="tx1"/>
                </a:solidFill>
                <a:latin typeface="黑体" panose="02010609060101010101" charset="-122"/>
                <a:ea typeface="黑体" panose="02010609060101010101" charset="-122"/>
                <a:cs typeface="黑体" panose="02010609060101010101" charset="-122"/>
                <a:sym typeface="+mn-ea"/>
              </a:rPr>
              <a:t>27</a:t>
            </a:r>
            <a:r>
              <a:rPr lang="zh-CN" altLang="zh-CN" sz="2000" kern="100">
                <a:solidFill>
                  <a:schemeClr val="tx1"/>
                </a:solidFill>
                <a:latin typeface="黑体" panose="02010609060101010101" charset="-122"/>
                <a:ea typeface="黑体" panose="02010609060101010101" charset="-122"/>
                <a:cs typeface="黑体" panose="02010609060101010101" charset="-122"/>
                <a:sym typeface="+mn-ea"/>
              </a:rPr>
              <a:t>日</a:t>
            </a:r>
            <a:r>
              <a:rPr lang="en-US" altLang="zh-CN" sz="2000" kern="100">
                <a:solidFill>
                  <a:schemeClr val="tx1"/>
                </a:solidFill>
                <a:latin typeface="黑体" panose="02010609060101010101" charset="-122"/>
                <a:ea typeface="黑体" panose="02010609060101010101" charset="-122"/>
                <a:cs typeface="黑体" panose="02010609060101010101" charset="-122"/>
                <a:sym typeface="+mn-ea"/>
              </a:rPr>
              <a:t>)</a:t>
            </a:r>
            <a:endParaRPr lang="zh-CN" altLang="zh-CN" sz="18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180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2"/>
          <a:stretch>
            <a:fillRect/>
          </a:stretch>
        </p:blipFill>
        <p:spPr>
          <a:xfrm>
            <a:off x="8831580" y="1197610"/>
            <a:ext cx="3067050" cy="2543175"/>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19"/>
          <p:cNvSpPr txBox="1"/>
          <p:nvPr/>
        </p:nvSpPr>
        <p:spPr>
          <a:xfrm>
            <a:off x="262558" y="2421280"/>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0840" y="-170815"/>
            <a:ext cx="8876030" cy="4580890"/>
          </a:xfrm>
          <a:prstGeom prst="rect">
            <a:avLst/>
          </a:prstGeom>
        </p:spPr>
        <p:txBody>
          <a:bodyPr wrap="square">
            <a:spAutoFit/>
          </a:bodyPr>
          <a:lstStyle/>
          <a:p>
            <a:pPr algn="just">
              <a:lnSpc>
                <a:spcPct val="150000"/>
              </a:lnSpc>
              <a:spcAft>
                <a:spcPct val="0"/>
              </a:spcAft>
            </a:pP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kern="100">
                <a:latin typeface="黑体" panose="02010609060101010101" charset="-122"/>
                <a:ea typeface="黑体" panose="02010609060101010101" charset="-122"/>
                <a:cs typeface="Times New Roman" panose="02020603050405020304" pitchFamily="18" charset="0"/>
              </a:rPr>
              <a:t>客观题：下列对材料相关内容的理解和分析，不正确的一项是</a:t>
            </a:r>
            <a:endParaRPr lang="zh-CN" altLang="zh-CN" sz="1000" kern="100">
              <a:latin typeface="黑体" panose="02010609060101010101" charset="-122"/>
              <a:ea typeface="黑体" panose="02010609060101010101"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中国要保障粮食的安全，就要稳固</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三农</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这个基础，全力抓好</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粮食</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生产</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，构建好粮食的安全保障体系。</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在农村，我们要将农业现代化与农村现代化建设一同设计和推进，</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深</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化</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各项改革，以保障国家粮食安全。</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受各种因素的影响，</a:t>
            </a: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2020</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年联合国粮食计划署也发出了世界粮食</a:t>
            </a:r>
            <a:r>
              <a:rPr lang="zh-CN"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危机</a:t>
            </a:r>
            <a:endParaRPr lang="en-US"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预警</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000" b="1" kern="100">
                <a:solidFill>
                  <a:srgbClr val="7030A0"/>
                </a:solidFill>
                <a:latin typeface="黑体" panose="02010609060101010101" charset="-122"/>
                <a:ea typeface="黑体" panose="02010609060101010101" charset="-122"/>
                <a:cs typeface="Times New Roman" panose="02020603050405020304" pitchFamily="18" charset="0"/>
              </a:rPr>
              <a:t>引起了全世界的广泛关注。</a:t>
            </a:r>
            <a:endParaRPr lang="zh-CN" altLang="zh-CN" sz="2000" b="1" kern="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要形成勤俭节约的好风尚，政府应加强立法、监管和宣传，餐饮</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企业</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也</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应积极行动，个人更应从我做起。</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0" name="矩形 9"/>
          <p:cNvSpPr/>
          <p:nvPr/>
        </p:nvSpPr>
        <p:spPr>
          <a:xfrm>
            <a:off x="137795" y="4509770"/>
            <a:ext cx="11486515" cy="2536190"/>
          </a:xfrm>
          <a:prstGeom prst="rect">
            <a:avLst/>
          </a:prstGeom>
        </p:spPr>
        <p:txBody>
          <a:bodyPr wrap="square" lIns="121898" tIns="60948" rIns="121898" bIns="60948">
            <a:spAutoFit/>
          </a:bodyPr>
          <a:lstStyle/>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材料二：</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rPr>
              <a:t>在构建人类命运共同体格局中，</a:t>
            </a:r>
            <a:r>
              <a:rPr lang="zh-CN" altLang="zh-CN" sz="2000" b="1" kern="100">
                <a:solidFill>
                  <a:srgbClr val="7030A0"/>
                </a:solidFill>
                <a:latin typeface="黑体" panose="02010609060101010101" charset="-122"/>
                <a:ea typeface="黑体" panose="02010609060101010101" charset="-122"/>
                <a:cs typeface="黑体" panose="02010609060101010101" charset="-122"/>
              </a:rPr>
              <a:t>粮食安全举世关注</a:t>
            </a:r>
            <a:r>
              <a:rPr lang="zh-CN" altLang="zh-CN" sz="2000" kern="100">
                <a:solidFill>
                  <a:srgbClr val="7030A0"/>
                </a:solidFill>
                <a:latin typeface="黑体" panose="02010609060101010101" charset="-122"/>
                <a:ea typeface="黑体" panose="02010609060101010101" charset="-122"/>
                <a:cs typeface="黑体" panose="02010609060101010101" charset="-122"/>
              </a:rPr>
              <a:t>。</a:t>
            </a:r>
            <a:r>
              <a:rPr lang="zh-CN" altLang="zh-CN" sz="2000" kern="100">
                <a:solidFill>
                  <a:srgbClr val="0000FF"/>
                </a:solidFill>
                <a:latin typeface="黑体" panose="02010609060101010101" charset="-122"/>
                <a:ea typeface="黑体" panose="02010609060101010101" charset="-122"/>
                <a:cs typeface="黑体" panose="02010609060101010101" charset="-122"/>
              </a:rPr>
              <a:t>联合国世界粮食计划署预计</a:t>
            </a:r>
            <a:r>
              <a:rPr lang="zh-CN" altLang="zh-CN" sz="2000" kern="100">
                <a:latin typeface="黑体" panose="02010609060101010101" charset="-122"/>
                <a:ea typeface="黑体" panose="02010609060101010101" charset="-122"/>
                <a:cs typeface="黑体" panose="02010609060101010101" charset="-122"/>
              </a:rPr>
              <a:t>，</a:t>
            </a:r>
            <a:r>
              <a:rPr lang="zh-CN" altLang="zh-CN" sz="2000" kern="100">
                <a:solidFill>
                  <a:srgbClr val="FF0000"/>
                </a:solidFill>
                <a:latin typeface="黑体" panose="02010609060101010101" charset="-122"/>
                <a:ea typeface="黑体" panose="02010609060101010101" charset="-122"/>
                <a:cs typeface="黑体" panose="02010609060101010101" charset="-122"/>
              </a:rPr>
              <a:t>受多种因素影响，</a:t>
            </a:r>
            <a:r>
              <a:rPr lang="zh-CN" altLang="zh-CN" sz="2000" kern="100">
                <a:solidFill>
                  <a:srgbClr val="0000FF"/>
                </a:solidFill>
                <a:latin typeface="黑体" panose="02010609060101010101" charset="-122"/>
                <a:ea typeface="黑体" panose="02010609060101010101" charset="-122"/>
                <a:cs typeface="黑体" panose="02010609060101010101" charset="-122"/>
              </a:rPr>
              <a:t>今年全球面临严重粮食不安全的人口数量可能由</a:t>
            </a:r>
            <a:r>
              <a:rPr lang="en-US" altLang="zh-CN" sz="2000" kern="100">
                <a:solidFill>
                  <a:srgbClr val="0000FF"/>
                </a:solidFill>
                <a:latin typeface="黑体" panose="02010609060101010101" charset="-122"/>
                <a:ea typeface="黑体" panose="02010609060101010101" charset="-122"/>
                <a:cs typeface="黑体" panose="02010609060101010101" charset="-122"/>
              </a:rPr>
              <a:t>1.35</a:t>
            </a:r>
            <a:r>
              <a:rPr lang="zh-CN" altLang="zh-CN" sz="2000" kern="100">
                <a:solidFill>
                  <a:srgbClr val="0000FF"/>
                </a:solidFill>
                <a:latin typeface="黑体" panose="02010609060101010101" charset="-122"/>
                <a:ea typeface="黑体" panose="02010609060101010101" charset="-122"/>
                <a:cs typeface="黑体" panose="02010609060101010101" charset="-122"/>
              </a:rPr>
              <a:t>亿增至</a:t>
            </a:r>
            <a:r>
              <a:rPr lang="en-US" altLang="zh-CN" sz="2000" kern="100">
                <a:solidFill>
                  <a:srgbClr val="0000FF"/>
                </a:solidFill>
                <a:latin typeface="黑体" panose="02010609060101010101" charset="-122"/>
                <a:ea typeface="黑体" panose="02010609060101010101" charset="-122"/>
                <a:cs typeface="黑体" panose="02010609060101010101" charset="-122"/>
              </a:rPr>
              <a:t>2.65</a:t>
            </a:r>
            <a:r>
              <a:rPr lang="zh-CN" altLang="zh-CN" sz="2000" kern="100">
                <a:solidFill>
                  <a:srgbClr val="0000FF"/>
                </a:solidFill>
                <a:latin typeface="黑体" panose="02010609060101010101" charset="-122"/>
                <a:ea typeface="黑体" panose="02010609060101010101" charset="-122"/>
                <a:cs typeface="黑体" panose="02010609060101010101" charset="-122"/>
              </a:rPr>
              <a:t>亿。</a:t>
            </a:r>
            <a:endParaRPr lang="zh-CN" altLang="zh-CN" sz="2000" kern="100">
              <a:latin typeface="黑体" panose="02010609060101010101" charset="-122"/>
              <a:ea typeface="黑体" panose="02010609060101010101" charset="-122"/>
              <a:cs typeface="黑体" panose="02010609060101010101" charset="-122"/>
            </a:endParaRPr>
          </a:p>
          <a:p>
            <a:pPr indent="711200" algn="r">
              <a:lnSpc>
                <a:spcPct val="13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摘编自张务锋《坚定走好中国特色的粮食安全之路》，</a:t>
            </a:r>
            <a:endParaRPr lang="zh-CN" altLang="zh-CN" sz="2000" kern="100">
              <a:latin typeface="黑体" panose="02010609060101010101" charset="-122"/>
              <a:ea typeface="黑体" panose="02010609060101010101" charset="-122"/>
              <a:cs typeface="黑体" panose="02010609060101010101" charset="-122"/>
            </a:endParaRPr>
          </a:p>
          <a:p>
            <a:pPr indent="711200" algn="r">
              <a:lnSpc>
                <a:spcPct val="13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《学习时报》</a:t>
            </a:r>
            <a:r>
              <a:rPr lang="en-US" altLang="zh-CN" sz="2000" kern="100">
                <a:latin typeface="黑体" panose="02010609060101010101" charset="-122"/>
                <a:ea typeface="黑体" panose="02010609060101010101" charset="-122"/>
                <a:cs typeface="黑体" panose="02010609060101010101" charset="-122"/>
                <a:sym typeface="+mn-ea"/>
              </a:rPr>
              <a:t>2020</a:t>
            </a:r>
            <a:r>
              <a:rPr lang="zh-CN" altLang="zh-CN" sz="2000" kern="100">
                <a:latin typeface="黑体" panose="02010609060101010101" charset="-122"/>
                <a:ea typeface="黑体" panose="02010609060101010101" charset="-122"/>
                <a:cs typeface="黑体" panose="02010609060101010101" charset="-122"/>
                <a:sym typeface="+mn-ea"/>
              </a:rPr>
              <a:t>年</a:t>
            </a:r>
            <a:r>
              <a:rPr lang="en-US" altLang="zh-CN" sz="2000" kern="100">
                <a:latin typeface="黑体" panose="02010609060101010101" charset="-122"/>
                <a:ea typeface="黑体" panose="02010609060101010101" charset="-122"/>
                <a:cs typeface="黑体" panose="02010609060101010101" charset="-122"/>
                <a:sym typeface="+mn-ea"/>
              </a:rPr>
              <a:t>7</a:t>
            </a:r>
            <a:r>
              <a:rPr lang="zh-CN" altLang="zh-CN" sz="2000" kern="100">
                <a:latin typeface="黑体" panose="02010609060101010101" charset="-122"/>
                <a:ea typeface="黑体" panose="02010609060101010101" charset="-122"/>
                <a:cs typeface="黑体" panose="02010609060101010101" charset="-122"/>
                <a:sym typeface="+mn-ea"/>
              </a:rPr>
              <a:t>月</a:t>
            </a:r>
            <a:r>
              <a:rPr lang="en-US" altLang="zh-CN" sz="2000" kern="100">
                <a:latin typeface="黑体" panose="02010609060101010101" charset="-122"/>
                <a:ea typeface="黑体" panose="02010609060101010101" charset="-122"/>
                <a:cs typeface="黑体" panose="02010609060101010101" charset="-122"/>
                <a:sym typeface="+mn-ea"/>
              </a:rPr>
              <a:t>27</a:t>
            </a:r>
            <a:r>
              <a:rPr lang="zh-CN" altLang="zh-CN" sz="2000" kern="100">
                <a:latin typeface="黑体" panose="02010609060101010101" charset="-122"/>
                <a:ea typeface="黑体" panose="02010609060101010101" charset="-122"/>
                <a:cs typeface="黑体" panose="02010609060101010101" charset="-122"/>
                <a:sym typeface="+mn-ea"/>
              </a:rPr>
              <a:t>日</a:t>
            </a:r>
            <a:r>
              <a:rPr lang="en-US" altLang="zh-CN" sz="2000" kern="100">
                <a:latin typeface="黑体" panose="02010609060101010101" charset="-122"/>
                <a:ea typeface="黑体" panose="02010609060101010101" charset="-122"/>
                <a:cs typeface="黑体" panose="02010609060101010101" charset="-122"/>
                <a:sym typeface="+mn-ea"/>
              </a:rPr>
              <a:t>)</a:t>
            </a:r>
            <a:endParaRPr lang="zh-CN" altLang="zh-CN" sz="18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180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2"/>
          <a:stretch>
            <a:fillRect/>
          </a:stretch>
        </p:blipFill>
        <p:spPr>
          <a:xfrm>
            <a:off x="8831580" y="1197610"/>
            <a:ext cx="3067050" cy="25431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9255" y="117475"/>
            <a:ext cx="8465820" cy="3998595"/>
          </a:xfrm>
          <a:prstGeom prst="rect">
            <a:avLst/>
          </a:prstGeom>
        </p:spPr>
        <p:txBody>
          <a:bodyPr wrap="square" lIns="121898" tIns="60948" rIns="121898" bIns="60948">
            <a:spAutoFit/>
          </a:bodyPr>
          <a:lstStyle/>
          <a:p>
            <a:pPr algn="just">
              <a:lnSpc>
                <a:spcPct val="140000"/>
              </a:lnSpc>
              <a:spcAft>
                <a:spcPct val="0"/>
              </a:spcAft>
            </a:pPr>
            <a:r>
              <a:rPr lang="zh-CN" altLang="zh-CN" sz="2000" kern="100">
                <a:latin typeface="黑体" panose="02010609060101010101" charset="-122"/>
                <a:ea typeface="黑体" panose="02010609060101010101" charset="-122"/>
                <a:cs typeface="黑体" panose="02010609060101010101" charset="-122"/>
              </a:rPr>
              <a:t>客观题：下列对材料相关内容的概括和分析，不正确的一项是</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A.</a:t>
            </a:r>
            <a:r>
              <a:rPr lang="zh-CN" altLang="zh-CN" sz="2000" kern="100">
                <a:latin typeface="黑体" panose="02010609060101010101" charset="-122"/>
                <a:ea typeface="黑体" panose="02010609060101010101" charset="-122"/>
                <a:cs typeface="黑体" panose="02010609060101010101" charset="-122"/>
              </a:rPr>
              <a:t>中国的耕地资源、淡水资源与人口数量严重不匹配，粮食安全对</a:t>
            </a:r>
            <a:r>
              <a:rPr lang="zh-CN" altLang="zh-CN" sz="2000" kern="100" smtClean="0">
                <a:latin typeface="黑体" panose="02010609060101010101" charset="-122"/>
                <a:ea typeface="黑体" panose="02010609060101010101" charset="-122"/>
                <a:cs typeface="黑体" panose="02010609060101010101" charset="-122"/>
              </a:rPr>
              <a:t>我国</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来说</a:t>
            </a:r>
            <a:r>
              <a:rPr lang="zh-CN" altLang="zh-CN" sz="2000" kern="100">
                <a:latin typeface="黑体" panose="02010609060101010101" charset="-122"/>
                <a:ea typeface="黑体" panose="02010609060101010101" charset="-122"/>
                <a:cs typeface="黑体" panose="02010609060101010101" charset="-122"/>
              </a:rPr>
              <a:t>依然是一个永恒的民生课题。</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B.</a:t>
            </a:r>
            <a:r>
              <a:rPr lang="zh-CN" altLang="zh-CN" sz="2000" kern="100">
                <a:latin typeface="黑体" panose="02010609060101010101" charset="-122"/>
                <a:ea typeface="黑体" panose="02010609060101010101" charset="-122"/>
                <a:cs typeface="黑体" panose="02010609060101010101" charset="-122"/>
              </a:rPr>
              <a:t>中国自古推崇</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谷为民命</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民以食为天</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，粮食事关</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三农</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改革</a:t>
            </a:r>
            <a:r>
              <a:rPr lang="zh-CN" altLang="zh-CN" sz="2000" kern="100" smtClean="0">
                <a:latin typeface="黑体" panose="02010609060101010101" charset="-122"/>
                <a:ea typeface="黑体" panose="02010609060101010101" charset="-122"/>
                <a:cs typeface="黑体" panose="02010609060101010101" charset="-122"/>
              </a:rPr>
              <a:t>，</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solidFill>
                  <a:srgbClr val="C00000"/>
                </a:solidFill>
                <a:latin typeface="黑体" panose="02010609060101010101" charset="-122"/>
                <a:ea typeface="黑体" panose="02010609060101010101" charset="-122"/>
                <a:cs typeface="黑体" panose="02010609060101010101" charset="-122"/>
              </a:rPr>
              <a:t>因此</a:t>
            </a:r>
            <a:r>
              <a:rPr lang="zh-CN" altLang="zh-CN" sz="2000" kern="100">
                <a:latin typeface="黑体" panose="02010609060101010101" charset="-122"/>
                <a:ea typeface="黑体" panose="02010609060101010101" charset="-122"/>
                <a:cs typeface="黑体" panose="02010609060101010101" charset="-122"/>
              </a:rPr>
              <a:t>粮食安全对中国尤为重要。</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C.</a:t>
            </a:r>
            <a:r>
              <a:rPr lang="zh-CN" altLang="zh-CN" sz="2000" kern="100">
                <a:latin typeface="黑体" panose="02010609060101010101" charset="-122"/>
                <a:ea typeface="黑体" panose="02010609060101010101" charset="-122"/>
                <a:cs typeface="黑体" panose="02010609060101010101" charset="-122"/>
              </a:rPr>
              <a:t>今天，生活水平得到很大改善，但生活中餐饮浪费现象触目惊心，</a:t>
            </a:r>
            <a:r>
              <a:rPr lang="zh-CN" altLang="zh-CN" sz="2000" kern="100" smtClean="0">
                <a:latin typeface="黑体" panose="02010609060101010101" charset="-122"/>
                <a:ea typeface="黑体" panose="02010609060101010101" charset="-122"/>
                <a:cs typeface="黑体" panose="02010609060101010101" charset="-122"/>
              </a:rPr>
              <a:t>这</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主要</a:t>
            </a:r>
            <a:r>
              <a:rPr lang="zh-CN" altLang="zh-CN" sz="2000" kern="100">
                <a:latin typeface="黑体" panose="02010609060101010101" charset="-122"/>
                <a:ea typeface="黑体" panose="02010609060101010101" charset="-122"/>
                <a:cs typeface="黑体" panose="02010609060101010101" charset="-122"/>
              </a:rPr>
              <a:t>与部分消费者</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好面子</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有关。</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D.</a:t>
            </a:r>
            <a:r>
              <a:rPr lang="zh-CN" altLang="zh-CN" sz="2000" kern="100">
                <a:latin typeface="黑体" panose="02010609060101010101" charset="-122"/>
                <a:ea typeface="黑体" panose="02010609060101010101" charset="-122"/>
                <a:cs typeface="黑体" panose="02010609060101010101" charset="-122"/>
              </a:rPr>
              <a:t>要保障我国粮食安全，不仅需要国家政策的引导，还需要科研技术</a:t>
            </a:r>
            <a:r>
              <a:rPr lang="zh-CN" altLang="zh-CN" sz="2000" kern="100" smtClean="0">
                <a:latin typeface="黑体" panose="02010609060101010101" charset="-122"/>
                <a:ea typeface="黑体" panose="02010609060101010101" charset="-122"/>
                <a:cs typeface="黑体" panose="02010609060101010101" charset="-122"/>
              </a:rPr>
              <a:t>的</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支持</a:t>
            </a:r>
            <a:r>
              <a:rPr lang="zh-CN" altLang="zh-CN" sz="2000" kern="100">
                <a:latin typeface="黑体" panose="02010609060101010101" charset="-122"/>
                <a:ea typeface="黑体" panose="02010609060101010101" charset="-122"/>
                <a:cs typeface="黑体" panose="02010609060101010101" charset="-122"/>
              </a:rPr>
              <a:t>，更需要倡导勤俭节约的风气。</a:t>
            </a:r>
            <a:endParaRPr lang="zh-CN" altLang="zh-CN" sz="2000" kern="100">
              <a:effectLst/>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18745" y="4221480"/>
            <a:ext cx="11692255" cy="1938020"/>
          </a:xfrm>
          <a:prstGeom prst="rect">
            <a:avLst/>
          </a:prstGeom>
          <a:noFill/>
        </p:spPr>
        <p:txBody>
          <a:bodyPr wrap="square" rtlCol="0" anchor="t">
            <a:spAutoFit/>
          </a:bodyPr>
          <a:lstStyle/>
          <a:p>
            <a:pPr indent="713740" algn="just">
              <a:lnSpc>
                <a:spcPct val="12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材料三：</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2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自古以来，</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民以食为天</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都是亘古不变的道理，对于一个像我们中国这样的农业大国更是有着深刻的意义。今年新冠疫情特殊时期，周边各国竞相发布暂缓粮食出口的消息，让我们意识到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粮食安全</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并不像字面上的这样简单。民为国基，谷为民命。粮食事关国运民生，粮食安全是国家安全的重要基础。</a:t>
            </a:r>
          </a:p>
        </p:txBody>
      </p:sp>
      <p:pic>
        <p:nvPicPr>
          <p:cNvPr id="6" name="图片 5"/>
          <p:cNvPicPr>
            <a:picLocks noChangeAspect="1"/>
          </p:cNvPicPr>
          <p:nvPr/>
        </p:nvPicPr>
        <p:blipFill>
          <a:blip r:embed="rId2"/>
          <a:stretch>
            <a:fillRect/>
          </a:stretch>
        </p:blipFill>
        <p:spPr>
          <a:xfrm>
            <a:off x="8975725" y="405130"/>
            <a:ext cx="2707640" cy="4139565"/>
          </a:xfrm>
          <a:prstGeom prst="rect">
            <a:avLst/>
          </a:pr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9255" y="117475"/>
            <a:ext cx="8465820" cy="3998595"/>
          </a:xfrm>
          <a:prstGeom prst="rect">
            <a:avLst/>
          </a:prstGeom>
        </p:spPr>
        <p:txBody>
          <a:bodyPr wrap="square" lIns="121898" tIns="60948" rIns="121898" bIns="60948">
            <a:spAutoFit/>
          </a:bodyPr>
          <a:lstStyle/>
          <a:p>
            <a:pPr algn="just">
              <a:lnSpc>
                <a:spcPct val="140000"/>
              </a:lnSpc>
              <a:spcAft>
                <a:spcPct val="0"/>
              </a:spcAft>
            </a:pPr>
            <a:r>
              <a:rPr lang="zh-CN" altLang="zh-CN" sz="2000" kern="100">
                <a:latin typeface="黑体" panose="02010609060101010101" charset="-122"/>
                <a:ea typeface="黑体" panose="02010609060101010101" charset="-122"/>
                <a:cs typeface="黑体" panose="02010609060101010101" charset="-122"/>
              </a:rPr>
              <a:t>客观题：下列对材料相关内容的概括和分析，不正确的一项是</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A.</a:t>
            </a:r>
            <a:r>
              <a:rPr lang="zh-CN" altLang="zh-CN" sz="2000" kern="100">
                <a:latin typeface="黑体" panose="02010609060101010101" charset="-122"/>
                <a:ea typeface="黑体" panose="02010609060101010101" charset="-122"/>
                <a:cs typeface="黑体" panose="02010609060101010101" charset="-122"/>
              </a:rPr>
              <a:t>中国的耕地资源、淡水资源与人口数量严重不匹配，粮食安全对</a:t>
            </a:r>
            <a:r>
              <a:rPr lang="zh-CN" altLang="zh-CN" sz="2000" kern="100" smtClean="0">
                <a:latin typeface="黑体" panose="02010609060101010101" charset="-122"/>
                <a:ea typeface="黑体" panose="02010609060101010101" charset="-122"/>
                <a:cs typeface="黑体" panose="02010609060101010101" charset="-122"/>
              </a:rPr>
              <a:t>我国</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来说</a:t>
            </a:r>
            <a:r>
              <a:rPr lang="zh-CN" altLang="zh-CN" sz="2000" kern="100">
                <a:latin typeface="黑体" panose="02010609060101010101" charset="-122"/>
                <a:ea typeface="黑体" panose="02010609060101010101" charset="-122"/>
                <a:cs typeface="黑体" panose="02010609060101010101" charset="-122"/>
              </a:rPr>
              <a:t>依然是一个永恒的民生课题。</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B.</a:t>
            </a:r>
            <a:r>
              <a:rPr lang="zh-CN" altLang="zh-CN" sz="2000" kern="100">
                <a:solidFill>
                  <a:srgbClr val="C00000"/>
                </a:solidFill>
                <a:latin typeface="黑体" panose="02010609060101010101" charset="-122"/>
                <a:ea typeface="黑体" panose="02010609060101010101" charset="-122"/>
                <a:cs typeface="黑体" panose="02010609060101010101" charset="-122"/>
              </a:rPr>
              <a:t>中国自古推崇</a:t>
            </a:r>
            <a:r>
              <a:rPr lang="en-US" altLang="zh-CN" sz="2000" kern="100">
                <a:solidFill>
                  <a:srgbClr val="C00000"/>
                </a:solidFill>
                <a:latin typeface="黑体" panose="02010609060101010101" charset="-122"/>
                <a:ea typeface="黑体" panose="02010609060101010101" charset="-122"/>
                <a:cs typeface="黑体" panose="02010609060101010101" charset="-122"/>
              </a:rPr>
              <a:t>“</a:t>
            </a:r>
            <a:r>
              <a:rPr lang="zh-CN" altLang="zh-CN" sz="2000" kern="100">
                <a:solidFill>
                  <a:srgbClr val="C00000"/>
                </a:solidFill>
                <a:latin typeface="黑体" panose="02010609060101010101" charset="-122"/>
                <a:ea typeface="黑体" panose="02010609060101010101" charset="-122"/>
                <a:cs typeface="黑体" panose="02010609060101010101" charset="-122"/>
              </a:rPr>
              <a:t>谷为民命</a:t>
            </a:r>
            <a:r>
              <a:rPr lang="en-US" altLang="zh-CN" sz="2000" kern="100">
                <a:solidFill>
                  <a:srgbClr val="C00000"/>
                </a:solidFill>
                <a:latin typeface="黑体" panose="02010609060101010101" charset="-122"/>
                <a:ea typeface="黑体" panose="02010609060101010101" charset="-122"/>
                <a:cs typeface="黑体" panose="02010609060101010101" charset="-122"/>
              </a:rPr>
              <a:t>”“</a:t>
            </a:r>
            <a:r>
              <a:rPr lang="zh-CN" altLang="zh-CN" sz="2000" kern="100">
                <a:solidFill>
                  <a:srgbClr val="C00000"/>
                </a:solidFill>
                <a:latin typeface="黑体" panose="02010609060101010101" charset="-122"/>
                <a:ea typeface="黑体" panose="02010609060101010101" charset="-122"/>
                <a:cs typeface="黑体" panose="02010609060101010101" charset="-122"/>
              </a:rPr>
              <a:t>民以食为天</a:t>
            </a:r>
            <a:r>
              <a:rPr lang="en-US" altLang="zh-CN" sz="2000" kern="100">
                <a:solidFill>
                  <a:srgbClr val="C00000"/>
                </a:solidFill>
                <a:latin typeface="黑体" panose="02010609060101010101" charset="-122"/>
                <a:ea typeface="黑体" panose="02010609060101010101" charset="-122"/>
                <a:cs typeface="黑体" panose="02010609060101010101" charset="-122"/>
              </a:rPr>
              <a:t>”</a:t>
            </a:r>
            <a:r>
              <a:rPr lang="zh-CN" altLang="zh-CN" sz="2000" kern="100">
                <a:solidFill>
                  <a:srgbClr val="C00000"/>
                </a:solidFill>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粮食事关</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三农</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改革</a:t>
            </a:r>
            <a:r>
              <a:rPr lang="zh-CN" altLang="zh-CN" sz="2000" b="1" kern="100" smtClean="0">
                <a:latin typeface="黑体" panose="02010609060101010101" charset="-122"/>
                <a:ea typeface="黑体" panose="02010609060101010101" charset="-122"/>
                <a:cs typeface="黑体" panose="02010609060101010101" charset="-122"/>
              </a:rPr>
              <a:t>，</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solidFill>
                  <a:srgbClr val="0000FF"/>
                </a:solidFill>
                <a:latin typeface="黑体" panose="02010609060101010101" charset="-122"/>
                <a:ea typeface="黑体" panose="02010609060101010101" charset="-122"/>
                <a:cs typeface="黑体" panose="02010609060101010101" charset="-122"/>
              </a:rPr>
              <a:t>因此</a:t>
            </a:r>
            <a:r>
              <a:rPr lang="zh-CN" altLang="zh-CN" sz="2000" kern="100">
                <a:solidFill>
                  <a:srgbClr val="0000FF"/>
                </a:solidFill>
                <a:latin typeface="黑体" panose="02010609060101010101" charset="-122"/>
                <a:ea typeface="黑体" panose="02010609060101010101" charset="-122"/>
                <a:cs typeface="黑体" panose="02010609060101010101" charset="-122"/>
              </a:rPr>
              <a:t>粮食安全对中国尤为重要。</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C.</a:t>
            </a:r>
            <a:r>
              <a:rPr lang="zh-CN" altLang="zh-CN" sz="2000" kern="100">
                <a:latin typeface="黑体" panose="02010609060101010101" charset="-122"/>
                <a:ea typeface="黑体" panose="02010609060101010101" charset="-122"/>
                <a:cs typeface="黑体" panose="02010609060101010101" charset="-122"/>
              </a:rPr>
              <a:t>今天，生活水平得到很大改善，但生活中餐饮浪费现象触目惊心，</a:t>
            </a:r>
            <a:r>
              <a:rPr lang="zh-CN" altLang="zh-CN" sz="2000" kern="100" smtClean="0">
                <a:latin typeface="黑体" panose="02010609060101010101" charset="-122"/>
                <a:ea typeface="黑体" panose="02010609060101010101" charset="-122"/>
                <a:cs typeface="黑体" panose="02010609060101010101" charset="-122"/>
              </a:rPr>
              <a:t>这</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主要</a:t>
            </a:r>
            <a:r>
              <a:rPr lang="zh-CN" altLang="zh-CN" sz="2000" kern="100">
                <a:latin typeface="黑体" panose="02010609060101010101" charset="-122"/>
                <a:ea typeface="黑体" panose="02010609060101010101" charset="-122"/>
                <a:cs typeface="黑体" panose="02010609060101010101" charset="-122"/>
              </a:rPr>
              <a:t>与部分消费者</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好面子</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有关。</a:t>
            </a:r>
            <a:endParaRPr lang="zh-CN" altLang="zh-CN" sz="900" kern="10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D.</a:t>
            </a:r>
            <a:r>
              <a:rPr lang="zh-CN" altLang="zh-CN" sz="2000" kern="100">
                <a:latin typeface="黑体" panose="02010609060101010101" charset="-122"/>
                <a:ea typeface="黑体" panose="02010609060101010101" charset="-122"/>
                <a:cs typeface="黑体" panose="02010609060101010101" charset="-122"/>
              </a:rPr>
              <a:t>要保障我国粮食安全，不仅需要国家政策的引导，还需要科研技术</a:t>
            </a:r>
            <a:r>
              <a:rPr lang="zh-CN" altLang="zh-CN" sz="2000" kern="100" smtClean="0">
                <a:latin typeface="黑体" panose="02010609060101010101" charset="-122"/>
                <a:ea typeface="黑体" panose="02010609060101010101" charset="-122"/>
                <a:cs typeface="黑体" panose="02010609060101010101" charset="-122"/>
              </a:rPr>
              <a:t>的</a:t>
            </a:r>
            <a:endParaRPr lang="en-US" altLang="zh-CN" sz="2000" kern="100" smtClean="0">
              <a:latin typeface="黑体" panose="02010609060101010101" charset="-122"/>
              <a:ea typeface="黑体" panose="02010609060101010101" charset="-122"/>
              <a:cs typeface="黑体" panose="02010609060101010101" charset="-122"/>
            </a:endParaRPr>
          </a:p>
          <a:p>
            <a:pPr algn="just">
              <a:lnSpc>
                <a:spcPct val="14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en-US" altLang="zh-CN" sz="2000"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支持</a:t>
            </a:r>
            <a:r>
              <a:rPr lang="zh-CN" altLang="zh-CN" sz="2000" kern="100">
                <a:latin typeface="黑体" panose="02010609060101010101" charset="-122"/>
                <a:ea typeface="黑体" panose="02010609060101010101" charset="-122"/>
                <a:cs typeface="黑体" panose="02010609060101010101" charset="-122"/>
              </a:rPr>
              <a:t>，更需要倡导勤俭节约的风气。</a:t>
            </a:r>
            <a:endParaRPr lang="zh-CN" altLang="zh-CN" sz="2000" kern="100">
              <a:effectLst/>
              <a:latin typeface="黑体" panose="02010609060101010101" charset="-122"/>
              <a:ea typeface="黑体" panose="02010609060101010101" charset="-122"/>
              <a:cs typeface="黑体" panose="02010609060101010101" charset="-122"/>
            </a:endParaRPr>
          </a:p>
        </p:txBody>
      </p:sp>
      <p:sp>
        <p:nvSpPr>
          <p:cNvPr id="3" name="TextBox 19"/>
          <p:cNvSpPr txBox="1"/>
          <p:nvPr/>
        </p:nvSpPr>
        <p:spPr>
          <a:xfrm>
            <a:off x="262558" y="1413818"/>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p>
        </p:txBody>
      </p:sp>
      <p:sp>
        <p:nvSpPr>
          <p:cNvPr id="4" name="矩形 3"/>
          <p:cNvSpPr/>
          <p:nvPr/>
        </p:nvSpPr>
        <p:spPr>
          <a:xfrm>
            <a:off x="334596" y="6021963"/>
            <a:ext cx="11412000" cy="551180"/>
          </a:xfrm>
          <a:prstGeom prst="rect">
            <a:avLst/>
          </a:prstGeom>
        </p:spPr>
        <p:txBody>
          <a:bodyPr wrap="square" lIns="121898" tIns="60948" rIns="121898" bIns="60948">
            <a:spAutoFit/>
          </a:bodyPr>
          <a:lstStyle/>
          <a:p>
            <a:pPr algn="just">
              <a:lnSpc>
                <a:spcPct val="140000"/>
              </a:lnSpc>
              <a:spcAft>
                <a:spcPct val="0"/>
              </a:spcAf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000" kern="100">
                <a:latin typeface="Times New Roman" panose="02020603050405020304" pitchFamily="18" charset="0"/>
                <a:ea typeface="仿宋_GB2312" panose="02010609030101010101" pitchFamily="49" charset="-122"/>
                <a:cs typeface="Times New Roman" panose="02020603050405020304" pitchFamily="18" charset="0"/>
              </a:rPr>
              <a:t>　</a:t>
            </a:r>
            <a:r>
              <a:rPr lang="zh-CN" altLang="zh-CN" sz="2000" kern="100">
                <a:latin typeface="Times New Roman" panose="02020603050405020304" pitchFamily="18" charset="0"/>
                <a:cs typeface="Times New Roman" panose="02020603050405020304" pitchFamily="18" charset="0"/>
              </a:rPr>
              <a:t>材料中</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粮食安全对中国尤为重要</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的原因，没有</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粮食事关</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三农</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改革</a:t>
            </a:r>
            <a:r>
              <a:rPr lang="en-US" altLang="zh-CN" sz="2000" kern="100">
                <a:latin typeface="宋体" panose="02010600030101010101" pitchFamily="2" charset="-122"/>
                <a:cs typeface="Times New Roman" panose="02020603050405020304" pitchFamily="18" charset="0"/>
              </a:rPr>
              <a:t>”</a:t>
            </a:r>
            <a:r>
              <a:rPr lang="zh-CN" altLang="zh-CN" sz="2000" kern="100">
                <a:latin typeface="Times New Roman" panose="02020603050405020304" pitchFamily="18" charset="0"/>
                <a:cs typeface="Times New Roman" panose="02020603050405020304" pitchFamily="18" charset="0"/>
              </a:rPr>
              <a:t>。</a:t>
            </a:r>
            <a:endParaRPr lang="zh-CN" altLang="zh-CN" sz="2000" kern="10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118745" y="4077970"/>
            <a:ext cx="11692255" cy="2091690"/>
          </a:xfrm>
          <a:prstGeom prst="rect">
            <a:avLst/>
          </a:prstGeom>
          <a:noFill/>
        </p:spPr>
        <p:txBody>
          <a:bodyPr wrap="square" rtlCol="0" anchor="t">
            <a:spAutoFit/>
          </a:bodyPr>
          <a:lstStyle/>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材料三：</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自古以来，</a:t>
            </a:r>
            <a:r>
              <a:rPr lang="en-US" altLang="zh-CN" sz="2000" kern="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民以食为天</a:t>
            </a:r>
            <a:r>
              <a:rPr lang="en-US" altLang="zh-CN" sz="2000" kern="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都是亘古不变的道理，</a:t>
            </a:r>
            <a:r>
              <a:rPr lang="zh-CN" altLang="zh-CN" sz="2000" kern="100">
                <a:latin typeface="黑体" panose="02010609060101010101" charset="-122"/>
                <a:ea typeface="黑体" panose="02010609060101010101" charset="-122"/>
                <a:cs typeface="黑体" panose="02010609060101010101" charset="-122"/>
                <a:sym typeface="+mn-ea"/>
              </a:rPr>
              <a:t>对于一个像我们中国这样的农业大国更是有着深刻的意义。今年新冠疫情特殊时期，周边各国竞相发布暂缓粮食出口的消息，让我们意识到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粮食安全</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并不像字面上的这样简单。</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民为国基，谷为民命。</a:t>
            </a:r>
            <a:r>
              <a:rPr lang="zh-CN" altLang="zh-CN" sz="2000" kern="100">
                <a:latin typeface="黑体" panose="02010609060101010101" charset="-122"/>
                <a:ea typeface="黑体" panose="02010609060101010101" charset="-122"/>
                <a:cs typeface="黑体" panose="02010609060101010101" charset="-122"/>
                <a:sym typeface="+mn-ea"/>
              </a:rPr>
              <a:t>粮食事关国运民生，粮食安全是国家安全的重要基础。</a:t>
            </a:r>
          </a:p>
        </p:txBody>
      </p:sp>
      <p:pic>
        <p:nvPicPr>
          <p:cNvPr id="6" name="图片 5"/>
          <p:cNvPicPr>
            <a:picLocks noChangeAspect="1"/>
          </p:cNvPicPr>
          <p:nvPr/>
        </p:nvPicPr>
        <p:blipFill>
          <a:blip r:embed="rId2"/>
          <a:stretch>
            <a:fillRect/>
          </a:stretch>
        </p:blipFill>
        <p:spPr>
          <a:xfrm>
            <a:off x="8975725" y="405130"/>
            <a:ext cx="2707640" cy="41395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694690" y="1053465"/>
            <a:ext cx="7642225" cy="5202555"/>
          </a:xfrm>
          <a:prstGeom prst="rect">
            <a:avLst/>
          </a:prstGeom>
        </p:spPr>
        <p:txBody>
          <a:bodyPr wrap="square" lIns="121898" tIns="60948" rIns="121898" bIns="60948">
            <a:spAutoFit/>
          </a:bodyPr>
          <a:lstStyle/>
          <a:p>
            <a:pPr indent="713740" algn="ctr">
              <a:lnSpc>
                <a:spcPct val="180000"/>
              </a:lnSpc>
              <a:spcAft>
                <a:spcPct val="0"/>
              </a:spcAft>
            </a:pPr>
            <a:r>
              <a:rPr lang="zh-CN" altLang="zh-CN" sz="2800" b="1" kern="100">
                <a:solidFill>
                  <a:srgbClr val="C00000"/>
                </a:solidFill>
                <a:latin typeface="黑体" panose="02010609060101010101" charset="-122"/>
                <a:ea typeface="黑体" panose="02010609060101010101" charset="-122"/>
                <a:cs typeface="黑体" panose="02010609060101010101" charset="-122"/>
                <a:sym typeface="+mn-ea"/>
              </a:rPr>
              <a:t>加强</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审题</a:t>
            </a:r>
            <a:r>
              <a:rPr lang="zh-CN" altLang="zh-CN" sz="2800" b="1" kern="100">
                <a:solidFill>
                  <a:srgbClr val="C00000"/>
                </a:solidFill>
                <a:latin typeface="黑体" panose="02010609060101010101" charset="-122"/>
                <a:ea typeface="黑体" panose="02010609060101010101" charset="-122"/>
                <a:cs typeface="黑体" panose="02010609060101010101" charset="-122"/>
                <a:sym typeface="+mn-ea"/>
              </a:rPr>
              <a:t>意识，明晰</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答题要求</a:t>
            </a:r>
          </a:p>
          <a:p>
            <a:pPr indent="713740" algn="ctr">
              <a:lnSpc>
                <a:spcPct val="180000"/>
              </a:lnSpc>
              <a:spcAft>
                <a:spcPct val="0"/>
              </a:spcAft>
            </a:pPr>
            <a:endParaRPr lang="zh-CN" altLang="zh-CN" sz="2800" b="1" kern="100">
              <a:solidFill>
                <a:srgbClr val="0000FF"/>
              </a:solidFill>
              <a:latin typeface="黑体" panose="02010609060101010101" charset="-122"/>
              <a:ea typeface="黑体" panose="02010609060101010101" charset="-122"/>
              <a:cs typeface="黑体" panose="02010609060101010101" charset="-122"/>
              <a:sym typeface="+mn-ea"/>
            </a:endParaRPr>
          </a:p>
          <a:p>
            <a:pPr indent="713740" algn="ctr">
              <a:lnSpc>
                <a:spcPct val="180000"/>
              </a:lnSpc>
              <a:spcAft>
                <a:spcPct val="0"/>
              </a:spcAft>
            </a:pPr>
            <a:r>
              <a:rPr lang="zh-CN" altLang="zh-CN" sz="2800" b="1" kern="100">
                <a:solidFill>
                  <a:srgbClr val="C00000"/>
                </a:solidFill>
                <a:latin typeface="黑体" panose="02010609060101010101" charset="-122"/>
                <a:ea typeface="黑体" panose="02010609060101010101" charset="-122"/>
                <a:cs typeface="黑体" panose="02010609060101010101" charset="-122"/>
                <a:sym typeface="+mn-ea"/>
              </a:rPr>
              <a:t>掌握</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筛选</a:t>
            </a:r>
            <a:r>
              <a:rPr lang="zh-CN" altLang="zh-CN" sz="2800" b="1" kern="100">
                <a:solidFill>
                  <a:srgbClr val="C00000"/>
                </a:solidFill>
                <a:latin typeface="黑体" panose="02010609060101010101" charset="-122"/>
                <a:ea typeface="黑体" panose="02010609060101010101" charset="-122"/>
                <a:cs typeface="黑体" panose="02010609060101010101" charset="-122"/>
                <a:sym typeface="+mn-ea"/>
              </a:rPr>
              <a:t>方法，学会归纳</a:t>
            </a:r>
            <a:r>
              <a:rPr lang="zh-CN" altLang="zh-CN" sz="2800" b="1" kern="100">
                <a:solidFill>
                  <a:srgbClr val="0000FF"/>
                </a:solidFill>
                <a:latin typeface="黑体" panose="02010609060101010101" charset="-122"/>
                <a:ea typeface="黑体" panose="02010609060101010101" charset="-122"/>
                <a:cs typeface="黑体" panose="02010609060101010101" charset="-122"/>
                <a:sym typeface="+mn-ea"/>
              </a:rPr>
              <a:t>整合</a:t>
            </a:r>
          </a:p>
          <a:p>
            <a:pPr indent="713740" algn="ctr">
              <a:lnSpc>
                <a:spcPct val="180000"/>
              </a:lnSpc>
              <a:spcAft>
                <a:spcPct val="0"/>
              </a:spcAft>
            </a:pPr>
            <a:endParaRPr lang="zh-CN" altLang="zh-CN" sz="2800" b="1" kern="100">
              <a:solidFill>
                <a:srgbClr val="0000FF"/>
              </a:solidFill>
              <a:latin typeface="黑体" panose="02010609060101010101" charset="-122"/>
              <a:ea typeface="黑体" panose="02010609060101010101" charset="-122"/>
              <a:cs typeface="黑体" panose="02010609060101010101" charset="-122"/>
              <a:sym typeface="+mn-ea"/>
            </a:endParaRPr>
          </a:p>
          <a:p>
            <a:pPr indent="711200" algn="ctr">
              <a:lnSpc>
                <a:spcPct val="180000"/>
              </a:lnSpc>
              <a:spcAft>
                <a:spcPct val="0"/>
              </a:spcAft>
            </a:pPr>
            <a:r>
              <a:rPr lang="zh-CN" altLang="zh-CN" sz="2800" b="1" kern="100" spc="-100">
                <a:solidFill>
                  <a:srgbClr val="C00000"/>
                </a:solidFill>
                <a:latin typeface="黑体" panose="02010609060101010101" charset="-122"/>
                <a:ea typeface="黑体" panose="02010609060101010101" charset="-122"/>
                <a:cs typeface="黑体" panose="02010609060101010101" charset="-122"/>
                <a:sym typeface="+mn-ea"/>
              </a:rPr>
              <a:t>加强</a:t>
            </a:r>
            <a:r>
              <a:rPr lang="en-US" altLang="zh-CN" sz="2800" b="1" kern="100" spc="-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800" b="1" kern="100" spc="-100">
                <a:solidFill>
                  <a:srgbClr val="0000FF"/>
                </a:solidFill>
                <a:latin typeface="黑体" panose="02010609060101010101" charset="-122"/>
                <a:ea typeface="黑体" panose="02010609060101010101" charset="-122"/>
                <a:cs typeface="黑体" panose="02010609060101010101" charset="-122"/>
                <a:sym typeface="+mn-ea"/>
              </a:rPr>
              <a:t>角度</a:t>
            </a:r>
            <a:r>
              <a:rPr lang="en-US" altLang="zh-CN" sz="2800" b="1" kern="100" spc="-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800" b="1" kern="100" spc="-100">
                <a:solidFill>
                  <a:srgbClr val="C00000"/>
                </a:solidFill>
                <a:latin typeface="黑体" panose="02010609060101010101" charset="-122"/>
                <a:ea typeface="黑体" panose="02010609060101010101" charset="-122"/>
                <a:cs typeface="黑体" panose="02010609060101010101" charset="-122"/>
                <a:sym typeface="+mn-ea"/>
              </a:rPr>
              <a:t>意识，提升</a:t>
            </a:r>
            <a:r>
              <a:rPr lang="zh-CN" altLang="zh-CN" sz="2800" b="1" kern="100" spc="-100">
                <a:solidFill>
                  <a:srgbClr val="0000FF"/>
                </a:solidFill>
                <a:latin typeface="黑体" panose="02010609060101010101" charset="-122"/>
                <a:ea typeface="黑体" panose="02010609060101010101" charset="-122"/>
                <a:cs typeface="黑体" panose="02010609060101010101" charset="-122"/>
                <a:sym typeface="+mn-ea"/>
              </a:rPr>
              <a:t>规范</a:t>
            </a:r>
            <a:r>
              <a:rPr lang="zh-CN" altLang="zh-CN" sz="2800" b="1" kern="100" spc="-100">
                <a:solidFill>
                  <a:srgbClr val="C00000"/>
                </a:solidFill>
                <a:latin typeface="黑体" panose="02010609060101010101" charset="-122"/>
                <a:ea typeface="黑体" panose="02010609060101010101" charset="-122"/>
                <a:cs typeface="黑体" panose="02010609060101010101" charset="-122"/>
                <a:sym typeface="+mn-ea"/>
              </a:rPr>
              <a:t>水平</a:t>
            </a:r>
            <a:endParaRPr lang="zh-CN" altLang="zh-CN" sz="2800" b="1" kern="100" spc="-100">
              <a:solidFill>
                <a:srgbClr val="C00000"/>
              </a:solidFill>
              <a:latin typeface="黑体" panose="02010609060101010101" charset="-122"/>
              <a:ea typeface="黑体" panose="02010609060101010101" charset="-122"/>
              <a:cs typeface="黑体" panose="02010609060101010101" charset="-122"/>
            </a:endParaRPr>
          </a:p>
          <a:p>
            <a:pPr indent="711200" algn="ctr">
              <a:lnSpc>
                <a:spcPct val="180000"/>
              </a:lnSpc>
              <a:spcAft>
                <a:spcPct val="0"/>
              </a:spcAft>
            </a:pPr>
            <a:r>
              <a:rPr lang="en-US" altLang="zh-CN" sz="2800" kern="100">
                <a:solidFill>
                  <a:srgbClr val="0000FF"/>
                </a:solidFill>
                <a:latin typeface="黑体" panose="02010609060101010101" charset="-122"/>
                <a:ea typeface="黑体" panose="02010609060101010101" charset="-122"/>
                <a:cs typeface="黑体" panose="02010609060101010101" charset="-122"/>
                <a:sym typeface="+mn-ea"/>
              </a:rPr>
              <a:t>(1)</a:t>
            </a:r>
            <a:r>
              <a:rPr lang="zh-CN" altLang="zh-CN" sz="2800" kern="100">
                <a:solidFill>
                  <a:srgbClr val="0000FF"/>
                </a:solidFill>
                <a:latin typeface="黑体" panose="02010609060101010101" charset="-122"/>
                <a:ea typeface="黑体" panose="02010609060101010101" charset="-122"/>
                <a:cs typeface="黑体" panose="02010609060101010101" charset="-122"/>
                <a:sym typeface="+mn-ea"/>
              </a:rPr>
              <a:t>表达规范。</a:t>
            </a:r>
            <a:r>
              <a:rPr lang="en-US" altLang="zh-CN" sz="2800" kern="100">
                <a:solidFill>
                  <a:srgbClr val="0000FF"/>
                </a:solidFill>
                <a:latin typeface="黑体" panose="02010609060101010101" charset="-122"/>
                <a:ea typeface="黑体" panose="02010609060101010101" charset="-122"/>
                <a:cs typeface="黑体" panose="02010609060101010101" charset="-122"/>
                <a:sym typeface="+mn-ea"/>
              </a:rPr>
              <a:t>(2)</a:t>
            </a:r>
            <a:r>
              <a:rPr lang="zh-CN" altLang="zh-CN" sz="2800" kern="100">
                <a:solidFill>
                  <a:srgbClr val="0000FF"/>
                </a:solidFill>
                <a:latin typeface="黑体" panose="02010609060101010101" charset="-122"/>
                <a:ea typeface="黑体" panose="02010609060101010101" charset="-122"/>
                <a:cs typeface="黑体" panose="02010609060101010101" charset="-122"/>
                <a:sym typeface="+mn-ea"/>
              </a:rPr>
              <a:t>逻辑规范</a:t>
            </a:r>
            <a:r>
              <a:rPr lang="en-US" altLang="zh-CN" sz="2800" kern="100">
                <a:solidFill>
                  <a:srgbClr val="0000FF"/>
                </a:solidFill>
                <a:latin typeface="黑体" panose="02010609060101010101" charset="-122"/>
                <a:ea typeface="黑体" panose="02010609060101010101" charset="-122"/>
                <a:cs typeface="黑体" panose="02010609060101010101" charset="-122"/>
                <a:sym typeface="+mn-ea"/>
              </a:rPr>
              <a:t>(3)</a:t>
            </a:r>
            <a:r>
              <a:rPr lang="zh-CN" altLang="zh-CN" sz="2800" kern="100">
                <a:solidFill>
                  <a:srgbClr val="0000FF"/>
                </a:solidFill>
                <a:latin typeface="黑体" panose="02010609060101010101" charset="-122"/>
                <a:ea typeface="黑体" panose="02010609060101010101" charset="-122"/>
                <a:cs typeface="黑体" panose="02010609060101010101" charset="-122"/>
                <a:sym typeface="+mn-ea"/>
              </a:rPr>
              <a:t>书写规范。</a:t>
            </a: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a:p>
            <a:pPr indent="711200" algn="ctr">
              <a:lnSpc>
                <a:spcPct val="140000"/>
              </a:lnSpc>
              <a:spcAft>
                <a:spcPct val="0"/>
              </a:spcAf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3"/>
          <a:stretch>
            <a:fillRect/>
          </a:stretch>
        </p:blipFill>
        <p:spPr>
          <a:xfrm>
            <a:off x="8615680" y="3141980"/>
            <a:ext cx="2940050" cy="2439670"/>
          </a:xfrm>
          <a:prstGeom prst="rect">
            <a:avLst/>
          </a:prstGeom>
        </p:spPr>
      </p:pic>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sp>
        <p:nvSpPr>
          <p:cNvPr id="22" name="任意多边形 3"/>
          <p:cNvSpPr/>
          <p:nvPr/>
        </p:nvSpPr>
        <p:spPr>
          <a:xfrm>
            <a:off x="9407525" y="1341755"/>
            <a:ext cx="1229995" cy="1631950"/>
          </a:xfrm>
          <a:custGeom>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bg1">
              <a:lumMod val="50000"/>
            </a:schemeClr>
          </a:solidFill>
          <a:ln w="12700" cap="flat" cmpd="sng" algn="ctr">
            <a:noFill/>
            <a:prstDash val="solid"/>
            <a:miter lim="800000"/>
          </a:ln>
          <a:effectLst/>
        </p:spPr>
        <p:txBody>
          <a:bodyPr rtlCol="0" anchor="ctr"/>
          <a:lstStyle/>
          <a:p>
            <a:pPr algn="ctr" defTabSz="914400">
              <a:defRPr/>
            </a:pPr>
            <a:endParaRPr lang="zh-CN" altLang="en-US" sz="1800" kern="0" smtClean="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5"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74852" y="993619"/>
            <a:ext cx="11440708" cy="517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2494915" y="3213735"/>
            <a:ext cx="2940050" cy="2439670"/>
          </a:xfrm>
          <a:prstGeom prst="rect">
            <a:avLst/>
          </a:prstGeom>
        </p:spPr>
      </p:pic>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sp>
        <p:nvSpPr>
          <p:cNvPr id="22" name="任意多边形 3"/>
          <p:cNvSpPr/>
          <p:nvPr/>
        </p:nvSpPr>
        <p:spPr>
          <a:xfrm>
            <a:off x="3430905" y="1413510"/>
            <a:ext cx="1229995" cy="1631950"/>
          </a:xfrm>
          <a:custGeom>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bg1">
              <a:lumMod val="50000"/>
            </a:schemeClr>
          </a:solidFill>
          <a:ln w="12700" cap="flat" cmpd="sng" algn="ctr">
            <a:noFill/>
            <a:prstDash val="solid"/>
            <a:miter lim="800000"/>
          </a:ln>
          <a:effectLst/>
        </p:spPr>
        <p:txBody>
          <a:bodyPr rtlCol="0" anchor="ctr"/>
          <a:lstStyle/>
          <a:p>
            <a:pPr algn="ctr" defTabSz="914400">
              <a:defRPr/>
            </a:pPr>
            <a:endParaRPr lang="zh-CN" altLang="en-US" sz="1800" kern="0" smtClean="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7175500" y="1989455"/>
            <a:ext cx="2623820" cy="3046095"/>
          </a:xfrm>
          <a:prstGeom prst="rect">
            <a:avLst/>
          </a:prstGeom>
          <a:noFill/>
          <a:ln>
            <a:noFill/>
          </a:ln>
        </p:spPr>
        <p:txBody>
          <a:bodyPr wrap="none" rtlCol="0" anchor="t">
            <a:spAutoFit/>
          </a:bodyPr>
          <a:lstStyle/>
          <a:p>
            <a:pPr algn="ctr"/>
            <a:r>
              <a:rPr lang="zh-CN" altLang="en-US" sz="9600" b="1">
                <a:ln w="22225">
                  <a:solidFill>
                    <a:srgbClr val="0000FF"/>
                  </a:solidFill>
                  <a:prstDash val="solid"/>
                </a:ln>
                <a:solidFill>
                  <a:srgbClr val="FF0000"/>
                </a:solidFill>
                <a:effectLst>
                  <a:glow rad="139700">
                    <a:schemeClr val="accent3">
                      <a:satMod val="175000"/>
                      <a:alpha val="40000"/>
                    </a:schemeClr>
                  </a:glow>
                </a:effectLst>
                <a:latin typeface="经典特黑简" panose="02010609010101010101" charset="-122"/>
                <a:ea typeface="经典特黑简" panose="02010609010101010101" charset="-122"/>
              </a:rPr>
              <a:t>巩固</a:t>
            </a:r>
          </a:p>
          <a:p>
            <a:pPr algn="ctr"/>
            <a:r>
              <a:rPr lang="zh-CN" altLang="en-US" sz="9600" b="1">
                <a:ln w="22225">
                  <a:solidFill>
                    <a:srgbClr val="0000FF"/>
                  </a:solidFill>
                  <a:prstDash val="solid"/>
                </a:ln>
                <a:solidFill>
                  <a:srgbClr val="FF0000"/>
                </a:solidFill>
                <a:effectLst>
                  <a:glow rad="139700">
                    <a:schemeClr val="accent3">
                      <a:satMod val="175000"/>
                      <a:alpha val="40000"/>
                    </a:schemeClr>
                  </a:glow>
                </a:effectLst>
                <a:latin typeface="经典特黑简" panose="02010609010101010101" charset="-122"/>
                <a:ea typeface="经典特黑简" panose="02010609010101010101" charset="-122"/>
              </a:rPr>
              <a:t>练习</a:t>
            </a:r>
          </a:p>
        </p:txBody>
      </p:sp>
      <p:pic>
        <p:nvPicPr>
          <p:cNvPr id="23" name="New picture"/>
          <p:cNvPicPr/>
          <p:nvPr/>
        </p:nvPicPr>
        <p:blipFill>
          <a:blip r:embed="rId4"/>
          <a:stretch>
            <a:fillRect/>
          </a:stretch>
        </p:blipFill>
        <p:spPr>
          <a:xfrm>
            <a:off x="11671300" y="10629900"/>
            <a:ext cx="317500" cy="2413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262255" y="716915"/>
            <a:ext cx="7642225" cy="6374130"/>
          </a:xfrm>
          <a:prstGeom prst="rect">
            <a:avLst/>
          </a:prstGeom>
        </p:spPr>
        <p:txBody>
          <a:bodyPr wrap="square" lIns="121898" tIns="60948" rIns="121898" bIns="60948">
            <a:spAutoFit/>
          </a:bodyPr>
          <a:lstStyle/>
          <a:p>
            <a:pPr indent="713740" algn="ctr">
              <a:lnSpc>
                <a:spcPct val="150000"/>
              </a:lnSpc>
              <a:spcAft>
                <a:spcPct val="0"/>
              </a:spcAft>
            </a:pP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第一步：加强</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审题</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意识，明晰</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答题要求</a:t>
            </a:r>
          </a:p>
          <a:p>
            <a:pPr indent="713740" algn="ctr">
              <a:lnSpc>
                <a:spcPct val="150000"/>
              </a:lnSpc>
              <a:spcAft>
                <a:spcPct val="0"/>
              </a:spcAft>
            </a:pPr>
            <a:endParaRPr lang="zh-CN" altLang="zh-CN" sz="2000" kern="100">
              <a:solidFill>
                <a:srgbClr val="C0000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kern="100">
                <a:solidFill>
                  <a:srgbClr val="7030A0"/>
                </a:solidFill>
                <a:latin typeface="黑体" panose="02010609060101010101" charset="-122"/>
                <a:ea typeface="黑体" panose="02010609060101010101" charset="-122"/>
                <a:cs typeface="黑体" panose="02010609060101010101" charset="-122"/>
                <a:sym typeface="+mn-ea"/>
              </a:rPr>
              <a:t>题干基本分为两部分</a:t>
            </a:r>
            <a:r>
              <a:rPr lang="zh-CN" altLang="zh-CN" sz="2000" kern="100">
                <a:latin typeface="黑体" panose="02010609060101010101" charset="-122"/>
                <a:ea typeface="黑体" panose="02010609060101010101" charset="-122"/>
                <a:cs typeface="黑体" panose="02010609060101010101" charset="-122"/>
                <a:sym typeface="+mn-ea"/>
              </a:rPr>
              <a:t>：</a:t>
            </a:r>
          </a:p>
          <a:p>
            <a:pPr indent="711200" algn="just">
              <a:lnSpc>
                <a:spcPct val="15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1</a:t>
            </a:r>
            <a:r>
              <a:rPr lang="zh-CN" altLang="en-US"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答题内容的方向范围；</a:t>
            </a:r>
          </a:p>
          <a:p>
            <a:pPr indent="711200" algn="just">
              <a:lnSpc>
                <a:spcPct val="15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2</a:t>
            </a:r>
            <a:r>
              <a:rPr lang="zh-CN" altLang="en-US"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答题要求方式：</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分析</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概括</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比较</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说明</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等。</a:t>
            </a:r>
          </a:p>
          <a:p>
            <a:pPr indent="711200" algn="just">
              <a:lnSpc>
                <a:spcPct val="150000"/>
              </a:lnSpc>
              <a:spcAft>
                <a:spcPct val="0"/>
              </a:spcAft>
            </a:pP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例如：我国重点投资支持新基建与抗击疫情有什么关系？请结合材料简要分析。</a:t>
            </a:r>
            <a:endParaRPr lang="zh-CN" altLang="zh-CN" sz="2000" kern="100">
              <a:latin typeface="黑体" panose="02010609060101010101" charset="-122"/>
              <a:ea typeface="黑体" panose="02010609060101010101" charset="-122"/>
              <a:cs typeface="黑体" panose="02010609060101010101" charset="-122"/>
              <a:sym typeface="+mn-ea"/>
            </a:endParaRPr>
          </a:p>
          <a:p>
            <a:pPr indent="711200" algn="just">
              <a:lnSpc>
                <a:spcPct val="15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简要分析</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就是答题要求，</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我国重点投资支持新基建与抗击疫情的关系</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就是答题内容的方向。</a:t>
            </a: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审题要使用好物理方法：</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用笔尖牵引思维</a:t>
            </a:r>
            <a:r>
              <a:rPr lang="zh-CN" altLang="zh-CN" sz="2000" kern="100">
                <a:latin typeface="黑体" panose="02010609060101010101" charset="-122"/>
                <a:ea typeface="黑体" panose="02010609060101010101" charset="-122"/>
                <a:cs typeface="黑体" panose="02010609060101010101" charset="-122"/>
                <a:sym typeface="+mn-ea"/>
              </a:rPr>
              <a:t>，圈点、勾画出关键词加以揣摩，防止</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眼睛看过、大致如此、所以应该</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的审题陋习</a:t>
            </a:r>
            <a:r>
              <a:rPr lang="zh-CN" altLang="zh-CN" sz="2000" kern="100" smtClean="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16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160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3"/>
          <a:stretch>
            <a:fillRect/>
          </a:stretch>
        </p:blipFill>
        <p:spPr>
          <a:xfrm>
            <a:off x="8681085" y="2565400"/>
            <a:ext cx="2940050" cy="243967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34010" y="-26670"/>
            <a:ext cx="8292465" cy="5891530"/>
          </a:xfrm>
          <a:prstGeom prst="rect">
            <a:avLst/>
          </a:prstGeom>
        </p:spPr>
        <p:txBody>
          <a:bodyPr wrap="square" lIns="121898" tIns="60948" rIns="121898" bIns="60948">
            <a:spAutoFit/>
          </a:bodyPr>
          <a:lstStyle/>
          <a:p>
            <a:pPr algn="just">
              <a:lnSpc>
                <a:spcPct val="140000"/>
              </a:lnSpc>
              <a:spcAft>
                <a:spcPct val="0"/>
              </a:spcAft>
            </a:pPr>
            <a:r>
              <a:rPr lang="zh-CN" altLang="zh-CN" sz="2800" b="1" kern="100" spc="-100">
                <a:latin typeface="Times New Roman" panose="02020603050405020304" pitchFamily="18" charset="0"/>
                <a:ea typeface="微软雅黑" panose="020b0503020204020204" pitchFamily="34" charset="-122"/>
                <a:cs typeface="Times New Roman" panose="02020603050405020304" pitchFamily="18" charset="0"/>
              </a:rPr>
              <a:t>即时小练</a:t>
            </a:r>
            <a:endParaRPr lang="zh-CN" altLang="zh-CN" sz="1050"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b="1" kern="100" spc="-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请用圈点勾画法审题，勾画出答题内容方向和要求的关键词，并思考其意义。</a:t>
            </a:r>
            <a:endParaRPr lang="zh-CN" altLang="zh-CN" kern="100" spc="-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(1)</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贵州省江口县与云南省民族地区的精准扶贫工作内容有哪些共通之处？请结合材料概括说明。</a:t>
            </a: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(6</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b="1" kern="100" spc="-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(2)</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梁思成先生文物修复的理念影响深远，九层神庙修复工程中哪些做法体现了他的主张？请结合材料简要分析。</a:t>
            </a: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(6</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b="1" kern="100" spc="-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(3)</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某贫困县地处大山山脚，竹林漫山遍野，景色秀美。当地居民</a:t>
            </a:r>
            <a:r>
              <a:rPr lang="en-US" altLang="zh-CN" b="1" kern="100" spc="-100">
                <a:solidFill>
                  <a:schemeClr val="tx1"/>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人人能把山歌唱，家家会把竹器编</a:t>
            </a:r>
            <a:r>
              <a:rPr lang="en-US" altLang="zh-CN" b="1" kern="100" spc="-100">
                <a:solidFill>
                  <a:schemeClr val="tx1"/>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，但一直无法摘掉贫困的帽子。参考以上四则材料和当地情况，你认为当地应有哪些精准扶贫措施？</a:t>
            </a: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(6</a:t>
            </a:r>
            <a:r>
              <a:rPr lang="zh-CN" altLang="zh-CN" b="1" kern="100" spc="-100">
                <a:solidFill>
                  <a:schemeClr val="tx1"/>
                </a:solidFill>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b="1" kern="100" spc="-100">
                <a:solidFill>
                  <a:schemeClr val="tx1"/>
                </a:solidFill>
                <a:latin typeface="Times New Roman" panose="02020603050405020304" pitchFamily="18" charset="0"/>
                <a:ea typeface="楷体_GB2312" panose="02010609030101010101" pitchFamily="49" charset="-122"/>
                <a:cs typeface="Courier New" panose="02070309020205020404" pitchFamily="49" charset="0"/>
              </a:rPr>
              <a:t>)</a:t>
            </a:r>
            <a:endParaRPr lang="en-US" altLang="zh-CN" b="1" kern="100" spc="-100">
              <a:solidFill>
                <a:schemeClr val="tx1"/>
              </a:solidFill>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8831580" y="1649095"/>
            <a:ext cx="2849245" cy="254000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34010" y="-26670"/>
            <a:ext cx="8292465" cy="5891530"/>
          </a:xfrm>
          <a:prstGeom prst="rect">
            <a:avLst/>
          </a:prstGeom>
        </p:spPr>
        <p:txBody>
          <a:bodyPr wrap="square" lIns="121898" tIns="60948" rIns="121898" bIns="60948">
            <a:spAutoFit/>
          </a:bodyPr>
          <a:lstStyle/>
          <a:p>
            <a:pPr algn="just">
              <a:lnSpc>
                <a:spcPct val="140000"/>
              </a:lnSpc>
              <a:spcAft>
                <a:spcPct val="0"/>
              </a:spcAft>
            </a:pPr>
            <a:r>
              <a:rPr lang="zh-CN" altLang="zh-CN" sz="2800" b="1" kern="100" spc="-100">
                <a:latin typeface="Times New Roman" panose="02020603050405020304" pitchFamily="18" charset="0"/>
                <a:ea typeface="微软雅黑" panose="020b0503020204020204" pitchFamily="34" charset="-122"/>
                <a:cs typeface="Times New Roman" panose="02020603050405020304" pitchFamily="18" charset="0"/>
              </a:rPr>
              <a:t>即时小练</a:t>
            </a:r>
            <a:endParaRPr lang="zh-CN" altLang="zh-CN" sz="1050"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b="1" kern="100" spc="-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请用圈点勾画法审题，勾画出答题内容方向和要求的关键词，并思考其意义。</a:t>
            </a:r>
            <a:endParaRPr lang="zh-CN" altLang="zh-CN" kern="100" spc="-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(1)</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贵州省江口县与云南省民族地区的精准扶贫工作内容有哪些共通之处？</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请结合材料概括说明</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(6</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(2)</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梁思成先生文物修复的理念影响深远，九层神庙修复工程中哪些做法体现了他的主张？</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请结合材料简要分析。</a:t>
            </a: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(6</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(3)</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某贫困县地处大山山脚，竹林漫山遍野，景色秀美。当地居民</a:t>
            </a:r>
            <a:r>
              <a:rPr lang="en-US" altLang="zh-CN" b="1" kern="100" spc="-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人人能把山歌唱，家家会把竹器编</a:t>
            </a:r>
            <a:r>
              <a:rPr lang="en-US" altLang="zh-CN" b="1" kern="100" spc="-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，但一直无法摘掉贫困的帽子。参考以上四则材料和当地情况，你认为当地应有</a:t>
            </a:r>
            <a:r>
              <a:rPr lang="zh-CN" altLang="zh-CN"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哪些</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精准扶贫措施？</a:t>
            </a: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(6</a:t>
            </a:r>
            <a:r>
              <a:rPr lang="zh-CN" altLang="zh-CN" b="1" kern="100" spc="-100">
                <a:latin typeface="Times New Roman" panose="02020603050405020304" pitchFamily="18" charset="0"/>
                <a:ea typeface="楷体_GB2312" panose="02010609030101010101" pitchFamily="49" charset="-122"/>
                <a:cs typeface="Times New Roman" panose="02020603050405020304" pitchFamily="18" charset="0"/>
              </a:rPr>
              <a:t>分</a:t>
            </a:r>
            <a:r>
              <a:rPr lang="en-US" altLang="zh-CN" b="1" kern="100" spc="-10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b="1" kern="100" spc="-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8831580" y="1649095"/>
            <a:ext cx="2849245" cy="254000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408305" y="837565"/>
            <a:ext cx="7642225" cy="7014845"/>
          </a:xfrm>
          <a:prstGeom prst="rect">
            <a:avLst/>
          </a:prstGeom>
        </p:spPr>
        <p:txBody>
          <a:bodyPr wrap="square" lIns="121898" tIns="60948" rIns="121898" bIns="60948">
            <a:spAutoFit/>
          </a:bodyPr>
          <a:lstStyle/>
          <a:p>
            <a:pPr indent="713740" algn="ctr">
              <a:lnSpc>
                <a:spcPct val="150000"/>
              </a:lnSpc>
              <a:spcAft>
                <a:spcPct val="0"/>
              </a:spcAft>
            </a:pP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第二步：掌握</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筛选</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方法，学会归纳</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整合</a:t>
            </a:r>
          </a:p>
          <a:p>
            <a:pPr indent="713740" algn="ctr">
              <a:lnSpc>
                <a:spcPct val="150000"/>
              </a:lnSpc>
              <a:spcAft>
                <a:spcPct val="0"/>
              </a:spcAft>
            </a:pPr>
            <a:endParaRPr lang="zh-CN" altLang="zh-CN" sz="2000" kern="100">
              <a:solidFill>
                <a:srgbClr val="C00000"/>
              </a:solidFill>
              <a:latin typeface="黑体" panose="02010609060101010101" charset="-122"/>
              <a:ea typeface="黑体" panose="02010609060101010101" charset="-122"/>
              <a:cs typeface="黑体" panose="02010609060101010101" charset="-122"/>
            </a:endParaRPr>
          </a:p>
          <a:p>
            <a:pPr indent="711200" algn="ctr">
              <a:lnSpc>
                <a:spcPct val="150000"/>
              </a:lnSpc>
              <a:spcAft>
                <a:spcPct val="0"/>
              </a:spcAft>
            </a:pP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第一，筛选信息</a:t>
            </a: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抓住题干的关键词回到材料文本中寻找相应的词句信息。（</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确定范围</a:t>
            </a:r>
            <a:r>
              <a:rPr lang="zh-CN" altLang="zh-CN" sz="2000" kern="100">
                <a:latin typeface="黑体" panose="02010609060101010101" charset="-122"/>
                <a:ea typeface="黑体" panose="02010609060101010101" charset="-122"/>
                <a:cs typeface="黑体" panose="02010609060101010101" charset="-122"/>
                <a:sym typeface="+mn-ea"/>
              </a:rPr>
              <a:t>）</a:t>
            </a:r>
          </a:p>
          <a:p>
            <a:pPr indent="711200" algn="ctr">
              <a:lnSpc>
                <a:spcPct val="150000"/>
              </a:lnSpc>
              <a:spcAft>
                <a:spcPct val="0"/>
              </a:spcAft>
            </a:pP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第二，归纳整合</a:t>
            </a:r>
          </a:p>
          <a:p>
            <a:pPr indent="711200" algn="just">
              <a:lnSpc>
                <a:spcPct val="150000"/>
              </a:lnSpc>
              <a:spcAft>
                <a:spcPct val="0"/>
              </a:spcAft>
            </a:pP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不同信息的核心概念内容</a:t>
            </a:r>
            <a:r>
              <a:rPr lang="zh-CN" altLang="zh-CN" sz="2000" kern="100">
                <a:latin typeface="黑体" panose="02010609060101010101" charset="-122"/>
                <a:ea typeface="黑体" panose="02010609060101010101" charset="-122"/>
                <a:cs typeface="黑体" panose="02010609060101010101" charset="-122"/>
                <a:sym typeface="+mn-ea"/>
              </a:rPr>
              <a:t>出发，将表达相同或意思相近的语句放在一起，区分出不同要点。（</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分层提要</a:t>
            </a:r>
            <a:r>
              <a:rPr lang="zh-CN" altLang="zh-CN" sz="2000" kern="100">
                <a:latin typeface="黑体" panose="02010609060101010101" charset="-122"/>
                <a:ea typeface="黑体" panose="02010609060101010101" charset="-122"/>
                <a:cs typeface="黑体" panose="02010609060101010101" charset="-122"/>
                <a:sym typeface="+mn-ea"/>
              </a:rPr>
              <a:t>）</a:t>
            </a:r>
          </a:p>
          <a:p>
            <a:pPr indent="711200" algn="ctr">
              <a:lnSpc>
                <a:spcPct val="150000"/>
              </a:lnSpc>
              <a:spcAft>
                <a:spcPct val="0"/>
              </a:spcAft>
            </a:pP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第三，强化</a:t>
            </a:r>
            <a:r>
              <a:rPr lang="en-US" altLang="zh-CN" sz="2000"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上位</a:t>
            </a:r>
            <a:r>
              <a:rPr lang="en-US" altLang="zh-CN" sz="2000"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意识</a:t>
            </a:r>
            <a:endParaRPr lang="zh-CN" altLang="zh-CN" sz="2000" kern="100">
              <a:latin typeface="黑体" panose="02010609060101010101" charset="-122"/>
              <a:ea typeface="黑体" panose="02010609060101010101" charset="-122"/>
              <a:cs typeface="黑体" panose="02010609060101010101" charset="-122"/>
              <a:sym typeface="+mn-ea"/>
            </a:endParaRP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sym typeface="+mn-ea"/>
              </a:rPr>
              <a:t>归纳与概括，就是把一些散见的信息放在一起，用一个能涵盖这些信息的词语概括出来，这个词语叫</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solidFill>
                  <a:srgbClr val="FF0000"/>
                </a:solidFill>
                <a:latin typeface="黑体" panose="02010609060101010101" charset="-122"/>
                <a:ea typeface="黑体" panose="02010609060101010101" charset="-122"/>
                <a:cs typeface="黑体" panose="02010609060101010101" charset="-122"/>
                <a:sym typeface="+mn-ea"/>
              </a:rPr>
              <a:t>上位词</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，概括就是学会使用上位词。</a:t>
            </a: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3"/>
          <a:stretch>
            <a:fillRect/>
          </a:stretch>
        </p:blipFill>
        <p:spPr>
          <a:xfrm>
            <a:off x="8681085" y="2565400"/>
            <a:ext cx="2940050" cy="243967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5930900"/>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。（6分）</a:t>
            </a:r>
          </a:p>
          <a:p>
            <a:pPr indent="35306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毛里求斯是非洲一个岛国，位于赤道南部的西印度洋上，气候湿热多雨。毛里求斯拟修复的档案文件，形成于18世纪，文件纸张为破布浆机制纸，字迹材料为酸性烟黑墨水，双面手写。以手感鉴别，柔韧性极差，几乎一触即碎。通过测试数据可知，文件纸张严重酸化。应毛里求斯大使馆的要求和委托，国家图书馆图书保护组和图书修整组的技术人员，对部分档案文件进行了实验性去酸和修复，方案如下：</a:t>
            </a:r>
          </a:p>
          <a:p>
            <a:pPr indent="353060" algn="just">
              <a:lnSpc>
                <a:spcPct val="160000"/>
              </a:lnSpc>
              <a:spcAft>
                <a:spcPct val="0"/>
              </a:spcAft>
            </a:pPr>
            <a:r>
              <a:rPr lang="zh-CN" altLang="zh-CN" sz="1800" b="1" kern="100">
                <a:latin typeface="黑体" panose="02010609060101010101" charset="-122"/>
                <a:ea typeface="黑体" panose="02010609060101010101" charset="-122"/>
                <a:cs typeface="黑体" panose="02010609060101010101" charset="-122"/>
                <a:sym typeface="+mn-ea"/>
              </a:rPr>
              <a:t>（1）去酸方案</a:t>
            </a:r>
          </a:p>
          <a:p>
            <a:pPr indent="35306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酸是纸张纤维发生化学降解的催化剂，能加快纸张纤维的水解反应，使纸张脆化变黄、机械强度下降，直至脆裂粉碎，不能使用。为避免酸性对文献纸张的损害，人们研究了各种去除纸张酸性的方 法。根据毛里求斯档案文件的损坏程度和特点，技术人员认为采用氢氧化钙溶液去酸法比较好，以氢氧化钙溶液去酸，可根据纸张酸化的程度调节去酸溶液的浓度和去酸时间，去酸彻底，可操作性强，在操作处理过程中也不会使文件出现新的损坏。</a:t>
            </a:r>
          </a:p>
          <a:p>
            <a:pPr indent="353060" algn="just">
              <a:lnSpc>
                <a:spcPct val="160000"/>
              </a:lnSpc>
              <a:spcAft>
                <a:spcPct val="0"/>
              </a:spcAft>
            </a:pPr>
            <a:r>
              <a:rPr lang="zh-CN" altLang="zh-CN" sz="1800" b="1" kern="100">
                <a:latin typeface="黑体" panose="02010609060101010101" charset="-122"/>
                <a:ea typeface="黑体" panose="02010609060101010101" charset="-122"/>
                <a:cs typeface="黑体" panose="02010609060101010101" charset="-122"/>
                <a:sym typeface="+mn-ea"/>
              </a:rPr>
              <a:t>（2）修复方案</a:t>
            </a:r>
          </a:p>
          <a:p>
            <a:pPr indent="35306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纸浆补书机与边缘、局部裱相结合的修复法。用纸浆补书机修补书页，既不遮挡字迹又能增强纸张强度。但纸浆补书机也有其不足，如对书页的边缘残缺处和书口的断裂处补后的强度不够，主要原因是书口的断裂处及书页上的裂口缝隙过小，使得纸浆难以通过，边缘残缺处的纸浆与书页的连接方式属单侧直线连接，不够牢固。为了弥补这一缺陷，纸浆补书机与边缘、局部裱相结合显然是必要的。</a:t>
            </a:r>
          </a:p>
          <a:p>
            <a:pPr indent="30861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档案文件修复后，纸张的强度和柔韧性有了很大程度的提高，原来一触即碎的文件纸张，现在不但可以正常翻阅，甚至可以拿起抖动。对于文件修复前后的变化，毛里求斯大使馆人员表示惊讶，称之为“魔术般的变化”。</a:t>
            </a:r>
          </a:p>
          <a:p>
            <a:pPr indent="71374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（摘编自周崇润等《关于毛里求斯档案文件的去酸与修复》）</a:t>
            </a:r>
          </a:p>
        </p:txBody>
      </p:sp>
      <p:pic>
        <p:nvPicPr>
          <p:cNvPr id="4" name="图片 3"/>
          <p:cNvPicPr>
            <a:picLocks noChangeAspect="1"/>
          </p:cNvPicPr>
          <p:nvPr/>
        </p:nvPicPr>
        <p:blipFill>
          <a:blip r:embed="rId3"/>
          <a:stretch>
            <a:fillRect/>
          </a:stretch>
        </p:blipFill>
        <p:spPr>
          <a:xfrm>
            <a:off x="9623425" y="2061845"/>
            <a:ext cx="2261870" cy="1616075"/>
          </a:xfrm>
          <a:prstGeom prst="rect">
            <a:avLst/>
          </a:prstGeom>
        </p:spPr>
      </p:pic>
      <p:pic>
        <p:nvPicPr>
          <p:cNvPr id="5" name="图片 4"/>
          <p:cNvPicPr>
            <a:picLocks noChangeAspect="1"/>
          </p:cNvPicPr>
          <p:nvPr/>
        </p:nvPicPr>
        <p:blipFill>
          <a:blip r:embed="rId4"/>
          <a:stretch>
            <a:fillRect/>
          </a:stretch>
        </p:blipFill>
        <p:spPr>
          <a:xfrm>
            <a:off x="9695180" y="4077970"/>
            <a:ext cx="2192020" cy="21234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5819775"/>
          </a:xfrm>
          <a:prstGeom prst="rect">
            <a:avLst/>
          </a:prstGeom>
        </p:spPr>
        <p:txBody>
          <a:bodyPr wrap="square" lIns="121898" tIns="60948" rIns="121898" bIns="60948">
            <a:spAutoFit/>
          </a:bodyPr>
          <a:lstStyle/>
          <a:p>
            <a:pPr indent="353060" algn="just">
              <a:lnSpc>
                <a:spcPct val="160000"/>
              </a:lnSpc>
              <a:spcAft>
                <a:spcPct val="0"/>
              </a:spcAft>
            </a:pPr>
            <a:r>
              <a:rPr lang="zh-CN" altLang="zh-CN" sz="1600" b="1" kern="100">
                <a:latin typeface="黑体" panose="02010609060101010101" charset="-122"/>
                <a:ea typeface="黑体" panose="02010609060101010101" charset="-122"/>
                <a:cs typeface="黑体" panose="02010609060101010101" charset="-122"/>
                <a:sym typeface="+mn-ea"/>
              </a:rPr>
              <a:t>6．请结合材料，</a:t>
            </a: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1600" b="1" kern="100">
                <a:latin typeface="黑体" panose="02010609060101010101" charset="-122"/>
                <a:ea typeface="黑体" panose="02010609060101010101" charset="-122"/>
                <a:cs typeface="黑体" panose="02010609060101010101" charset="-122"/>
                <a:sym typeface="+mn-ea"/>
              </a:rPr>
              <a:t>毛里求斯</a:t>
            </a:r>
            <a:r>
              <a:rPr lang="zh-CN" altLang="zh-CN" sz="16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16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1600" b="1" kern="100">
                <a:latin typeface="黑体" panose="02010609060101010101" charset="-122"/>
                <a:ea typeface="黑体" panose="02010609060101010101" charset="-122"/>
                <a:cs typeface="黑体" panose="02010609060101010101" charset="-122"/>
                <a:sym typeface="+mn-ea"/>
              </a:rPr>
              <a:t>。（6分）</a:t>
            </a:r>
          </a:p>
          <a:p>
            <a:pPr indent="353060" algn="just">
              <a:lnSpc>
                <a:spcPct val="16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zh-CN" altLang="zh-CN" sz="1800" b="1" kern="100">
                <a:latin typeface="黑体" panose="02010609060101010101" charset="-122"/>
                <a:ea typeface="黑体" panose="02010609060101010101" charset="-122"/>
                <a:cs typeface="黑体" panose="02010609060101010101" charset="-122"/>
                <a:sym typeface="+mn-ea"/>
              </a:rPr>
              <a:t>毛里求斯是非洲一个岛国，位于赤道南部的西印度洋上，气候湿热多雨。毛里求斯拟修复的档案文件，形成于18世纪。文件纸张为破布浆机制纸，字迹材料为酸性烟黑墨水，双面手写。以手感鉴别，柔韧性极差，几乎一触即碎。通过测试数据可知，文件纸张严重酸化。应毛里求斯大使馆的要求和委托，国家图书馆图书保护组和图书修整组的技术人员，对部分档案文件进行了实验性去酸和修复，方案如下：</a:t>
            </a:r>
          </a:p>
          <a:p>
            <a:pPr indent="353060" algn="just">
              <a:lnSpc>
                <a:spcPct val="120000"/>
              </a:lnSpc>
              <a:spcAft>
                <a:spcPct val="0"/>
              </a:spcAft>
            </a:pPr>
            <a:r>
              <a:rPr lang="zh-CN" altLang="zh-CN" sz="1000" b="1" kern="100">
                <a:solidFill>
                  <a:srgbClr val="7030A0"/>
                </a:solidFill>
                <a:latin typeface="黑体" panose="02010609060101010101" charset="-122"/>
                <a:ea typeface="黑体" panose="02010609060101010101" charset="-122"/>
                <a:cs typeface="黑体" panose="02010609060101010101" charset="-122"/>
                <a:sym typeface="+mn-ea"/>
              </a:rPr>
              <a:t>（1）去酸方案</a:t>
            </a:r>
          </a:p>
          <a:p>
            <a:pPr indent="353060" algn="just">
              <a:lnSpc>
                <a:spcPct val="12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酸是纸张纤维发生化学降解的催化剂，能加快纸张纤维的水解反应，使纸张脆化变黄、机械强度下降，直至脆裂粉碎，不能使用。为避免酸性对文献纸张的损害，人们研究了各种去除纸张酸性的方 法。根据毛里求斯档案文件的损坏程度和特点，技术人员认为采用氢氧化钙溶液去酸法比较好，以氢氧化钙溶液去酸，可根据纸张酸化的程度调节去酸溶液的浓度和去酸时间，去酸彻底，可操作性强，在操作处理过程中也不会使文件出现新的损坏。</a:t>
            </a:r>
          </a:p>
          <a:p>
            <a:pPr indent="353060" algn="just">
              <a:lnSpc>
                <a:spcPct val="120000"/>
              </a:lnSpc>
              <a:spcAft>
                <a:spcPct val="0"/>
              </a:spcAft>
            </a:pPr>
            <a:r>
              <a:rPr lang="zh-CN" altLang="zh-CN" sz="1000" b="1" kern="100">
                <a:solidFill>
                  <a:srgbClr val="7030A0"/>
                </a:solidFill>
                <a:latin typeface="黑体" panose="02010609060101010101" charset="-122"/>
                <a:ea typeface="黑体" panose="02010609060101010101" charset="-122"/>
                <a:cs typeface="黑体" panose="02010609060101010101" charset="-122"/>
                <a:sym typeface="+mn-ea"/>
              </a:rPr>
              <a:t>（2）修复方案</a:t>
            </a:r>
          </a:p>
          <a:p>
            <a:pPr indent="353060" algn="just">
              <a:lnSpc>
                <a:spcPct val="12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纸浆补书机与边缘、局部裱相结合的修复法。用纸浆补书机修补书页，既不遮挡字迹又能增强纸张强度。但纸浆补书机也有其不足，如对书页的边缘残缺处和书口的断裂处补后的强度不够，主要原因是书口的断裂处及书页上的裂口缝隙过小，使得纸浆难以通过，边缘残缺处的纸浆与书页的连接方式属单侧直线连接，不够牢固。为了弥补这一缺陷，纸浆补书机与边缘、局部裱相结合显然是必要的。</a:t>
            </a:r>
          </a:p>
          <a:p>
            <a:pPr indent="308610" algn="just">
              <a:lnSpc>
                <a:spcPct val="12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档案文件修复后，纸张的强度和柔韧性有了很大程度的提高，原来一触即碎的文件纸张，现在不但可以正常翻阅，甚至可以拿起抖动。对于文件修复前后的变化，毛里求斯大使馆人员表示惊讶，称之为“魔术般的变化”。</a:t>
            </a:r>
          </a:p>
          <a:p>
            <a:pPr indent="713740" algn="just">
              <a:lnSpc>
                <a:spcPct val="120000"/>
              </a:lnSpc>
              <a:spcAft>
                <a:spcPct val="0"/>
              </a:spcAft>
            </a:pPr>
            <a:r>
              <a:rPr lang="zh-CN" altLang="zh-CN" sz="1000" b="1" kern="100">
                <a:latin typeface="黑体" panose="02010609060101010101" charset="-122"/>
                <a:ea typeface="黑体" panose="02010609060101010101" charset="-122"/>
                <a:cs typeface="黑体" panose="02010609060101010101" charset="-122"/>
                <a:sym typeface="+mn-ea"/>
              </a:rPr>
              <a:t>（摘编自周崇润等《关于毛里求斯档案文件的去酸与修复》）</a:t>
            </a:r>
          </a:p>
        </p:txBody>
      </p:sp>
      <p:pic>
        <p:nvPicPr>
          <p:cNvPr id="4" name="图片 3"/>
          <p:cNvPicPr>
            <a:picLocks noChangeAspect="1"/>
          </p:cNvPicPr>
          <p:nvPr/>
        </p:nvPicPr>
        <p:blipFill>
          <a:blip r:embed="rId3"/>
          <a:stretch>
            <a:fillRect/>
          </a:stretch>
        </p:blipFill>
        <p:spPr>
          <a:xfrm>
            <a:off x="9623425" y="2061845"/>
            <a:ext cx="2261870" cy="1616075"/>
          </a:xfrm>
          <a:prstGeom prst="rect">
            <a:avLst/>
          </a:prstGeom>
        </p:spPr>
      </p:pic>
      <p:pic>
        <p:nvPicPr>
          <p:cNvPr id="5" name="图片 4"/>
          <p:cNvPicPr>
            <a:picLocks noChangeAspect="1"/>
          </p:cNvPicPr>
          <p:nvPr/>
        </p:nvPicPr>
        <p:blipFill>
          <a:blip r:embed="rId4"/>
          <a:stretch>
            <a:fillRect/>
          </a:stretch>
        </p:blipFill>
        <p:spPr>
          <a:xfrm>
            <a:off x="9695180" y="4077970"/>
            <a:ext cx="2192020" cy="21234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262255" y="848360"/>
            <a:ext cx="1625600" cy="4942205"/>
          </a:xfrm>
          <a:prstGeom prst="rect">
            <a:avLst/>
          </a:prstGeom>
        </p:spPr>
        <p:txBody>
          <a:bodyPr wrap="square" lIns="121898" tIns="60948" rIns="121898" bIns="60948">
            <a:spAutoFit/>
          </a:bodyPr>
          <a:lstStyle/>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认真</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审题</a:t>
            </a:r>
          </a:p>
          <a:p>
            <a:pPr indent="0" algn="ctr">
              <a:lnSpc>
                <a:spcPct val="140000"/>
              </a:lnSpc>
              <a:spcAft>
                <a:spcPct val="0"/>
              </a:spcAft>
            </a:pPr>
            <a:endPar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筛选</a:t>
            </a:r>
          </a:p>
          <a:p>
            <a:pPr indent="0" algn="ctr">
              <a:lnSpc>
                <a:spcPct val="140000"/>
              </a:lnSpc>
              <a:spcAft>
                <a:spcPct val="0"/>
              </a:spcAft>
            </a:pPr>
            <a:r>
              <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rPr>
              <a:t>整合</a:t>
            </a:r>
          </a:p>
          <a:p>
            <a:pPr indent="0" algn="ctr">
              <a:lnSpc>
                <a:spcPct val="140000"/>
              </a:lnSpc>
              <a:spcAft>
                <a:spcPct val="0"/>
              </a:spcAft>
            </a:pPr>
            <a:endParaRPr lang="zh-CN" altLang="zh-CN" sz="2800" kern="100">
              <a:solidFill>
                <a:srgbClr val="0000FF"/>
              </a:solidFill>
              <a:latin typeface="经典特黑简" panose="02010609010101010101" charset="-122"/>
              <a:ea typeface="经典特黑简" panose="02010609010101010101" charset="-122"/>
              <a:cs typeface="经典特黑简" panose="02010609010101010101" charset="-122"/>
            </a:endParaRP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规范</a:t>
            </a:r>
          </a:p>
          <a:p>
            <a:pPr indent="0" algn="ctr">
              <a:lnSpc>
                <a:spcPct val="140000"/>
              </a:lnSpc>
              <a:spcAft>
                <a:spcPct val="0"/>
              </a:spcAft>
            </a:pPr>
            <a:r>
              <a:rPr lang="zh-CN" altLang="zh-CN" sz="2800" kern="100">
                <a:solidFill>
                  <a:srgbClr val="FF0000"/>
                </a:solidFill>
                <a:latin typeface="经典特黑简" panose="02010609010101010101" charset="-122"/>
                <a:ea typeface="经典特黑简" panose="02010609010101010101" charset="-122"/>
                <a:cs typeface="经典特黑简" panose="02010609010101010101" charset="-122"/>
              </a:rPr>
              <a:t>作答</a:t>
            </a:r>
            <a:endParaRPr lang="zh-CN" altLang="zh-CN" sz="2800" kern="100">
              <a:solidFill>
                <a:srgbClr val="FF0000"/>
              </a:solidFill>
              <a:effectLst/>
              <a:latin typeface="经典特黑简" panose="02010609010101010101" charset="-122"/>
              <a:ea typeface="经典特黑简" panose="02010609010101010101" charset="-122"/>
              <a:cs typeface="经典特黑简" panose="0201060901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审答</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规范    重点</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1918335" y="765810"/>
            <a:ext cx="7642225" cy="3947795"/>
          </a:xfrm>
          <a:prstGeom prst="rect">
            <a:avLst/>
          </a:prstGeom>
        </p:spPr>
        <p:txBody>
          <a:bodyPr wrap="square" lIns="121898" tIns="60948" rIns="121898" bIns="60948">
            <a:spAutoFit/>
          </a:bodyPr>
          <a:lstStyle/>
          <a:p>
            <a:pPr indent="353060" algn="just">
              <a:lnSpc>
                <a:spcPct val="16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6．请结合材料，</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分析</a:t>
            </a:r>
            <a:r>
              <a:rPr lang="zh-CN" altLang="zh-CN" sz="2000" b="1" kern="100">
                <a:latin typeface="黑体" panose="02010609060101010101" charset="-122"/>
                <a:ea typeface="黑体" panose="02010609060101010101" charset="-122"/>
                <a:cs typeface="黑体" panose="02010609060101010101" charset="-122"/>
                <a:sym typeface="+mn-ea"/>
              </a:rPr>
              <a:t>毛里求斯</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想要修复的档案文件的受损</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原因</a:t>
            </a:r>
            <a:r>
              <a:rPr lang="zh-CN" altLang="zh-CN" sz="2000" b="1" kern="100">
                <a:latin typeface="黑体" panose="02010609060101010101" charset="-122"/>
                <a:ea typeface="黑体" panose="02010609060101010101" charset="-122"/>
                <a:cs typeface="黑体" panose="02010609060101010101" charset="-122"/>
                <a:sym typeface="+mn-ea"/>
              </a:rPr>
              <a:t>。</a:t>
            </a:r>
          </a:p>
          <a:p>
            <a:pPr indent="353060" algn="just">
              <a:lnSpc>
                <a:spcPct val="160000"/>
              </a:lnSpc>
              <a:spcAft>
                <a:spcPct val="0"/>
              </a:spcAft>
            </a:pPr>
            <a:r>
              <a:rPr lang="zh-CN" altLang="zh-CN" sz="1400" b="1" kern="100">
                <a:latin typeface="黑体" panose="02010609060101010101" charset="-122"/>
                <a:ea typeface="黑体" panose="02010609060101010101" charset="-122"/>
                <a:cs typeface="黑体" panose="02010609060101010101" charset="-122"/>
                <a:sym typeface="+mn-ea"/>
              </a:rPr>
              <a:t>材料三：</a:t>
            </a:r>
          </a:p>
          <a:p>
            <a:pPr indent="353060" algn="just">
              <a:lnSpc>
                <a:spcPct val="160000"/>
              </a:lnSpc>
              <a:spcAft>
                <a:spcPct val="0"/>
              </a:spcAft>
            </a:pPr>
            <a:r>
              <a:rPr lang="zh-CN" altLang="zh-CN" sz="1800" b="1" kern="100">
                <a:solidFill>
                  <a:srgbClr val="0000FF"/>
                </a:solidFill>
                <a:latin typeface="黑体" panose="02010609060101010101" charset="-122"/>
                <a:ea typeface="黑体" panose="02010609060101010101" charset="-122"/>
                <a:cs typeface="黑体" panose="02010609060101010101" charset="-122"/>
                <a:sym typeface="+mn-ea"/>
              </a:rPr>
              <a:t>毛里求斯是非洲一个岛国，位于赤道南部的西印度洋上，气候湿热多雨。毛里求斯拟修复的档案文件，形成于18世纪。文件纸张为破布浆机制纸，字迹材料为酸性烟黑墨水，双面手写。以手感鉴别，柔韧性极差，几乎一触即碎。通过测试数据可知，文件纸张严重酸化。</a:t>
            </a:r>
            <a:r>
              <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应毛里求斯大使馆的要求和委托，国家图书馆图书保护组和图书修整组的技术人员，对部分档案文件进行了实验性去酸和修复，方案如下：</a:t>
            </a:r>
          </a:p>
          <a:p>
            <a:pPr indent="353060" algn="just">
              <a:lnSpc>
                <a:spcPct val="120000"/>
              </a:lnSpc>
              <a:spcAft>
                <a:spcPct val="0"/>
              </a:spcAft>
            </a:pPr>
            <a:endParaRPr lang="zh-CN" altLang="zh-CN" sz="1800" b="1" kern="100">
              <a:solidFill>
                <a:schemeClr val="bg1">
                  <a:lumMod val="75000"/>
                </a:schemeClr>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pic>
        <p:nvPicPr>
          <p:cNvPr id="4" name="图片 3"/>
          <p:cNvPicPr>
            <a:picLocks noChangeAspect="1"/>
          </p:cNvPicPr>
          <p:nvPr/>
        </p:nvPicPr>
        <p:blipFill>
          <a:blip r:embed="rId3"/>
          <a:stretch>
            <a:fillRect/>
          </a:stretch>
        </p:blipFill>
        <p:spPr>
          <a:xfrm>
            <a:off x="9623425" y="2061845"/>
            <a:ext cx="2261870" cy="1616075"/>
          </a:xfrm>
          <a:prstGeom prst="rect">
            <a:avLst/>
          </a:prstGeom>
        </p:spPr>
      </p:pic>
      <p:pic>
        <p:nvPicPr>
          <p:cNvPr id="5" name="图片 4"/>
          <p:cNvPicPr>
            <a:picLocks noChangeAspect="1"/>
          </p:cNvPicPr>
          <p:nvPr/>
        </p:nvPicPr>
        <p:blipFill>
          <a:blip r:embed="rId4"/>
          <a:stretch>
            <a:fillRect/>
          </a:stretch>
        </p:blipFill>
        <p:spPr>
          <a:xfrm>
            <a:off x="9695180" y="4077970"/>
            <a:ext cx="2192020" cy="2123440"/>
          </a:xfrm>
          <a:prstGeom prst="rect">
            <a:avLst/>
          </a:prstGeom>
        </p:spPr>
      </p:pic>
      <p:pic>
        <p:nvPicPr>
          <p:cNvPr id="3" name="图片 2"/>
          <p:cNvPicPr>
            <a:picLocks noChangeAspect="1"/>
          </p:cNvPicPr>
          <p:nvPr/>
        </p:nvPicPr>
        <p:blipFill>
          <a:blip r:embed="rId5"/>
          <a:stretch>
            <a:fillRect/>
          </a:stretch>
        </p:blipFill>
        <p:spPr>
          <a:xfrm>
            <a:off x="4078605" y="4582160"/>
            <a:ext cx="3016250" cy="199580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247</Paragraphs>
  <Slides>27</Slides>
  <Notes>15</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27</vt:i4>
      </vt:variant>
    </vt:vector>
  </HeadingPairs>
  <TitlesOfParts>
    <vt:vector baseType="lpstr" size="42">
      <vt:lpstr>Arial</vt:lpstr>
      <vt:lpstr>Arial Black</vt:lpstr>
      <vt:lpstr>Calibri</vt:lpstr>
      <vt:lpstr>Times New Roman</vt:lpstr>
      <vt:lpstr>微软雅黑</vt:lpstr>
      <vt:lpstr>黑体</vt:lpstr>
      <vt:lpstr>经典特黑简</vt:lpstr>
      <vt:lpstr>Courier New</vt:lpstr>
      <vt:lpstr>方正中等线简体</vt:lpstr>
      <vt:lpstr>宋体</vt:lpstr>
      <vt:lpstr>楷体_GB2312</vt:lpstr>
      <vt:lpstr>华文细黑</vt:lpstr>
      <vt:lpstr>仿宋_GB2312</vt:lpstr>
      <vt:lpstr>楷体</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2021-12-05T11:38:41.184</cp:lastPrinted>
  <dcterms:created xsi:type="dcterms:W3CDTF">2021-12-05T11:38:41Z</dcterms:created>
  <dcterms:modified xsi:type="dcterms:W3CDTF">2021-12-05T03:38:45Z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