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sldIdLst>
    <p:sldId id="389" r:id="rId2"/>
    <p:sldId id="390" r:id="rId3"/>
    <p:sldId id="391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415" r:id="rId28"/>
    <p:sldId id="416" r:id="rId29"/>
    <p:sldId id="417" r:id="rId30"/>
    <p:sldId id="418" r:id="rId31"/>
    <p:sldId id="419" r:id="rId32"/>
    <p:sldId id="420" r:id="rId33"/>
    <p:sldId id="421" r:id="rId34"/>
    <p:sldId id="422" r:id="rId35"/>
    <p:sldId id="423" r:id="rId36"/>
    <p:sldId id="424" r:id="rId37"/>
    <p:sldId id="425" r:id="rId38"/>
    <p:sldId id="426" r:id="rId39"/>
    <p:sldId id="427" r:id="rId40"/>
    <p:sldId id="428" r:id="rId41"/>
    <p:sldId id="429" r:id="rId42"/>
    <p:sldId id="430" r:id="rId43"/>
    <p:sldId id="431" r:id="rId44"/>
    <p:sldId id="432" r:id="rId45"/>
    <p:sldId id="433" r:id="rId46"/>
    <p:sldId id="434" r:id="rId47"/>
    <p:sldId id="435" r:id="rId48"/>
    <p:sldId id="436" r:id="rId49"/>
  </p:sldIdLst>
  <p:sldSz cx="9144000" cy="6858000" type="screen4x3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18" autoAdjust="0"/>
    <p:restoredTop sz="94660"/>
  </p:normalViewPr>
  <p:slideViewPr>
    <p:cSldViewPr showGuides="1">
      <p:cViewPr varScale="1">
        <p:scale>
          <a:sx n="83" d="100"/>
          <a:sy n="83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366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‹#›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‹#›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3923928" y="-27384"/>
            <a:ext cx="1999352" cy="880109"/>
            <a:chOff x="11613" y="1584001"/>
            <a:chExt cx="1677992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677992" cy="733424"/>
            </a:xfrm>
            <a:prstGeom prst="rect">
              <a:avLst/>
            </a:prstGeom>
          </p:spPr>
        </p:pic>
        <p:sp>
          <p:nvSpPr>
            <p:cNvPr id="12" name="TextBox 8">
              <a:hlinkClick r:id="rId3" action="ppaction://hlinksldjump"/>
            </p:cNvPr>
            <p:cNvSpPr txBox="1"/>
            <p:nvPr userDrawn="1"/>
          </p:nvSpPr>
          <p:spPr>
            <a:xfrm>
              <a:off x="192915" y="1807573"/>
              <a:ext cx="1274278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课前篇一起预习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</a:p>
          </p:txBody>
        </p: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60351" y="2460637"/>
              <a:ext cx="128901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课外篇一起提高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472136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05631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3599928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‹#›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/>
          <p:nvPr/>
        </p:nvSpPr>
        <p:spPr>
          <a:xfrm>
            <a:off x="458179" y="204663"/>
            <a:ext cx="3465047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b="0" smtClean="0"/>
              <a:t>第</a:t>
            </a:r>
            <a:r>
              <a:rPr lang="en-US" altLang="zh-CN" sz="1600" b="0" smtClean="0"/>
              <a:t>1</a:t>
            </a:r>
            <a:r>
              <a:rPr lang="zh-CN" altLang="en-US" sz="1600" b="0" smtClean="0"/>
              <a:t>课时　子路、曾皙、冉有、</a:t>
            </a:r>
            <a:endParaRPr lang="en-US" altLang="zh-CN" sz="1600" b="0" smtClean="0"/>
          </a:p>
          <a:p>
            <a:pPr algn="l"/>
            <a:r>
              <a:rPr lang="en-US" altLang="zh-CN" sz="1600" b="0" smtClean="0"/>
              <a:t>         </a:t>
            </a:r>
            <a:r>
              <a:rPr lang="zh-CN" altLang="en-US" sz="1600" b="0" smtClean="0"/>
              <a:t>公西华侍坐</a:t>
            </a:r>
            <a:endParaRPr lang="zh-CN" altLang="zh-CN" sz="1600" b="0" kern="1200" smtClean="0">
              <a:solidFill>
                <a:schemeClr val="tx1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4" name="TextBox 24">
            <a:hlinkClick r:id="rId9" action="ppaction://hlinksldjump"/>
          </p:cNvPr>
          <p:cNvSpPr txBox="1"/>
          <p:nvPr userDrawn="1"/>
        </p:nvSpPr>
        <p:spPr>
          <a:xfrm>
            <a:off x="4111186" y="204706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课前篇一起预习</a:t>
            </a:r>
            <a:endParaRPr lang="zh-CN" altLang="en-US" sz="140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24">
            <a:hlinkClick r:id="rId9" action="ppaction://hlinksldjump"/>
          </p:cNvPr>
          <p:cNvSpPr txBox="1"/>
          <p:nvPr userDrawn="1"/>
        </p:nvSpPr>
        <p:spPr>
          <a:xfrm>
            <a:off x="5903518" y="214386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课内篇一起思考</a:t>
            </a:r>
            <a:endParaRPr lang="en-US" altLang="zh-CN" sz="1400" smtClean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9060101010101" pitchFamily="2" charset="-122"/>
          <a:ea typeface="黑体" panose="0201060906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1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1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slide" Target="slide1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slide" Target="slide1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" Target="slide1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3.docx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996952"/>
            <a:ext cx="6203032" cy="576064"/>
          </a:xfrm>
        </p:spPr>
        <p:txBody>
          <a:bodyPr/>
          <a:lstStyle/>
          <a:p>
            <a:r>
              <a:rPr lang="zh-CN" altLang="en-US" dirty="0"/>
              <a:t>　庖丁解牛</a:t>
            </a:r>
          </a:p>
        </p:txBody>
      </p:sp>
    </p:spTree>
  </p:cSld>
  <p:clrMapOvr>
    <a:masterClrMapping/>
  </p:clrMapOvr>
  <p:transition spd="slow">
    <p:strips dir="l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1288690" y="1772816"/>
            <a:ext cx="5483243" cy="3672408"/>
          </a:xfrm>
          <a:prstGeom prst="rect">
            <a:avLst/>
          </a:prstGeom>
        </p:spPr>
      </p:pic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《庖丁解牛》通过对庖丁解牛的过程和经历的叙述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揭示出养生的方法莫过于顺应自然的道理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也反映出只有反复实践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逐步认识和掌握事物的内部规律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然后遵循客观规律处理事物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才能做到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【任务一】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整体感知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分析文章的层次结构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《庖丁解牛》的结构思路是怎样的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描写庖丁解牛的场面。作者从绘形和摹声两个方面运用大胆的夸张和生动的比喻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把庖丁解牛的技术写得出神入化。这一段是庖丁阐释解牛之道的基础。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记叙了文惠君和庖丁的对话。可分为三层。第一层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文惠君的称赞。第二层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记叙了庖丁的经验之谈。第三层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文惠君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得养生焉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点出本文主题。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【任务二】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感受作品的形象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领悟作品的思想内涵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庖丁所谈的解牛之道包含了哪三重境界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怎样才能达到庖丁所谈的第三重境界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始臣之解牛之时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无非牛者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不懂规律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。庖丁学解牛的头三年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心无旁骛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精力高度集中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达到对外物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除牛之外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无所感知的境界。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三年之后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未尝见全牛也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懂得规律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。庖丁对牛的全身结构完全摸清了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不再把一头牛看成全牛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而是把它看成类似积木之类可以拼装、拆卸的东西。这说明他行将踏进自由王国的境界了。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方今之时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以神遇而不以目视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官知止而神欲行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。十九年后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当庖丁为文惠君解牛时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进入了一个异乎前两个境界的崭新境界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此时的庖丁依天理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因固然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完全靠精神活动批郤、导窾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避开技经肯綮与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从容运刀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游刃有余。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只有通过长期的解牛实践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才能获得解牛之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。要达到第三重境界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即对规律的洞悉、掌握和娴熟运用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全在于长期的专注与实践。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026" y="3613851"/>
            <a:ext cx="322170" cy="279214"/>
          </a:xfrm>
          <a:prstGeom prst="rect">
            <a:avLst/>
          </a:prstGeom>
        </p:spPr>
      </p:pic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2978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【任务三】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鉴赏作品的艺术手法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体悟其艺术魅力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《庖丁解牛》的第一段是如何描写庖丁的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的状态的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作者以写动作为主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一连用了五个动词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解、触、倚、履、踦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来铺排描写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准确凝练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作者还运用了摹声的修辞手法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用了两个贴切的拟声词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来描摹庖丁解牛进刀的声音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用两个比喻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《桑林》之舞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《经首》之会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生动地描绘出庖丁解牛动作的节奏感。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作者写庖丁解牛时突出其刀声之悦耳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仿佛不闻牛之惨叫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暗示了牛似乎在毫无痛苦的情形下就被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强调说明了庖丁技艺之炉火纯青、出神入化。作者通过对庖丁优美和谐的动作的刻画及悦耳的刀声的描写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使读者产生了急切了解庖丁绝技如何练得的念头。同时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从结构上看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写这个场面既形象再现了庖丁的高超技艺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又为下文文惠君的赞叹、质疑和庖丁的畅谈解牛之道做了铺垫。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你还能从《庖丁解牛》的故事中悟出什么道理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庖丁解牛之所以动作那么娴熟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技艺那么高超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是因为他实践丰富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从中摸索出了规律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且从不掉以轻心。这启示我们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只有通过实践才能深入掌握规律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只有掌握规律才能事半功倍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只有长期在正确认识论的指导下才能保持实践的正确方向。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67545" y="1772816"/>
            <a:ext cx="7812360" cy="4240382"/>
            <a:chOff x="0" y="2205190"/>
            <a:chExt cx="9110095" cy="49447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905" y="2205190"/>
              <a:ext cx="9076190" cy="244761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635669"/>
              <a:ext cx="9095238" cy="2514286"/>
            </a:xfrm>
            <a:prstGeom prst="rect">
              <a:avLst/>
            </a:prstGeom>
          </p:spPr>
        </p:pic>
      </p:grp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772816"/>
            <a:ext cx="8051002" cy="4252581"/>
          </a:xfrm>
          <a:prstGeom prst="rect">
            <a:avLst/>
          </a:prstGeom>
        </p:spPr>
      </p:pic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772816"/>
            <a:ext cx="7874273" cy="4175502"/>
          </a:xfrm>
          <a:prstGeom prst="rect">
            <a:avLst/>
          </a:prstGeom>
        </p:spPr>
      </p:pic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0808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369—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宋国蒙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今河南商丘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战国时期哲学家、道家学派的代表人物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与老子并称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。庄子宣扬并追求一种完全恢复人的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天然本性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的精神。他的散文善于运用寓言和比喻说理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想象奇特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文笔汪洋恣肆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具有浪漫主义的艺术风格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对后世文学产生了极大的影响。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M02.eps" descr="id:214749479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259650" y="3785609"/>
            <a:ext cx="1993377" cy="2229272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5" y="1772816"/>
            <a:ext cx="8137916" cy="4346386"/>
          </a:xfrm>
          <a:prstGeom prst="rect">
            <a:avLst/>
          </a:prstGeom>
        </p:spPr>
      </p:pic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78" y="1700808"/>
            <a:ext cx="8200400" cy="4337893"/>
          </a:xfrm>
          <a:prstGeom prst="rect">
            <a:avLst/>
          </a:prstGeom>
        </p:spPr>
      </p:pic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5" y="2204864"/>
            <a:ext cx="8004003" cy="3268651"/>
          </a:xfrm>
          <a:prstGeom prst="rect">
            <a:avLst/>
          </a:prstGeom>
        </p:spPr>
      </p:pic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628800"/>
            <a:ext cx="8085535" cy="4325803"/>
          </a:xfrm>
          <a:prstGeom prst="rect">
            <a:avLst/>
          </a:prstGeom>
        </p:spPr>
      </p:pic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巧用对话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揭示主题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对话描写是语言描写的重要形式。从写作的角度来看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学会描写人物对话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是刻画人物形象、发展故事情节、表现文章主题的重要手段。《子路、曾皙、冉有、公西华侍坐》中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通过师生之间的对话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表现了不同人物的志向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也展现了孔子的思想与主张。《齐桓晋文之事》通过孟子与齐宣王的对话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表现了孟子的政治主张和社会理想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也表现了孟子善辩的性格和高超的论辩技巧。《庖丁解牛》一文通过文惠君与庖丁的问答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水到渠成地揭示了文章主旨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写好人物对话应注意以下三点。第一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人物语言要符合口语化的要求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语言简练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句子短小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通俗易懂。要敢用省略句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多用短小句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善用鲜活的口语词汇。要避免长篇大论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避免粗俗啰唆。第二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选取个性化的语言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对于不同的人物而言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由于身份、职业、年龄、兴趣、修养等的不同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他们说话的内容、用词乃至语气、语调都是各不相同的。第三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写对话时可以借助人物的动作、神态、心理活动来突出语意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增强对话的表现力。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设计一段人物对话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表现出人物的个性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对话要有一定的中心。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字左右。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50790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示例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我来到爸爸床前一看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爸爸果然老老实实地躺在那里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可是嘴好像在动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原来爸爸还在背诵英语单词。我对爸爸说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您不服从妈妈的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我告诉妈妈去。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就要往外走。爸爸急忙拉住我说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我昨天刚背好的单词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谁知睡了一觉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就全忘了。你千万不要告诉你妈妈。她也够辛苦的了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别再让她为我操心了。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我听着这诚挚的话语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只好答应了。可一见爸爸那疲惫的样子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马上改口说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您也太辛苦了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这样下去身体会垮的。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我又不满地说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您是大学生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又是工程师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为什么还那么拼命地学啊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爸爸笑着说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工作需要嘛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他坐直身子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拍了一下我的肩膀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语重心长地说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我现在学到的知识还远远不够呀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我真后悔年轻时没多学几门外国语言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3874309" y="831213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009897" y="8312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6145485" y="8312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现在我都四十多岁的人了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学起来可真费劲。唉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少壮不努力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老大徒伤悲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现在下功夫学还不晚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活到老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学到老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他干脆从枕头下拿出书轻声读起来。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943860" y="1268760"/>
            <a:ext cx="3256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如何推断文言实词的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含义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39633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虽然近年来全国卷对文言实词、虚词和文言句式等不单独设题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但是文言文阅读离不开对文言实词、虚词和文言句式等的理解。断句题包含着对文言实词、虚词和文言句式等的考查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翻译题考查实词、虚词、文言句式等。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文言实词是构成文言文的主体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是学好文言文的基础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是阅读浅易文言文的前提。学好文言实词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要掌握一词多义、古今异义、词类活用、通假字和偏义复词这五大知识点。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即同一个词在不同的语境中具有不同的含义。把握一词多义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要了解词的本义、引申义、比喻义和假借义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应根据具体的语境仔细辨别。比如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的本义为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但在使用的过程中出现了多个义项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士卒、军队、兵法、战争、战乱等。如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斩木为兵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揭竿为旗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根据语境解释为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《庄子》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《庄子》今存三十三篇。庄子的文章想象奇特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善用寓言和比喻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文笔汪洋恣肆。鲁迅先生赞誉说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其文则汪洋辟阖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仪态万方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晚周诸子之作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莫能先也。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庄子的散文对后世影响很深。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5" y="1340768"/>
            <a:ext cx="8240464" cy="5297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古今异义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指文言词语与现代汉语字形相同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但意义和用法不同的现象。这种意义和用法的差异是在语言的演变过程中出现的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大致包括词义扩大、词义缩小、词义转移、词义弱化、词义强化、感情色彩变化几种。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看词语是否由两个词组成。古汉语以单音节词为主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双音节词往往有其固定义项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所以对文言文中的双音节词一定要结合上下文理解。如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不推恩无以保妻子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《齐桓晋文之事》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妻子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而在现代汉语中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妻子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为一个词。即使该词语古今都是一个词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也要看其含义是否相同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莅中国而抚四夷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《齐桓晋文之事》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结合词语的感情色彩是否一致加以区分。如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先帝不以臣卑鄙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《出师表》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卑鄙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地位卑贱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见识浅陋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在古汉语中表示自谦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在现代汉语中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卑鄙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语言、行为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恶劣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不道德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是贬义词。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词类活用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指在古汉语中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某些实词在特定的语言环境中临时改变了词性和用法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有了新的意义。如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名词用作动词、名词作状语、动词用作名词、形容词用作名词或动词、使动用法和意动用法等。如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五亩之宅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树之以桑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《齐桓晋文之事》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是名词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在这里是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活用为动词。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即用读音或字形相同或者相近的字代替本字。如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颁白者不负戴于道路矣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《齐桓晋文之事》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偏义复词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在文言文中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有的合成词是由两个同义或反义的单音节语素合成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而词义却偏在其中一个语素上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另一个则起陪衬作用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这就是偏义复词。如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去来江口守空船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《琵琶行并序》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却没有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是衬字。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五法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巧解文言实词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掌握实词是理解文言文的关键。原来高考对实词的命题采用多种形式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一是对四个实词分别进行解释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要求选出正确或不正确的一项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二是从古今词义比较的角度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选出与现代汉语词义相同或不相同的一项。近年来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全国卷不单独考实词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但在文言文翻译中考查实词理解。无论采取何种形式考查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只要在阅读中尽可能多地积累常见实词的常见义项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并掌握一些推断词义的技巧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就能从容应对高考对文言实词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包括翻译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的考查。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代入推断法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对于翻译题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我们遇到多义词或者活用的词语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往往先入为主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用这个词的常规意思去理解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这个时候更需把其常规意思代入句中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查验是否恰当。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联想推断法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联想推断法有以下三种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课本联想法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高考试题中考查的实词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其意义和用法在课本中一般都能找到落脚点。我们要善于联系课内学过的实词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举一反三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找出对应文句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进行相应迁移。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双音联想法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古汉语以单音节词为主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现代汉语以双音节词为主。试题中出现的单音节词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可以通过联想双音节词来推断。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成语联想法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不少成语源于文言文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因此成语中保留了很多词语的古义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借助平时比较熟悉的成语中的有关字词的含义来推断文言实词含义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也不失为一种方法。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句式推断法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排比句、对偶句、并列句对举的语言现象很多。在对举句中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位置对称的词语一般词性相同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词义相近、相反或相对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通过对已知词语的词义、词性进行分析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就可以推知未知词语的词义、词性。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55576" y="1628800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语法推断法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句子的结构是固定的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组合是有规律的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词在句中所处的语法位置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为我们推断词义提供了依据。如主语、宾语常由名词、代词充当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谓语大多由动词、形容词充当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状语大多由副词充当等。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划分句子成分法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55576" y="3731663"/>
          <a:ext cx="8940800" cy="1541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7" imgW="4199890" imgH="725170" progId="Word.Document.12">
                  <p:embed/>
                </p:oleObj>
              </mc:Choice>
              <mc:Fallback>
                <p:oleObj name="文档" r:id="rId7" imgW="4199890" imgH="72517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5576" y="3731663"/>
                        <a:ext cx="8940800" cy="15414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52447"/>
            <a:ext cx="12306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看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搭配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87559" y="2551045"/>
          <a:ext cx="8128000" cy="2108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7" imgW="4199890" imgH="1090930" progId="Word.Document.12">
                  <p:embed/>
                </p:oleObj>
              </mc:Choice>
              <mc:Fallback>
                <p:oleObj name="文档" r:id="rId7" imgW="4199890" imgH="109093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7559" y="2551045"/>
                        <a:ext cx="8128000" cy="21080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常识识记法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文言实词的推断还要求考生必须掌握必要的古代文化常识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尤其是现在高考直接对此考查。如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乞骸骨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告老还乡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官员刚到任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束发成年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晁错为内史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贵幸用事。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如解释为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凭感情做事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是不明文化常识之故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阅读下面的文言文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《宗子相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集》序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王世贞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呜呼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此广陵宗臣子相之诗若文。武昌吴国伦传之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而吴郡王世贞为之序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昔在建安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二曹龙奋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公幹角立。爰至潘陆衍藻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太冲修质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沈宋丽尔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必简岳岳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李杜并驱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龙标脱衔。古之豪杰于辞者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往往志有所相合而不相下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气有所不相入而相为用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则岂尽人力哉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盖亦有造物微旨矣。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784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1839" y="1983382"/>
          <a:ext cx="8128000" cy="4086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5" imgW="4343400" imgH="2183765" progId="Word.Document.12">
                  <p:embed/>
                </p:oleObj>
              </mc:Choice>
              <mc:Fallback>
                <p:oleObj name="文档" r:id="rId5" imgW="4343400" imgH="21837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1839" y="1983382"/>
                        <a:ext cx="8128000" cy="40862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9952" y="3068960"/>
            <a:ext cx="591223" cy="360040"/>
          </a:xfrm>
          <a:prstGeom prst="rect">
            <a:avLst/>
          </a:prstGeom>
        </p:spPr>
      </p:pic>
    </p:spTree>
  </p:cSld>
  <p:clrMapOvr>
    <a:masterClrMapping/>
  </p:clrMapOvr>
  <p:transition spd="slow">
    <p:cut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321952"/>
          <a:ext cx="8128000" cy="4468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7" imgW="4199890" imgH="2310130" progId="Word.Document.12">
                  <p:embed/>
                </p:oleObj>
              </mc:Choice>
              <mc:Fallback>
                <p:oleObj name="文档" r:id="rId7" imgW="4199890" imgH="231013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21952"/>
                        <a:ext cx="8128000" cy="4468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789044"/>
          <a:ext cx="8128000" cy="353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7" imgW="4199890" imgH="1827530" progId="Word.Document.12">
                  <p:embed/>
                </p:oleObj>
              </mc:Choice>
              <mc:Fallback>
                <p:oleObj name="文档" r:id="rId7" imgW="4199890" imgH="182753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89044"/>
                        <a:ext cx="8128000" cy="3533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宗子相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宗臣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(1525—1560),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与李攀龙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字于鳞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、王世贞、吴国伦等六人合称明代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后七子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矩镬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犹规则、法度。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似玉的石头。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考功郎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吏部官员。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这里指担任布政参议。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岛寇事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指倭寇侵扰福建沿海。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39552" y="1927576"/>
          <a:ext cx="7389091" cy="2179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7" imgW="4199890" imgH="1238885" progId="Word.Document.12">
                  <p:embed/>
                </p:oleObj>
              </mc:Choice>
              <mc:Fallback>
                <p:oleObj name="文档" r:id="rId7" imgW="4199890" imgH="123888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9552" y="1927576"/>
                        <a:ext cx="7389091" cy="21790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95536" y="407707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除了将实词放入上下文推断它的语境义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联系以前所学知识也是判断正误的非常有效的方法。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字不得累句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字不得在句中重复。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参考译文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这是广陵人宗子相的诗和文。武昌人吴国伦为它作传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吴郡人王世贞为它作序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当初在建安年间时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曹操、曹植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奋发有为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与刘桢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字公幹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并立不相上下。到了后来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潘岳和陆机辞藻过分华丽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重视辞赋质地之美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沈佺期、宋之问讲究辞藻华丽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杜审言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的诗风锋芒毕露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李白和杜甫并驾齐驱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王昌龄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用辞不拘一格。古代的杰出之人对于文辞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往往志趣相投却各不相让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气韵有所不合却互相利用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那么难道都是人的力量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大概也有上天精妙的意图吧。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我与李攀龙在燕一带游玩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宗子相带着吴国伦和徐中行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号天目山人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一起过来。宗子相才高且气魄雄健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非常自负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曾经和吴国伦多次辩论诗歌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辩不过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拿反酒杯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竟然把酒杯都咬破了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回去沉思了整天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到了吐血的地步。当他恣意行事时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神思与天赋合体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天然的颖悟自然生发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敲击时发出高冷之音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符合五声音律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诵读时开朗舒畅的样子好像风露吹拂于腋下又落到嘴里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然而当他恣意行事还更加没完没了时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就不在乎道理是否通行于天地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言辞是否能传诵千古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反而在间隔疏离之时得到。凭借李攀龙的才华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仍不敢尽弃法度而独创自己所好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更何况王世贞呢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宗子相却经常不屑于这样做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说宁愿有瑕疵也不愿要似玉的石头。我实在没法诘责宗子相了。那些称赞宗子相的人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说宗子相已经越过木筏而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逆流而上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找到了成功的门径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那些批评宗子相的少年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认为宗子相想越过渡口放弃木筏。然而这向来不是宗子相的本意。我绞尽脑汁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竭尽所能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来迎合物境。如果与物境相合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那么我就取它全部的优点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不合那么我姑且取它的优点并承受它的缺点。字不得在句中重复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句不得在文中重复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我时时用良马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依照次序跟天下的中下之人相争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如果一次不胜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那么剩余二次必胜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如此罢了。现在他的文章都在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即使他稍稍不如刘桢、左思、杜审言、王昌龄等人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却能跟随在众贤人之后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宗子相也很乐意。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64904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宗子相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的文笔非常奇特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他的笔力足以破除冗长陈腐之言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自成一家言论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胜过如今那些只凭耳闻之人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而最有意思的是在北地的李梦阳先生。他认为宗子相的诗歌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完全没有违背常理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却常常改变常理而尽展其才华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他的文章完全展现了他的才华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竟然经常压抑自己的才华而屈就常理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但寿命不长就去世了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可悲啊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然而他们都永垂不朽了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97895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那些成就功业名声、崇尚通达显赫的人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常常讥笑鄙视文人没有丝毫的用处。只有宗子相不这样。他担任考功郎时有声望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因为不能依附权贵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不久离开京城到福建任职。倭寇连续侵扰福建沿海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他安置吏民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管理兵器粮食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制度是地方上最好的。后来又因辅佐他人升职成为读书人的表率。等到他临死之时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家里祭祀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有人为他哭泣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宗子相在家里一直不高兴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麒麟凤凰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难道能和鸡犬共处吗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不能实现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没有圣世。我讨厌我的鸡犬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将要离去了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李攀龙大加称赏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写诗道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一为麟凤言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三叹加飨食。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他们这些人所提出的主张都是这样的。</a:t>
            </a:r>
            <a:endParaRPr lang="zh-CN" altLang="en-US" sz="2200"/>
          </a:p>
        </p:txBody>
      </p:sp>
      <p:pic>
        <p:nvPicPr>
          <p:cNvPr id="7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645900" y="123952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pull dir="l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2077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成语积累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庖丁解牛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比喻技艺熟练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发挥起来得心应手。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切中肯綮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指解决问题的方法对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比喻切中要害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找到了解决问题的好办法。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游刃有余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形容做事熟练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轻而易举。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目无全牛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形容技艺已达到十分纯熟的地步。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踌躇满志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形容对自己的现状或取得的成就非常得意。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砉然向然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技盖至此乎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何、怎么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批大郤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导大窾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空隙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6864" y="2996952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3585" y="2999865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7255" y="3792992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43976" y="3795905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49220" y="3803383"/>
            <a:ext cx="11101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3229" y="4599423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49950" y="4602336"/>
            <a:ext cx="26335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49220" y="4606327"/>
            <a:ext cx="57606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00" y="1254347"/>
          <a:ext cx="8128000" cy="4603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5" imgW="4199890" imgH="2378710" progId="Word.Document.12">
                  <p:embed/>
                </p:oleObj>
              </mc:Choice>
              <mc:Fallback>
                <p:oleObj name="文档" r:id="rId5" imgW="4199890" imgH="237871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254347"/>
                        <a:ext cx="8128000" cy="46033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655370"/>
          <a:ext cx="8128000" cy="3801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5" imgW="4199890" imgH="1965960" progId="Word.Document.12">
                  <p:embed/>
                </p:oleObj>
              </mc:Choice>
              <mc:Fallback>
                <p:oleObj name="文档" r:id="rId5" imgW="4199890" imgH="19659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655370"/>
                        <a:ext cx="8128000" cy="38012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110216" y="3861048"/>
            <a:ext cx="10909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59832" y="3861048"/>
            <a:ext cx="46085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0216" y="4713073"/>
            <a:ext cx="10909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9832" y="4715358"/>
            <a:ext cx="55761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8131" y="5101043"/>
            <a:ext cx="692647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5" y="836712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03133" y="836709"/>
            <a:ext cx="108012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2738721" y="836708"/>
            <a:ext cx="108012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8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臣之所好者道也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视为止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ut thruBlk="1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3886</Words>
  <Application>Microsoft Office PowerPoint</Application>
  <PresentationFormat>全屏显示(4:3)</PresentationFormat>
  <Paragraphs>285</Paragraphs>
  <Slides>48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0" baseType="lpstr">
      <vt:lpstr>1</vt:lpstr>
      <vt:lpstr>文档</vt:lpstr>
      <vt:lpstr>　庖丁解牛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　庖丁解牛</dc:title>
  <cp:lastModifiedBy>hj</cp:lastModifiedBy>
  <cp:revision>2</cp:revision>
  <cp:lastPrinted>2021-02-03T18:33:59Z</cp:lastPrinted>
  <dcterms:created xsi:type="dcterms:W3CDTF">2021-02-03T18:33:59Z</dcterms:created>
  <dcterms:modified xsi:type="dcterms:W3CDTF">2021-02-20T05:45:03Z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