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  <p:sldMasterId id="2147483650" r:id="rId2"/>
  </p:sldMasterIdLst>
  <p:notesMasterIdLst>
    <p:notesMasterId r:id="rId3"/>
  </p:notesMasterIdLst>
  <p:sldIdLst>
    <p:sldId id="591" r:id="rId4"/>
    <p:sldId id="592" r:id="rId5"/>
    <p:sldId id="593" r:id="rId6"/>
    <p:sldId id="594" r:id="rId7"/>
    <p:sldId id="595" r:id="rId8"/>
    <p:sldId id="596" r:id="rId9"/>
    <p:sldId id="597" r:id="rId10"/>
    <p:sldId id="598" r:id="rId11"/>
    <p:sldId id="599" r:id="rId12"/>
    <p:sldId id="600" r:id="rId13"/>
    <p:sldId id="601" r:id="rId14"/>
    <p:sldId id="602" r:id="rId15"/>
    <p:sldId id="603" r:id="rId16"/>
    <p:sldId id="604" r:id="rId17"/>
    <p:sldId id="605" r:id="rId18"/>
    <p:sldId id="606" r:id="rId19"/>
    <p:sldId id="607" r:id="rId20"/>
    <p:sldId id="608" r:id="rId21"/>
    <p:sldId id="609" r:id="rId22"/>
    <p:sldId id="610" r:id="rId23"/>
    <p:sldId id="611" r:id="rId24"/>
    <p:sldId id="612" r:id="rId25"/>
    <p:sldId id="613" r:id="rId26"/>
    <p:sldId id="614" r:id="rId27"/>
    <p:sldId id="615" r:id="rId28"/>
    <p:sldId id="616" r:id="rId29"/>
    <p:sldId id="617" r:id="rId30"/>
    <p:sldId id="618" r:id="rId31"/>
    <p:sldId id="619" r:id="rId32"/>
    <p:sldId id="620" r:id="rId33"/>
    <p:sldId id="621" r:id="rId34"/>
  </p:sldIdLst>
  <p:sldSz cx="9144000" cy="5143500" type="screen16x9"/>
  <p:notesSz cx="6858000" cy="9144000"/>
  <p:embeddedFontLst>
    <p:embeddedFont>
      <p:font typeface="华文行楷" panose="02010800040101010101" pitchFamily="2" charset="-122"/>
      <p:regular r:id="rId36"/>
    </p:embeddedFont>
    <p:embeddedFont>
      <p:font typeface="等线" panose="02010600030101010101" charset="-122"/>
      <p:regular r:id="rId37"/>
    </p:embeddedFont>
    <p:embeddedFont>
      <p:font typeface="隶书" panose="02010509060101010101" pitchFamily="49" charset="-122"/>
      <p:regular r:id="rId38"/>
    </p:embeddedFont>
  </p:embeddedFontLst>
  <p:custDataLst>
    <p:tags r:id="rId3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6" autoAdjust="0"/>
    <p:restoredTop sz="97778" autoAdjust="0"/>
  </p:normalViewPr>
  <p:slideViewPr>
    <p:cSldViewPr snapToGrid="0" showGuides="1">
      <p:cViewPr>
        <p:scale>
          <a:sx n="125" d="100"/>
          <a:sy n="125" d="100"/>
        </p:scale>
        <p:origin x="-30" y="-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tags" Target="tags/tag284.xml" /><Relationship Id="rId36" Type="http://schemas.openxmlformats.org/officeDocument/2006/relationships/font" Target="fonts/font1.fntdata" /><Relationship Id="rId37" Type="http://schemas.openxmlformats.org/officeDocument/2006/relationships/font" Target="fonts/font2.fntdata" /><Relationship Id="rId38" Type="http://schemas.openxmlformats.org/officeDocument/2006/relationships/font" Target="fonts/font3.fntdata" /><Relationship Id="rId39" Type="http://schemas.openxmlformats.org/officeDocument/2006/relationships/presProps" Target="presProps.xml" /><Relationship Id="rId4" Type="http://schemas.openxmlformats.org/officeDocument/2006/relationships/slide" Target="slides/slide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image" Target="../media/image9.png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76.xml" /><Relationship Id="rId11" Type="http://schemas.openxmlformats.org/officeDocument/2006/relationships/tags" Target="../tags/tag77.xml" /><Relationship Id="rId12" Type="http://schemas.openxmlformats.org/officeDocument/2006/relationships/tags" Target="../tags/tag78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70.xml" /><Relationship Id="rId3" Type="http://schemas.openxmlformats.org/officeDocument/2006/relationships/image" Target="../media/image11.png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image" Target="../media/image12.png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2" Type="http://schemas.openxmlformats.org/officeDocument/2006/relationships/image" Target="../media/image7.pn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image" Target="../media/image9.png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image" Target="../media/image7.png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1.xml" /><Relationship Id="rId3" Type="http://schemas.openxmlformats.org/officeDocument/2006/relationships/image" Target="../media/image6.png" /><Relationship Id="rId4" Type="http://schemas.openxmlformats.org/officeDocument/2006/relationships/tags" Target="../tags/tag2.xml" /><Relationship Id="rId5" Type="http://schemas.openxmlformats.org/officeDocument/2006/relationships/slideMaster" Target="../slideMasters/slideMaster2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4.xml" /><Relationship Id="rId3" Type="http://schemas.openxmlformats.org/officeDocument/2006/relationships/image" Target="../media/image7.png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tags" Target="../tags/tag8.xml" /><Relationship Id="rId8" Type="http://schemas.openxmlformats.org/officeDocument/2006/relationships/tags" Target="../tags/tag9.xml" /><Relationship Id="rId9" Type="http://schemas.openxmlformats.org/officeDocument/2006/relationships/tags" Target="../tags/tag10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10" Type="http://schemas.openxmlformats.org/officeDocument/2006/relationships/tags" Target="../tags/tag25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8.xml" /><Relationship Id="rId3" Type="http://schemas.openxmlformats.org/officeDocument/2006/relationships/image" Target="../media/image7.png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tags" Target="../tags/tag2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7.xml" /><Relationship Id="rId3" Type="http://schemas.openxmlformats.org/officeDocument/2006/relationships/image" Target="../media/image9.png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35.xml" /><Relationship Id="rId3" Type="http://schemas.openxmlformats.org/officeDocument/2006/relationships/image" Target="../media/image7.png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image" Target="../media/image7.png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tags" Target="../tags/tag51.xml" /><Relationship Id="rId9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Bar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19075" y="228150"/>
            <a:ext cx="8705325" cy="4687200"/>
            <a:chOff x="292100" y="304200"/>
            <a:chExt cx="11607100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292100" y="5152348"/>
              <a:ext cx="1069267" cy="1400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3056691" y="1021626"/>
            <a:ext cx="1135658" cy="2381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-2"/>
          <a:stretch>
            <a:fillRect/>
          </a:stretch>
        </p:blipFill>
        <p:spPr>
          <a:xfrm flipH="1">
            <a:off x="3939766" y="-73858"/>
            <a:ext cx="3374516" cy="5001066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3406213" y="3534771"/>
            <a:ext cx="321310" cy="335921"/>
            <a:chOff x="7079950" y="2846291"/>
            <a:chExt cx="428413" cy="447894"/>
          </a:xfrm>
        </p:grpSpPr>
        <p:pic>
          <p:nvPicPr>
            <p:cNvPr id="9" name="图片 8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079950" y="2873498"/>
              <a:ext cx="428413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90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  <a:endParaRPr lang="zh-CN" altLang="en-US" sz="9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2471738" y="2058233"/>
            <a:ext cx="650579" cy="2681679"/>
          </a:xfrm>
        </p:spPr>
        <p:txBody>
          <a:bodyPr vert="eaVert" anchor="ctr">
            <a:normAutofit/>
          </a:bodyPr>
          <a:lstStyle>
            <a:lvl1pPr algn="ctr">
              <a:defRPr sz="2025" b="0" i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219075" y="3864293"/>
            <a:ext cx="802005" cy="105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5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 flipH="1">
            <a:off x="8172450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02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5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02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8172450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18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Picture 5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1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337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9" name="Picture 5"/>
          <p:cNvPicPr>
            <a:picLocks noChangeAspect="1" noChangeArrowheads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 flipH="1">
            <a:off x="8172450" y="3870484"/>
            <a:ext cx="971550" cy="12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54293" y="3870484"/>
            <a:ext cx="971550" cy="12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001" y="-9525"/>
            <a:ext cx="9133999" cy="5153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9525"/>
            <a:ext cx="8809673" cy="51530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000250" y="326426"/>
            <a:ext cx="885032" cy="4267007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375" spc="6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8763" y="326424"/>
            <a:ext cx="441486" cy="4267007"/>
          </a:xfrm>
        </p:spPr>
        <p:txBody>
          <a:bodyPr vert="eaVert"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</p:nvPr>
        </p:nvSpPr>
        <p:spPr>
          <a:xfrm>
            <a:off x="990600" y="326231"/>
            <a:ext cx="501015" cy="4267200"/>
          </a:xfrm>
        </p:spPr>
        <p:txBody>
          <a:bodyPr vert="eaVert" lIns="90000" tIns="46800" rIns="90000" bIns="46800" anchor="ctr" anchorCtr="0">
            <a:normAutofit/>
          </a:bodyPr>
          <a:lstStyle>
            <a:lvl1pPr marL="0" indent="0" algn="ctr"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3870667"/>
            <a:ext cx="9144000" cy="1272833"/>
            <a:chOff x="0" y="5160889"/>
            <a:chExt cx="12192000" cy="1697111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9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3101927" y="0"/>
            <a:ext cx="2996418" cy="3955590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3995678" y="1951891"/>
            <a:ext cx="1226366" cy="1198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763631" y="3704312"/>
            <a:ext cx="3694320" cy="567848"/>
          </a:xfrm>
        </p:spPr>
        <p:txBody>
          <a:bodyPr anchor="t">
            <a:normAutofit/>
          </a:bodyPr>
          <a:lstStyle>
            <a:lvl1pPr algn="ctr">
              <a:defRPr sz="2025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" name="组合 14"/>
          <p:cNvGrpSpPr/>
          <p:nvPr userDrawn="1">
            <p:custDataLst>
              <p:tags r:id="rId1"/>
            </p:custDataLst>
          </p:nvPr>
        </p:nvGrpSpPr>
        <p:grpSpPr>
          <a:xfrm>
            <a:off x="0" y="3870667"/>
            <a:ext cx="9144000" cy="1272833"/>
            <a:chOff x="0" y="5160889"/>
            <a:chExt cx="12192000" cy="1697111"/>
          </a:xfrm>
        </p:grpSpPr>
        <p:sp>
          <p:nvSpPr>
            <p:cNvPr id="16" name="矩形 15"/>
            <p:cNvSpPr/>
            <p:nvPr>
              <p:custDataLst>
                <p:tags r:id="rId2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170" tIns="46990" rIns="90170" bIns="46990">
            <a:normAutofit/>
          </a:bodyPr>
          <a:lstStyle>
            <a:lvl1pPr>
              <a:defRPr sz="9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9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9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9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900" u="none" strike="noStrike" kern="1200" cap="none" spc="20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19075" y="228150"/>
            <a:ext cx="8705325" cy="4687200"/>
            <a:chOff x="292100" y="304200"/>
            <a:chExt cx="11607100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Picture 5"/>
            <p:cNvPicPr>
              <a:picLocks noChangeAspect="1" noChangeArrowheads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292100" y="5152348"/>
              <a:ext cx="1069267" cy="1400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3870667"/>
            <a:ext cx="9144000" cy="1272833"/>
            <a:chOff x="0" y="5160889"/>
            <a:chExt cx="12192000" cy="1697111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15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125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125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28905" marR="0" lvl="0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386080" marR="0" lvl="1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643255" marR="0" lvl="2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900430" marR="0" lvl="3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157605" marR="0" lvl="4" indent="-12827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9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0" y="3870667"/>
            <a:ext cx="9144000" cy="1272833"/>
            <a:chOff x="0" y="5160889"/>
            <a:chExt cx="12192000" cy="1697111"/>
          </a:xfrm>
        </p:grpSpPr>
        <p:sp>
          <p:nvSpPr>
            <p:cNvPr id="10" name="矩形 9"/>
            <p:cNvSpPr/>
            <p:nvPr>
              <p:custDataLst>
                <p:tags r:id="rId2"/>
              </p:custDataLst>
            </p:nvPr>
          </p:nvSpPr>
          <p:spPr>
            <a:xfrm>
              <a:off x="0" y="6458857"/>
              <a:ext cx="12192000" cy="3991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pic>
          <p:nvPicPr>
            <p:cNvPr id="13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72570" y="5160889"/>
              <a:ext cx="1295400" cy="169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35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microsoft.com/office/2007/relationships/hdphoto" Target="../media/image4.wdp" /><Relationship Id="rId7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Layout" Target="../slideLayouts/slideLayout11.xml" /><Relationship Id="rId11" Type="http://schemas.openxmlformats.org/officeDocument/2006/relationships/slideLayout" Target="../slideLayouts/slideLayout12.xml" /><Relationship Id="rId12" Type="http://schemas.openxmlformats.org/officeDocument/2006/relationships/slideLayout" Target="../slideLayouts/slideLayout13.xml" /><Relationship Id="rId13" Type="http://schemas.openxmlformats.org/officeDocument/2006/relationships/slideLayout" Target="../slideLayouts/slideLayout14.xml" /><Relationship Id="rId14" Type="http://schemas.openxmlformats.org/officeDocument/2006/relationships/slideLayout" Target="../slideLayouts/slideLayout15.xml" /><Relationship Id="rId15" Type="http://schemas.openxmlformats.org/officeDocument/2006/relationships/slideLayout" Target="../slideLayouts/slideLayout16.xml" /><Relationship Id="rId16" Type="http://schemas.openxmlformats.org/officeDocument/2006/relationships/slideLayout" Target="../slideLayouts/slideLayout17.xml" /><Relationship Id="rId17" Type="http://schemas.openxmlformats.org/officeDocument/2006/relationships/slideLayout" Target="../slideLayouts/slideLayout18.xml" /><Relationship Id="rId18" Type="http://schemas.openxmlformats.org/officeDocument/2006/relationships/slideLayout" Target="../slideLayouts/slideLayout19.xml" /><Relationship Id="rId19" Type="http://schemas.openxmlformats.org/officeDocument/2006/relationships/slideLayout" Target="../slideLayouts/slideLayout20.xml" /><Relationship Id="rId2" Type="http://schemas.openxmlformats.org/officeDocument/2006/relationships/slideLayout" Target="../slideLayouts/slideLayout3.xml" /><Relationship Id="rId20" Type="http://schemas.openxmlformats.org/officeDocument/2006/relationships/tags" Target="../tags/tag134.xml" /><Relationship Id="rId21" Type="http://schemas.openxmlformats.org/officeDocument/2006/relationships/tags" Target="../tags/tag135.xml" /><Relationship Id="rId22" Type="http://schemas.openxmlformats.org/officeDocument/2006/relationships/tags" Target="../tags/tag136.xml" /><Relationship Id="rId23" Type="http://schemas.openxmlformats.org/officeDocument/2006/relationships/tags" Target="../tags/tag137.xml" /><Relationship Id="rId24" Type="http://schemas.openxmlformats.org/officeDocument/2006/relationships/tags" Target="../tags/tag138.xml" /><Relationship Id="rId25" Type="http://schemas.openxmlformats.org/officeDocument/2006/relationships/tags" Target="../tags/tag139.xml" /><Relationship Id="rId26" Type="http://schemas.openxmlformats.org/officeDocument/2006/relationships/image" Target="file:///D:\qq&#25991;&#20214;\712321467\Image\C2C\Image2\%7b75232B38-A165-1FB7-499C-2E1C792CACB5%7d.png" TargetMode="External" /><Relationship Id="rId27" Type="http://schemas.openxmlformats.org/officeDocument/2006/relationships/image" Target="../media/image2.png" /><Relationship Id="rId28" Type="http://schemas.openxmlformats.org/officeDocument/2006/relationships/theme" Target="../theme/theme2.xml" /><Relationship Id="rId3" Type="http://schemas.openxmlformats.org/officeDocument/2006/relationships/slideLayout" Target="../slideLayouts/slideLayout4.xml" /><Relationship Id="rId4" Type="http://schemas.openxmlformats.org/officeDocument/2006/relationships/slideLayout" Target="../slideLayouts/slideLayout5.xml" /><Relationship Id="rId5" Type="http://schemas.openxmlformats.org/officeDocument/2006/relationships/slideLayout" Target="../slideLayouts/slideLayout6.xml" /><Relationship Id="rId6" Type="http://schemas.openxmlformats.org/officeDocument/2006/relationships/slideLayout" Target="../slideLayouts/slideLayout7.xml" /><Relationship Id="rId7" Type="http://schemas.openxmlformats.org/officeDocument/2006/relationships/slideLayout" Target="../slideLayouts/slideLayout8.xml" /><Relationship Id="rId8" Type="http://schemas.openxmlformats.org/officeDocument/2006/relationships/slideLayout" Target="../slideLayouts/slideLayout9.xml" /><Relationship Id="rId9" Type="http://schemas.openxmlformats.org/officeDocument/2006/relationships/slideLayout" Target="../slideLayouts/slideLayout1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Users\Administrator\Desktop\五好导学图标（插课件）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53350" y="112887"/>
            <a:ext cx="1219200" cy="30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randomBar dir="vert"/>
  </p:transition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7" r:link="rId2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</p:sldLayoutIdLst>
  <p:transition/>
  <p:timing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135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1289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38608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905510"/>
        </a:tabLst>
        <a:defRPr sz="9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64325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900430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1157605" indent="-128270" algn="l" defTabSz="51435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9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141478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270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image" Target="../media/image13.png" /><Relationship Id="rId6" Type="http://schemas.openxmlformats.org/officeDocument/2006/relationships/tags" Target="../tags/tag142.xml" /><Relationship Id="rId7" Type="http://schemas.openxmlformats.org/officeDocument/2006/relationships/tags" Target="../tags/tag14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92.xml" /><Relationship Id="rId3" Type="http://schemas.openxmlformats.org/officeDocument/2006/relationships/image" Target="../media/image7.png" /><Relationship Id="rId4" Type="http://schemas.openxmlformats.org/officeDocument/2006/relationships/tags" Target="../tags/tag193.xml" /><Relationship Id="rId5" Type="http://schemas.openxmlformats.org/officeDocument/2006/relationships/tags" Target="../tags/tag19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95.xml" /><Relationship Id="rId3" Type="http://schemas.openxmlformats.org/officeDocument/2006/relationships/image" Target="../media/image7.png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00.xml" /><Relationship Id="rId3" Type="http://schemas.openxmlformats.org/officeDocument/2006/relationships/image" Target="../media/image7.png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04.xml" /><Relationship Id="rId3" Type="http://schemas.openxmlformats.org/officeDocument/2006/relationships/image" Target="../media/image7.png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tags" Target="../tags/tag2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11.xml" /><Relationship Id="rId3" Type="http://schemas.openxmlformats.org/officeDocument/2006/relationships/image" Target="../media/image7.png" /><Relationship Id="rId4" Type="http://schemas.openxmlformats.org/officeDocument/2006/relationships/tags" Target="../tags/tag212.xml" /><Relationship Id="rId5" Type="http://schemas.openxmlformats.org/officeDocument/2006/relationships/tags" Target="../tags/tag2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14.xml" /><Relationship Id="rId3" Type="http://schemas.openxmlformats.org/officeDocument/2006/relationships/image" Target="../media/image7.png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18.xml" /><Relationship Id="rId3" Type="http://schemas.openxmlformats.org/officeDocument/2006/relationships/image" Target="../media/image7.png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22.xml" /><Relationship Id="rId3" Type="http://schemas.openxmlformats.org/officeDocument/2006/relationships/image" Target="../media/image7.png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29.xml" /><Relationship Id="rId3" Type="http://schemas.openxmlformats.org/officeDocument/2006/relationships/image" Target="../media/image7.png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32.xml" /><Relationship Id="rId3" Type="http://schemas.openxmlformats.org/officeDocument/2006/relationships/image" Target="../media/image7.png" /><Relationship Id="rId4" Type="http://schemas.openxmlformats.org/officeDocument/2006/relationships/tags" Target="../tags/tag233.xml" /><Relationship Id="rId5" Type="http://schemas.openxmlformats.org/officeDocument/2006/relationships/tags" Target="../tags/tag234.xml" /><Relationship Id="rId6" Type="http://schemas.openxmlformats.org/officeDocument/2006/relationships/tags" Target="../tags/tag23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tags" Target="../tags/tag148.xml" /><Relationship Id="rId13" Type="http://schemas.openxmlformats.org/officeDocument/2006/relationships/tags" Target="../tags/tag149.xml" /><Relationship Id="rId14" Type="http://schemas.openxmlformats.org/officeDocument/2006/relationships/tags" Target="../tags/tag150.xml" /><Relationship Id="rId15" Type="http://schemas.openxmlformats.org/officeDocument/2006/relationships/tags" Target="../tags/tag151.xml" /><Relationship Id="rId16" Type="http://schemas.openxmlformats.org/officeDocument/2006/relationships/tags" Target="../tags/tag152.xml" /><Relationship Id="rId17" Type="http://schemas.openxmlformats.org/officeDocument/2006/relationships/tags" Target="../tags/tag15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44.xml" /><Relationship Id="rId4" Type="http://schemas.openxmlformats.org/officeDocument/2006/relationships/image" Target="../media/image7.png" /><Relationship Id="rId5" Type="http://schemas.openxmlformats.org/officeDocument/2006/relationships/tags" Target="../tags/tag145.xml" /><Relationship Id="rId6" Type="http://schemas.openxmlformats.org/officeDocument/2006/relationships/image" Target="../media/image14.png" /><Relationship Id="rId7" Type="http://schemas.microsoft.com/office/2007/relationships/hdphoto" Target="../media/image15.wdp" /><Relationship Id="rId8" Type="http://schemas.openxmlformats.org/officeDocument/2006/relationships/image" Target="../media/image16.png" /><Relationship Id="rId9" Type="http://schemas.microsoft.com/office/2007/relationships/hdphoto" Target="../media/image17.wdp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36.xml" /><Relationship Id="rId3" Type="http://schemas.openxmlformats.org/officeDocument/2006/relationships/image" Target="../media/image7.png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40.xml" /><Relationship Id="rId3" Type="http://schemas.openxmlformats.org/officeDocument/2006/relationships/image" Target="../media/image7.png" /><Relationship Id="rId4" Type="http://schemas.openxmlformats.org/officeDocument/2006/relationships/tags" Target="../tags/tag241.xml" /><Relationship Id="rId5" Type="http://schemas.openxmlformats.org/officeDocument/2006/relationships/tags" Target="../tags/tag24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49.xml" /><Relationship Id="rId2" Type="http://schemas.openxmlformats.org/officeDocument/2006/relationships/tags" Target="../tags/tag243.xml" /><Relationship Id="rId3" Type="http://schemas.openxmlformats.org/officeDocument/2006/relationships/image" Target="../media/image7.png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image" Target="../media/image1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50.xml" /><Relationship Id="rId3" Type="http://schemas.openxmlformats.org/officeDocument/2006/relationships/image" Target="../media/image7.png" /><Relationship Id="rId4" Type="http://schemas.openxmlformats.org/officeDocument/2006/relationships/tags" Target="../tags/tag251.xml" /><Relationship Id="rId5" Type="http://schemas.openxmlformats.org/officeDocument/2006/relationships/image" Target="../media/image19.png" /><Relationship Id="rId6" Type="http://schemas.openxmlformats.org/officeDocument/2006/relationships/tags" Target="../tags/tag25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53.xml" /><Relationship Id="rId3" Type="http://schemas.openxmlformats.org/officeDocument/2006/relationships/image" Target="../media/image7.png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57.xml" /><Relationship Id="rId3" Type="http://schemas.openxmlformats.org/officeDocument/2006/relationships/image" Target="../media/image7.png" /><Relationship Id="rId4" Type="http://schemas.openxmlformats.org/officeDocument/2006/relationships/tags" Target="../tags/tag258.xml" /><Relationship Id="rId5" Type="http://schemas.openxmlformats.org/officeDocument/2006/relationships/tags" Target="../tags/tag25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60.xml" /><Relationship Id="rId3" Type="http://schemas.openxmlformats.org/officeDocument/2006/relationships/image" Target="../media/image7.png" /><Relationship Id="rId4" Type="http://schemas.openxmlformats.org/officeDocument/2006/relationships/tags" Target="../tags/tag261.xml" /><Relationship Id="rId5" Type="http://schemas.openxmlformats.org/officeDocument/2006/relationships/tags" Target="../tags/tag26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63.xml" /><Relationship Id="rId3" Type="http://schemas.openxmlformats.org/officeDocument/2006/relationships/image" Target="../media/image7.png" /><Relationship Id="rId4" Type="http://schemas.openxmlformats.org/officeDocument/2006/relationships/tags" Target="../tags/tag264.xml" /><Relationship Id="rId5" Type="http://schemas.openxmlformats.org/officeDocument/2006/relationships/tags" Target="../tags/tag26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66.xml" /><Relationship Id="rId4" Type="http://schemas.openxmlformats.org/officeDocument/2006/relationships/image" Target="../media/image7.png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72.xml" /><Relationship Id="rId3" Type="http://schemas.openxmlformats.org/officeDocument/2006/relationships/image" Target="../media/image7.png" /><Relationship Id="rId4" Type="http://schemas.openxmlformats.org/officeDocument/2006/relationships/tags" Target="../tags/tag273.xml" /><Relationship Id="rId5" Type="http://schemas.openxmlformats.org/officeDocument/2006/relationships/image" Target="../media/image20.jpeg" /><Relationship Id="rId6" Type="http://schemas.openxmlformats.org/officeDocument/2006/relationships/tags" Target="../tags/tag27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54.xml" /><Relationship Id="rId4" Type="http://schemas.openxmlformats.org/officeDocument/2006/relationships/image" Target="../media/image7.png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275.xml" /><Relationship Id="rId3" Type="http://schemas.openxmlformats.org/officeDocument/2006/relationships/image" Target="../media/image7.png" /><Relationship Id="rId4" Type="http://schemas.openxmlformats.org/officeDocument/2006/relationships/tags" Target="../tags/tag276.xml" /><Relationship Id="rId5" Type="http://schemas.openxmlformats.org/officeDocument/2006/relationships/image" Target="../media/image21.jpeg" /><Relationship Id="rId6" Type="http://schemas.openxmlformats.org/officeDocument/2006/relationships/tags" Target="../tags/tag277.xml" /><Relationship Id="rId7" Type="http://schemas.openxmlformats.org/officeDocument/2006/relationships/tags" Target="../tags/tag27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79.xml" /><Relationship Id="rId4" Type="http://schemas.openxmlformats.org/officeDocument/2006/relationships/image" Target="../media/image7.png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image" Target="../media/image22.png" /><Relationship Id="rId9" Type="http://schemas.openxmlformats.org/officeDocument/2006/relationships/tags" Target="../tags/tag28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60.xml" /><Relationship Id="rId4" Type="http://schemas.openxmlformats.org/officeDocument/2006/relationships/image" Target="../media/image7.png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17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66.xml" /><Relationship Id="rId4" Type="http://schemas.openxmlformats.org/officeDocument/2006/relationships/image" Target="../media/image7.png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tags" Target="../tags/tag169.xml" /><Relationship Id="rId8" Type="http://schemas.openxmlformats.org/officeDocument/2006/relationships/tags" Target="../tags/tag170.xml" /><Relationship Id="rId9" Type="http://schemas.openxmlformats.org/officeDocument/2006/relationships/tags" Target="../tags/tag17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3.xml" /><Relationship Id="rId4" Type="http://schemas.openxmlformats.org/officeDocument/2006/relationships/image" Target="../media/image7.png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7.xml" /><Relationship Id="rId4" Type="http://schemas.openxmlformats.org/officeDocument/2006/relationships/image" Target="../media/image7.png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82.xml" /><Relationship Id="rId4" Type="http://schemas.openxmlformats.org/officeDocument/2006/relationships/image" Target="../media/image7.png" /><Relationship Id="rId5" Type="http://schemas.openxmlformats.org/officeDocument/2006/relationships/tags" Target="../tags/tag183.xml" /><Relationship Id="rId6" Type="http://schemas.openxmlformats.org/officeDocument/2006/relationships/tags" Target="../tags/tag18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tags" Target="../tags/tag185.xml" /><Relationship Id="rId3" Type="http://schemas.openxmlformats.org/officeDocument/2006/relationships/image" Target="../media/image7.png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000250" y="326426"/>
            <a:ext cx="885032" cy="4267007"/>
          </a:xfrm>
          <a:prstGeom prst="rect">
            <a:avLst/>
          </a:prstGeom>
        </p:spPr>
        <p:txBody>
          <a:bodyPr vert="eaVert" lIns="90000" tIns="46800" rIns="90000" bIns="46800" rtlCol="0" anchor="b" anchorCtr="0">
            <a:normAutofit/>
          </a:bodyPr>
          <a:lstStyle>
            <a:lvl1pPr algn="ctr" defTabSz="51435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375" b="1" u="none" strike="noStrike" kern="1200" cap="none" spc="6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300">
                <a:solidFill>
                  <a:schemeClr val="accent1"/>
                </a:solidFill>
              </a:rPr>
              <a:t>劝学</a:t>
            </a:r>
            <a:endParaRPr lang="zh-CN" altLang="en-US" sz="3300">
              <a:solidFill>
                <a:schemeClr val="accent1"/>
              </a:solidFill>
            </a:endParaRPr>
          </a:p>
        </p:txBody>
      </p:sp>
      <p:sp>
        <p:nvSpPr>
          <p:cNvPr id="16" name="副标题 1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528763" y="326424"/>
            <a:ext cx="441486" cy="4267007"/>
          </a:xfrm>
          <a:prstGeom prst="rect">
            <a:avLst/>
          </a:prstGeom>
        </p:spPr>
        <p:txBody>
          <a:bodyPr vert="eaVert" lIns="90000" tIns="46800" rIns="90000" bIns="46800" rtlCol="0">
            <a:normAutofit/>
          </a:bodyPr>
          <a:lstStyle>
            <a:lvl1pPr marL="0" indent="0" algn="ctr" defTabSz="5143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1pPr>
            <a:lvl2pPr marL="257175" indent="0" algn="ctr" defTabSz="51435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905510"/>
              </a:tabLst>
              <a:defRPr sz="1125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2pPr>
            <a:lvl3pPr marL="514350" indent="0" algn="ctr" defTabSz="51435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015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3pPr>
            <a:lvl4pPr marL="771525" indent="0" algn="ctr" defTabSz="51435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4pPr>
            <a:lvl5pPr marL="1028700" indent="0" algn="ctr" defTabSz="51435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9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defRPr>
            </a:lvl5pPr>
            <a:lvl6pPr marL="1285875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43050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00225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57400" indent="0" algn="ctr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1300">
                <a:solidFill>
                  <a:schemeClr val="accent1">
                    <a:lumMod val="50000"/>
                  </a:schemeClr>
                </a:solidFill>
              </a:rPr>
              <a:t>师说</a:t>
            </a:r>
            <a:endParaRPr lang="zh-CN" altLang="en-US" sz="130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877717" y="4095750"/>
            <a:ext cx="483870" cy="50101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962024" y="785461"/>
            <a:ext cx="719137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①它包括了两方面的意思：一方面是学习有重要意义；另一方面是对学习应有的态度和方法。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②作者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先用“青出于蓝”“冰寒于水”两个比喻，说明客观事物经过一定的变化过程，可以比原来提高。接着又用“直木为轮”的比喻，说明客观事物经过一定的变化过程，还可以彻底地改变原来的状态。最后以“故”联系上文，用“木受绳则直”“金就砺则利”两个普遍的道理，推论人也必须通过学习和参省才能达到“知明而行无过”的境界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962025" y="395290"/>
            <a:ext cx="7191375" cy="97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．通读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一文，标记文中能表明中心论点的句子，试用自己的话概括中心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论点。</a:t>
            </a:r>
            <a:endParaRPr lang="zh-CN" altLang="en-US" sz="22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75" y="1324840"/>
            <a:ext cx="7600950" cy="274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表明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中心论点的句子：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①古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之学者必有师。师者，所以传道受业解惑也。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这两句是论述教师的作用，说明从师学习的必要，这是构成中心论点的一项重要内容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en-US" altLang="zh-CN" sz="19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②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无贵无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贱，无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长无少，道之所存，师之所存也。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这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一句论述了择师的态度与标准，意思是说，从师是为了学道，应不论其地位高低和年纪大小。这是构成中心论点的另一项重要内容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19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847724" y="4077901"/>
            <a:ext cx="7305675" cy="67564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9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中心论点是：人应该从师学习，从师是为了学道，应不论其地位高低和年纪大小。</a:t>
            </a:r>
            <a:endParaRPr lang="zh-CN" altLang="en-US" sz="19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166812" y="604840"/>
            <a:ext cx="6605588" cy="1410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是两篇论点鲜明，结构清晰的议论文，请结合自己的理解，分析这两篇文章的结构特点。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5875" y="2153515"/>
            <a:ext cx="6391276" cy="2284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：采用了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总</a:t>
            </a:r>
            <a:r>
              <a:rPr lang="en-US" altLang="zh-CN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分式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的论证结构，开篇提出中心论点之后，用三个分论点加以论证。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：全文由四个部分组成，按照“正面阐述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反面批判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举例论证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倡导良风”的顺序，一路写来，井然有序。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/>
          <p:nvPr>
            <p:custDataLst>
              <p:tags r:id="rId5"/>
            </p:custDataLst>
          </p:nvPr>
        </p:nvSpPr>
        <p:spPr bwMode="auto">
          <a:xfrm>
            <a:off x="730885" y="521335"/>
            <a:ext cx="7432040" cy="688340"/>
          </a:xfrm>
          <a:custGeom>
            <a:gdLst>
              <a:gd name="T0" fmla="*/ 60069 w 12630"/>
              <a:gd name="T1" fmla="*/ 0 h 856"/>
              <a:gd name="T2" fmla="*/ 10055481 w 12630"/>
              <a:gd name="T3" fmla="*/ 0 h 856"/>
              <a:gd name="T4" fmla="*/ 10115550 w 12630"/>
              <a:gd name="T5" fmla="*/ 75310 h 856"/>
              <a:gd name="T6" fmla="*/ 10115550 w 12630"/>
              <a:gd name="T7" fmla="*/ 611291 h 856"/>
              <a:gd name="T8" fmla="*/ 10055481 w 12630"/>
              <a:gd name="T9" fmla="*/ 685800 h 856"/>
              <a:gd name="T10" fmla="*/ 60069 w 12630"/>
              <a:gd name="T11" fmla="*/ 685800 h 856"/>
              <a:gd name="T12" fmla="*/ 0 w 12630"/>
              <a:gd name="T13" fmla="*/ 611291 h 856"/>
              <a:gd name="T14" fmla="*/ 0 w 12630"/>
              <a:gd name="T15" fmla="*/ 75310 h 856"/>
              <a:gd name="T16" fmla="*/ 60069 w 12630"/>
              <a:gd name="T17" fmla="*/ 0 h 8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chemeClr val="accent2"/>
          </a:solidFill>
          <a:ln w="10" cap="flat" cmpd="sng">
            <a:solidFill>
              <a:srgbClr val="B5B5B7"/>
            </a:solidFill>
            <a:round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Freeform 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264285" y="389890"/>
            <a:ext cx="1401445" cy="1091565"/>
          </a:xfrm>
          <a:custGeom>
            <a:gdLst>
              <a:gd name="T0" fmla="*/ 1868487 w 2333"/>
              <a:gd name="T1" fmla="*/ 0 h 1818"/>
              <a:gd name="T2" fmla="*/ 1868487 w 2333"/>
              <a:gd name="T3" fmla="*/ 1092203 h 1818"/>
              <a:gd name="T4" fmla="*/ 933843 w 2333"/>
              <a:gd name="T5" fmla="*/ 1455737 h 1818"/>
              <a:gd name="T6" fmla="*/ 0 w 2333"/>
              <a:gd name="T7" fmla="*/ 1092203 h 1818"/>
              <a:gd name="T8" fmla="*/ 0 w 2333"/>
              <a:gd name="T9" fmla="*/ 0 h 1818"/>
              <a:gd name="T10" fmla="*/ 1868487 w 2333"/>
              <a:gd name="T11" fmla="*/ 0 h 1818"/>
              <a:gd name="T12" fmla="*/ 933843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4285" y="5594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任务二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666365" y="483235"/>
            <a:ext cx="549656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结合课文相关内容，联系写作背景，明确文章内容，分析荀子、韩愈写作意图。</a:t>
            </a:r>
            <a:endParaRPr lang="zh-CN" altLang="en-US" sz="22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981076" y="1408720"/>
            <a:ext cx="718185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．在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第三段中，荀子论述了学习的态度和方法，目的是提出了哪些观点？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1076" y="2480280"/>
            <a:ext cx="7058024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）学习要注重积累。作者先用两个比喻，从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“积土”“积水”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推论到人的“积善成德”，正面论述积累的作用，说明学习上的成就就是不断积累起来的。接着又用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“不积跬步”“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不积小流”从反面说明如果不积累就难以实现远大目标。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781049" y="741286"/>
            <a:ext cx="7572375" cy="3599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）学习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要坚持不懈。作者用四个比喻从正反两个方面对照说明。用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“骐骥”“驽马”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对比：“骐骥”素质好，但是如果只跳一次，还达不到十步，而劣马能力虽差，只要不停地走，也能跑得远。这说明主观条件的好坏，不是成功的决定因素，坚持不懈才是学好的关键。接着用“锲而舍之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”“锲而不舍”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对照：学习是否成功，差别在于“舍”和“不舍”。这说明只有坚持不懈、持之以恒，才会有所成就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）学习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要专心致志。作者用蚓的“用心一”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和蟹的“用心躁”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两个比喻正反对照，说明有效的学习还要靠专心致志。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952501" y="566740"/>
            <a:ext cx="7248524" cy="1351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1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1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．韩愈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批评“耻学于师”的风气，涉及的面似乎很广</a:t>
            </a:r>
            <a:r>
              <a:rPr lang="en-US" altLang="zh-CN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开头是“今之众人”，接着是做父亲的人，最后又是“士大夫之族”，他的主要批判对象究竟是谁？请说明理由。</a:t>
            </a:r>
            <a:endParaRPr lang="zh-CN" altLang="en-US" sz="21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501" y="1900540"/>
            <a:ext cx="7248524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主要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批判对象是士大夫之族。理由有二：第一，从行文的语气来看，本段结尾对士大夫之族不仅表露了作者的不满情绪，而且显示出一种鄙夷和蔑视的态度，说他们瞧不起劳动群众，却不如劳动群众聪明、懂得从师的道理。第二，“位卑则足羞，官盛则近谀”正是这类人的特殊心态，也是门第观念很深的反映，而门第观念跟以“道”为师的正确主张恰恰是格格不入的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1142997" y="833440"/>
            <a:ext cx="692468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中，作者为什么称赞李蟠并“作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以贻之”？</a:t>
            </a:r>
            <a:endParaRPr lang="zh-CN" altLang="en-US" sz="22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96" y="1887559"/>
            <a:ext cx="6438903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①作者赞扬李蟠，既是对他不从流俗的肯定， 也是对士大夫们“不从师”的有力批判； 既针砭时弊， 又通过赞扬李蟠倡导从师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en-US" altLang="zh-CN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点明作者作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 缘由，树立“不拘于时”“能行古道”的榜样。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6"/>
          <p:cNvSpPr/>
          <p:nvPr>
            <p:custDataLst>
              <p:tags r:id="rId5"/>
            </p:custDataLst>
          </p:nvPr>
        </p:nvSpPr>
        <p:spPr bwMode="auto">
          <a:xfrm>
            <a:off x="730885" y="617855"/>
            <a:ext cx="8174990" cy="514350"/>
          </a:xfrm>
          <a:custGeom>
            <a:gdLst>
              <a:gd name="T0" fmla="*/ 60069 w 12630"/>
              <a:gd name="T1" fmla="*/ 0 h 856"/>
              <a:gd name="T2" fmla="*/ 10055481 w 12630"/>
              <a:gd name="T3" fmla="*/ 0 h 856"/>
              <a:gd name="T4" fmla="*/ 10115550 w 12630"/>
              <a:gd name="T5" fmla="*/ 75310 h 856"/>
              <a:gd name="T6" fmla="*/ 10115550 w 12630"/>
              <a:gd name="T7" fmla="*/ 611291 h 856"/>
              <a:gd name="T8" fmla="*/ 10055481 w 12630"/>
              <a:gd name="T9" fmla="*/ 685800 h 856"/>
              <a:gd name="T10" fmla="*/ 60069 w 12630"/>
              <a:gd name="T11" fmla="*/ 685800 h 856"/>
              <a:gd name="T12" fmla="*/ 0 w 12630"/>
              <a:gd name="T13" fmla="*/ 611291 h 856"/>
              <a:gd name="T14" fmla="*/ 0 w 12630"/>
              <a:gd name="T15" fmla="*/ 75310 h 856"/>
              <a:gd name="T16" fmla="*/ 60069 w 12630"/>
              <a:gd name="T17" fmla="*/ 0 h 8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chemeClr val="accent2"/>
          </a:solidFill>
          <a:ln w="10" cap="flat" cmpd="sng">
            <a:solidFill>
              <a:srgbClr val="B5B5B7"/>
            </a:solidFill>
            <a:round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Freeform 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264285" y="351790"/>
            <a:ext cx="1401445" cy="1091565"/>
          </a:xfrm>
          <a:custGeom>
            <a:gdLst>
              <a:gd name="T0" fmla="*/ 1868487 w 2333"/>
              <a:gd name="T1" fmla="*/ 0 h 1818"/>
              <a:gd name="T2" fmla="*/ 1868487 w 2333"/>
              <a:gd name="T3" fmla="*/ 1092203 h 1818"/>
              <a:gd name="T4" fmla="*/ 933843 w 2333"/>
              <a:gd name="T5" fmla="*/ 1455737 h 1818"/>
              <a:gd name="T6" fmla="*/ 0 w 2333"/>
              <a:gd name="T7" fmla="*/ 1092203 h 1818"/>
              <a:gd name="T8" fmla="*/ 0 w 2333"/>
              <a:gd name="T9" fmla="*/ 0 h 1818"/>
              <a:gd name="T10" fmla="*/ 1868487 w 2333"/>
              <a:gd name="T11" fmla="*/ 0 h 1818"/>
              <a:gd name="T12" fmla="*/ 933843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>
            <p:custDataLst>
              <p:tags r:id="rId7"/>
            </p:custDataLst>
          </p:nvPr>
        </p:nvSpPr>
        <p:spPr>
          <a:xfrm>
            <a:off x="1264285" y="5213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</a:t>
            </a:r>
            <a:r>
              <a:rPr lang="zh-CN" altLang="en-US" sz="32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</a:t>
            </a:r>
            <a:endParaRPr lang="zh-CN" altLang="en-US" sz="32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6365" y="644525"/>
            <a:ext cx="63296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赏析二文高超</a:t>
            </a:r>
            <a:r>
              <a:rPr lang="zh-CN" altLang="en-US" sz="22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的论证技巧：对比论证、比喻论证。</a:t>
            </a:r>
            <a:endParaRPr lang="zh-CN" altLang="en-US" sz="22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990600" y="1443040"/>
            <a:ext cx="7239000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．在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中，是怎样运用正反对比论证的？作者做了哪些正反对照？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4530" y="2392918"/>
            <a:ext cx="653644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课文中正反对比论证主要集中在最后一个自然段，而且这些对比都隐含在一连串的比喻中。课文末段做了以下四组正反对照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en-US" altLang="zh-CN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190623" y="830818"/>
            <a:ext cx="6677027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①积土成山，风雨兴焉；积水成渊，蛟龙生焉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不积跬步，无以至千里；不积小流，无以成江海</a:t>
            </a:r>
            <a:endParaRPr lang="en-US" altLang="zh-CN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②骐骥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跃</a:t>
            </a:r>
            <a:r>
              <a:rPr lang="en-US" altLang="zh-CN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驽马十驾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③锲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而舍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之</a:t>
            </a:r>
            <a:r>
              <a:rPr lang="en-US" altLang="zh-CN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锲而不舍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④蚓</a:t>
            </a:r>
            <a:r>
              <a:rPr lang="en-US" altLang="zh-CN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蟹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通过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对比，作者形象鲜明、深刻透彻地阐明了学习方法和态度，从而论证了“学不可以已”这个中心论点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zh-CN" altLang="en-US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1060" y="1440341"/>
            <a:ext cx="7381881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①“古之圣人”与“今之众人”的对比，得出“圣益圣，愚益愚，圣人之所以为圣，愚人之所以为愚，其皆出于此乎”的结论。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②“爱其子”与“于其身也”的对比，得出了“句读之不知，惑之不解，或师焉，或不焉，小学而大遗，吾未见其明也”的结论。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③“巫医乐师百工之人”与“士大夫之族”的对比，得出了“师道之不复可知矣！巫医乐师百工之人，君子不齿，今其智乃反不能及，其可怪也欤”的结论。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81061" y="570038"/>
            <a:ext cx="7138988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．在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中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，为了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批评“耻学于师”的人，作者从哪三个方面进行了对比论证？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0"/>
            <a:ext cx="9144000" cy="5141640"/>
          </a:xfrm>
          <a:prstGeom prst="rect">
            <a:avLst/>
          </a:prstGeom>
        </p:spPr>
      </p:pic>
      <p:pic>
        <p:nvPicPr>
          <p:cNvPr id="31" name="图片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5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640" y="1518920"/>
            <a:ext cx="880745" cy="218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1665" y="1619885"/>
            <a:ext cx="73660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学习目标</a:t>
            </a:r>
            <a:endParaRPr lang="zh-CN" altLang="en-US" sz="360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10"/>
            </p:custDataLst>
          </p:nvPr>
        </p:nvSpPr>
        <p:spPr>
          <a:xfrm>
            <a:off x="1702340" y="854276"/>
            <a:ext cx="6760724" cy="3511685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Freeform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08505" y="1324610"/>
            <a:ext cx="410845" cy="422910"/>
          </a:xfrm>
          <a:custGeom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12"/>
            </p:custDataLst>
          </p:nvPr>
        </p:nvSpPr>
        <p:spPr>
          <a:xfrm>
            <a:off x="2464435" y="1336040"/>
            <a:ext cx="559371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识记积累重要文言实词、虚词和特殊句式。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Freeform 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08505" y="2038985"/>
            <a:ext cx="410845" cy="422910"/>
          </a:xfrm>
          <a:custGeom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>
            <p:custDataLst>
              <p:tags r:id="rId14"/>
            </p:custDataLst>
          </p:nvPr>
        </p:nvSpPr>
        <p:spPr>
          <a:xfrm>
            <a:off x="2464435" y="1921510"/>
            <a:ext cx="5791835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学习借鉴两篇文章的主要论证方法，分析两篇文章的观点态度的异同。</a:t>
            </a:r>
            <a:endParaRPr lang="zh-CN" altLang="en-US" sz="210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Freeform 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008505" y="3235325"/>
            <a:ext cx="410845" cy="422910"/>
          </a:xfrm>
          <a:custGeom>
            <a:gdLst>
              <a:gd name="T0" fmla="*/ 279 w 291"/>
              <a:gd name="T1" fmla="*/ 117 h 300"/>
              <a:gd name="T2" fmla="*/ 274 w 291"/>
              <a:gd name="T3" fmla="*/ 101 h 300"/>
              <a:gd name="T4" fmla="*/ 269 w 291"/>
              <a:gd name="T5" fmla="*/ 84 h 300"/>
              <a:gd name="T6" fmla="*/ 254 w 291"/>
              <a:gd name="T7" fmla="*/ 63 h 300"/>
              <a:gd name="T8" fmla="*/ 227 w 291"/>
              <a:gd name="T9" fmla="*/ 37 h 300"/>
              <a:gd name="T10" fmla="*/ 229 w 291"/>
              <a:gd name="T11" fmla="*/ 34 h 300"/>
              <a:gd name="T12" fmla="*/ 218 w 291"/>
              <a:gd name="T13" fmla="*/ 23 h 300"/>
              <a:gd name="T14" fmla="*/ 191 w 291"/>
              <a:gd name="T15" fmla="*/ 20 h 300"/>
              <a:gd name="T16" fmla="*/ 174 w 291"/>
              <a:gd name="T17" fmla="*/ 9 h 300"/>
              <a:gd name="T18" fmla="*/ 157 w 291"/>
              <a:gd name="T19" fmla="*/ 4 h 300"/>
              <a:gd name="T20" fmla="*/ 135 w 291"/>
              <a:gd name="T21" fmla="*/ 6 h 300"/>
              <a:gd name="T22" fmla="*/ 118 w 291"/>
              <a:gd name="T23" fmla="*/ 6 h 300"/>
              <a:gd name="T24" fmla="*/ 89 w 291"/>
              <a:gd name="T25" fmla="*/ 14 h 300"/>
              <a:gd name="T26" fmla="*/ 58 w 291"/>
              <a:gd name="T27" fmla="*/ 31 h 300"/>
              <a:gd name="T28" fmla="*/ 46 w 291"/>
              <a:gd name="T29" fmla="*/ 40 h 300"/>
              <a:gd name="T30" fmla="*/ 35 w 291"/>
              <a:gd name="T31" fmla="*/ 45 h 300"/>
              <a:gd name="T32" fmla="*/ 22 w 291"/>
              <a:gd name="T33" fmla="*/ 65 h 300"/>
              <a:gd name="T34" fmla="*/ 10 w 291"/>
              <a:gd name="T35" fmla="*/ 93 h 300"/>
              <a:gd name="T36" fmla="*/ 5 w 291"/>
              <a:gd name="T37" fmla="*/ 103 h 300"/>
              <a:gd name="T38" fmla="*/ 4 w 291"/>
              <a:gd name="T39" fmla="*/ 133 h 300"/>
              <a:gd name="T40" fmla="*/ 16 w 291"/>
              <a:gd name="T41" fmla="*/ 172 h 300"/>
              <a:gd name="T42" fmla="*/ 17 w 291"/>
              <a:gd name="T43" fmla="*/ 182 h 300"/>
              <a:gd name="T44" fmla="*/ 18 w 291"/>
              <a:gd name="T45" fmla="*/ 187 h 300"/>
              <a:gd name="T46" fmla="*/ 21 w 291"/>
              <a:gd name="T47" fmla="*/ 193 h 300"/>
              <a:gd name="T48" fmla="*/ 54 w 291"/>
              <a:gd name="T49" fmla="*/ 227 h 300"/>
              <a:gd name="T50" fmla="*/ 83 w 291"/>
              <a:gd name="T51" fmla="*/ 244 h 300"/>
              <a:gd name="T52" fmla="*/ 107 w 291"/>
              <a:gd name="T53" fmla="*/ 263 h 300"/>
              <a:gd name="T54" fmla="*/ 116 w 291"/>
              <a:gd name="T55" fmla="*/ 265 h 300"/>
              <a:gd name="T56" fmla="*/ 113 w 291"/>
              <a:gd name="T57" fmla="*/ 273 h 300"/>
              <a:gd name="T58" fmla="*/ 130 w 291"/>
              <a:gd name="T59" fmla="*/ 281 h 300"/>
              <a:gd name="T60" fmla="*/ 124 w 291"/>
              <a:gd name="T61" fmla="*/ 287 h 300"/>
              <a:gd name="T62" fmla="*/ 150 w 291"/>
              <a:gd name="T63" fmla="*/ 293 h 300"/>
              <a:gd name="T64" fmla="*/ 185 w 291"/>
              <a:gd name="T65" fmla="*/ 289 h 300"/>
              <a:gd name="T66" fmla="*/ 210 w 291"/>
              <a:gd name="T67" fmla="*/ 273 h 300"/>
              <a:gd name="T68" fmla="*/ 246 w 291"/>
              <a:gd name="T69" fmla="*/ 252 h 300"/>
              <a:gd name="T70" fmla="*/ 268 w 291"/>
              <a:gd name="T71" fmla="*/ 223 h 300"/>
              <a:gd name="T72" fmla="*/ 274 w 291"/>
              <a:gd name="T73" fmla="*/ 196 h 300"/>
              <a:gd name="T74" fmla="*/ 280 w 291"/>
              <a:gd name="T75" fmla="*/ 183 h 300"/>
              <a:gd name="T76" fmla="*/ 284 w 291"/>
              <a:gd name="T77" fmla="*/ 159 h 3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1" h="300">
                <a:moveTo>
                  <a:pt x="284" y="135"/>
                </a:moveTo>
                <a:cubicBezTo>
                  <a:pt x="285" y="127"/>
                  <a:pt x="282" y="123"/>
                  <a:pt x="279" y="117"/>
                </a:cubicBezTo>
                <a:cubicBezTo>
                  <a:pt x="285" y="110"/>
                  <a:pt x="273" y="107"/>
                  <a:pt x="274" y="100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72" y="99"/>
                  <a:pt x="272" y="99"/>
                  <a:pt x="272" y="99"/>
                </a:cubicBezTo>
                <a:cubicBezTo>
                  <a:pt x="278" y="93"/>
                  <a:pt x="269" y="89"/>
                  <a:pt x="269" y="84"/>
                </a:cubicBezTo>
                <a:cubicBezTo>
                  <a:pt x="266" y="81"/>
                  <a:pt x="268" y="71"/>
                  <a:pt x="260" y="73"/>
                </a:cubicBezTo>
                <a:cubicBezTo>
                  <a:pt x="260" y="68"/>
                  <a:pt x="258" y="66"/>
                  <a:pt x="254" y="63"/>
                </a:cubicBezTo>
                <a:cubicBezTo>
                  <a:pt x="246" y="57"/>
                  <a:pt x="241" y="41"/>
                  <a:pt x="229" y="40"/>
                </a:cubicBezTo>
                <a:cubicBezTo>
                  <a:pt x="228" y="39"/>
                  <a:pt x="227" y="38"/>
                  <a:pt x="227" y="37"/>
                </a:cubicBezTo>
                <a:cubicBezTo>
                  <a:pt x="228" y="37"/>
                  <a:pt x="228" y="36"/>
                  <a:pt x="229" y="36"/>
                </a:cubicBezTo>
                <a:cubicBezTo>
                  <a:pt x="229" y="34"/>
                  <a:pt x="229" y="34"/>
                  <a:pt x="229" y="34"/>
                </a:cubicBezTo>
                <a:cubicBezTo>
                  <a:pt x="226" y="33"/>
                  <a:pt x="224" y="32"/>
                  <a:pt x="221" y="31"/>
                </a:cubicBezTo>
                <a:cubicBezTo>
                  <a:pt x="223" y="29"/>
                  <a:pt x="221" y="24"/>
                  <a:pt x="218" y="23"/>
                </a:cubicBezTo>
                <a:cubicBezTo>
                  <a:pt x="213" y="22"/>
                  <a:pt x="212" y="22"/>
                  <a:pt x="206" y="21"/>
                </a:cubicBezTo>
                <a:cubicBezTo>
                  <a:pt x="202" y="17"/>
                  <a:pt x="196" y="19"/>
                  <a:pt x="191" y="20"/>
                </a:cubicBezTo>
                <a:cubicBezTo>
                  <a:pt x="189" y="14"/>
                  <a:pt x="182" y="16"/>
                  <a:pt x="178" y="14"/>
                </a:cubicBezTo>
                <a:cubicBezTo>
                  <a:pt x="176" y="12"/>
                  <a:pt x="174" y="11"/>
                  <a:pt x="174" y="9"/>
                </a:cubicBezTo>
                <a:cubicBezTo>
                  <a:pt x="168" y="9"/>
                  <a:pt x="164" y="6"/>
                  <a:pt x="157" y="7"/>
                </a:cubicBezTo>
                <a:cubicBezTo>
                  <a:pt x="157" y="4"/>
                  <a:pt x="157" y="4"/>
                  <a:pt x="157" y="4"/>
                </a:cubicBezTo>
                <a:cubicBezTo>
                  <a:pt x="153" y="0"/>
                  <a:pt x="148" y="6"/>
                  <a:pt x="144" y="1"/>
                </a:cubicBezTo>
                <a:cubicBezTo>
                  <a:pt x="140" y="2"/>
                  <a:pt x="139" y="5"/>
                  <a:pt x="135" y="6"/>
                </a:cubicBezTo>
                <a:cubicBezTo>
                  <a:pt x="132" y="7"/>
                  <a:pt x="126" y="9"/>
                  <a:pt x="124" y="4"/>
                </a:cubicBezTo>
                <a:cubicBezTo>
                  <a:pt x="122" y="4"/>
                  <a:pt x="119" y="4"/>
                  <a:pt x="118" y="6"/>
                </a:cubicBezTo>
                <a:cubicBezTo>
                  <a:pt x="114" y="2"/>
                  <a:pt x="112" y="11"/>
                  <a:pt x="107" y="6"/>
                </a:cubicBezTo>
                <a:cubicBezTo>
                  <a:pt x="103" y="16"/>
                  <a:pt x="96" y="9"/>
                  <a:pt x="89" y="14"/>
                </a:cubicBezTo>
                <a:cubicBezTo>
                  <a:pt x="84" y="23"/>
                  <a:pt x="74" y="15"/>
                  <a:pt x="69" y="25"/>
                </a:cubicBezTo>
                <a:cubicBezTo>
                  <a:pt x="64" y="22"/>
                  <a:pt x="63" y="35"/>
                  <a:pt x="58" y="31"/>
                </a:cubicBezTo>
                <a:cubicBezTo>
                  <a:pt x="58" y="32"/>
                  <a:pt x="58" y="32"/>
                  <a:pt x="58" y="32"/>
                </a:cubicBezTo>
                <a:cubicBezTo>
                  <a:pt x="56" y="38"/>
                  <a:pt x="47" y="32"/>
                  <a:pt x="46" y="40"/>
                </a:cubicBezTo>
                <a:cubicBezTo>
                  <a:pt x="40" y="40"/>
                  <a:pt x="38" y="39"/>
                  <a:pt x="34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2" y="49"/>
                  <a:pt x="32" y="53"/>
                  <a:pt x="27" y="53"/>
                </a:cubicBezTo>
                <a:cubicBezTo>
                  <a:pt x="24" y="57"/>
                  <a:pt x="20" y="61"/>
                  <a:pt x="22" y="65"/>
                </a:cubicBezTo>
                <a:cubicBezTo>
                  <a:pt x="9" y="69"/>
                  <a:pt x="20" y="87"/>
                  <a:pt x="8" y="92"/>
                </a:cubicBezTo>
                <a:cubicBezTo>
                  <a:pt x="10" y="93"/>
                  <a:pt x="10" y="93"/>
                  <a:pt x="10" y="93"/>
                </a:cubicBezTo>
                <a:cubicBezTo>
                  <a:pt x="8" y="96"/>
                  <a:pt x="8" y="102"/>
                  <a:pt x="3" y="99"/>
                </a:cubicBezTo>
                <a:cubicBezTo>
                  <a:pt x="2" y="101"/>
                  <a:pt x="4" y="102"/>
                  <a:pt x="5" y="103"/>
                </a:cubicBezTo>
                <a:cubicBezTo>
                  <a:pt x="2" y="109"/>
                  <a:pt x="6" y="114"/>
                  <a:pt x="8" y="121"/>
                </a:cubicBezTo>
                <a:cubicBezTo>
                  <a:pt x="5" y="124"/>
                  <a:pt x="0" y="128"/>
                  <a:pt x="4" y="133"/>
                </a:cubicBezTo>
                <a:cubicBezTo>
                  <a:pt x="12" y="137"/>
                  <a:pt x="0" y="147"/>
                  <a:pt x="8" y="149"/>
                </a:cubicBezTo>
                <a:cubicBezTo>
                  <a:pt x="5" y="159"/>
                  <a:pt x="14" y="166"/>
                  <a:pt x="16" y="172"/>
                </a:cubicBezTo>
                <a:cubicBezTo>
                  <a:pt x="13" y="175"/>
                  <a:pt x="17" y="180"/>
                  <a:pt x="16" y="183"/>
                </a:cubicBezTo>
                <a:cubicBezTo>
                  <a:pt x="17" y="182"/>
                  <a:pt x="17" y="182"/>
                  <a:pt x="17" y="18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6"/>
                  <a:pt x="18" y="187"/>
                </a:cubicBezTo>
                <a:cubicBezTo>
                  <a:pt x="26" y="191"/>
                  <a:pt x="26" y="191"/>
                  <a:pt x="26" y="191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26" y="202"/>
                  <a:pt x="38" y="205"/>
                  <a:pt x="43" y="215"/>
                </a:cubicBezTo>
                <a:cubicBezTo>
                  <a:pt x="51" y="215"/>
                  <a:pt x="47" y="225"/>
                  <a:pt x="54" y="227"/>
                </a:cubicBezTo>
                <a:cubicBezTo>
                  <a:pt x="64" y="224"/>
                  <a:pt x="62" y="237"/>
                  <a:pt x="71" y="236"/>
                </a:cubicBezTo>
                <a:cubicBezTo>
                  <a:pt x="72" y="243"/>
                  <a:pt x="83" y="237"/>
                  <a:pt x="83" y="244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92" y="253"/>
                  <a:pt x="104" y="253"/>
                  <a:pt x="107" y="263"/>
                </a:cubicBezTo>
                <a:cubicBezTo>
                  <a:pt x="110" y="261"/>
                  <a:pt x="115" y="259"/>
                  <a:pt x="117" y="263"/>
                </a:cubicBezTo>
                <a:cubicBezTo>
                  <a:pt x="116" y="265"/>
                  <a:pt x="116" y="265"/>
                  <a:pt x="116" y="265"/>
                </a:cubicBezTo>
                <a:cubicBezTo>
                  <a:pt x="120" y="269"/>
                  <a:pt x="120" y="269"/>
                  <a:pt x="120" y="269"/>
                </a:cubicBezTo>
                <a:cubicBezTo>
                  <a:pt x="119" y="273"/>
                  <a:pt x="114" y="269"/>
                  <a:pt x="113" y="273"/>
                </a:cubicBezTo>
                <a:cubicBezTo>
                  <a:pt x="116" y="275"/>
                  <a:pt x="120" y="278"/>
                  <a:pt x="122" y="275"/>
                </a:cubicBezTo>
                <a:cubicBezTo>
                  <a:pt x="124" y="278"/>
                  <a:pt x="127" y="278"/>
                  <a:pt x="130" y="281"/>
                </a:cubicBezTo>
                <a:cubicBezTo>
                  <a:pt x="132" y="283"/>
                  <a:pt x="135" y="277"/>
                  <a:pt x="137" y="282"/>
                </a:cubicBezTo>
                <a:cubicBezTo>
                  <a:pt x="133" y="285"/>
                  <a:pt x="130" y="285"/>
                  <a:pt x="124" y="287"/>
                </a:cubicBezTo>
                <a:cubicBezTo>
                  <a:pt x="126" y="287"/>
                  <a:pt x="130" y="289"/>
                  <a:pt x="130" y="287"/>
                </a:cubicBezTo>
                <a:cubicBezTo>
                  <a:pt x="135" y="291"/>
                  <a:pt x="145" y="288"/>
                  <a:pt x="150" y="293"/>
                </a:cubicBezTo>
                <a:cubicBezTo>
                  <a:pt x="154" y="294"/>
                  <a:pt x="156" y="293"/>
                  <a:pt x="157" y="290"/>
                </a:cubicBezTo>
                <a:cubicBezTo>
                  <a:pt x="168" y="300"/>
                  <a:pt x="174" y="285"/>
                  <a:pt x="185" y="289"/>
                </a:cubicBezTo>
                <a:cubicBezTo>
                  <a:pt x="195" y="289"/>
                  <a:pt x="191" y="272"/>
                  <a:pt x="202" y="279"/>
                </a:cubicBezTo>
                <a:cubicBezTo>
                  <a:pt x="205" y="274"/>
                  <a:pt x="211" y="281"/>
                  <a:pt x="210" y="273"/>
                </a:cubicBezTo>
                <a:cubicBezTo>
                  <a:pt x="212" y="269"/>
                  <a:pt x="216" y="270"/>
                  <a:pt x="219" y="270"/>
                </a:cubicBezTo>
                <a:cubicBezTo>
                  <a:pt x="225" y="260"/>
                  <a:pt x="237" y="259"/>
                  <a:pt x="246" y="252"/>
                </a:cubicBezTo>
                <a:cubicBezTo>
                  <a:pt x="245" y="245"/>
                  <a:pt x="253" y="244"/>
                  <a:pt x="253" y="237"/>
                </a:cubicBezTo>
                <a:cubicBezTo>
                  <a:pt x="260" y="234"/>
                  <a:pt x="260" y="225"/>
                  <a:pt x="268" y="223"/>
                </a:cubicBezTo>
                <a:cubicBezTo>
                  <a:pt x="267" y="218"/>
                  <a:pt x="269" y="210"/>
                  <a:pt x="270" y="205"/>
                </a:cubicBezTo>
                <a:cubicBezTo>
                  <a:pt x="273" y="203"/>
                  <a:pt x="270" y="197"/>
                  <a:pt x="274" y="196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81" y="194"/>
                  <a:pt x="274" y="185"/>
                  <a:pt x="280" y="183"/>
                </a:cubicBezTo>
                <a:cubicBezTo>
                  <a:pt x="280" y="179"/>
                  <a:pt x="280" y="171"/>
                  <a:pt x="284" y="169"/>
                </a:cubicBezTo>
                <a:cubicBezTo>
                  <a:pt x="284" y="159"/>
                  <a:pt x="284" y="159"/>
                  <a:pt x="284" y="159"/>
                </a:cubicBezTo>
                <a:cubicBezTo>
                  <a:pt x="279" y="151"/>
                  <a:pt x="291" y="143"/>
                  <a:pt x="284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2464435" y="3239135"/>
            <a:ext cx="52501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smtClean="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结合时代</a:t>
            </a:r>
            <a:r>
              <a:rPr lang="zh-CN" altLang="en-US" sz="2100">
                <a:solidFill>
                  <a:schemeClr val="dk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背景，探究两位作者的写作意图。</a:t>
            </a:r>
            <a:endParaRPr lang="zh-CN" altLang="en-US" sz="2100">
              <a:solidFill>
                <a:schemeClr val="dk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1059" y="1859441"/>
            <a:ext cx="738188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以日常生活中常见的事情或现象作为喻体：如说明“学不可以已”之理，作者用了人们生活中常见的靛青的提取、车轮的制造以及水寒冷而成冰等事例为喻加以说明，充分表达了“学不可以已”而必须有所成就的道理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81059" y="811397"/>
            <a:ext cx="7138988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．本文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通篇设喻，使所讲道理形象生动、深入浅出，既有说服力又有感染力。本文的比喻具有哪些特点？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5825" y="649373"/>
            <a:ext cx="749617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②多角度设喻：正面设喻，如“青出于蓝”“冰寒于水”等从正面阐明学习的重要性；正反设喻，如“蚓”和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“蟹”，“骐骥”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和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“驽马”，“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锲而舍之”和“锲而不舍”等，通过正反对照把所要说明的道理说得更具体明白；反复设喻，如“跂而望”“登高而招”“顺风而呼”“假舆马”“假舟楫”，连用几个不同的比喻，使读者加深对同一道理的理解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③设喻与说理结合紧密，形式十分灵活：有的是将道理隐含于比喻之中，有的先设喻后引出道理，再用另外的比喻进一步论证，给人以美不胜收之感。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6"/>
          <p:cNvSpPr/>
          <p:nvPr>
            <p:custDataLst>
              <p:tags r:id="rId5"/>
            </p:custDataLst>
          </p:nvPr>
        </p:nvSpPr>
        <p:spPr bwMode="auto">
          <a:xfrm>
            <a:off x="730885" y="521335"/>
            <a:ext cx="7593965" cy="688340"/>
          </a:xfrm>
          <a:custGeom>
            <a:gdLst>
              <a:gd name="T0" fmla="*/ 60069 w 12630"/>
              <a:gd name="T1" fmla="*/ 0 h 856"/>
              <a:gd name="T2" fmla="*/ 10055481 w 12630"/>
              <a:gd name="T3" fmla="*/ 0 h 856"/>
              <a:gd name="T4" fmla="*/ 10115550 w 12630"/>
              <a:gd name="T5" fmla="*/ 75310 h 856"/>
              <a:gd name="T6" fmla="*/ 10115550 w 12630"/>
              <a:gd name="T7" fmla="*/ 611291 h 856"/>
              <a:gd name="T8" fmla="*/ 10055481 w 12630"/>
              <a:gd name="T9" fmla="*/ 685800 h 856"/>
              <a:gd name="T10" fmla="*/ 60069 w 12630"/>
              <a:gd name="T11" fmla="*/ 685800 h 856"/>
              <a:gd name="T12" fmla="*/ 0 w 12630"/>
              <a:gd name="T13" fmla="*/ 611291 h 856"/>
              <a:gd name="T14" fmla="*/ 0 w 12630"/>
              <a:gd name="T15" fmla="*/ 75310 h 856"/>
              <a:gd name="T16" fmla="*/ 60069 w 12630"/>
              <a:gd name="T17" fmla="*/ 0 h 8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chemeClr val="accent2"/>
          </a:solidFill>
          <a:ln w="10" cap="flat" cmpd="sng">
            <a:solidFill>
              <a:srgbClr val="B5B5B7"/>
            </a:solidFill>
            <a:round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Freeform 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264285" y="389890"/>
            <a:ext cx="1401445" cy="1091565"/>
          </a:xfrm>
          <a:custGeom>
            <a:gdLst>
              <a:gd name="T0" fmla="*/ 1868487 w 2333"/>
              <a:gd name="T1" fmla="*/ 0 h 1818"/>
              <a:gd name="T2" fmla="*/ 1868487 w 2333"/>
              <a:gd name="T3" fmla="*/ 1092203 h 1818"/>
              <a:gd name="T4" fmla="*/ 933843 w 2333"/>
              <a:gd name="T5" fmla="*/ 1455737 h 1818"/>
              <a:gd name="T6" fmla="*/ 0 w 2333"/>
              <a:gd name="T7" fmla="*/ 1092203 h 1818"/>
              <a:gd name="T8" fmla="*/ 0 w 2333"/>
              <a:gd name="T9" fmla="*/ 0 h 1818"/>
              <a:gd name="T10" fmla="*/ 1868487 w 2333"/>
              <a:gd name="T11" fmla="*/ 0 h 1818"/>
              <a:gd name="T12" fmla="*/ 933843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4285" y="5594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任务四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761615" y="636270"/>
            <a:ext cx="54965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对作品进行个性化阅读和有创意的</a:t>
            </a:r>
            <a:r>
              <a:rPr lang="zh-CN" altLang="en-US" sz="24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解读。</a:t>
            </a:r>
            <a:endParaRPr lang="zh-CN" altLang="en-US" sz="24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828673" y="1495430"/>
            <a:ext cx="7572377" cy="289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．（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青，取之于蓝，而青于蓝；冰，水为之，而寒于水”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；</a:t>
            </a:r>
            <a:endParaRPr lang="en-US" altLang="zh-CN" sz="20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木直中绳”，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　使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之然也”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；</a:t>
            </a:r>
            <a:endParaRPr lang="en-US" altLang="zh-CN" sz="20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故木受绳则直，金就砺则利”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</a:t>
            </a:r>
            <a:endParaRPr lang="en-US" altLang="zh-CN" sz="20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这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三组设喻从总体上看，都是为了论证“君子博学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而日参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省乎己，则知明而行无过矣”这一论点的。既然如此，是否可以认为这是简单的重复？如果不是，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它们角度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的不同表现在什么地方？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5374" y="2397758"/>
            <a:ext cx="253565" cy="28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0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5825" y="649605"/>
            <a:ext cx="749617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①是将前后不同的状态和性质加以对照，说明后者高于前者，用来比喻人们经过学习，其思想、道德的境界高于学习之前，智力发达程度也高于学习之前。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②说明事物的状态、性质既经改变，则不会恢复到原来的状态、性质上去，用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　”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来比喻学习可以改造人这一重大作用。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③“受绳则直”“就砺则利”所强调的是改造的结果，照应下文“知明而行无过”；被省略的“锯”“磨”二字，都表示持续的动作，又包含了“不可以已”的意思。可见这一组设喻是前两组设喻的总括，由此顺理成章地引出作者的观点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6855" y="2518410"/>
            <a:ext cx="227330" cy="24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1061" y="2230358"/>
            <a:ext cx="7381881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 我认为最值得发扬的“师道”思想是韩愈关于教师的职能的阐释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:“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师者，所以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传道受业解惑也。”其将教师的职能从“授之书而习其句读”扩大到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“传道受业解惑”，这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在当时是一个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进步，意味着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不仅“童子”要从师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学习，有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志于学问的成年人也要从师学习。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81061" y="570038"/>
            <a:ext cx="7138988" cy="1714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不仅批判了当时社会上士大夫阶层“耻学于师”的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陋习，严正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驳斥了那些愚蠢的诽谤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者，更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提出了一些新颖的进步的“师道”思想。你认为本文中最值得发扬的“师道”思想是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什么？</a:t>
            </a:r>
            <a:endParaRPr lang="zh-CN" altLang="en-US" sz="22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5825" y="649373"/>
            <a:ext cx="7734300" cy="3773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：我认为最值得发扬的“师道”思想是韩愈关于从师学习的必要性的论述：“人非生而知之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者，孰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能无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惑？惑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而不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从师，其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为惑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也，终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不解矣。”这几句否定了“生而知之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”，明确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了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“学而后知”，严正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批驳了“士大夫之族”所宣扬的血统论和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先验论，具有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积极意义。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：我认为最值得发扬的“师道”思想是韩愈所提出的择师原则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:“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无贵无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贱，无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长无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少，道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之所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存，师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之所存也。”“弟子不必不如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师，师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不必贤于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弟子，闻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道有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先后，术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业有专攻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。”这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几句批判了当时上层社会只看门第出身、不重真才实学的恶劣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风气，提出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了全新的择师观念：某一方面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比自己好，在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这一方面他就是自已的老师。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1061" y="1360601"/>
            <a:ext cx="7381881" cy="3248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：在我国的传统中，尊师重道的观念由来已久。自春秋时期，就有了尊师重道的观念。作为一种社会意识，尊师重道的观念长期影响着中国人的思想和行为，成为了中华民族优秀传统精神的一个组成部分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。尊师重道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就是指尊敬师长、尊重知识、尊重人才、重视教育、追求真理。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：尊师重道是道德修养的起点。古语云：“一日为师，终身为</a:t>
            </a:r>
            <a:r>
              <a:rPr lang="zh-CN" altLang="en-US" sz="19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父。” 老师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教给我们知识和做人的道理，像父母一样关心我们，不辞辛劳，不求报偿，无私奉献。我们应该像尊敬父母一样尊敬老师，接受老师的教育。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1061" y="455738"/>
            <a:ext cx="7138988" cy="90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220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．你能结合本课所学的两篇文章谈谈“尊师重道”的重要性吗？</a:t>
            </a:r>
            <a:endParaRPr lang="zh-CN" altLang="en-US" sz="220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885825" y="563648"/>
            <a:ext cx="7734300" cy="4266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尊师重道是社会主义精神文明建设的重要内容。社会主义精神文明建设包括思想道德建设和教育、科学、文化建设。尊师重道的本质是尊重老师、尊重知识、尊重人才、尊重教育。提倡尊师重道，有利于在全社会形成尊敬教师、尊重知识、尊重人才、重视教育的社会风气，从而引导人们培养正确的人生观、价值观，促进社会主义精神文明建设对于将来的教学工作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示例</a:t>
            </a:r>
            <a:r>
              <a:rPr lang="en-US" altLang="zh-CN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4</a:t>
            </a:r>
            <a:r>
              <a:rPr lang="zh-CN" altLang="en-US" sz="19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：“尊师重道”的内涵并非体现在“学生准则中规定见到老师要鞠躬、问好”这些形式上，而在于学生内心有强烈的求知欲望，从而衍生出对老师的感激、敬佩之情。只有先“重道”，才能后“尊师”。老师面对学生“传道授业解惑”时的视角应该是水平的，并非俯视。也就是说，“尊师重道”应该在双方真诚的态度、平等的关系下进行。</a:t>
            </a:r>
            <a:endParaRPr lang="zh-CN" altLang="en-US" sz="19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39" name="直接连接符 38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课堂小结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403635" y="743900"/>
            <a:ext cx="6816439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一文较系统地论述了学习的理论和方法，分别从学习的重要性、学习的态度以及学习的内容和方法等方面，全面而深刻地论说了有关学习的问题，勉励人们努力学习。    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一文通过古今师风、学风的对比，论述了教师的作用和从师求学的原因，说明了能者为师的道理，批判了士大夫耻于从师的风气，也赞扬了劳动者乐于从师的风尚。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这两篇文章是千百年来为人们传诵不衰的名家名篇，在今天仍具有极强的教育意义。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38699" y="245858"/>
            <a:ext cx="6899275" cy="448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371600" y="772304"/>
            <a:ext cx="6686550" cy="364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荀子（约前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313—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前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238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，名况，字卿，战国末期赵国人，著名思想家、文学家、政治家，时人尊称“荀卿”。荀子对儒家思想有所发展，在人性问题上，提倡性恶论，主张人性有恶，否认天赋的道德观念，强调后天环境和教育对人的影响。其学说常被后人拿来跟孟子的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“性善论”比较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，荀子对重新整理儒家典籍也有相当显著的贡献。</a:t>
            </a:r>
            <a:endParaRPr lang="zh-CN" altLang="en-US" sz="22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5"/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913" y="987425"/>
            <a:ext cx="6112827" cy="349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>
            <p:custDataLst>
              <p:tags r:id="rId6"/>
            </p:custDataLst>
          </p:nvPr>
        </p:nvSpPr>
        <p:spPr>
          <a:xfrm>
            <a:off x="4937760" y="3649980"/>
            <a:ext cx="190500" cy="275590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必</a:t>
            </a:r>
            <a:endParaRPr lang="zh-CN" altLang="en-US" sz="12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12080" y="2011680"/>
            <a:ext cx="1836420" cy="2755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smtClean="0">
                <a:solidFill>
                  <a:schemeClr val="accen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道之所存　师之所存</a:t>
            </a:r>
            <a:endParaRPr lang="zh-CN" altLang="en-US" sz="1200" smtClean="0">
              <a:solidFill>
                <a:schemeClr val="accen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39" name="直接连接符 38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随堂练习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4335" y="826018"/>
            <a:ext cx="665859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．白居易提出“文章合为时而著”。韩愈此篇文章的目的不单纯是为了嘉奖李蟠，那么他的深层目的是什么呢？请你结合课文内容及背景资料，探究作者创作本文的目的。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2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．引用荀子的话，并采用比喻、对比论证，写一段话，论证学习的重要性，来劝劝沉迷网络，整日浑浑噩噩的学子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吧！</a:t>
            </a:r>
            <a:endParaRPr lang="en-US" altLang="zh-CN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根据自己的情况任选其一）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40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722100" y="12560300"/>
            <a:ext cx="330200" cy="2413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作者简介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1285875" y="610379"/>
            <a:ext cx="6686550" cy="415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韩愈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（</a:t>
            </a:r>
            <a:r>
              <a:rPr lang="en-US" altLang="zh-CN" sz="21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768—824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，字退之，河南河阳（今河南省孟州市）人。自称“郡望昌黎”，世称“韩昌黎”“昌黎先生”。唐代杰出的文学家、思想家、哲学家、政治家，唐代古文运动的倡导者，被后人尊为“唐宋八大家”之首，与柳宗元并称“韩柳”，有“文章巨公”和“百代文宗”之名。后人将其与柳宗元、欧阳修和苏轼合称“千古文章四大家”。他提出的</a:t>
            </a:r>
            <a:r>
              <a:rPr lang="zh-CN" altLang="en-US" sz="21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“文道合一”“气盛言宜”“务去陈言”“文从字顺”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等散文的写作理论，对后人很有指导意义。著有</a:t>
            </a:r>
            <a:r>
              <a:rPr lang="en-US" altLang="zh-CN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韩昌黎集</a:t>
            </a:r>
            <a:r>
              <a:rPr lang="en-US" altLang="zh-CN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1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等。</a:t>
            </a:r>
            <a:endParaRPr lang="zh-CN" altLang="en-US" sz="21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写作背景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1590673" y="879191"/>
            <a:ext cx="6448427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战国时期，奴隶制度进一步崩溃，封建制度逐步形成，历史经历着划时代的变革。许多思想家从不同的立场和角度出发，对当时的社会变革发表各自的主张，并逐渐形成墨家、儒家、道家和法家等不同的派别，历史上称之为“诸子百家”。荀子是战国后期儒家的代表人物。他认为自然界的存在不以人的意志为转移，但人们可以用主观努力去认识它，顺应它，运用它。为了揭示后天学习的重要意义，他创作了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3325" y="355316"/>
            <a:ext cx="1657350" cy="5238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劝　学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271587" y="1160356"/>
            <a:ext cx="6600827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古代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选官制度各个朝代均有不同，从世袭、察举再到九品中正制，逐渐形成了以门第取仕的形式，门阀士族逐渐垄断政权，他们不需要学习，也看不起老师，甚至到了尊“家法”而鄙从师的程度。对于这种“学风日下”的形势，在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唐德宗贞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元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十八年（</a:t>
            </a:r>
            <a:r>
              <a:rPr lang="en-US" altLang="zh-CN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802</a:t>
            </a:r>
            <a:r>
              <a:rPr lang="zh-CN" altLang="en-US" sz="20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），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韩愈批判了这种风气，提出了从“道”而学的观点，创作了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师说</a:t>
            </a:r>
            <a:r>
              <a:rPr lang="en-US" altLang="zh-CN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一文。</a:t>
            </a:r>
            <a:endParaRPr lang="zh-CN" altLang="en-US" sz="200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43325" y="355316"/>
            <a:ext cx="1657350" cy="52387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师　说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>
            <p:custDataLst>
              <p:tags r:id="rId6"/>
            </p:custDataLst>
          </p:nvPr>
        </p:nvSpPr>
        <p:spPr>
          <a:xfrm flipH="1">
            <a:off x="351155" y="1131570"/>
            <a:ext cx="610870" cy="2519045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400" noProof="1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26" name="直接连接符 25"/>
          <p:cNvCxnSpPr/>
          <p:nvPr>
            <p:custDataLst>
              <p:tags r:id="rId7"/>
            </p:custDataLst>
          </p:nvPr>
        </p:nvCxnSpPr>
        <p:spPr>
          <a:xfrm flipH="1">
            <a:off x="255905" y="1131570"/>
            <a:ext cx="0" cy="251904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87020" y="1298575"/>
            <a:ext cx="675005" cy="2238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相关知识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7323" y="555341"/>
            <a:ext cx="644842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</a:t>
            </a:r>
            <a:r>
              <a:rPr lang="en-US" altLang="zh-CN" sz="24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荀子</a:t>
            </a:r>
            <a:r>
              <a:rPr lang="en-US" altLang="zh-CN" sz="24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是战国末年著名唯物主义思想家荀况的著作。该书旨在总结当时学术界的百家争鸣和自己的学术思想，反映唯物主义自然观、认识论思想以及荀况的伦理、政治和经济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思想等。</a:t>
            </a:r>
            <a:endParaRPr lang="zh-CN" altLang="en-US" sz="2000" smtClean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7323" y="2601582"/>
            <a:ext cx="644842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</a:t>
            </a:r>
            <a:r>
              <a:rPr lang="zh-CN" altLang="en-US" sz="24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说　</a:t>
            </a: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“说”是古代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一种议论文体，既可说明记叙事物，也可发表议论，但都是为了陈述作者对社会上某些问题的观点。如：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爱莲说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》《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捕蛇者说</a:t>
            </a:r>
            <a:r>
              <a:rPr lang="en-US" altLang="zh-CN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0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。以议论为主，相当于现在的杂文。</a:t>
            </a:r>
            <a:endParaRPr lang="zh-CN" altLang="en-US" sz="20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71598" y="1079216"/>
            <a:ext cx="6448427" cy="309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　</a:t>
            </a:r>
            <a:r>
              <a:rPr lang="zh-CN" altLang="en-US" sz="25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唐宋古文运动</a:t>
            </a:r>
            <a:r>
              <a:rPr lang="zh-CN" altLang="en-US" sz="24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　</a:t>
            </a:r>
            <a:r>
              <a:rPr lang="zh-CN" altLang="en-US" sz="21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唐宋古文运动是指唐代中期以及宋朝提倡古文、反对</a:t>
            </a:r>
            <a:r>
              <a:rPr lang="zh-CN" altLang="en-US" sz="21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骈文的</a:t>
            </a:r>
            <a:r>
              <a:rPr lang="zh-CN" altLang="en-US" sz="21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文体改革运动。因涉及文学的思想内容，所以兼有思想运动和社会运动的性质。在提倡古文时，进一步强调要以文明道。除唐代</a:t>
            </a:r>
            <a:r>
              <a:rPr lang="zh-CN" altLang="en-US" sz="21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的韩愈</a:t>
            </a:r>
            <a:r>
              <a:rPr lang="zh-CN" altLang="en-US" sz="210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、 柳宗元外，宋代的欧阳修、王安石、曾巩、苏洵、苏轼、苏辙等人也是其中的代表。</a:t>
            </a:r>
            <a:endParaRPr lang="zh-CN" altLang="en-US" sz="210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0" y="4844143"/>
            <a:ext cx="9144000" cy="299357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54428" y="3870667"/>
            <a:ext cx="971550" cy="127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6"/>
          <p:cNvSpPr/>
          <p:nvPr>
            <p:custDataLst>
              <p:tags r:id="rId5"/>
            </p:custDataLst>
          </p:nvPr>
        </p:nvSpPr>
        <p:spPr bwMode="auto">
          <a:xfrm>
            <a:off x="730885" y="617855"/>
            <a:ext cx="7851140" cy="514350"/>
          </a:xfrm>
          <a:custGeom>
            <a:gdLst>
              <a:gd name="T0" fmla="*/ 60069 w 12630"/>
              <a:gd name="T1" fmla="*/ 0 h 856"/>
              <a:gd name="T2" fmla="*/ 10055481 w 12630"/>
              <a:gd name="T3" fmla="*/ 0 h 856"/>
              <a:gd name="T4" fmla="*/ 10115550 w 12630"/>
              <a:gd name="T5" fmla="*/ 75310 h 856"/>
              <a:gd name="T6" fmla="*/ 10115550 w 12630"/>
              <a:gd name="T7" fmla="*/ 611291 h 856"/>
              <a:gd name="T8" fmla="*/ 10055481 w 12630"/>
              <a:gd name="T9" fmla="*/ 685800 h 856"/>
              <a:gd name="T10" fmla="*/ 60069 w 12630"/>
              <a:gd name="T11" fmla="*/ 685800 h 856"/>
              <a:gd name="T12" fmla="*/ 0 w 12630"/>
              <a:gd name="T13" fmla="*/ 611291 h 856"/>
              <a:gd name="T14" fmla="*/ 0 w 12630"/>
              <a:gd name="T15" fmla="*/ 75310 h 856"/>
              <a:gd name="T16" fmla="*/ 60069 w 12630"/>
              <a:gd name="T17" fmla="*/ 0 h 8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chemeClr val="accent2"/>
          </a:solidFill>
          <a:ln w="10" cap="flat" cmpd="sng">
            <a:solidFill>
              <a:srgbClr val="B5B5B7"/>
            </a:solidFill>
            <a:round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Freeform 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264285" y="351790"/>
            <a:ext cx="1401445" cy="1091565"/>
          </a:xfrm>
          <a:custGeom>
            <a:gdLst>
              <a:gd name="T0" fmla="*/ 1868487 w 2333"/>
              <a:gd name="T1" fmla="*/ 0 h 1818"/>
              <a:gd name="T2" fmla="*/ 1868487 w 2333"/>
              <a:gd name="T3" fmla="*/ 1092203 h 1818"/>
              <a:gd name="T4" fmla="*/ 933843 w 2333"/>
              <a:gd name="T5" fmla="*/ 1455737 h 1818"/>
              <a:gd name="T6" fmla="*/ 0 w 2333"/>
              <a:gd name="T7" fmla="*/ 1092203 h 1818"/>
              <a:gd name="T8" fmla="*/ 0 w 2333"/>
              <a:gd name="T9" fmla="*/ 0 h 1818"/>
              <a:gd name="T10" fmla="*/ 1868487 w 2333"/>
              <a:gd name="T11" fmla="*/ 0 h 1818"/>
              <a:gd name="T12" fmla="*/ 933843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lIns="68571" tIns="34285" rIns="68571" bIns="34285"/>
          <a:lstStyle/>
          <a:p>
            <a:pPr>
              <a:defRPr/>
            </a:pPr>
            <a:endParaRPr lang="zh-CN" altLang="en-US" sz="1400" kern="0">
              <a:solidFill>
                <a:sysClr val="windowText" lastClr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4285" y="52133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任务一</a:t>
            </a:r>
            <a:endParaRPr lang="zh-CN" altLang="en-US" sz="3200" smtClean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2666365" y="644525"/>
            <a:ext cx="6050280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smtClean="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通读二文，</a:t>
            </a:r>
            <a:r>
              <a:rPr lang="zh-CN" altLang="en-US" sz="2200">
                <a:solidFill>
                  <a:schemeClr val="lt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明确文章中心论点及文章结构特点。</a:t>
            </a:r>
            <a:endParaRPr lang="zh-CN" altLang="en-US" sz="220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1276350" y="1868210"/>
            <a:ext cx="6705600" cy="161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活动</a:t>
            </a:r>
            <a:r>
              <a:rPr lang="en-US" altLang="zh-CN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．通读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《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劝学</a:t>
            </a:r>
            <a:r>
              <a:rPr lang="en-US" altLang="zh-CN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》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一文，明确“学不可以已”的含义是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什么，分析</a:t>
            </a:r>
            <a:r>
              <a:rPr lang="zh-CN" altLang="en-US" sz="220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作者是怎样围绕“学不可以已”展开论证</a:t>
            </a:r>
            <a:r>
              <a:rPr lang="zh-CN" altLang="en-US" sz="2200" smtClean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的。</a:t>
            </a:r>
            <a:endParaRPr lang="zh-CN" altLang="en-US" sz="2200" smtClean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  <p:tag name="KSO_WM_BEAUTIFY_FLAG" val="#wm#"/>
  <p:tag name="KSO_WM_COMBINE_RELATE_SLIDE_ID" val="background20177681_1"/>
  <p:tag name="KSO_WM_TAG_VERSION" val="1.0"/>
  <p:tag name="KSO_WM_TEMPLATE_CATEGORY" val="custom"/>
  <p:tag name="KSO_WM_TEMPLATE_COLOR_TYPE" val="1"/>
  <p:tag name="KSO_WM_TEMPLATE_INDEX" val="20180417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2、5、8、11、14、18、22、25、28、32"/>
  <p:tag name="KSO_WM_TEMPLATE_TOPIC_DEFAULT" val="1"/>
  <p:tag name="KSO_WM_TEMPLATE_TOPIC_ID" val="2869567"/>
  <p:tag name="KSO_WM_UNIT_SHOW_EDIT_AREA_INDICATION" val="0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custom20180417_1*a*1"/>
  <p:tag name="KSO_WM_UNIT_INDEX" val="1"/>
  <p:tag name="KSO_WM_UNIT_ISCONTENTSTITLE" val="0"/>
  <p:tag name="KSO_WM_UNIT_LAYERLEVEL" val="1"/>
  <p:tag name="KSO_WM_UNIT_NOCLEAR" val="0"/>
  <p:tag name="KSO_WM_UNIT_PRESET_TEXT" val="画船听雨眠"/>
  <p:tag name="KSO_WM_UNIT_TYPE" val="a"/>
  <p:tag name="KSO_WM_UNIT_VALUE" val="5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custom20180417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EXT_FILL_FORE_SCHEMECOLOR_INDEX" val="5"/>
  <p:tag name="KSO_WM_UNIT_TEXT_FILL_FORE_SCHEMECOLOR_INDEX_BRIGHTNESS" val="-0.5"/>
  <p:tag name="KSO_WM_UNIT_TEXT_FILL_TYPE" val="1"/>
  <p:tag name="KSO_WM_UNIT_TYPE" val="b"/>
  <p:tag name="KSO_WM_UNIT_VALUE" val="15"/>
</p:tagLst>
</file>

<file path=ppt/tags/tag1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TEMPLATE_CATEGORY" val="custom"/>
  <p:tag name="KSO_WM_TEMPLATE_INDEX" val="20180417"/>
  <p:tag name="KSO_WM_UNIT_COMPATIBLE" val="0"/>
  <p:tag name="KSO_WM_UNIT_DIAGRAM_ISNUMVISUAL" val="0"/>
  <p:tag name="KSO_WM_UNIT_DIAGRAM_ISREFERUNIT" val="0"/>
  <p:tag name="KSO_WM_UNIT_HIGHLIGHT" val="0"/>
  <p:tag name="KSO_WM_UNIT_ID" val="custom20180417_1*i*1"/>
  <p:tag name="KSO_WM_UNIT_INDEX" val="1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GENSWF_ADVANCE_TIME" val="5"/>
  <p:tag name="ISPRING_CUSTOM_TIMING_USED" val="1"/>
  <p:tag name="ISPRING_SLIDE_ID_2" val="{FDDDD1CA-C686-4F16-A5FB-150E20BF87C1}"/>
  <p:tag name="KSO_WM_BEAUTIFY_FLAG" val="#wm#"/>
  <p:tag name="KSO_WM_COMBINE_RELATE_SLIDE_ID" val="background20177681_1"/>
  <p:tag name="KSO_WM_SLIDE_ID" val="custom20180417_1"/>
  <p:tag name="KSO_WM_SLIDE_INDEX" val="1"/>
  <p:tag name="KSO_WM_SLIDE_ITEM_CNT" val="0"/>
  <p:tag name="KSO_WM_SLIDE_LAYOUT" val="a_b"/>
  <p:tag name="KSO_WM_SLIDE_LAYOUT_CNT" val="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180417"/>
  <p:tag name="KSO_WM_TEMPLATE_JOB_ID" val="2"/>
  <p:tag name="KSO_WM_TEMPLATE_MASTER_THUMB_INDEX" val="12"/>
  <p:tag name="KSO_WM_TEMPLATE_MASTER_TYPE" val="1"/>
  <p:tag name="KSO_WM_TEMPLATE_OUTLINE_ID" val="15"/>
  <p:tag name="KSO_WM_TEMPLATE_SCENE_ID" val="1"/>
  <p:tag name="KSO_WM_TEMPLATE_SUBCATEGORY" val="0"/>
  <p:tag name="KSO_WM_TEMPLATE_THUMBS_INDEX" val="1、2、5、8、11、14、18、22、25、28、32"/>
  <p:tag name="KSO_WM_TEMPLATE_TOPIC_DEFAULT" val="1"/>
  <p:tag name="KSO_WM_TEMPLATE_TOPIC_ID" val="2869567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46.xml><?xml version="1.0" encoding="utf-8"?>
<p:tagLst xmlns:p="http://schemas.openxmlformats.org/presentationml/2006/main">
  <p:tag name="KSO_WM_UNIT_FILL_FORE_SCHEMECOLOR_INDEX" val="10"/>
  <p:tag name="KSO_WM_UNIT_FILL_FORE_SCHEMECOLOR_INDEX_BRIGHTNESS" val="0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47.xml><?xml version="1.0" encoding="utf-8"?>
<p:tagLst xmlns:p="http://schemas.openxmlformats.org/presentationml/2006/main">
  <p:tag name="KSO_WM_UNIT_FILL_FORE_SCHEMECOLOR_INDEX" val="7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p="http://schemas.openxmlformats.org/presentationml/2006/main">
  <p:tag name="KSO_WM_UNIT_FILL_FORE_SCHEMECOLOR_INDEX" val="7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p="http://schemas.openxmlformats.org/presentationml/2006/main">
  <p:tag name="KSO_WM_UNIT_FILL_FORE_SCHEMECOLOR_INDEX" val="7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56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57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1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62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6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1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68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69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17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79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0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18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87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188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</p:tagLst>
</file>

<file path=ppt/tags/tag18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3"/>
  <p:tag name="KSO_WM_UNIT_INDEX" val="3"/>
  <p:tag name="KSO_WM_UNIT_LAYERLEVEL" val="1"/>
  <p:tag name="KSO_WM_UNIT_TYPE" val="i"/>
</p:tagLst>
</file>

<file path=ppt/tags/tag19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9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1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19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14"/>
  <p:tag name="KSO_WM_UNIT_TEXT_FILL_FORE_SCHEMECOLOR_INDEX_BRIGHTNESS" val="0"/>
  <p:tag name="KSO_WM_UNIT_TEXT_FILL_TYPE" val="1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0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06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07.xml><?xml version="1.0" encoding="utf-8"?>
<p:tagLst xmlns:p="http://schemas.openxmlformats.org/presentationml/2006/main">
  <p:tag name="KSO_WM_UNIT_FILL_FORE_SCHEMECOLOR_INDEX" val="9"/>
  <p:tag name="KSO_WM_UNIT_FILL_FORE_SCHEMECOLOR_INDEX_BRIGHTNESS" val="0"/>
  <p:tag name="KSO_WM_UNIT_FILL_TYPE" val="1"/>
</p:tagLst>
</file>

<file path=ppt/tags/tag20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1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24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25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</p:tagLst>
</file>

<file path=ppt/tags/tag226.xml><?xml version="1.0" encoding="utf-8"?>
<p:tagLst xmlns:p="http://schemas.openxmlformats.org/presentationml/2006/main">
  <p:tag name="KSO_WM_UNIT_TEXT_FILL_FORE_SCHEMECOLOR_INDEX" val="14"/>
  <p:tag name="KSO_WM_UNIT_TEXT_FILL_FORE_SCHEMECOLOR_INDEX_BRIGHTNESS" val="0"/>
  <p:tag name="KSO_WM_UNIT_TEXT_FILL_TYPE" val="1"/>
</p:tagLst>
</file>

<file path=ppt/tags/tag2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3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4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45.xml><?xml version="1.0" encoding="utf-8"?>
<p:tagLst xmlns:p="http://schemas.openxmlformats.org/presentationml/2006/main">
  <p:tag name="KSO_WM_UNIT_FILL_FORE_SCHEMECOLOR_INDEX" val="6"/>
  <p:tag name="KSO_WM_UNIT_FILL_FORE_SCHEMECOLOR_INDEX_BRIGHTNESS" val="0"/>
  <p:tag name="KSO_WM_UNIT_FILL_TYPE" val="1"/>
</p:tagLst>
</file>

<file path=ppt/tags/tag246.xml><?xml version="1.0" encoding="utf-8"?>
<p:tagLst xmlns:p="http://schemas.openxmlformats.org/presentationml/2006/main">
  <p:tag name="KSO_WM_UNIT_FILL_FORE_SCHEMECOLOR_INDEX" val="9"/>
  <p:tag name="KSO_WM_UNIT_FILL_FORE_SCHEMECOLOR_INDEX_BRIGHTNESS" val="0"/>
  <p:tag name="KSO_WM_UNIT_FILL_TYPE" val="1"/>
</p:tagLst>
</file>

<file path=ppt/tags/tag2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5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6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6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68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269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SUBTYPE" val="h"/>
  <p:tag name="KSO_WM_UNIT_TYPE" val="i"/>
</p:tagLst>
</file>

<file path=ppt/tags/tag27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7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77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27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2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26271ca9-34be-41cc-a735-e073d82d328e}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3"/>
  <p:tag name="KSO_WM_UNIT_INDEX" val="3"/>
  <p:tag name="KSO_WM_UNIT_LAYERLEVEL" val="1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281.xml><?xml version="1.0" encoding="utf-8"?>
<p:tagLst xmlns:p="http://schemas.openxmlformats.org/presentationml/2006/main">
  <p:tag name="KSO_WM_UNIT_FILL_FORE_SCHEMECOLOR_INDEX" val="5"/>
  <p:tag name="KSO_WM_UNIT_FILL_FORE_SCHEMECOLOR_INDEX_BRIGHTNESS" val="-0.5"/>
  <p:tag name="KSO_WM_UNIT_FILL_TYPE" val="1"/>
  <p:tag name="KSO_WM_UNIT_TEXT_FILL_FORE_SCHEMECOLOR_INDEX" val="2"/>
  <p:tag name="KSO_WM_UNIT_TEXT_FILL_FORE_SCHEMECOLOR_INDEX_BRIGHTNESS" val="0"/>
  <p:tag name="KSO_WM_UNIT_TEXT_FILL_TYPE" val="1"/>
</p:tagLst>
</file>

<file path=ppt/tags/tag282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-0.5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I3NmIxOGEwNDlhMDBjNWQ4NzFkNjkxMWUxNmNlMGYifQ=="/>
  <p:tag name="GENSWF_OUTPUT_FILE_NAME" val="33"/>
  <p:tag name="ISPRING_ULTRA_SCORM_TRACKING_SLIDES" val="1"/>
  <p:tag name="KSO_WPP_MARK_KEY" val="6231ee66-158d-4e33-b786-23844fff5873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1"/>
  <p:tag name="KSO_WM_UNIT_INDEX" val="1"/>
  <p:tag name="KSO_WM_UNIT_LAYERLEVEL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i*3"/>
  <p:tag name="KSO_WM_UNIT_INDEX" val="3"/>
  <p:tag name="KSO_WM_UNIT_LAYERLEVEL" val="1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3"/>
  <p:tag name="KSO_WM_UNIT_INDEX" val="3"/>
  <p:tag name="KSO_WM_UNIT_LAYERLEVEL" val="1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3"/>
  <p:tag name="KSO_WM_UNIT_INDEX" val="3"/>
  <p:tag name="KSO_WM_UNIT_LAYERLEVEL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3"/>
  <p:tag name="KSO_WM_UNIT_INDEX" val="3"/>
  <p:tag name="KSO_WM_UNIT_LAYERLEVEL" val="1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6271ca9-34be-41cc-a735-e073d82d328e}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  <p:tag name="WM_BEAUTIFY_SHAPE_IDENTITY" val="{9919eb89-1b03-4b84-bb29-2b98de925ea8}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A20180417">
      <a:dk1>
        <a:srgbClr val="000000"/>
      </a:dk1>
      <a:lt1>
        <a:srgbClr val="FFFFFF"/>
      </a:lt1>
      <a:dk2>
        <a:srgbClr val="EBEBEA"/>
      </a:dk2>
      <a:lt2>
        <a:srgbClr val="FFFFFF"/>
      </a:lt2>
      <a:accent1>
        <a:srgbClr val="4986A1"/>
      </a:accent1>
      <a:accent2>
        <a:srgbClr val="617EB7"/>
      </a:accent2>
      <a:accent3>
        <a:srgbClr val="6F61B3"/>
      </a:accent3>
      <a:accent4>
        <a:srgbClr val="8658A8"/>
      </a:accent4>
      <a:accent5>
        <a:srgbClr val="9F4F7D"/>
      </a:accent5>
      <a:accent6>
        <a:srgbClr val="A14D59"/>
      </a:accent6>
      <a:hlink>
        <a:srgbClr val="4B5CC4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90</Paragraphs>
  <Slides>31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40">
      <vt:lpstr>Arial</vt:lpstr>
      <vt:lpstr>等线 Light</vt:lpstr>
      <vt:lpstr>等线</vt:lpstr>
      <vt:lpstr>隶书</vt:lpstr>
      <vt:lpstr>汉仪尚巍手书W</vt:lpstr>
      <vt:lpstr>Calibri</vt:lpstr>
      <vt:lpstr>宋体</vt:lpstr>
      <vt:lpstr>华文行楷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2022-11-26T16:07:43.496</cp:lastPrinted>
  <dcterms:created xsi:type="dcterms:W3CDTF">2022-11-26T16:07:43Z</dcterms:created>
  <dcterms:modified xsi:type="dcterms:W3CDTF">2022-11-26T08:07:44Z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