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7" r:id="rId52"/>
  </p:sldIdLst>
  <p:sldSz cx="6858000" cy="5143500"/>
  <p:notesSz cx="6858000" cy="5143500"/>
  <p:custDataLst>
    <p:tags r:id="rId5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600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tags" Target="tags/tag1.xml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83514" y="1102185"/>
            <a:ext cx="5890971" cy="1854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51180" y="2981299"/>
            <a:ext cx="6355638" cy="1397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4783455"/>
            <a:ext cx="2194560" cy="257175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4783455"/>
            <a:ext cx="1577340" cy="257175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4783455"/>
            <a:ext cx="1577340" cy="257175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58866" y="938606"/>
            <a:ext cx="1739900" cy="437515"/>
          </a:xfrm>
        </p:spPr>
        <p:txBody>
          <a:bodyPr lIns="0" tIns="0" rIns="0" bIns="0"/>
          <a:lstStyle>
            <a:lvl1pPr>
              <a:defRPr sz="2700" b="0" i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1183005"/>
            <a:ext cx="298323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1183005"/>
            <a:ext cx="298323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2331720" y="4783455"/>
            <a:ext cx="2194560" cy="257175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342900" y="4783455"/>
            <a:ext cx="1577340" cy="257175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4937760" y="4783455"/>
            <a:ext cx="1577340" cy="257175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58866" y="938606"/>
            <a:ext cx="1739900" cy="437515"/>
          </a:xfrm>
        </p:spPr>
        <p:txBody>
          <a:bodyPr lIns="0" tIns="0" rIns="0" bIns="0"/>
          <a:lstStyle>
            <a:lvl1pPr>
              <a:defRPr sz="2700" b="0" i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2331720" y="4783455"/>
            <a:ext cx="2194560" cy="257175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342900" y="4783455"/>
            <a:ext cx="1577340" cy="257175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4937760" y="4783455"/>
            <a:ext cx="1577340" cy="257175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331720" y="4783455"/>
            <a:ext cx="2194560" cy="257175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342900" y="4783455"/>
            <a:ext cx="1577340" cy="257175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4937760" y="4783455"/>
            <a:ext cx="1577340" cy="257175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1.pn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Relationship Id="rId4" Type="http://schemas.openxmlformats.org/officeDocument/2006/relationships/image" Target="../media/image22.png" /><Relationship Id="rId5" Type="http://schemas.openxmlformats.org/officeDocument/2006/relationships/image" Target="../media/image23.png" /><Relationship Id="rId6" Type="http://schemas.openxmlformats.org/officeDocument/2006/relationships/image" Target="../media/image24.png" /><Relationship Id="rId7" Type="http://schemas.openxmlformats.org/officeDocument/2006/relationships/image" Target="../media/image25.png" /><Relationship Id="rId8" Type="http://schemas.openxmlformats.org/officeDocument/2006/relationships/image" Target="../media/image2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Relationship Id="rId3" Type="http://schemas.openxmlformats.org/officeDocument/2006/relationships/image" Target="../media/image28.png" /><Relationship Id="rId4" Type="http://schemas.openxmlformats.org/officeDocument/2006/relationships/image" Target="../media/image29.png" /><Relationship Id="rId5" Type="http://schemas.openxmlformats.org/officeDocument/2006/relationships/image" Target="../media/image30.png" /><Relationship Id="rId6" Type="http://schemas.openxmlformats.org/officeDocument/2006/relationships/image" Target="../media/image17.jpeg" /><Relationship Id="rId7" Type="http://schemas.openxmlformats.org/officeDocument/2006/relationships/image" Target="../media/image19.jpeg" /><Relationship Id="rId8" Type="http://schemas.openxmlformats.org/officeDocument/2006/relationships/image" Target="../media/image16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1.jpeg" /><Relationship Id="rId3" Type="http://schemas.openxmlformats.org/officeDocument/2006/relationships/image" Target="../media/image3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3.jpeg" /><Relationship Id="rId3" Type="http://schemas.openxmlformats.org/officeDocument/2006/relationships/image" Target="../media/image1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1.jpeg" /><Relationship Id="rId3" Type="http://schemas.openxmlformats.org/officeDocument/2006/relationships/image" Target="../media/image19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3.jpeg" /><Relationship Id="rId3" Type="http://schemas.openxmlformats.org/officeDocument/2006/relationships/image" Target="../media/image17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jpeg" /><Relationship Id="rId3" Type="http://schemas.openxmlformats.org/officeDocument/2006/relationships/image" Target="../media/image18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4.jpeg" /><Relationship Id="rId3" Type="http://schemas.openxmlformats.org/officeDocument/2006/relationships/image" Target="../media/image35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6.jpeg" /><Relationship Id="rId3" Type="http://schemas.openxmlformats.org/officeDocument/2006/relationships/image" Target="../media/image37.jpeg" /><Relationship Id="rId4" Type="http://schemas.openxmlformats.org/officeDocument/2006/relationships/image" Target="../media/image35.jpeg" /><Relationship Id="rId5" Type="http://schemas.openxmlformats.org/officeDocument/2006/relationships/image" Target="../media/image38.jpeg" /><Relationship Id="rId6" Type="http://schemas.openxmlformats.org/officeDocument/2006/relationships/image" Target="../media/image39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0.jpeg" /><Relationship Id="rId3" Type="http://schemas.openxmlformats.org/officeDocument/2006/relationships/image" Target="../media/image41.jpeg" /><Relationship Id="rId4" Type="http://schemas.openxmlformats.org/officeDocument/2006/relationships/image" Target="../media/image4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44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5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6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7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8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9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50.jpeg" /><Relationship Id="rId4" Type="http://schemas.openxmlformats.org/officeDocument/2006/relationships/image" Target="../media/image51.jpeg" /><Relationship Id="rId5" Type="http://schemas.openxmlformats.org/officeDocument/2006/relationships/image" Target="../media/image52.jpeg" /><Relationship Id="rId6" Type="http://schemas.openxmlformats.org/officeDocument/2006/relationships/image" Target="../media/image53.jpeg" /><Relationship Id="rId7" Type="http://schemas.openxmlformats.org/officeDocument/2006/relationships/image" Target="../media/image54.jpeg" /><Relationship Id="rId8" Type="http://schemas.openxmlformats.org/officeDocument/2006/relationships/image" Target="../media/image55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56.jpeg" /><Relationship Id="rId4" Type="http://schemas.openxmlformats.org/officeDocument/2006/relationships/image" Target="../media/image57.jpeg" /><Relationship Id="rId5" Type="http://schemas.openxmlformats.org/officeDocument/2006/relationships/image" Target="../media/image58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Relationship Id="rId6" Type="http://schemas.openxmlformats.org/officeDocument/2006/relationships/image" Target="../media/image12.jpeg" /><Relationship Id="rId7" Type="http://schemas.openxmlformats.org/officeDocument/2006/relationships/image" Target="../media/image2.png" /><Relationship Id="rId8" Type="http://schemas.openxmlformats.org/officeDocument/2006/relationships/image" Target="../media/image13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9.png" /><Relationship Id="rId3" Type="http://schemas.openxmlformats.org/officeDocument/2006/relationships/image" Target="../media/image6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object 4"/>
          <p:cNvSpPr/>
          <p:nvPr/>
        </p:nvSpPr>
        <p:spPr>
          <a:xfrm>
            <a:off x="0" y="4172077"/>
            <a:ext cx="1444752" cy="97535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16484" y="488695"/>
            <a:ext cx="5310505" cy="5054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000000"/>
                </a:solidFill>
              </a:rPr>
              <a:t>四大名著</a:t>
            </a:r>
            <a:r>
              <a:rPr sz="3200" spc="-15">
                <a:solidFill>
                  <a:srgbClr val="000000"/>
                </a:solidFill>
              </a:rPr>
              <a:t>经典</a:t>
            </a:r>
            <a:endParaRPr sz="3200"/>
          </a:p>
        </p:txBody>
      </p:sp>
      <p:sp>
        <p:nvSpPr>
          <p:cNvPr id="7" name="object 7"/>
          <p:cNvSpPr txBox="1"/>
          <p:nvPr/>
        </p:nvSpPr>
        <p:spPr>
          <a:xfrm>
            <a:off x="1088847" y="1733245"/>
            <a:ext cx="5111115" cy="788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0" spc="5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sz="5000">
                <a:latin typeface="宋体" panose="02010600030101010101" pitchFamily="2" charset="-122"/>
                <a:cs typeface="宋体" panose="02010600030101010101" pitchFamily="2" charset="-122"/>
              </a:rPr>
              <a:t>三国演</a:t>
            </a:r>
            <a:r>
              <a:rPr sz="5000" spc="5"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500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sz="5000" spc="5">
                <a:latin typeface="宋体" panose="02010600030101010101" pitchFamily="2" charset="-122"/>
                <a:cs typeface="宋体" panose="02010600030101010101" pitchFamily="2" charset="-122"/>
              </a:rPr>
              <a:t>导读</a:t>
            </a:r>
            <a:endParaRPr sz="5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555447" y="1245844"/>
            <a:ext cx="5869940" cy="292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10540">
              <a:lnSpc>
                <a:spcPct val="150000"/>
              </a:lnSpc>
              <a:spcBef>
                <a:spcPts val="100"/>
              </a:spcBef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作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者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塑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造了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一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大批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个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性鲜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明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的人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物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形象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：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爱民 如子</a:t>
            </a:r>
            <a:r>
              <a:rPr sz="2000" b="1" spc="-5">
                <a:latin typeface="Microsoft JhengHei UI" panose="020b0604030504040204" charset="-120"/>
                <a:cs typeface="Microsoft JhengHei UI" panose="020b0604030504040204" charset="-120"/>
              </a:rPr>
              <a:t>的</a:t>
            </a:r>
            <a:r>
              <a:rPr sz="2000" b="1" spc="-1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刘</a:t>
            </a: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备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足智多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谋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的</a:t>
            </a:r>
            <a:r>
              <a:rPr sz="2000" b="1" spc="-1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诸</a:t>
            </a: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葛亮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打</a:t>
            </a:r>
            <a:r>
              <a:rPr sz="2000" b="1" spc="910">
                <a:latin typeface="Microsoft JhengHei UI" panose="020b0604030504040204" charset="-120"/>
                <a:cs typeface="Microsoft JhengHei UI" panose="020b0604030504040204" charset="-120"/>
              </a:rPr>
              <a:t>着</a:t>
            </a:r>
            <a:r>
              <a:rPr sz="2000" b="1" spc="325">
                <a:latin typeface="Microsoft JhengHei UI" panose="020b0604030504040204" charset="-120"/>
                <a:cs typeface="Microsoft JhengHei UI" panose="020b0604030504040204" charset="-120"/>
              </a:rPr>
              <a:t>“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扶持汉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室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、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拯救</a:t>
            </a:r>
            <a:r>
              <a:rPr sz="2000" b="1" spc="235">
                <a:latin typeface="Microsoft JhengHei UI" panose="020b0604030504040204" charset="-120"/>
                <a:cs typeface="Microsoft JhengHei UI" panose="020b0604030504040204" charset="-120"/>
              </a:rPr>
              <a:t>黎民</a:t>
            </a:r>
            <a:r>
              <a:rPr sz="2000" b="1" spc="85">
                <a:latin typeface="Microsoft JhengHei UI" panose="020b0604030504040204" charset="-120"/>
                <a:cs typeface="Microsoft JhengHei UI" panose="020b0604030504040204" charset="-120"/>
              </a:rPr>
              <a:t>”</a:t>
            </a:r>
            <a:r>
              <a:rPr sz="2000" b="1" spc="235">
                <a:latin typeface="Microsoft JhengHei UI" panose="020b0604030504040204" charset="-120"/>
                <a:cs typeface="Microsoft JhengHei UI" panose="020b0604030504040204" charset="-120"/>
              </a:rPr>
              <a:t>旗号</a:t>
            </a:r>
            <a:r>
              <a:rPr sz="2000" b="1" spc="225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挟天子以令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诸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侯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的</a:t>
            </a:r>
            <a:r>
              <a:rPr sz="2000" b="1" spc="-1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曹</a:t>
            </a: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操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等。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marR="250190" indent="510540" algn="just">
              <a:lnSpc>
                <a:spcPct val="150000"/>
              </a:lnSpc>
              <a:spcBef>
                <a:spcPts val="1195"/>
              </a:spcBef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表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现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出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鲜明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的</a:t>
            </a: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拥刘</a:t>
            </a:r>
            <a:r>
              <a:rPr sz="2000" b="1" spc="-1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反</a:t>
            </a: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曹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的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正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统思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想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和儒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家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的仁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政思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想。同时也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谴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责了雄豪混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战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及暴君的苛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政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，寄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托了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人民渴求明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君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仁政，社会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安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定的愿望。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22459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内容简</a:t>
            </a:r>
            <a:r>
              <a:rPr sz="2500" spc="5">
                <a:solidFill>
                  <a:srgbClr val="FFFFFF"/>
                </a:solidFill>
              </a:rPr>
              <a:t>介</a:t>
            </a:r>
            <a:r>
              <a:rPr sz="2500" spc="-5">
                <a:solidFill>
                  <a:srgbClr val="FFFFFF"/>
                </a:solidFill>
              </a:rPr>
              <a:t>（二）</a:t>
            </a:r>
            <a:endParaRPr sz="250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555447" y="983551"/>
            <a:ext cx="5824855" cy="3648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15265" indent="228600" algn="just">
              <a:lnSpc>
                <a:spcPct val="120000"/>
              </a:lnSpc>
              <a:spcBef>
                <a:spcPts val="100"/>
              </a:spcBef>
            </a:pPr>
            <a:r>
              <a:rPr sz="1800" b="1" spc="5">
                <a:latin typeface="Microsoft JhengHei UI" panose="020b0604030504040204" charset="-120"/>
                <a:cs typeface="Microsoft JhengHei UI" panose="020b0604030504040204" charset="-120"/>
              </a:rPr>
              <a:t>全书描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述了</a:t>
            </a:r>
            <a:r>
              <a:rPr sz="1800" b="1" spc="-10">
                <a:latin typeface="Microsoft JhengHei UI" panose="020b0604030504040204" charset="-120"/>
                <a:cs typeface="Microsoft JhengHei UI" panose="020b0604030504040204" charset="-120"/>
              </a:rPr>
              <a:t>从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东汉</a:t>
            </a:r>
            <a:r>
              <a:rPr sz="1800" b="1" spc="-10">
                <a:latin typeface="Microsoft JhengHei UI" panose="020b0604030504040204" charset="-120"/>
                <a:cs typeface="Microsoft JhengHei UI" panose="020b0604030504040204" charset="-120"/>
              </a:rPr>
              <a:t>灵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帝建</a:t>
            </a:r>
            <a:r>
              <a:rPr sz="1800" b="1" spc="-10">
                <a:latin typeface="Microsoft JhengHei UI" panose="020b0604030504040204" charset="-120"/>
                <a:cs typeface="Microsoft JhengHei UI" panose="020b0604030504040204" charset="-120"/>
              </a:rPr>
              <a:t>宁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二年</a:t>
            </a:r>
            <a:r>
              <a:rPr sz="1800" b="1" spc="-135">
                <a:latin typeface="Microsoft JhengHei UI" panose="020b0604030504040204" charset="-120"/>
                <a:cs typeface="Microsoft JhengHei UI" panose="020b0604030504040204" charset="-120"/>
              </a:rPr>
              <a:t>（169）</a:t>
            </a:r>
            <a:r>
              <a:rPr sz="1800" b="1" spc="-5">
                <a:latin typeface="Microsoft JhengHei UI" panose="020b0604030504040204" charset="-120"/>
                <a:cs typeface="Microsoft JhengHei UI" panose="020b0604030504040204" charset="-120"/>
              </a:rPr>
              <a:t>起，至晋武帝 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太康元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年（</a:t>
            </a:r>
            <a:r>
              <a:rPr sz="1800" b="1" spc="-225">
                <a:latin typeface="Microsoft JhengHei UI" panose="020b0604030504040204" charset="-120"/>
                <a:cs typeface="Microsoft JhengHei UI" panose="020b0604030504040204" charset="-120"/>
              </a:rPr>
              <a:t>28</a:t>
            </a:r>
            <a:r>
              <a:rPr sz="1800" b="1" spc="-235">
                <a:latin typeface="Microsoft JhengHei UI" panose="020b0604030504040204" charset="-120"/>
                <a:cs typeface="Microsoft JhengHei UI" panose="020b0604030504040204" charset="-120"/>
              </a:rPr>
              <a:t>0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）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止，其间一百余年的战争风云、历史波 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涛和政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治旋</a:t>
            </a:r>
            <a:r>
              <a:rPr sz="1800" b="1" spc="5">
                <a:latin typeface="Microsoft JhengHei UI" panose="020b0604030504040204" charset="-120"/>
                <a:cs typeface="Microsoft JhengHei UI" panose="020b0604030504040204" charset="-120"/>
              </a:rPr>
              <a:t>涡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。</a:t>
            </a:r>
            <a:endParaRPr sz="18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algn="just">
              <a:lnSpc>
                <a:spcPct val="100000"/>
              </a:lnSpc>
              <a:spcBef>
                <a:spcPts val="435"/>
              </a:spcBef>
            </a:pPr>
            <a:r>
              <a:rPr sz="1800" b="1" spc="1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一、从</a:t>
            </a:r>
            <a:r>
              <a:rPr sz="18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黄巾起义（群雄纷争）到曹操平定北</a:t>
            </a:r>
            <a:r>
              <a:rPr sz="1800" b="1" spc="38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方</a:t>
            </a:r>
            <a:r>
              <a:rPr sz="1800" b="1" spc="-17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（1-33</a:t>
            </a:r>
            <a:r>
              <a:rPr sz="1800" b="1" spc="-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回）</a:t>
            </a:r>
            <a:endParaRPr sz="18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42570">
              <a:lnSpc>
                <a:spcPct val="100000"/>
              </a:lnSpc>
              <a:spcBef>
                <a:spcPts val="435"/>
              </a:spcBef>
            </a:pPr>
            <a:r>
              <a:rPr sz="1800" b="1" spc="-150">
                <a:latin typeface="Microsoft JhengHei UI" panose="020b0604030504040204" charset="-120"/>
                <a:cs typeface="Microsoft JhengHei UI" panose="020b0604030504040204" charset="-120"/>
              </a:rPr>
              <a:t>1.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魏蜀吴三家初起</a:t>
            </a:r>
            <a:r>
              <a:rPr sz="1800" b="1" spc="-150">
                <a:latin typeface="Microsoft JhengHei UI" panose="020b0604030504040204" charset="-120"/>
                <a:cs typeface="Microsoft JhengHei UI" panose="020b0604030504040204" charset="-120"/>
              </a:rPr>
              <a:t>（1~2</a:t>
            </a:r>
            <a:r>
              <a:rPr sz="1800" b="1" spc="-40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）</a:t>
            </a:r>
            <a:r>
              <a:rPr sz="1800" b="1" spc="-15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 spc="-145">
                <a:latin typeface="Microsoft JhengHei UI" panose="020b0604030504040204" charset="-120"/>
                <a:cs typeface="Microsoft JhengHei UI" panose="020b0604030504040204" charset="-120"/>
              </a:rPr>
              <a:t>2.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各路诸侯讨伐董卓</a:t>
            </a:r>
            <a:r>
              <a:rPr sz="1800" b="1" spc="-110">
                <a:latin typeface="Microsoft JhengHei UI" panose="020b0604030504040204" charset="-120"/>
                <a:cs typeface="Microsoft JhengHei UI" panose="020b0604030504040204" charset="-120"/>
              </a:rPr>
              <a:t>（3</a:t>
            </a:r>
            <a:r>
              <a:rPr sz="1800" b="1" spc="-30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 spc="-125">
                <a:latin typeface="Microsoft JhengHei UI" panose="020b0604030504040204" charset="-120"/>
                <a:cs typeface="Microsoft JhengHei UI" panose="020b0604030504040204" charset="-120"/>
              </a:rPr>
              <a:t>~9）</a:t>
            </a:r>
            <a:endParaRPr sz="18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41300">
              <a:lnSpc>
                <a:spcPct val="100000"/>
              </a:lnSpc>
              <a:spcBef>
                <a:spcPts val="430"/>
              </a:spcBef>
            </a:pPr>
            <a:r>
              <a:rPr sz="1800" b="1" spc="-140">
                <a:latin typeface="Microsoft JhengHei UI" panose="020b0604030504040204" charset="-120"/>
                <a:cs typeface="Microsoft JhengHei UI" panose="020b0604030504040204" charset="-120"/>
              </a:rPr>
              <a:t>3.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诸侯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混战、曹定北方</a:t>
            </a:r>
            <a:r>
              <a:rPr sz="1800" b="1" spc="-150">
                <a:latin typeface="Microsoft JhengHei UI" panose="020b0604030504040204" charset="-120"/>
                <a:cs typeface="Microsoft JhengHei UI" panose="020b0604030504040204" charset="-120"/>
              </a:rPr>
              <a:t>（10~33）</a:t>
            </a:r>
            <a:endParaRPr sz="18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  <a:tabLst>
                <a:tab pos="4376420"/>
              </a:tabLst>
            </a:pPr>
            <a:r>
              <a:rPr sz="1800" b="1" spc="1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二、赤</a:t>
            </a:r>
            <a:r>
              <a:rPr sz="18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壁之</a:t>
            </a:r>
            <a:r>
              <a:rPr sz="1800" b="1" spc="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战</a:t>
            </a:r>
            <a:r>
              <a:rPr sz="1800" b="1" spc="-17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（34—50</a:t>
            </a:r>
            <a:r>
              <a:rPr sz="1800" b="1" spc="-3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 spc="1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回</a:t>
            </a:r>
            <a:r>
              <a:rPr sz="1800" b="1" spc="-7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）：</a:t>
            </a:r>
            <a:r>
              <a:rPr sz="1800" b="1" spc="-70">
                <a:latin typeface="Microsoft JhengHei UI" panose="020b0604030504040204" charset="-120"/>
                <a:cs typeface="Microsoft JhengHei UI" panose="020b0604030504040204" charset="-120"/>
              </a:rPr>
              <a:t>1.</a:t>
            </a:r>
            <a:r>
              <a:rPr sz="1800" b="1" spc="-25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曹军压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境	</a:t>
            </a:r>
            <a:r>
              <a:rPr sz="1800" b="1" spc="-145">
                <a:latin typeface="Microsoft JhengHei UI" panose="020b0604030504040204" charset="-120"/>
                <a:cs typeface="Microsoft JhengHei UI" panose="020b0604030504040204" charset="-120"/>
              </a:rPr>
              <a:t>2.</a:t>
            </a:r>
            <a:r>
              <a:rPr sz="1800" b="1" spc="-20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三顾茅庐</a:t>
            </a:r>
            <a:endParaRPr sz="18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marR="1720850" indent="228600">
              <a:lnSpc>
                <a:spcPct val="120000"/>
              </a:lnSpc>
              <a:spcBef>
                <a:spcPts val="5"/>
              </a:spcBef>
              <a:tabLst>
                <a:tab pos="1600835"/>
                <a:tab pos="2960370"/>
              </a:tabLst>
            </a:pPr>
            <a:r>
              <a:rPr sz="1800" b="1" spc="-145">
                <a:latin typeface="Microsoft JhengHei UI" panose="020b0604030504040204" charset="-120"/>
                <a:cs typeface="Microsoft JhengHei UI" panose="020b0604030504040204" charset="-120"/>
              </a:rPr>
              <a:t>3.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 刘吴联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盟	</a:t>
            </a:r>
            <a:r>
              <a:rPr sz="1800" b="1" spc="-145">
                <a:latin typeface="Microsoft JhengHei UI" panose="020b0604030504040204" charset="-120"/>
                <a:cs typeface="Microsoft JhengHei UI" panose="020b0604030504040204" charset="-120"/>
              </a:rPr>
              <a:t>4.</a:t>
            </a:r>
            <a:r>
              <a:rPr sz="1800" b="1" spc="-5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赤壁鏖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战	</a:t>
            </a:r>
            <a:r>
              <a:rPr sz="1800" b="1" spc="-145">
                <a:latin typeface="Microsoft JhengHei UI" panose="020b0604030504040204" charset="-120"/>
                <a:cs typeface="Microsoft JhengHei UI" panose="020b0604030504040204" charset="-120"/>
              </a:rPr>
              <a:t>5.</a:t>
            </a:r>
            <a:r>
              <a:rPr sz="1800" b="1" spc="-95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巧借荆州 </a:t>
            </a:r>
            <a:r>
              <a:rPr sz="1800" b="1" spc="1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三、三</a:t>
            </a:r>
            <a:r>
              <a:rPr sz="18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分天</a:t>
            </a:r>
            <a:r>
              <a:rPr sz="1800" b="1" spc="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下</a:t>
            </a:r>
            <a:r>
              <a:rPr sz="1800" b="1" spc="-18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（51—104</a:t>
            </a:r>
            <a:r>
              <a:rPr sz="1800" b="1" spc="-3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 spc="1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回）</a:t>
            </a:r>
            <a:endParaRPr sz="18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41300">
              <a:lnSpc>
                <a:spcPct val="100000"/>
              </a:lnSpc>
              <a:spcBef>
                <a:spcPts val="430"/>
              </a:spcBef>
              <a:tabLst>
                <a:tab pos="1943735"/>
              </a:tabLst>
            </a:pPr>
            <a:r>
              <a:rPr sz="1800" b="1" spc="-145">
                <a:latin typeface="Microsoft JhengHei UI" panose="020b0604030504040204" charset="-120"/>
                <a:cs typeface="Microsoft JhengHei UI" panose="020b0604030504040204" charset="-120"/>
              </a:rPr>
              <a:t>1.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 蜀国的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创建	</a:t>
            </a:r>
            <a:r>
              <a:rPr sz="1800" b="1" spc="-145">
                <a:latin typeface="Microsoft JhengHei UI" panose="020b0604030504040204" charset="-120"/>
                <a:cs typeface="Microsoft JhengHei UI" panose="020b0604030504040204" charset="-120"/>
              </a:rPr>
              <a:t>2.</a:t>
            </a:r>
            <a:r>
              <a:rPr sz="1800" b="1" spc="-10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孔明活动</a:t>
            </a:r>
            <a:endParaRPr sz="18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>
              <a:lnSpc>
                <a:spcPct val="100000"/>
              </a:lnSpc>
              <a:spcBef>
                <a:spcPts val="435"/>
              </a:spcBef>
            </a:pPr>
            <a:r>
              <a:rPr sz="1800" b="1" spc="1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四、三</a:t>
            </a:r>
            <a:r>
              <a:rPr sz="18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国归晋</a:t>
            </a:r>
            <a:r>
              <a:rPr sz="1800" b="1" spc="-19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（105—120</a:t>
            </a:r>
            <a:r>
              <a:rPr sz="1800" b="1" spc="-3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1800" b="1" spc="1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回）</a:t>
            </a:r>
            <a:endParaRPr sz="18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主要结构</a:t>
            </a:r>
            <a:endParaRPr sz="25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627684" y="376554"/>
            <a:ext cx="5868670" cy="4127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15745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主旨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0">
              <a:latin typeface="Times New Roman" panose="02020603050405020304"/>
              <a:cs typeface="Times New Roman" panose="02020603050405020304"/>
            </a:endParaRPr>
          </a:p>
          <a:p>
            <a:pPr marL="12700" marR="5080" indent="255905">
              <a:lnSpc>
                <a:spcPct val="120000"/>
              </a:lnSpc>
              <a:spcBef>
                <a:spcPts val="5"/>
              </a:spcBef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作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为历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史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小说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符合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历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史小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说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的要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求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：基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本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上展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示了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一百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多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年历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史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的真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实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风貌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描绘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出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了历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史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的发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展轨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迹，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揭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示了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历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史发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展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的规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律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，合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理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地解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释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了历 史现象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塑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造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了一大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批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历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史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人物，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还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原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了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历史真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实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， 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表达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了民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众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的朴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素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愿望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。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这些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是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一部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历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史小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说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应该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完成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的主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要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任务。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90500" indent="-178435">
              <a:lnSpc>
                <a:spcPct val="100000"/>
              </a:lnSpc>
              <a:spcBef>
                <a:spcPts val="1920"/>
              </a:spcBef>
              <a:buSzPct val="95000"/>
              <a:buAutoNum type="arabicPeriod"/>
              <a:tabLst>
                <a:tab pos="191135"/>
              </a:tabLst>
            </a:pPr>
            <a:r>
              <a:rPr sz="2000" b="1" spc="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深刻</a:t>
            </a:r>
            <a:r>
              <a:rPr sz="2000" b="1" spc="-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地</a:t>
            </a:r>
            <a:r>
              <a:rPr sz="2000" b="1" spc="-10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揭</a:t>
            </a:r>
            <a:r>
              <a:rPr sz="2000" b="1" spc="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示出</a:t>
            </a:r>
            <a:r>
              <a:rPr sz="2000" b="1" spc="-20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统</a:t>
            </a:r>
            <a:r>
              <a:rPr sz="2000" b="1" spc="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治阶</a:t>
            </a:r>
            <a:r>
              <a:rPr sz="2000" b="1" spc="-20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级</a:t>
            </a:r>
            <a:r>
              <a:rPr sz="2000" b="1" spc="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的本</a:t>
            </a:r>
            <a:r>
              <a:rPr sz="2000" b="1" spc="-20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质</a:t>
            </a:r>
            <a:r>
              <a:rPr sz="2000" b="1" spc="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。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C00000"/>
              </a:buClr>
              <a:buFont typeface="Microsoft JhengHei UI" panose="020b0604030504040204" charset="-120"/>
              <a:buAutoNum type="arabicPeriod"/>
            </a:pPr>
            <a:endParaRPr sz="2050">
              <a:latin typeface="Times New Roman" panose="02020603050405020304"/>
              <a:cs typeface="Times New Roman" panose="02020603050405020304"/>
            </a:endParaRPr>
          </a:p>
          <a:p>
            <a:pPr marL="190500" indent="-178435">
              <a:lnSpc>
                <a:spcPct val="100000"/>
              </a:lnSpc>
              <a:spcBef>
                <a:spcPts val="5"/>
              </a:spcBef>
              <a:buSzPct val="95000"/>
              <a:buAutoNum type="arabicPeriod"/>
              <a:tabLst>
                <a:tab pos="191135"/>
              </a:tabLst>
            </a:pPr>
            <a:r>
              <a:rPr sz="2000" b="1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歌颂了</a:t>
            </a:r>
            <a:r>
              <a:rPr sz="2000" b="1" spc="-1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理</a:t>
            </a:r>
            <a:r>
              <a:rPr sz="2000" b="1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想政</a:t>
            </a:r>
            <a:r>
              <a:rPr sz="2000" b="1" spc="-1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治</a:t>
            </a:r>
            <a:r>
              <a:rPr sz="2000" b="1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和健</a:t>
            </a:r>
            <a:r>
              <a:rPr sz="2000" b="1" spc="-1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全</a:t>
            </a:r>
            <a:r>
              <a:rPr sz="2000" b="1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人格。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555447" y="956620"/>
            <a:ext cx="5869940" cy="3684904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268605" indent="-256540">
              <a:lnSpc>
                <a:spcPct val="100000"/>
              </a:lnSpc>
              <a:spcBef>
                <a:spcPts val="1305"/>
              </a:spcBef>
              <a:buSzPct val="95000"/>
              <a:buAutoNum type="arabicPeriod"/>
              <a:tabLst>
                <a:tab pos="269240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引起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明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两代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历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史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演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小说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创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热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潮，</a:t>
            </a:r>
            <a:r>
              <a:rPr sz="2000" spc="-5">
                <a:latin typeface="宋体" panose="02010600030101010101" pitchFamily="2" charset="-122"/>
                <a:cs typeface="宋体" panose="02010600030101010101" pitchFamily="2" charset="-122"/>
              </a:rPr>
              <a:t>今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存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明清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两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代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历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史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演义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小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约</a:t>
            </a:r>
            <a:r>
              <a:rPr sz="2000" spc="-2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两百种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隋唐演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《说岳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全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传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715">
              <a:lnSpc>
                <a:spcPct val="150000"/>
              </a:lnSpc>
              <a:buSzPct val="95000"/>
              <a:buAutoNum type="arabicPeriod" startAt="2"/>
              <a:tabLst>
                <a:tab pos="26860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导引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海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内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外对历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史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演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小说的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阅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研究热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潮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。 被翻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译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多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文字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出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版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东南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亚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持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久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风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靡，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为 传播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华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化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的良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好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载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体。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70510" indent="-258445">
              <a:lnSpc>
                <a:spcPct val="100000"/>
              </a:lnSpc>
              <a:spcBef>
                <a:spcPts val="1200"/>
              </a:spcBef>
              <a:buSzPct val="95000"/>
              <a:buFont typeface="Microsoft JhengHei" panose="020b0604030504040204" charset="-120"/>
              <a:buAutoNum type="arabicPeriod" startAt="2"/>
              <a:tabLst>
                <a:tab pos="271145"/>
              </a:tabLst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对历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史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演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小说中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天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命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论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、宿命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论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sz="2000" spc="-15">
                <a:latin typeface="宋体" panose="02010600030101010101" pitchFamily="2" charset="-122"/>
                <a:cs typeface="宋体" panose="02010600030101010101" pitchFamily="2" charset="-122"/>
              </a:rPr>
              <a:t>因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果报应等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迷信思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想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盛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行具有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推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波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助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澜的作</a:t>
            </a:r>
            <a:r>
              <a:rPr sz="2000" spc="-10"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000" spc="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16116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影响及</a:t>
            </a:r>
            <a:r>
              <a:rPr sz="2500" spc="5">
                <a:solidFill>
                  <a:srgbClr val="FFFFFF"/>
                </a:solidFill>
              </a:rPr>
              <a:t>局</a:t>
            </a:r>
            <a:r>
              <a:rPr sz="2500" spc="-5">
                <a:solidFill>
                  <a:srgbClr val="FFFFFF"/>
                </a:solidFill>
              </a:rPr>
              <a:t>限</a:t>
            </a:r>
            <a:endParaRPr sz="2500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765048" y="1203960"/>
            <a:ext cx="2395728" cy="350824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860291" y="1203960"/>
            <a:ext cx="2421636" cy="352806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16116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猜猜他</a:t>
            </a:r>
            <a:r>
              <a:rPr sz="2500" spc="5">
                <a:solidFill>
                  <a:srgbClr val="FFFFFF"/>
                </a:solidFill>
              </a:rPr>
              <a:t>是</a:t>
            </a:r>
            <a:r>
              <a:rPr sz="2500" spc="-5">
                <a:solidFill>
                  <a:srgbClr val="FFFFFF"/>
                </a:solidFill>
              </a:rPr>
              <a:t>谁</a:t>
            </a:r>
            <a:endParaRPr sz="2500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765048" y="1216151"/>
            <a:ext cx="2395727" cy="348234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860291" y="1260347"/>
            <a:ext cx="2421636" cy="34152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16116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猜猜他</a:t>
            </a:r>
            <a:r>
              <a:rPr sz="2500" spc="5">
                <a:solidFill>
                  <a:srgbClr val="FFFFFF"/>
                </a:solidFill>
              </a:rPr>
              <a:t>是</a:t>
            </a:r>
            <a:r>
              <a:rPr sz="2500" spc="-5">
                <a:solidFill>
                  <a:srgbClr val="FFFFFF"/>
                </a:solidFill>
              </a:rPr>
              <a:t>谁</a:t>
            </a:r>
            <a:endParaRPr sz="2500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22459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三国人</a:t>
            </a:r>
            <a:r>
              <a:rPr sz="2500" spc="5">
                <a:solidFill>
                  <a:srgbClr val="FFFFFF"/>
                </a:solidFill>
              </a:rPr>
              <a:t>物</a:t>
            </a:r>
            <a:r>
              <a:rPr sz="2500" spc="-5">
                <a:solidFill>
                  <a:srgbClr val="FFFFFF"/>
                </a:solidFill>
              </a:rPr>
              <a:t>（一）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398779" y="2073402"/>
            <a:ext cx="1386840" cy="2404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汉末军阀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indent="-342900">
              <a:lnSpc>
                <a:spcPct val="100000"/>
              </a:lnSpc>
              <a:spcBef>
                <a:spcPts val="1685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曹魏集团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蜀汉集团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孙吴集团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indent="-342900">
              <a:lnSpc>
                <a:spcPct val="100000"/>
              </a:lnSpc>
              <a:spcBef>
                <a:spcPts val="1680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司马集团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19426" y="2050796"/>
            <a:ext cx="4601845" cy="2421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董卓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、吕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布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、袁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绍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、刘表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>
              <a:lnSpc>
                <a:spcPct val="100000"/>
              </a:lnSpc>
              <a:spcBef>
                <a:spcPts val="1655"/>
              </a:spcBef>
            </a:pPr>
            <a:r>
              <a:rPr sz="20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曹操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、张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辽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、郭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嘉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、典韦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marR="5080">
              <a:lnSpc>
                <a:spcPct val="167000"/>
              </a:lnSpc>
              <a:spcBef>
                <a:spcPts val="375"/>
              </a:spcBef>
            </a:pPr>
            <a:r>
              <a:rPr sz="20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刘备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、关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羽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、张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飞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、诸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葛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亮、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赵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云、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黄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忠 </a:t>
            </a:r>
            <a:r>
              <a:rPr sz="20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孙策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、孙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权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、周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瑜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、鲁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肃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、吕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蒙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、黄盖</a:t>
            </a:r>
            <a:r>
              <a:rPr sz="20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司 马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懿、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司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马师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司马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昭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 spc="-3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0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邓艾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7210" y="822223"/>
            <a:ext cx="5855970" cy="90233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445895">
              <a:lnSpc>
                <a:spcPct val="100000"/>
              </a:lnSpc>
              <a:spcBef>
                <a:spcPts val="840"/>
              </a:spcBef>
            </a:pPr>
            <a:r>
              <a:rPr sz="20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（出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场人</a:t>
            </a:r>
            <a:r>
              <a:rPr sz="2000" b="1" spc="-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物</a:t>
            </a:r>
            <a:r>
              <a:rPr sz="2000" b="1" spc="-254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1183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人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主要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人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物</a:t>
            </a:r>
            <a:r>
              <a:rPr sz="2000" b="1" spc="-26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400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余人）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sz="2400" b="1" spc="10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五大集</a:t>
            </a:r>
            <a:r>
              <a:rPr sz="2400" b="1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团系列</a:t>
            </a:r>
            <a:r>
              <a:rPr sz="2400" b="1" spc="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代</a:t>
            </a:r>
            <a:r>
              <a:rPr sz="2400" b="1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表人物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593085" y="2367483"/>
            <a:ext cx="3607435" cy="1727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75970"/>
                <a:tab pos="1537970"/>
                <a:tab pos="2300605"/>
              </a:tabLst>
            </a:pPr>
            <a:r>
              <a:rPr sz="24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祢</a:t>
            </a:r>
            <a:r>
              <a:rPr sz="24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衡	</a:t>
            </a:r>
            <a:r>
              <a:rPr sz="24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杨</a:t>
            </a:r>
            <a:r>
              <a:rPr sz="24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修	</a:t>
            </a:r>
            <a:r>
              <a:rPr sz="24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许</a:t>
            </a:r>
            <a:r>
              <a:rPr sz="24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攸	</a:t>
            </a:r>
            <a:r>
              <a:rPr sz="24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庞统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474345" marR="5080" indent="-314325">
              <a:lnSpc>
                <a:spcPct val="168000"/>
              </a:lnSpc>
              <a:spcBef>
                <a:spcPts val="860"/>
              </a:spcBef>
              <a:tabLst>
                <a:tab pos="1228725"/>
                <a:tab pos="1990725"/>
                <a:tab pos="2762250"/>
              </a:tabLst>
            </a:pPr>
            <a:r>
              <a:rPr sz="24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诸葛</a:t>
            </a:r>
            <a:r>
              <a:rPr sz="24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亮	</a:t>
            </a:r>
            <a:r>
              <a:rPr sz="24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周</a:t>
            </a:r>
            <a:r>
              <a:rPr sz="24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瑜	</a:t>
            </a:r>
            <a:r>
              <a:rPr sz="24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鲁</a:t>
            </a:r>
            <a:r>
              <a:rPr sz="2400" b="1" spc="57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肃</a:t>
            </a:r>
            <a:r>
              <a:rPr sz="24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司马懿 蔡</a:t>
            </a:r>
            <a:r>
              <a:rPr sz="24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邕	</a:t>
            </a:r>
            <a:r>
              <a:rPr sz="24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陈</a:t>
            </a:r>
            <a:r>
              <a:rPr sz="24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宫	</a:t>
            </a:r>
            <a:r>
              <a:rPr sz="24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徐</a:t>
            </a:r>
            <a:r>
              <a:rPr sz="24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庶	</a:t>
            </a:r>
            <a:r>
              <a:rPr sz="24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荀彧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2625" y="1514094"/>
            <a:ext cx="24695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智囊人</a:t>
            </a:r>
            <a:r>
              <a:rPr sz="2400" b="1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物系列</a:t>
            </a:r>
            <a:r>
              <a:rPr sz="2400" b="1" spc="5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代</a:t>
            </a:r>
            <a:r>
              <a:rPr sz="2400" b="1">
                <a:solidFill>
                  <a:srgbClr val="C0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表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80415" y="2325623"/>
            <a:ext cx="709422" cy="67741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1416" y="2325623"/>
            <a:ext cx="709422" cy="67741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42416" y="2325623"/>
            <a:ext cx="709422" cy="67741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3416" y="2325623"/>
            <a:ext cx="709422" cy="67741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0415" y="2874264"/>
            <a:ext cx="709422" cy="67741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61416" y="2874264"/>
            <a:ext cx="709422" cy="677418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2416" y="2874264"/>
            <a:ext cx="709422" cy="67741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23416" y="2874264"/>
            <a:ext cx="709422" cy="67741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80415" y="3422903"/>
            <a:ext cx="2236470" cy="677418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58825" y="2205101"/>
            <a:ext cx="185928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89890">
              <a:lnSpc>
                <a:spcPct val="150000"/>
              </a:lnSpc>
              <a:spcBef>
                <a:spcPts val="100"/>
              </a:spcBef>
            </a:pPr>
            <a:r>
              <a:rPr sz="2400" b="1">
                <a:latin typeface="Microsoft JhengHei UI" panose="020b0604030504040204" charset="-120"/>
                <a:cs typeface="Microsoft JhengHei UI" panose="020b0604030504040204" charset="-120"/>
              </a:rPr>
              <a:t>权 臣 系</a:t>
            </a:r>
            <a:r>
              <a:rPr sz="2400" b="1" spc="-105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400" b="1">
                <a:latin typeface="Microsoft JhengHei UI" panose="020b0604030504040204" charset="-120"/>
                <a:cs typeface="Microsoft JhengHei UI" panose="020b0604030504040204" charset="-120"/>
              </a:rPr>
              <a:t>列 狂 士 系</a:t>
            </a:r>
            <a:r>
              <a:rPr sz="2400" b="1" spc="-105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400" b="1">
                <a:latin typeface="Microsoft JhengHei UI" panose="020b0604030504040204" charset="-120"/>
                <a:cs typeface="Microsoft JhengHei UI" panose="020b0604030504040204" charset="-120"/>
              </a:rPr>
              <a:t>列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b="1" spc="10">
                <a:latin typeface="Microsoft JhengHei UI" panose="020b0604030504040204" charset="-120"/>
                <a:cs typeface="Microsoft JhengHei UI" panose="020b0604030504040204" charset="-120"/>
              </a:rPr>
              <a:t>道德楷</a:t>
            </a:r>
            <a:r>
              <a:rPr sz="2400" b="1">
                <a:latin typeface="Microsoft JhengHei UI" panose="020b0604030504040204" charset="-120"/>
                <a:cs typeface="Microsoft JhengHei UI" panose="020b0604030504040204" charset="-120"/>
              </a:rPr>
              <a:t>模系列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22459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三国人</a:t>
            </a:r>
            <a:r>
              <a:rPr sz="2500" spc="5">
                <a:solidFill>
                  <a:srgbClr val="FFFFFF"/>
                </a:solidFill>
              </a:rPr>
              <a:t>物</a:t>
            </a:r>
            <a:r>
              <a:rPr sz="2500" spc="-5">
                <a:solidFill>
                  <a:srgbClr val="FFFFFF"/>
                </a:solidFill>
              </a:rPr>
              <a:t>（二）</a:t>
            </a:r>
            <a:endParaRPr sz="2500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2494788" y="797051"/>
            <a:ext cx="823722" cy="78714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51404" y="797051"/>
            <a:ext cx="1180338" cy="78714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64635" y="797051"/>
            <a:ext cx="823722" cy="78714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03957" y="872743"/>
            <a:ext cx="14509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1755">
                <a:latin typeface="Microsoft JhengHei UI" panose="020b0604030504040204" charset="-120"/>
                <a:cs typeface="Microsoft JhengHei UI" panose="020b0604030504040204" charset="-120"/>
              </a:rPr>
              <a:t>“</a:t>
            </a:r>
            <a:r>
              <a:rPr sz="2800" b="1" spc="5">
                <a:latin typeface="Microsoft JhengHei UI" panose="020b0604030504040204" charset="-120"/>
                <a:cs typeface="Microsoft JhengHei UI" panose="020b0604030504040204" charset="-120"/>
              </a:rPr>
              <a:t>三绝</a:t>
            </a:r>
            <a:r>
              <a:rPr sz="2800" b="1" spc="1739">
                <a:latin typeface="Microsoft JhengHei UI" panose="020b0604030504040204" charset="-120"/>
                <a:cs typeface="Microsoft JhengHei UI" panose="020b0604030504040204" charset="-120"/>
              </a:rPr>
              <a:t>”</a:t>
            </a:r>
            <a:endParaRPr sz="28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7972" y="1437132"/>
            <a:ext cx="5805678" cy="78714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46861" y="1512823"/>
            <a:ext cx="5360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>
                <a:latin typeface="Microsoft JhengHei UI" panose="020b0604030504040204" charset="-120"/>
                <a:cs typeface="Microsoft JhengHei UI" panose="020b0604030504040204" charset="-120"/>
              </a:rPr>
              <a:t>义绝关羽、</a:t>
            </a:r>
            <a:r>
              <a:rPr sz="2800" b="1" spc="-5">
                <a:latin typeface="Microsoft JhengHei UI" panose="020b0604030504040204" charset="-120"/>
                <a:cs typeface="Microsoft JhengHei UI" panose="020b0604030504040204" charset="-120"/>
              </a:rPr>
              <a:t>智绝</a:t>
            </a:r>
            <a:r>
              <a:rPr sz="2800" b="1">
                <a:latin typeface="Microsoft JhengHei UI" panose="020b0604030504040204" charset="-120"/>
                <a:cs typeface="Microsoft JhengHei UI" panose="020b0604030504040204" charset="-120"/>
              </a:rPr>
              <a:t>诸</a:t>
            </a:r>
            <a:r>
              <a:rPr sz="2800" b="1" spc="-5">
                <a:latin typeface="Microsoft JhengHei UI" panose="020b0604030504040204" charset="-120"/>
                <a:cs typeface="Microsoft JhengHei UI" panose="020b0604030504040204" charset="-120"/>
              </a:rPr>
              <a:t>葛亮</a:t>
            </a:r>
            <a:r>
              <a:rPr sz="2800" b="1"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800" b="1" spc="-5">
                <a:latin typeface="Microsoft JhengHei UI" panose="020b0604030504040204" charset="-120"/>
                <a:cs typeface="Microsoft JhengHei UI" panose="020b0604030504040204" charset="-120"/>
              </a:rPr>
              <a:t>奸绝</a:t>
            </a:r>
            <a:r>
              <a:rPr sz="2800" b="1">
                <a:latin typeface="Microsoft JhengHei UI" panose="020b0604030504040204" charset="-120"/>
                <a:cs typeface="Microsoft JhengHei UI" panose="020b0604030504040204" charset="-120"/>
              </a:rPr>
              <a:t>曹</a:t>
            </a:r>
            <a:r>
              <a:rPr sz="2800" b="1" spc="-5">
                <a:latin typeface="Microsoft JhengHei UI" panose="020b0604030504040204" charset="-120"/>
                <a:cs typeface="Microsoft JhengHei UI" panose="020b0604030504040204" charset="-120"/>
              </a:rPr>
              <a:t>操</a:t>
            </a:r>
            <a:endParaRPr sz="28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82980" y="2211323"/>
            <a:ext cx="1528571" cy="2231136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42260" y="2211323"/>
            <a:ext cx="1581912" cy="2232660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712208" y="2211323"/>
            <a:ext cx="1522476" cy="2231136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51434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28800" y="516636"/>
            <a:ext cx="1973579" cy="279958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6590" y="990295"/>
            <a:ext cx="635635" cy="1422400"/>
          </a:xfrm>
          <a:prstGeom prst="rect">
            <a:avLst/>
          </a:prstGeom>
        </p:spPr>
        <p:txBody>
          <a:bodyPr vert="horz" wrap="square" lIns="0" tIns="90805" rIns="0" bIns="0" rtlCol="0">
            <a:spAutoFit/>
          </a:bodyPr>
          <a:lstStyle/>
          <a:p>
            <a:pPr marL="12700" marR="5080">
              <a:lnSpc>
                <a:spcPts val="5230"/>
              </a:lnSpc>
              <a:spcBef>
                <a:spcPts val="715"/>
              </a:spcBef>
            </a:pPr>
            <a:r>
              <a:rPr sz="4800">
                <a:latin typeface="宋体" panose="02010600030101010101" pitchFamily="2" charset="-122"/>
                <a:cs typeface="宋体" panose="02010600030101010101" pitchFamily="2" charset="-122"/>
              </a:rPr>
              <a:t>刘 备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13587" y="2732532"/>
            <a:ext cx="480059" cy="832485"/>
          </a:xfrm>
          <a:prstGeom prst="rect">
            <a:avLst/>
          </a:prstGeom>
          <a:ln w="9143">
            <a:solidFill>
              <a:srgbClr val="FF0000"/>
            </a:solidFill>
          </a:ln>
        </p:spPr>
        <p:txBody>
          <a:bodyPr vert="horz" wrap="square" lIns="0" tIns="5651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445"/>
              </a:spcBef>
            </a:pPr>
            <a:r>
              <a:rPr sz="2400" b="1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玄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90805">
              <a:lnSpc>
                <a:spcPct val="100000"/>
              </a:lnSpc>
            </a:pPr>
            <a:r>
              <a:rPr sz="2400" b="1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德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20595" y="3359022"/>
            <a:ext cx="125222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面如冠玉 两耳垂肩 双手过膝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1952" y="731342"/>
            <a:ext cx="145351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800" b="1" spc="5">
                <a:solidFill>
                  <a:srgbClr val="003399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为人忠厚 知人善任 爱民如子</a:t>
            </a:r>
            <a:endParaRPr sz="28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10609" y="2573223"/>
            <a:ext cx="2063750" cy="1490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三</a:t>
            </a:r>
            <a:r>
              <a:rPr sz="3200" b="1" spc="2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顾</a:t>
            </a:r>
            <a:r>
              <a:rPr sz="32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茅庐 巧借</a:t>
            </a:r>
            <a:r>
              <a:rPr sz="32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荆州 </a:t>
            </a:r>
            <a:r>
              <a:rPr sz="32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白</a:t>
            </a:r>
            <a:r>
              <a:rPr sz="3200" b="1" spc="2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帝</a:t>
            </a:r>
            <a:r>
              <a:rPr sz="32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城托孤</a:t>
            </a:r>
            <a:endParaRPr sz="32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213097" y="2216657"/>
            <a:ext cx="1737360" cy="1905"/>
          </a:xfrm>
          <a:custGeom>
            <a:rect l="l" t="t" r="r" b="b"/>
            <a:pathLst>
              <a:path w="1737360" h="1905">
                <a:moveTo>
                  <a:pt x="0" y="1524"/>
                </a:moveTo>
                <a:lnTo>
                  <a:pt x="1737360" y="0"/>
                </a:lnTo>
              </a:path>
            </a:pathLst>
          </a:custGeom>
          <a:ln w="19812">
            <a:solidFill>
              <a:srgbClr val="66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4824" y="1219276"/>
            <a:ext cx="4673600" cy="13595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5245"/>
              </a:lnSpc>
              <a:spcBef>
                <a:spcPts val="105"/>
              </a:spcBef>
            </a:pPr>
            <a:r>
              <a:rPr sz="5000">
                <a:solidFill>
                  <a:srgbClr val="B70001"/>
                </a:solidFill>
              </a:rPr>
              <a:t>名著</a:t>
            </a:r>
            <a:endParaRPr sz="5000"/>
          </a:p>
          <a:p>
            <a:pPr marL="1482725">
              <a:lnSpc>
                <a:spcPts val="5245"/>
              </a:lnSpc>
            </a:pPr>
            <a:r>
              <a:rPr sz="5000">
                <a:solidFill>
                  <a:srgbClr val="000000"/>
                </a:solidFill>
              </a:rPr>
              <a:t>与语文学习</a:t>
            </a:r>
            <a:endParaRPr sz="5000"/>
          </a:p>
        </p:txBody>
      </p:sp>
      <p:sp>
        <p:nvSpPr>
          <p:cNvPr id="3" name="object 3"/>
          <p:cNvSpPr txBox="1"/>
          <p:nvPr/>
        </p:nvSpPr>
        <p:spPr>
          <a:xfrm>
            <a:off x="615492" y="3051661"/>
            <a:ext cx="4665345" cy="1054100"/>
          </a:xfrm>
          <a:prstGeom prst="rect">
            <a:avLst/>
          </a:prstGeom>
        </p:spPr>
        <p:txBody>
          <a:bodyPr vert="horz" wrap="square" lIns="0" tIns="126364" rIns="0" bIns="0" rtlCol="0">
            <a:spAutoFit/>
          </a:bodyPr>
          <a:lstStyle/>
          <a:p>
            <a:pPr marL="270510" indent="-258445">
              <a:lnSpc>
                <a:spcPct val="100000"/>
              </a:lnSpc>
              <a:spcBef>
                <a:spcPts val="995"/>
              </a:spcBef>
              <a:buFont typeface="Arial"/>
              <a:buChar char="•"/>
              <a:tabLst>
                <a:tab pos="269875"/>
                <a:tab pos="271145"/>
              </a:tabLst>
            </a:pPr>
            <a:r>
              <a:rPr sz="1500">
                <a:latin typeface="微软雅黑" panose="020b0503020204020204" charset="-122"/>
                <a:cs typeface="微软雅黑" panose="020b0503020204020204" charset="-122"/>
              </a:rPr>
              <a:t>不积跬步，无以至千里。不积小流，无以至江</a:t>
            </a:r>
            <a:r>
              <a:rPr sz="1500" spc="5">
                <a:latin typeface="微软雅黑" panose="020b0503020204020204" charset="-122"/>
                <a:cs typeface="微软雅黑" panose="020b0503020204020204" charset="-122"/>
              </a:rPr>
              <a:t>河</a:t>
            </a:r>
            <a:r>
              <a:rPr sz="1500"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  <a:p>
            <a:pPr marL="270510" indent="-25844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9875"/>
                <a:tab pos="271145"/>
              </a:tabLst>
            </a:pPr>
            <a:r>
              <a:rPr sz="1500" spc="-5">
                <a:latin typeface="微软雅黑" panose="020b0503020204020204" charset="-122"/>
                <a:cs typeface="微软雅黑" panose="020b0503020204020204" charset="-122"/>
              </a:rPr>
              <a:t>读书笔记：主题、作者、人物、情节、名言、感悟。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  <a:p>
            <a:pPr marL="270510" indent="-258445">
              <a:lnSpc>
                <a:spcPct val="100000"/>
              </a:lnSpc>
              <a:spcBef>
                <a:spcPts val="900"/>
              </a:spcBef>
              <a:buFont typeface="Arial"/>
              <a:buChar char="•"/>
              <a:tabLst>
                <a:tab pos="269875"/>
                <a:tab pos="271145"/>
              </a:tabLst>
            </a:pPr>
            <a:r>
              <a:rPr sz="1500">
                <a:latin typeface="微软雅黑" panose="020b0503020204020204" charset="-122"/>
                <a:cs typeface="微软雅黑" panose="020b0503020204020204" charset="-122"/>
              </a:rPr>
              <a:t>文学常识</a:t>
            </a:r>
            <a:r>
              <a:rPr sz="1500" spc="-5">
                <a:latin typeface="微软雅黑" panose="020b0503020204020204" charset="-122"/>
                <a:cs typeface="微软雅黑" panose="020b0503020204020204" charset="-122"/>
              </a:rPr>
              <a:t>--</a:t>
            </a:r>
            <a:r>
              <a:rPr sz="1500">
                <a:latin typeface="微软雅黑" panose="020b0503020204020204" charset="-122"/>
                <a:cs typeface="微软雅黑" panose="020b0503020204020204" charset="-122"/>
              </a:rPr>
              <a:t>古文阅读</a:t>
            </a:r>
            <a:r>
              <a:rPr sz="1500" spc="-5">
                <a:latin typeface="微软雅黑" panose="020b0503020204020204" charset="-122"/>
                <a:cs typeface="微软雅黑" panose="020b0503020204020204" charset="-122"/>
              </a:rPr>
              <a:t>--</a:t>
            </a:r>
            <a:r>
              <a:rPr sz="1500">
                <a:latin typeface="微软雅黑" panose="020b0503020204020204" charset="-122"/>
                <a:cs typeface="微软雅黑" panose="020b0503020204020204" charset="-122"/>
              </a:rPr>
              <a:t>作文素材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90673" y="362204"/>
            <a:ext cx="65976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前言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606796" y="3651503"/>
            <a:ext cx="979931" cy="98145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51434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87651" y="653795"/>
            <a:ext cx="1970531" cy="288645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96925" y="1053541"/>
            <a:ext cx="635635" cy="150431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>
              <a:lnSpc>
                <a:spcPts val="5880"/>
              </a:lnSpc>
              <a:spcBef>
                <a:spcPts val="195"/>
              </a:spcBef>
            </a:pPr>
            <a:r>
              <a:rPr sz="4800">
                <a:latin typeface="宋体" panose="02010600030101010101" pitchFamily="2" charset="-122"/>
                <a:cs typeface="宋体" panose="02010600030101010101" pitchFamily="2" charset="-122"/>
              </a:rPr>
              <a:t>曹 操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5195" y="2778251"/>
            <a:ext cx="554990" cy="958850"/>
          </a:xfrm>
          <a:prstGeom prst="rect">
            <a:avLst/>
          </a:prstGeom>
          <a:ln w="9143">
            <a:solidFill>
              <a:srgbClr val="FF0000"/>
            </a:solidFill>
          </a:ln>
        </p:spPr>
        <p:txBody>
          <a:bodyPr vert="horz" wrap="square" lIns="0" tIns="3810" rIns="0" bIns="0" rtlCol="0">
            <a:spAutoFit/>
          </a:bodyPr>
          <a:lstStyle/>
          <a:p>
            <a:pPr marL="109220">
              <a:lnSpc>
                <a:spcPct val="100000"/>
              </a:lnSpc>
              <a:spcBef>
                <a:spcPts val="30"/>
              </a:spcBef>
            </a:pPr>
            <a:r>
              <a:rPr sz="2400" b="1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孟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09220">
              <a:lnSpc>
                <a:spcPct val="100000"/>
              </a:lnSpc>
              <a:spcBef>
                <a:spcPts val="205"/>
              </a:spcBef>
            </a:pPr>
            <a:r>
              <a:rPr sz="2400" b="1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德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37253" y="882141"/>
            <a:ext cx="2190750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0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奸诈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狡猾</a:t>
            </a:r>
            <a:r>
              <a:rPr sz="2000" b="1" spc="40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0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自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私残暴 </a:t>
            </a:r>
            <a:r>
              <a:rPr sz="2000" b="1" spc="1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纵横</a:t>
            </a:r>
            <a:r>
              <a:rPr sz="2000" b="1" spc="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恣肆</a:t>
            </a:r>
            <a:r>
              <a:rPr sz="2000" b="1" spc="37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000" b="1" spc="1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权</a:t>
            </a:r>
            <a:r>
              <a:rPr sz="2000" b="1" spc="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谋机变 </a:t>
            </a:r>
            <a:r>
              <a:rPr sz="20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从容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不迫</a:t>
            </a:r>
            <a:r>
              <a:rPr sz="2000" b="1" spc="40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0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志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向远大 </a:t>
            </a:r>
            <a:r>
              <a:rPr sz="20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飞扬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跋扈</a:t>
            </a:r>
            <a:r>
              <a:rPr sz="2000" b="1" spc="40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0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目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光敏锐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27423" y="2579319"/>
            <a:ext cx="2162810" cy="1855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煮酒论</a:t>
            </a:r>
            <a:r>
              <a:rPr sz="24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英雄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24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挟天子</a:t>
            </a:r>
            <a:r>
              <a:rPr sz="24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以令诸侯 </a:t>
            </a:r>
            <a:r>
              <a:rPr sz="24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杨修之死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>
              <a:lnSpc>
                <a:spcPct val="100000"/>
              </a:lnSpc>
            </a:pPr>
            <a:r>
              <a:rPr sz="24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望梅止渴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>
              <a:lnSpc>
                <a:spcPct val="100000"/>
              </a:lnSpc>
            </a:pPr>
            <a:r>
              <a:rPr sz="24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官渡之战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77389" y="3619601"/>
            <a:ext cx="1250950" cy="9093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1000"/>
              </a:lnSpc>
              <a:spcBef>
                <a:spcPts val="100"/>
              </a:spcBef>
            </a:pPr>
            <a:r>
              <a:rPr sz="2400" b="1" spc="10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面色惨白 目光锐利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934205" y="2428494"/>
            <a:ext cx="2232660" cy="0"/>
          </a:xfrm>
          <a:custGeom>
            <a:rect l="l" t="t" r="r" b="b"/>
            <a:pathLst>
              <a:path w="2232660">
                <a:moveTo>
                  <a:pt x="0" y="0"/>
                </a:moveTo>
                <a:lnTo>
                  <a:pt x="2232279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51434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12724" y="928878"/>
            <a:ext cx="533400" cy="1726564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2700" marR="5080" algn="just">
              <a:lnSpc>
                <a:spcPts val="4300"/>
              </a:lnSpc>
              <a:spcBef>
                <a:spcPts val="655"/>
              </a:spcBef>
            </a:pPr>
            <a:r>
              <a:rPr sz="4000" b="1" spc="-5">
                <a:latin typeface="微软雅黑" panose="020b0503020204020204" charset="-122"/>
                <a:cs typeface="微软雅黑" panose="020b0503020204020204" charset="-122"/>
              </a:rPr>
              <a:t>诸 葛 亮</a:t>
            </a:r>
            <a:endParaRPr sz="4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49551" y="685800"/>
            <a:ext cx="1603248" cy="22600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77012" y="2919983"/>
            <a:ext cx="451484" cy="832485"/>
          </a:xfrm>
          <a:prstGeom prst="rect">
            <a:avLst/>
          </a:prstGeom>
          <a:ln w="9143">
            <a:solidFill>
              <a:srgbClr val="FF0000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75"/>
              </a:spcBef>
            </a:pPr>
            <a:r>
              <a:rPr sz="2400" b="1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孔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90805">
              <a:lnSpc>
                <a:spcPct val="100000"/>
              </a:lnSpc>
              <a:spcBef>
                <a:spcPts val="5"/>
              </a:spcBef>
            </a:pPr>
            <a:r>
              <a:rPr sz="2400" b="1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明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72233" y="2262377"/>
            <a:ext cx="4409440" cy="2242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25295" marR="80645">
              <a:lnSpc>
                <a:spcPct val="100000"/>
              </a:lnSpc>
              <a:spcBef>
                <a:spcPts val="100"/>
              </a:spcBef>
              <a:tabLst>
                <a:tab pos="3098165"/>
              </a:tabLst>
            </a:pPr>
            <a:r>
              <a:rPr sz="2400" b="1" spc="10">
                <a:latin typeface="Microsoft JhengHei UI" panose="020b0604030504040204" charset="-120"/>
                <a:cs typeface="Microsoft JhengHei UI" panose="020b0604030504040204" charset="-120"/>
              </a:rPr>
              <a:t>火烧新</a:t>
            </a:r>
            <a:r>
              <a:rPr sz="2400" b="1">
                <a:latin typeface="Microsoft JhengHei UI" panose="020b0604030504040204" charset="-120"/>
                <a:cs typeface="Microsoft JhengHei UI" panose="020b0604030504040204" charset="-120"/>
              </a:rPr>
              <a:t>野	</a:t>
            </a:r>
            <a:r>
              <a:rPr sz="24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舌战</a:t>
            </a:r>
            <a:r>
              <a:rPr sz="24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群儒 </a:t>
            </a:r>
            <a:r>
              <a:rPr sz="24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草船借</a:t>
            </a:r>
            <a:r>
              <a:rPr sz="24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箭	</a:t>
            </a:r>
            <a:r>
              <a:rPr sz="24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借东风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marR="5080">
              <a:lnSpc>
                <a:spcPct val="100000"/>
              </a:lnSpc>
              <a:tabLst>
                <a:tab pos="1724660"/>
                <a:tab pos="2868295"/>
                <a:tab pos="3098165"/>
              </a:tabLst>
            </a:pPr>
            <a:r>
              <a:rPr sz="3600" b="1" baseline="-5000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面如冠玉，	</a:t>
            </a:r>
            <a:r>
              <a:rPr sz="24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空城</a:t>
            </a:r>
            <a:r>
              <a:rPr sz="24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计	</a:t>
            </a:r>
            <a:r>
              <a:rPr sz="24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挥泪斩</a:t>
            </a:r>
            <a:r>
              <a:rPr sz="24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马谡 </a:t>
            </a:r>
            <a:r>
              <a:rPr sz="3600" b="1" baseline="-5000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眉清目朗，	</a:t>
            </a:r>
            <a:r>
              <a:rPr sz="24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三气周</a:t>
            </a:r>
            <a:r>
              <a:rPr sz="24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瑜	</a:t>
            </a:r>
            <a:r>
              <a:rPr sz="24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七擒</a:t>
            </a:r>
            <a:r>
              <a:rPr sz="24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孟获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  <a:tabLst>
                <a:tab pos="1724660"/>
              </a:tabLst>
            </a:pPr>
            <a:r>
              <a:rPr sz="2400" b="1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纶巾羽扇，	</a:t>
            </a:r>
            <a:r>
              <a:rPr sz="3600" b="1" spc="7" baseline="5000">
                <a:latin typeface="Microsoft JhengHei UI" panose="020b0604030504040204" charset="-120"/>
                <a:cs typeface="Microsoft JhengHei UI" panose="020b0604030504040204" charset="-120"/>
              </a:rPr>
              <a:t>智取汉中</a:t>
            </a:r>
            <a:endParaRPr sz="3600" baseline="5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>
              <a:lnSpc>
                <a:spcPct val="100000"/>
              </a:lnSpc>
            </a:pPr>
            <a:r>
              <a:rPr sz="2400" b="1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鹤氅皂绦。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84828" y="719708"/>
            <a:ext cx="2820670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号：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卧龙</a:t>
            </a:r>
            <a:r>
              <a:rPr sz="2000" b="1" spc="-1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。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有经</a:t>
            </a:r>
            <a:r>
              <a:rPr sz="2000" b="1" spc="-1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天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纬地 </a:t>
            </a:r>
            <a:r>
              <a:rPr sz="20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之才</a:t>
            </a:r>
            <a:r>
              <a:rPr sz="2000" b="1" spc="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，鬼</a:t>
            </a:r>
            <a:r>
              <a:rPr sz="2000" b="1" spc="-2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神</a:t>
            </a:r>
            <a:r>
              <a:rPr sz="2000" b="1" spc="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不测</a:t>
            </a:r>
            <a:r>
              <a:rPr sz="2000" b="1" spc="-2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之</a:t>
            </a:r>
            <a:r>
              <a:rPr sz="2000" b="1" spc="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机。 </a:t>
            </a:r>
            <a:r>
              <a:rPr sz="2000" b="1" spc="29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是“千</a:t>
            </a:r>
            <a:r>
              <a:rPr sz="2000" b="1" spc="35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古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良</a:t>
            </a:r>
            <a:r>
              <a:rPr sz="2000" b="1" spc="-1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相</a:t>
            </a:r>
            <a:r>
              <a:rPr sz="2000" b="1" spc="29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”的典</a:t>
            </a:r>
            <a:r>
              <a:rPr sz="2000" b="1" spc="35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范</a:t>
            </a:r>
            <a:r>
              <a:rPr sz="2000" b="1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。 </a:t>
            </a:r>
            <a:r>
              <a:rPr sz="20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谥为</a:t>
            </a:r>
            <a:r>
              <a:rPr sz="2000" b="1" spc="19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“</a:t>
            </a:r>
            <a:r>
              <a:rPr sz="2000" b="1" spc="52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忠</a:t>
            </a:r>
            <a:r>
              <a:rPr sz="2000" b="1" spc="509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武</a:t>
            </a:r>
            <a:r>
              <a:rPr sz="2000" b="1" spc="9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侯</a:t>
            </a:r>
            <a:r>
              <a:rPr sz="2000" b="1" spc="34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”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611117" y="2140457"/>
            <a:ext cx="2664460" cy="0"/>
          </a:xfrm>
          <a:custGeom>
            <a:rect l="l" t="t" r="r" b="b"/>
            <a:pathLst>
              <a:path w="2664460">
                <a:moveTo>
                  <a:pt x="0" y="0"/>
                </a:moveTo>
                <a:lnTo>
                  <a:pt x="2664333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45689" y="1015949"/>
            <a:ext cx="12522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15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诸葛亮</a:t>
            </a:r>
            <a:endParaRPr sz="32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5447" y="1686534"/>
            <a:ext cx="6129020" cy="2952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10540">
              <a:lnSpc>
                <a:spcPct val="120000"/>
              </a:lnSpc>
              <a:spcBef>
                <a:spcPts val="100"/>
              </a:spcBef>
            </a:pPr>
            <a:r>
              <a:rPr sz="2000" b="1" spc="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评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价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：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他有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通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天彻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地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的才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干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，能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深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谋远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虑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；有扭 转乾</a:t>
            </a:r>
            <a:r>
              <a:rPr sz="2000" b="1" spc="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坤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的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力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量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，能</a:t>
            </a:r>
            <a:r>
              <a:rPr sz="2000" b="1" spc="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呼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风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唤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雨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；神</a:t>
            </a:r>
            <a:r>
              <a:rPr sz="2000" b="1" spc="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机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妙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算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能料</a:t>
            </a:r>
            <a:r>
              <a:rPr sz="2000" b="1" spc="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事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如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神。 </a:t>
            </a:r>
            <a:r>
              <a:rPr sz="2000" b="1" spc="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草船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借箭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三气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周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瑜，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借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东风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赤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壁之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战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。六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出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祁山，  </a:t>
            </a:r>
            <a:r>
              <a:rPr sz="2000" b="1" spc="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七擒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孟获，司马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面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前摆空城，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威</a:t>
            </a:r>
            <a:r>
              <a:rPr sz="2000" b="1" spc="23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镇八方</a:t>
            </a:r>
            <a:r>
              <a:rPr sz="2000" b="1" spc="16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，“</a:t>
            </a:r>
            <a:r>
              <a:rPr sz="2000" b="1" spc="22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真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乃神人 </a:t>
            </a:r>
            <a:r>
              <a:rPr sz="2000" b="1" spc="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也。</a:t>
            </a:r>
            <a:r>
              <a:rPr sz="2000" b="1" spc="34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”</a:t>
            </a:r>
            <a:r>
              <a:rPr sz="2000" b="1" spc="90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被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誉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为</a:t>
            </a:r>
            <a:r>
              <a:rPr sz="2000" b="1" spc="34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“</a:t>
            </a:r>
            <a:r>
              <a:rPr sz="2000" b="1" spc="89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千</a:t>
            </a:r>
            <a:r>
              <a:rPr sz="2000" b="1" spc="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古良</a:t>
            </a:r>
            <a:r>
              <a:rPr sz="2000" b="1" spc="-2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相</a:t>
            </a:r>
            <a:r>
              <a:rPr sz="2000" b="1" spc="20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”</a:t>
            </a:r>
            <a:r>
              <a:rPr sz="2000" b="1" spc="53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的</a:t>
            </a:r>
            <a:r>
              <a:rPr sz="2000" b="1" spc="50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典</a:t>
            </a:r>
            <a:r>
              <a:rPr sz="2000" b="1" spc="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范。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marR="254635" indent="510540" algn="just">
              <a:lnSpc>
                <a:spcPct val="120000"/>
              </a:lnSpc>
            </a:pPr>
            <a:r>
              <a:rPr sz="2000" b="1" spc="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有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诗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赞</a:t>
            </a:r>
            <a:r>
              <a:rPr sz="2000" b="1" spc="52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曰</a:t>
            </a:r>
            <a:r>
              <a:rPr sz="2000" b="1" spc="35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：“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拨乱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扶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危主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殷勤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受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托孤</a:t>
            </a:r>
            <a:r>
              <a:rPr sz="2000" b="1" spc="-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。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英才过 </a:t>
            </a:r>
            <a:r>
              <a:rPr sz="2000" b="1" spc="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管乐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，妙策胜孙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吴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。凛凛《出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师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表》，堂堂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八</a:t>
            </a:r>
            <a:r>
              <a:rPr sz="2000" b="1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阵图。 </a:t>
            </a:r>
            <a:r>
              <a:rPr sz="2000" b="1" spc="1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如公</a:t>
            </a:r>
            <a:r>
              <a:rPr sz="2000" b="1" spc="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全盛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德</a:t>
            </a:r>
            <a:r>
              <a:rPr sz="2000" b="1" spc="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，应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叹</a:t>
            </a:r>
            <a:r>
              <a:rPr sz="2000" b="1" spc="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古今</a:t>
            </a:r>
            <a:r>
              <a:rPr sz="2000" b="1" spc="-10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无</a:t>
            </a:r>
            <a:r>
              <a:rPr sz="2000" b="1" spc="625">
                <a:solidFill>
                  <a:srgbClr val="66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！”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51434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28800" y="679704"/>
            <a:ext cx="1816607" cy="26487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1713" y="1092149"/>
            <a:ext cx="635635" cy="1422400"/>
          </a:xfrm>
          <a:prstGeom prst="rect">
            <a:avLst/>
          </a:prstGeom>
        </p:spPr>
        <p:txBody>
          <a:bodyPr vert="horz" wrap="square" lIns="0" tIns="90805" rIns="0" bIns="0" rtlCol="0">
            <a:spAutoFit/>
          </a:bodyPr>
          <a:lstStyle/>
          <a:p>
            <a:pPr marL="12700" marR="5080">
              <a:lnSpc>
                <a:spcPts val="5230"/>
              </a:lnSpc>
              <a:spcBef>
                <a:spcPts val="715"/>
              </a:spcBef>
            </a:pPr>
            <a:r>
              <a:rPr sz="4800">
                <a:latin typeface="宋体" panose="02010600030101010101" pitchFamily="2" charset="-122"/>
                <a:cs typeface="宋体" panose="02010600030101010101" pitchFamily="2" charset="-122"/>
              </a:rPr>
              <a:t>关 羽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25167" y="3343655"/>
            <a:ext cx="2237740" cy="1199515"/>
          </a:xfrm>
          <a:custGeom>
            <a:rect l="l" t="t" r="r" b="b"/>
            <a:pathLst>
              <a:path w="2237740" h="1199514">
                <a:moveTo>
                  <a:pt x="0" y="1199388"/>
                </a:moveTo>
                <a:lnTo>
                  <a:pt x="2237232" y="1199388"/>
                </a:lnTo>
                <a:lnTo>
                  <a:pt x="2237232" y="0"/>
                </a:lnTo>
                <a:lnTo>
                  <a:pt x="0" y="0"/>
                </a:lnTo>
                <a:lnTo>
                  <a:pt x="0" y="1199388"/>
                </a:lnTo>
                <a:close/>
              </a:path>
            </a:pathLst>
          </a:custGeom>
          <a:ln w="914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804161" y="3352241"/>
            <a:ext cx="201358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单凤</a:t>
            </a:r>
            <a:r>
              <a:rPr sz="2400" b="1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眼</a:t>
            </a:r>
            <a:r>
              <a:rPr sz="2400" b="1" spc="495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400" b="1" spc="5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卧蚕眉 </a:t>
            </a:r>
            <a:r>
              <a:rPr sz="2400" b="1" spc="10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髯长二</a:t>
            </a:r>
            <a:r>
              <a:rPr sz="2400" b="1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尺</a:t>
            </a:r>
            <a:r>
              <a:rPr sz="2400" b="1" spc="470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400" b="1" spc="10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面如 重</a:t>
            </a:r>
            <a:r>
              <a:rPr sz="2400" b="1" spc="585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枣</a:t>
            </a:r>
            <a:r>
              <a:rPr sz="2400" b="1" spc="10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唇若涂脂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25265" y="1818315"/>
            <a:ext cx="2253615" cy="2313305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305"/>
              </a:spcBef>
            </a:pPr>
            <a:r>
              <a:rPr sz="2000" b="1" spc="15">
                <a:latin typeface="Microsoft JhengHei UI" panose="020b0604030504040204" charset="-120"/>
                <a:cs typeface="Microsoft JhengHei UI" panose="020b0604030504040204" charset="-120"/>
              </a:rPr>
              <a:t>斩颜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良 </a:t>
            </a:r>
            <a:r>
              <a:rPr sz="2000" b="1" spc="355"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诛文丑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r>
              <a:rPr sz="20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过五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关 </a:t>
            </a:r>
            <a:r>
              <a:rPr sz="2000" b="1" spc="38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0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斩六将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marR="5080" algn="just">
              <a:lnSpc>
                <a:spcPct val="150000"/>
              </a:lnSpc>
            </a:pPr>
            <a:r>
              <a:rPr sz="20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水淹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七军</a:t>
            </a:r>
            <a:r>
              <a:rPr sz="2000" b="1" spc="39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0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单刀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赴会 </a:t>
            </a:r>
            <a:r>
              <a:rPr sz="20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刮骨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疗伤</a:t>
            </a:r>
            <a:r>
              <a:rPr sz="2000" b="1" spc="39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 </a:t>
            </a:r>
            <a:r>
              <a:rPr sz="20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败走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麦城 </a:t>
            </a:r>
            <a:r>
              <a:rPr sz="20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温酒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斩华雄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7012" y="2715767"/>
            <a:ext cx="553720" cy="757555"/>
          </a:xfrm>
          <a:prstGeom prst="rect">
            <a:avLst/>
          </a:prstGeom>
          <a:ln w="9143">
            <a:solidFill>
              <a:srgbClr val="FF0000"/>
            </a:solidFill>
          </a:ln>
        </p:spPr>
        <p:txBody>
          <a:bodyPr vert="horz" wrap="square" lIns="0" tIns="68580" rIns="0" bIns="0" rtlCol="0">
            <a:spAutoFit/>
          </a:bodyPr>
          <a:lstStyle/>
          <a:p>
            <a:pPr marL="126365" marR="113665">
              <a:lnSpc>
                <a:spcPts val="2360"/>
              </a:lnSpc>
              <a:spcBef>
                <a:spcPts val="540"/>
              </a:spcBef>
            </a:pPr>
            <a:r>
              <a:rPr sz="2400" b="1">
                <a:solidFill>
                  <a:srgbClr val="FF00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云 长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24783" y="752094"/>
            <a:ext cx="25463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CC66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忠义勇</a:t>
            </a:r>
            <a:r>
              <a:rPr sz="2400" b="1" spc="565">
                <a:solidFill>
                  <a:srgbClr val="CC66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武</a:t>
            </a:r>
            <a:r>
              <a:rPr sz="2400" b="1" spc="10">
                <a:solidFill>
                  <a:srgbClr val="CC66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忠贞不二 光明磊</a:t>
            </a:r>
            <a:r>
              <a:rPr sz="2400" b="1" spc="565">
                <a:solidFill>
                  <a:srgbClr val="CC66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落</a:t>
            </a:r>
            <a:r>
              <a:rPr sz="2400" b="1" spc="10">
                <a:solidFill>
                  <a:srgbClr val="CC66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恩怨分明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17797" y="1709166"/>
            <a:ext cx="2592705" cy="10795"/>
          </a:xfrm>
          <a:custGeom>
            <a:rect l="l" t="t" r="r" b="b"/>
            <a:pathLst>
              <a:path w="2592704" h="10794">
                <a:moveTo>
                  <a:pt x="0" y="0"/>
                </a:moveTo>
                <a:lnTo>
                  <a:pt x="2592324" y="10668"/>
                </a:lnTo>
              </a:path>
            </a:pathLst>
          </a:custGeom>
          <a:ln w="19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51434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48027" y="601980"/>
            <a:ext cx="1894331" cy="275234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64616" y="1107694"/>
            <a:ext cx="635000" cy="1421765"/>
          </a:xfrm>
          <a:prstGeom prst="rect">
            <a:avLst/>
          </a:prstGeom>
        </p:spPr>
        <p:txBody>
          <a:bodyPr vert="horz" wrap="square" lIns="0" tIns="90805" rIns="0" bIns="0" rtlCol="0">
            <a:spAutoFit/>
          </a:bodyPr>
          <a:lstStyle/>
          <a:p>
            <a:pPr marL="12700" marR="5080">
              <a:lnSpc>
                <a:spcPts val="5230"/>
              </a:lnSpc>
              <a:spcBef>
                <a:spcPts val="715"/>
              </a:spcBef>
            </a:pPr>
            <a:r>
              <a:rPr sz="4800">
                <a:latin typeface="宋体" panose="02010600030101010101" pitchFamily="2" charset="-122"/>
                <a:cs typeface="宋体" panose="02010600030101010101" pitchFamily="2" charset="-122"/>
              </a:rPr>
              <a:t>张 飞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68195" y="3373628"/>
            <a:ext cx="125095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豹头环眼 燕颔虎须 </a:t>
            </a:r>
            <a:r>
              <a:rPr sz="2400" b="1" spc="5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声若奔马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7012" y="2715767"/>
            <a:ext cx="553720" cy="935990"/>
          </a:xfrm>
          <a:prstGeom prst="rect">
            <a:avLst/>
          </a:prstGeom>
          <a:ln w="9143">
            <a:solidFill>
              <a:srgbClr val="FF0000"/>
            </a:solidFill>
          </a:ln>
        </p:spPr>
        <p:txBody>
          <a:bodyPr vert="horz" wrap="square" lIns="0" tIns="3810" rIns="0" bIns="0" rtlCol="0">
            <a:spAutoFit/>
          </a:bodyPr>
          <a:lstStyle/>
          <a:p>
            <a:pPr marL="108585">
              <a:lnSpc>
                <a:spcPct val="100000"/>
              </a:lnSpc>
              <a:spcBef>
                <a:spcPts val="3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翼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8585">
              <a:lnSpc>
                <a:spcPct val="100000"/>
              </a:lnSpc>
              <a:spcBef>
                <a:spcPts val="2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德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60114" y="607822"/>
            <a:ext cx="14535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耿直粗鲁</a:t>
            </a:r>
            <a:endParaRPr sz="28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960114" y="1034237"/>
            <a:ext cx="1453515" cy="879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b="1" spc="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嫉恶如仇 口直心快</a:t>
            </a:r>
            <a:endParaRPr sz="28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67353" y="2258948"/>
            <a:ext cx="2164080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14680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怒打督邮大 闹长</a:t>
            </a:r>
            <a:r>
              <a:rPr sz="24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坂坡</a:t>
            </a:r>
            <a:r>
              <a:rPr sz="2400" b="1" spc="10">
                <a:latin typeface="Microsoft JhengHei UI" panose="020b0604030504040204" charset="-120"/>
                <a:cs typeface="Microsoft JhengHei UI" panose="020b0604030504040204" charset="-120"/>
              </a:rPr>
              <a:t>夜 战马超智 取瓦</a:t>
            </a:r>
            <a:r>
              <a:rPr sz="2400" b="1">
                <a:latin typeface="Microsoft JhengHei UI" panose="020b0604030504040204" charset="-120"/>
                <a:cs typeface="Microsoft JhengHei UI" panose="020b0604030504040204" charset="-120"/>
              </a:rPr>
              <a:t>口隘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>
              <a:lnSpc>
                <a:spcPct val="100000"/>
              </a:lnSpc>
            </a:pPr>
            <a:r>
              <a:rPr sz="2400" b="1" spc="10">
                <a:latin typeface="Microsoft JhengHei UI" panose="020b0604030504040204" charset="-120"/>
                <a:cs typeface="Microsoft JhengHei UI" panose="020b0604030504040204" charset="-120"/>
              </a:rPr>
              <a:t>虎牢关</a:t>
            </a:r>
            <a:r>
              <a:rPr sz="2400" b="1">
                <a:latin typeface="Microsoft JhengHei UI" panose="020b0604030504040204" charset="-120"/>
                <a:cs typeface="Microsoft JhengHei UI" panose="020b0604030504040204" charset="-120"/>
              </a:rPr>
              <a:t>大战吕布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888485" y="2140457"/>
            <a:ext cx="2232660" cy="0"/>
          </a:xfrm>
          <a:custGeom>
            <a:rect l="l" t="t" r="r" b="b"/>
            <a:pathLst>
              <a:path w="2232660">
                <a:moveTo>
                  <a:pt x="0" y="0"/>
                </a:moveTo>
                <a:lnTo>
                  <a:pt x="2232279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7999" cy="51434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91639" y="726947"/>
            <a:ext cx="1857755" cy="244144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7794" y="1019302"/>
            <a:ext cx="635000" cy="1421765"/>
          </a:xfrm>
          <a:prstGeom prst="rect">
            <a:avLst/>
          </a:prstGeom>
        </p:spPr>
        <p:txBody>
          <a:bodyPr vert="horz" wrap="square" lIns="0" tIns="90805" rIns="0" bIns="0" rtlCol="0">
            <a:spAutoFit/>
          </a:bodyPr>
          <a:lstStyle/>
          <a:p>
            <a:pPr marL="12700" marR="5080">
              <a:lnSpc>
                <a:spcPts val="5230"/>
              </a:lnSpc>
              <a:spcBef>
                <a:spcPts val="715"/>
              </a:spcBef>
            </a:pPr>
            <a:r>
              <a:rPr sz="4800">
                <a:latin typeface="宋体" panose="02010600030101010101" pitchFamily="2" charset="-122"/>
                <a:cs typeface="宋体" panose="02010600030101010101" pitchFamily="2" charset="-122"/>
              </a:rPr>
              <a:t>赵 云</a:t>
            </a:r>
            <a:endParaRPr sz="4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7680" y="2670048"/>
            <a:ext cx="554990" cy="978535"/>
          </a:xfrm>
          <a:prstGeom prst="rect">
            <a:avLst/>
          </a:prstGeom>
          <a:ln w="9143">
            <a:solidFill>
              <a:srgbClr val="FF0000"/>
            </a:solidFill>
          </a:ln>
        </p:spPr>
        <p:txBody>
          <a:bodyPr vert="horz" wrap="square" lIns="0" tIns="3810" rIns="0" bIns="0" rtlCol="0">
            <a:spAutoFit/>
          </a:bodyPr>
          <a:lstStyle/>
          <a:p>
            <a:pPr marL="109220">
              <a:lnSpc>
                <a:spcPct val="100000"/>
              </a:lnSpc>
              <a:spcBef>
                <a:spcPts val="30"/>
              </a:spcBef>
            </a:pPr>
            <a:r>
              <a:rPr sz="2400" b="1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子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09220">
              <a:lnSpc>
                <a:spcPct val="100000"/>
              </a:lnSpc>
              <a:spcBef>
                <a:spcPts val="205"/>
              </a:spcBef>
            </a:pPr>
            <a:r>
              <a:rPr sz="2400" b="1">
                <a:solidFill>
                  <a:srgbClr val="FF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龙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63292" y="3305936"/>
            <a:ext cx="125095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身长八尺 浓眉大眼 </a:t>
            </a:r>
            <a:r>
              <a:rPr sz="2400" b="1" spc="5">
                <a:solidFill>
                  <a:srgbClr val="CC00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阔面重颐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37228" y="859916"/>
            <a:ext cx="254825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忠心耿</a:t>
            </a:r>
            <a:r>
              <a:rPr sz="2400" b="1" spc="55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耿</a:t>
            </a:r>
            <a:r>
              <a:rPr sz="24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英勇无敌 浑身是</a:t>
            </a:r>
            <a:r>
              <a:rPr sz="2400" b="1" spc="555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胆</a:t>
            </a:r>
            <a:r>
              <a:rPr sz="2400" b="1" spc="10">
                <a:solidFill>
                  <a:srgbClr val="003399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治军有方</a:t>
            </a:r>
            <a:endParaRPr sz="24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13428" y="2163317"/>
            <a:ext cx="180848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8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大战长坂坡 </a:t>
            </a:r>
            <a:r>
              <a:rPr sz="2800" b="1" spc="5">
                <a:latin typeface="Microsoft JhengHei UI" panose="020b0604030504040204" charset="-120"/>
                <a:cs typeface="Microsoft JhengHei UI" panose="020b0604030504040204" charset="-120"/>
              </a:rPr>
              <a:t>截江夺阿斗 </a:t>
            </a:r>
            <a:r>
              <a:rPr sz="2800" b="1">
                <a:latin typeface="Microsoft JhengHei UI" panose="020b0604030504040204" charset="-120"/>
                <a:cs typeface="Microsoft JhengHei UI" panose="020b0604030504040204" charset="-120"/>
              </a:rPr>
              <a:t>汉水以寡敌 </a:t>
            </a:r>
            <a:r>
              <a:rPr sz="2800" b="1" spc="5">
                <a:latin typeface="Microsoft JhengHei UI" panose="020b0604030504040204" charset="-120"/>
                <a:cs typeface="Microsoft JhengHei UI" panose="020b0604030504040204" charset="-120"/>
              </a:rPr>
              <a:t>众力斩五将</a:t>
            </a:r>
            <a:endParaRPr sz="28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89426" y="1927098"/>
            <a:ext cx="2232660" cy="0"/>
          </a:xfrm>
          <a:custGeom>
            <a:rect l="l" t="t" r="r" b="b"/>
            <a:pathLst>
              <a:path w="2232660">
                <a:moveTo>
                  <a:pt x="0" y="0"/>
                </a:moveTo>
                <a:lnTo>
                  <a:pt x="2232279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3212592" y="2791967"/>
            <a:ext cx="1368552" cy="206044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628388" y="2787395"/>
            <a:ext cx="1464564" cy="208788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57527" y="2779776"/>
            <a:ext cx="1577340" cy="207263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052315" y="801623"/>
            <a:ext cx="1321308" cy="192023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09672" y="801623"/>
            <a:ext cx="1310639" cy="191262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75843" y="1281506"/>
            <a:ext cx="20618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>
                <a:latin typeface="等线" panose="02010600030101010101" charset="-122"/>
                <a:cs typeface="等线" panose="02010600030101010101" charset="-122"/>
              </a:rPr>
              <a:t>五虎上将</a:t>
            </a:r>
            <a:endParaRPr sz="4000">
              <a:latin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2863595" y="1347216"/>
            <a:ext cx="1583435" cy="222351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4191" y="1347216"/>
            <a:ext cx="1592580" cy="22235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99076" y="1347216"/>
            <a:ext cx="1639824" cy="222351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18210" y="3652265"/>
            <a:ext cx="1359535" cy="1201420"/>
          </a:xfrm>
          <a:prstGeom prst="rect">
            <a:avLst/>
          </a:prstGeom>
          <a:solidFill>
            <a:srgbClr val="FFFFFF"/>
          </a:solidFill>
          <a:ln w="25908">
            <a:solidFill>
              <a:srgbClr val="F79546"/>
            </a:solidFill>
          </a:ln>
        </p:spPr>
        <p:txBody>
          <a:bodyPr vert="horz" wrap="square" lIns="0" tIns="27940" rIns="0" bIns="0" rtlCol="0">
            <a:spAutoFit/>
          </a:bodyPr>
          <a:lstStyle/>
          <a:p>
            <a:pPr marL="81915" marR="121920">
              <a:lnSpc>
                <a:spcPct val="100000"/>
              </a:lnSpc>
              <a:spcBef>
                <a:spcPts val="220"/>
              </a:spcBef>
            </a:pP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克日擒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孟达 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破街亭</a:t>
            </a:r>
            <a:endParaRPr sz="18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81915" marR="121920">
              <a:lnSpc>
                <a:spcPct val="100000"/>
              </a:lnSpc>
              <a:spcBef>
                <a:spcPts val="5"/>
              </a:spcBef>
            </a:pP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六战诸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葛亮 </a:t>
            </a:r>
            <a:r>
              <a:rPr sz="1800" b="1" spc="10">
                <a:latin typeface="Microsoft JhengHei UI" panose="020b0604030504040204" charset="-120"/>
                <a:cs typeface="Microsoft JhengHei UI" panose="020b0604030504040204" charset="-120"/>
              </a:rPr>
              <a:t>诈病赚</a:t>
            </a:r>
            <a:r>
              <a:rPr sz="1800" b="1">
                <a:latin typeface="Microsoft JhengHei UI" panose="020b0604030504040204" charset="-120"/>
                <a:cs typeface="Microsoft JhengHei UI" panose="020b0604030504040204" charset="-120"/>
              </a:rPr>
              <a:t>曹爽</a:t>
            </a:r>
            <a:endParaRPr sz="18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64714" y="3716273"/>
            <a:ext cx="2133600" cy="970915"/>
          </a:xfrm>
          <a:prstGeom prst="rect">
            <a:avLst/>
          </a:prstGeom>
          <a:solidFill>
            <a:srgbClr val="FFFFFF"/>
          </a:solidFill>
          <a:ln w="25907">
            <a:solidFill>
              <a:srgbClr val="F79546"/>
            </a:solidFill>
          </a:ln>
        </p:spPr>
        <p:txBody>
          <a:bodyPr vert="horz" wrap="square" lIns="0" tIns="87630" rIns="0" bIns="0" rtlCol="0">
            <a:spAutoFit/>
          </a:bodyPr>
          <a:lstStyle/>
          <a:p>
            <a:pPr marL="90805" marR="77470" algn="just">
              <a:lnSpc>
                <a:spcPct val="98000"/>
              </a:lnSpc>
              <a:spcBef>
                <a:spcPts val="690"/>
              </a:spcBef>
            </a:pP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资质风</a:t>
            </a:r>
            <a:r>
              <a:rPr sz="1800" b="1">
                <a:latin typeface="Microsoft JhengHei" panose="020b0604030504040204" charset="-120"/>
                <a:cs typeface="Microsoft JhengHei" panose="020b0604030504040204" charset="-120"/>
              </a:rPr>
              <a:t>流</a:t>
            </a:r>
            <a:r>
              <a:rPr sz="1800" b="1" spc="375">
                <a:latin typeface="Microsoft JhengHei" panose="020b0604030504040204" charset="-120"/>
                <a:cs typeface="Microsoft JhengHei" panose="020b0604030504040204" charset="-120"/>
              </a:rPr>
              <a:t> </a:t>
            </a: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仪容秀丽 </a:t>
            </a:r>
            <a:r>
              <a:rPr sz="1800" b="1" spc="5">
                <a:latin typeface="Microsoft JhengHei" panose="020b0604030504040204" charset="-120"/>
                <a:cs typeface="Microsoft JhengHei" panose="020b0604030504040204" charset="-120"/>
              </a:rPr>
              <a:t>有勇有</a:t>
            </a:r>
            <a:r>
              <a:rPr sz="1800" b="1">
                <a:latin typeface="Microsoft JhengHei" panose="020b0604030504040204" charset="-120"/>
                <a:cs typeface="Microsoft JhengHei" panose="020b0604030504040204" charset="-120"/>
              </a:rPr>
              <a:t>谋</a:t>
            </a:r>
            <a:r>
              <a:rPr sz="1800" b="1" spc="390">
                <a:latin typeface="Microsoft JhengHei" panose="020b0604030504040204" charset="-120"/>
                <a:cs typeface="Microsoft JhengHei" panose="020b0604030504040204" charset="-120"/>
              </a:rPr>
              <a:t> </a:t>
            </a:r>
            <a:r>
              <a:rPr sz="1800" b="1" spc="5">
                <a:latin typeface="Microsoft JhengHei" panose="020b0604030504040204" charset="-120"/>
                <a:cs typeface="Microsoft JhengHei" panose="020b0604030504040204" charset="-120"/>
              </a:rPr>
              <a:t>气量狭小 </a:t>
            </a: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嫉才妒能</a:t>
            </a:r>
            <a:endParaRPr sz="18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06161" y="3652265"/>
            <a:ext cx="1356360" cy="1201420"/>
          </a:xfrm>
          <a:prstGeom prst="rect">
            <a:avLst/>
          </a:prstGeom>
          <a:solidFill>
            <a:srgbClr val="FFFFFF"/>
          </a:solidFill>
          <a:ln w="25907">
            <a:solidFill>
              <a:srgbClr val="F79546"/>
            </a:solidFill>
          </a:ln>
        </p:spPr>
        <p:txBody>
          <a:bodyPr vert="horz" wrap="square" lIns="0" tIns="62865" rIns="0" bIns="0" rtlCol="0">
            <a:spAutoFit/>
          </a:bodyPr>
          <a:lstStyle/>
          <a:p>
            <a:pPr marL="155575" marR="271780" algn="just">
              <a:lnSpc>
                <a:spcPct val="100000"/>
              </a:lnSpc>
              <a:spcBef>
                <a:spcPts val="495"/>
              </a:spcBef>
            </a:pP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勇猛无敌 贪财好色 </a:t>
            </a:r>
            <a:r>
              <a:rPr sz="1800" b="1" spc="5">
                <a:latin typeface="Microsoft JhengHei" panose="020b0604030504040204" charset="-120"/>
                <a:cs typeface="Microsoft JhengHei" panose="020b0604030504040204" charset="-120"/>
              </a:rPr>
              <a:t>忘恩负义 </a:t>
            </a: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残暴不仁</a:t>
            </a:r>
            <a:endParaRPr sz="18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9291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“三”</a:t>
            </a:r>
            <a:r>
              <a:rPr sz="2500" spc="5">
                <a:solidFill>
                  <a:srgbClr val="FFFFFF"/>
                </a:solidFill>
              </a:rPr>
              <a:t>的</a:t>
            </a:r>
            <a:r>
              <a:rPr sz="2500" spc="-5">
                <a:solidFill>
                  <a:srgbClr val="FFFFFF"/>
                </a:solidFill>
              </a:rPr>
              <a:t>故事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852627" y="1268984"/>
            <a:ext cx="2320925" cy="30435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桃园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三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结义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indent="-342900">
              <a:lnSpc>
                <a:spcPct val="100000"/>
              </a:lnSpc>
              <a:spcBef>
                <a:spcPts val="1585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三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英战吕布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indent="-342900">
              <a:lnSpc>
                <a:spcPct val="100000"/>
              </a:lnSpc>
              <a:spcBef>
                <a:spcPts val="1585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三顾茅庐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indent="-342900">
              <a:lnSpc>
                <a:spcPct val="100000"/>
              </a:lnSpc>
              <a:spcBef>
                <a:spcPts val="1585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荆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州公子三求计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indent="-342900">
              <a:lnSpc>
                <a:spcPct val="100000"/>
              </a:lnSpc>
              <a:spcBef>
                <a:spcPts val="1585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三让徐州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indent="-342900">
              <a:lnSpc>
                <a:spcPct val="100000"/>
              </a:lnSpc>
              <a:spcBef>
                <a:spcPts val="1585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三气周瑜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65220" y="967739"/>
            <a:ext cx="2874264" cy="287426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860291" y="1162811"/>
            <a:ext cx="2304288" cy="230428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627684" y="885291"/>
            <a:ext cx="5780405" cy="38061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77470" indent="-342900" algn="just">
              <a:lnSpc>
                <a:spcPct val="150000"/>
              </a:lnSpc>
              <a:spcBef>
                <a:spcPts val="95"/>
              </a:spcBef>
              <a:buFont typeface="Arial"/>
              <a:buChar char="•"/>
              <a:tabLst>
                <a:tab pos="355600"/>
              </a:tabLst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七神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：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华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佗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神医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孔明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神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算、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关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羽神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威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、张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飞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神 </a:t>
            </a:r>
            <a:r>
              <a:rPr sz="20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声、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赵云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神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将、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黄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忠神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箭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、管</a:t>
            </a:r>
            <a:r>
              <a:rPr sz="2000" b="1" spc="-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辂</a:t>
            </a:r>
            <a:r>
              <a:rPr sz="2000" b="1" spc="-17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[lù]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神卜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355600" marR="17145" indent="-342900" algn="just">
              <a:lnSpc>
                <a:spcPct val="150000"/>
              </a:lnSpc>
              <a:spcBef>
                <a:spcPts val="480"/>
              </a:spcBef>
              <a:buFont typeface="Arial"/>
              <a:buChar char="•"/>
              <a:tabLst>
                <a:tab pos="355600"/>
              </a:tabLst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八献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：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袁</a:t>
            </a:r>
            <a:r>
              <a:rPr sz="2000" b="1" spc="-1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绍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献玉</a:t>
            </a:r>
            <a:r>
              <a:rPr sz="2000" b="1" spc="-1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玺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、王</a:t>
            </a:r>
            <a:r>
              <a:rPr sz="2000" b="1" spc="-1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允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献貂</a:t>
            </a:r>
            <a:r>
              <a:rPr sz="2000" b="1" spc="-1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婵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、曹</a:t>
            </a:r>
            <a:r>
              <a:rPr sz="2000" b="1" spc="-1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操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献宝</a:t>
            </a:r>
            <a:r>
              <a:rPr sz="2000" b="1" spc="459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刀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 </a:t>
            </a:r>
            <a:r>
              <a:rPr sz="20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庞统</a:t>
            </a:r>
            <a:r>
              <a:rPr sz="20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献连</a:t>
            </a:r>
            <a:r>
              <a:rPr sz="2000" b="1" spc="-2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环</a:t>
            </a:r>
            <a:r>
              <a:rPr sz="20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、阚</a:t>
            </a:r>
            <a:r>
              <a:rPr sz="2000" b="1" spc="-2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泽</a:t>
            </a:r>
            <a:r>
              <a:rPr sz="20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献降</a:t>
            </a:r>
            <a:r>
              <a:rPr sz="2000" b="1" spc="-2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书</a:t>
            </a:r>
            <a:r>
              <a:rPr sz="20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、黄</a:t>
            </a:r>
            <a:r>
              <a:rPr sz="2000" b="1" spc="-2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盖</a:t>
            </a:r>
            <a:r>
              <a:rPr sz="20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献苦</a:t>
            </a:r>
            <a:r>
              <a:rPr sz="2000" b="1" spc="-2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孔明</a:t>
            </a:r>
            <a:r>
              <a:rPr sz="2000" b="1" spc="-2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献</a:t>
            </a:r>
            <a:r>
              <a:rPr sz="2000" b="1" spc="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空 </a:t>
            </a:r>
            <a:r>
              <a:rPr sz="2000" b="1" spc="10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城、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张松</a:t>
            </a:r>
            <a:r>
              <a:rPr sz="2000" b="1" spc="-15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献</a:t>
            </a:r>
            <a:r>
              <a:rPr sz="2000" b="1">
                <a:solidFill>
                  <a:srgbClr val="0000FF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地图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355600" marR="5080" indent="-342900" algn="just">
              <a:lnSpc>
                <a:spcPct val="150000"/>
              </a:lnSpc>
              <a:spcBef>
                <a:spcPts val="480"/>
              </a:spcBef>
              <a:buFont typeface="Arial"/>
              <a:buChar char="•"/>
              <a:tabLst>
                <a:tab pos="355600"/>
              </a:tabLst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十字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歌：</a:t>
            </a:r>
            <a:r>
              <a:rPr sz="2000" b="1" spc="-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单</a:t>
            </a:r>
            <a:r>
              <a:rPr sz="20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刀赴</a:t>
            </a:r>
            <a:r>
              <a:rPr sz="2000" b="1" spc="-2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会</a:t>
            </a:r>
            <a:r>
              <a:rPr sz="20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、二</a:t>
            </a:r>
            <a:r>
              <a:rPr sz="2000" b="1" spc="-2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嫂</a:t>
            </a:r>
            <a:r>
              <a:rPr sz="20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过关</a:t>
            </a:r>
            <a:r>
              <a:rPr sz="2000" b="1" spc="-2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三请</a:t>
            </a:r>
            <a:r>
              <a:rPr sz="2000" b="1" spc="-2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诸</a:t>
            </a:r>
            <a:r>
              <a:rPr sz="20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葛、</a:t>
            </a:r>
            <a:r>
              <a:rPr sz="2000" b="1" spc="-2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四</a:t>
            </a:r>
            <a:r>
              <a:rPr sz="20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别 </a:t>
            </a:r>
            <a:r>
              <a:rPr sz="20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徐庶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、五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马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破曹</a:t>
            </a:r>
            <a:r>
              <a:rPr sz="2000" b="1" spc="-1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六出</a:t>
            </a:r>
            <a:r>
              <a:rPr sz="2000" b="1" spc="-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祁</a:t>
            </a:r>
            <a:r>
              <a:rPr sz="2000" b="1" spc="-18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[qí]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山</a:t>
            </a:r>
            <a:r>
              <a:rPr sz="2000" b="1" spc="-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七擒孟获、</a:t>
            </a:r>
            <a:r>
              <a:rPr sz="2000" b="1" spc="-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八</a:t>
            </a:r>
            <a:r>
              <a:rPr sz="2000" b="1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卦 </a:t>
            </a:r>
            <a:r>
              <a:rPr sz="2000" b="1" spc="1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阵图</a:t>
            </a:r>
            <a:r>
              <a:rPr sz="20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、九</a:t>
            </a:r>
            <a:r>
              <a:rPr sz="2000" b="1" spc="-2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伐</a:t>
            </a:r>
            <a:r>
              <a:rPr sz="20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中原</a:t>
            </a:r>
            <a:r>
              <a:rPr sz="2000" b="1" spc="-2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舌战</a:t>
            </a:r>
            <a:r>
              <a:rPr sz="2000" b="1" spc="-20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群</a:t>
            </a:r>
            <a:r>
              <a:rPr sz="2000" b="1" spc="5">
                <a:solidFill>
                  <a:srgbClr val="1F487C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儒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045335" y="347598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主要内容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86355" y="1524000"/>
            <a:ext cx="667512" cy="41605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60448" y="2307335"/>
            <a:ext cx="667512" cy="41452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60448" y="3022092"/>
            <a:ext cx="667512" cy="4160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60448" y="3811523"/>
            <a:ext cx="667512" cy="4160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015742" y="1514983"/>
            <a:ext cx="265239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壹</a:t>
            </a:r>
            <a:r>
              <a:rPr sz="2100" spc="-325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sz="21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《三国演义》概述</a:t>
            </a:r>
            <a:endParaRPr sz="21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89833" y="2307463"/>
            <a:ext cx="166560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贰·</a:t>
            </a:r>
            <a:r>
              <a:rPr sz="2100" spc="-815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1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人物形象</a:t>
            </a:r>
            <a:endParaRPr sz="21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89833" y="3029457"/>
            <a:ext cx="1669414" cy="1121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叁·</a:t>
            </a:r>
            <a:r>
              <a:rPr sz="2100" spc="-825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1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主要情节</a:t>
            </a:r>
            <a:endParaRPr sz="21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1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肆·</a:t>
            </a:r>
            <a:r>
              <a:rPr sz="2100" spc="-844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1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典型习题</a:t>
            </a:r>
            <a:endParaRPr sz="21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96646" y="1200657"/>
            <a:ext cx="1377315" cy="1636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6340"/>
              </a:lnSpc>
              <a:spcBef>
                <a:spcPts val="100"/>
              </a:spcBef>
            </a:pPr>
            <a:r>
              <a:rPr sz="6000">
                <a:solidFill>
                  <a:srgbClr val="B70001"/>
                </a:solidFill>
              </a:rPr>
              <a:t>目</a:t>
            </a:r>
            <a:endParaRPr sz="6000"/>
          </a:p>
          <a:p>
            <a:pPr marL="601980">
              <a:lnSpc>
                <a:spcPts val="6340"/>
              </a:lnSpc>
            </a:pPr>
            <a:r>
              <a:rPr sz="6000">
                <a:solidFill>
                  <a:srgbClr val="000000"/>
                </a:solidFill>
              </a:rPr>
              <a:t>录</a:t>
            </a:r>
            <a:endParaRPr sz="6000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桃园结义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582574" y="1362837"/>
            <a:ext cx="3091180" cy="2846705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ct val="92000"/>
              </a:lnSpc>
              <a:spcBef>
                <a:spcPts val="300"/>
              </a:spcBef>
            </a:pP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东汉末年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，张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角发动黄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巾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起义，官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军闻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风丧胆。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不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抵抗黄巾</a:t>
            </a:r>
            <a:r>
              <a:rPr sz="2000" b="1" spc="5">
                <a:latin typeface="Microsoft JhengHei" panose="020b0604030504040204" charset="-120"/>
                <a:cs typeface="Microsoft JhengHei" panose="020b0604030504040204" charset="-120"/>
              </a:rPr>
              <a:t>，幽州</a:t>
            </a:r>
            <a:r>
              <a:rPr sz="2000" b="1" spc="15">
                <a:latin typeface="Microsoft JhengHei" panose="020b0604030504040204" charset="-120"/>
                <a:cs typeface="Microsoft JhengHei" panose="020b0604030504040204" charset="-120"/>
              </a:rPr>
              <a:t>太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守刘</a:t>
            </a:r>
            <a:r>
              <a:rPr sz="2000" b="1" spc="5">
                <a:latin typeface="Microsoft JhengHei" panose="020b0604030504040204" charset="-120"/>
                <a:cs typeface="Microsoft JhengHei" panose="020b0604030504040204" charset="-120"/>
              </a:rPr>
              <a:t>焉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出榜招兵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。刘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备、关羽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、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张飞三人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都去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看那招兵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榜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文。三人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萍水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相逢，但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都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有为国出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力之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心，所以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一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见如故，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被张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飞拉到自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家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庄后的桃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园饮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酒。最后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三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人对天盟</a:t>
            </a:r>
            <a:r>
              <a:rPr sz="2000" b="1" spc="5">
                <a:latin typeface="Microsoft JhengHei" panose="020b0604030504040204" charset="-120"/>
                <a:cs typeface="Microsoft JhengHei" panose="020b0604030504040204" charset="-120"/>
              </a:rPr>
              <a:t>誓，结</a:t>
            </a:r>
            <a:r>
              <a:rPr sz="2000" b="1" spc="15">
                <a:latin typeface="Microsoft JhengHei" panose="020b0604030504040204" charset="-120"/>
                <a:cs typeface="Microsoft JhengHei" panose="020b0604030504040204" charset="-120"/>
              </a:rPr>
              <a:t>拜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为弟</a:t>
            </a:r>
            <a:r>
              <a:rPr sz="2000" b="1" spc="5">
                <a:latin typeface="Microsoft JhengHei" panose="020b0604030504040204" charset="-120"/>
                <a:cs typeface="Microsoft JhengHei" panose="020b0604030504040204" charset="-120"/>
              </a:rPr>
              <a:t>兄。</a:t>
            </a:r>
            <a:endParaRPr sz="20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003547" y="1203960"/>
            <a:ext cx="2433828" cy="331165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三顾茅庐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483514" y="1362837"/>
            <a:ext cx="3600450" cy="3127375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 indent="513080">
              <a:lnSpc>
                <a:spcPct val="92000"/>
              </a:lnSpc>
              <a:spcBef>
                <a:spcPts val="300"/>
              </a:spcBef>
            </a:pP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刘备与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关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、张前往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南阳隆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中请诸葛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亮出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山。第一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、二次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都扑了空</a:t>
            </a:r>
            <a:r>
              <a:rPr sz="2000" b="1" spc="5">
                <a:latin typeface="Microsoft JhengHei" panose="020b0604030504040204" charset="-120"/>
                <a:cs typeface="Microsoft JhengHei" panose="020b0604030504040204" charset="-120"/>
              </a:rPr>
              <a:t>。第三</a:t>
            </a:r>
            <a:r>
              <a:rPr sz="2000" b="1" spc="15">
                <a:latin typeface="Microsoft JhengHei" panose="020b0604030504040204" charset="-120"/>
                <a:cs typeface="Microsoft JhengHei" panose="020b0604030504040204" charset="-120"/>
              </a:rPr>
              <a:t>次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去时</a:t>
            </a:r>
            <a:r>
              <a:rPr sz="2000" b="1" spc="5">
                <a:latin typeface="Microsoft JhengHei" panose="020b0604030504040204" charset="-120"/>
                <a:cs typeface="Microsoft JhengHei" panose="020b0604030504040204" charset="-120"/>
              </a:rPr>
              <a:t>正遇诸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葛亮昼寝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未起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，张飞忍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无可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忍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，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怒气大发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，要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放火烧房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，被关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羽劝阻。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刘备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等了一个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时辰， 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诸葛亮醒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来，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又去后堂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更衣， 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半晌才出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。刘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备向他求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教，诸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葛亮为刘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备礼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贤下士之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举所感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动，献以</a:t>
            </a:r>
            <a:r>
              <a:rPr sz="2000" b="1" spc="5">
                <a:latin typeface="Microsoft JhengHei" panose="020b0604030504040204" charset="-120"/>
                <a:cs typeface="Microsoft JhengHei" panose="020b0604030504040204" charset="-120"/>
              </a:rPr>
              <a:t>据蜀、</a:t>
            </a:r>
            <a:r>
              <a:rPr sz="2000" b="1" spc="15">
                <a:latin typeface="Microsoft JhengHei" panose="020b0604030504040204" charset="-120"/>
                <a:cs typeface="Microsoft JhengHei" panose="020b0604030504040204" charset="-120"/>
              </a:rPr>
              <a:t>联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吴抗</a:t>
            </a:r>
            <a:r>
              <a:rPr sz="2000" b="1" spc="5">
                <a:latin typeface="Microsoft JhengHei" panose="020b0604030504040204" charset="-120"/>
                <a:cs typeface="Microsoft JhengHei" panose="020b0604030504040204" charset="-120"/>
              </a:rPr>
              <a:t>曹之策， </a:t>
            </a:r>
            <a:r>
              <a:rPr sz="2000" b="1" spc="10">
                <a:latin typeface="Microsoft JhengHei" panose="020b0604030504040204" charset="-120"/>
                <a:cs typeface="Microsoft JhengHei" panose="020b0604030504040204" charset="-120"/>
              </a:rPr>
              <a:t>随刘去新</a:t>
            </a:r>
            <a:r>
              <a:rPr sz="2000" b="1">
                <a:latin typeface="Microsoft JhengHei" panose="020b0604030504040204" charset="-120"/>
                <a:cs typeface="Microsoft JhengHei" panose="020b0604030504040204" charset="-120"/>
              </a:rPr>
              <a:t>野。</a:t>
            </a:r>
            <a:endParaRPr sz="20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034028" y="1420367"/>
            <a:ext cx="2531364" cy="25907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627684" y="362204"/>
            <a:ext cx="5816600" cy="41173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75105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苦肉计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850">
              <a:latin typeface="Times New Roman" panose="02020603050405020304"/>
              <a:cs typeface="Times New Roman" panose="02020603050405020304"/>
            </a:endParaRPr>
          </a:p>
          <a:p>
            <a:pPr marL="12700" marR="5080" indent="598805">
              <a:lnSpc>
                <a:spcPct val="150000"/>
              </a:lnSpc>
            </a:pP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黄盖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事先与</a:t>
            </a:r>
            <a:r>
              <a:rPr sz="2400" b="1" spc="-10">
                <a:latin typeface="等线" panose="02010600030101010101" charset="-122"/>
                <a:cs typeface="等线" panose="02010600030101010101" charset="-122"/>
              </a:rPr>
              <a:t>周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瑜计议</a:t>
            </a:r>
            <a:r>
              <a:rPr sz="2400" b="1" spc="-10">
                <a:latin typeface="等线" panose="02010600030101010101" charset="-122"/>
                <a:cs typeface="等线" panose="02010600030101010101" charset="-122"/>
              </a:rPr>
              <a:t>妥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当，然</a:t>
            </a:r>
            <a:r>
              <a:rPr sz="2400" b="1" spc="-10">
                <a:latin typeface="等线" panose="02010600030101010101" charset="-122"/>
                <a:cs typeface="等线" panose="02010600030101010101" charset="-122"/>
              </a:rPr>
              <a:t>后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公开 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顶撞周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瑜，被打五十军棍。阚泽代表黄盖 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到曹操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营寨献</a:t>
            </a:r>
            <a:r>
              <a:rPr sz="2400" b="1" spc="-10">
                <a:latin typeface="等线" panose="02010600030101010101" charset="-122"/>
                <a:cs typeface="等线" panose="02010600030101010101" charset="-122"/>
              </a:rPr>
              <a:t>诈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降书，</a:t>
            </a:r>
            <a:r>
              <a:rPr sz="2400" b="1" spc="-10">
                <a:latin typeface="等线" panose="02010600030101010101" charset="-122"/>
                <a:cs typeface="等线" panose="02010600030101010101" charset="-122"/>
              </a:rPr>
              <a:t>恰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巧曹操</a:t>
            </a:r>
            <a:r>
              <a:rPr sz="2400" b="1" spc="-10">
                <a:latin typeface="等线" panose="02010600030101010101" charset="-122"/>
                <a:cs typeface="等线" panose="02010600030101010101" charset="-122"/>
              </a:rPr>
              <a:t>从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另一途 径得到了黄盖受刑的消息，于是中了圈套。 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小说的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写法，构思精巧细密，使曹操受骗 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的过程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显得合情合理。</a:t>
            </a:r>
            <a:endParaRPr sz="2400">
              <a:latin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7620" y="1059180"/>
            <a:ext cx="6842759" cy="36012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赤壁之战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406400" y="1095654"/>
            <a:ext cx="6158865" cy="3044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46735">
              <a:lnSpc>
                <a:spcPct val="150000"/>
              </a:lnSpc>
              <a:spcBef>
                <a:spcPts val="100"/>
              </a:spcBef>
            </a:pP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曹操采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纳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了庞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统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的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连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环计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，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将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战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船头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尾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相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连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， 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形成一字长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蛇阵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。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吴蜀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联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军准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备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就绪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，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决定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采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用 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火攻之策。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谋士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们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一再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提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醒防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止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吴蜀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灭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火，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曹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操 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不以为意。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正在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此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时，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大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风刮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起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，江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中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黄盖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冲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来 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点燃了曹军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战船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，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曹操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被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张辽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救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上了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小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船，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到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了 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岸边，又见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丛林、军营</a:t>
            </a:r>
            <a:r>
              <a:rPr sz="2200" b="1">
                <a:latin typeface="等线" panose="02010600030101010101" charset="-122"/>
                <a:cs typeface="等线" panose="02010600030101010101" charset="-122"/>
              </a:rPr>
              <a:t>火</a:t>
            </a:r>
            <a:r>
              <a:rPr sz="2200" b="1" spc="-5">
                <a:latin typeface="等线" panose="02010600030101010101" charset="-122"/>
                <a:cs typeface="等线" panose="02010600030101010101" charset="-122"/>
              </a:rPr>
              <a:t>焰腾空。</a:t>
            </a:r>
            <a:endParaRPr sz="2200">
              <a:latin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刮骨疗毒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421640" y="1175512"/>
            <a:ext cx="5826125" cy="2879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98805" algn="just">
              <a:lnSpc>
                <a:spcPct val="130000"/>
              </a:lnSpc>
              <a:spcBef>
                <a:spcPts val="100"/>
              </a:spcBef>
            </a:pPr>
            <a:r>
              <a:rPr sz="2400" b="1" spc="10">
                <a:latin typeface="等线" panose="02010600030101010101" charset="-122"/>
                <a:cs typeface="等线" panose="02010600030101010101" charset="-122"/>
              </a:rPr>
              <a:t>刘备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为保西川，出兵攻打汉中。孙权以 </a:t>
            </a:r>
            <a:r>
              <a:rPr sz="2400" b="1" spc="10">
                <a:latin typeface="等线" panose="02010600030101010101" charset="-122"/>
                <a:cs typeface="等线" panose="02010600030101010101" charset="-122"/>
              </a:rPr>
              <a:t>吕蒙为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大都督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，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同曹军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合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击关羽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，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关羽两臂 </a:t>
            </a:r>
            <a:r>
              <a:rPr sz="2400" b="1" spc="10">
                <a:latin typeface="等线" panose="02010600030101010101" charset="-122"/>
                <a:cs typeface="等线" panose="02010600030101010101" charset="-122"/>
              </a:rPr>
              <a:t>俱被射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伤。华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佗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为关羽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刮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骨疗毒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，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在与人饮 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酒对弈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中，关羽伸开手臂，华佗下刀割破皮 </a:t>
            </a:r>
            <a:r>
              <a:rPr sz="2400" b="1" spc="10">
                <a:latin typeface="等线" panose="02010600030101010101" charset="-122"/>
                <a:cs typeface="等线" panose="02010600030101010101" charset="-122"/>
              </a:rPr>
              <a:t>肉，用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刀刮骨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，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悉悉有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声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，血流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满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大盆，左 </a:t>
            </a:r>
            <a:r>
              <a:rPr sz="2400" b="1" spc="5">
                <a:latin typeface="等线" panose="02010600030101010101" charset="-122"/>
                <a:cs typeface="等线" panose="02010600030101010101" charset="-122"/>
              </a:rPr>
              <a:t>右将士</a:t>
            </a:r>
            <a:r>
              <a:rPr sz="2400" b="1">
                <a:latin typeface="等线" panose="02010600030101010101" charset="-122"/>
                <a:cs typeface="等线" panose="02010600030101010101" charset="-122"/>
              </a:rPr>
              <a:t>掩面失色，关羽则饮酒谈笑自若。</a:t>
            </a:r>
            <a:endParaRPr sz="2400">
              <a:latin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090673" y="362204"/>
            <a:ext cx="9766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空城计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3514" y="1102185"/>
            <a:ext cx="2567940" cy="1854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496570">
              <a:lnSpc>
                <a:spcPct val="150000"/>
              </a:lnSpc>
              <a:spcBef>
                <a:spcPts val="95"/>
              </a:spcBef>
            </a:pPr>
            <a:r>
              <a:rPr sz="2000" b="1" spc="10">
                <a:latin typeface="等线" panose="02010600030101010101" charset="-122"/>
                <a:cs typeface="等线" panose="02010600030101010101" charset="-122"/>
              </a:rPr>
              <a:t>马</a:t>
            </a:r>
            <a:r>
              <a:rPr sz="2000" b="1">
                <a:latin typeface="等线" panose="02010600030101010101" charset="-122"/>
                <a:cs typeface="等线" panose="02010600030101010101" charset="-122"/>
              </a:rPr>
              <a:t>谡街</a:t>
            </a:r>
            <a:r>
              <a:rPr sz="2000" b="1" spc="5">
                <a:latin typeface="等线" panose="02010600030101010101" charset="-122"/>
                <a:cs typeface="等线" panose="02010600030101010101" charset="-122"/>
              </a:rPr>
              <a:t>亭</a:t>
            </a:r>
            <a:r>
              <a:rPr sz="2000" b="1" spc="-10">
                <a:latin typeface="等线" panose="02010600030101010101" charset="-122"/>
                <a:cs typeface="等线" panose="02010600030101010101" charset="-122"/>
              </a:rPr>
              <a:t>失</a:t>
            </a:r>
            <a:r>
              <a:rPr sz="2000" b="1">
                <a:latin typeface="等线" panose="02010600030101010101" charset="-122"/>
                <a:cs typeface="等线" panose="02010600030101010101" charset="-122"/>
              </a:rPr>
              <a:t>守之 </a:t>
            </a:r>
            <a:r>
              <a:rPr sz="2000" b="1" spc="10">
                <a:latin typeface="等线" panose="02010600030101010101" charset="-122"/>
                <a:cs typeface="等线" panose="02010600030101010101" charset="-122"/>
              </a:rPr>
              <a:t>后。</a:t>
            </a:r>
            <a:r>
              <a:rPr sz="2000" b="1" spc="5">
                <a:latin typeface="等线" panose="02010600030101010101" charset="-122"/>
                <a:cs typeface="等线" panose="02010600030101010101" charset="-122"/>
              </a:rPr>
              <a:t>司马</a:t>
            </a:r>
            <a:r>
              <a:rPr sz="2000" b="1" spc="-20">
                <a:latin typeface="等线" panose="02010600030101010101" charset="-122"/>
                <a:cs typeface="等线" panose="02010600030101010101" charset="-122"/>
              </a:rPr>
              <a:t>懿</a:t>
            </a:r>
            <a:r>
              <a:rPr sz="2000" b="1" spc="5">
                <a:latin typeface="等线" panose="02010600030101010101" charset="-122"/>
                <a:cs typeface="等线" panose="02010600030101010101" charset="-122"/>
              </a:rPr>
              <a:t>直逼</a:t>
            </a:r>
            <a:r>
              <a:rPr sz="2000" b="1" spc="-20">
                <a:latin typeface="等线" panose="02010600030101010101" charset="-122"/>
                <a:cs typeface="等线" panose="02010600030101010101" charset="-122"/>
              </a:rPr>
              <a:t>诸</a:t>
            </a:r>
            <a:r>
              <a:rPr sz="2000" b="1" spc="5">
                <a:latin typeface="等线" panose="02010600030101010101" charset="-122"/>
                <a:cs typeface="等线" panose="02010600030101010101" charset="-122"/>
              </a:rPr>
              <a:t>葛 </a:t>
            </a:r>
            <a:r>
              <a:rPr sz="2000" b="1" spc="10">
                <a:latin typeface="等线" panose="02010600030101010101" charset="-122"/>
                <a:cs typeface="等线" panose="02010600030101010101" charset="-122"/>
              </a:rPr>
              <a:t>亮驻</a:t>
            </a:r>
            <a:r>
              <a:rPr sz="2000" b="1">
                <a:latin typeface="等线" panose="02010600030101010101" charset="-122"/>
                <a:cs typeface="等线" panose="02010600030101010101" charset="-122"/>
              </a:rPr>
              <a:t>守的</a:t>
            </a:r>
            <a:r>
              <a:rPr sz="2000" b="1" spc="-15">
                <a:latin typeface="等线" panose="02010600030101010101" charset="-122"/>
                <a:cs typeface="等线" panose="02010600030101010101" charset="-122"/>
              </a:rPr>
              <a:t>西</a:t>
            </a:r>
            <a:r>
              <a:rPr sz="2000" b="1">
                <a:latin typeface="等线" panose="02010600030101010101" charset="-122"/>
                <a:cs typeface="等线" panose="02010600030101010101" charset="-122"/>
              </a:rPr>
              <a:t>城。</a:t>
            </a:r>
            <a:r>
              <a:rPr sz="2000" b="1" spc="-15">
                <a:latin typeface="等线" panose="02010600030101010101" charset="-122"/>
                <a:cs typeface="等线" panose="02010600030101010101" charset="-122"/>
              </a:rPr>
              <a:t>诸</a:t>
            </a:r>
            <a:r>
              <a:rPr sz="2000" b="1">
                <a:latin typeface="等线" panose="02010600030101010101" charset="-122"/>
                <a:cs typeface="等线" panose="02010600030101010101" charset="-122"/>
              </a:rPr>
              <a:t>葛 </a:t>
            </a:r>
            <a:r>
              <a:rPr sz="2000" b="1" spc="5">
                <a:latin typeface="等线" panose="02010600030101010101" charset="-122"/>
                <a:cs typeface="等线" panose="02010600030101010101" charset="-122"/>
              </a:rPr>
              <a:t>亮料</a:t>
            </a:r>
            <a:r>
              <a:rPr sz="2000" b="1" spc="-5">
                <a:latin typeface="等线" panose="02010600030101010101" charset="-122"/>
                <a:cs typeface="等线" panose="02010600030101010101" charset="-122"/>
              </a:rPr>
              <a:t>定</a:t>
            </a:r>
            <a:r>
              <a:rPr sz="2000" b="1" spc="-10">
                <a:latin typeface="等线" panose="02010600030101010101" charset="-122"/>
                <a:cs typeface="等线" panose="02010600030101010101" charset="-122"/>
              </a:rPr>
              <a:t>司</a:t>
            </a:r>
            <a:r>
              <a:rPr sz="2000" b="1" spc="5">
                <a:latin typeface="等线" panose="02010600030101010101" charset="-122"/>
                <a:cs typeface="等线" panose="02010600030101010101" charset="-122"/>
              </a:rPr>
              <a:t>马</a:t>
            </a:r>
            <a:r>
              <a:rPr sz="2000" b="1" spc="-15">
                <a:latin typeface="等线" panose="02010600030101010101" charset="-122"/>
                <a:cs typeface="等线" panose="02010600030101010101" charset="-122"/>
              </a:rPr>
              <a:t>懿</a:t>
            </a:r>
            <a:r>
              <a:rPr sz="2000" b="1" spc="5">
                <a:latin typeface="等线" panose="02010600030101010101" charset="-122"/>
                <a:cs typeface="等线" panose="02010600030101010101" charset="-122"/>
              </a:rPr>
              <a:t>多猜</a:t>
            </a:r>
            <a:r>
              <a:rPr sz="2000" b="1" spc="-5">
                <a:latin typeface="等线" panose="02010600030101010101" charset="-122"/>
                <a:cs typeface="等线" panose="02010600030101010101" charset="-122"/>
              </a:rPr>
              <a:t>忌</a:t>
            </a:r>
            <a:r>
              <a:rPr sz="2000" b="1" spc="5">
                <a:latin typeface="等线" panose="02010600030101010101" charset="-122"/>
                <a:cs typeface="等线" panose="02010600030101010101" charset="-122"/>
              </a:rPr>
              <a:t>，</a:t>
            </a:r>
            <a:endParaRPr sz="2000"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069335" y="1030224"/>
            <a:ext cx="3378708" cy="197358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ubTitle" idx="4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4475" marR="5080">
              <a:lnSpc>
                <a:spcPct val="150000"/>
              </a:lnSpc>
              <a:spcBef>
                <a:spcPts val="95"/>
              </a:spcBef>
            </a:pPr>
            <a:r>
              <a:rPr spc="10"/>
              <a:t>于是</a:t>
            </a:r>
            <a:r>
              <a:rPr/>
              <a:t>大开</a:t>
            </a:r>
            <a:r>
              <a:rPr spc="-15"/>
              <a:t>城</a:t>
            </a:r>
            <a:r>
              <a:rPr/>
              <a:t>门，</a:t>
            </a:r>
            <a:r>
              <a:rPr spc="-15"/>
              <a:t>让</a:t>
            </a:r>
            <a:r>
              <a:rPr/>
              <a:t>军士</a:t>
            </a:r>
            <a:r>
              <a:rPr spc="-15"/>
              <a:t>扮</a:t>
            </a:r>
            <a:r>
              <a:rPr/>
              <a:t>作百</a:t>
            </a:r>
            <a:r>
              <a:rPr spc="-15"/>
              <a:t>姓</a:t>
            </a:r>
            <a:r>
              <a:rPr/>
              <a:t>洒扫</a:t>
            </a:r>
            <a:r>
              <a:rPr spc="-15"/>
              <a:t>街</a:t>
            </a:r>
            <a:r>
              <a:rPr/>
              <a:t>道，</a:t>
            </a:r>
            <a:r>
              <a:rPr spc="-15"/>
              <a:t>自</a:t>
            </a:r>
            <a:r>
              <a:rPr/>
              <a:t>己则在 城楼上</a:t>
            </a:r>
            <a:r>
              <a:rPr spc="-15"/>
              <a:t>凭</a:t>
            </a:r>
            <a:r>
              <a:rPr/>
              <a:t>栏</a:t>
            </a:r>
            <a:r>
              <a:rPr spc="-15"/>
              <a:t>而</a:t>
            </a:r>
            <a:r>
              <a:rPr/>
              <a:t>坐，焚</a:t>
            </a:r>
            <a:r>
              <a:rPr spc="-15"/>
              <a:t>香</a:t>
            </a:r>
            <a:r>
              <a:rPr/>
              <a:t>操</a:t>
            </a:r>
            <a:r>
              <a:rPr spc="-15"/>
              <a:t>琴</a:t>
            </a:r>
            <a:r>
              <a:rPr/>
              <a:t>。司马</a:t>
            </a:r>
            <a:r>
              <a:rPr spc="-15"/>
              <a:t>懿</a:t>
            </a:r>
            <a:r>
              <a:rPr/>
              <a:t>赶</a:t>
            </a:r>
            <a:r>
              <a:rPr spc="-15"/>
              <a:t>来</a:t>
            </a:r>
            <a:r>
              <a:rPr/>
              <a:t>，满腹</a:t>
            </a:r>
            <a:r>
              <a:rPr spc="-15"/>
              <a:t>孤</a:t>
            </a:r>
            <a:r>
              <a:rPr/>
              <a:t>疑，  </a:t>
            </a:r>
            <a:r>
              <a:rPr spc="10"/>
              <a:t>惧有</a:t>
            </a:r>
            <a:r>
              <a:rPr/>
              <a:t>伏兵</a:t>
            </a:r>
            <a:r>
              <a:rPr spc="-15"/>
              <a:t>，</a:t>
            </a:r>
            <a:r>
              <a:rPr/>
              <a:t>急令</a:t>
            </a:r>
            <a:r>
              <a:rPr spc="-15"/>
              <a:t>退</a:t>
            </a:r>
            <a:r>
              <a:rPr/>
              <a:t>兵。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名言积累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843788" y="1282065"/>
            <a:ext cx="3512820" cy="3193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spc="10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一、“人中吕布，马中赤兔”</a:t>
            </a:r>
            <a:endParaRPr sz="21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5080" algn="just">
              <a:lnSpc>
                <a:spcPct val="214000"/>
              </a:lnSpc>
            </a:pPr>
            <a:r>
              <a:rPr sz="2100" b="1" spc="10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二、“马氏五常，白眉最良” 三、“鞠躬尽瘁，死而后已” 四、“既生瑜，何生</a:t>
            </a:r>
            <a:r>
              <a:rPr sz="2100" b="1" spc="15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亮</a:t>
            </a:r>
            <a:r>
              <a:rPr sz="2100" b="1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endParaRPr sz="21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1320"/>
              </a:spcBef>
            </a:pPr>
            <a:r>
              <a:rPr sz="2100" b="1" spc="10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五、“子龙一身都是胆也</a:t>
            </a:r>
            <a:r>
              <a:rPr sz="2100" b="1" spc="15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！</a:t>
            </a:r>
            <a:r>
              <a:rPr sz="2100" b="1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endParaRPr sz="21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797552" y="1769364"/>
            <a:ext cx="1655064" cy="238353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名言积累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843788" y="1282065"/>
            <a:ext cx="5121275" cy="3193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spc="10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六、“卧龙、凤雏二人得一，可安天</a:t>
            </a:r>
            <a:r>
              <a:rPr sz="2100" b="1" spc="15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下</a:t>
            </a:r>
            <a:r>
              <a:rPr sz="2100" b="1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endParaRPr sz="21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5080">
              <a:lnSpc>
                <a:spcPct val="214000"/>
              </a:lnSpc>
            </a:pPr>
            <a:r>
              <a:rPr sz="2100" b="1" spc="10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七、“内事不决问张昭，外事不决问周</a:t>
            </a:r>
            <a:r>
              <a:rPr sz="2100" b="1" spc="15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瑜</a:t>
            </a:r>
            <a:r>
              <a:rPr sz="2100" b="1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 </a:t>
            </a:r>
            <a:r>
              <a:rPr sz="2100" b="1" spc="10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八、“生子当如孙仲谋”</a:t>
            </a:r>
            <a:endParaRPr sz="21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4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100" b="1" spc="10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九、“天下英雄，惟使君与操耳！”</a:t>
            </a:r>
            <a:endParaRPr sz="21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1320"/>
              </a:spcBef>
            </a:pPr>
            <a:r>
              <a:rPr sz="2100" b="1" spc="10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十、“治世之能臣，乱世之奸</a:t>
            </a:r>
            <a:r>
              <a:rPr sz="2100" b="1" spc="15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雄</a:t>
            </a:r>
            <a:r>
              <a:rPr sz="2100" b="1" spc="10">
                <a:solidFill>
                  <a:srgbClr val="6633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。”</a:t>
            </a:r>
            <a:endParaRPr sz="21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典型习题</a:t>
            </a:r>
            <a:endParaRPr sz="25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261619" y="1113942"/>
            <a:ext cx="6334760" cy="3345815"/>
          </a:xfrm>
          <a:prstGeom prst="rect">
            <a:avLst/>
          </a:prstGeom>
        </p:spPr>
        <p:txBody>
          <a:bodyPr vert="horz" wrap="square" lIns="0" tIns="79790" rIns="0" bIns="0" rtlCol="0">
            <a:spAutoFit/>
          </a:bodyPr>
          <a:lstStyle/>
          <a:p>
            <a:pPr marL="172720" marR="5080">
              <a:lnSpc>
                <a:spcPct val="130000"/>
              </a:lnSpc>
              <a:spcBef>
                <a:spcPts val="95"/>
              </a:spcBef>
              <a:tabLst>
                <a:tab pos="5207635"/>
              </a:tabLst>
            </a:pPr>
            <a:r>
              <a:rPr spc="-5"/>
              <a:t>《水浒</a:t>
            </a:r>
            <a:r>
              <a:rPr spc="-10"/>
              <a:t>传</a:t>
            </a:r>
            <a:r>
              <a:rPr spc="-5"/>
              <a:t>》中，有一位侠肝义胆的</a:t>
            </a:r>
            <a:r>
              <a:rPr spc="5"/>
              <a:t>英</a:t>
            </a:r>
            <a:r>
              <a:rPr spc="-5"/>
              <a:t>雄，</a:t>
            </a:r>
            <a:r>
              <a:rPr spc="5"/>
              <a:t>为</a:t>
            </a:r>
            <a:r>
              <a:rPr spc="-5"/>
              <a:t>历代 读者所喜爱。为了“打开危险路</a:t>
            </a:r>
            <a:r>
              <a:rPr/>
              <a:t>”，“</a:t>
            </a:r>
            <a:r>
              <a:rPr spc="-5"/>
              <a:t>杀</a:t>
            </a:r>
            <a:r>
              <a:rPr/>
              <a:t>尽</a:t>
            </a:r>
            <a:r>
              <a:rPr spc="-5"/>
              <a:t>不平 人”，</a:t>
            </a:r>
            <a:r>
              <a:rPr spc="5"/>
              <a:t>他可</a:t>
            </a:r>
            <a:r>
              <a:rPr spc="-5"/>
              <a:t>以全然</a:t>
            </a:r>
            <a:r>
              <a:rPr spc="5"/>
              <a:t>不顾</a:t>
            </a:r>
            <a:r>
              <a:rPr spc="-5"/>
              <a:t>什么朝廷</a:t>
            </a:r>
            <a:r>
              <a:rPr spc="5"/>
              <a:t>法</a:t>
            </a:r>
            <a:r>
              <a:rPr spc="-5"/>
              <a:t>度、佛</a:t>
            </a:r>
            <a:r>
              <a:rPr spc="5"/>
              <a:t>门</a:t>
            </a:r>
            <a:r>
              <a:rPr/>
              <a:t>清</a:t>
            </a:r>
            <a:r>
              <a:rPr spc="-5"/>
              <a:t>规， 更把个人安危置之度外。他就</a:t>
            </a:r>
            <a:r>
              <a:rPr spc="-35"/>
              <a:t>是</a:t>
            </a:r>
            <a:r>
              <a:rPr u="heavy" spc="-35">
                <a:uFill>
                  <a:solidFill>
                    <a:srgbClr val="000000"/>
                  </a:solidFill>
                </a:uFill>
              </a:rPr>
              <a:t> 	</a:t>
            </a:r>
            <a:r>
              <a:rPr spc="-10"/>
              <a:t>。绰号</a:t>
            </a:r>
          </a:p>
          <a:p>
            <a:pPr marL="172720" marR="184150">
              <a:lnSpc>
                <a:spcPct val="130000"/>
              </a:lnSpc>
              <a:tabLst>
                <a:tab pos="1671955"/>
                <a:tab pos="4060825"/>
              </a:tabLst>
            </a:pPr>
            <a:r>
              <a:rPr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pc="-5"/>
              <a:t>；。无独</a:t>
            </a:r>
            <a:r>
              <a:rPr/>
              <a:t>有</a:t>
            </a:r>
            <a:r>
              <a:rPr spc="-5"/>
              <a:t>偶</a:t>
            </a:r>
            <a:r>
              <a:rPr/>
              <a:t>，</a:t>
            </a:r>
            <a:r>
              <a:rPr spc="5"/>
              <a:t>《</a:t>
            </a:r>
            <a:r>
              <a:rPr spc="-5"/>
              <a:t>三国</a:t>
            </a:r>
            <a:r>
              <a:rPr spc="10"/>
              <a:t>演</a:t>
            </a:r>
            <a:r>
              <a:rPr spc="-10"/>
              <a:t>义</a:t>
            </a:r>
            <a:r>
              <a:rPr spc="-5"/>
              <a:t>》</a:t>
            </a:r>
            <a:r>
              <a:rPr spc="5"/>
              <a:t>中</a:t>
            </a:r>
            <a:r>
              <a:rPr spc="-5"/>
              <a:t>也有 一位这样的人物，长坂坡桥头一声</a:t>
            </a:r>
            <a:r>
              <a:rPr spc="5"/>
              <a:t>大</a:t>
            </a:r>
            <a:r>
              <a:rPr spc="-5"/>
              <a:t>吼，</a:t>
            </a:r>
            <a:r>
              <a:rPr spc="5"/>
              <a:t>百</a:t>
            </a:r>
            <a:r>
              <a:rPr spc="-5"/>
              <a:t>万大 军魂飞魄散，</a:t>
            </a:r>
            <a:r>
              <a:rPr spc="-15"/>
              <a:t>他</a:t>
            </a:r>
            <a:r>
              <a:rPr spc="-5"/>
              <a:t>就是</a:t>
            </a:r>
            <a:r>
              <a:rPr u="heavy" spc="-5">
                <a:uFill>
                  <a:solidFill>
                    <a:srgbClr val="000000"/>
                  </a:solidFill>
                </a:uFill>
              </a:rPr>
              <a:t> 	</a:t>
            </a:r>
            <a:r>
              <a:rPr spc="-5"/>
              <a:t>_。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460654" y="2959135"/>
            <a:ext cx="4940935" cy="1541145"/>
          </a:xfrm>
          <a:prstGeom prst="rect">
            <a:avLst/>
          </a:prstGeom>
        </p:spPr>
        <p:txBody>
          <a:bodyPr vert="horz" wrap="square" lIns="0" tIns="3441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710"/>
              </a:spcBef>
            </a:pPr>
            <a:r>
              <a:rPr sz="4100" b="1" spc="10">
                <a:latin typeface="Microsoft JhengHei" panose="020b0604030504040204" charset="-120"/>
                <a:cs typeface="Microsoft JhengHei" panose="020b0604030504040204" charset="-120"/>
              </a:rPr>
              <a:t>《</a:t>
            </a:r>
            <a:r>
              <a:rPr sz="4100" b="1" spc="5">
                <a:latin typeface="Microsoft JhengHei" panose="020b0604030504040204" charset="-120"/>
                <a:cs typeface="Microsoft JhengHei" panose="020b0604030504040204" charset="-120"/>
              </a:rPr>
              <a:t>三国演</a:t>
            </a:r>
            <a:r>
              <a:rPr sz="4100" b="1" spc="20">
                <a:latin typeface="Microsoft JhengHei" panose="020b0604030504040204" charset="-120"/>
                <a:cs typeface="Microsoft JhengHei" panose="020b0604030504040204" charset="-120"/>
              </a:rPr>
              <a:t>义</a:t>
            </a:r>
            <a:r>
              <a:rPr sz="4100" b="1" spc="5">
                <a:latin typeface="Microsoft JhengHei" panose="020b0604030504040204" charset="-120"/>
                <a:cs typeface="Microsoft JhengHei" panose="020b0604030504040204" charset="-120"/>
              </a:rPr>
              <a:t>》</a:t>
            </a:r>
            <a:endParaRPr sz="41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312545">
              <a:lnSpc>
                <a:spcPct val="100000"/>
              </a:lnSpc>
              <a:spcBef>
                <a:spcPts val="1520"/>
              </a:spcBef>
            </a:pPr>
            <a:r>
              <a:rPr sz="2400" b="1" spc="-5">
                <a:solidFill>
                  <a:srgbClr val="C00000"/>
                </a:solidFill>
                <a:latin typeface="Calibri"/>
                <a:cs typeface="Calibri" panose="020f0502020204030204"/>
              </a:rPr>
              <a:t>—</a:t>
            </a:r>
            <a:r>
              <a:rPr sz="2400" b="1">
                <a:solidFill>
                  <a:srgbClr val="C00000"/>
                </a:solidFill>
                <a:latin typeface="Calibri"/>
                <a:cs typeface="Calibri" panose="020f0502020204030204"/>
              </a:rPr>
              <a:t>—</a:t>
            </a:r>
            <a:r>
              <a:rPr sz="2400" b="1" spc="10">
                <a:solidFill>
                  <a:srgbClr val="C000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历史演义小说的代表作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256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《三国</a:t>
            </a:r>
            <a:r>
              <a:rPr sz="2500" spc="5">
                <a:solidFill>
                  <a:srgbClr val="FFFFFF"/>
                </a:solidFill>
              </a:rPr>
              <a:t>演</a:t>
            </a:r>
            <a:r>
              <a:rPr sz="2500">
                <a:solidFill>
                  <a:srgbClr val="FFFFFF"/>
                </a:solidFill>
              </a:rPr>
              <a:t>义</a:t>
            </a:r>
            <a:r>
              <a:rPr sz="2500" spc="-5">
                <a:solidFill>
                  <a:srgbClr val="FFFFFF"/>
                </a:solidFill>
              </a:rPr>
              <a:t>》导读</a:t>
            </a:r>
            <a:endParaRPr sz="2500"/>
          </a:p>
        </p:txBody>
      </p:sp>
      <p:sp>
        <p:nvSpPr>
          <p:cNvPr id="4" name="object 4"/>
          <p:cNvSpPr/>
          <p:nvPr/>
        </p:nvSpPr>
        <p:spPr>
          <a:xfrm>
            <a:off x="4247388" y="940308"/>
            <a:ext cx="2092452" cy="290626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439411" y="1132332"/>
            <a:ext cx="1722119" cy="2535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典型习题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411581" y="1024387"/>
            <a:ext cx="5953125" cy="3613785"/>
          </a:xfrm>
          <a:prstGeom prst="rect">
            <a:avLst/>
          </a:prstGeom>
        </p:spPr>
        <p:txBody>
          <a:bodyPr vert="horz" wrap="square" lIns="0" tIns="17970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415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《三国演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义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》中主要人物中被称“</a:t>
            </a:r>
            <a:r>
              <a:rPr sz="2200" spc="5">
                <a:latin typeface="微软雅黑" panose="020b0503020204020204" charset="-122"/>
                <a:cs typeface="微软雅黑" panose="020b0503020204020204" charset="-122"/>
              </a:rPr>
              <a:t>三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绝”</a:t>
            </a:r>
            <a:r>
              <a:rPr sz="2200" spc="5"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分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>
              <a:lnSpc>
                <a:spcPct val="100000"/>
              </a:lnSpc>
              <a:spcBef>
                <a:spcPts val="1320"/>
              </a:spcBef>
              <a:tabLst>
                <a:tab pos="3838575"/>
              </a:tabLst>
            </a:pP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别是：“奸绝”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2200" u="heavy" spc="-5"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，“智绝”是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>
              <a:lnSpc>
                <a:spcPct val="100000"/>
              </a:lnSpc>
              <a:spcBef>
                <a:spcPts val="1325"/>
              </a:spcBef>
              <a:tabLst>
                <a:tab pos="1730375"/>
                <a:tab pos="4785360"/>
              </a:tabLst>
            </a:pPr>
            <a:r>
              <a:rPr sz="2200"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，“义绝”</a:t>
            </a:r>
            <a:r>
              <a:rPr sz="2200" spc="10"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2200" u="heavy" spc="10"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indent="-342900">
              <a:lnSpc>
                <a:spcPct val="100000"/>
              </a:lnSpc>
              <a:spcBef>
                <a:spcPts val="1845"/>
              </a:spcBef>
              <a:buFont typeface="Arial"/>
              <a:buChar char="•"/>
              <a:tabLst>
                <a:tab pos="354965"/>
                <a:tab pos="355600"/>
              </a:tabLst>
            </a:pP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请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结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合《三国演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义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》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。说</a:t>
            </a:r>
            <a:r>
              <a:rPr sz="2200" spc="-15">
                <a:latin typeface="微软雅黑" panose="020b0503020204020204" charset="-122"/>
                <a:cs typeface="微软雅黑" panose="020b0503020204020204" charset="-122"/>
              </a:rPr>
              <a:t>出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诸葛</a:t>
            </a:r>
            <a:r>
              <a:rPr sz="2200" spc="-15">
                <a:latin typeface="微软雅黑" panose="020b0503020204020204" charset="-122"/>
                <a:cs typeface="微软雅黑" panose="020b0503020204020204" charset="-122"/>
              </a:rPr>
              <a:t>亮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与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周瑜联手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>
              <a:lnSpc>
                <a:spcPct val="100000"/>
              </a:lnSpc>
              <a:spcBef>
                <a:spcPts val="1325"/>
              </a:spcBef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指挥的一场著名的以少胜多地战例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是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0" marR="208280">
              <a:lnSpc>
                <a:spcPts val="3960"/>
              </a:lnSpc>
              <a:spcBef>
                <a:spcPts val="350"/>
              </a:spcBef>
              <a:tabLst>
                <a:tab pos="2105025"/>
                <a:tab pos="2384425"/>
              </a:tabLst>
            </a:pPr>
            <a:r>
              <a:rPr sz="2200"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；再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说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诸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葛亮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挥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泪斩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马</a:t>
            </a:r>
            <a:r>
              <a:rPr sz="2200" spc="5">
                <a:latin typeface="微软雅黑" panose="020b0503020204020204" charset="-122"/>
                <a:cs typeface="微软雅黑" panose="020b0503020204020204" charset="-122"/>
              </a:rPr>
              <a:t>谡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是因 为</a:t>
            </a:r>
            <a:r>
              <a:rPr sz="2200" u="heavy" spc="-5"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	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一事。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421640" y="362204"/>
            <a:ext cx="5760085" cy="38093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8148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典型习题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950">
              <a:latin typeface="Times New Roman" panose="02020603050405020304"/>
              <a:cs typeface="Times New Roman" panose="02020603050405020304"/>
            </a:endParaRPr>
          </a:p>
          <a:p>
            <a:pPr marL="355600" marR="5080" indent="-343535" algn="just">
              <a:lnSpc>
                <a:spcPct val="130000"/>
              </a:lnSpc>
              <a:buFont typeface="Arial"/>
              <a:buChar char="•"/>
              <a:tabLst>
                <a:tab pos="356235"/>
                <a:tab pos="3475990"/>
                <a:tab pos="5381625"/>
              </a:tabLst>
            </a:pPr>
            <a:r>
              <a:rPr sz="2500" spc="-5">
                <a:latin typeface="微软雅黑" panose="020b0503020204020204" charset="-122"/>
                <a:cs typeface="微软雅黑" panose="020b0503020204020204" charset="-122"/>
              </a:rPr>
              <a:t>我国古典文学名著《三国演义》中</a:t>
            </a:r>
            <a:r>
              <a:rPr sz="2500" spc="5">
                <a:latin typeface="微软雅黑" panose="020b0503020204020204" charset="-122"/>
                <a:cs typeface="微软雅黑" panose="020b0503020204020204" charset="-122"/>
              </a:rPr>
              <a:t>塑</a:t>
            </a:r>
            <a:r>
              <a:rPr sz="2500" spc="-5">
                <a:latin typeface="微软雅黑" panose="020b0503020204020204" charset="-122"/>
                <a:cs typeface="微软雅黑" panose="020b0503020204020204" charset="-122"/>
              </a:rPr>
              <a:t>造 了一个过五关、斩六将、千里走单</a:t>
            </a:r>
            <a:r>
              <a:rPr sz="2500" spc="5">
                <a:latin typeface="微软雅黑" panose="020b0503020204020204" charset="-122"/>
                <a:cs typeface="微软雅黑" panose="020b0503020204020204" charset="-122"/>
              </a:rPr>
              <a:t>骑</a:t>
            </a:r>
            <a:r>
              <a:rPr sz="2500" spc="-5">
                <a:latin typeface="微软雅黑" panose="020b0503020204020204" charset="-122"/>
                <a:cs typeface="微软雅黑" panose="020b0503020204020204" charset="-122"/>
              </a:rPr>
              <a:t>的 英雄形象，这个英雄是</a:t>
            </a:r>
            <a:r>
              <a:rPr sz="2500" u="heavy" spc="-5"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500" spc="-5">
                <a:latin typeface="微软雅黑" panose="020b0503020204020204" charset="-122"/>
                <a:cs typeface="微软雅黑" panose="020b0503020204020204" charset="-122"/>
              </a:rPr>
              <a:t>；  这部书中有关这个英雄的传奇故事</a:t>
            </a:r>
            <a:r>
              <a:rPr sz="2500" spc="5">
                <a:latin typeface="微软雅黑" panose="020b0503020204020204" charset="-122"/>
                <a:cs typeface="微软雅黑" panose="020b0503020204020204" charset="-122"/>
              </a:rPr>
              <a:t>还</a:t>
            </a:r>
            <a:r>
              <a:rPr sz="2500" spc="-5">
                <a:latin typeface="微软雅黑" panose="020b0503020204020204" charset="-122"/>
                <a:cs typeface="微软雅黑" panose="020b0503020204020204" charset="-122"/>
              </a:rPr>
              <a:t>有 许多，请用最简洁的语言写出一个</a:t>
            </a:r>
            <a:r>
              <a:rPr sz="2500" spc="5">
                <a:latin typeface="微软雅黑" panose="020b0503020204020204" charset="-122"/>
                <a:cs typeface="微软雅黑" panose="020b0503020204020204" charset="-122"/>
              </a:rPr>
              <a:t>故</a:t>
            </a:r>
            <a:r>
              <a:rPr sz="2500" spc="-5">
                <a:latin typeface="微软雅黑" panose="020b0503020204020204" charset="-122"/>
                <a:cs typeface="微软雅黑" panose="020b0503020204020204" charset="-122"/>
              </a:rPr>
              <a:t>事 </a:t>
            </a:r>
            <a:r>
              <a:rPr sz="2500" spc="-10">
                <a:latin typeface="微软雅黑" panose="020b0503020204020204" charset="-122"/>
                <a:cs typeface="微软雅黑" panose="020b0503020204020204" charset="-122"/>
              </a:rPr>
              <a:t>的名字</a:t>
            </a:r>
            <a:r>
              <a:rPr sz="2500" spc="-5">
                <a:latin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500" u="heavy" spc="-5"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500" spc="-5"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典型习题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421640" y="1181667"/>
            <a:ext cx="5949315" cy="32785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3535" algn="just">
              <a:lnSpc>
                <a:spcPct val="130000"/>
              </a:lnSpc>
              <a:spcBef>
                <a:spcPts val="95"/>
              </a:spcBef>
              <a:buFont typeface="Arial"/>
              <a:buChar char="•"/>
              <a:tabLst>
                <a:tab pos="356235"/>
              </a:tabLst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“滚滚长江东逝水，浪花淘尽英雄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是非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成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败 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转头空：青山依旧在，几度夕阳红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”这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我 国哪一部古典文学名著的开篇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词?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作者</a:t>
            </a:r>
            <a:r>
              <a:rPr sz="2200">
                <a:latin typeface="微软雅黑" panose="020b0503020204020204" charset="-122"/>
                <a:cs typeface="微软雅黑" panose="020b0503020204020204" charset="-122"/>
              </a:rPr>
              <a:t>是谁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?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你 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喜欢作品中的哪个人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物?</a:t>
            </a:r>
            <a:endParaRPr sz="2200">
              <a:latin typeface="微软雅黑" panose="020b0503020204020204" charset="-122"/>
              <a:cs typeface="微软雅黑" panose="020b0503020204020204" charset="-122"/>
            </a:endParaRPr>
          </a:p>
          <a:p>
            <a:pPr marL="375285">
              <a:lnSpc>
                <a:spcPct val="100000"/>
              </a:lnSpc>
              <a:spcBef>
                <a:spcPts val="1325"/>
              </a:spcBef>
              <a:tabLst>
                <a:tab pos="4339590"/>
              </a:tabLst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答：名著：</a:t>
            </a:r>
            <a:r>
              <a:rPr sz="2200"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endParaRPr sz="2200">
              <a:latin typeface="Times New Roman" panose="02020603050405020304"/>
              <a:cs typeface="Times New Roman" panose="02020603050405020304"/>
            </a:endParaRPr>
          </a:p>
          <a:p>
            <a:pPr marL="953135">
              <a:lnSpc>
                <a:spcPct val="100000"/>
              </a:lnSpc>
              <a:spcBef>
                <a:spcPts val="1320"/>
              </a:spcBef>
              <a:tabLst>
                <a:tab pos="4106545"/>
              </a:tabLst>
            </a:pP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作</a:t>
            </a: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者</a:t>
            </a:r>
            <a:r>
              <a:rPr sz="2200" spc="-10">
                <a:latin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200"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200" u="heavy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  <a:endParaRPr sz="2200">
              <a:latin typeface="Times New Roman" panose="02020603050405020304"/>
              <a:cs typeface="Times New Roman" panose="02020603050405020304"/>
            </a:endParaRPr>
          </a:p>
          <a:p>
            <a:pPr marL="953135">
              <a:lnSpc>
                <a:spcPct val="100000"/>
              </a:lnSpc>
              <a:spcBef>
                <a:spcPts val="1320"/>
              </a:spcBef>
              <a:tabLst>
                <a:tab pos="5279390"/>
              </a:tabLst>
            </a:pPr>
            <a:r>
              <a:rPr sz="2200" spc="-5">
                <a:latin typeface="微软雅黑" panose="020b0503020204020204" charset="-122"/>
                <a:cs typeface="微软雅黑" panose="020b0503020204020204" charset="-122"/>
              </a:rPr>
              <a:t>喜欢的人物：</a:t>
            </a:r>
            <a:r>
              <a:rPr sz="2200" spc="20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200"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200" u="heavy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  <a:endParaRPr sz="2200"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真题演练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483514" y="1245844"/>
            <a:ext cx="5988050" cy="1459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  <a:tabLst>
                <a:tab pos="1550670"/>
              </a:tabLst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(中考</a:t>
            </a:r>
            <a:r>
              <a:rPr lang="zh-CN" sz="2000">
                <a:latin typeface="微软雅黑" panose="020b0503020204020204" charset="-122"/>
                <a:cs typeface="微软雅黑" panose="020b0503020204020204" charset="-122"/>
              </a:rPr>
              <a:t>真题</a:t>
            </a:r>
            <a:r>
              <a:rPr sz="2000" spc="-10">
                <a:latin typeface="微软雅黑" panose="020b0503020204020204" charset="-122"/>
                <a:cs typeface="微软雅黑" panose="020b0503020204020204" charset="-122"/>
              </a:rPr>
              <a:t>)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名著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中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的人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物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和情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节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对应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不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正确的 一项是（	）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  <a:tabLst>
                <a:tab pos="2818765"/>
              </a:tabLst>
            </a:pPr>
            <a:r>
              <a:rPr sz="2000" spc="5">
                <a:latin typeface="微软雅黑" panose="020b0503020204020204" charset="-122"/>
                <a:cs typeface="微软雅黑" panose="020b0503020204020204" charset="-122"/>
              </a:rPr>
              <a:t>A．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关羽</a:t>
            </a: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单刀赴会	（《三国演义》）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3514" y="2891409"/>
            <a:ext cx="3027045" cy="1367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7355" indent="-415290">
              <a:lnSpc>
                <a:spcPct val="100000"/>
              </a:lnSpc>
              <a:spcBef>
                <a:spcPts val="100"/>
              </a:spcBef>
              <a:buSzPct val="95000"/>
              <a:buAutoNum type="alphaUcPeriod" startAt="2"/>
              <a:tabLst>
                <a:tab pos="427990"/>
              </a:tabLst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孙悟空</a:t>
            </a: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大闹五庄观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226060">
              <a:lnSpc>
                <a:spcPct val="170000"/>
              </a:lnSpc>
              <a:spcBef>
                <a:spcPts val="5"/>
              </a:spcBef>
              <a:buSzPct val="95000"/>
              <a:buAutoNum type="alphaUcPeriod" startAt="2"/>
              <a:tabLst>
                <a:tab pos="438150"/>
              </a:tabLst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武松</a:t>
            </a: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倒拔垂杨柳 </a:t>
            </a: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D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．鲁滨逊</a:t>
            </a: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烧制陶器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33647" y="2891409"/>
            <a:ext cx="2595245" cy="1367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635">
              <a:lnSpc>
                <a:spcPct val="100000"/>
              </a:lnSpc>
              <a:spcBef>
                <a:spcPts val="100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（《西游记》）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85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（《水浒传》）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  <a:p>
            <a:pPr marL="36830">
              <a:lnSpc>
                <a:spcPct val="100000"/>
              </a:lnSpc>
              <a:spcBef>
                <a:spcPts val="1680"/>
              </a:spcBef>
            </a:pP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（《鲁滨逊漂流记》）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真题演练</a:t>
            </a:r>
            <a:endParaRPr sz="25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261619" y="1113942"/>
            <a:ext cx="6334760" cy="2875915"/>
          </a:xfrm>
          <a:prstGeom prst="rect">
            <a:avLst/>
          </a:prstGeom>
        </p:spPr>
        <p:txBody>
          <a:bodyPr vert="horz" wrap="square" lIns="0" tIns="180340" rIns="0" bIns="0" rtlCol="0">
            <a:spAutoFit/>
          </a:bodyPr>
          <a:lstStyle/>
          <a:p>
            <a:pPr marL="172720">
              <a:lnSpc>
                <a:spcPct val="100000"/>
              </a:lnSpc>
              <a:spcBef>
                <a:spcPts val="1420"/>
              </a:spcBef>
            </a:pPr>
            <a:r>
              <a:rPr spc="-10"/>
              <a:t>（</a:t>
            </a:r>
            <a:r>
              <a:rPr>
                <a:latin typeface="微软雅黑" panose="020b0503020204020204" charset="-122"/>
                <a:cs typeface="微软雅黑" panose="020b0503020204020204" charset="-122"/>
                <a:sym typeface="+mn-ea"/>
              </a:rPr>
              <a:t>中考</a:t>
            </a:r>
            <a:r>
              <a:rPr lang="zh-CN">
                <a:latin typeface="微软雅黑" panose="020b0503020204020204" charset="-122"/>
                <a:cs typeface="微软雅黑" panose="020b0503020204020204" charset="-122"/>
                <a:sym typeface="+mn-ea"/>
              </a:rPr>
              <a:t>真题</a:t>
            </a:r>
            <a:r>
              <a:rPr spc="-5"/>
              <a:t>）</a:t>
            </a:r>
          </a:p>
          <a:p>
            <a:pPr marL="172720">
              <a:lnSpc>
                <a:spcPct val="100000"/>
              </a:lnSpc>
              <a:spcBef>
                <a:spcPts val="1325"/>
              </a:spcBef>
            </a:pPr>
            <a:r>
              <a:rPr spc="-5"/>
              <a:t>成语“</a:t>
            </a:r>
            <a:r>
              <a:rPr/>
              <a:t>万事</a:t>
            </a:r>
            <a:r>
              <a:rPr spc="-5"/>
              <a:t>俱备，</a:t>
            </a:r>
            <a:r>
              <a:rPr/>
              <a:t>只欠</a:t>
            </a:r>
            <a:r>
              <a:rPr spc="-5"/>
              <a:t>东风”</a:t>
            </a:r>
            <a:r>
              <a:rPr/>
              <a:t>是根</a:t>
            </a:r>
            <a:r>
              <a:rPr spc="20"/>
              <a:t>据</a:t>
            </a:r>
            <a:r>
              <a:rPr spc="-5"/>
              <a:t>《三</a:t>
            </a:r>
            <a:r>
              <a:rPr/>
              <a:t>国演义</a:t>
            </a:r>
            <a:r>
              <a:rPr spc="-5"/>
              <a:t>》</a:t>
            </a:r>
          </a:p>
          <a:p>
            <a:pPr marL="172720" marR="187325">
              <a:lnSpc>
                <a:spcPct val="130000"/>
              </a:lnSpc>
              <a:tabLst>
                <a:tab pos="1671955"/>
              </a:tabLst>
            </a:pPr>
            <a:r>
              <a:rPr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pc="-5"/>
              <a:t>（战役）</a:t>
            </a:r>
            <a:r>
              <a:rPr/>
              <a:t>中</a:t>
            </a:r>
            <a:r>
              <a:rPr spc="-5"/>
              <a:t>”周</a:t>
            </a:r>
            <a:r>
              <a:rPr/>
              <a:t>瑜</a:t>
            </a:r>
            <a:r>
              <a:rPr spc="-5"/>
              <a:t>定计</a:t>
            </a:r>
            <a:r>
              <a:rPr/>
              <a:t>火</a:t>
            </a:r>
            <a:r>
              <a:rPr spc="-5"/>
              <a:t>攻曹</a:t>
            </a:r>
            <a:r>
              <a:rPr/>
              <a:t>操</a:t>
            </a:r>
            <a:r>
              <a:rPr spc="-5"/>
              <a:t>”的 故事演化而来的。请再写出源</a:t>
            </a:r>
            <a:r>
              <a:rPr spc="-35"/>
              <a:t>于</a:t>
            </a:r>
            <a:r>
              <a:rPr spc="-5"/>
              <a:t>《</a:t>
            </a:r>
            <a:r>
              <a:rPr/>
              <a:t>三</a:t>
            </a:r>
            <a:r>
              <a:rPr spc="-5"/>
              <a:t>国演</a:t>
            </a:r>
            <a:r>
              <a:rPr/>
              <a:t>义</a:t>
            </a:r>
            <a:r>
              <a:rPr spc="-10"/>
              <a:t>》</a:t>
            </a:r>
            <a:r>
              <a:rPr spc="-5"/>
              <a:t>的 两个成语，并写出相应的人物及故</a:t>
            </a:r>
            <a:r>
              <a:rPr spc="5"/>
              <a:t>事</a:t>
            </a:r>
            <a:r>
              <a:rPr spc="-5"/>
              <a:t>。</a:t>
            </a:r>
          </a:p>
          <a:p>
            <a:pPr marL="172720">
              <a:lnSpc>
                <a:spcPct val="100000"/>
              </a:lnSpc>
              <a:spcBef>
                <a:spcPts val="1320"/>
              </a:spcBef>
              <a:tabLst>
                <a:tab pos="2450465"/>
                <a:tab pos="5963920"/>
              </a:tabLst>
            </a:pPr>
            <a:r>
              <a:rPr spc="-5"/>
              <a:t>成语</a:t>
            </a:r>
            <a:r>
              <a:rPr spc="-15"/>
              <a:t>：</a:t>
            </a:r>
            <a:r>
              <a:rPr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u="heavy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pc="-10"/>
              <a:t>人物及故事</a:t>
            </a:r>
            <a:r>
              <a:rPr spc="-5"/>
              <a:t>：</a:t>
            </a:r>
            <a:r>
              <a:rPr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u="heavy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</a:p>
          <a:p>
            <a:pPr marL="172720">
              <a:lnSpc>
                <a:spcPct val="100000"/>
              </a:lnSpc>
              <a:spcBef>
                <a:spcPts val="1320"/>
              </a:spcBef>
              <a:tabLst>
                <a:tab pos="2449830"/>
                <a:tab pos="5963920"/>
              </a:tabLst>
            </a:pPr>
            <a:r>
              <a:rPr spc="-5"/>
              <a:t>成语</a:t>
            </a:r>
            <a:r>
              <a:rPr spc="-10"/>
              <a:t>：</a:t>
            </a:r>
            <a:r>
              <a:rPr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u="heavy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pc="-5"/>
              <a:t>人物及故事：</a:t>
            </a:r>
            <a:r>
              <a:rPr u="heavy" spc="-5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u="heavy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真题演练</a:t>
            </a:r>
            <a:endParaRPr sz="2500"/>
          </a:p>
        </p:txBody>
      </p:sp>
      <p:sp>
        <p:nvSpPr>
          <p:cNvPr id="3" name="object 3"/>
          <p:cNvSpPr/>
          <p:nvPr/>
        </p:nvSpPr>
        <p:spPr>
          <a:xfrm>
            <a:off x="2092451" y="3696080"/>
            <a:ext cx="1412875" cy="0"/>
          </a:xfrm>
          <a:custGeom>
            <a:rect l="l" t="t" r="r" b="b"/>
            <a:pathLst>
              <a:path w="1412875">
                <a:moveTo>
                  <a:pt x="0" y="0"/>
                </a:moveTo>
                <a:lnTo>
                  <a:pt x="1412748" y="0"/>
                </a:lnTo>
              </a:path>
            </a:pathLst>
          </a:custGeom>
          <a:ln w="121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15967" y="3696080"/>
            <a:ext cx="988060" cy="0"/>
          </a:xfrm>
          <a:custGeom>
            <a:rect l="l" t="t" r="r" b="b"/>
            <a:pathLst>
              <a:path w="988060">
                <a:moveTo>
                  <a:pt x="0" y="0"/>
                </a:moveTo>
                <a:lnTo>
                  <a:pt x="987551" y="0"/>
                </a:lnTo>
              </a:path>
            </a:pathLst>
          </a:custGeom>
          <a:ln w="121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9343" y="1164717"/>
            <a:ext cx="6233160" cy="33604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>
                <a:latin typeface="微软雅黑" panose="020b0503020204020204" charset="-122"/>
                <a:cs typeface="微软雅黑" panose="020b0503020204020204" charset="-122"/>
                <a:sym typeface="+mn-ea"/>
              </a:rPr>
              <a:t>中考</a:t>
            </a:r>
            <a:r>
              <a:rPr lang="zh-CN" sz="1600">
                <a:latin typeface="微软雅黑" panose="020b0503020204020204" charset="-122"/>
                <a:cs typeface="微软雅黑" panose="020b0503020204020204" charset="-122"/>
                <a:sym typeface="+mn-ea"/>
              </a:rPr>
              <a:t>真题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）</a:t>
            </a:r>
            <a:r>
              <a:rPr sz="1600" b="1" spc="-5">
                <a:latin typeface="微软雅黑" panose="020b0503020204020204" charset="-122"/>
                <a:cs typeface="微软雅黑" panose="020b0503020204020204" charset="-122"/>
              </a:rPr>
              <a:t>名著导读</a:t>
            </a:r>
            <a:r>
              <a:rPr sz="1600" b="1" spc="-10">
                <a:latin typeface="微软雅黑" panose="020b0503020204020204" charset="-122"/>
                <a:cs typeface="微软雅黑" panose="020b0503020204020204" charset="-122"/>
              </a:rPr>
              <a:t>（3</a:t>
            </a:r>
            <a:r>
              <a:rPr sz="1600" b="1" spc="-5"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r>
              <a:rPr sz="1600" b="1" spc="45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b="1" spc="-5">
                <a:latin typeface="微软雅黑" panose="020b0503020204020204" charset="-122"/>
                <a:cs typeface="微软雅黑" panose="020b0503020204020204" charset="-122"/>
              </a:rPr>
              <a:t>阅读下面的文字答题。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109220" indent="412750" algn="just">
              <a:lnSpc>
                <a:spcPct val="150000"/>
              </a:lnSpc>
              <a:spcBef>
                <a:spcPts val="385"/>
              </a:spcBef>
            </a:pP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，于桃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园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中，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备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下乌牛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白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马祭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礼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等项，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人焚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香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再拜而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誓 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曰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：“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念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刘备、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关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羽、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张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飞，虽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然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异姓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既结为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兄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弟，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同心协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力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，  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救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困扶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危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；上报</a:t>
            </a:r>
            <a:r>
              <a:rPr sz="1600" spc="10">
                <a:latin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家，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安黎庶</a:t>
            </a:r>
            <a:r>
              <a:rPr sz="16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不求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年同月</a:t>
            </a:r>
            <a:r>
              <a:rPr sz="1600" spc="10">
                <a:latin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日生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只愿同</a:t>
            </a:r>
            <a:r>
              <a:rPr sz="1600" spc="10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同 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同日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死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。皇天</a:t>
            </a:r>
            <a:r>
              <a:rPr sz="1600" spc="10"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土，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鉴此心</a:t>
            </a:r>
            <a:r>
              <a:rPr sz="16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背义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忘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恩，天</a:t>
            </a:r>
            <a:r>
              <a:rPr sz="1600" spc="10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共戮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”誓毕</a:t>
            </a:r>
            <a:r>
              <a:rPr sz="16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拜 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刘备为兄，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关羽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之，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张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飞为</a:t>
            </a:r>
            <a:r>
              <a:rPr sz="1600" spc="5">
                <a:latin typeface="宋体" panose="02010600030101010101" pitchFamily="2" charset="-122"/>
                <a:cs typeface="宋体" panose="02010600030101010101" pitchFamily="2" charset="-122"/>
              </a:rPr>
              <a:t>弟</a:t>
            </a:r>
            <a:r>
              <a:rPr sz="1600" spc="-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37845" indent="-525780">
              <a:lnSpc>
                <a:spcPct val="100000"/>
              </a:lnSpc>
              <a:spcBef>
                <a:spcPts val="1345"/>
              </a:spcBef>
              <a:buSzPct val="94000"/>
              <a:buAutoNum type="arabicPlain"/>
              <a:tabLst>
                <a:tab pos="538480"/>
                <a:tab pos="2361565"/>
                <a:tab pos="3166110"/>
                <a:tab pos="4401185"/>
                <a:tab pos="5026025"/>
              </a:tabLst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上段文字出自	▲	，作者是	▲	。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（1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380"/>
              </a:spcBef>
              <a:buSzPct val="94000"/>
              <a:buAutoNum type="arabicPlain"/>
              <a:tabLst>
                <a:tab pos="538480"/>
                <a:tab pos="3959225"/>
                <a:tab pos="5305425"/>
              </a:tabLst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“桃园结义”是人们耳熟能详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经典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故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事。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请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结合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材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料谈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谈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我们 应该怎样结交朋友</a:t>
            </a:r>
            <a:r>
              <a:rPr sz="1600" spc="-15">
                <a:latin typeface="微软雅黑" panose="020b0503020204020204" charset="-122"/>
                <a:cs typeface="微软雅黑" panose="020b0503020204020204" charset="-122"/>
              </a:rPr>
              <a:t>？（2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r>
              <a:rPr sz="1600" u="sng" spc="-5"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▲	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真题演练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483514" y="1227582"/>
            <a:ext cx="5931535" cy="33197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400">
                <a:latin typeface="微软雅黑" panose="020b0503020204020204" charset="-122"/>
                <a:cs typeface="微软雅黑" panose="020b0503020204020204" charset="-122"/>
                <a:sym typeface="+mn-ea"/>
              </a:rPr>
              <a:t>中考</a:t>
            </a:r>
            <a:r>
              <a:rPr lang="zh-CN" sz="1400">
                <a:latin typeface="微软雅黑" panose="020b0503020204020204" charset="-122"/>
                <a:cs typeface="微软雅黑" panose="020b0503020204020204" charset="-122"/>
                <a:sym typeface="+mn-ea"/>
              </a:rPr>
              <a:t>真题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）</a:t>
            </a:r>
            <a:r>
              <a:rPr sz="1400" b="1">
                <a:latin typeface="微软雅黑" panose="020b0503020204020204" charset="-122"/>
                <a:cs typeface="微软雅黑" panose="020b0503020204020204" charset="-122"/>
              </a:rPr>
              <a:t>阅读下</a:t>
            </a:r>
            <a:r>
              <a:rPr sz="1400" b="1" spc="-15">
                <a:latin typeface="微软雅黑" panose="020b0503020204020204" charset="-122"/>
                <a:cs typeface="微软雅黑" panose="020b0503020204020204" charset="-122"/>
              </a:rPr>
              <a:t>面</a:t>
            </a:r>
            <a:r>
              <a:rPr sz="1400" b="1">
                <a:latin typeface="微软雅黑" panose="020b0503020204020204" charset="-122"/>
                <a:cs typeface="微软雅黑" panose="020b0503020204020204" charset="-122"/>
              </a:rPr>
              <a:t>文字</a:t>
            </a:r>
            <a:r>
              <a:rPr sz="1400" b="1" spc="-15"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b="1">
                <a:latin typeface="微软雅黑" panose="020b0503020204020204" charset="-122"/>
                <a:cs typeface="微软雅黑" panose="020b0503020204020204" charset="-122"/>
              </a:rPr>
              <a:t>回答</a:t>
            </a:r>
            <a:r>
              <a:rPr sz="1400" b="1" spc="-15">
                <a:latin typeface="微软雅黑" panose="020b0503020204020204" charset="-122"/>
                <a:cs typeface="微软雅黑" panose="020b0503020204020204" charset="-122"/>
              </a:rPr>
              <a:t>问</a:t>
            </a:r>
            <a:r>
              <a:rPr sz="1400" b="1">
                <a:latin typeface="微软雅黑" panose="020b0503020204020204" charset="-122"/>
                <a:cs typeface="微软雅黑" panose="020b0503020204020204" charset="-122"/>
              </a:rPr>
              <a:t>题。</a:t>
            </a:r>
            <a:r>
              <a:rPr sz="1400" b="1" spc="-5">
                <a:latin typeface="微软雅黑" panose="020b0503020204020204" charset="-122"/>
                <a:cs typeface="微软雅黑" panose="020b0503020204020204" charset="-122"/>
              </a:rPr>
              <a:t>（4</a:t>
            </a:r>
            <a:r>
              <a:rPr sz="1400" b="1"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  <a:p>
            <a:pPr marR="391795" algn="r">
              <a:lnSpc>
                <a:spcPct val="100000"/>
              </a:lnSpc>
              <a:spcBef>
                <a:spcPts val="1175"/>
              </a:spcBef>
            </a:pP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忽又一人</a:t>
            </a:r>
            <a:r>
              <a:rPr sz="1400" spc="-10">
                <a:latin typeface="宋体" panose="02010600030101010101" pitchFamily="2" charset="-122"/>
                <a:cs typeface="宋体" panose="02010600030101010101" pitchFamily="2" charset="-122"/>
              </a:rPr>
              <a:t>大声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曰：“</a:t>
            </a:r>
            <a:r>
              <a:rPr sz="1400" spc="-10">
                <a:latin typeface="宋体" panose="02010600030101010101" pitchFamily="2" charset="-122"/>
                <a:cs typeface="宋体" panose="02010600030101010101" pitchFamily="2" charset="-122"/>
              </a:rPr>
              <a:t>公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好为</a:t>
            </a:r>
            <a:r>
              <a:rPr sz="1400" spc="-10">
                <a:latin typeface="宋体" panose="02010600030101010101" pitchFamily="2" charset="-122"/>
                <a:cs typeface="宋体" panose="02010600030101010101" pitchFamily="2" charset="-122"/>
              </a:rPr>
              <a:t>大言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，未必</a:t>
            </a:r>
            <a:r>
              <a:rPr sz="1400" spc="-10">
                <a:latin typeface="宋体" panose="02010600030101010101" pitchFamily="2" charset="-122"/>
                <a:cs typeface="宋体" panose="02010600030101010101" pitchFamily="2" charset="-122"/>
              </a:rPr>
              <a:t>真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有实</a:t>
            </a:r>
            <a:r>
              <a:rPr sz="1400" spc="-10">
                <a:latin typeface="宋体" panose="02010600030101010101" pitchFamily="2" charset="-122"/>
                <a:cs typeface="宋体" panose="02010600030101010101" pitchFamily="2" charset="-122"/>
              </a:rPr>
              <a:t>学，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恐适为</a:t>
            </a:r>
            <a:r>
              <a:rPr sz="1400" spc="-10">
                <a:latin typeface="宋体" panose="02010600030101010101" pitchFamily="2" charset="-122"/>
                <a:cs typeface="宋体" panose="02010600030101010101" pitchFamily="2" charset="-122"/>
              </a:rPr>
              <a:t>儒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者所笑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44450" algn="just">
              <a:lnSpc>
                <a:spcPct val="150000"/>
              </a:lnSpc>
            </a:pP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耳。</a:t>
            </a:r>
            <a:r>
              <a:rPr sz="1400" spc="-5">
                <a:latin typeface="宋体" panose="02010600030101010101" pitchFamily="2" charset="-122"/>
                <a:cs typeface="宋体" panose="02010600030101010101" pitchFamily="2" charset="-122"/>
              </a:rPr>
              <a:t>”□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视其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人，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乃汝南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程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德枢</a:t>
            </a:r>
            <a:r>
              <a:rPr sz="1400" spc="-10"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□答曰</a:t>
            </a:r>
            <a:r>
              <a:rPr sz="1400" spc="-5">
                <a:latin typeface="宋体" panose="02010600030101010101" pitchFamily="2" charset="-122"/>
                <a:cs typeface="宋体" panose="02010600030101010101" pitchFamily="2" charset="-122"/>
              </a:rPr>
              <a:t>：“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儒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有君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子小人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别。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君子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之 儒，忠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君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爱国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，守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正恶邪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务使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泽及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当时，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留后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世。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若夫小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之儒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，惟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务 雕虫，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专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工翰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墨，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青春作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赋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，皓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首穷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经；笔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虽有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千言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，胸中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无一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策。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且 如杨雄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文章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名世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，而屈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身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事莽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，不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免投阁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死，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此所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谓小人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儒也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；虽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日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R="392430" algn="r">
              <a:lnSpc>
                <a:spcPct val="100000"/>
              </a:lnSpc>
              <a:spcBef>
                <a:spcPts val="1105"/>
              </a:spcBef>
            </a:pPr>
            <a:r>
              <a:rPr sz="1400" spc="10">
                <a:latin typeface="宋体" panose="02010600030101010101" pitchFamily="2" charset="-122"/>
                <a:cs typeface="宋体" panose="02010600030101010101" pitchFamily="2" charset="-122"/>
              </a:rPr>
              <a:t>赋万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言，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亦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何取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哉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！”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程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德枢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能对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众</a:t>
            </a:r>
            <a:r>
              <a:rPr sz="1400" spc="10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□对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答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如流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尽皆</a:t>
            </a:r>
            <a:r>
              <a:rPr sz="1400" spc="-15">
                <a:latin typeface="宋体" panose="02010600030101010101" pitchFamily="2" charset="-122"/>
                <a:cs typeface="宋体" panose="02010600030101010101" pitchFamily="2" charset="-122"/>
              </a:rPr>
              <a:t>失</a:t>
            </a:r>
            <a:r>
              <a:rPr sz="1400">
                <a:latin typeface="宋体" panose="02010600030101010101" pitchFamily="2" charset="-122"/>
                <a:cs typeface="宋体" panose="02010600030101010101" pitchFamily="2" charset="-122"/>
              </a:rPr>
              <a:t>色。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Times New Roman" panose="02020603050405020304"/>
              <a:cs typeface="Times New Roman" panose="02020603050405020304"/>
            </a:endParaRPr>
          </a:p>
          <a:p>
            <a:pPr marL="474980" indent="-462915">
              <a:lnSpc>
                <a:spcPct val="100000"/>
              </a:lnSpc>
              <a:buSzPct val="93000"/>
              <a:buAutoNum type="arabicPlain"/>
              <a:tabLst>
                <a:tab pos="475615"/>
                <a:tab pos="4920615"/>
              </a:tabLst>
            </a:pP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以上文字出自古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典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长篇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小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说《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三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国演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义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》中的</a:t>
            </a:r>
            <a:r>
              <a:rPr sz="1400" u="sng"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（情节）。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340"/>
              </a:spcBef>
              <a:buSzPct val="93000"/>
              <a:buAutoNum type="arabicPlain"/>
              <a:tabLst>
                <a:tab pos="475615"/>
                <a:tab pos="3089910"/>
                <a:tab pos="5560695"/>
              </a:tabLst>
            </a:pP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文中方框处略去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400" spc="-5"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1400" u="sng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（姓名或字号）</a:t>
            </a:r>
            <a:r>
              <a:rPr sz="1400" spc="-10"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u="sng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（事 件）能够说明这个人是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君子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之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儒”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400" spc="5">
                <a:latin typeface="微软雅黑" panose="020b0503020204020204" charset="-122"/>
                <a:cs typeface="微软雅黑" panose="020b0503020204020204" charset="-122"/>
              </a:rPr>
              <a:t>（2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分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）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真题演练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421640" y="1287017"/>
            <a:ext cx="6121400" cy="3195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16910"/>
              </a:tabLst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答案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：（1）（1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分）《三国演义》	罗贯中（每空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0.5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6350">
              <a:lnSpc>
                <a:spcPct val="140000"/>
              </a:lnSpc>
              <a:spcBef>
                <a:spcPts val="385"/>
              </a:spcBef>
            </a:pP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（2）（2分）示例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：①刘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备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关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羽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张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飞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为了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救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困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扶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危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上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报 国家、</a:t>
            </a:r>
            <a:r>
              <a:rPr sz="1600" spc="10">
                <a:latin typeface="微软雅黑" panose="020b0503020204020204" charset="-122"/>
                <a:cs typeface="微软雅黑" panose="020b0503020204020204" charset="-122"/>
              </a:rPr>
              <a:t>下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安黎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庶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”的共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同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理想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而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桃园结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义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②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今天我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们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在交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朋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友、 结兄弟情义的时候，也需要有报效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国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家的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远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大理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想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，不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能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无原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则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，  讲哥们，意气用事。（每</a:t>
            </a:r>
            <a:r>
              <a:rPr sz="1600" spc="-30">
                <a:latin typeface="微软雅黑" panose="020b0503020204020204" charset="-122"/>
                <a:cs typeface="微软雅黑" panose="020b0503020204020204" charset="-122"/>
              </a:rPr>
              <a:t>点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分，意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对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即可）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1810"/>
              </a:spcBef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答案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：（1）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诸葛亮舌战群儒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（2）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孔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明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/诸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葛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亮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定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三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分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隆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中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决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策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；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孔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明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巧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布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八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阵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；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七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擒</a:t>
            </a:r>
            <a:r>
              <a:rPr sz="1600">
                <a:latin typeface="微软雅黑" panose="020b0503020204020204" charset="-122"/>
                <a:cs typeface="微软雅黑" panose="020b0503020204020204" charset="-122"/>
              </a:rPr>
              <a:t>孟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获；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5"/>
              </a:spcBef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草船借箭。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7411" y="122046"/>
            <a:ext cx="5984875" cy="289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（</a:t>
            </a:r>
            <a:r>
              <a:rPr>
                <a:latin typeface="微软雅黑" panose="020b0503020204020204" charset="-122"/>
                <a:cs typeface="微软雅黑" panose="020b0503020204020204" charset="-122"/>
                <a:sym typeface="+mn-ea"/>
              </a:rPr>
              <a:t>中考</a:t>
            </a:r>
            <a:r>
              <a:rPr lang="zh-CN">
                <a:latin typeface="微软雅黑" panose="020b0503020204020204" charset="-122"/>
                <a:cs typeface="微软雅黑" panose="020b0503020204020204" charset="-122"/>
                <a:sym typeface="+mn-ea"/>
              </a:rPr>
              <a:t>真题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）阅读下面的连环画，完成第</a:t>
            </a:r>
            <a:r>
              <a:rPr sz="1800" spc="5">
                <a:latin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1）</a:t>
            </a: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–</a:t>
            </a: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（3）题。</a:t>
            </a:r>
            <a:endParaRPr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8645" y="563118"/>
            <a:ext cx="2160270" cy="1720850"/>
          </a:xfrm>
          <a:custGeom>
            <a:rect l="l" t="t" r="r" b="b"/>
            <a:pathLst>
              <a:path w="2160270" h="1720850">
                <a:moveTo>
                  <a:pt x="0" y="1720595"/>
                </a:moveTo>
                <a:lnTo>
                  <a:pt x="2160270" y="1720595"/>
                </a:lnTo>
                <a:lnTo>
                  <a:pt x="2160270" y="0"/>
                </a:lnTo>
                <a:lnTo>
                  <a:pt x="0" y="0"/>
                </a:lnTo>
                <a:lnTo>
                  <a:pt x="0" y="17205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48864" y="563118"/>
            <a:ext cx="2160270" cy="1720850"/>
          </a:xfrm>
          <a:custGeom>
            <a:rect l="l" t="t" r="r" b="b"/>
            <a:pathLst>
              <a:path w="2160270" h="1720850">
                <a:moveTo>
                  <a:pt x="0" y="1720595"/>
                </a:moveTo>
                <a:lnTo>
                  <a:pt x="2160269" y="1720595"/>
                </a:lnTo>
                <a:lnTo>
                  <a:pt x="2160269" y="0"/>
                </a:lnTo>
                <a:lnTo>
                  <a:pt x="0" y="0"/>
                </a:lnTo>
                <a:lnTo>
                  <a:pt x="0" y="17205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09134" y="563118"/>
            <a:ext cx="2160270" cy="1720850"/>
          </a:xfrm>
          <a:custGeom>
            <a:rect l="l" t="t" r="r" b="b"/>
            <a:pathLst>
              <a:path w="2160270" h="1720850">
                <a:moveTo>
                  <a:pt x="0" y="1720595"/>
                </a:moveTo>
                <a:lnTo>
                  <a:pt x="2160269" y="1720595"/>
                </a:lnTo>
                <a:lnTo>
                  <a:pt x="2160269" y="0"/>
                </a:lnTo>
                <a:lnTo>
                  <a:pt x="0" y="0"/>
                </a:lnTo>
                <a:lnTo>
                  <a:pt x="0" y="17205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8645" y="2925546"/>
            <a:ext cx="2160270" cy="1518920"/>
          </a:xfrm>
          <a:custGeom>
            <a:rect l="l" t="t" r="r" b="b"/>
            <a:pathLst>
              <a:path w="2160270" h="1518920">
                <a:moveTo>
                  <a:pt x="0" y="1518412"/>
                </a:moveTo>
                <a:lnTo>
                  <a:pt x="2160270" y="1518412"/>
                </a:lnTo>
                <a:lnTo>
                  <a:pt x="2160270" y="0"/>
                </a:lnTo>
                <a:lnTo>
                  <a:pt x="0" y="0"/>
                </a:lnTo>
                <a:lnTo>
                  <a:pt x="0" y="15184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48864" y="2925546"/>
            <a:ext cx="2160270" cy="1518920"/>
          </a:xfrm>
          <a:custGeom>
            <a:rect l="l" t="t" r="r" b="b"/>
            <a:pathLst>
              <a:path w="2160270" h="1518920">
                <a:moveTo>
                  <a:pt x="0" y="1518412"/>
                </a:moveTo>
                <a:lnTo>
                  <a:pt x="2160269" y="1518412"/>
                </a:lnTo>
                <a:lnTo>
                  <a:pt x="2160269" y="0"/>
                </a:lnTo>
                <a:lnTo>
                  <a:pt x="0" y="0"/>
                </a:lnTo>
                <a:lnTo>
                  <a:pt x="0" y="15184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09134" y="2925546"/>
            <a:ext cx="2160270" cy="1518920"/>
          </a:xfrm>
          <a:custGeom>
            <a:rect l="l" t="t" r="r" b="b"/>
            <a:pathLst>
              <a:path w="2160270" h="1518920">
                <a:moveTo>
                  <a:pt x="0" y="1518412"/>
                </a:moveTo>
                <a:lnTo>
                  <a:pt x="2160269" y="1518412"/>
                </a:lnTo>
                <a:lnTo>
                  <a:pt x="2160269" y="0"/>
                </a:lnTo>
                <a:lnTo>
                  <a:pt x="0" y="0"/>
                </a:lnTo>
                <a:lnTo>
                  <a:pt x="0" y="15184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182295" y="556768"/>
          <a:ext cx="6526529" cy="45269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0270"/>
                <a:gridCol w="2205990"/>
                <a:gridCol w="2160269"/>
              </a:tblGrid>
              <a:tr h="1720596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41858">
                <a:tc>
                  <a:txBody>
                    <a:bodyPr vert="horz" wrap="square"/>
                    <a:lstStyle/>
                    <a:p>
                      <a:pPr marL="5715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800">
                          <a:latin typeface="Calibri"/>
                          <a:cs typeface="Calibri" panose="020f0502020204030204"/>
                        </a:rPr>
                        <a:t>1.</a:t>
                      </a:r>
                      <a:r>
                        <a:rPr sz="800" spc="105">
                          <a:latin typeface="Calibri"/>
                          <a:cs typeface="Calibri" panose="020f0502020204030204"/>
                        </a:rPr>
                        <a:t> 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孔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明在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西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域正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分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兵运</a:t>
                      </a:r>
                      <a:r>
                        <a:rPr sz="80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粮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，听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报司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马懿大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军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来</a:t>
                      </a:r>
                      <a:endParaRPr sz="8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57150" marR="48895">
                        <a:lnSpc>
                          <a:spcPct val="150000"/>
                        </a:lnSpc>
                      </a:pP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攻。这是，孔明手下只剩一</a:t>
                      </a:r>
                      <a:r>
                        <a:rPr sz="800" spc="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些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文</a:t>
                      </a:r>
                      <a:r>
                        <a:rPr sz="800" spc="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官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，他们听了 探报，都惊慌起来。</a:t>
                      </a:r>
                      <a:endParaRPr sz="8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361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5778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800">
                          <a:latin typeface="Calibri"/>
                          <a:cs typeface="Calibri" panose="020f0502020204030204"/>
                        </a:rPr>
                        <a:t>2.</a:t>
                      </a:r>
                      <a:r>
                        <a:rPr sz="800" spc="100">
                          <a:latin typeface="Calibri"/>
                          <a:cs typeface="Calibri" panose="020f0502020204030204"/>
                        </a:rPr>
                        <a:t> 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众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官纷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纷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议论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孔明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沉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思片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刻后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，微微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笑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道：</a:t>
                      </a:r>
                      <a:endParaRPr sz="8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57785" marR="92710">
                        <a:lnSpc>
                          <a:spcPct val="150000"/>
                        </a:lnSpc>
                      </a:pPr>
                      <a:r>
                        <a:rPr sz="800" spc="20">
                          <a:latin typeface="Calibri"/>
                          <a:cs typeface="Calibri" panose="020f0502020204030204"/>
                        </a:rPr>
                        <a:t>“</a:t>
                      </a:r>
                      <a:r>
                        <a:rPr sz="80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不必惊慌，</a:t>
                      </a:r>
                      <a:r>
                        <a:rPr sz="800" spc="3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我</a:t>
                      </a:r>
                      <a:r>
                        <a:rPr sz="800" spc="2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早埋伏下十万雄</a:t>
                      </a:r>
                      <a:r>
                        <a:rPr sz="80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兵，在此等候 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司马懿。</a:t>
                      </a:r>
                      <a:r>
                        <a:rPr sz="800">
                          <a:latin typeface="Calibri"/>
                          <a:cs typeface="Calibri" panose="020f0502020204030204"/>
                        </a:rPr>
                        <a:t>”</a:t>
                      </a:r>
                      <a:endParaRPr sz="800">
                        <a:latin typeface="Calibri"/>
                        <a:cs typeface="Calibri" panose="020f0502020204030204"/>
                      </a:endParaRPr>
                    </a:p>
                  </a:txBody>
                  <a:tcPr marL="0" marR="0" marT="361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5842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800">
                          <a:latin typeface="Calibri"/>
                          <a:cs typeface="Calibri" panose="020f0502020204030204"/>
                        </a:rPr>
                        <a:t>3.</a:t>
                      </a:r>
                      <a:r>
                        <a:rPr sz="800" spc="105">
                          <a:latin typeface="Calibri"/>
                          <a:cs typeface="Calibri" panose="020f0502020204030204"/>
                        </a:rPr>
                        <a:t> 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孔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明传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令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各自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隐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藏，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又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命大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开四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门，挑</a:t>
                      </a:r>
                      <a:r>
                        <a:rPr sz="80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选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几</a:t>
                      </a:r>
                      <a:endParaRPr sz="8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58420" marR="48895">
                        <a:lnSpc>
                          <a:spcPct val="150000"/>
                        </a:lnSpc>
                      </a:pP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十个老兵办成百姓，去城门</a:t>
                      </a:r>
                      <a:r>
                        <a:rPr sz="800" spc="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口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打</a:t>
                      </a:r>
                      <a:r>
                        <a:rPr sz="800" spc="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扫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街道，叮嘱 道：</a:t>
                      </a:r>
                      <a:r>
                        <a:rPr sz="800">
                          <a:latin typeface="Calibri"/>
                          <a:cs typeface="Calibri" panose="020f0502020204030204"/>
                        </a:rPr>
                        <a:t>“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魏兵到来，不得慌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张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sz="800">
                          <a:latin typeface="Calibri"/>
                          <a:cs typeface="Calibri" panose="020f0502020204030204"/>
                        </a:rPr>
                        <a:t>”</a:t>
                      </a:r>
                      <a:endParaRPr sz="800">
                        <a:latin typeface="Calibri"/>
                        <a:cs typeface="Calibri" panose="020f0502020204030204"/>
                      </a:endParaRPr>
                    </a:p>
                  </a:txBody>
                  <a:tcPr marL="0" marR="0" marT="361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518386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46117">
                <a:tc>
                  <a:txBody>
                    <a:bodyPr vert="horz" wrap="square"/>
                    <a:lstStyle/>
                    <a:p>
                      <a:pPr marL="5715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800">
                          <a:latin typeface="Calibri"/>
                          <a:cs typeface="Calibri" panose="020f0502020204030204"/>
                        </a:rPr>
                        <a:t>4.</a:t>
                      </a:r>
                      <a:r>
                        <a:rPr sz="800" spc="105">
                          <a:latin typeface="Calibri"/>
                          <a:cs typeface="Calibri" panose="020f0502020204030204"/>
                        </a:rPr>
                        <a:t> 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孔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明叫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两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个童</a:t>
                      </a:r>
                      <a:r>
                        <a:rPr sz="80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儿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，捧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着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古琴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、香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炉、跟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他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走</a:t>
                      </a:r>
                      <a:endParaRPr sz="8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57150" marR="48895">
                        <a:lnSpc>
                          <a:spcPct val="150000"/>
                        </a:lnSpc>
                      </a:pP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上城楼。他端坐在城楼前面</a:t>
                      </a:r>
                      <a:r>
                        <a:rPr sz="800" spc="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焚</a:t>
                      </a:r>
                      <a:r>
                        <a:rPr sz="800" spc="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起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一炉好香， 平心静气，弹起琴来。</a:t>
                      </a:r>
                      <a:endParaRPr sz="8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57785" marR="3937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800">
                          <a:latin typeface="Calibri"/>
                          <a:cs typeface="Calibri" panose="020f0502020204030204"/>
                        </a:rPr>
                        <a:t>5.</a:t>
                      </a:r>
                      <a:r>
                        <a:rPr sz="800" spc="105">
                          <a:latin typeface="Calibri"/>
                          <a:cs typeface="Calibri" panose="020f0502020204030204"/>
                        </a:rPr>
                        <a:t> 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魏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军的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前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哨到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了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城下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见城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门打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开，只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有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百</a:t>
                      </a:r>
                      <a:endParaRPr sz="8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57785" marR="93980">
                        <a:lnSpc>
                          <a:spcPct val="150000"/>
                        </a:lnSpc>
                      </a:pP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姓打扫街道，又望见孔明正</a:t>
                      </a:r>
                      <a:r>
                        <a:rPr sz="800" spc="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在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城</a:t>
                      </a:r>
                      <a:r>
                        <a:rPr sz="800" spc="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上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弹</a:t>
                      </a:r>
                      <a:r>
                        <a:rPr sz="800" spc="-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琴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，又惊 又疑，不知所措。</a:t>
                      </a:r>
                      <a:endParaRPr sz="8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5842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800">
                          <a:latin typeface="Calibri"/>
                          <a:cs typeface="Calibri" panose="020f0502020204030204"/>
                        </a:rPr>
                        <a:t>6.</a:t>
                      </a:r>
                      <a:r>
                        <a:rPr sz="800" spc="105">
                          <a:latin typeface="Calibri"/>
                          <a:cs typeface="Calibri" panose="020f0502020204030204"/>
                        </a:rPr>
                        <a:t> 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司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马懿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听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了前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哨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的报</a:t>
                      </a:r>
                      <a:r>
                        <a:rPr sz="80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告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，半</a:t>
                      </a:r>
                      <a:r>
                        <a:rPr sz="800" spc="-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信半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疑。他</a:t>
                      </a:r>
                      <a:r>
                        <a:rPr sz="80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传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令</a:t>
                      </a:r>
                      <a:endParaRPr sz="8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58420" marR="48260">
                        <a:lnSpc>
                          <a:spcPct val="150000"/>
                        </a:lnSpc>
                      </a:pP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大军就地休息，暂停前进，</a:t>
                      </a:r>
                      <a:r>
                        <a:rPr sz="800" spc="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自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己</a:t>
                      </a:r>
                      <a:r>
                        <a:rPr sz="800" spc="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带</a:t>
                      </a:r>
                      <a:r>
                        <a:rPr sz="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随从前往西 域。</a:t>
                      </a:r>
                      <a:endParaRPr sz="8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1" name="object 11"/>
          <p:cNvSpPr/>
          <p:nvPr/>
        </p:nvSpPr>
        <p:spPr>
          <a:xfrm>
            <a:off x="260604" y="699516"/>
            <a:ext cx="2016252" cy="13868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421635" y="699516"/>
            <a:ext cx="2014727" cy="13868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81144" y="699516"/>
            <a:ext cx="1944624" cy="137617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60604" y="3026664"/>
            <a:ext cx="1944624" cy="130302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93264" y="3026664"/>
            <a:ext cx="1943100" cy="1307592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607052" y="3026664"/>
            <a:ext cx="1918716" cy="1299972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8645" y="195453"/>
            <a:ext cx="2065655" cy="1720850"/>
          </a:xfrm>
          <a:custGeom>
            <a:rect l="l" t="t" r="r" b="b"/>
            <a:pathLst>
              <a:path w="2065655" h="1720850">
                <a:moveTo>
                  <a:pt x="0" y="1720596"/>
                </a:moveTo>
                <a:lnTo>
                  <a:pt x="2065274" y="1720596"/>
                </a:lnTo>
                <a:lnTo>
                  <a:pt x="2065274" y="0"/>
                </a:lnTo>
                <a:lnTo>
                  <a:pt x="0" y="0"/>
                </a:lnTo>
                <a:lnTo>
                  <a:pt x="0" y="17205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53869" y="195453"/>
            <a:ext cx="2065655" cy="1720850"/>
          </a:xfrm>
          <a:custGeom>
            <a:rect l="l" t="t" r="r" b="b"/>
            <a:pathLst>
              <a:path w="2065654" h="1720850">
                <a:moveTo>
                  <a:pt x="0" y="1720596"/>
                </a:moveTo>
                <a:lnTo>
                  <a:pt x="2065274" y="1720596"/>
                </a:lnTo>
                <a:lnTo>
                  <a:pt x="2065274" y="0"/>
                </a:lnTo>
                <a:lnTo>
                  <a:pt x="0" y="0"/>
                </a:lnTo>
                <a:lnTo>
                  <a:pt x="0" y="17205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19270" y="195453"/>
            <a:ext cx="2350135" cy="1720850"/>
          </a:xfrm>
          <a:custGeom>
            <a:rect l="l" t="t" r="r" b="b"/>
            <a:pathLst>
              <a:path w="2350134" h="1720850">
                <a:moveTo>
                  <a:pt x="0" y="1720596"/>
                </a:moveTo>
                <a:lnTo>
                  <a:pt x="2350135" y="1720596"/>
                </a:lnTo>
                <a:lnTo>
                  <a:pt x="2350135" y="0"/>
                </a:lnTo>
                <a:lnTo>
                  <a:pt x="0" y="0"/>
                </a:lnTo>
                <a:lnTo>
                  <a:pt x="0" y="17205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82295" y="189103"/>
          <a:ext cx="6479540" cy="24406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65020"/>
                <a:gridCol w="2065020"/>
                <a:gridCol w="2349500"/>
              </a:tblGrid>
              <a:tr h="1720596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20089">
                <a:tc>
                  <a:txBody>
                    <a:bodyPr vert="horz" wrap="square"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050">
                          <a:latin typeface="Times New Roman" panose="02020603050405020304"/>
                          <a:cs typeface="Times New Roman" panose="02020603050405020304"/>
                        </a:rPr>
                        <a:t>7.</a:t>
                      </a:r>
                      <a:r>
                        <a:rPr sz="1050" spc="19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1050" spc="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司马懿飞马来到西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域，</a:t>
                      </a:r>
                      <a:r>
                        <a:rPr sz="1050" spc="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远远望</a:t>
                      </a:r>
                      <a:endParaRPr sz="105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050" spc="3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去</a:t>
                      </a:r>
                      <a:r>
                        <a:rPr sz="105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，看</a:t>
                      </a:r>
                      <a:r>
                        <a:rPr sz="1050" spc="3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不</a:t>
                      </a:r>
                      <a:r>
                        <a:rPr sz="105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见一</a:t>
                      </a:r>
                      <a:r>
                        <a:rPr sz="1050" spc="3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旗</a:t>
                      </a:r>
                      <a:r>
                        <a:rPr sz="105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r>
                        <a:rPr sz="1050" spc="3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帜，</a:t>
                      </a:r>
                      <a:r>
                        <a:rPr sz="105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r>
                        <a:rPr sz="1050" spc="3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兵</a:t>
                      </a:r>
                      <a:r>
                        <a:rPr sz="105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r>
                        <a:rPr sz="105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卒</a:t>
                      </a:r>
                      <a:endParaRPr sz="105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050">
                          <a:latin typeface="Times New Roman" panose="02020603050405020304"/>
                          <a:cs typeface="Times New Roman" panose="02020603050405020304"/>
                        </a:rPr>
                        <a:t>8.</a:t>
                      </a:r>
                      <a:r>
                        <a:rPr sz="1050" spc="19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1050" spc="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孔明安坐城楼，慢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条斯</a:t>
                      </a:r>
                      <a:r>
                        <a:rPr sz="1050" spc="1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理地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拨</a:t>
                      </a:r>
                      <a:endParaRPr sz="105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05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sz="1050" spc="3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动琴</a:t>
                      </a:r>
                      <a:r>
                        <a:rPr sz="105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弦</a:t>
                      </a:r>
                      <a:r>
                        <a:rPr sz="1050" spc="3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sz="105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司</a:t>
                      </a:r>
                      <a:r>
                        <a:rPr sz="1050" spc="3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马</a:t>
                      </a:r>
                      <a:r>
                        <a:rPr sz="105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懿</a:t>
                      </a:r>
                      <a:r>
                        <a:rPr sz="1050" spc="3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仔</a:t>
                      </a:r>
                      <a:r>
                        <a:rPr sz="1050" spc="2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细</a:t>
                      </a:r>
                      <a:r>
                        <a:rPr sz="1050" spc="3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听去，那琴</a:t>
                      </a:r>
                      <a:endParaRPr sz="105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声丝毫不乱。</a:t>
                      </a:r>
                      <a:endParaRPr sz="105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1050">
                          <a:latin typeface="Times New Roman" panose="02020603050405020304"/>
                          <a:cs typeface="Times New Roman" panose="02020603050405020304"/>
                        </a:rPr>
                        <a:t>9.</a:t>
                      </a:r>
                      <a:r>
                        <a:rPr sz="1050" spc="90">
                          <a:latin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105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司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马</a:t>
                      </a:r>
                      <a:r>
                        <a:rPr sz="105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懿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道</a:t>
                      </a:r>
                      <a:r>
                        <a:rPr sz="105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sz="1050" spc="-10">
                          <a:latin typeface="Times New Roman" panose="02020603050405020304"/>
                          <a:cs typeface="Times New Roman" panose="02020603050405020304"/>
                        </a:rPr>
                        <a:t>“</a:t>
                      </a:r>
                      <a:r>
                        <a:rPr sz="105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孔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明</a:t>
                      </a:r>
                      <a:r>
                        <a:rPr sz="105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生</a:t>
                      </a:r>
                      <a:r>
                        <a:rPr sz="105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谨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慎</a:t>
                      </a:r>
                      <a:r>
                        <a:rPr sz="105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城</a:t>
                      </a:r>
                      <a:r>
                        <a:rPr sz="105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里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定</a:t>
                      </a:r>
                      <a:endParaRPr sz="105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有</a:t>
                      </a:r>
                      <a:r>
                        <a:rPr sz="105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伏</a:t>
                      </a:r>
                      <a:r>
                        <a:rPr sz="1050" spc="-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兵</a:t>
                      </a:r>
                      <a:r>
                        <a:rPr sz="1050" spc="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sz="105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赶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快</a:t>
                      </a:r>
                      <a:r>
                        <a:rPr sz="105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撤</a:t>
                      </a:r>
                      <a:r>
                        <a:rPr sz="1050" spc="-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退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sz="105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免</a:t>
                      </a:r>
                      <a:r>
                        <a:rPr sz="1050" spc="-1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得</a:t>
                      </a: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中</a:t>
                      </a:r>
                      <a:r>
                        <a:rPr sz="105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计</a:t>
                      </a:r>
                      <a:r>
                        <a:rPr sz="1050" spc="-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sz="1050" spc="10">
                          <a:latin typeface="Times New Roman" panose="02020603050405020304"/>
                          <a:cs typeface="Times New Roman" panose="02020603050405020304"/>
                        </a:rPr>
                        <a:t>”</a:t>
                      </a:r>
                      <a:r>
                        <a:rPr sz="1050" spc="-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遂火</a:t>
                      </a:r>
                      <a:endParaRPr sz="105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050" spc="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速退兵。</a:t>
                      </a:r>
                      <a:endParaRPr sz="105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object 7"/>
          <p:cNvSpPr/>
          <p:nvPr/>
        </p:nvSpPr>
        <p:spPr>
          <a:xfrm>
            <a:off x="332231" y="332231"/>
            <a:ext cx="1872995" cy="145542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71344" y="332231"/>
            <a:ext cx="1868424" cy="141884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03420" y="344424"/>
            <a:ext cx="2022348" cy="140665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334380" y="3590925"/>
            <a:ext cx="645160" cy="0"/>
          </a:xfrm>
          <a:custGeom>
            <a:rect l="l" t="t" r="r" b="b"/>
            <a:pathLst>
              <a:path w="645160">
                <a:moveTo>
                  <a:pt x="0" y="0"/>
                </a:moveTo>
                <a:lnTo>
                  <a:pt x="644651" y="0"/>
                </a:lnTo>
              </a:path>
            </a:pathLst>
          </a:custGeom>
          <a:ln w="1066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562225" y="4231004"/>
            <a:ext cx="855344" cy="0"/>
          </a:xfrm>
          <a:custGeom>
            <a:rect l="l" t="t" r="r" b="b"/>
            <a:pathLst>
              <a:path w="855344">
                <a:moveTo>
                  <a:pt x="0" y="0"/>
                </a:moveTo>
                <a:lnTo>
                  <a:pt x="854963" y="0"/>
                </a:lnTo>
              </a:path>
            </a:pathLst>
          </a:custGeom>
          <a:ln w="1066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11581" y="2634208"/>
            <a:ext cx="6002020" cy="2266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  <a:buSzPct val="93000"/>
              <a:buAutoNum type="arabicPlain"/>
              <a:tabLst>
                <a:tab pos="475615"/>
                <a:tab pos="1042035"/>
              </a:tabLst>
            </a:pP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连环画中有一幅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通过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司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马懿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专注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神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情来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表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现诸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葛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亮的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临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危不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乱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，这 幅画是第</a:t>
            </a:r>
            <a:r>
              <a:rPr sz="1400" u="sng"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幅。（1分）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  <a:p>
            <a:pPr marL="474980" indent="-462915">
              <a:lnSpc>
                <a:spcPct val="100000"/>
              </a:lnSpc>
              <a:spcBef>
                <a:spcPts val="840"/>
              </a:spcBef>
              <a:buSzPct val="93000"/>
              <a:buAutoNum type="arabicPlain"/>
              <a:tabLst>
                <a:tab pos="475615"/>
                <a:tab pos="5181600"/>
                <a:tab pos="5568315"/>
              </a:tabLst>
            </a:pP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从连环画的内容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来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看，</a:t>
            </a:r>
            <a:r>
              <a:rPr sz="1400" spc="-10">
                <a:latin typeface="微软雅黑" panose="020b0503020204020204" charset="-122"/>
                <a:cs typeface="微软雅黑" panose="020b0503020204020204" charset="-122"/>
              </a:rPr>
              <a:t>足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智多</a:t>
            </a:r>
            <a:r>
              <a:rPr sz="1400" spc="-20">
                <a:latin typeface="微软雅黑" panose="020b0503020204020204" charset="-122"/>
                <a:cs typeface="微软雅黑" panose="020b0503020204020204" charset="-122"/>
              </a:rPr>
              <a:t>谋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的诸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葛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亮临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危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不乱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使用	①	的计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107950">
              <a:lnSpc>
                <a:spcPct val="150000"/>
              </a:lnSpc>
              <a:tabLst>
                <a:tab pos="2461895"/>
                <a:tab pos="3006090"/>
              </a:tabLst>
            </a:pP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谋吓退了司马懿，化险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为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夷。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同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样能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表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现诸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葛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亮足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智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多谋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故事</a:t>
            </a:r>
            <a:r>
              <a:rPr sz="1400" spc="-10">
                <a:latin typeface="微软雅黑" panose="020b0503020204020204" charset="-122"/>
                <a:cs typeface="微软雅黑" panose="020b0503020204020204" charset="-122"/>
              </a:rPr>
              <a:t>在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小说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《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三 国演义》中还有很</a:t>
            </a:r>
            <a:r>
              <a:rPr sz="1400" spc="-10">
                <a:latin typeface="微软雅黑" panose="020b0503020204020204" charset="-122"/>
                <a:cs typeface="微软雅黑" panose="020b0503020204020204" charset="-122"/>
              </a:rPr>
              <a:t>多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比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如	②	。</a:t>
            </a:r>
            <a:r>
              <a:rPr sz="1400" spc="5">
                <a:latin typeface="微软雅黑" panose="020b0503020204020204" charset="-122"/>
                <a:cs typeface="微软雅黑" panose="020b0503020204020204" charset="-122"/>
              </a:rPr>
              <a:t>（2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  <a:p>
            <a:pPr marL="474980" indent="-462915">
              <a:lnSpc>
                <a:spcPct val="100000"/>
              </a:lnSpc>
              <a:spcBef>
                <a:spcPts val="840"/>
              </a:spcBef>
              <a:buSzPct val="93000"/>
              <a:buAutoNum type="arabicPlain" startAt="3"/>
              <a:tabLst>
                <a:tab pos="475615"/>
              </a:tabLst>
            </a:pP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诸葛亮的形象经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常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出现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在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京剧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舞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台上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从连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环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画和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下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面的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链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接材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料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可以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  <a:tabLst>
                <a:tab pos="4268470"/>
              </a:tabLst>
            </a:pP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看出，京剧</a:t>
            </a:r>
            <a:r>
              <a:rPr sz="1400" spc="5">
                <a:latin typeface="微软雅黑" panose="020b0503020204020204" charset="-122"/>
                <a:cs typeface="微软雅黑" panose="020b0503020204020204" charset="-122"/>
              </a:rPr>
              <a:t>舞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台</a:t>
            </a:r>
            <a:r>
              <a:rPr sz="1400" spc="5">
                <a:latin typeface="微软雅黑" panose="020b0503020204020204" charset="-122"/>
                <a:cs typeface="微软雅黑" panose="020b0503020204020204" charset="-122"/>
              </a:rPr>
              <a:t>上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400" spc="5">
                <a:latin typeface="微软雅黑" panose="020b0503020204020204" charset="-122"/>
                <a:cs typeface="微软雅黑" panose="020b0503020204020204" charset="-122"/>
              </a:rPr>
              <a:t>诸</a:t>
            </a:r>
            <a:r>
              <a:rPr sz="1400" spc="-15">
                <a:latin typeface="微软雅黑" panose="020b0503020204020204" charset="-122"/>
                <a:cs typeface="微软雅黑" panose="020b0503020204020204" charset="-122"/>
              </a:rPr>
              <a:t>葛</a:t>
            </a:r>
            <a:r>
              <a:rPr sz="1400" spc="5">
                <a:latin typeface="微软雅黑" panose="020b0503020204020204" charset="-122"/>
                <a:cs typeface="微软雅黑" panose="020b0503020204020204" charset="-122"/>
              </a:rPr>
              <a:t>亮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应</a:t>
            </a:r>
            <a:r>
              <a:rPr sz="1400" spc="-10">
                <a:latin typeface="微软雅黑" panose="020b0503020204020204" charset="-122"/>
                <a:cs typeface="微软雅黑" panose="020b0503020204020204" charset="-122"/>
              </a:rPr>
              <a:t>当</a:t>
            </a:r>
            <a:r>
              <a:rPr sz="1400" spc="5">
                <a:latin typeface="微软雅黑" panose="020b0503020204020204" charset="-122"/>
                <a:cs typeface="微软雅黑" panose="020b0503020204020204" charset="-122"/>
              </a:rPr>
              <a:t>由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生</a:t>
            </a:r>
            <a:r>
              <a:rPr sz="1400" spc="-10">
                <a:latin typeface="微软雅黑" panose="020b0503020204020204" charset="-122"/>
                <a:cs typeface="微软雅黑" panose="020b0503020204020204" charset="-122"/>
              </a:rPr>
              <a:t>行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中的</a:t>
            </a:r>
            <a:r>
              <a:rPr sz="1400" u="sng"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来扮演</a:t>
            </a:r>
            <a:r>
              <a:rPr sz="1400" spc="-10"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400">
                <a:latin typeface="微软雅黑" panose="020b0503020204020204" charset="-122"/>
                <a:cs typeface="微软雅黑" panose="020b0503020204020204" charset="-122"/>
              </a:rPr>
              <a:t>（1</a:t>
            </a:r>
            <a:r>
              <a:rPr sz="1400" spc="-10"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14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2532888" cy="275996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855463"/>
            <a:ext cx="5366004" cy="28803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61432" y="4873752"/>
            <a:ext cx="1496567" cy="26974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6857999" cy="5143499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-1523" y="3761232"/>
            <a:ext cx="6859905" cy="264160"/>
          </a:xfrm>
          <a:custGeom>
            <a:rect l="l" t="t" r="r" b="b"/>
            <a:pathLst>
              <a:path w="6859905" h="264160">
                <a:moveTo>
                  <a:pt x="0" y="263651"/>
                </a:moveTo>
                <a:lnTo>
                  <a:pt x="6859524" y="263651"/>
                </a:lnTo>
                <a:lnTo>
                  <a:pt x="6859524" y="0"/>
                </a:lnTo>
                <a:lnTo>
                  <a:pt x="0" y="0"/>
                </a:lnTo>
                <a:lnTo>
                  <a:pt x="0" y="263651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2785872"/>
            <a:ext cx="1444752" cy="975359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001647" y="3325401"/>
            <a:ext cx="2853690" cy="433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975"/>
              </a:lnSpc>
            </a:pPr>
            <a:r>
              <a:rPr sz="2800" b="1" spc="15">
                <a:latin typeface="Microsoft JhengHei" panose="020b0604030504040204" charset="-120"/>
                <a:cs typeface="Microsoft JhengHei" panose="020b0604030504040204" charset="-120"/>
              </a:rPr>
              <a:t>主</a:t>
            </a:r>
            <a:r>
              <a:rPr sz="2800" b="1" spc="5">
                <a:latin typeface="Microsoft JhengHei" panose="020b0604030504040204" charset="-120"/>
                <a:cs typeface="Microsoft JhengHei" panose="020b0604030504040204" charset="-120"/>
              </a:rPr>
              <a:t>讲老师</a:t>
            </a:r>
            <a:r>
              <a:rPr sz="2800" b="1" spc="15">
                <a:latin typeface="Microsoft JhengHei" panose="020b0604030504040204" charset="-120"/>
                <a:cs typeface="Microsoft JhengHei" panose="020b0604030504040204" charset="-120"/>
              </a:rPr>
              <a:t>：</a:t>
            </a:r>
            <a:r>
              <a:rPr sz="2800" b="1" spc="5">
                <a:latin typeface="Microsoft JhengHei" panose="020b0604030504040204" charset="-120"/>
                <a:cs typeface="Microsoft JhengHei" panose="020b0604030504040204" charset="-120"/>
              </a:rPr>
              <a:t>吴月</a:t>
            </a:r>
            <a:r>
              <a:rPr sz="2800" b="1" spc="-5">
                <a:latin typeface="Microsoft JhengHei" panose="020b0604030504040204" charset="-120"/>
                <a:cs typeface="Microsoft JhengHei" panose="020b0604030504040204" charset="-120"/>
              </a:rPr>
              <a:t>光</a:t>
            </a:r>
            <a:endParaRPr sz="28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893063"/>
            <a:ext cx="6858000" cy="2990088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0"/>
            <a:ext cx="6858000" cy="893444"/>
          </a:xfrm>
          <a:custGeom>
            <a:rect l="l" t="t" r="r" b="b"/>
            <a:pathLst>
              <a:path w="6858000" h="893444">
                <a:moveTo>
                  <a:pt x="0" y="893063"/>
                </a:moveTo>
                <a:lnTo>
                  <a:pt x="6858000" y="893063"/>
                </a:lnTo>
                <a:lnTo>
                  <a:pt x="6858000" y="0"/>
                </a:lnTo>
                <a:lnTo>
                  <a:pt x="0" y="0"/>
                </a:lnTo>
                <a:lnTo>
                  <a:pt x="0" y="8930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0"/>
            <a:ext cx="6858000" cy="893444"/>
          </a:xfrm>
          <a:custGeom>
            <a:rect l="l" t="t" r="r" b="b"/>
            <a:pathLst>
              <a:path w="6858000" h="893444">
                <a:moveTo>
                  <a:pt x="0" y="893063"/>
                </a:moveTo>
                <a:lnTo>
                  <a:pt x="6858000" y="893063"/>
                </a:lnTo>
                <a:lnTo>
                  <a:pt x="6858000" y="0"/>
                </a:lnTo>
                <a:lnTo>
                  <a:pt x="0" y="0"/>
                </a:lnTo>
                <a:lnTo>
                  <a:pt x="0" y="893063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0" y="4024883"/>
            <a:ext cx="6858000" cy="1118870"/>
          </a:xfrm>
          <a:custGeom>
            <a:rect l="l" t="t" r="r" b="b"/>
            <a:pathLst>
              <a:path w="6858000" h="1118870">
                <a:moveTo>
                  <a:pt x="0" y="1118616"/>
                </a:moveTo>
                <a:lnTo>
                  <a:pt x="6858000" y="1118616"/>
                </a:lnTo>
                <a:lnTo>
                  <a:pt x="6858000" y="0"/>
                </a:lnTo>
                <a:lnTo>
                  <a:pt x="0" y="0"/>
                </a:lnTo>
                <a:lnTo>
                  <a:pt x="0" y="111861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4024883"/>
            <a:ext cx="6858000" cy="1118870"/>
          </a:xfrm>
          <a:custGeom>
            <a:rect l="l" t="t" r="r" b="b"/>
            <a:pathLst>
              <a:path w="6858000" h="1118870">
                <a:moveTo>
                  <a:pt x="0" y="1118616"/>
                </a:moveTo>
                <a:lnTo>
                  <a:pt x="6858000" y="1118616"/>
                </a:lnTo>
                <a:lnTo>
                  <a:pt x="6858000" y="0"/>
                </a:lnTo>
                <a:lnTo>
                  <a:pt x="0" y="0"/>
                </a:lnTo>
                <a:lnTo>
                  <a:pt x="0" y="1118616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-28244" y="147904"/>
            <a:ext cx="368871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《三国演</a:t>
            </a:r>
            <a:r>
              <a:rPr sz="3200" b="1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义</a:t>
            </a:r>
            <a:r>
              <a:rPr sz="3200" b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》开篇词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91741" y="4244136"/>
            <a:ext cx="410464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15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【</a:t>
            </a:r>
            <a:r>
              <a:rPr sz="3200" b="1" spc="10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明</a:t>
            </a:r>
            <a:r>
              <a:rPr sz="3200" b="1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】</a:t>
            </a:r>
            <a:r>
              <a:rPr sz="3200" b="1" spc="10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杨慎</a:t>
            </a:r>
            <a:r>
              <a:rPr sz="3200" b="1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《</a:t>
            </a:r>
            <a:r>
              <a:rPr sz="3200" b="1" spc="10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临江</a:t>
            </a:r>
            <a:r>
              <a:rPr sz="3200" b="1" spc="-5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仙</a:t>
            </a:r>
            <a:r>
              <a:rPr sz="3200" b="1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》</a:t>
            </a:r>
            <a:endParaRPr sz="32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真题演练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421640" y="1380871"/>
            <a:ext cx="5919470" cy="3025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37845" indent="-525780">
              <a:lnSpc>
                <a:spcPct val="100000"/>
              </a:lnSpc>
              <a:spcBef>
                <a:spcPts val="95"/>
              </a:spcBef>
              <a:buSzPct val="94000"/>
              <a:buAutoNum type="arabicPlain"/>
              <a:tabLst>
                <a:tab pos="538480"/>
              </a:tabLst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【答案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】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8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345"/>
              </a:spcBef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【解析】诸葛亮的空城计大家都不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陌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生，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但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这道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题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并不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考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查情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节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而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是考查细节。本题注意去找司马懿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特</a:t>
            </a:r>
            <a:r>
              <a:rPr sz="1600" spc="-45">
                <a:latin typeface="微软雅黑" panose="020b0503020204020204" charset="-122"/>
                <a:cs typeface="微软雅黑" panose="020b0503020204020204" charset="-122"/>
              </a:rPr>
              <a:t>写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537845" indent="-525780">
              <a:lnSpc>
                <a:spcPct val="100000"/>
              </a:lnSpc>
              <a:spcBef>
                <a:spcPts val="1345"/>
              </a:spcBef>
              <a:buSzPct val="94000"/>
              <a:buAutoNum type="arabicPlain" startAt="2"/>
              <a:tabLst>
                <a:tab pos="538480"/>
              </a:tabLst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【答案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】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空城；草船借箭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  <a:spcBef>
                <a:spcPts val="380"/>
              </a:spcBef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【解析】本题注意横线后“计谋”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二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字，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如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果填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空城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计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”则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语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义 重复。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537845" indent="-525780">
              <a:lnSpc>
                <a:spcPct val="100000"/>
              </a:lnSpc>
              <a:spcBef>
                <a:spcPts val="960"/>
              </a:spcBef>
              <a:buSzPct val="94000"/>
              <a:buAutoNum type="arabicPlain" startAt="3"/>
              <a:tabLst>
                <a:tab pos="538480"/>
              </a:tabLst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【答案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】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老生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345"/>
              </a:spcBef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【解析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】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本</a:t>
            </a: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题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属于材料连接</a:t>
            </a:r>
            <a:r>
              <a:rPr sz="1600" spc="-20"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细读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文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段即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可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得出</a:t>
            </a:r>
            <a:r>
              <a:rPr sz="1600" spc="5">
                <a:latin typeface="微软雅黑" panose="020b0503020204020204" charset="-122"/>
                <a:cs typeface="微软雅黑" panose="020b0503020204020204" charset="-122"/>
              </a:rPr>
              <a:t>答</a:t>
            </a: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案。</a:t>
            </a:r>
            <a:endParaRPr sz="1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5145023" y="3250692"/>
            <a:ext cx="1712975" cy="189280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57527" y="1962403"/>
            <a:ext cx="3998595" cy="1120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7200">
                <a:solidFill>
                  <a:srgbClr val="B70001"/>
                </a:solidFill>
              </a:rPr>
              <a:t>end</a:t>
            </a: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23800" y="114935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256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《三国</a:t>
            </a:r>
            <a:r>
              <a:rPr sz="2500" spc="5">
                <a:solidFill>
                  <a:srgbClr val="FFFFFF"/>
                </a:solidFill>
              </a:rPr>
              <a:t>演</a:t>
            </a:r>
            <a:r>
              <a:rPr sz="2500">
                <a:solidFill>
                  <a:srgbClr val="FFFFFF"/>
                </a:solidFill>
              </a:rPr>
              <a:t>义</a:t>
            </a:r>
            <a:r>
              <a:rPr sz="2500" spc="-5">
                <a:solidFill>
                  <a:srgbClr val="FFFFFF"/>
                </a:solidFill>
              </a:rPr>
              <a:t>》简介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2474722" y="1158747"/>
            <a:ext cx="4140200" cy="2907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0000"/>
              </a:lnSpc>
              <a:spcBef>
                <a:spcPts val="100"/>
              </a:spcBef>
            </a:pPr>
            <a:r>
              <a:rPr sz="2700" b="1" spc="10">
                <a:latin typeface="等线" panose="02010600030101010101" charset="-122"/>
                <a:cs typeface="等线" panose="02010600030101010101" charset="-122"/>
              </a:rPr>
              <a:t>《</a:t>
            </a:r>
            <a:r>
              <a:rPr sz="2700" b="1" spc="5">
                <a:latin typeface="等线" panose="02010600030101010101" charset="-122"/>
                <a:cs typeface="等线" panose="02010600030101010101" charset="-122"/>
              </a:rPr>
              <a:t>三国</a:t>
            </a:r>
            <a:r>
              <a:rPr sz="2700" b="1">
                <a:latin typeface="等线" panose="02010600030101010101" charset="-122"/>
                <a:cs typeface="等线" panose="02010600030101010101" charset="-122"/>
              </a:rPr>
              <a:t>演</a:t>
            </a:r>
            <a:r>
              <a:rPr sz="2700" b="1" spc="10">
                <a:latin typeface="等线" panose="02010600030101010101" charset="-122"/>
                <a:cs typeface="等线" panose="02010600030101010101" charset="-122"/>
              </a:rPr>
              <a:t>义</a:t>
            </a:r>
            <a:r>
              <a:rPr sz="2700" b="1">
                <a:latin typeface="等线" panose="02010600030101010101" charset="-122"/>
                <a:cs typeface="等线" panose="02010600030101010101" charset="-122"/>
              </a:rPr>
              <a:t>》（英文名：  </a:t>
            </a:r>
            <a:r>
              <a:rPr sz="2700" b="1" spc="-130">
                <a:latin typeface="Microsoft JhengHei" panose="020b0604030504040204" charset="-120"/>
                <a:cs typeface="Microsoft JhengHei" panose="020b0604030504040204" charset="-120"/>
              </a:rPr>
              <a:t>The </a:t>
            </a:r>
            <a:r>
              <a:rPr sz="2700" b="1" spc="-175">
                <a:latin typeface="Microsoft JhengHei" panose="020b0604030504040204" charset="-120"/>
                <a:cs typeface="Microsoft JhengHei" panose="020b0604030504040204" charset="-120"/>
              </a:rPr>
              <a:t>Romance </a:t>
            </a:r>
            <a:r>
              <a:rPr sz="2700" b="1" spc="-130">
                <a:latin typeface="Microsoft JhengHei" panose="020b0604030504040204" charset="-120"/>
                <a:cs typeface="Microsoft JhengHei" panose="020b0604030504040204" charset="-120"/>
              </a:rPr>
              <a:t>of </a:t>
            </a:r>
            <a:r>
              <a:rPr sz="2700" b="1" spc="-140">
                <a:latin typeface="Microsoft JhengHei" panose="020b0604030504040204" charset="-120"/>
                <a:cs typeface="Microsoft JhengHei" panose="020b0604030504040204" charset="-120"/>
              </a:rPr>
              <a:t>Three  </a:t>
            </a:r>
            <a:r>
              <a:rPr sz="2700" b="1" spc="-160">
                <a:latin typeface="Microsoft JhengHei" panose="020b0604030504040204" charset="-120"/>
                <a:cs typeface="Microsoft JhengHei" panose="020b0604030504040204" charset="-120"/>
              </a:rPr>
              <a:t>Kingdoms</a:t>
            </a:r>
            <a:r>
              <a:rPr sz="2700" b="1" spc="-160">
                <a:latin typeface="等线" panose="02010600030101010101" charset="-122"/>
                <a:cs typeface="等线" panose="02010600030101010101" charset="-122"/>
              </a:rPr>
              <a:t>），</a:t>
            </a:r>
            <a:r>
              <a:rPr sz="2700" b="1" spc="-5">
                <a:latin typeface="等线" panose="02010600030101010101" charset="-122"/>
                <a:cs typeface="等线" panose="02010600030101010101" charset="-122"/>
              </a:rPr>
              <a:t>是中国古代 </a:t>
            </a:r>
            <a:r>
              <a:rPr sz="2700" b="1" spc="5">
                <a:solidFill>
                  <a:srgbClr val="C00000"/>
                </a:solidFill>
                <a:latin typeface="等线" panose="02010600030101010101" charset="-122"/>
                <a:cs typeface="等线" panose="02010600030101010101" charset="-122"/>
              </a:rPr>
              <a:t>第一部</a:t>
            </a:r>
            <a:r>
              <a:rPr sz="2700" b="1">
                <a:solidFill>
                  <a:srgbClr val="C00000"/>
                </a:solidFill>
                <a:latin typeface="等线" panose="02010600030101010101" charset="-122"/>
                <a:cs typeface="等线" panose="02010600030101010101" charset="-122"/>
              </a:rPr>
              <a:t>长篇章回小</a:t>
            </a:r>
            <a:r>
              <a:rPr sz="2700" b="1" spc="15">
                <a:solidFill>
                  <a:srgbClr val="C00000"/>
                </a:solidFill>
                <a:latin typeface="等线" panose="02010600030101010101" charset="-122"/>
                <a:cs typeface="等线" panose="02010600030101010101" charset="-122"/>
              </a:rPr>
              <a:t>说</a:t>
            </a:r>
            <a:r>
              <a:rPr sz="2700" b="1">
                <a:latin typeface="等线" panose="02010600030101010101" charset="-122"/>
                <a:cs typeface="等线" panose="02010600030101010101" charset="-122"/>
              </a:rPr>
              <a:t>，是 </a:t>
            </a:r>
            <a:r>
              <a:rPr sz="2700" b="1" spc="-5">
                <a:latin typeface="等线" panose="02010600030101010101" charset="-122"/>
                <a:cs typeface="等线" panose="02010600030101010101" charset="-122"/>
              </a:rPr>
              <a:t>历史演义小说的经典之作。</a:t>
            </a:r>
            <a:endParaRPr sz="2700"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4695" y="1491996"/>
            <a:ext cx="2161032" cy="215950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创作背景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411581" y="1036700"/>
            <a:ext cx="6236335" cy="3373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57200">
              <a:lnSpc>
                <a:spcPct val="150000"/>
              </a:lnSpc>
              <a:spcBef>
                <a:spcPts val="100"/>
              </a:spcBef>
            </a:pP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《三国演义》以东汉末年及魏、蜀、吴三国历史为题材， 作者在民间传说和民间艺人创作的话本、戏曲的基础上，运 </a:t>
            </a:r>
            <a:r>
              <a:rPr sz="1800" b="1" spc="5">
                <a:latin typeface="Microsoft JhengHei" panose="020b0604030504040204" charset="-120"/>
                <a:cs typeface="Microsoft JhengHei" panose="020b0604030504040204" charset="-120"/>
              </a:rPr>
              <a:t>用了陈寿</a:t>
            </a: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的</a:t>
            </a:r>
            <a:r>
              <a:rPr sz="1800" b="1" spc="5">
                <a:latin typeface="Microsoft JhengHei" panose="020b0604030504040204" charset="-120"/>
                <a:cs typeface="Microsoft JhengHei" panose="020b0604030504040204" charset="-120"/>
              </a:rPr>
              <a:t>《三国志</a:t>
            </a: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》</a:t>
            </a:r>
            <a:r>
              <a:rPr sz="1800" b="1" spc="5">
                <a:latin typeface="Microsoft JhengHei" panose="020b0604030504040204" charset="-120"/>
                <a:cs typeface="Microsoft JhengHei" panose="020b0604030504040204" charset="-120"/>
              </a:rPr>
              <a:t>和裴松之注的正史材料，结合自己丰 </a:t>
            </a: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富的生活经验，写成</a:t>
            </a:r>
            <a:r>
              <a:rPr sz="1800" b="1" spc="15">
                <a:latin typeface="Microsoft JhengHei" panose="020b0604030504040204" charset="-120"/>
                <a:cs typeface="Microsoft JhengHei" panose="020b0604030504040204" charset="-120"/>
              </a:rPr>
              <a:t>了</a:t>
            </a: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《三国志通俗演义》</a:t>
            </a:r>
            <a:r>
              <a:rPr sz="1800" b="1">
                <a:latin typeface="Microsoft JhengHei" panose="020b0604030504040204" charset="-120"/>
                <a:cs typeface="Microsoft JhengHei" panose="020b0604030504040204" charset="-120"/>
              </a:rPr>
              <a:t>。</a:t>
            </a:r>
            <a:endParaRPr sz="18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231775" indent="462915">
              <a:lnSpc>
                <a:spcPct val="150000"/>
              </a:lnSpc>
              <a:spcBef>
                <a:spcPts val="430"/>
              </a:spcBef>
            </a:pPr>
            <a:r>
              <a:rPr sz="1800" b="1" spc="5">
                <a:latin typeface="Microsoft JhengHei" panose="020b0604030504040204" charset="-120"/>
                <a:cs typeface="Microsoft JhengHei" panose="020b0604030504040204" charset="-120"/>
              </a:rPr>
              <a:t>全书</a:t>
            </a:r>
            <a:r>
              <a:rPr sz="1800" b="1" spc="-165">
                <a:latin typeface="Microsoft JhengHei" panose="020b0604030504040204" charset="-120"/>
                <a:cs typeface="Microsoft JhengHei" panose="020b0604030504040204" charset="-120"/>
              </a:rPr>
              <a:t>24</a:t>
            </a:r>
            <a:r>
              <a:rPr sz="1800" b="1" spc="5">
                <a:latin typeface="Microsoft JhengHei" panose="020b0604030504040204" charset="-120"/>
                <a:cs typeface="Microsoft JhengHei" panose="020b0604030504040204" charset="-120"/>
              </a:rPr>
              <a:t>卷</a:t>
            </a:r>
            <a:r>
              <a:rPr sz="1800" b="1" spc="-120">
                <a:latin typeface="Microsoft JhengHei" panose="020b0604030504040204" charset="-120"/>
                <a:cs typeface="Microsoft JhengHei" panose="020b0604030504040204" charset="-120"/>
              </a:rPr>
              <a:t>，240</a:t>
            </a: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则，题“晋平阳侯陈寿史传，后学罗本 贯中编次”。它集中了宋元讲史话本和戏曲中的精彩部分， 将元代的《全相三国志平</a:t>
            </a:r>
            <a:r>
              <a:rPr sz="1800" b="1" spc="15">
                <a:latin typeface="Microsoft JhengHei" panose="020b0604030504040204" charset="-120"/>
                <a:cs typeface="Microsoft JhengHei" panose="020b0604030504040204" charset="-120"/>
              </a:rPr>
              <a:t>话</a:t>
            </a:r>
            <a:r>
              <a:rPr sz="1800" b="1" spc="10">
                <a:latin typeface="Microsoft JhengHei" panose="020b0604030504040204" charset="-120"/>
                <a:cs typeface="Microsoft JhengHei" panose="020b0604030504040204" charset="-120"/>
              </a:rPr>
              <a:t>》全部加以改写，成为一部长篇 巨著。</a:t>
            </a:r>
            <a:endParaRPr sz="18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477012" y="1420367"/>
            <a:ext cx="1799844" cy="249021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356230" y="1123264"/>
            <a:ext cx="4378960" cy="33807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/>
                <a:tab pos="299720"/>
              </a:tabLst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罗贯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中（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约</a:t>
            </a:r>
            <a:r>
              <a:rPr sz="2000" b="1" spc="-235">
                <a:latin typeface="Microsoft JhengHei UI" panose="020b0604030504040204" charset="-120"/>
                <a:cs typeface="Microsoft JhengHei UI" panose="020b0604030504040204" charset="-120"/>
              </a:rPr>
              <a:t>1330—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约</a:t>
            </a:r>
            <a:r>
              <a:rPr sz="2000" b="1" spc="-204">
                <a:latin typeface="Microsoft JhengHei UI" panose="020b0604030504040204" charset="-120"/>
                <a:cs typeface="Microsoft JhengHei UI" panose="020b0604030504040204" charset="-120"/>
              </a:rPr>
              <a:t>1400）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汉族，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名本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，字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贯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中，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号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湖海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散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人。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99085" indent="-28702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/>
                <a:tab pos="299720"/>
              </a:tabLst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元末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明初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著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名的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小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说家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戏曲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家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99085">
              <a:lnSpc>
                <a:spcPct val="100000"/>
              </a:lnSpc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是中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国章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回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小说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的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鼻祖。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99085" indent="-28702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/>
                <a:tab pos="299720"/>
              </a:tabLst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一生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著作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颇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丰，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主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要作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品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有剧本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99085">
              <a:lnSpc>
                <a:spcPct val="100000"/>
              </a:lnSpc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《赵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太祖龙虎风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云会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》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《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忠正孝子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99085">
              <a:lnSpc>
                <a:spcPct val="100000"/>
              </a:lnSpc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连环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谏》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；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小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说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《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隋唐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两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朝志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传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》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99085">
              <a:lnSpc>
                <a:spcPct val="100000"/>
              </a:lnSpc>
            </a:pP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《残唐五代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史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演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义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》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《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三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遂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平妖传》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99085">
              <a:lnSpc>
                <a:spcPct val="100000"/>
              </a:lnSpc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《粉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妆楼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》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和与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施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耐庵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合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著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的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《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水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299085">
              <a:lnSpc>
                <a:spcPct val="100000"/>
              </a:lnSpc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浒</a:t>
            </a:r>
            <a:r>
              <a:rPr sz="2000" b="1" spc="15">
                <a:latin typeface="Microsoft JhengHei UI" panose="020b0604030504040204" charset="-120"/>
                <a:cs typeface="Microsoft JhengHei UI" panose="020b0604030504040204" charset="-120"/>
              </a:rPr>
              <a:t>传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》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代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表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作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《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三国</a:t>
            </a:r>
            <a:r>
              <a:rPr sz="2000" b="1" spc="-20">
                <a:latin typeface="Microsoft JhengHei UI" panose="020b0604030504040204" charset="-120"/>
                <a:cs typeface="Microsoft JhengHei UI" panose="020b0604030504040204" charset="-120"/>
              </a:rPr>
              <a:t>演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义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》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。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31314" y="376554"/>
            <a:ext cx="12934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作者简介</a:t>
            </a:r>
            <a:endParaRPr sz="2500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362204"/>
            <a:ext cx="22459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5">
                <a:solidFill>
                  <a:srgbClr val="FFFFFF"/>
                </a:solidFill>
              </a:rPr>
              <a:t>内容简</a:t>
            </a:r>
            <a:r>
              <a:rPr sz="2500" spc="5">
                <a:solidFill>
                  <a:srgbClr val="FFFFFF"/>
                </a:solidFill>
              </a:rPr>
              <a:t>介</a:t>
            </a:r>
            <a:r>
              <a:rPr sz="2500" spc="-5">
                <a:solidFill>
                  <a:srgbClr val="FFFFFF"/>
                </a:solidFill>
              </a:rPr>
              <a:t>（一）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699617" y="1172901"/>
            <a:ext cx="5869940" cy="3227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130810" indent="381000">
              <a:lnSpc>
                <a:spcPct val="150000"/>
              </a:lnSpc>
              <a:spcBef>
                <a:spcPts val="105"/>
              </a:spcBef>
            </a:pP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故事</a:t>
            </a:r>
            <a:r>
              <a:rPr sz="2000" b="1" spc="-5">
                <a:latin typeface="Microsoft JhengHei UI" panose="020b0604030504040204" charset="-120"/>
                <a:cs typeface="Microsoft JhengHei UI" panose="020b0604030504040204" charset="-120"/>
              </a:rPr>
              <a:t>起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自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黄巾</a:t>
            </a:r>
            <a:r>
              <a:rPr sz="2000" b="1" spc="-5">
                <a:latin typeface="Microsoft JhengHei UI" panose="020b0604030504040204" charset="-120"/>
                <a:cs typeface="Microsoft JhengHei UI" panose="020b0604030504040204" charset="-120"/>
              </a:rPr>
              <a:t>起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义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终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于西</a:t>
            </a:r>
            <a:r>
              <a:rPr sz="2000" b="1" spc="-5">
                <a:latin typeface="Microsoft JhengHei UI" panose="020b0604030504040204" charset="-120"/>
                <a:cs typeface="Microsoft JhengHei UI" panose="020b0604030504040204" charset="-120"/>
              </a:rPr>
              <a:t>晋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统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一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以</a:t>
            </a:r>
            <a:r>
              <a:rPr sz="2000" b="1" spc="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魏、</a:t>
            </a:r>
            <a:r>
              <a:rPr sz="2000" b="1" spc="-2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蜀</a:t>
            </a: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、 </a:t>
            </a:r>
            <a:r>
              <a:rPr sz="2000" b="1" spc="10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吴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三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国的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兴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亡为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线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索，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描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绘了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三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国时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期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尖锐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复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杂的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统治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军事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斗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争。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394970">
              <a:lnSpc>
                <a:spcPct val="100000"/>
              </a:lnSpc>
              <a:spcBef>
                <a:spcPts val="1200"/>
              </a:spcBef>
            </a:pP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书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中用大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量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篇幅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描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写了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几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次大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战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役，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如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袁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曹</a:t>
            </a:r>
            <a:endParaRPr sz="2000">
              <a:latin typeface="Microsoft JhengHei UI" panose="020b0604030504040204" charset="-120"/>
              <a:cs typeface="Microsoft JhengHei UI" panose="020b0604030504040204" charset="-120"/>
            </a:endParaRPr>
          </a:p>
          <a:p>
            <a:pPr marL="12700" marR="5080">
              <a:lnSpc>
                <a:spcPct val="150000"/>
              </a:lnSpc>
            </a:pP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官渡之</a:t>
            </a:r>
            <a:r>
              <a:rPr sz="2000" b="1" spc="-1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战</a:t>
            </a: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魏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、蜀、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吴</a:t>
            </a: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赤</a:t>
            </a:r>
            <a:r>
              <a:rPr sz="2000" b="1" spc="-1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壁</a:t>
            </a: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之战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吴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、</a:t>
            </a:r>
            <a:r>
              <a:rPr sz="2000" b="1" spc="-10">
                <a:latin typeface="Microsoft JhengHei UI" panose="020b0604030504040204" charset="-120"/>
                <a:cs typeface="Microsoft JhengHei UI" panose="020b0604030504040204" charset="-120"/>
              </a:rPr>
              <a:t>蜀</a:t>
            </a:r>
            <a:r>
              <a:rPr sz="2000" b="1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彝陵之</a:t>
            </a:r>
            <a:r>
              <a:rPr sz="2000" b="1" spc="-15">
                <a:solidFill>
                  <a:srgbClr val="CC3300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战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。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每次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战役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各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有特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色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，很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少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雷同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，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是我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国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古典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文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学中 </a:t>
            </a:r>
            <a:r>
              <a:rPr sz="2000" b="1" spc="10">
                <a:latin typeface="Microsoft JhengHei UI" panose="020b0604030504040204" charset="-120"/>
                <a:cs typeface="Microsoft JhengHei UI" panose="020b0604030504040204" charset="-120"/>
              </a:rPr>
              <a:t>描写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战争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的</a:t>
            </a:r>
            <a:r>
              <a:rPr sz="2000" b="1">
                <a:latin typeface="Microsoft JhengHei UI" panose="020b0604030504040204" charset="-120"/>
                <a:cs typeface="Microsoft JhengHei UI" panose="020b0604030504040204" charset="-120"/>
              </a:rPr>
              <a:t>成功</a:t>
            </a:r>
            <a:r>
              <a:rPr sz="2000" b="1" spc="-15">
                <a:latin typeface="Microsoft JhengHei UI" panose="020b0604030504040204" charset="-120"/>
                <a:cs typeface="Microsoft JhengHei UI" panose="020b0604030504040204" charset="-120"/>
              </a:rPr>
              <a:t>之</a:t>
            </a:r>
            <a:r>
              <a:rPr sz="2000" b="1" spc="5">
                <a:latin typeface="Microsoft JhengHei UI" panose="020b0604030504040204" charset="-120"/>
                <a:cs typeface="Microsoft JhengHei UI" panose="020b0604030504040204" charset="-120"/>
              </a:rPr>
              <a:t>作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233</Paragraphs>
  <Slides>51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baseType="lpstr" size="60">
      <vt:lpstr>Arial</vt:lpstr>
      <vt:lpstr>Calibri</vt:lpstr>
      <vt:lpstr>等线</vt:lpstr>
      <vt:lpstr>宋体</vt:lpstr>
      <vt:lpstr>微软雅黑</vt:lpstr>
      <vt:lpstr>Times New Roman</vt:lpstr>
      <vt:lpstr>Microsoft JhengHei</vt:lpstr>
      <vt:lpstr>Microsoft JhengHei UI</vt:lpstr>
      <vt:lpstr>Office Theme</vt:lpstr>
      <vt:lpstr>四大名著经典</vt:lpstr>
      <vt:lpstr>名著
与语文学习</vt:lpstr>
      <vt:lpstr>目
录</vt:lpstr>
      <vt:lpstr>《三国演义》导读</vt:lpstr>
      <vt:lpstr>PowerPoint Presentation</vt:lpstr>
      <vt:lpstr>《三国演义》简介</vt:lpstr>
      <vt:lpstr>创作背景</vt:lpstr>
      <vt:lpstr>作者简介</vt:lpstr>
      <vt:lpstr>内容简介（一）</vt:lpstr>
      <vt:lpstr>内容简介（二）</vt:lpstr>
      <vt:lpstr>主要结构</vt:lpstr>
      <vt:lpstr>PowerPoint Presentation</vt:lpstr>
      <vt:lpstr>影响及局限</vt:lpstr>
      <vt:lpstr>猜猜他是谁</vt:lpstr>
      <vt:lpstr>猜猜他是谁</vt:lpstr>
      <vt:lpstr>三国人物（一）</vt:lpstr>
      <vt:lpstr>三国人物（二）</vt:lpstr>
      <vt:lpstr>“三绝”</vt:lpstr>
      <vt:lpstr>PowerPoint Presentation</vt:lpstr>
      <vt:lpstr>PowerPoint Presentation</vt:lpstr>
      <vt:lpstr>PowerPoint Presentation</vt:lpstr>
      <vt:lpstr>诸葛亮</vt:lpstr>
      <vt:lpstr>PowerPoint Presentation</vt:lpstr>
      <vt:lpstr>嫉恶如仇 口直心快</vt:lpstr>
      <vt:lpstr>PowerPoint Presentation</vt:lpstr>
      <vt:lpstr>五虎上将</vt:lpstr>
      <vt:lpstr>PowerPoint Presentation</vt:lpstr>
      <vt:lpstr>“三”的故事</vt:lpstr>
      <vt:lpstr>PowerPoint Presentation</vt:lpstr>
      <vt:lpstr>桃园结义</vt:lpstr>
      <vt:lpstr>三顾茅庐</vt:lpstr>
      <vt:lpstr>PowerPoint Presentation</vt:lpstr>
      <vt:lpstr>PowerPoint Presentation</vt:lpstr>
      <vt:lpstr>赤壁之战</vt:lpstr>
      <vt:lpstr>刮骨疗毒</vt:lpstr>
      <vt:lpstr>PowerPoint Presentation</vt:lpstr>
      <vt:lpstr>名言积累</vt:lpstr>
      <vt:lpstr>名言积累</vt:lpstr>
      <vt:lpstr>典型习题</vt:lpstr>
      <vt:lpstr>典型习题</vt:lpstr>
      <vt:lpstr>PowerPoint Presentation</vt:lpstr>
      <vt:lpstr>典型习题</vt:lpstr>
      <vt:lpstr>真题演练</vt:lpstr>
      <vt:lpstr>真题演练</vt:lpstr>
      <vt:lpstr>真题演练</vt:lpstr>
      <vt:lpstr>真题演练</vt:lpstr>
      <vt:lpstr>真题演练</vt:lpstr>
      <vt:lpstr>PowerPoint Presentation</vt:lpstr>
      <vt:lpstr>PowerPoint Presentation</vt:lpstr>
      <vt:lpstr>真题演练</vt:lpstr>
      <vt:lpstr>end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2021-08-03T11:34:42.313</cp:lastPrinted>
  <dcterms:created xsi:type="dcterms:W3CDTF">2021-08-03T11:34:42Z</dcterms:created>
  <dcterms:modified xsi:type="dcterms:W3CDTF">2021-08-03T03:34:45Z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