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75" r:id="rId5"/>
    <p:sldId id="273" r:id="rId6"/>
    <p:sldId id="258" r:id="rId7"/>
    <p:sldId id="259" r:id="rId8"/>
    <p:sldId id="274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60" r:id="rId17"/>
    <p:sldId id="261" r:id="rId18"/>
    <p:sldId id="262" r:id="rId19"/>
    <p:sldId id="267" r:id="rId20"/>
    <p:sldId id="268" r:id="rId21"/>
    <p:sldId id="269" r:id="rId22"/>
    <p:sldId id="270" r:id="rId23"/>
    <p:sldId id="271" r:id="rId24"/>
    <p:sldId id="272" r:id="rId25"/>
    <p:sldId id="263" r:id="rId26"/>
    <p:sldId id="264" r:id="rId27"/>
    <p:sldId id="265" r:id="rId28"/>
    <p:sldId id="266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599EA-A333-4878-8D3F-E53A2BE023B4}" type="datetimeFigureOut">
              <a:rPr lang="zh-CN" altLang="en-US" smtClean="0"/>
              <a:pPr/>
              <a:t>2009/12/1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E0276-C5A7-4452-B749-62F43976EA0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十五从军征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zh-CN" altLang="en-US" dirty="0" smtClean="0">
                <a:solidFill>
                  <a:srgbClr val="FF0000"/>
                </a:solidFill>
              </a:rPr>
              <a:t>八十始得归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r>
              <a:rPr lang="zh-CN" altLang="en-US" dirty="0" smtClean="0">
                <a:solidFill>
                  <a:srgbClr val="FF0000"/>
                </a:solidFill>
              </a:rPr>
              <a:t>遥看是君家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zh-CN" altLang="en-US" dirty="0" smtClean="0">
                <a:solidFill>
                  <a:srgbClr val="FF0000"/>
                </a:solidFill>
              </a:rPr>
              <a:t>松柏冢累累</a:t>
            </a:r>
            <a:r>
              <a:rPr lang="en-US" altLang="zh-CN" dirty="0" smtClean="0">
                <a:solidFill>
                  <a:srgbClr val="FF0000"/>
                </a:solidFill>
              </a:rPr>
              <a:t>.—</a:t>
            </a:r>
            <a:r>
              <a:rPr lang="zh-CN" altLang="en-US" dirty="0" smtClean="0">
                <a:solidFill>
                  <a:srgbClr val="FF0000"/>
                </a:solidFill>
              </a:rPr>
              <a:t>李白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sz="3800" dirty="0" smtClean="0">
                <a:solidFill>
                  <a:srgbClr val="FF0000"/>
                </a:solidFill>
              </a:rPr>
              <a:t>君不见，青海头，古来白骨无人收，新鬼烦冤旧鬼哭，天阴雨湿声啾啾。</a:t>
            </a:r>
            <a:r>
              <a:rPr lang="en-US" altLang="zh-CN" sz="3800" dirty="0" smtClean="0">
                <a:solidFill>
                  <a:srgbClr val="FF0000"/>
                </a:solidFill>
              </a:rPr>
              <a:t>---</a:t>
            </a:r>
            <a:r>
              <a:rPr lang="zh-CN" altLang="en-US" sz="3800" dirty="0" smtClean="0">
                <a:solidFill>
                  <a:srgbClr val="FF0000"/>
                </a:solidFill>
              </a:rPr>
              <a:t>杜甫</a:t>
            </a:r>
            <a:endParaRPr lang="en-US" altLang="zh-CN" sz="3800" dirty="0" smtClean="0">
              <a:solidFill>
                <a:srgbClr val="FF0000"/>
              </a:solidFill>
            </a:endParaRPr>
          </a:p>
          <a:p>
            <a:r>
              <a:rPr lang="zh-CN" altLang="en-US" sz="3800" dirty="0" smtClean="0">
                <a:solidFill>
                  <a:srgbClr val="FF0000"/>
                </a:solidFill>
              </a:rPr>
              <a:t>醉卧沙场君莫笑，古来征战几人回。</a:t>
            </a:r>
            <a:r>
              <a:rPr lang="en-US" sz="3800" dirty="0" smtClean="0">
                <a:solidFill>
                  <a:srgbClr val="FF0000"/>
                </a:solidFill>
              </a:rPr>
              <a:t>  ——</a:t>
            </a:r>
            <a:r>
              <a:rPr lang="zh-CN" altLang="en-US" sz="3800" dirty="0" smtClean="0">
                <a:solidFill>
                  <a:srgbClr val="FF0000"/>
                </a:solidFill>
              </a:rPr>
              <a:t>王翰</a:t>
            </a:r>
            <a:r>
              <a:rPr lang="en-US" altLang="zh-CN" sz="3800" dirty="0" smtClean="0">
                <a:solidFill>
                  <a:srgbClr val="FF0000"/>
                </a:solidFill>
              </a:rPr>
              <a:t>《</a:t>
            </a:r>
            <a:r>
              <a:rPr lang="zh-CN" altLang="en-US" sz="3800" dirty="0" smtClean="0">
                <a:solidFill>
                  <a:srgbClr val="FF0000"/>
                </a:solidFill>
              </a:rPr>
              <a:t>凉州词</a:t>
            </a:r>
            <a:r>
              <a:rPr lang="en-US" altLang="zh-CN" sz="3800" dirty="0" smtClean="0">
                <a:solidFill>
                  <a:srgbClr val="FF0000"/>
                </a:solidFill>
              </a:rPr>
              <a:t>》</a:t>
            </a:r>
          </a:p>
          <a:p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zh-CN" altLang="en-US" dirty="0" smtClean="0"/>
              <a:t>我的心立刻变得轻松和光明些了</a:t>
            </a:r>
            <a:r>
              <a:rPr lang="en-US" dirty="0" smtClean="0"/>
              <a:t>”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索科洛夫的心情</a:t>
            </a:r>
            <a:r>
              <a:rPr lang="en-US" dirty="0" smtClean="0"/>
              <a:t>――</a:t>
            </a:r>
            <a:r>
              <a:rPr lang="zh-CN" altLang="en-US" dirty="0" smtClean="0"/>
              <a:t>像是又找到了家的</a:t>
            </a:r>
            <a:r>
              <a:rPr lang="zh-CN" altLang="en-US" dirty="0" smtClean="0"/>
              <a:t>感觉感受到久违的亲情温暖。</a:t>
            </a:r>
            <a:r>
              <a:rPr lang="zh-CN" altLang="en-US" dirty="0" smtClean="0"/>
              <a:t>他的全部希望，似乎全寄托在这个可怜的孤儿身上了，凡尼亚成了他生存的全部意义</a:t>
            </a:r>
            <a:r>
              <a:rPr lang="zh-CN" altLang="en-US" dirty="0" smtClean="0"/>
              <a:t>。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3100" dirty="0" smtClean="0"/>
              <a:t>索科洛夫认领凡尼亚靠的是什么</a:t>
            </a:r>
            <a:r>
              <a:rPr lang="en-US" sz="3100" dirty="0" smtClean="0"/>
              <a:t>?</a:t>
            </a:r>
            <a:r>
              <a:rPr lang="zh-CN" altLang="en-US" sz="3100" dirty="0" smtClean="0"/>
              <a:t>为什么要这样做</a:t>
            </a:r>
            <a:r>
              <a:rPr lang="en-US" sz="3100" dirty="0" smtClean="0"/>
              <a:t>?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善意的谎言</a:t>
            </a:r>
            <a:endParaRPr lang="en-US" altLang="zh-CN" dirty="0" smtClean="0"/>
          </a:p>
          <a:p>
            <a:r>
              <a:rPr lang="zh-CN" altLang="en-US" dirty="0" smtClean="0"/>
              <a:t>索科洛夫这样做是出于同情和爱。出于对家庭生活的向往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两</a:t>
            </a:r>
            <a:r>
              <a:rPr lang="zh-CN" altLang="en-US" dirty="0" smtClean="0"/>
              <a:t>个饱受战争创痛的人就像被飓风卷到一起的</a:t>
            </a:r>
            <a:r>
              <a:rPr lang="zh-CN" altLang="en-US" dirty="0" smtClean="0"/>
              <a:t>树叶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凡尼亚</a:t>
            </a:r>
            <a:r>
              <a:rPr lang="en-US" altLang="zh-CN" sz="2800" dirty="0" smtClean="0"/>
              <a:t>:</a:t>
            </a:r>
            <a:r>
              <a:rPr lang="zh-CN" altLang="en-US" sz="2800" dirty="0" smtClean="0"/>
              <a:t>扑 吻 叫 贴 哆嗦</a:t>
            </a:r>
            <a:r>
              <a:rPr lang="en-US" altLang="zh-CN" sz="2800" dirty="0" smtClean="0"/>
              <a:t>/</a:t>
            </a:r>
            <a:r>
              <a:rPr lang="zh-CN" altLang="en-US" sz="2800" dirty="0" smtClean="0"/>
              <a:t>索科洛夫</a:t>
            </a:r>
            <a:r>
              <a:rPr lang="en-US" altLang="zh-CN" sz="2800" dirty="0" smtClean="0"/>
              <a:t>:</a:t>
            </a:r>
            <a:r>
              <a:rPr lang="zh-CN" altLang="en-US" sz="2800" dirty="0" smtClean="0"/>
              <a:t>打战  发抖 压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一个失去家庭，失去一切的孤儿，是那么需要亲人的关爱，他像抓住救命稻草一样抓住</a:t>
            </a:r>
            <a:r>
              <a:rPr lang="en-US" dirty="0" smtClean="0"/>
              <a:t>“</a:t>
            </a:r>
            <a:r>
              <a:rPr lang="zh-CN" altLang="en-US" dirty="0" smtClean="0"/>
              <a:t>父爱</a:t>
            </a:r>
            <a:r>
              <a:rPr lang="en-US" dirty="0" smtClean="0"/>
              <a:t>”</a:t>
            </a:r>
            <a:r>
              <a:rPr lang="zh-CN" altLang="en-US" dirty="0" smtClean="0"/>
              <a:t>不松手</a:t>
            </a:r>
            <a:r>
              <a:rPr lang="zh-CN" altLang="en-US" dirty="0" smtClean="0"/>
              <a:t>。</a:t>
            </a:r>
            <a:r>
              <a:rPr lang="zh-CN" altLang="en-US" dirty="0" smtClean="0"/>
              <a:t>孩子对亲情、温暖的渴望</a:t>
            </a:r>
            <a:r>
              <a:rPr lang="zh-CN" altLang="en-US" dirty="0" smtClean="0"/>
              <a:t>同时。</a:t>
            </a:r>
            <a:endParaRPr lang="en-US" altLang="zh-CN" dirty="0" smtClean="0"/>
          </a:p>
          <a:p>
            <a:r>
              <a:rPr lang="zh-CN" altLang="en-US" dirty="0" smtClean="0"/>
              <a:t>索科洛夫的心情</a:t>
            </a:r>
            <a:r>
              <a:rPr lang="en-US" dirty="0" smtClean="0"/>
              <a:t>――</a:t>
            </a:r>
            <a:r>
              <a:rPr lang="zh-CN" altLang="en-US" dirty="0" smtClean="0"/>
              <a:t>像是又找到了家的</a:t>
            </a:r>
            <a:r>
              <a:rPr lang="zh-CN" altLang="en-US" dirty="0" smtClean="0"/>
              <a:t>感觉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激动 感动  幸福 喜悦  重燃生活的希望 </a:t>
            </a:r>
            <a:r>
              <a:rPr lang="en-US" altLang="zh-CN" dirty="0" smtClean="0"/>
              <a:t>.</a:t>
            </a:r>
            <a:r>
              <a:rPr lang="zh-CN" altLang="en-US" dirty="0" smtClean="0"/>
              <a:t>凡尼亚</a:t>
            </a:r>
            <a:r>
              <a:rPr lang="zh-CN" altLang="en-US" dirty="0" smtClean="0"/>
              <a:t>是索科洛夫余生的精神慰藉。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房东女主人的泪水 孩子</a:t>
            </a:r>
            <a:r>
              <a:rPr lang="zh-CN" altLang="en-US" sz="3200" dirty="0" smtClean="0"/>
              <a:t>问女房东</a:t>
            </a:r>
            <a:r>
              <a:rPr lang="zh-CN" altLang="en-US" sz="3200" dirty="0" smtClean="0"/>
              <a:t>的话</a:t>
            </a:r>
            <a:r>
              <a:rPr lang="en-US" altLang="zh-CN" sz="3200" dirty="0" smtClean="0"/>
              <a:t>17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孩子的天真无邪，反衬出战争的</a:t>
            </a:r>
            <a:r>
              <a:rPr lang="zh-CN" altLang="en-US" dirty="0" smtClean="0"/>
              <a:t>冷酷无情</a:t>
            </a:r>
            <a:endParaRPr lang="en-US" altLang="zh-CN" dirty="0" smtClean="0"/>
          </a:p>
          <a:p>
            <a:r>
              <a:rPr lang="zh-CN" altLang="en-US" dirty="0" smtClean="0"/>
              <a:t>在战争中，最不幸的还不是失去生命的战士，而是无助的孤儿寡妇。凡尼亚是战争孤儿，小小年纪的他还不明白命运的悲惨，不明白战争的苦难，不理解别人的同情和怜悯，因此，也不会理解索科洛夫的房东女人为什么哭</a:t>
            </a:r>
            <a:r>
              <a:rPr lang="zh-CN" altLang="en-US" dirty="0" smtClean="0"/>
              <a:t>。孩子</a:t>
            </a:r>
            <a:r>
              <a:rPr lang="zh-CN" altLang="en-US" dirty="0" smtClean="0"/>
              <a:t>越是天真可爱，就越发显出战争的残酷</a:t>
            </a:r>
            <a:r>
              <a:rPr lang="zh-CN" altLang="en-US" dirty="0" smtClean="0"/>
              <a:t>。小说</a:t>
            </a:r>
            <a:r>
              <a:rPr lang="zh-CN" altLang="en-US" dirty="0" smtClean="0"/>
              <a:t>到这里实际上已经变为作者在抒发心愿：呵护孩子们的幼小心灵，为了他们不再成为孤儿，为了他们不再经历战火</a:t>
            </a:r>
            <a:r>
              <a:rPr lang="en-US" dirty="0" smtClean="0"/>
              <a:t>…… </a:t>
            </a:r>
            <a:br>
              <a:rPr 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zh-CN" altLang="en-US" dirty="0" smtClean="0"/>
              <a:t>一个人的遭遇</a:t>
            </a:r>
            <a:r>
              <a:rPr lang="en-US" dirty="0" smtClean="0"/>
              <a:t>”</a:t>
            </a:r>
            <a:r>
              <a:rPr lang="zh-CN" altLang="en-US" dirty="0" smtClean="0"/>
              <a:t>，如何理解</a:t>
            </a:r>
            <a:r>
              <a:rPr lang="en-US" dirty="0" smtClean="0"/>
              <a:t>“</a:t>
            </a:r>
            <a:r>
              <a:rPr lang="zh-CN" altLang="en-US" dirty="0" smtClean="0"/>
              <a:t>一个人</a:t>
            </a:r>
            <a:r>
              <a:rPr lang="en-US" dirty="0" smtClean="0"/>
              <a:t>”</a:t>
            </a:r>
            <a:r>
              <a:rPr lang="zh-CN" altLang="en-US" dirty="0" smtClean="0"/>
              <a:t>？</a:t>
            </a:r>
            <a:r>
              <a:rPr lang="en-US" dirty="0" smtClean="0"/>
              <a:t> </a:t>
            </a:r>
            <a:br>
              <a:rPr 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主人公索科洛夫是个普通军人，但他在战争中的遭遇却具有广泛的代表性</a:t>
            </a:r>
            <a:r>
              <a:rPr lang="zh-CN" altLang="en-US" dirty="0" smtClean="0"/>
              <a:t>。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zh-CN" altLang="en-US" dirty="0" smtClean="0"/>
              <a:t>这就是一个人的遭遇！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zh-CN" altLang="en-US" dirty="0" smtClean="0"/>
              <a:t>这就是战争中千千万万普通苏联人的遭遇！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zh-CN" altLang="en-US" dirty="0" smtClean="0"/>
              <a:t>这就是战争中人的遭遇！</a:t>
            </a:r>
            <a:r>
              <a:rPr lang="en-US" dirty="0" smtClean="0"/>
              <a:t> </a:t>
            </a:r>
            <a:br>
              <a:rPr 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i="1" dirty="0" smtClean="0">
                <a:solidFill>
                  <a:srgbClr val="FF0000"/>
                </a:solidFill>
              </a:rPr>
              <a:t>这个俄罗斯人</a:t>
            </a:r>
            <a:r>
              <a:rPr lang="en-US" altLang="zh-CN" i="1" dirty="0" smtClean="0">
                <a:solidFill>
                  <a:srgbClr val="FF0000"/>
                </a:solidFill>
              </a:rPr>
              <a:t>,</a:t>
            </a:r>
            <a:r>
              <a:rPr lang="zh-CN" altLang="en-US" i="1" dirty="0" smtClean="0">
                <a:solidFill>
                  <a:srgbClr val="FF0000"/>
                </a:solidFill>
              </a:rPr>
              <a:t>能经受一切</a:t>
            </a:r>
            <a:r>
              <a:rPr lang="en-US" altLang="zh-CN" i="1" dirty="0" smtClean="0">
                <a:solidFill>
                  <a:srgbClr val="FF0000"/>
                </a:solidFill>
              </a:rPr>
              <a:t>.</a:t>
            </a:r>
            <a:endParaRPr lang="zh-CN" altLang="en-US" i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小说</a:t>
            </a:r>
            <a:r>
              <a:rPr lang="zh-CN" altLang="en-US" dirty="0" smtClean="0"/>
              <a:t>在于</a:t>
            </a:r>
            <a:r>
              <a:rPr lang="zh-CN" altLang="en-US" dirty="0" smtClean="0"/>
              <a:t>揭示普通俄罗斯人的</a:t>
            </a:r>
            <a:r>
              <a:rPr lang="en-US" dirty="0" smtClean="0"/>
              <a:t>“</a:t>
            </a:r>
            <a:r>
              <a:rPr lang="zh-CN" altLang="en-US" dirty="0" smtClean="0"/>
              <a:t>百折不挠的意志</a:t>
            </a:r>
            <a:r>
              <a:rPr lang="en-US" dirty="0" smtClean="0"/>
              <a:t>”</a:t>
            </a:r>
            <a:r>
              <a:rPr lang="zh-CN" altLang="en-US" dirty="0" smtClean="0"/>
              <a:t>、果敢精神、英雄主义以及他的伟大的、慷慨无私的胸怀。这个普通的俄罗斯人，在他的祖国遭遇到严峻考验的年代，在他个人承受了难以弥补的损失的年代，在无法挽回地失去了一切的情况下，他做到了在内心战胜充满沉痛的悲剧的个人命运，而高踞其上，他做到了以生的名义，用生去征服、去战胜死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/>
              <a:t>一 个 人 的 遭 遇</a:t>
            </a:r>
            <a:endParaRPr lang="zh-CN" altLang="en-US" sz="6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C00000"/>
                </a:solidFill>
              </a:rPr>
              <a:t>          </a:t>
            </a:r>
            <a:r>
              <a:rPr lang="en-US" altLang="zh-CN" dirty="0" smtClean="0">
                <a:solidFill>
                  <a:srgbClr val="C00000"/>
                </a:solidFill>
              </a:rPr>
              <a:t>---------</a:t>
            </a:r>
            <a:r>
              <a:rPr lang="zh-CN" altLang="en-US" dirty="0" smtClean="0">
                <a:solidFill>
                  <a:srgbClr val="C00000"/>
                </a:solidFill>
              </a:rPr>
              <a:t>战争的创伤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作者简介</a:t>
            </a:r>
            <a:r>
              <a:rPr lang="en-US" altLang="zh-CN" dirty="0" smtClean="0">
                <a:latin typeface="黑体" pitchFamily="49" charset="-122"/>
                <a:ea typeface="黑体" pitchFamily="49" charset="-122"/>
              </a:rPr>
              <a:t>:</a:t>
            </a:r>
          </a:p>
          <a:p>
            <a:r>
              <a:rPr lang="zh-CN" altLang="en-US" dirty="0" smtClean="0">
                <a:latin typeface="黑体" pitchFamily="49" charset="-122"/>
                <a:ea typeface="黑体" pitchFamily="49" charset="-122"/>
              </a:rPr>
              <a:t>肖洛霍夫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dirty="0">
                <a:latin typeface="黑体" pitchFamily="49" charset="-122"/>
                <a:ea typeface="黑体" pitchFamily="49" charset="-122"/>
              </a:rPr>
              <a:t>1905-1984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），苏联当代著名小说家，生于顿河地区的一个磨坊主家庭，代表作：</a:t>
            </a:r>
            <a:r>
              <a:rPr lang="en-US" altLang="zh-CN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静静的顿河</a:t>
            </a:r>
            <a:r>
              <a:rPr lang="en-US" altLang="zh-CN" dirty="0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被开垦的处女地</a:t>
            </a:r>
            <a:r>
              <a:rPr lang="en-US" altLang="zh-CN" dirty="0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一个人的遭遇</a:t>
            </a:r>
            <a:r>
              <a:rPr lang="en-US" altLang="zh-CN" dirty="0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dirty="0">
                <a:latin typeface="黑体" pitchFamily="49" charset="-122"/>
                <a:ea typeface="黑体" pitchFamily="49" charset="-122"/>
              </a:rPr>
              <a:t>1965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年，肖洛霍夫</a:t>
            </a:r>
            <a:r>
              <a:rPr lang="en-US" dirty="0">
                <a:latin typeface="黑体" pitchFamily="49" charset="-122"/>
                <a:ea typeface="黑体" pitchFamily="49" charset="-122"/>
              </a:rPr>
              <a:t>“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用于他在描绘顿河的史诗式的作品中，以艺术家的力量和正直，表现了俄国人民生活中的具有历史意义的面貌</a:t>
            </a:r>
            <a:r>
              <a:rPr lang="en-US" dirty="0">
                <a:latin typeface="黑体" pitchFamily="49" charset="-122"/>
                <a:ea typeface="黑体" pitchFamily="49" charset="-122"/>
              </a:rPr>
              <a:t>”</a:t>
            </a:r>
            <a:r>
              <a:rPr lang="zh-CN" altLang="en-US" dirty="0">
                <a:latin typeface="黑体" pitchFamily="49" charset="-122"/>
                <a:ea typeface="黑体" pitchFamily="49" charset="-122"/>
              </a:rPr>
              <a:t>，获得诺贝尔文学奖。</a:t>
            </a:r>
            <a:r>
              <a:rPr lang="en-US" dirty="0">
                <a:latin typeface="黑体" pitchFamily="49" charset="-122"/>
                <a:ea typeface="黑体" pitchFamily="49" charset="-122"/>
              </a:rPr>
              <a:t>  </a:t>
            </a:r>
            <a:endParaRPr lang="zh-CN" altLang="en-US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字音</a:t>
            </a:r>
            <a:r>
              <a:rPr lang="en-US" altLang="zh-CN" dirty="0" smtClean="0"/>
              <a:t>:</a:t>
            </a:r>
          </a:p>
          <a:p>
            <a:r>
              <a:rPr lang="zh-CN" altLang="en-US" dirty="0" smtClean="0"/>
              <a:t>咽喉</a:t>
            </a:r>
            <a:r>
              <a:rPr lang="en-US" dirty="0" smtClean="0"/>
              <a:t>( </a:t>
            </a:r>
            <a:r>
              <a:rPr lang="en-US" dirty="0" err="1" smtClean="0"/>
              <a:t>y</a:t>
            </a:r>
            <a:r>
              <a:rPr lang="en-US" altLang="zh-CN" dirty="0" err="1" smtClean="0"/>
              <a:t>ā</a:t>
            </a:r>
            <a:r>
              <a:rPr lang="en-US" dirty="0" err="1" smtClean="0"/>
              <a:t>n</a:t>
            </a:r>
            <a:r>
              <a:rPr lang="en-US" dirty="0" smtClean="0"/>
              <a:t> ) / </a:t>
            </a:r>
            <a:r>
              <a:rPr lang="zh-CN" altLang="en-US" dirty="0" smtClean="0"/>
              <a:t>狼吞虎咽</a:t>
            </a:r>
            <a:r>
              <a:rPr lang="en-US" dirty="0" smtClean="0"/>
              <a:t>( </a:t>
            </a:r>
            <a:r>
              <a:rPr lang="en-US" dirty="0" err="1" smtClean="0"/>
              <a:t>y</a:t>
            </a:r>
            <a:r>
              <a:rPr lang="en-US" altLang="zh-CN" dirty="0" err="1" smtClean="0"/>
              <a:t>à</a:t>
            </a:r>
            <a:r>
              <a:rPr lang="en-US" dirty="0" err="1" smtClean="0"/>
              <a:t>n</a:t>
            </a:r>
            <a:r>
              <a:rPr lang="en-US" dirty="0" smtClean="0"/>
              <a:t> ) /</a:t>
            </a:r>
            <a:r>
              <a:rPr lang="zh-CN" altLang="en-US" dirty="0" smtClean="0"/>
              <a:t>哽咽</a:t>
            </a:r>
            <a:r>
              <a:rPr lang="en-US" dirty="0" smtClean="0"/>
              <a:t>( </a:t>
            </a:r>
            <a:r>
              <a:rPr lang="en-US" dirty="0" err="1" smtClean="0"/>
              <a:t>y</a:t>
            </a:r>
            <a:r>
              <a:rPr lang="en-US" altLang="zh-CN" dirty="0" err="1" smtClean="0"/>
              <a:t>è</a:t>
            </a:r>
            <a:r>
              <a:rPr lang="en-US" dirty="0" smtClean="0"/>
              <a:t> ) </a:t>
            </a:r>
          </a:p>
          <a:p>
            <a:r>
              <a:rPr lang="zh-CN" altLang="en-US" dirty="0" smtClean="0"/>
              <a:t>刹车</a:t>
            </a:r>
            <a:r>
              <a:rPr lang="en-US" dirty="0" smtClean="0"/>
              <a:t>( </a:t>
            </a:r>
            <a:r>
              <a:rPr lang="en-US" dirty="0" err="1" smtClean="0"/>
              <a:t>sh</a:t>
            </a:r>
            <a:r>
              <a:rPr lang="en-US" altLang="zh-CN" dirty="0" err="1" smtClean="0"/>
              <a:t>ā</a:t>
            </a:r>
            <a:r>
              <a:rPr lang="en-US" altLang="zh-CN" dirty="0" smtClean="0"/>
              <a:t> </a:t>
            </a:r>
            <a:r>
              <a:rPr lang="en-US" dirty="0" smtClean="0"/>
              <a:t>)/</a:t>
            </a:r>
            <a:r>
              <a:rPr lang="zh-CN" altLang="en-US" dirty="0" smtClean="0"/>
              <a:t>刹那</a:t>
            </a:r>
            <a:r>
              <a:rPr lang="en-US" dirty="0" smtClean="0"/>
              <a:t>( </a:t>
            </a:r>
            <a:r>
              <a:rPr lang="en-US" dirty="0" err="1" smtClean="0"/>
              <a:t>ch</a:t>
            </a:r>
            <a:r>
              <a:rPr lang="en-US" altLang="zh-CN" dirty="0" err="1" smtClean="0"/>
              <a:t>à</a:t>
            </a:r>
            <a:r>
              <a:rPr lang="en-US" altLang="zh-CN" dirty="0" smtClean="0"/>
              <a:t> </a:t>
            </a:r>
            <a:r>
              <a:rPr lang="en-US" dirty="0" smtClean="0"/>
              <a:t>)</a:t>
            </a:r>
            <a:endParaRPr lang="zh-CN" altLang="en-US" dirty="0" smtClean="0"/>
          </a:p>
          <a:p>
            <a:r>
              <a:rPr lang="zh-CN" altLang="en-US" dirty="0" smtClean="0"/>
              <a:t>狙击</a:t>
            </a:r>
            <a:r>
              <a:rPr lang="en-US" dirty="0" smtClean="0"/>
              <a:t>( </a:t>
            </a:r>
            <a:r>
              <a:rPr lang="en-US" dirty="0" err="1" smtClean="0"/>
              <a:t>j</a:t>
            </a:r>
            <a:r>
              <a:rPr lang="en-US" altLang="zh-CN" dirty="0" err="1" smtClean="0"/>
              <a:t>ū</a:t>
            </a:r>
            <a:r>
              <a:rPr lang="en-US" dirty="0" smtClean="0"/>
              <a:t>  j </a:t>
            </a:r>
            <a:r>
              <a:rPr lang="en-US" altLang="zh-CN" dirty="0" smtClean="0"/>
              <a:t>ī</a:t>
            </a:r>
            <a:r>
              <a:rPr lang="en-US" dirty="0" smtClean="0"/>
              <a:t> )</a:t>
            </a:r>
            <a:r>
              <a:rPr lang="zh-CN" altLang="en-US" dirty="0" smtClean="0"/>
              <a:t>      胡诌</a:t>
            </a:r>
            <a:r>
              <a:rPr lang="en-US" dirty="0" smtClean="0"/>
              <a:t>( </a:t>
            </a:r>
            <a:r>
              <a:rPr lang="en-US" dirty="0" err="1" smtClean="0"/>
              <a:t>zh</a:t>
            </a:r>
            <a:r>
              <a:rPr lang="en-US" altLang="zh-CN" dirty="0" err="1" smtClean="0"/>
              <a:t>ō</a:t>
            </a:r>
            <a:r>
              <a:rPr lang="en-US" dirty="0" err="1" smtClean="0"/>
              <a:t>u</a:t>
            </a:r>
            <a:r>
              <a:rPr lang="en-US" dirty="0" smtClean="0"/>
              <a:t>  )</a:t>
            </a:r>
            <a:r>
              <a:rPr lang="zh-CN" altLang="en-US" dirty="0" smtClean="0"/>
              <a:t>   窒</a:t>
            </a:r>
            <a:r>
              <a:rPr lang="en-US" dirty="0" smtClean="0"/>
              <a:t>(  </a:t>
            </a:r>
            <a:r>
              <a:rPr lang="en-US" dirty="0" err="1" smtClean="0"/>
              <a:t>zh</a:t>
            </a:r>
            <a:r>
              <a:rPr lang="en-US" altLang="zh-CN" dirty="0" err="1" smtClean="0"/>
              <a:t>ì</a:t>
            </a:r>
            <a:r>
              <a:rPr lang="en-US" dirty="0" smtClean="0"/>
              <a:t> )</a:t>
            </a:r>
            <a:r>
              <a:rPr lang="zh-CN" altLang="en-US" dirty="0" smtClean="0"/>
              <a:t>闷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第一部分</a:t>
            </a:r>
            <a:r>
              <a:rPr lang="en-US" dirty="0" smtClean="0"/>
              <a:t>:</a:t>
            </a:r>
            <a:r>
              <a:rPr lang="zh-CN" altLang="en-US" dirty="0" smtClean="0"/>
              <a:t>家庭的毁灭</a:t>
            </a:r>
            <a:r>
              <a:rPr lang="en-US" dirty="0" smtClean="0"/>
              <a:t>: </a:t>
            </a:r>
            <a:r>
              <a:rPr lang="zh-CN" altLang="en-US" dirty="0" smtClean="0"/>
              <a:t>失去家庭</a:t>
            </a:r>
            <a:r>
              <a:rPr lang="en-US" dirty="0" smtClean="0"/>
              <a:t>/</a:t>
            </a:r>
            <a:r>
              <a:rPr lang="zh-CN" altLang="en-US" dirty="0" smtClean="0"/>
              <a:t>失去儿子</a:t>
            </a:r>
          </a:p>
          <a:p>
            <a:r>
              <a:rPr lang="zh-CN" altLang="en-US" dirty="0" smtClean="0"/>
              <a:t>第二部分</a:t>
            </a:r>
            <a:r>
              <a:rPr lang="en-US" dirty="0" smtClean="0"/>
              <a:t>:</a:t>
            </a:r>
            <a:r>
              <a:rPr lang="zh-CN" altLang="en-US" dirty="0" smtClean="0"/>
              <a:t>领养儿子</a:t>
            </a:r>
            <a:r>
              <a:rPr lang="en-US" dirty="0" smtClean="0"/>
              <a:t>:</a:t>
            </a:r>
            <a:r>
              <a:rPr lang="zh-CN" altLang="en-US" dirty="0" smtClean="0"/>
              <a:t>领养过程</a:t>
            </a:r>
            <a:r>
              <a:rPr lang="en-US" dirty="0" smtClean="0"/>
              <a:t>/</a:t>
            </a:r>
            <a:r>
              <a:rPr lang="zh-CN" altLang="en-US" dirty="0" smtClean="0"/>
              <a:t>相依为命的生活</a:t>
            </a:r>
          </a:p>
          <a:p>
            <a:r>
              <a:rPr lang="zh-CN" altLang="en-US" dirty="0" smtClean="0"/>
              <a:t>第三部分</a:t>
            </a:r>
            <a:r>
              <a:rPr lang="en-US" dirty="0" smtClean="0"/>
              <a:t>:</a:t>
            </a:r>
            <a:r>
              <a:rPr lang="zh-CN" altLang="en-US" dirty="0" smtClean="0"/>
              <a:t>我与父子分手的情景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⑴</a:t>
            </a:r>
            <a:r>
              <a:rPr lang="en-US" dirty="0" smtClean="0"/>
              <a:t> </a:t>
            </a:r>
            <a:r>
              <a:rPr lang="zh-CN" altLang="en-US" dirty="0" smtClean="0"/>
              <a:t>被俘</a:t>
            </a:r>
            <a:r>
              <a:rPr lang="en-US" dirty="0" smtClean="0"/>
              <a:t>     </a:t>
            </a:r>
            <a:r>
              <a:rPr lang="zh-CN" altLang="en-US" dirty="0" smtClean="0"/>
              <a:t>没有受到过人的待遇，头缩在肩膀里。 </a:t>
            </a:r>
            <a:r>
              <a:rPr lang="en-US" altLang="zh-CN" dirty="0" smtClean="0"/>
              <a:t>1</a:t>
            </a:r>
            <a:r>
              <a:rPr lang="zh-CN" altLang="en-US" dirty="0" smtClean="0"/>
              <a:t>段</a:t>
            </a:r>
          </a:p>
          <a:p>
            <a:r>
              <a:rPr lang="en-US" dirty="0" smtClean="0"/>
              <a:t>  </a:t>
            </a:r>
            <a:r>
              <a:rPr lang="zh-CN" altLang="en-US" dirty="0" smtClean="0"/>
              <a:t>⑵</a:t>
            </a:r>
            <a:r>
              <a:rPr lang="en-US" dirty="0" smtClean="0"/>
              <a:t>  </a:t>
            </a:r>
            <a:r>
              <a:rPr lang="zh-CN" altLang="en-US" dirty="0" smtClean="0"/>
              <a:t>妻女炸死</a:t>
            </a:r>
            <a:r>
              <a:rPr lang="en-US" dirty="0" smtClean="0"/>
              <a:t>       </a:t>
            </a:r>
            <a:r>
              <a:rPr lang="zh-CN" altLang="en-US" dirty="0" smtClean="0"/>
              <a:t>没有把信念到底，眼前一片黑，心缩成一团，怎么也松不开来，我倒在床上；我走到我们一家住过的那地方，一个很深的弹坑，灌满了黄浊的水，周围的野草长得齐腰高</a:t>
            </a:r>
            <a:r>
              <a:rPr lang="en-US" dirty="0" smtClean="0"/>
              <a:t>……</a:t>
            </a:r>
            <a:r>
              <a:rPr lang="zh-CN" altLang="en-US" dirty="0" smtClean="0"/>
              <a:t>，一片荒凉，像坟地一样寂静；我实在难受极了，站了一会，感到穿心的悲痛，有走回火车站，在那边我连一个小时也呆不下去。</a:t>
            </a:r>
            <a:r>
              <a:rPr lang="en-US" altLang="zh-CN" dirty="0" smtClean="0"/>
              <a:t>3 4 5</a:t>
            </a:r>
            <a:r>
              <a:rPr lang="en-US" dirty="0" smtClean="0"/>
              <a:t> </a:t>
            </a:r>
            <a:r>
              <a:rPr lang="zh-CN" altLang="en-US" dirty="0" smtClean="0"/>
              <a:t>段</a:t>
            </a:r>
          </a:p>
          <a:p>
            <a:r>
              <a:rPr lang="en-US" dirty="0" smtClean="0"/>
              <a:t>   </a:t>
            </a:r>
            <a:r>
              <a:rPr lang="zh-CN" altLang="en-US" dirty="0" smtClean="0"/>
              <a:t>⑶</a:t>
            </a:r>
            <a:r>
              <a:rPr lang="en-US" dirty="0" smtClean="0"/>
              <a:t>  </a:t>
            </a:r>
            <a:r>
              <a:rPr lang="zh-CN" altLang="en-US" dirty="0" smtClean="0"/>
              <a:t>儿子牺牲</a:t>
            </a:r>
            <a:r>
              <a:rPr lang="en-US" dirty="0" smtClean="0"/>
              <a:t>        </a:t>
            </a:r>
            <a:r>
              <a:rPr lang="zh-CN" altLang="en-US" dirty="0" smtClean="0"/>
              <a:t>一道电流刺透我的身体，我忽然产生了一种不祥的预感，我摇摇晃晃，勉强站住了脚跟，儿子躺在棺材里的肖像；我吻了他，走到一旁；我没有哭，我的眼泪在心里干枯了；心痛的厉害；埋葬了自己最后的欢乐和希望；我的心里仿佛有样东西断裂了。</a:t>
            </a:r>
            <a:r>
              <a:rPr lang="en-US" altLang="zh-CN" dirty="0" smtClean="0"/>
              <a:t>8 9</a:t>
            </a:r>
            <a:r>
              <a:rPr lang="en-US" dirty="0" smtClean="0"/>
              <a:t> </a:t>
            </a:r>
            <a:r>
              <a:rPr lang="zh-CN" altLang="en-US" dirty="0" smtClean="0"/>
              <a:t>段</a:t>
            </a:r>
          </a:p>
          <a:p>
            <a:r>
              <a:rPr lang="en-US" dirty="0" smtClean="0"/>
              <a:t>  </a:t>
            </a:r>
            <a:r>
              <a:rPr lang="zh-CN" altLang="en-US" dirty="0" smtClean="0"/>
              <a:t>⑷</a:t>
            </a:r>
            <a:r>
              <a:rPr lang="en-US" dirty="0" smtClean="0"/>
              <a:t>  </a:t>
            </a:r>
            <a:r>
              <a:rPr lang="zh-CN" altLang="en-US" dirty="0" smtClean="0"/>
              <a:t>车祸</a:t>
            </a:r>
            <a:r>
              <a:rPr lang="en-US" dirty="0" smtClean="0"/>
              <a:t>        </a:t>
            </a:r>
            <a:r>
              <a:rPr lang="zh-CN" altLang="en-US" dirty="0" smtClean="0"/>
              <a:t>悲愁的心</a:t>
            </a:r>
            <a:r>
              <a:rPr lang="en-US" dirty="0" smtClean="0"/>
              <a:t> 24</a:t>
            </a:r>
            <a:r>
              <a:rPr lang="zh-CN" altLang="en-US" dirty="0" smtClean="0"/>
              <a:t>段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⑴</a:t>
            </a:r>
            <a:r>
              <a:rPr lang="en-US" sz="3600" dirty="0"/>
              <a:t>  </a:t>
            </a:r>
            <a:r>
              <a:rPr lang="zh-CN" altLang="en-US" sz="3600" dirty="0"/>
              <a:t>成功的逃亡</a:t>
            </a:r>
            <a:r>
              <a:rPr lang="en-US" sz="3600" dirty="0"/>
              <a:t>    </a:t>
            </a:r>
            <a:r>
              <a:rPr lang="zh-CN" altLang="en-US" sz="3600" dirty="0"/>
              <a:t>兴奋激动 </a:t>
            </a:r>
            <a:r>
              <a:rPr lang="zh-CN" altLang="en-US" sz="3600" dirty="0" smtClean="0"/>
              <a:t>  </a:t>
            </a:r>
            <a:r>
              <a:rPr lang="en-US" altLang="zh-CN" sz="3600" dirty="0" smtClean="0"/>
              <a:t>1</a:t>
            </a:r>
            <a:r>
              <a:rPr lang="zh-CN" altLang="en-US" sz="3600" dirty="0" smtClean="0"/>
              <a:t>段</a:t>
            </a:r>
            <a:endParaRPr lang="zh-CN" altLang="en-US" sz="3600" dirty="0"/>
          </a:p>
          <a:p>
            <a:r>
              <a:rPr lang="en-US" sz="3600" dirty="0"/>
              <a:t> </a:t>
            </a:r>
            <a:r>
              <a:rPr lang="zh-CN" altLang="en-US" sz="3600" dirty="0"/>
              <a:t>⑵</a:t>
            </a:r>
            <a:r>
              <a:rPr lang="en-US" sz="3600" dirty="0"/>
              <a:t>   </a:t>
            </a:r>
            <a:r>
              <a:rPr lang="zh-CN" altLang="en-US" sz="3600" dirty="0"/>
              <a:t>儿子活着</a:t>
            </a:r>
            <a:r>
              <a:rPr lang="en-US" sz="3600" dirty="0"/>
              <a:t>     </a:t>
            </a:r>
            <a:r>
              <a:rPr lang="zh-CN" altLang="en-US" sz="3600" dirty="0" smtClean="0"/>
              <a:t>重</a:t>
            </a:r>
            <a:r>
              <a:rPr lang="zh-CN" altLang="en-US" sz="3600" dirty="0"/>
              <a:t>燃希望</a:t>
            </a:r>
            <a:r>
              <a:rPr lang="en-US" sz="3600" dirty="0"/>
              <a:t> </a:t>
            </a:r>
            <a:r>
              <a:rPr lang="zh-CN" altLang="en-US" sz="3600" dirty="0" smtClean="0"/>
              <a:t>  </a:t>
            </a:r>
            <a:r>
              <a:rPr lang="en-US" sz="3600" dirty="0" smtClean="0"/>
              <a:t>6  7</a:t>
            </a:r>
            <a:r>
              <a:rPr lang="zh-CN" altLang="en-US" sz="3600" dirty="0" smtClean="0"/>
              <a:t>段</a:t>
            </a:r>
            <a:endParaRPr lang="zh-CN" altLang="en-US" sz="3600" dirty="0"/>
          </a:p>
          <a:p>
            <a:r>
              <a:rPr lang="en-US" sz="3600" dirty="0"/>
              <a:t> </a:t>
            </a:r>
            <a:r>
              <a:rPr lang="zh-CN" altLang="en-US" sz="3600" dirty="0" smtClean="0"/>
              <a:t>⑶</a:t>
            </a:r>
            <a:r>
              <a:rPr lang="en-US" sz="3600" dirty="0"/>
              <a:t>   </a:t>
            </a:r>
            <a:r>
              <a:rPr lang="zh-CN" altLang="en-US" sz="3600" dirty="0"/>
              <a:t>领养凡尼亚</a:t>
            </a:r>
            <a:r>
              <a:rPr lang="en-US" sz="3600" dirty="0"/>
              <a:t>   </a:t>
            </a:r>
            <a:r>
              <a:rPr lang="zh-CN" altLang="en-US" sz="3600" dirty="0" smtClean="0"/>
              <a:t>轻松</a:t>
            </a:r>
            <a:r>
              <a:rPr lang="zh-CN" altLang="en-US" sz="3600" dirty="0"/>
              <a:t>、</a:t>
            </a:r>
            <a:r>
              <a:rPr lang="zh-CN" altLang="en-US" sz="3600" dirty="0" smtClean="0"/>
              <a:t>光明</a:t>
            </a:r>
            <a:r>
              <a:rPr lang="en-US" altLang="zh-CN" sz="3600" dirty="0" smtClean="0"/>
              <a:t>12</a:t>
            </a:r>
            <a:r>
              <a:rPr lang="zh-CN" altLang="en-US" sz="3600" dirty="0" smtClean="0"/>
              <a:t>  </a:t>
            </a:r>
            <a:r>
              <a:rPr lang="en-US" altLang="zh-CN" sz="3600" dirty="0" smtClean="0"/>
              <a:t>15</a:t>
            </a:r>
            <a:r>
              <a:rPr lang="zh-CN" altLang="en-US" sz="3600" dirty="0" smtClean="0"/>
              <a:t> </a:t>
            </a:r>
            <a:r>
              <a:rPr lang="en-US" altLang="zh-CN" sz="3600" dirty="0" smtClean="0"/>
              <a:t>18</a:t>
            </a:r>
            <a:r>
              <a:rPr lang="zh-CN" altLang="en-US" sz="3600" dirty="0" smtClean="0"/>
              <a:t> </a:t>
            </a:r>
            <a:r>
              <a:rPr lang="en-US" altLang="zh-CN" sz="3600" dirty="0" smtClean="0"/>
              <a:t>19</a:t>
            </a:r>
            <a:r>
              <a:rPr lang="zh-CN" altLang="en-US" sz="3600" dirty="0" smtClean="0"/>
              <a:t>段</a:t>
            </a:r>
            <a:endParaRPr lang="zh-CN" altLang="en-US" sz="360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满足</a:t>
            </a:r>
            <a:endParaRPr lang="en-US" altLang="zh-CN" sz="3600" dirty="0" smtClean="0"/>
          </a:p>
          <a:p>
            <a:endParaRPr lang="en-US" altLang="zh-CN" sz="3600" dirty="0"/>
          </a:p>
          <a:p>
            <a:r>
              <a:rPr lang="zh-CN" altLang="en-US" sz="3600" dirty="0"/>
              <a:t>喜气洋洋的事情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dirty="0" smtClean="0"/>
              <a:t>纵观凡尼亚</a:t>
            </a:r>
            <a:r>
              <a:rPr lang="en-US" sz="4000" dirty="0" smtClean="0"/>
              <a:t> </a:t>
            </a:r>
            <a:r>
              <a:rPr lang="zh-CN" altLang="en-US" sz="4000" dirty="0" smtClean="0"/>
              <a:t>坎坷的一生，你觉得他是一个怎么样的人？ </a:t>
            </a:r>
          </a:p>
          <a:p>
            <a:r>
              <a:rPr lang="zh-CN" altLang="en-US" sz="4000" dirty="0" smtClean="0">
                <a:solidFill>
                  <a:srgbClr val="C00000"/>
                </a:solidFill>
              </a:rPr>
              <a:t>饱受苦难而坚韧不拔，受尽摧残而心地依旧善良。</a:t>
            </a:r>
            <a:endParaRPr lang="en-US" altLang="zh-CN" sz="4000" dirty="0" smtClean="0">
              <a:solidFill>
                <a:srgbClr val="C00000"/>
              </a:solidFill>
            </a:endParaRPr>
          </a:p>
          <a:p>
            <a:r>
              <a:rPr lang="zh-CN" altLang="en-US" sz="4000" dirty="0" smtClean="0">
                <a:solidFill>
                  <a:srgbClr val="C00000"/>
                </a:solidFill>
              </a:rPr>
              <a:t>忠厚朴实  勇敢坚强  有爱心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索科洛夫和他的新儿子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他听到我的叫声</a:t>
            </a:r>
            <a:r>
              <a:rPr lang="en-US" altLang="zh-CN" dirty="0" smtClean="0"/>
              <a:t>,</a:t>
            </a:r>
            <a:r>
              <a:rPr lang="zh-CN" altLang="en-US" dirty="0" smtClean="0"/>
              <a:t>身子</a:t>
            </a:r>
            <a:r>
              <a:rPr lang="zh-CN" altLang="en-US" b="1" dirty="0" smtClean="0"/>
              <a:t>哆嗦</a:t>
            </a:r>
            <a:r>
              <a:rPr lang="zh-CN" altLang="en-US" dirty="0" smtClean="0"/>
              <a:t>了</a:t>
            </a:r>
            <a:r>
              <a:rPr lang="zh-CN" altLang="en-US" dirty="0" smtClean="0"/>
              <a:t>一下</a:t>
            </a:r>
            <a:r>
              <a:rPr lang="en-US" altLang="zh-CN" dirty="0" smtClean="0"/>
              <a:t>…</a:t>
            </a:r>
            <a:r>
              <a:rPr lang="zh-CN" altLang="en-US" dirty="0" smtClean="0"/>
              <a:t>同时大大地睁着一双小眼睛</a:t>
            </a:r>
            <a:r>
              <a:rPr lang="en-US" altLang="zh-CN" dirty="0" smtClean="0"/>
              <a:t>.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忽然</a:t>
            </a:r>
            <a:r>
              <a:rPr lang="zh-CN" altLang="en-US" b="1" dirty="0" smtClean="0"/>
              <a:t>沉默</a:t>
            </a:r>
            <a:r>
              <a:rPr lang="zh-CN" altLang="en-US" dirty="0" smtClean="0"/>
              <a:t>起来</a:t>
            </a:r>
            <a:r>
              <a:rPr lang="en-US" altLang="zh-CN" dirty="0" smtClean="0"/>
              <a:t>…</a:t>
            </a:r>
            <a:r>
              <a:rPr lang="zh-CN" altLang="en-US" b="1" dirty="0" smtClean="0"/>
              <a:t>打量</a:t>
            </a:r>
            <a:r>
              <a:rPr lang="zh-CN" altLang="en-US" dirty="0" smtClean="0"/>
              <a:t>着我</a:t>
            </a:r>
            <a:r>
              <a:rPr lang="en-US" altLang="zh-CN" dirty="0" smtClean="0"/>
              <a:t> …</a:t>
            </a:r>
            <a:r>
              <a:rPr lang="zh-CN" altLang="en-US" dirty="0" smtClean="0"/>
              <a:t>可已经学会</a:t>
            </a:r>
            <a:r>
              <a:rPr lang="zh-CN" altLang="en-US" b="1" dirty="0" smtClean="0"/>
              <a:t>叹气</a:t>
            </a:r>
            <a:r>
              <a:rPr lang="en-US" altLang="zh-CN" dirty="0" smtClean="0"/>
              <a:t> …</a:t>
            </a:r>
          </a:p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明确</a:t>
            </a:r>
            <a:r>
              <a:rPr lang="en-US" altLang="zh-CN" dirty="0" smtClean="0"/>
              <a:t>:</a:t>
            </a:r>
            <a:r>
              <a:rPr lang="zh-CN" altLang="en-US" dirty="0" smtClean="0"/>
              <a:t>战争孤儿，对亲情麻木，听到一个人如此亲切地叫他的名字，充满了疑惑、渴望、</a:t>
            </a:r>
            <a:r>
              <a:rPr lang="zh-CN" altLang="en-US" dirty="0" smtClean="0"/>
              <a:t>猜测</a:t>
            </a:r>
            <a:r>
              <a:rPr lang="en-US" altLang="zh-CN" dirty="0" smtClean="0"/>
              <a:t>,</a:t>
            </a:r>
            <a:r>
              <a:rPr lang="zh-CN" altLang="en-US" dirty="0" smtClean="0"/>
              <a:t>心理极其</a:t>
            </a:r>
            <a:r>
              <a:rPr lang="en-US" dirty="0" smtClean="0"/>
              <a:t> </a:t>
            </a:r>
            <a:r>
              <a:rPr lang="zh-CN" altLang="en-US" dirty="0" smtClean="0"/>
              <a:t>敏感</a:t>
            </a:r>
            <a:r>
              <a:rPr lang="en-US" altLang="zh-CN" dirty="0" smtClean="0"/>
              <a:t>.</a:t>
            </a:r>
            <a:r>
              <a:rPr lang="zh-CN" altLang="en-US" dirty="0" smtClean="0"/>
              <a:t>战争就这样的残酷</a:t>
            </a:r>
            <a:r>
              <a:rPr lang="zh-CN" altLang="en-US" dirty="0" smtClean="0"/>
              <a:t>，在</a:t>
            </a:r>
            <a:r>
              <a:rPr lang="zh-CN" altLang="en-US" dirty="0" smtClean="0"/>
              <a:t>幼小的孩子</a:t>
            </a:r>
            <a:r>
              <a:rPr lang="zh-CN" altLang="en-US" dirty="0" smtClean="0"/>
              <a:t>的脆弱心灵</a:t>
            </a:r>
            <a:r>
              <a:rPr lang="zh-CN" altLang="en-US" dirty="0" smtClean="0"/>
              <a:t>上投上了阴影。</a:t>
            </a:r>
            <a:r>
              <a:rPr lang="en-US" dirty="0" smtClean="0"/>
              <a:t> </a:t>
            </a:r>
            <a:endParaRPr lang="zh-CN" altLang="en-US" dirty="0" smtClean="0"/>
          </a:p>
          <a:p>
            <a:pPr>
              <a:buNone/>
            </a:pPr>
            <a:endParaRPr lang="zh-CN" altLang="en-US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784</Words>
  <Application>Microsoft Office PowerPoint</Application>
  <PresentationFormat>全屏显示(4:3)</PresentationFormat>
  <Paragraphs>54</Paragraphs>
  <Slides>28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29" baseType="lpstr">
      <vt:lpstr>Office 主题</vt:lpstr>
      <vt:lpstr>十五从军征,八十始得归.遥看是君家,松柏冢累累.—李白 </vt:lpstr>
      <vt:lpstr>一 个 人 的 遭 遇</vt:lpstr>
      <vt:lpstr>幻灯片 3</vt:lpstr>
      <vt:lpstr>幻灯片 4</vt:lpstr>
      <vt:lpstr>幻灯片 5</vt:lpstr>
      <vt:lpstr>幻灯片 6</vt:lpstr>
      <vt:lpstr>幻灯片 7</vt:lpstr>
      <vt:lpstr>幻灯片 8</vt:lpstr>
      <vt:lpstr>索科洛夫和他的新儿子</vt:lpstr>
      <vt:lpstr>“我的心立刻变得轻松和光明些了”</vt:lpstr>
      <vt:lpstr>索科洛夫认领凡尼亚靠的是什么?为什么要这样做? </vt:lpstr>
      <vt:lpstr>凡尼亚:扑 吻 叫 贴 哆嗦/索科洛夫:打战  发抖 压</vt:lpstr>
      <vt:lpstr>房东女主人的泪水 孩子问女房东的话17</vt:lpstr>
      <vt:lpstr>“一个人的遭遇”，如何理解“一个人”？  </vt:lpstr>
      <vt:lpstr>这个俄罗斯人,能经受一切.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十五从军征,八十始得归.遥看是君家,松柏冢累累.—李白 </dc:title>
  <dc:creator>jxxjwl</dc:creator>
  <cp:lastModifiedBy>jxxjwl</cp:lastModifiedBy>
  <cp:revision>30</cp:revision>
  <dcterms:created xsi:type="dcterms:W3CDTF">2009-11-30T07:17:59Z</dcterms:created>
  <dcterms:modified xsi:type="dcterms:W3CDTF">2009-12-01T15:27:02Z</dcterms:modified>
</cp:coreProperties>
</file>