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4"/>
  </p:notesMasterIdLst>
  <p:sldIdLst>
    <p:sldId id="256" r:id="rId2"/>
    <p:sldId id="284" r:id="rId3"/>
    <p:sldId id="360" r:id="rId4"/>
    <p:sldId id="359" r:id="rId5"/>
    <p:sldId id="356" r:id="rId6"/>
    <p:sldId id="357" r:id="rId7"/>
    <p:sldId id="358" r:id="rId8"/>
    <p:sldId id="355" r:id="rId9"/>
    <p:sldId id="312" r:id="rId10"/>
    <p:sldId id="388" r:id="rId11"/>
    <p:sldId id="300" r:id="rId12"/>
    <p:sldId id="348" r:id="rId13"/>
    <p:sldId id="361" r:id="rId14"/>
    <p:sldId id="362" r:id="rId15"/>
    <p:sldId id="365" r:id="rId16"/>
    <p:sldId id="363" r:id="rId17"/>
    <p:sldId id="366" r:id="rId18"/>
    <p:sldId id="364" r:id="rId19"/>
    <p:sldId id="367" r:id="rId20"/>
    <p:sldId id="320" r:id="rId21"/>
    <p:sldId id="354" r:id="rId22"/>
    <p:sldId id="369" r:id="rId23"/>
    <p:sldId id="370" r:id="rId24"/>
    <p:sldId id="371" r:id="rId25"/>
    <p:sldId id="372" r:id="rId26"/>
    <p:sldId id="373" r:id="rId27"/>
    <p:sldId id="374" r:id="rId28"/>
    <p:sldId id="376" r:id="rId29"/>
    <p:sldId id="378" r:id="rId30"/>
    <p:sldId id="379" r:id="rId31"/>
    <p:sldId id="313" r:id="rId32"/>
    <p:sldId id="380" r:id="rId33"/>
    <p:sldId id="377" r:id="rId34"/>
    <p:sldId id="322" r:id="rId35"/>
    <p:sldId id="382" r:id="rId36"/>
    <p:sldId id="383" r:id="rId37"/>
    <p:sldId id="381" r:id="rId38"/>
    <p:sldId id="384" r:id="rId39"/>
    <p:sldId id="386" r:id="rId40"/>
    <p:sldId id="385" r:id="rId41"/>
    <p:sldId id="263" r:id="rId42"/>
    <p:sldId id="387" r:id="rId43"/>
    <p:sldId id="291" r:id="rId44"/>
    <p:sldId id="340" r:id="rId45"/>
    <p:sldId id="338" r:id="rId46"/>
    <p:sldId id="339" r:id="rId47"/>
    <p:sldId id="343" r:id="rId48"/>
    <p:sldId id="344" r:id="rId49"/>
    <p:sldId id="314" r:id="rId50"/>
    <p:sldId id="350" r:id="rId51"/>
    <p:sldId id="351" r:id="rId52"/>
    <p:sldId id="336" r:id="rId53"/>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nYan PENG" initials="JP" lastIdx="1" clrIdx="0">
    <p:extLst>
      <p:ext uri="{19B8F6BF-5375-455C-9EA6-DF929625EA0E}">
        <p15:presenceInfo xmlns:p15="http://schemas.microsoft.com/office/powerpoint/2012/main" userId="S::junyanp@student.unimelb.edu.au::f9a8f725-c13e-46b6-af08-02446dd6c9b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BE5F5"/>
    <a:srgbClr val="72D3EE"/>
    <a:srgbClr val="009E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p:cViewPr varScale="1">
        <p:scale>
          <a:sx n="86" d="100"/>
          <a:sy n="86" d="100"/>
        </p:scale>
        <p:origin x="422" y="6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3T08:24:28.039" idx="1">
    <p:pos x="10" y="10"/>
    <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D75E601-3C2F-45B1-9A75-5C526A426AC7}" type="datetimeFigureOut">
              <a:rPr lang="zh-CN" altLang="en-US" smtClean="0"/>
              <a:t>2020-04-06</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FDAD8139-5C56-4612-BD56-CFAA0203B71C}" type="slidenum">
              <a:rPr lang="zh-CN" altLang="en-US" smtClean="0"/>
              <a:t>‹#›</a:t>
            </a:fld>
            <a:endParaRPr lang="zh-CN" altLang="en-US"/>
          </a:p>
        </p:txBody>
      </p:sp>
    </p:spTree>
    <p:extLst>
      <p:ext uri="{BB962C8B-B14F-4D97-AF65-F5344CB8AC3E}">
        <p14:creationId xmlns:p14="http://schemas.microsoft.com/office/powerpoint/2010/main" val="299748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a:t>
            </a:fld>
            <a:endParaRPr lang="zh-CN" altLang="en-US"/>
          </a:p>
        </p:txBody>
      </p:sp>
    </p:spTree>
    <p:extLst>
      <p:ext uri="{BB962C8B-B14F-4D97-AF65-F5344CB8AC3E}">
        <p14:creationId xmlns:p14="http://schemas.microsoft.com/office/powerpoint/2010/main" val="3040017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10</a:t>
            </a:fld>
            <a:endParaRPr lang="zh-CN" altLang="en-US"/>
          </a:p>
        </p:txBody>
      </p:sp>
    </p:spTree>
    <p:extLst>
      <p:ext uri="{BB962C8B-B14F-4D97-AF65-F5344CB8AC3E}">
        <p14:creationId xmlns:p14="http://schemas.microsoft.com/office/powerpoint/2010/main" val="3583571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11</a:t>
            </a:fld>
            <a:endParaRPr lang="zh-CN" altLang="en-US"/>
          </a:p>
        </p:txBody>
      </p:sp>
    </p:spTree>
    <p:extLst>
      <p:ext uri="{BB962C8B-B14F-4D97-AF65-F5344CB8AC3E}">
        <p14:creationId xmlns:p14="http://schemas.microsoft.com/office/powerpoint/2010/main" val="3271230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12</a:t>
            </a:fld>
            <a:endParaRPr lang="zh-CN" altLang="en-US"/>
          </a:p>
        </p:txBody>
      </p:sp>
    </p:spTree>
    <p:extLst>
      <p:ext uri="{BB962C8B-B14F-4D97-AF65-F5344CB8AC3E}">
        <p14:creationId xmlns:p14="http://schemas.microsoft.com/office/powerpoint/2010/main" val="24367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13</a:t>
            </a:fld>
            <a:endParaRPr lang="zh-CN" altLang="en-US"/>
          </a:p>
        </p:txBody>
      </p:sp>
    </p:spTree>
    <p:extLst>
      <p:ext uri="{BB962C8B-B14F-4D97-AF65-F5344CB8AC3E}">
        <p14:creationId xmlns:p14="http://schemas.microsoft.com/office/powerpoint/2010/main" val="1199425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14</a:t>
            </a:fld>
            <a:endParaRPr lang="zh-CN" altLang="en-US"/>
          </a:p>
        </p:txBody>
      </p:sp>
    </p:spTree>
    <p:extLst>
      <p:ext uri="{BB962C8B-B14F-4D97-AF65-F5344CB8AC3E}">
        <p14:creationId xmlns:p14="http://schemas.microsoft.com/office/powerpoint/2010/main" val="2127313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15</a:t>
            </a:fld>
            <a:endParaRPr lang="zh-CN" altLang="en-US"/>
          </a:p>
        </p:txBody>
      </p:sp>
    </p:spTree>
    <p:extLst>
      <p:ext uri="{BB962C8B-B14F-4D97-AF65-F5344CB8AC3E}">
        <p14:creationId xmlns:p14="http://schemas.microsoft.com/office/powerpoint/2010/main" val="1356333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16</a:t>
            </a:fld>
            <a:endParaRPr lang="zh-CN" altLang="en-US"/>
          </a:p>
        </p:txBody>
      </p:sp>
    </p:spTree>
    <p:extLst>
      <p:ext uri="{BB962C8B-B14F-4D97-AF65-F5344CB8AC3E}">
        <p14:creationId xmlns:p14="http://schemas.microsoft.com/office/powerpoint/2010/main" val="491351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17</a:t>
            </a:fld>
            <a:endParaRPr lang="zh-CN" altLang="en-US"/>
          </a:p>
        </p:txBody>
      </p:sp>
    </p:spTree>
    <p:extLst>
      <p:ext uri="{BB962C8B-B14F-4D97-AF65-F5344CB8AC3E}">
        <p14:creationId xmlns:p14="http://schemas.microsoft.com/office/powerpoint/2010/main" val="690526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18</a:t>
            </a:fld>
            <a:endParaRPr lang="zh-CN" altLang="en-US"/>
          </a:p>
        </p:txBody>
      </p:sp>
    </p:spTree>
    <p:extLst>
      <p:ext uri="{BB962C8B-B14F-4D97-AF65-F5344CB8AC3E}">
        <p14:creationId xmlns:p14="http://schemas.microsoft.com/office/powerpoint/2010/main" val="341307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19</a:t>
            </a:fld>
            <a:endParaRPr lang="zh-CN" altLang="en-US"/>
          </a:p>
        </p:txBody>
      </p:sp>
    </p:spTree>
    <p:extLst>
      <p:ext uri="{BB962C8B-B14F-4D97-AF65-F5344CB8AC3E}">
        <p14:creationId xmlns:p14="http://schemas.microsoft.com/office/powerpoint/2010/main" val="174870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a:t>
            </a:fld>
            <a:endParaRPr lang="zh-CN" altLang="en-US"/>
          </a:p>
        </p:txBody>
      </p:sp>
    </p:spTree>
    <p:extLst>
      <p:ext uri="{BB962C8B-B14F-4D97-AF65-F5344CB8AC3E}">
        <p14:creationId xmlns:p14="http://schemas.microsoft.com/office/powerpoint/2010/main" val="7919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20</a:t>
            </a:fld>
            <a:endParaRPr lang="zh-CN" altLang="en-US"/>
          </a:p>
        </p:txBody>
      </p:sp>
    </p:spTree>
    <p:extLst>
      <p:ext uri="{BB962C8B-B14F-4D97-AF65-F5344CB8AC3E}">
        <p14:creationId xmlns:p14="http://schemas.microsoft.com/office/powerpoint/2010/main" val="533963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21</a:t>
            </a:fld>
            <a:endParaRPr lang="zh-CN" altLang="en-US"/>
          </a:p>
        </p:txBody>
      </p:sp>
    </p:spTree>
    <p:extLst>
      <p:ext uri="{BB962C8B-B14F-4D97-AF65-F5344CB8AC3E}">
        <p14:creationId xmlns:p14="http://schemas.microsoft.com/office/powerpoint/2010/main" val="1137352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22</a:t>
            </a:fld>
            <a:endParaRPr lang="zh-CN" altLang="en-US"/>
          </a:p>
        </p:txBody>
      </p:sp>
    </p:spTree>
    <p:extLst>
      <p:ext uri="{BB962C8B-B14F-4D97-AF65-F5344CB8AC3E}">
        <p14:creationId xmlns:p14="http://schemas.microsoft.com/office/powerpoint/2010/main" val="1266405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23</a:t>
            </a:fld>
            <a:endParaRPr lang="zh-CN" altLang="en-US"/>
          </a:p>
        </p:txBody>
      </p:sp>
    </p:spTree>
    <p:extLst>
      <p:ext uri="{BB962C8B-B14F-4D97-AF65-F5344CB8AC3E}">
        <p14:creationId xmlns:p14="http://schemas.microsoft.com/office/powerpoint/2010/main" val="1441725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24</a:t>
            </a:fld>
            <a:endParaRPr lang="zh-CN" altLang="en-US"/>
          </a:p>
        </p:txBody>
      </p:sp>
    </p:spTree>
    <p:extLst>
      <p:ext uri="{BB962C8B-B14F-4D97-AF65-F5344CB8AC3E}">
        <p14:creationId xmlns:p14="http://schemas.microsoft.com/office/powerpoint/2010/main" val="956834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25</a:t>
            </a:fld>
            <a:endParaRPr lang="zh-CN" altLang="en-US"/>
          </a:p>
        </p:txBody>
      </p:sp>
    </p:spTree>
    <p:extLst>
      <p:ext uri="{BB962C8B-B14F-4D97-AF65-F5344CB8AC3E}">
        <p14:creationId xmlns:p14="http://schemas.microsoft.com/office/powerpoint/2010/main" val="35219071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26</a:t>
            </a:fld>
            <a:endParaRPr lang="zh-CN" altLang="en-US"/>
          </a:p>
        </p:txBody>
      </p:sp>
    </p:spTree>
    <p:extLst>
      <p:ext uri="{BB962C8B-B14F-4D97-AF65-F5344CB8AC3E}">
        <p14:creationId xmlns:p14="http://schemas.microsoft.com/office/powerpoint/2010/main" val="2141009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27</a:t>
            </a:fld>
            <a:endParaRPr lang="zh-CN" altLang="en-US"/>
          </a:p>
        </p:txBody>
      </p:sp>
    </p:spTree>
    <p:extLst>
      <p:ext uri="{BB962C8B-B14F-4D97-AF65-F5344CB8AC3E}">
        <p14:creationId xmlns:p14="http://schemas.microsoft.com/office/powerpoint/2010/main" val="261146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28</a:t>
            </a:fld>
            <a:endParaRPr lang="zh-CN" altLang="en-US"/>
          </a:p>
        </p:txBody>
      </p:sp>
    </p:spTree>
    <p:extLst>
      <p:ext uri="{BB962C8B-B14F-4D97-AF65-F5344CB8AC3E}">
        <p14:creationId xmlns:p14="http://schemas.microsoft.com/office/powerpoint/2010/main" val="163529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29</a:t>
            </a:fld>
            <a:endParaRPr lang="zh-CN" altLang="en-US"/>
          </a:p>
        </p:txBody>
      </p:sp>
    </p:spTree>
    <p:extLst>
      <p:ext uri="{BB962C8B-B14F-4D97-AF65-F5344CB8AC3E}">
        <p14:creationId xmlns:p14="http://schemas.microsoft.com/office/powerpoint/2010/main" val="4259655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a:t>
            </a:fld>
            <a:endParaRPr lang="zh-CN" altLang="en-US"/>
          </a:p>
        </p:txBody>
      </p:sp>
    </p:spTree>
    <p:extLst>
      <p:ext uri="{BB962C8B-B14F-4D97-AF65-F5344CB8AC3E}">
        <p14:creationId xmlns:p14="http://schemas.microsoft.com/office/powerpoint/2010/main" val="15947744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30</a:t>
            </a:fld>
            <a:endParaRPr lang="zh-CN" altLang="en-US"/>
          </a:p>
        </p:txBody>
      </p:sp>
    </p:spTree>
    <p:extLst>
      <p:ext uri="{BB962C8B-B14F-4D97-AF65-F5344CB8AC3E}">
        <p14:creationId xmlns:p14="http://schemas.microsoft.com/office/powerpoint/2010/main" val="12765725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31</a:t>
            </a:fld>
            <a:endParaRPr lang="zh-CN" altLang="en-US"/>
          </a:p>
        </p:txBody>
      </p:sp>
    </p:spTree>
    <p:extLst>
      <p:ext uri="{BB962C8B-B14F-4D97-AF65-F5344CB8AC3E}">
        <p14:creationId xmlns:p14="http://schemas.microsoft.com/office/powerpoint/2010/main" val="39838193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32</a:t>
            </a:fld>
            <a:endParaRPr lang="zh-CN" altLang="en-US"/>
          </a:p>
        </p:txBody>
      </p:sp>
    </p:spTree>
    <p:extLst>
      <p:ext uri="{BB962C8B-B14F-4D97-AF65-F5344CB8AC3E}">
        <p14:creationId xmlns:p14="http://schemas.microsoft.com/office/powerpoint/2010/main" val="33518431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33</a:t>
            </a:fld>
            <a:endParaRPr lang="zh-CN" altLang="en-US"/>
          </a:p>
        </p:txBody>
      </p:sp>
    </p:spTree>
    <p:extLst>
      <p:ext uri="{BB962C8B-B14F-4D97-AF65-F5344CB8AC3E}">
        <p14:creationId xmlns:p14="http://schemas.microsoft.com/office/powerpoint/2010/main" val="19242967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34</a:t>
            </a:fld>
            <a:endParaRPr lang="zh-CN" altLang="en-US"/>
          </a:p>
        </p:txBody>
      </p:sp>
    </p:spTree>
    <p:extLst>
      <p:ext uri="{BB962C8B-B14F-4D97-AF65-F5344CB8AC3E}">
        <p14:creationId xmlns:p14="http://schemas.microsoft.com/office/powerpoint/2010/main" val="689167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35</a:t>
            </a:fld>
            <a:endParaRPr lang="zh-CN" altLang="en-US"/>
          </a:p>
        </p:txBody>
      </p:sp>
    </p:spTree>
    <p:extLst>
      <p:ext uri="{BB962C8B-B14F-4D97-AF65-F5344CB8AC3E}">
        <p14:creationId xmlns:p14="http://schemas.microsoft.com/office/powerpoint/2010/main" val="102356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36</a:t>
            </a:fld>
            <a:endParaRPr lang="zh-CN" altLang="en-US"/>
          </a:p>
        </p:txBody>
      </p:sp>
    </p:spTree>
    <p:extLst>
      <p:ext uri="{BB962C8B-B14F-4D97-AF65-F5344CB8AC3E}">
        <p14:creationId xmlns:p14="http://schemas.microsoft.com/office/powerpoint/2010/main" val="40200429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37</a:t>
            </a:fld>
            <a:endParaRPr lang="zh-CN" altLang="en-US"/>
          </a:p>
        </p:txBody>
      </p:sp>
    </p:spTree>
    <p:extLst>
      <p:ext uri="{BB962C8B-B14F-4D97-AF65-F5344CB8AC3E}">
        <p14:creationId xmlns:p14="http://schemas.microsoft.com/office/powerpoint/2010/main" val="206297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38</a:t>
            </a:fld>
            <a:endParaRPr lang="zh-CN" altLang="en-US"/>
          </a:p>
        </p:txBody>
      </p:sp>
    </p:spTree>
    <p:extLst>
      <p:ext uri="{BB962C8B-B14F-4D97-AF65-F5344CB8AC3E}">
        <p14:creationId xmlns:p14="http://schemas.microsoft.com/office/powerpoint/2010/main" val="25352549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39</a:t>
            </a:fld>
            <a:endParaRPr lang="zh-CN" altLang="en-US"/>
          </a:p>
        </p:txBody>
      </p:sp>
    </p:spTree>
    <p:extLst>
      <p:ext uri="{BB962C8B-B14F-4D97-AF65-F5344CB8AC3E}">
        <p14:creationId xmlns:p14="http://schemas.microsoft.com/office/powerpoint/2010/main" val="554522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a:t>
            </a:fld>
            <a:endParaRPr lang="zh-CN" altLang="en-US"/>
          </a:p>
        </p:txBody>
      </p:sp>
    </p:spTree>
    <p:extLst>
      <p:ext uri="{BB962C8B-B14F-4D97-AF65-F5344CB8AC3E}">
        <p14:creationId xmlns:p14="http://schemas.microsoft.com/office/powerpoint/2010/main" val="3917462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40</a:t>
            </a:fld>
            <a:endParaRPr lang="zh-CN" altLang="en-US"/>
          </a:p>
        </p:txBody>
      </p:sp>
    </p:spTree>
    <p:extLst>
      <p:ext uri="{BB962C8B-B14F-4D97-AF65-F5344CB8AC3E}">
        <p14:creationId xmlns:p14="http://schemas.microsoft.com/office/powerpoint/2010/main" val="32961068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41</a:t>
            </a:fld>
            <a:endParaRPr lang="zh-CN" altLang="en-US"/>
          </a:p>
        </p:txBody>
      </p:sp>
    </p:spTree>
    <p:extLst>
      <p:ext uri="{BB962C8B-B14F-4D97-AF65-F5344CB8AC3E}">
        <p14:creationId xmlns:p14="http://schemas.microsoft.com/office/powerpoint/2010/main" val="2942119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42</a:t>
            </a:fld>
            <a:endParaRPr lang="zh-CN" altLang="en-US"/>
          </a:p>
        </p:txBody>
      </p:sp>
    </p:spTree>
    <p:extLst>
      <p:ext uri="{BB962C8B-B14F-4D97-AF65-F5344CB8AC3E}">
        <p14:creationId xmlns:p14="http://schemas.microsoft.com/office/powerpoint/2010/main" val="21753087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43</a:t>
            </a:fld>
            <a:endParaRPr lang="zh-CN" altLang="en-US"/>
          </a:p>
        </p:txBody>
      </p:sp>
    </p:spTree>
    <p:extLst>
      <p:ext uri="{BB962C8B-B14F-4D97-AF65-F5344CB8AC3E}">
        <p14:creationId xmlns:p14="http://schemas.microsoft.com/office/powerpoint/2010/main" val="28881404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44</a:t>
            </a:fld>
            <a:endParaRPr lang="zh-CN" altLang="en-US"/>
          </a:p>
        </p:txBody>
      </p:sp>
    </p:spTree>
    <p:extLst>
      <p:ext uri="{BB962C8B-B14F-4D97-AF65-F5344CB8AC3E}">
        <p14:creationId xmlns:p14="http://schemas.microsoft.com/office/powerpoint/2010/main" val="19895435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45</a:t>
            </a:fld>
            <a:endParaRPr lang="zh-CN" altLang="en-US"/>
          </a:p>
        </p:txBody>
      </p:sp>
    </p:spTree>
    <p:extLst>
      <p:ext uri="{BB962C8B-B14F-4D97-AF65-F5344CB8AC3E}">
        <p14:creationId xmlns:p14="http://schemas.microsoft.com/office/powerpoint/2010/main" val="3621015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46</a:t>
            </a:fld>
            <a:endParaRPr lang="zh-CN" altLang="en-US"/>
          </a:p>
        </p:txBody>
      </p:sp>
    </p:spTree>
    <p:extLst>
      <p:ext uri="{BB962C8B-B14F-4D97-AF65-F5344CB8AC3E}">
        <p14:creationId xmlns:p14="http://schemas.microsoft.com/office/powerpoint/2010/main" val="27502772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47</a:t>
            </a:fld>
            <a:endParaRPr lang="zh-CN" altLang="en-US"/>
          </a:p>
        </p:txBody>
      </p:sp>
    </p:spTree>
    <p:extLst>
      <p:ext uri="{BB962C8B-B14F-4D97-AF65-F5344CB8AC3E}">
        <p14:creationId xmlns:p14="http://schemas.microsoft.com/office/powerpoint/2010/main" val="34641472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48</a:t>
            </a:fld>
            <a:endParaRPr lang="zh-CN" altLang="en-US"/>
          </a:p>
        </p:txBody>
      </p:sp>
    </p:spTree>
    <p:extLst>
      <p:ext uri="{BB962C8B-B14F-4D97-AF65-F5344CB8AC3E}">
        <p14:creationId xmlns:p14="http://schemas.microsoft.com/office/powerpoint/2010/main" val="18762260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49</a:t>
            </a:fld>
            <a:endParaRPr lang="zh-CN" altLang="en-US"/>
          </a:p>
        </p:txBody>
      </p:sp>
    </p:spTree>
    <p:extLst>
      <p:ext uri="{BB962C8B-B14F-4D97-AF65-F5344CB8AC3E}">
        <p14:creationId xmlns:p14="http://schemas.microsoft.com/office/powerpoint/2010/main" val="64580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5</a:t>
            </a:fld>
            <a:endParaRPr lang="zh-CN" altLang="en-US"/>
          </a:p>
        </p:txBody>
      </p:sp>
    </p:spTree>
    <p:extLst>
      <p:ext uri="{BB962C8B-B14F-4D97-AF65-F5344CB8AC3E}">
        <p14:creationId xmlns:p14="http://schemas.microsoft.com/office/powerpoint/2010/main" val="10899789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50</a:t>
            </a:fld>
            <a:endParaRPr lang="zh-CN" altLang="en-US"/>
          </a:p>
        </p:txBody>
      </p:sp>
    </p:spTree>
    <p:extLst>
      <p:ext uri="{BB962C8B-B14F-4D97-AF65-F5344CB8AC3E}">
        <p14:creationId xmlns:p14="http://schemas.microsoft.com/office/powerpoint/2010/main" val="22744468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51</a:t>
            </a:fld>
            <a:endParaRPr lang="zh-CN" altLang="en-US"/>
          </a:p>
        </p:txBody>
      </p:sp>
    </p:spTree>
    <p:extLst>
      <p:ext uri="{BB962C8B-B14F-4D97-AF65-F5344CB8AC3E}">
        <p14:creationId xmlns:p14="http://schemas.microsoft.com/office/powerpoint/2010/main" val="14678959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52</a:t>
            </a:fld>
            <a:endParaRPr lang="zh-CN" altLang="en-US"/>
          </a:p>
        </p:txBody>
      </p:sp>
    </p:spTree>
    <p:extLst>
      <p:ext uri="{BB962C8B-B14F-4D97-AF65-F5344CB8AC3E}">
        <p14:creationId xmlns:p14="http://schemas.microsoft.com/office/powerpoint/2010/main" val="406265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6</a:t>
            </a:fld>
            <a:endParaRPr lang="zh-CN" altLang="en-US"/>
          </a:p>
        </p:txBody>
      </p:sp>
    </p:spTree>
    <p:extLst>
      <p:ext uri="{BB962C8B-B14F-4D97-AF65-F5344CB8AC3E}">
        <p14:creationId xmlns:p14="http://schemas.microsoft.com/office/powerpoint/2010/main" val="1747442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7</a:t>
            </a:fld>
            <a:endParaRPr lang="zh-CN" altLang="en-US"/>
          </a:p>
        </p:txBody>
      </p:sp>
    </p:spTree>
    <p:extLst>
      <p:ext uri="{BB962C8B-B14F-4D97-AF65-F5344CB8AC3E}">
        <p14:creationId xmlns:p14="http://schemas.microsoft.com/office/powerpoint/2010/main" val="3895028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8</a:t>
            </a:fld>
            <a:endParaRPr lang="zh-CN" altLang="en-US"/>
          </a:p>
        </p:txBody>
      </p:sp>
    </p:spTree>
    <p:extLst>
      <p:ext uri="{BB962C8B-B14F-4D97-AF65-F5344CB8AC3E}">
        <p14:creationId xmlns:p14="http://schemas.microsoft.com/office/powerpoint/2010/main" val="1685899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AD8139-5C56-4612-BD56-CFAA0203B71C}" type="slidenum">
              <a:rPr lang="zh-CN" altLang="en-US" smtClean="0"/>
              <a:t>9</a:t>
            </a:fld>
            <a:endParaRPr lang="zh-CN" altLang="en-US"/>
          </a:p>
        </p:txBody>
      </p:sp>
    </p:spTree>
    <p:extLst>
      <p:ext uri="{BB962C8B-B14F-4D97-AF65-F5344CB8AC3E}">
        <p14:creationId xmlns:p14="http://schemas.microsoft.com/office/powerpoint/2010/main" val="276494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zh-CN" altLang="en-US"/>
              <a:t>单击此处编辑母版标题样式</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11"/>
          </p:nvPr>
        </p:nvSpPr>
        <p:spPr>
          <a:xfrm>
            <a:off x="2416500" y="329307"/>
            <a:ext cx="4973915" cy="309201"/>
          </a:xfrm>
        </p:spPr>
        <p:txBody>
          <a:bodyPr/>
          <a:lstStyle/>
          <a:p>
            <a:endParaRPr lang="zh-CN" altLang="en-US"/>
          </a:p>
        </p:txBody>
      </p:sp>
      <p:sp>
        <p:nvSpPr>
          <p:cNvPr id="6" name="Slide Number Placeholder 5"/>
          <p:cNvSpPr>
            <a:spLocks noGrp="1"/>
          </p:cNvSpPr>
          <p:nvPr>
            <p:ph type="sldNum" sz="quarter" idx="12"/>
          </p:nvPr>
        </p:nvSpPr>
        <p:spPr>
          <a:xfrm>
            <a:off x="1437664" y="798973"/>
            <a:ext cx="811019" cy="503578"/>
          </a:xfrm>
        </p:spPr>
        <p:txBody>
          <a:bodyPr/>
          <a:lstStyle/>
          <a:p>
            <a:fld id="{27162CBD-86A6-4717-8E01-37E35F6DF976}" type="slidenum">
              <a:rPr lang="zh-CN" altLang="en-US" smtClean="0"/>
              <a:t>‹#›</a:t>
            </a:fld>
            <a:endParaRPr lang="zh-CN" alt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10826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29542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10422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1634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zh-CN" altLang="en-US"/>
              <a:t>单击此处编辑母版标题样式</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15559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50695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447191" y="2824269"/>
            <a:ext cx="4645152" cy="26444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412362" y="2821491"/>
            <a:ext cx="4645152" cy="26373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92798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97035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7162CBD-86A6-4717-8E01-37E35F6DF976}" type="slidenum">
              <a:rPr lang="zh-CN" altLang="en-US" smtClean="0"/>
              <a:t>‹#›</a:t>
            </a:fld>
            <a:endParaRPr lang="zh-CN" altLang="en-US"/>
          </a:p>
        </p:txBody>
      </p:sp>
    </p:spTree>
    <p:extLst>
      <p:ext uri="{BB962C8B-B14F-4D97-AF65-F5344CB8AC3E}">
        <p14:creationId xmlns:p14="http://schemas.microsoft.com/office/powerpoint/2010/main" val="3607778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408FD42-D36B-414A-B2F7-1B5993738FAB}" type="datetimeFigureOut">
              <a:rPr lang="zh-CN" altLang="en-US" smtClean="0"/>
              <a:t>2020-04-06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35990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A408FD42-D36B-414A-B2F7-1B5993738FAB}" type="datetimeFigureOut">
              <a:rPr lang="zh-CN" altLang="en-US" smtClean="0"/>
              <a:t>2020-04-06</a:t>
            </a:fld>
            <a:endParaRPr lang="zh-CN" altLang="en-US"/>
          </a:p>
        </p:txBody>
      </p:sp>
      <p:sp>
        <p:nvSpPr>
          <p:cNvPr id="6" name="Footer Placeholder 5"/>
          <p:cNvSpPr>
            <a:spLocks noGrp="1"/>
          </p:cNvSpPr>
          <p:nvPr>
            <p:ph type="ftr" sz="quarter" idx="11"/>
          </p:nvPr>
        </p:nvSpPr>
        <p:spPr>
          <a:xfrm>
            <a:off x="1447382" y="318640"/>
            <a:ext cx="5541004" cy="320931"/>
          </a:xfrm>
        </p:spPr>
        <p:txBody>
          <a:bodyPr/>
          <a:lstStyle/>
          <a:p>
            <a:endParaRPr lang="zh-CN" altLang="en-US"/>
          </a:p>
        </p:txBody>
      </p:sp>
      <p:sp>
        <p:nvSpPr>
          <p:cNvPr id="7" name="Slide Number Placeholder 6"/>
          <p:cNvSpPr>
            <a:spLocks noGrp="1"/>
          </p:cNvSpPr>
          <p:nvPr>
            <p:ph type="sldNum" sz="quarter" idx="12"/>
          </p:nvPr>
        </p:nvSpPr>
        <p:spPr/>
        <p:txBody>
          <a:bodyPr/>
          <a:lstStyle/>
          <a:p>
            <a:fld id="{27162CBD-86A6-4717-8E01-37E35F6DF976}" type="slidenum">
              <a:rPr lang="zh-CN" altLang="en-US" smtClean="0"/>
              <a:t>‹#›</a:t>
            </a:fld>
            <a:endParaRPr lang="zh-CN" alt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18481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A408FD42-D36B-414A-B2F7-1B5993738FAB}" type="datetimeFigureOut">
              <a:rPr lang="zh-CN" altLang="en-US" smtClean="0"/>
              <a:t>2020-04-06</a:t>
            </a:fld>
            <a:endParaRPr lang="zh-CN" alt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27162CBD-86A6-4717-8E01-37E35F6DF976}" type="slidenum">
              <a:rPr lang="zh-CN" altLang="en-US" smtClean="0"/>
              <a:t>‹#›</a:t>
            </a:fld>
            <a:endParaRPr lang="zh-CN" alt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71883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80389C-5A6C-4656-801E-4EEDEE9489BD}"/>
              </a:ext>
            </a:extLst>
          </p:cNvPr>
          <p:cNvSpPr>
            <a:spLocks noGrp="1"/>
          </p:cNvSpPr>
          <p:nvPr>
            <p:ph type="ctrTitle"/>
          </p:nvPr>
        </p:nvSpPr>
        <p:spPr>
          <a:xfrm>
            <a:off x="2408887" y="1077900"/>
            <a:ext cx="8637073" cy="3361994"/>
          </a:xfrm>
        </p:spPr>
        <p:txBody>
          <a:bodyPr>
            <a:normAutofit fontScale="90000"/>
          </a:bodyPr>
          <a:lstStyle/>
          <a:p>
            <a:pPr algn="ctr">
              <a:lnSpc>
                <a:spcPct val="150000"/>
              </a:lnSpc>
            </a:pPr>
            <a:br>
              <a:rPr lang="en-US" altLang="zh-CN" sz="5400" dirty="0">
                <a:solidFill>
                  <a:srgbClr val="C00000"/>
                </a:solidFill>
                <a:latin typeface="华文行楷" panose="02010800040101010101" pitchFamily="2" charset="-122"/>
                <a:ea typeface="华文行楷" panose="02010800040101010101" pitchFamily="2" charset="-122"/>
              </a:rPr>
            </a:br>
            <a:br>
              <a:rPr lang="en-US" altLang="zh-CN" sz="5400" dirty="0">
                <a:solidFill>
                  <a:srgbClr val="C00000"/>
                </a:solidFill>
                <a:latin typeface="华文行楷" panose="02010800040101010101" pitchFamily="2" charset="-122"/>
                <a:ea typeface="华文行楷" panose="02010800040101010101" pitchFamily="2" charset="-122"/>
              </a:rPr>
            </a:br>
            <a:r>
              <a:rPr lang="zh-CN" altLang="en-US" sz="8000" dirty="0">
                <a:solidFill>
                  <a:srgbClr val="C00000"/>
                </a:solidFill>
                <a:latin typeface="华文行楷" panose="02010800040101010101" pitchFamily="2" charset="-122"/>
                <a:ea typeface="华文行楷" panose="02010800040101010101" pitchFamily="2" charset="-122"/>
              </a:rPr>
              <a:t>驳论生</a:t>
            </a:r>
            <a:r>
              <a:rPr lang="zh-CN" altLang="en-US" sz="12800" dirty="0">
                <a:solidFill>
                  <a:srgbClr val="C00000"/>
                </a:solidFill>
                <a:latin typeface="华文行楷" panose="02010800040101010101" pitchFamily="2" charset="-122"/>
                <a:ea typeface="华文行楷" panose="02010800040101010101" pitchFamily="2" charset="-122"/>
              </a:rPr>
              <a:t>“</a:t>
            </a:r>
            <a:r>
              <a:rPr lang="zh-CN" altLang="en-US" sz="15300" dirty="0">
                <a:solidFill>
                  <a:srgbClr val="C00000"/>
                </a:solidFill>
                <a:latin typeface="华文行楷" panose="02010800040101010101" pitchFamily="2" charset="-122"/>
                <a:ea typeface="华文行楷" panose="02010800040101010101" pitchFamily="2" charset="-122"/>
              </a:rPr>
              <a:t>风</a:t>
            </a:r>
            <a:r>
              <a:rPr lang="zh-CN" altLang="en-US" sz="12800" dirty="0">
                <a:solidFill>
                  <a:srgbClr val="C00000"/>
                </a:solidFill>
                <a:latin typeface="华文行楷" panose="02010800040101010101" pitchFamily="2" charset="-122"/>
                <a:ea typeface="华文行楷" panose="02010800040101010101" pitchFamily="2" charset="-122"/>
              </a:rPr>
              <a:t>”</a:t>
            </a:r>
            <a:br>
              <a:rPr lang="en-US" altLang="zh-CN" sz="5400" dirty="0">
                <a:solidFill>
                  <a:srgbClr val="C00000"/>
                </a:solidFill>
                <a:latin typeface="华文行楷" panose="02010800040101010101" pitchFamily="2" charset="-122"/>
                <a:ea typeface="华文行楷" panose="02010800040101010101" pitchFamily="2" charset="-122"/>
              </a:rPr>
            </a:br>
            <a:r>
              <a:rPr lang="en-US" altLang="zh-CN" sz="5400" dirty="0">
                <a:solidFill>
                  <a:srgbClr val="C00000"/>
                </a:solidFill>
                <a:latin typeface="华文行楷" panose="02010800040101010101" pitchFamily="2" charset="-122"/>
                <a:ea typeface="华文行楷" panose="02010800040101010101" pitchFamily="2" charset="-122"/>
              </a:rPr>
              <a:t>——</a:t>
            </a:r>
            <a:r>
              <a:rPr lang="zh-CN" altLang="en-US" sz="4000" dirty="0">
                <a:solidFill>
                  <a:srgbClr val="C00000"/>
                </a:solidFill>
                <a:latin typeface="华文行楷" panose="02010800040101010101" pitchFamily="2" charset="-122"/>
                <a:ea typeface="华文行楷" panose="02010800040101010101" pitchFamily="2" charset="-122"/>
              </a:rPr>
              <a:t>驳论里的</a:t>
            </a:r>
            <a:r>
              <a:rPr lang="zh-CN" altLang="en-US" sz="4000" u="sng" dirty="0">
                <a:solidFill>
                  <a:srgbClr val="C0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理性之思</a:t>
            </a:r>
            <a:r>
              <a:rPr lang="zh-CN" altLang="en-US" sz="4000" dirty="0">
                <a:solidFill>
                  <a:srgbClr val="C00000"/>
                </a:solidFill>
                <a:latin typeface="华文行楷" panose="02010800040101010101" pitchFamily="2" charset="-122"/>
                <a:ea typeface="华文行楷" panose="02010800040101010101" pitchFamily="2" charset="-122"/>
              </a:rPr>
              <a:t>与</a:t>
            </a:r>
            <a:r>
              <a:rPr lang="zh-CN" altLang="en-US" sz="4000" u="sng" dirty="0">
                <a:solidFill>
                  <a:srgbClr val="C0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君子之风</a:t>
            </a:r>
            <a:br>
              <a:rPr lang="en-US" altLang="zh-CN" sz="4000" dirty="0">
                <a:solidFill>
                  <a:srgbClr val="C00000"/>
                </a:solidFill>
                <a:latin typeface="华文行楷" panose="02010800040101010101" pitchFamily="2" charset="-122"/>
                <a:ea typeface="华文行楷" panose="02010800040101010101" pitchFamily="2" charset="-122"/>
              </a:rPr>
            </a:br>
            <a:endParaRPr lang="zh-CN" altLang="en-US" sz="4000" dirty="0">
              <a:latin typeface="华文行楷" panose="02010800040101010101" pitchFamily="2" charset="-122"/>
              <a:ea typeface="华文行楷" panose="02010800040101010101" pitchFamily="2" charset="-122"/>
            </a:endParaRPr>
          </a:p>
        </p:txBody>
      </p:sp>
      <p:sp>
        <p:nvSpPr>
          <p:cNvPr id="3" name="副标题 2">
            <a:extLst>
              <a:ext uri="{FF2B5EF4-FFF2-40B4-BE49-F238E27FC236}">
                <a16:creationId xmlns:a16="http://schemas.microsoft.com/office/drawing/2014/main" id="{3309E84F-76DC-477F-9E83-DF02B229E828}"/>
              </a:ext>
            </a:extLst>
          </p:cNvPr>
          <p:cNvSpPr>
            <a:spLocks noGrp="1"/>
          </p:cNvSpPr>
          <p:nvPr>
            <p:ph type="subTitle" idx="1"/>
          </p:nvPr>
        </p:nvSpPr>
        <p:spPr>
          <a:xfrm>
            <a:off x="4678533" y="4359995"/>
            <a:ext cx="6557638" cy="977621"/>
          </a:xfrm>
        </p:spPr>
        <p:txBody>
          <a:bodyPr>
            <a:noAutofit/>
          </a:bodyPr>
          <a:lstStyle/>
          <a:p>
            <a:pPr algn="just">
              <a:lnSpc>
                <a:spcPts val="800"/>
              </a:lnSpc>
            </a:pPr>
            <a:r>
              <a:rPr lang="zh-CN" altLang="en-US" sz="2800" dirty="0">
                <a:latin typeface="华文新魏" panose="02010800040101010101" pitchFamily="2" charset="-122"/>
                <a:ea typeface="华文新魏" panose="02010800040101010101" pitchFamily="2" charset="-122"/>
              </a:rPr>
              <a:t>                                                                                                                                                                            深圳市新安中学（集团）高中部</a:t>
            </a:r>
            <a:endParaRPr lang="en-US" altLang="zh-CN" sz="2800" dirty="0">
              <a:latin typeface="华文新魏" panose="02010800040101010101" pitchFamily="2" charset="-122"/>
              <a:ea typeface="华文新魏" panose="02010800040101010101" pitchFamily="2" charset="-122"/>
            </a:endParaRPr>
          </a:p>
          <a:p>
            <a:pPr algn="r">
              <a:lnSpc>
                <a:spcPts val="800"/>
              </a:lnSpc>
            </a:pPr>
            <a:r>
              <a:rPr lang="zh-CN" altLang="en-US" sz="2800" dirty="0">
                <a:latin typeface="华文新魏" panose="02010800040101010101" pitchFamily="2" charset="-122"/>
                <a:ea typeface="华文新魏" panose="02010800040101010101" pitchFamily="2" charset="-122"/>
              </a:rPr>
              <a:t>         张安群</a:t>
            </a:r>
            <a:endParaRPr lang="en-US" altLang="zh-CN" sz="2800" dirty="0">
              <a:latin typeface="华文新魏" panose="02010800040101010101" pitchFamily="2" charset="-122"/>
              <a:ea typeface="华文新魏" panose="02010800040101010101" pitchFamily="2" charset="-122"/>
            </a:endParaRPr>
          </a:p>
          <a:p>
            <a:pPr algn="just">
              <a:lnSpc>
                <a:spcPts val="800"/>
              </a:lnSpc>
            </a:pPr>
            <a:r>
              <a:rPr lang="zh-CN" altLang="en-US" sz="2800" dirty="0">
                <a:latin typeface="华文新魏" panose="02010800040101010101" pitchFamily="2" charset="-122"/>
                <a:ea typeface="华文新魏" panose="02010800040101010101" pitchFamily="2" charset="-122"/>
              </a:rPr>
              <a:t>                                                                                                                                                             宝安区高中语文学科兼职教研员</a:t>
            </a:r>
            <a:r>
              <a:rPr lang="zh-CN" altLang="en-US" sz="2400" dirty="0">
                <a:latin typeface="华文新魏" panose="02010800040101010101" pitchFamily="2" charset="-122"/>
                <a:ea typeface="华文新魏" panose="02010800040101010101" pitchFamily="2" charset="-122"/>
              </a:rPr>
              <a:t>  </a:t>
            </a:r>
          </a:p>
        </p:txBody>
      </p:sp>
      <p:pic>
        <p:nvPicPr>
          <p:cNvPr id="4" name="羽肿 - Rain after Summer">
            <a:hlinkClick r:id="" action="ppaction://media"/>
            <a:extLst>
              <a:ext uri="{FF2B5EF4-FFF2-40B4-BE49-F238E27FC236}">
                <a16:creationId xmlns:a16="http://schemas.microsoft.com/office/drawing/2014/main" id="{B7B02E69-325F-4A61-AF57-571BEB54519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22011" y="5670273"/>
            <a:ext cx="487363" cy="487363"/>
          </a:xfrm>
          <a:prstGeom prst="rect">
            <a:avLst/>
          </a:prstGeom>
        </p:spPr>
      </p:pic>
    </p:spTree>
    <p:extLst>
      <p:ext uri="{BB962C8B-B14F-4D97-AF65-F5344CB8AC3E}">
        <p14:creationId xmlns:p14="http://schemas.microsoft.com/office/powerpoint/2010/main" val="2069807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50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75806" y="1246110"/>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小结 </a:t>
            </a:r>
            <a:r>
              <a:rPr lang="en-US" altLang="zh-CN" dirty="0">
                <a:latin typeface="华文行楷" panose="02010800040101010101" pitchFamily="2" charset="-122"/>
                <a:ea typeface="华文行楷" panose="02010800040101010101" pitchFamily="2" charset="-122"/>
              </a:rPr>
              <a:t>•  </a:t>
            </a:r>
            <a:r>
              <a:rPr lang="zh-CN" altLang="en-US" sz="3600" dirty="0">
                <a:solidFill>
                  <a:srgbClr val="C00000"/>
                </a:solidFill>
                <a:latin typeface="华文行楷" panose="02010800040101010101" pitchFamily="2" charset="-122"/>
                <a:ea typeface="华文行楷" panose="02010800040101010101" pitchFamily="2" charset="-122"/>
              </a:rPr>
              <a:t>驳论文</a:t>
            </a:r>
            <a:r>
              <a:rPr lang="zh-CN" altLang="en-US" dirty="0">
                <a:latin typeface="华文行楷" panose="02010800040101010101" pitchFamily="2" charset="-122"/>
                <a:ea typeface="华文行楷" panose="02010800040101010101" pitchFamily="2" charset="-122"/>
              </a:rPr>
              <a:t>文体特征</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475806" y="1974820"/>
            <a:ext cx="9558779" cy="3893240"/>
          </a:xfrm>
        </p:spPr>
        <p:txBody>
          <a:bodyPr>
            <a:normAutofit/>
          </a:bodyPr>
          <a:lstStyle/>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驳论文体须记住，</a:t>
            </a:r>
            <a:endParaRPr lang="en-US" altLang="zh-CN" sz="2800" b="1" dirty="0">
              <a:latin typeface="宋体" panose="02010600030101010101" pitchFamily="2" charset="-122"/>
              <a:ea typeface="宋体" panose="02010600030101010101" pitchFamily="2" charset="-122"/>
            </a:endParaRPr>
          </a:p>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树好靶子表态度。</a:t>
            </a:r>
            <a:endParaRPr lang="en-US" altLang="zh-CN" sz="2800" b="1" dirty="0">
              <a:latin typeface="宋体" panose="02010600030101010101" pitchFamily="2" charset="-122"/>
              <a:ea typeface="宋体" panose="02010600030101010101" pitchFamily="2" charset="-122"/>
            </a:endParaRPr>
          </a:p>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剖析本质追根源，</a:t>
            </a:r>
            <a:endParaRPr lang="en-US" altLang="zh-CN" sz="2800" b="1" dirty="0">
              <a:latin typeface="宋体" panose="02010600030101010101" pitchFamily="2" charset="-122"/>
              <a:ea typeface="宋体" panose="02010600030101010101" pitchFamily="2" charset="-122"/>
            </a:endParaRPr>
          </a:p>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分析弊端归谬处。</a:t>
            </a:r>
            <a:endParaRPr lang="en-US" altLang="zh-CN" sz="2800" b="1" dirty="0">
              <a:latin typeface="宋体" panose="02010600030101010101" pitchFamily="2" charset="-122"/>
              <a:ea typeface="宋体" panose="02010600030101010101" pitchFamily="2" charset="-122"/>
            </a:endParaRPr>
          </a:p>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修正观点立己论，</a:t>
            </a:r>
            <a:endParaRPr lang="en-US" altLang="zh-CN" sz="2800" b="1" dirty="0">
              <a:latin typeface="宋体" panose="02010600030101010101" pitchFamily="2" charset="-122"/>
              <a:ea typeface="宋体" panose="02010600030101010101" pitchFamily="2" charset="-122"/>
            </a:endParaRPr>
          </a:p>
          <a:p>
            <a:pPr marL="0" indent="0" algn="ctr">
              <a:lnSpc>
                <a:spcPts val="4100"/>
              </a:lnSpc>
              <a:spcBef>
                <a:spcPts val="0"/>
              </a:spcBef>
              <a:buNone/>
            </a:pPr>
            <a:r>
              <a:rPr lang="zh-CN" altLang="en-US" sz="2800" b="1" dirty="0">
                <a:latin typeface="宋体" panose="02010600030101010101" pitchFamily="2" charset="-122"/>
                <a:ea typeface="宋体" panose="02010600030101010101" pitchFamily="2" charset="-122"/>
              </a:rPr>
              <a:t>驳先立后驳为主。</a:t>
            </a:r>
            <a:endParaRPr lang="en-US" altLang="zh-CN" sz="28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90369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新魏" panose="02010800040101010101" pitchFamily="2" charset="-122"/>
                <a:ea typeface="华文新魏" panose="02010800040101010101" pitchFamily="2" charset="-122"/>
              </a:rPr>
              <a:t>二 再探 </a:t>
            </a:r>
            <a:r>
              <a:rPr lang="en-US" altLang="zh-CN" dirty="0">
                <a:latin typeface="华文新魏" panose="02010800040101010101" pitchFamily="2" charset="-122"/>
                <a:ea typeface="华文新魏" panose="02010800040101010101" pitchFamily="2" charset="-122"/>
              </a:rPr>
              <a:t>•  </a:t>
            </a:r>
            <a:r>
              <a:rPr lang="zh-CN" altLang="en-US" dirty="0">
                <a:latin typeface="华文新魏" panose="02010800040101010101" pitchFamily="2" charset="-122"/>
                <a:ea typeface="华文新魏" panose="02010800040101010101" pitchFamily="2" charset="-122"/>
              </a:rPr>
              <a:t>驳论如何彰显</a:t>
            </a:r>
            <a:r>
              <a:rPr lang="zh-CN" altLang="en-US" sz="3600" dirty="0">
                <a:solidFill>
                  <a:srgbClr val="C00000"/>
                </a:solidFill>
                <a:latin typeface="华文新魏" panose="02010800040101010101" pitchFamily="2" charset="-122"/>
                <a:ea typeface="华文新魏" panose="02010800040101010101" pitchFamily="2" charset="-122"/>
              </a:rPr>
              <a:t>理性之思</a:t>
            </a:r>
            <a:r>
              <a:rPr lang="zh-CN" altLang="en-US" dirty="0">
                <a:latin typeface="华文新魏" panose="02010800040101010101" pitchFamily="2" charset="-122"/>
                <a:ea typeface="华文新魏" panose="02010800040101010101" pitchFamily="2" charset="-122"/>
              </a:rPr>
              <a:t>？</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661156" y="2240691"/>
            <a:ext cx="9558779" cy="1816561"/>
          </a:xfrm>
        </p:spPr>
        <p:txBody>
          <a:bodyPr>
            <a:normAutofit/>
          </a:bodyPr>
          <a:lstStyle/>
          <a:p>
            <a:pPr marL="0" indent="457200" algn="just">
              <a:lnSpc>
                <a:spcPts val="5080"/>
              </a:lnSpc>
              <a:spcBef>
                <a:spcPts val="0"/>
              </a:spcBef>
              <a:buNone/>
            </a:pPr>
            <a:r>
              <a:rPr lang="zh-CN" altLang="en-US" sz="32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一）驳论须有</a:t>
            </a:r>
            <a:r>
              <a:rPr lang="zh-CN" altLang="en-US" sz="2800" b="1" dirty="0">
                <a:solidFill>
                  <a:srgbClr val="C00000"/>
                </a:solidFill>
                <a:latin typeface="宋体" panose="02010600030101010101" pitchFamily="2" charset="-122"/>
                <a:ea typeface="宋体" panose="02010600030101010101" pitchFamily="2" charset="-122"/>
              </a:rPr>
              <a:t>针对性</a:t>
            </a:r>
            <a:endParaRPr lang="en-US" altLang="zh-CN" sz="2800" b="1" dirty="0">
              <a:solidFill>
                <a:srgbClr val="C00000"/>
              </a:solidFill>
              <a:latin typeface="宋体" panose="02010600030101010101" pitchFamily="2" charset="-122"/>
              <a:ea typeface="宋体" panose="02010600030101010101" pitchFamily="2" charset="-122"/>
            </a:endParaRPr>
          </a:p>
          <a:p>
            <a:pPr marL="0" indent="457200" algn="just">
              <a:lnSpc>
                <a:spcPts val="5080"/>
              </a:lnSpc>
              <a:spcBef>
                <a:spcPts val="0"/>
              </a:spcBef>
              <a:buNone/>
            </a:pPr>
            <a:r>
              <a:rPr lang="zh-CN" altLang="en-US" sz="2800" b="1" dirty="0">
                <a:latin typeface="宋体" panose="02010600030101010101" pitchFamily="2" charset="-122"/>
                <a:ea typeface="宋体" panose="02010600030101010101" pitchFamily="2" charset="-122"/>
              </a:rPr>
              <a:t>（二）驳论须有</a:t>
            </a:r>
            <a:r>
              <a:rPr lang="zh-CN" altLang="en-US" sz="2800" b="1" dirty="0">
                <a:solidFill>
                  <a:srgbClr val="C00000"/>
                </a:solidFill>
                <a:latin typeface="宋体" panose="02010600030101010101" pitchFamily="2" charset="-122"/>
                <a:ea typeface="宋体" panose="02010600030101010101" pitchFamily="2" charset="-122"/>
              </a:rPr>
              <a:t>条理性</a:t>
            </a:r>
            <a:endParaRPr lang="en-US" altLang="zh-CN" sz="28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649932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59171" y="1097062"/>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思考</a:t>
            </a:r>
            <a:r>
              <a:rPr lang="en-US" altLang="zh-CN" dirty="0">
                <a:latin typeface="华文行楷" panose="02010800040101010101" pitchFamily="2" charset="-122"/>
                <a:ea typeface="华文行楷" panose="02010800040101010101" pitchFamily="2" charset="-122"/>
              </a:rPr>
              <a:t>1</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驳论如何具有</a:t>
            </a:r>
            <a:r>
              <a:rPr lang="zh-CN" altLang="en-US" sz="4000" dirty="0">
                <a:solidFill>
                  <a:srgbClr val="C00000"/>
                </a:solidFill>
                <a:latin typeface="华文行楷" panose="02010800040101010101" pitchFamily="2" charset="-122"/>
                <a:ea typeface="华文行楷" panose="02010800040101010101" pitchFamily="2" charset="-122"/>
              </a:rPr>
              <a:t>针对性</a:t>
            </a:r>
            <a:r>
              <a:rPr lang="zh-CN" altLang="en-US" dirty="0">
                <a:latin typeface="华文行楷" panose="02010800040101010101" pitchFamily="2" charset="-122"/>
                <a:ea typeface="华文行楷" panose="02010800040101010101" pitchFamily="2" charset="-122"/>
              </a:rPr>
              <a:t>？</a:t>
            </a:r>
          </a:p>
        </p:txBody>
      </p:sp>
      <p:sp>
        <p:nvSpPr>
          <p:cNvPr id="8" name="椭圆 7">
            <a:extLst>
              <a:ext uri="{FF2B5EF4-FFF2-40B4-BE49-F238E27FC236}">
                <a16:creationId xmlns:a16="http://schemas.microsoft.com/office/drawing/2014/main" id="{E64A00C9-C887-490C-9DC8-285A308B99B2}"/>
              </a:ext>
            </a:extLst>
          </p:cNvPr>
          <p:cNvSpPr/>
          <p:nvPr/>
        </p:nvSpPr>
        <p:spPr>
          <a:xfrm>
            <a:off x="3340181" y="1962637"/>
            <a:ext cx="923826" cy="923826"/>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理论论据</a:t>
            </a:r>
          </a:p>
        </p:txBody>
      </p:sp>
      <p:sp>
        <p:nvSpPr>
          <p:cNvPr id="9" name="椭圆 8">
            <a:extLst>
              <a:ext uri="{FF2B5EF4-FFF2-40B4-BE49-F238E27FC236}">
                <a16:creationId xmlns:a16="http://schemas.microsoft.com/office/drawing/2014/main" id="{AB2D829D-9E90-4092-A5B2-DB9E7B284E75}"/>
              </a:ext>
            </a:extLst>
          </p:cNvPr>
          <p:cNvSpPr/>
          <p:nvPr/>
        </p:nvSpPr>
        <p:spPr>
          <a:xfrm>
            <a:off x="6491911" y="1946666"/>
            <a:ext cx="923826" cy="923826"/>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事实论据</a:t>
            </a:r>
          </a:p>
        </p:txBody>
      </p:sp>
      <p:sp>
        <p:nvSpPr>
          <p:cNvPr id="10" name="椭圆 9">
            <a:extLst>
              <a:ext uri="{FF2B5EF4-FFF2-40B4-BE49-F238E27FC236}">
                <a16:creationId xmlns:a16="http://schemas.microsoft.com/office/drawing/2014/main" id="{24692035-C174-4AA5-B48A-2927A115AD72}"/>
              </a:ext>
            </a:extLst>
          </p:cNvPr>
          <p:cNvSpPr/>
          <p:nvPr/>
        </p:nvSpPr>
        <p:spPr>
          <a:xfrm>
            <a:off x="4859521" y="4368851"/>
            <a:ext cx="923826" cy="774288"/>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论点</a:t>
            </a:r>
          </a:p>
        </p:txBody>
      </p:sp>
      <p:sp>
        <p:nvSpPr>
          <p:cNvPr id="12" name="箭头: 左 11">
            <a:extLst>
              <a:ext uri="{FF2B5EF4-FFF2-40B4-BE49-F238E27FC236}">
                <a16:creationId xmlns:a16="http://schemas.microsoft.com/office/drawing/2014/main" id="{D808AD77-F2BA-4EC0-905F-3EAE37B57ED9}"/>
              </a:ext>
            </a:extLst>
          </p:cNvPr>
          <p:cNvSpPr/>
          <p:nvPr/>
        </p:nvSpPr>
        <p:spPr>
          <a:xfrm>
            <a:off x="7144385" y="4642393"/>
            <a:ext cx="1449421" cy="896671"/>
          </a:xfrm>
          <a:prstGeom prst="leftArrow">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直接驳</a:t>
            </a:r>
          </a:p>
        </p:txBody>
      </p:sp>
      <p:sp>
        <p:nvSpPr>
          <p:cNvPr id="13" name="箭头: 左 12">
            <a:extLst>
              <a:ext uri="{FF2B5EF4-FFF2-40B4-BE49-F238E27FC236}">
                <a16:creationId xmlns:a16="http://schemas.microsoft.com/office/drawing/2014/main" id="{4950F32F-9DC1-4CB9-B98E-F040668C7185}"/>
              </a:ext>
            </a:extLst>
          </p:cNvPr>
          <p:cNvSpPr/>
          <p:nvPr/>
        </p:nvSpPr>
        <p:spPr>
          <a:xfrm>
            <a:off x="8593806" y="3398333"/>
            <a:ext cx="1449421" cy="896671"/>
          </a:xfrm>
          <a:prstGeom prst="leftArrow">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间接驳</a:t>
            </a:r>
          </a:p>
        </p:txBody>
      </p:sp>
      <p:sp>
        <p:nvSpPr>
          <p:cNvPr id="14" name="箭头: 左 13">
            <a:extLst>
              <a:ext uri="{FF2B5EF4-FFF2-40B4-BE49-F238E27FC236}">
                <a16:creationId xmlns:a16="http://schemas.microsoft.com/office/drawing/2014/main" id="{F2935DFB-EFB4-4C49-8601-10B69D2BBD50}"/>
              </a:ext>
            </a:extLst>
          </p:cNvPr>
          <p:cNvSpPr/>
          <p:nvPr/>
        </p:nvSpPr>
        <p:spPr>
          <a:xfrm>
            <a:off x="9401445" y="2031216"/>
            <a:ext cx="1449421" cy="786667"/>
          </a:xfrm>
          <a:prstGeom prst="leftArrow">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间接驳</a:t>
            </a:r>
          </a:p>
        </p:txBody>
      </p:sp>
      <p:cxnSp>
        <p:nvCxnSpPr>
          <p:cNvPr id="6" name="直接箭头连接符 5">
            <a:extLst>
              <a:ext uri="{FF2B5EF4-FFF2-40B4-BE49-F238E27FC236}">
                <a16:creationId xmlns:a16="http://schemas.microsoft.com/office/drawing/2014/main" id="{9EF4FDA2-D055-4684-86B9-82B7F0F30A9A}"/>
              </a:ext>
            </a:extLst>
          </p:cNvPr>
          <p:cNvCxnSpPr>
            <a:cxnSpLocks/>
          </p:cNvCxnSpPr>
          <p:nvPr/>
        </p:nvCxnSpPr>
        <p:spPr>
          <a:xfrm>
            <a:off x="3787692" y="2876619"/>
            <a:ext cx="1519410" cy="147492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9D836089-0037-4A1B-A899-D4CBFC186291}"/>
              </a:ext>
            </a:extLst>
          </p:cNvPr>
          <p:cNvCxnSpPr>
            <a:cxnSpLocks/>
            <a:stCxn id="9" idx="4"/>
          </p:cNvCxnSpPr>
          <p:nvPr/>
        </p:nvCxnSpPr>
        <p:spPr>
          <a:xfrm flipH="1">
            <a:off x="5301420" y="2870492"/>
            <a:ext cx="1652404" cy="1481047"/>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9" name="箭头: 下 18">
            <a:extLst>
              <a:ext uri="{FF2B5EF4-FFF2-40B4-BE49-F238E27FC236}">
                <a16:creationId xmlns:a16="http://schemas.microsoft.com/office/drawing/2014/main" id="{A9E0E7D1-9F67-44F7-9AA5-05A84D762391}"/>
              </a:ext>
            </a:extLst>
          </p:cNvPr>
          <p:cNvSpPr/>
          <p:nvPr/>
        </p:nvSpPr>
        <p:spPr>
          <a:xfrm rot="18882829">
            <a:off x="3960155" y="3035090"/>
            <a:ext cx="566531" cy="1694703"/>
          </a:xfrm>
          <a:prstGeom prst="downArrow">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宋体" panose="02010600030101010101" pitchFamily="2" charset="-122"/>
                <a:ea typeface="宋体" panose="02010600030101010101" pitchFamily="2" charset="-122"/>
              </a:rPr>
              <a:t>演绎论证</a:t>
            </a:r>
          </a:p>
        </p:txBody>
      </p:sp>
      <p:sp>
        <p:nvSpPr>
          <p:cNvPr id="20" name="箭头: 下 19">
            <a:extLst>
              <a:ext uri="{FF2B5EF4-FFF2-40B4-BE49-F238E27FC236}">
                <a16:creationId xmlns:a16="http://schemas.microsoft.com/office/drawing/2014/main" id="{1A3A31F7-7A05-4B12-BF62-22660E5578A1}"/>
              </a:ext>
            </a:extLst>
          </p:cNvPr>
          <p:cNvSpPr/>
          <p:nvPr/>
        </p:nvSpPr>
        <p:spPr>
          <a:xfrm rot="2810689">
            <a:off x="6316278" y="3031885"/>
            <a:ext cx="543642" cy="1707176"/>
          </a:xfrm>
          <a:prstGeom prst="downArrow">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宋体" panose="02010600030101010101" pitchFamily="2" charset="-122"/>
                <a:ea typeface="宋体" panose="02010600030101010101" pitchFamily="2" charset="-122"/>
              </a:rPr>
              <a:t>归纳论证</a:t>
            </a:r>
          </a:p>
        </p:txBody>
      </p:sp>
      <p:sp>
        <p:nvSpPr>
          <p:cNvPr id="29" name="爆炸形: 8 pt  28">
            <a:extLst>
              <a:ext uri="{FF2B5EF4-FFF2-40B4-BE49-F238E27FC236}">
                <a16:creationId xmlns:a16="http://schemas.microsoft.com/office/drawing/2014/main" id="{06971995-17CD-4000-BDD6-7E36A3D9CC58}"/>
              </a:ext>
            </a:extLst>
          </p:cNvPr>
          <p:cNvSpPr/>
          <p:nvPr/>
        </p:nvSpPr>
        <p:spPr>
          <a:xfrm>
            <a:off x="4317152" y="4967923"/>
            <a:ext cx="2046657" cy="1257690"/>
          </a:xfrm>
          <a:prstGeom prst="irregularSeal1">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rPr>
              <a:t>概念？本质？结果？</a:t>
            </a:r>
          </a:p>
        </p:txBody>
      </p:sp>
      <p:sp>
        <p:nvSpPr>
          <p:cNvPr id="30" name="爆炸形: 8 pt  29">
            <a:extLst>
              <a:ext uri="{FF2B5EF4-FFF2-40B4-BE49-F238E27FC236}">
                <a16:creationId xmlns:a16="http://schemas.microsoft.com/office/drawing/2014/main" id="{285239FB-089E-4A08-ABFD-2FF02AA6EA0B}"/>
              </a:ext>
            </a:extLst>
          </p:cNvPr>
          <p:cNvSpPr/>
          <p:nvPr/>
        </p:nvSpPr>
        <p:spPr>
          <a:xfrm>
            <a:off x="4417209" y="2470174"/>
            <a:ext cx="1812469" cy="1744017"/>
          </a:xfrm>
          <a:prstGeom prst="irregularSeal1">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rPr>
              <a:t>推理逻辑</a:t>
            </a:r>
            <a:endParaRPr lang="en-US" altLang="zh-CN" sz="1400" b="1" dirty="0">
              <a:solidFill>
                <a:schemeClr val="tx1"/>
              </a:solidFill>
            </a:endParaRPr>
          </a:p>
          <a:p>
            <a:pPr algn="ctr"/>
            <a:r>
              <a:rPr lang="zh-CN" altLang="en-US" sz="1400" b="1" dirty="0">
                <a:solidFill>
                  <a:schemeClr val="tx1"/>
                </a:solidFill>
              </a:rPr>
              <a:t>混乱强加？以偏概全</a:t>
            </a:r>
            <a:r>
              <a:rPr lang="en-US" altLang="zh-CN" sz="1400" b="1" dirty="0">
                <a:solidFill>
                  <a:schemeClr val="tx1"/>
                </a:solidFill>
              </a:rPr>
              <a:t>?</a:t>
            </a:r>
            <a:endParaRPr lang="zh-CN" altLang="en-US" sz="1400" b="1" dirty="0">
              <a:solidFill>
                <a:schemeClr val="tx1"/>
              </a:solidFill>
            </a:endParaRPr>
          </a:p>
        </p:txBody>
      </p:sp>
      <p:sp>
        <p:nvSpPr>
          <p:cNvPr id="31" name="爆炸形: 8 pt  30">
            <a:extLst>
              <a:ext uri="{FF2B5EF4-FFF2-40B4-BE49-F238E27FC236}">
                <a16:creationId xmlns:a16="http://schemas.microsoft.com/office/drawing/2014/main" id="{D961131C-6326-48F4-9058-1D41F542A67F}"/>
              </a:ext>
            </a:extLst>
          </p:cNvPr>
          <p:cNvSpPr/>
          <p:nvPr/>
        </p:nvSpPr>
        <p:spPr>
          <a:xfrm>
            <a:off x="1857993" y="1903424"/>
            <a:ext cx="1374407" cy="983040"/>
          </a:xfrm>
          <a:prstGeom prst="irregularSeal1">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真理？</a:t>
            </a:r>
          </a:p>
        </p:txBody>
      </p:sp>
      <p:sp>
        <p:nvSpPr>
          <p:cNvPr id="32" name="爆炸形: 8 pt  31">
            <a:extLst>
              <a:ext uri="{FF2B5EF4-FFF2-40B4-BE49-F238E27FC236}">
                <a16:creationId xmlns:a16="http://schemas.microsoft.com/office/drawing/2014/main" id="{505839C0-3869-4341-8851-018898776EBC}"/>
              </a:ext>
            </a:extLst>
          </p:cNvPr>
          <p:cNvSpPr/>
          <p:nvPr/>
        </p:nvSpPr>
        <p:spPr>
          <a:xfrm>
            <a:off x="7597970" y="1867377"/>
            <a:ext cx="1374407" cy="923826"/>
          </a:xfrm>
          <a:prstGeom prst="irregularSeal1">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真实？</a:t>
            </a:r>
            <a:endParaRPr lang="en-US" altLang="zh-CN" sz="1600" b="1" dirty="0">
              <a:solidFill>
                <a:schemeClr val="tx1"/>
              </a:solidFill>
            </a:endParaRPr>
          </a:p>
        </p:txBody>
      </p:sp>
    </p:spTree>
    <p:extLst>
      <p:ext uri="{BB962C8B-B14F-4D97-AF65-F5344CB8AC3E}">
        <p14:creationId xmlns:p14="http://schemas.microsoft.com/office/powerpoint/2010/main" val="403999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heel(1)">
                                      <p:cBhvr>
                                        <p:cTn id="12" dur="2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heel(1)">
                                      <p:cBhvr>
                                        <p:cTn id="22" dur="2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heel(1)">
                                      <p:cBhvr>
                                        <p:cTn id="32" dur="20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heel(1)">
                                      <p:cBhvr>
                                        <p:cTn id="3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9" grpId="0" animBg="1"/>
      <p:bldP spid="30" grpId="0" animBg="1"/>
      <p:bldP spid="31"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08289" y="1099730"/>
            <a:ext cx="9558779" cy="772877"/>
          </a:xfrm>
        </p:spPr>
        <p:txBody>
          <a:bodyPr>
            <a:normAutofit/>
          </a:bodyPr>
          <a:lstStyle/>
          <a:p>
            <a:pPr algn="ctr"/>
            <a:r>
              <a:rPr lang="zh-CN" altLang="en-US" dirty="0">
                <a:latin typeface="华文行楷" panose="02010800040101010101" pitchFamily="2" charset="-122"/>
                <a:ea typeface="华文行楷" panose="02010800040101010101" pitchFamily="2" charset="-122"/>
              </a:rPr>
              <a:t>小结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驳论如何具有</a:t>
            </a:r>
            <a:r>
              <a:rPr lang="zh-CN" altLang="en-US" sz="3600" dirty="0">
                <a:solidFill>
                  <a:srgbClr val="C00000"/>
                </a:solidFill>
                <a:latin typeface="华文行楷" panose="02010800040101010101" pitchFamily="2" charset="-122"/>
                <a:ea typeface="华文行楷" panose="02010800040101010101" pitchFamily="2" charset="-122"/>
              </a:rPr>
              <a:t>针对性</a:t>
            </a:r>
            <a:r>
              <a:rPr lang="zh-CN" altLang="en-US" dirty="0">
                <a:latin typeface="华文行楷" panose="02010800040101010101" pitchFamily="2" charset="-122"/>
                <a:ea typeface="华文行楷" panose="02010800040101010101" pitchFamily="2" charset="-122"/>
              </a:rPr>
              <a:t>？</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81328" y="1872607"/>
            <a:ext cx="9685740" cy="4028322"/>
          </a:xfrm>
        </p:spPr>
        <p:txBody>
          <a:bodyPr>
            <a:normAutofit/>
          </a:bodyPr>
          <a:lstStyle/>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揭穿老底</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剖析本质，原形毕露</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析弊归谬</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推导结果，荒谬消极</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正本清源</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阐释概念，相形见绌</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釜底抽薪</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事理论据，虚无错误</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过河拆桥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审视逻辑，强加混乱</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r>
              <a:rPr lang="zh-CN" altLang="en-US" sz="2400" b="1" dirty="0">
                <a:latin typeface="宋体" panose="02010600030101010101" pitchFamily="2" charset="-122"/>
                <a:ea typeface="宋体" panose="02010600030101010101" pitchFamily="2" charset="-122"/>
              </a:rPr>
              <a:t>举例反击</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审视推理，以偏概全</a:t>
            </a:r>
            <a:endParaRPr lang="en-US" altLang="zh-CN" sz="2400" b="1" dirty="0">
              <a:latin typeface="宋体" panose="02010600030101010101" pitchFamily="2" charset="-122"/>
              <a:ea typeface="宋体" panose="02010600030101010101" pitchFamily="2" charset="-122"/>
            </a:endParaRPr>
          </a:p>
          <a:p>
            <a:pPr marL="0" indent="0" algn="ctr">
              <a:lnSpc>
                <a:spcPts val="3660"/>
              </a:lnSpc>
              <a:spcBef>
                <a:spcPts val="0"/>
              </a:spcBef>
              <a:buNone/>
            </a:pPr>
            <a:endParaRPr lang="zh-CN" altLang="en-US" sz="2400" b="1" dirty="0">
              <a:latin typeface="楷体" panose="02010609060101010101" pitchFamily="49" charset="-122"/>
              <a:ea typeface="楷体" panose="02010609060101010101" pitchFamily="49" charset="-122"/>
            </a:endParaRPr>
          </a:p>
        </p:txBody>
      </p:sp>
      <p:sp>
        <p:nvSpPr>
          <p:cNvPr id="4" name="文本框 3">
            <a:extLst>
              <a:ext uri="{FF2B5EF4-FFF2-40B4-BE49-F238E27FC236}">
                <a16:creationId xmlns:a16="http://schemas.microsoft.com/office/drawing/2014/main" id="{8EBEA65E-8814-4236-9845-CAD3DF57462A}"/>
              </a:ext>
            </a:extLst>
          </p:cNvPr>
          <p:cNvSpPr txBox="1"/>
          <p:nvPr/>
        </p:nvSpPr>
        <p:spPr>
          <a:xfrm>
            <a:off x="1633655" y="2498755"/>
            <a:ext cx="1107996" cy="461665"/>
          </a:xfrm>
          <a:prstGeom prst="rect">
            <a:avLst/>
          </a:prstGeom>
          <a:solidFill>
            <a:schemeClr val="accent5">
              <a:lumMod val="20000"/>
              <a:lumOff val="80000"/>
            </a:schemeClr>
          </a:solidFill>
          <a:ln w="25400">
            <a:solidFill>
              <a:schemeClr val="tx1"/>
            </a:solidFill>
            <a:prstDash val="solid"/>
          </a:ln>
        </p:spPr>
        <p:txBody>
          <a:bodyPr wrap="none" rtlCol="0">
            <a:spAutoFit/>
          </a:bodyPr>
          <a:lstStyle/>
          <a:p>
            <a:r>
              <a:rPr lang="zh-CN" altLang="en-US" sz="2400" dirty="0">
                <a:solidFill>
                  <a:srgbClr val="C00000"/>
                </a:solidFill>
              </a:rPr>
              <a:t>驳论点</a:t>
            </a:r>
          </a:p>
        </p:txBody>
      </p:sp>
      <p:sp>
        <p:nvSpPr>
          <p:cNvPr id="5" name="文本框 4">
            <a:extLst>
              <a:ext uri="{FF2B5EF4-FFF2-40B4-BE49-F238E27FC236}">
                <a16:creationId xmlns:a16="http://schemas.microsoft.com/office/drawing/2014/main" id="{84893C7A-3B9F-4B59-9925-4D11709CD051}"/>
              </a:ext>
            </a:extLst>
          </p:cNvPr>
          <p:cNvSpPr txBox="1"/>
          <p:nvPr/>
        </p:nvSpPr>
        <p:spPr>
          <a:xfrm>
            <a:off x="1633655" y="3769219"/>
            <a:ext cx="1107996" cy="461665"/>
          </a:xfrm>
          <a:prstGeom prst="rect">
            <a:avLst/>
          </a:prstGeom>
          <a:solidFill>
            <a:schemeClr val="accent5">
              <a:lumMod val="20000"/>
              <a:lumOff val="80000"/>
            </a:schemeClr>
          </a:solidFill>
          <a:ln w="25400">
            <a:solidFill>
              <a:schemeClr val="tx1"/>
            </a:solidFill>
            <a:prstDash val="solid"/>
          </a:ln>
        </p:spPr>
        <p:txBody>
          <a:bodyPr wrap="none" rtlCol="0">
            <a:spAutoFit/>
          </a:bodyPr>
          <a:lstStyle/>
          <a:p>
            <a:r>
              <a:rPr lang="zh-CN" altLang="en-US" sz="2400" dirty="0">
                <a:solidFill>
                  <a:srgbClr val="C00000"/>
                </a:solidFill>
              </a:rPr>
              <a:t>驳论据</a:t>
            </a:r>
          </a:p>
        </p:txBody>
      </p:sp>
      <p:sp>
        <p:nvSpPr>
          <p:cNvPr id="6" name="文本框 5">
            <a:extLst>
              <a:ext uri="{FF2B5EF4-FFF2-40B4-BE49-F238E27FC236}">
                <a16:creationId xmlns:a16="http://schemas.microsoft.com/office/drawing/2014/main" id="{06564D48-993F-480E-A5D6-34626C1AA081}"/>
              </a:ext>
            </a:extLst>
          </p:cNvPr>
          <p:cNvSpPr txBox="1"/>
          <p:nvPr/>
        </p:nvSpPr>
        <p:spPr>
          <a:xfrm>
            <a:off x="1633655" y="4979526"/>
            <a:ext cx="1107996" cy="461665"/>
          </a:xfrm>
          <a:prstGeom prst="rect">
            <a:avLst/>
          </a:prstGeom>
          <a:solidFill>
            <a:schemeClr val="accent5">
              <a:lumMod val="20000"/>
              <a:lumOff val="80000"/>
            </a:schemeClr>
          </a:solidFill>
          <a:ln w="25400">
            <a:solidFill>
              <a:schemeClr val="tx1"/>
            </a:solidFill>
            <a:prstDash val="solid"/>
          </a:ln>
        </p:spPr>
        <p:txBody>
          <a:bodyPr wrap="none" rtlCol="0">
            <a:spAutoFit/>
          </a:bodyPr>
          <a:lstStyle/>
          <a:p>
            <a:r>
              <a:rPr lang="zh-CN" altLang="en-US" sz="2400" dirty="0">
                <a:solidFill>
                  <a:srgbClr val="C00000"/>
                </a:solidFill>
              </a:rPr>
              <a:t>驳论证</a:t>
            </a:r>
          </a:p>
        </p:txBody>
      </p:sp>
      <p:sp>
        <p:nvSpPr>
          <p:cNvPr id="7" name="左大括号 6">
            <a:extLst>
              <a:ext uri="{FF2B5EF4-FFF2-40B4-BE49-F238E27FC236}">
                <a16:creationId xmlns:a16="http://schemas.microsoft.com/office/drawing/2014/main" id="{F1F9D7FE-5B09-4D58-8BBE-F5F24A1823E8}"/>
              </a:ext>
            </a:extLst>
          </p:cNvPr>
          <p:cNvSpPr/>
          <p:nvPr/>
        </p:nvSpPr>
        <p:spPr>
          <a:xfrm>
            <a:off x="3200400" y="2146854"/>
            <a:ext cx="350407" cy="1053546"/>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 name="直接箭头连接符 8">
            <a:extLst>
              <a:ext uri="{FF2B5EF4-FFF2-40B4-BE49-F238E27FC236}">
                <a16:creationId xmlns:a16="http://schemas.microsoft.com/office/drawing/2014/main" id="{189F2BE1-A625-4821-A070-4364CA890C29}"/>
              </a:ext>
            </a:extLst>
          </p:cNvPr>
          <p:cNvCxnSpPr>
            <a:cxnSpLocks/>
          </p:cNvCxnSpPr>
          <p:nvPr/>
        </p:nvCxnSpPr>
        <p:spPr>
          <a:xfrm>
            <a:off x="3069076" y="4048235"/>
            <a:ext cx="64202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左大括号 9">
            <a:extLst>
              <a:ext uri="{FF2B5EF4-FFF2-40B4-BE49-F238E27FC236}">
                <a16:creationId xmlns:a16="http://schemas.microsoft.com/office/drawing/2014/main" id="{72F9A705-95B6-4C28-8841-2AF01DCA72E3}"/>
              </a:ext>
            </a:extLst>
          </p:cNvPr>
          <p:cNvSpPr/>
          <p:nvPr/>
        </p:nvSpPr>
        <p:spPr>
          <a:xfrm>
            <a:off x="3229371" y="4896071"/>
            <a:ext cx="321436" cy="628577"/>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765412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sz="3600" dirty="0">
                <a:solidFill>
                  <a:srgbClr val="C00000"/>
                </a:solidFill>
                <a:latin typeface="华文行楷" panose="02010800040101010101" pitchFamily="2" charset="-122"/>
                <a:ea typeface="华文行楷" panose="02010800040101010101" pitchFamily="2" charset="-122"/>
              </a:rPr>
              <a:t>针对性</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439293" y="1892822"/>
            <a:ext cx="9600807" cy="4250935"/>
          </a:xfrm>
        </p:spPr>
        <p:txBody>
          <a:bodyPr>
            <a:noAutofit/>
          </a:bodyPr>
          <a:lstStyle/>
          <a:p>
            <a:pPr marL="0" indent="457200" algn="just">
              <a:lnSpc>
                <a:spcPts val="2440"/>
              </a:lnSpc>
              <a:spcBef>
                <a:spcPts val="0"/>
              </a:spcBef>
              <a:buNone/>
            </a:pPr>
            <a:r>
              <a:rPr lang="zh-CN" altLang="zh-CN" sz="2400" b="1" dirty="0">
                <a:latin typeface="楷体" panose="02010609060101010101" pitchFamily="49" charset="-122"/>
                <a:ea typeface="楷体" panose="02010609060101010101" pitchFamily="49" charset="-122"/>
              </a:rPr>
              <a:t>有人云：“不需要监考，重在自觉，考试的过程更重要。”此论</a:t>
            </a:r>
            <a:r>
              <a:rPr lang="zh-CN" altLang="zh-CN" sz="2400" b="1" dirty="0">
                <a:solidFill>
                  <a:srgbClr val="C00000"/>
                </a:solidFill>
                <a:latin typeface="楷体" panose="02010609060101010101" pitchFamily="49" charset="-122"/>
                <a:ea typeface="楷体" panose="02010609060101010101" pitchFamily="49" charset="-122"/>
              </a:rPr>
              <a:t>有失偏颇</a:t>
            </a:r>
            <a:r>
              <a:rPr lang="zh-CN" altLang="zh-CN" sz="2400" b="1" dirty="0">
                <a:latin typeface="楷体" panose="02010609060101010101" pitchFamily="49" charset="-122"/>
                <a:ea typeface="楷体" panose="02010609060101010101" pitchFamily="49" charset="-122"/>
              </a:rPr>
              <a:t>。不设监考，势必给考生带来投机可能，进而使测试失去效度。于情，此论夸大人性之善，失之冷静；</a:t>
            </a:r>
            <a:r>
              <a:rPr lang="zh-CN" altLang="zh-CN" sz="2400" b="1" dirty="0">
                <a:solidFill>
                  <a:srgbClr val="C00000"/>
                </a:solidFill>
                <a:latin typeface="楷体" panose="02010609060101010101" pitchFamily="49" charset="-122"/>
                <a:ea typeface="楷体" panose="02010609060101010101" pitchFamily="49" charset="-122"/>
              </a:rPr>
              <a:t>于理，此论轻视考试结果，概念不清。</a:t>
            </a:r>
            <a:endParaRPr lang="en-US" altLang="zh-CN" sz="2400" b="1" dirty="0">
              <a:solidFill>
                <a:srgbClr val="C00000"/>
              </a:solidFill>
              <a:latin typeface="楷体" panose="02010609060101010101" pitchFamily="49" charset="-122"/>
              <a:ea typeface="楷体" panose="02010609060101010101" pitchFamily="49" charset="-122"/>
            </a:endParaRPr>
          </a:p>
          <a:p>
            <a:pPr marL="0" indent="457200" algn="just">
              <a:lnSpc>
                <a:spcPts val="2440"/>
              </a:lnSpc>
              <a:spcBef>
                <a:spcPts val="0"/>
              </a:spcBef>
              <a:buNone/>
            </a:pPr>
            <a:r>
              <a:rPr lang="en-US" altLang="zh-CN" sz="2400" b="1" dirty="0">
                <a:latin typeface="楷体" panose="02010609060101010101" pitchFamily="49" charset="-122"/>
                <a:ea typeface="楷体" panose="02010609060101010101" pitchFamily="49" charset="-122"/>
              </a:rPr>
              <a:t>……</a:t>
            </a:r>
          </a:p>
          <a:p>
            <a:pPr marL="0" indent="457200" algn="just">
              <a:lnSpc>
                <a:spcPts val="2440"/>
              </a:lnSpc>
              <a:spcBef>
                <a:spcPts val="0"/>
              </a:spcBef>
              <a:buNone/>
            </a:pPr>
            <a:r>
              <a:rPr lang="zh-CN" altLang="zh-CN" sz="2400" b="1" dirty="0">
                <a:latin typeface="楷体" panose="02010609060101010101" pitchFamily="49" charset="-122"/>
                <a:ea typeface="楷体" panose="02010609060101010101" pitchFamily="49" charset="-122"/>
              </a:rPr>
              <a:t>轻视</a:t>
            </a:r>
            <a:r>
              <a:rPr lang="zh-CN" altLang="zh-CN" sz="2400" b="1" dirty="0">
                <a:solidFill>
                  <a:srgbClr val="C00000"/>
                </a:solidFill>
                <a:latin typeface="楷体" panose="02010609060101010101" pitchFamily="49" charset="-122"/>
                <a:ea typeface="楷体" panose="02010609060101010101" pitchFamily="49" charset="-122"/>
              </a:rPr>
              <a:t>考试结果</a:t>
            </a:r>
            <a:r>
              <a:rPr lang="zh-CN" altLang="zh-CN" sz="2400" b="1" dirty="0">
                <a:latin typeface="楷体" panose="02010609060101010101" pitchFamily="49" charset="-122"/>
                <a:ea typeface="楷体" panose="02010609060101010101" pitchFamily="49" charset="-122"/>
              </a:rPr>
              <a:t>，实则违背</a:t>
            </a:r>
            <a:r>
              <a:rPr lang="zh-CN" altLang="zh-CN" sz="2400" b="1" u="sng" dirty="0">
                <a:solidFill>
                  <a:srgbClr val="C00000"/>
                </a:solidFill>
                <a:latin typeface="楷体" panose="02010609060101010101" pitchFamily="49" charset="-122"/>
                <a:ea typeface="楷体" panose="02010609060101010101" pitchFamily="49" charset="-122"/>
              </a:rPr>
              <a:t>考试</a:t>
            </a:r>
            <a:r>
              <a:rPr lang="zh-CN" altLang="zh-CN" sz="2400" b="1" dirty="0">
                <a:solidFill>
                  <a:srgbClr val="C00000"/>
                </a:solidFill>
                <a:latin typeface="楷体" panose="02010609060101010101" pitchFamily="49" charset="-122"/>
                <a:ea typeface="楷体" panose="02010609060101010101" pitchFamily="49" charset="-122"/>
              </a:rPr>
              <a:t>的本意</a:t>
            </a:r>
            <a:r>
              <a:rPr lang="zh-CN" altLang="zh-CN" sz="2400" b="1" dirty="0">
                <a:latin typeface="楷体" panose="02010609060101010101" pitchFamily="49" charset="-122"/>
                <a:ea typeface="楷体" panose="02010609060101010101" pitchFamily="49" charset="-122"/>
              </a:rPr>
              <a:t>。</a:t>
            </a:r>
          </a:p>
          <a:p>
            <a:pPr marL="0" indent="457200" algn="just">
              <a:lnSpc>
                <a:spcPts val="2440"/>
              </a:lnSpc>
              <a:spcBef>
                <a:spcPts val="0"/>
              </a:spcBef>
              <a:buNone/>
            </a:pPr>
            <a:r>
              <a:rPr lang="zh-CN" altLang="zh-CN" sz="2400" b="1" dirty="0">
                <a:latin typeface="楷体" panose="02010609060101010101" pitchFamily="49" charset="-122"/>
                <a:ea typeface="楷体" panose="02010609060101010101" pitchFamily="49" charset="-122"/>
              </a:rPr>
              <a:t>考试结果与过程，本为一体，又何言“考试过程更重要”？试问：</a:t>
            </a:r>
            <a:r>
              <a:rPr lang="zh-CN" altLang="zh-CN" sz="2400" b="1" u="sng" dirty="0">
                <a:solidFill>
                  <a:srgbClr val="C00000"/>
                </a:solidFill>
                <a:latin typeface="楷体" panose="02010609060101010101" pitchFamily="49" charset="-122"/>
                <a:ea typeface="楷体" panose="02010609060101010101" pitchFamily="49" charset="-122"/>
              </a:rPr>
              <a:t>此次线上考试</a:t>
            </a:r>
            <a:r>
              <a:rPr lang="zh-CN" altLang="zh-CN" sz="2400" b="1" dirty="0">
                <a:latin typeface="楷体" panose="02010609060101010101" pitchFamily="49" charset="-122"/>
                <a:ea typeface="楷体" panose="02010609060101010101" pitchFamily="49" charset="-122"/>
              </a:rPr>
              <a:t>意义何在？不正是为了查缺补漏，为高考做准备吗？</a:t>
            </a:r>
            <a:r>
              <a:rPr lang="zh-CN" altLang="zh-CN" sz="2400" b="1" u="sng" dirty="0">
                <a:solidFill>
                  <a:srgbClr val="C00000"/>
                </a:solidFill>
                <a:latin typeface="楷体" panose="02010609060101010101" pitchFamily="49" charset="-122"/>
                <a:ea typeface="楷体" panose="02010609060101010101" pitchFamily="49" charset="-122"/>
              </a:rPr>
              <a:t>高考</a:t>
            </a:r>
            <a:r>
              <a:rPr lang="zh-CN" altLang="zh-CN" sz="2400" b="1" dirty="0">
                <a:latin typeface="楷体" panose="02010609060101010101" pitchFamily="49" charset="-122"/>
                <a:ea typeface="楷体" panose="02010609060101010101" pitchFamily="49" charset="-122"/>
              </a:rPr>
              <a:t>意义何在？不正是为了让高校选拔人才吗？</a:t>
            </a:r>
            <a:r>
              <a:rPr lang="zh-CN" altLang="zh-CN" sz="2400" b="1" u="sng" dirty="0">
                <a:solidFill>
                  <a:srgbClr val="C00000"/>
                </a:solidFill>
                <a:latin typeface="楷体" panose="02010609060101010101" pitchFamily="49" charset="-122"/>
                <a:ea typeface="楷体" panose="02010609060101010101" pitchFamily="49" charset="-122"/>
              </a:rPr>
              <a:t>防疫考试</a:t>
            </a:r>
            <a:r>
              <a:rPr lang="zh-CN" altLang="zh-CN" sz="2400" b="1" dirty="0">
                <a:latin typeface="楷体" panose="02010609060101010101" pitchFamily="49" charset="-122"/>
                <a:ea typeface="楷体" panose="02010609060101010101" pitchFamily="49" charset="-122"/>
              </a:rPr>
              <a:t>意义何在？不正是检测国家应急反应能力吗？无结果之</a:t>
            </a:r>
            <a:r>
              <a:rPr lang="zh-CN" altLang="zh-CN" sz="2400" b="1" dirty="0">
                <a:solidFill>
                  <a:srgbClr val="C00000"/>
                </a:solidFill>
                <a:latin typeface="楷体" panose="02010609060101010101" pitchFamily="49" charset="-122"/>
                <a:ea typeface="楷体" panose="02010609060101010101" pitchFamily="49" charset="-122"/>
              </a:rPr>
              <a:t>考试</a:t>
            </a:r>
            <a:r>
              <a:rPr lang="zh-CN" altLang="zh-CN" sz="2400" b="1" dirty="0">
                <a:latin typeface="楷体" panose="02010609060101010101" pitchFamily="49" charset="-122"/>
                <a:ea typeface="楷体" panose="02010609060101010101" pitchFamily="49" charset="-122"/>
              </a:rPr>
              <a:t>，有意义乎？仅浪费时间而已。不追求结果与效度的</a:t>
            </a:r>
            <a:r>
              <a:rPr lang="zh-CN" altLang="zh-CN" sz="2400" b="1" dirty="0">
                <a:solidFill>
                  <a:srgbClr val="C00000"/>
                </a:solidFill>
                <a:latin typeface="楷体" panose="02010609060101010101" pitchFamily="49" charset="-122"/>
                <a:ea typeface="楷体" panose="02010609060101010101" pitchFamily="49" charset="-122"/>
              </a:rPr>
              <a:t>考试</a:t>
            </a:r>
            <a:r>
              <a:rPr lang="zh-CN" altLang="zh-CN" sz="2400" b="1" dirty="0">
                <a:latin typeface="楷体" panose="02010609060101010101" pitchFamily="49" charset="-122"/>
                <a:ea typeface="楷体" panose="02010609060101010101" pitchFamily="49" charset="-122"/>
              </a:rPr>
              <a:t>，不叫</a:t>
            </a:r>
            <a:r>
              <a:rPr lang="zh-CN" altLang="zh-CN" sz="2400" b="1" u="sng" dirty="0">
                <a:solidFill>
                  <a:srgbClr val="C00000"/>
                </a:solidFill>
                <a:latin typeface="楷体" panose="02010609060101010101" pitchFamily="49" charset="-122"/>
                <a:ea typeface="楷体" panose="02010609060101010101" pitchFamily="49" charset="-122"/>
              </a:rPr>
              <a:t>考试</a:t>
            </a:r>
            <a:r>
              <a:rPr lang="zh-CN" altLang="zh-CN" sz="2400" b="1" dirty="0">
                <a:latin typeface="楷体" panose="02010609060101010101" pitchFamily="49" charset="-122"/>
                <a:ea typeface="楷体" panose="02010609060101010101" pitchFamily="49" charset="-122"/>
              </a:rPr>
              <a:t>，叫</a:t>
            </a:r>
            <a:r>
              <a:rPr lang="zh-CN" altLang="zh-CN" sz="2400" b="1" u="sng" dirty="0">
                <a:solidFill>
                  <a:srgbClr val="7030A0"/>
                </a:solidFill>
                <a:latin typeface="楷体" panose="02010609060101010101" pitchFamily="49" charset="-122"/>
                <a:ea typeface="楷体" panose="02010609060101010101" pitchFamily="49" charset="-122"/>
              </a:rPr>
              <a:t>家庭作业</a:t>
            </a:r>
            <a:r>
              <a:rPr lang="zh-CN" altLang="zh-CN" sz="2400" b="1" dirty="0">
                <a:latin typeface="楷体" panose="02010609060101010101" pitchFamily="49" charset="-122"/>
                <a:ea typeface="楷体" panose="02010609060101010101" pitchFamily="49" charset="-122"/>
              </a:rPr>
              <a:t>。概念不厘清，判断就荒唐。</a:t>
            </a:r>
            <a:r>
              <a:rPr lang="en-US" altLang="zh-CN" b="1" dirty="0">
                <a:latin typeface="宋体" panose="02010600030101010101" pitchFamily="2" charset="-122"/>
                <a:ea typeface="宋体" panose="02010600030101010101" pitchFamily="2" charset="-122"/>
              </a:rPr>
              <a:t>(</a:t>
            </a:r>
            <a:r>
              <a:rPr lang="zh-CN" altLang="en-US" b="1" dirty="0">
                <a:latin typeface="华文仿宋" panose="02010600040101010101" pitchFamily="2" charset="-122"/>
                <a:ea typeface="华文仿宋" panose="02010600040101010101" pitchFamily="2" charset="-122"/>
              </a:rPr>
              <a:t>深圳外国语学校盐田高中部考生</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慎独诚可贵，监考岂可抛？</a:t>
            </a:r>
            <a:r>
              <a:rPr lang="en-US" altLang="zh-CN" b="1" dirty="0">
                <a:latin typeface="华文仿宋" panose="02010600040101010101" pitchFamily="2" charset="-122"/>
                <a:ea typeface="华文仿宋" panose="02010600040101010101" pitchFamily="2" charset="-122"/>
              </a:rPr>
              <a:t>》</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B4D85470-EA26-4355-9F75-84867A03C685}"/>
              </a:ext>
            </a:extLst>
          </p:cNvPr>
          <p:cNvSpPr txBox="1"/>
          <p:nvPr/>
        </p:nvSpPr>
        <p:spPr>
          <a:xfrm>
            <a:off x="5268482" y="5664363"/>
            <a:ext cx="5729590" cy="369332"/>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厘清“考试”之概念（正本清源驳论点）</a:t>
            </a:r>
          </a:p>
        </p:txBody>
      </p:sp>
    </p:spTree>
    <p:extLst>
      <p:ext uri="{BB962C8B-B14F-4D97-AF65-F5344CB8AC3E}">
        <p14:creationId xmlns:p14="http://schemas.microsoft.com/office/powerpoint/2010/main" val="58937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sz="3600" dirty="0">
                <a:solidFill>
                  <a:srgbClr val="C00000"/>
                </a:solidFill>
                <a:latin typeface="华文行楷" panose="02010800040101010101" pitchFamily="2" charset="-122"/>
                <a:ea typeface="华文行楷" panose="02010800040101010101" pitchFamily="2" charset="-122"/>
              </a:rPr>
              <a:t>针对性</a:t>
            </a:r>
            <a:endParaRPr lang="zh-CN" altLang="en-US" sz="36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97263" y="1892822"/>
            <a:ext cx="9642837" cy="1816561"/>
          </a:xfrm>
        </p:spPr>
        <p:txBody>
          <a:bodyPr>
            <a:noAutofit/>
          </a:bodyPr>
          <a:lstStyle/>
          <a:p>
            <a:pPr marL="0" indent="457200" algn="just">
              <a:lnSpc>
                <a:spcPts val="2540"/>
              </a:lnSpc>
              <a:spcBef>
                <a:spcPts val="0"/>
              </a:spcBef>
              <a:buNone/>
            </a:pPr>
            <a:r>
              <a:rPr lang="zh-CN" altLang="zh-CN" sz="2400" b="1" dirty="0">
                <a:latin typeface="楷体" panose="02010609060101010101" pitchFamily="49" charset="-122"/>
                <a:ea typeface="楷体" panose="02010609060101010101" pitchFamily="49" charset="-122"/>
              </a:rPr>
              <a:t>对此，有人提出“不需要监考，重在自觉，考试的过程更重要”的观点。我认为，</a:t>
            </a:r>
            <a:r>
              <a:rPr lang="zh-CN" altLang="zh-CN" sz="2400" b="1" dirty="0">
                <a:solidFill>
                  <a:srgbClr val="C00000"/>
                </a:solidFill>
                <a:latin typeface="楷体" panose="02010609060101010101" pitchFamily="49" charset="-122"/>
                <a:ea typeface="楷体" panose="02010609060101010101" pitchFamily="49" charset="-122"/>
              </a:rPr>
              <a:t>此言欠妥，监考的空缺会使考试空心化。</a:t>
            </a:r>
            <a:endParaRPr lang="en-US" altLang="zh-CN" sz="2400" b="1" dirty="0">
              <a:latin typeface="楷体" panose="02010609060101010101" pitchFamily="49" charset="-122"/>
              <a:ea typeface="楷体" panose="02010609060101010101" pitchFamily="49" charset="-122"/>
            </a:endParaRPr>
          </a:p>
          <a:p>
            <a:pPr marL="0" indent="457200" algn="just">
              <a:lnSpc>
                <a:spcPts val="2840"/>
              </a:lnSpc>
              <a:spcBef>
                <a:spcPts val="0"/>
              </a:spcBef>
              <a:buNone/>
            </a:pPr>
            <a:r>
              <a:rPr lang="en-US" altLang="zh-CN" sz="2400" b="1" dirty="0">
                <a:latin typeface="楷体" panose="02010609060101010101" pitchFamily="49" charset="-122"/>
                <a:ea typeface="楷体" panose="02010609060101010101" pitchFamily="49" charset="-122"/>
              </a:rPr>
              <a:t>……</a:t>
            </a:r>
          </a:p>
          <a:p>
            <a:pPr marL="0" indent="457200" algn="just">
              <a:lnSpc>
                <a:spcPts val="2840"/>
              </a:lnSpc>
              <a:spcBef>
                <a:spcPts val="0"/>
              </a:spcBef>
              <a:buNone/>
            </a:pPr>
            <a:r>
              <a:rPr lang="zh-CN" altLang="zh-CN" sz="2400" b="1" u="sng" dirty="0">
                <a:solidFill>
                  <a:srgbClr val="C00000"/>
                </a:solidFill>
                <a:latin typeface="楷体" panose="02010609060101010101" pitchFamily="49" charset="-122"/>
                <a:ea typeface="楷体" panose="02010609060101010101" pitchFamily="49" charset="-122"/>
              </a:rPr>
              <a:t>考试</a:t>
            </a:r>
            <a:r>
              <a:rPr lang="zh-CN" altLang="zh-CN" sz="2400" b="1" dirty="0">
                <a:latin typeface="楷体" panose="02010609060101010101" pitchFamily="49" charset="-122"/>
                <a:ea typeface="楷体" panose="02010609060101010101" pitchFamily="49" charset="-122"/>
              </a:rPr>
              <a:t>是</a:t>
            </a:r>
            <a:r>
              <a:rPr lang="zh-CN" altLang="zh-CN" sz="2400" b="1" u="sng" dirty="0">
                <a:solidFill>
                  <a:srgbClr val="C00000"/>
                </a:solidFill>
                <a:latin typeface="楷体" panose="02010609060101010101" pitchFamily="49" charset="-122"/>
                <a:ea typeface="楷体" panose="02010609060101010101" pitchFamily="49" charset="-122"/>
              </a:rPr>
              <a:t>由命题人、考生、监考员与阅卷人共同参与的流程</a:t>
            </a:r>
            <a:r>
              <a:rPr lang="zh-CN" altLang="zh-CN" sz="2400" b="1" dirty="0">
                <a:latin typeface="楷体" panose="02010609060101010101" pitchFamily="49" charset="-122"/>
                <a:ea typeface="楷体" panose="02010609060101010101" pitchFamily="49" charset="-122"/>
              </a:rPr>
              <a:t>，缺乏任何一环都会使考试缺乏</a:t>
            </a:r>
            <a:r>
              <a:rPr lang="zh-CN" altLang="zh-CN" sz="2400" b="1" dirty="0">
                <a:solidFill>
                  <a:srgbClr val="C00000"/>
                </a:solidFill>
                <a:latin typeface="楷体" panose="02010609060101010101" pitchFamily="49" charset="-122"/>
                <a:ea typeface="楷体" panose="02010609060101010101" pitchFamily="49" charset="-122"/>
              </a:rPr>
              <a:t>完整性</a:t>
            </a:r>
            <a:r>
              <a:rPr lang="zh-CN" altLang="zh-CN" sz="2400" b="1" dirty="0">
                <a:latin typeface="楷体" panose="02010609060101010101" pitchFamily="49" charset="-122"/>
                <a:ea typeface="楷体" panose="02010609060101010101" pitchFamily="49" charset="-122"/>
              </a:rPr>
              <a:t>。若</a:t>
            </a:r>
            <a:r>
              <a:rPr lang="zh-CN" altLang="zh-CN" sz="2400" b="1" dirty="0">
                <a:solidFill>
                  <a:srgbClr val="C00000"/>
                </a:solidFill>
                <a:latin typeface="楷体" panose="02010609060101010101" pitchFamily="49" charset="-122"/>
                <a:ea typeface="楷体" panose="02010609060101010101" pitchFamily="49" charset="-122"/>
              </a:rPr>
              <a:t>从此</a:t>
            </a:r>
            <a:r>
              <a:rPr lang="zh-CN" altLang="zh-CN" sz="2400" b="1" dirty="0">
                <a:latin typeface="楷体" panose="02010609060101010101" pitchFamily="49" charset="-122"/>
                <a:ea typeface="楷体" panose="02010609060101010101" pitchFamily="49" charset="-122"/>
              </a:rPr>
              <a:t>反思，一场监考员缺席的考试就</a:t>
            </a:r>
            <a:r>
              <a:rPr lang="zh-CN" altLang="zh-CN" sz="2400" b="1" dirty="0">
                <a:solidFill>
                  <a:srgbClr val="C00000"/>
                </a:solidFill>
                <a:latin typeface="楷体" panose="02010609060101010101" pitchFamily="49" charset="-122"/>
                <a:ea typeface="楷体" panose="02010609060101010101" pitchFamily="49" charset="-122"/>
              </a:rPr>
              <a:t>没有</a:t>
            </a:r>
            <a:r>
              <a:rPr lang="zh-CN" altLang="zh-CN" sz="2400" b="1" dirty="0">
                <a:latin typeface="楷体" panose="02010609060101010101" pitchFamily="49" charset="-122"/>
                <a:ea typeface="楷体" panose="02010609060101010101" pitchFamily="49" charset="-122"/>
              </a:rPr>
              <a:t>其应有的</a:t>
            </a:r>
            <a:r>
              <a:rPr lang="zh-CN" altLang="zh-CN" sz="2400" b="1" dirty="0">
                <a:solidFill>
                  <a:srgbClr val="C00000"/>
                </a:solidFill>
                <a:latin typeface="楷体" panose="02010609060101010101" pitchFamily="49" charset="-122"/>
                <a:ea typeface="楷体" panose="02010609060101010101" pitchFamily="49" charset="-122"/>
              </a:rPr>
              <a:t>完整过程</a:t>
            </a:r>
            <a:r>
              <a:rPr lang="zh-CN" altLang="zh-CN" sz="2400" b="1" dirty="0">
                <a:latin typeface="楷体" panose="02010609060101010101" pitchFamily="49" charset="-122"/>
                <a:ea typeface="楷体" panose="02010609060101010101" pitchFamily="49" charset="-122"/>
              </a:rPr>
              <a:t>。既然连</a:t>
            </a:r>
            <a:r>
              <a:rPr lang="zh-CN" altLang="zh-CN" sz="2400" b="1" dirty="0">
                <a:solidFill>
                  <a:srgbClr val="C00000"/>
                </a:solidFill>
                <a:latin typeface="楷体" panose="02010609060101010101" pitchFamily="49" charset="-122"/>
                <a:ea typeface="楷体" panose="02010609060101010101" pitchFamily="49" charset="-122"/>
              </a:rPr>
              <a:t>基本的完整性</a:t>
            </a:r>
            <a:r>
              <a:rPr lang="zh-CN" altLang="zh-CN" sz="2400" b="1" dirty="0">
                <a:latin typeface="楷体" panose="02010609060101010101" pitchFamily="49" charset="-122"/>
                <a:ea typeface="楷体" panose="02010609060101010101" pitchFamily="49" charset="-122"/>
              </a:rPr>
              <a:t>都无法达成，那缺乏监考，只靠自觉的过程</a:t>
            </a:r>
            <a:r>
              <a:rPr lang="zh-CN" altLang="zh-CN" sz="2400" b="1" dirty="0">
                <a:solidFill>
                  <a:srgbClr val="C00000"/>
                </a:solidFill>
                <a:latin typeface="楷体" panose="02010609060101010101" pitchFamily="49" charset="-122"/>
                <a:ea typeface="楷体" panose="02010609060101010101" pitchFamily="49" charset="-122"/>
              </a:rPr>
              <a:t>怎会更重要</a:t>
            </a:r>
            <a:r>
              <a:rPr lang="zh-CN" altLang="zh-CN" sz="2400" b="1" dirty="0">
                <a:latin typeface="楷体" panose="02010609060101010101" pitchFamily="49" charset="-122"/>
                <a:ea typeface="楷体" panose="02010609060101010101" pitchFamily="49" charset="-122"/>
              </a:rPr>
              <a:t>呢？唯有监考员参与的考试，才可升格为</a:t>
            </a:r>
            <a:r>
              <a:rPr lang="zh-CN" altLang="zh-CN" sz="2400" b="1" dirty="0">
                <a:solidFill>
                  <a:srgbClr val="C00000"/>
                </a:solidFill>
                <a:latin typeface="楷体" panose="02010609060101010101" pitchFamily="49" charset="-122"/>
                <a:ea typeface="楷体" panose="02010609060101010101" pitchFamily="49" charset="-122"/>
              </a:rPr>
              <a:t>标准考试规格</a:t>
            </a:r>
            <a:r>
              <a:rPr lang="zh-CN" altLang="zh-CN" sz="2400" b="1" dirty="0">
                <a:latin typeface="楷体" panose="02010609060101010101" pitchFamily="49" charset="-122"/>
                <a:ea typeface="楷体" panose="02010609060101010101" pitchFamily="49" charset="-122"/>
              </a:rPr>
              <a:t>，凸显考试应有的</a:t>
            </a:r>
            <a:r>
              <a:rPr lang="zh-CN" altLang="zh-CN" sz="2400" b="1" dirty="0">
                <a:solidFill>
                  <a:srgbClr val="C00000"/>
                </a:solidFill>
                <a:latin typeface="楷体" panose="02010609060101010101" pitchFamily="49" charset="-122"/>
                <a:ea typeface="楷体" panose="02010609060101010101" pitchFamily="49" charset="-122"/>
              </a:rPr>
              <a:t>严肃性</a:t>
            </a:r>
            <a:r>
              <a:rPr lang="zh-CN" altLang="zh-CN" sz="2400" b="1" dirty="0">
                <a:latin typeface="楷体" panose="02010609060101010101" pitchFamily="49" charset="-122"/>
                <a:ea typeface="楷体" panose="02010609060101010101" pitchFamily="49" charset="-122"/>
              </a:rPr>
              <a:t>。</a:t>
            </a:r>
            <a:r>
              <a:rPr lang="zh-CN" altLang="en-US" b="1" dirty="0">
                <a:latin typeface="宋体" panose="02010600030101010101" pitchFamily="2" charset="-122"/>
                <a:ea typeface="宋体" panose="02010600030101010101" pitchFamily="2" charset="-122"/>
              </a:rPr>
              <a:t>（</a:t>
            </a:r>
            <a:r>
              <a:rPr lang="zh-CN" altLang="en-US" b="1" dirty="0">
                <a:latin typeface="华文仿宋" panose="02010600040101010101" pitchFamily="2" charset="-122"/>
                <a:ea typeface="华文仿宋" panose="02010600040101010101" pitchFamily="2" charset="-122"/>
              </a:rPr>
              <a:t>深圳中学考生</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缺乏监考，何以为试？</a:t>
            </a:r>
            <a:r>
              <a:rPr lang="en-US" altLang="zh-CN" b="1" dirty="0">
                <a:latin typeface="华文仿宋" panose="02010600040101010101" pitchFamily="2" charset="-122"/>
                <a:ea typeface="华文仿宋" panose="02010600040101010101" pitchFamily="2" charset="-122"/>
              </a:rPr>
              <a:t>》</a:t>
            </a:r>
            <a:r>
              <a:rPr lang="en-US" altLang="zh-CN" b="1" dirty="0">
                <a:latin typeface="楷体" panose="02010609060101010101" pitchFamily="49" charset="-122"/>
                <a:ea typeface="楷体" panose="02010609060101010101" pitchFamily="49" charset="-122"/>
              </a:rPr>
              <a:t> </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B4D85470-EA26-4355-9F75-84867A03C685}"/>
              </a:ext>
            </a:extLst>
          </p:cNvPr>
          <p:cNvSpPr txBox="1"/>
          <p:nvPr/>
        </p:nvSpPr>
        <p:spPr>
          <a:xfrm>
            <a:off x="4474116" y="4993035"/>
            <a:ext cx="5729590" cy="369332"/>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厘清“考试”之概念（正本清源驳论点）</a:t>
            </a:r>
          </a:p>
        </p:txBody>
      </p:sp>
      <p:sp>
        <p:nvSpPr>
          <p:cNvPr id="6" name="文本框 5">
            <a:extLst>
              <a:ext uri="{FF2B5EF4-FFF2-40B4-BE49-F238E27FC236}">
                <a16:creationId xmlns:a16="http://schemas.microsoft.com/office/drawing/2014/main" id="{F5245D17-87EC-4973-B880-329CA7A9798D}"/>
              </a:ext>
            </a:extLst>
          </p:cNvPr>
          <p:cNvSpPr txBox="1"/>
          <p:nvPr/>
        </p:nvSpPr>
        <p:spPr>
          <a:xfrm>
            <a:off x="3637722" y="5504565"/>
            <a:ext cx="7402378" cy="369332"/>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以“考试”之概念为逻辑原则衡量，发现对方强加逻辑（过河拆桥驳论证）</a:t>
            </a:r>
          </a:p>
        </p:txBody>
      </p:sp>
    </p:spTree>
    <p:extLst>
      <p:ext uri="{BB962C8B-B14F-4D97-AF65-F5344CB8AC3E}">
        <p14:creationId xmlns:p14="http://schemas.microsoft.com/office/powerpoint/2010/main" val="3887552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sz="3600" dirty="0">
                <a:solidFill>
                  <a:srgbClr val="C00000"/>
                </a:solidFill>
                <a:latin typeface="华文行楷" panose="02010800040101010101" pitchFamily="2" charset="-122"/>
                <a:ea typeface="华文行楷" panose="02010800040101010101" pitchFamily="2" charset="-122"/>
              </a:rPr>
              <a:t>针对性</a:t>
            </a:r>
            <a:endParaRPr lang="zh-CN" altLang="en-US" sz="36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97263" y="1892822"/>
            <a:ext cx="9642837" cy="1816561"/>
          </a:xfrm>
        </p:spPr>
        <p:txBody>
          <a:bodyPr>
            <a:noAutofit/>
          </a:bodyPr>
          <a:lstStyle/>
          <a:p>
            <a:pPr marL="0" indent="457200" algn="just">
              <a:lnSpc>
                <a:spcPts val="2840"/>
              </a:lnSpc>
              <a:spcBef>
                <a:spcPts val="0"/>
              </a:spcBef>
              <a:buNone/>
            </a:pPr>
            <a:r>
              <a:rPr lang="zh-CN" altLang="en-US" sz="2400" b="1" dirty="0">
                <a:latin typeface="楷体" panose="02010609060101010101" pitchFamily="49" charset="-122"/>
                <a:ea typeface="楷体" panose="02010609060101010101" pitchFamily="49" charset="-122"/>
              </a:rPr>
              <a:t>有人认为希望家长参与监考以保证考试结果真实可信，而我认为</a:t>
            </a:r>
            <a:r>
              <a:rPr lang="zh-CN" altLang="en-US" sz="2400" b="1" dirty="0">
                <a:solidFill>
                  <a:srgbClr val="C00000"/>
                </a:solidFill>
                <a:latin typeface="楷体" panose="02010609060101010101" pitchFamily="49" charset="-122"/>
                <a:ea typeface="楷体" panose="02010609060101010101" pitchFamily="49" charset="-122"/>
              </a:rPr>
              <a:t>这场考试无需监考，重在自觉，考试的过程更重要</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457200" algn="just">
              <a:lnSpc>
                <a:spcPts val="2840"/>
              </a:lnSpc>
              <a:spcBef>
                <a:spcPts val="0"/>
              </a:spcBef>
              <a:buNone/>
            </a:pPr>
            <a:r>
              <a:rPr lang="en-US" altLang="zh-CN" sz="2400" b="1" dirty="0">
                <a:latin typeface="楷体" panose="02010609060101010101" pitchFamily="49" charset="-122"/>
                <a:ea typeface="楷体" panose="02010609060101010101" pitchFamily="49" charset="-122"/>
              </a:rPr>
              <a:t>……</a:t>
            </a:r>
          </a:p>
          <a:p>
            <a:pPr marL="0" indent="457200" algn="just">
              <a:lnSpc>
                <a:spcPts val="2840"/>
              </a:lnSpc>
              <a:spcBef>
                <a:spcPts val="0"/>
              </a:spcBef>
              <a:buNone/>
            </a:pPr>
            <a:r>
              <a:rPr lang="zh-CN" altLang="zh-CN" sz="2400" b="1" dirty="0">
                <a:latin typeface="楷体" panose="02010609060101010101" pitchFamily="49" charset="-122"/>
                <a:ea typeface="楷体" panose="02010609060101010101" pitchFamily="49" charset="-122"/>
              </a:rPr>
              <a:t>将监督的眼睛放在他人身上，远远不及自身向内的审视与坚守有效。参加此次考试的考生大多即将或已经成年，已经可以较好理解自身行为的意义并为自己的行为负责。他们明白，</a:t>
            </a:r>
            <a:r>
              <a:rPr lang="zh-CN" altLang="zh-CN" sz="2400" b="1" dirty="0">
                <a:solidFill>
                  <a:srgbClr val="C00000"/>
                </a:solidFill>
                <a:latin typeface="楷体" panose="02010609060101010101" pitchFamily="49" charset="-122"/>
                <a:ea typeface="楷体" panose="02010609060101010101" pitchFamily="49" charset="-122"/>
              </a:rPr>
              <a:t>这场考试</a:t>
            </a:r>
            <a:r>
              <a:rPr lang="zh-CN" altLang="zh-CN" sz="2400" b="1" dirty="0">
                <a:latin typeface="楷体" panose="02010609060101010101" pitchFamily="49" charset="-122"/>
                <a:ea typeface="楷体" panose="02010609060101010101" pitchFamily="49" charset="-122"/>
              </a:rPr>
              <a:t>重在自觉，看重的不是结果，而</a:t>
            </a:r>
            <a:r>
              <a:rPr lang="zh-CN" altLang="zh-CN" sz="2400" b="1" dirty="0">
                <a:solidFill>
                  <a:srgbClr val="C00000"/>
                </a:solidFill>
                <a:latin typeface="楷体" panose="02010609060101010101" pitchFamily="49" charset="-122"/>
                <a:ea typeface="楷体" panose="02010609060101010101" pitchFamily="49" charset="-122"/>
              </a:rPr>
              <a:t>是</a:t>
            </a:r>
            <a:r>
              <a:rPr lang="zh-CN" altLang="zh-CN" sz="2400" b="1" u="sng" dirty="0">
                <a:solidFill>
                  <a:srgbClr val="C00000"/>
                </a:solidFill>
                <a:latin typeface="楷体" panose="02010609060101010101" pitchFamily="49" charset="-122"/>
                <a:ea typeface="楷体" panose="02010609060101010101" pitchFamily="49" charset="-122"/>
              </a:rPr>
              <a:t>对自身知识掌握情况的考察（应改为“考查”），以及应对大考时心态的调整</a:t>
            </a:r>
            <a:r>
              <a:rPr lang="zh-CN" altLang="zh-CN" sz="2400" b="1" dirty="0">
                <a:latin typeface="楷体" panose="02010609060101010101" pitchFamily="49" charset="-122"/>
                <a:ea typeface="楷体" panose="02010609060101010101" pitchFamily="49" charset="-122"/>
              </a:rPr>
              <a:t>。此时若强制性地为他们安排家长监考员，或多或少</a:t>
            </a:r>
            <a:r>
              <a:rPr lang="zh-CN" altLang="zh-CN" sz="2400" b="1" dirty="0">
                <a:solidFill>
                  <a:srgbClr val="C00000"/>
                </a:solidFill>
                <a:latin typeface="楷体" panose="02010609060101010101" pitchFamily="49" charset="-122"/>
                <a:ea typeface="楷体" panose="02010609060101010101" pitchFamily="49" charset="-122"/>
              </a:rPr>
              <a:t>反映了</a:t>
            </a:r>
            <a:r>
              <a:rPr lang="zh-CN" altLang="zh-CN" sz="2400" b="1" dirty="0">
                <a:latin typeface="楷体" panose="02010609060101010101" pitchFamily="49" charset="-122"/>
                <a:ea typeface="楷体" panose="02010609060101010101" pitchFamily="49" charset="-122"/>
              </a:rPr>
              <a:t>对他们的不信任，在某种程度上</a:t>
            </a:r>
            <a:r>
              <a:rPr lang="zh-CN" altLang="zh-CN" sz="2400" b="1" dirty="0">
                <a:solidFill>
                  <a:srgbClr val="C00000"/>
                </a:solidFill>
                <a:latin typeface="楷体" panose="02010609060101010101" pitchFamily="49" charset="-122"/>
                <a:ea typeface="楷体" panose="02010609060101010101" pitchFamily="49" charset="-122"/>
              </a:rPr>
              <a:t>是</a:t>
            </a:r>
            <a:r>
              <a:rPr lang="zh-CN" altLang="zh-CN" sz="2400" b="1" u="sng" dirty="0">
                <a:solidFill>
                  <a:srgbClr val="C00000"/>
                </a:solidFill>
                <a:latin typeface="楷体" panose="02010609060101010101" pitchFamily="49" charset="-122"/>
                <a:ea typeface="楷体" panose="02010609060101010101" pitchFamily="49" charset="-122"/>
              </a:rPr>
              <a:t>对他们人格的矮化</a:t>
            </a:r>
            <a:r>
              <a:rPr lang="zh-CN" altLang="zh-CN" sz="2400" b="1" dirty="0">
                <a:latin typeface="楷体" panose="02010609060101010101" pitchFamily="49" charset="-122"/>
                <a:ea typeface="楷体" panose="02010609060101010101" pitchFamily="49" charset="-122"/>
              </a:rPr>
              <a:t>。</a:t>
            </a:r>
            <a:r>
              <a:rPr lang="en-US" altLang="zh-CN" b="1" dirty="0">
                <a:latin typeface="宋体" panose="02010600030101010101" pitchFamily="2" charset="-122"/>
                <a:ea typeface="宋体" panose="02010600030101010101" pitchFamily="2" charset="-122"/>
              </a:rPr>
              <a:t>(</a:t>
            </a:r>
            <a:r>
              <a:rPr lang="zh-CN" altLang="en-US" b="1" dirty="0">
                <a:latin typeface="华文仿宋" panose="02010600040101010101" pitchFamily="2" charset="-122"/>
                <a:ea typeface="华文仿宋" panose="02010600040101010101" pitchFamily="2" charset="-122"/>
              </a:rPr>
              <a:t>深圳中学考生</a:t>
            </a:r>
            <a:r>
              <a:rPr lang="en-US" altLang="zh-CN" b="1" dirty="0">
                <a:latin typeface="华文仿宋" panose="02010600040101010101" pitchFamily="2" charset="-122"/>
                <a:ea typeface="华文仿宋" panose="02010600040101010101" pitchFamily="2" charset="-122"/>
              </a:rPr>
              <a:t>《</a:t>
            </a:r>
            <a:r>
              <a:rPr lang="zh-CN" altLang="zh-CN" b="1" dirty="0">
                <a:latin typeface="华文仿宋" panose="02010600040101010101" pitchFamily="2" charset="-122"/>
                <a:ea typeface="华文仿宋" panose="02010600040101010101" pitchFamily="2" charset="-122"/>
              </a:rPr>
              <a:t>自觉、慎独，家长何必监考</a:t>
            </a:r>
            <a:r>
              <a:rPr lang="en-US" altLang="zh-CN" b="1" dirty="0">
                <a:latin typeface="华文仿宋" panose="02010600040101010101" pitchFamily="2" charset="-122"/>
                <a:ea typeface="华文仿宋" panose="02010600040101010101" pitchFamily="2" charset="-122"/>
              </a:rPr>
              <a:t>》</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B4D85470-EA26-4355-9F75-84867A03C685}"/>
              </a:ext>
            </a:extLst>
          </p:cNvPr>
          <p:cNvSpPr txBox="1"/>
          <p:nvPr/>
        </p:nvSpPr>
        <p:spPr>
          <a:xfrm>
            <a:off x="5310510" y="5659151"/>
            <a:ext cx="5729590" cy="369332"/>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剖析“考试”及对方观点之本质（揭穿老底驳论点）</a:t>
            </a:r>
          </a:p>
        </p:txBody>
      </p:sp>
    </p:spTree>
    <p:extLst>
      <p:ext uri="{BB962C8B-B14F-4D97-AF65-F5344CB8AC3E}">
        <p14:creationId xmlns:p14="http://schemas.microsoft.com/office/powerpoint/2010/main" val="2898112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sz="3600" dirty="0">
                <a:solidFill>
                  <a:srgbClr val="C00000"/>
                </a:solidFill>
                <a:latin typeface="华文行楷" panose="02010800040101010101" pitchFamily="2" charset="-122"/>
                <a:ea typeface="华文行楷" panose="02010800040101010101" pitchFamily="2" charset="-122"/>
              </a:rPr>
              <a:t>针对性</a:t>
            </a:r>
            <a:endParaRPr lang="zh-CN" altLang="en-US" sz="36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97263" y="1892822"/>
            <a:ext cx="9642837" cy="3613456"/>
          </a:xfrm>
        </p:spPr>
        <p:txBody>
          <a:bodyPr>
            <a:noAutofit/>
          </a:bodyPr>
          <a:lstStyle/>
          <a:p>
            <a:pPr marL="0" indent="457200">
              <a:lnSpc>
                <a:spcPts val="3100"/>
              </a:lnSpc>
              <a:spcBef>
                <a:spcPts val="0"/>
              </a:spcBef>
              <a:buNone/>
            </a:pPr>
            <a:r>
              <a:rPr lang="zh-CN" altLang="zh-CN" sz="2400" b="1" dirty="0">
                <a:latin typeface="楷体" panose="02010609060101010101" pitchFamily="49" charset="-122"/>
                <a:ea typeface="楷体" panose="02010609060101010101" pitchFamily="49" charset="-122"/>
              </a:rPr>
              <a:t>为此，有人建议由父母充任监考员，使特殊时期的考试如同往常。然而依我见，</a:t>
            </a:r>
            <a:r>
              <a:rPr lang="zh-CN" altLang="zh-CN" sz="2400" b="1" dirty="0">
                <a:solidFill>
                  <a:srgbClr val="C00000"/>
                </a:solidFill>
                <a:latin typeface="楷体" panose="02010609060101010101" pitchFamily="49" charset="-122"/>
                <a:ea typeface="楷体" panose="02010609060101010101" pitchFamily="49" charset="-122"/>
              </a:rPr>
              <a:t>于现实，此论难以实现；于道理，此论没有必要；于长远，此论不如自觉考试有益于品格道德。</a:t>
            </a:r>
            <a:r>
              <a:rPr lang="en-US" altLang="zh-CN" sz="2400" b="1" dirty="0">
                <a:latin typeface="楷体" panose="02010609060101010101" pitchFamily="49" charset="-122"/>
                <a:ea typeface="楷体" panose="02010609060101010101" pitchFamily="49" charset="-122"/>
              </a:rPr>
              <a:t>……</a:t>
            </a:r>
          </a:p>
          <a:p>
            <a:pPr marL="0" indent="457200" algn="just">
              <a:lnSpc>
                <a:spcPts val="2840"/>
              </a:lnSpc>
              <a:spcBef>
                <a:spcPts val="0"/>
              </a:spcBef>
              <a:buNone/>
            </a:pPr>
            <a:r>
              <a:rPr lang="zh-CN" altLang="zh-CN" sz="2400" b="1" dirty="0">
                <a:solidFill>
                  <a:srgbClr val="C00000"/>
                </a:solidFill>
                <a:latin typeface="楷体" panose="02010609060101010101" pitchFamily="49" charset="-122"/>
                <a:ea typeface="楷体" panose="02010609060101010101" pitchFamily="49" charset="-122"/>
              </a:rPr>
              <a:t>父母监考，在现实中难保证其所谓“真实可信”。</a:t>
            </a:r>
            <a:r>
              <a:rPr lang="zh-CN" altLang="zh-CN" sz="2400" b="1" dirty="0">
                <a:latin typeface="楷体" panose="02010609060101010101" pitchFamily="49" charset="-122"/>
                <a:ea typeface="楷体" panose="02010609060101010101" pitchFamily="49" charset="-122"/>
              </a:rPr>
              <a:t>即使是学校的现场集中考试，舞弊行为也未曾消失，因此要采取宣传教育与高度监督以防范。</a:t>
            </a:r>
            <a:r>
              <a:rPr lang="zh-CN" altLang="zh-CN" sz="2400" b="1" dirty="0">
                <a:solidFill>
                  <a:srgbClr val="C00000"/>
                </a:solidFill>
                <a:latin typeface="楷体" panose="02010609060101010101" pitchFamily="49" charset="-122"/>
                <a:ea typeface="楷体" panose="02010609060101010101" pitchFamily="49" charset="-122"/>
              </a:rPr>
              <a:t>父母二人，怎及在学校时全方位监考之严密？</a:t>
            </a:r>
            <a:r>
              <a:rPr lang="zh-CN" altLang="zh-CN" sz="2400" b="1" dirty="0">
                <a:latin typeface="楷体" panose="02010609060101010101" pitchFamily="49" charset="-122"/>
                <a:ea typeface="楷体" panose="02010609060101010101" pitchFamily="49" charset="-122"/>
              </a:rPr>
              <a:t>学校正规监考尚忌惮作弊，</a:t>
            </a:r>
            <a:r>
              <a:rPr lang="zh-CN" altLang="zh-CN" sz="2400" b="1" dirty="0">
                <a:solidFill>
                  <a:srgbClr val="C00000"/>
                </a:solidFill>
                <a:latin typeface="楷体" panose="02010609060101010101" pitchFamily="49" charset="-122"/>
                <a:ea typeface="楷体" panose="02010609060101010101" pitchFamily="49" charset="-122"/>
              </a:rPr>
              <a:t>父母又安得保证真实可信？</a:t>
            </a:r>
            <a:r>
              <a:rPr lang="zh-CN" altLang="zh-CN" sz="2400" b="1" dirty="0">
                <a:latin typeface="楷体" panose="02010609060101010101" pitchFamily="49" charset="-122"/>
                <a:ea typeface="楷体" panose="02010609060101010101" pitchFamily="49" charset="-122"/>
              </a:rPr>
              <a:t>况且全市数万参考生，其中</a:t>
            </a:r>
            <a:r>
              <a:rPr lang="zh-CN" altLang="zh-CN" sz="2400" b="1" dirty="0">
                <a:solidFill>
                  <a:srgbClr val="C00000"/>
                </a:solidFill>
                <a:latin typeface="楷体" panose="02010609060101010101" pitchFamily="49" charset="-122"/>
                <a:ea typeface="楷体" panose="02010609060101010101" pitchFamily="49" charset="-122"/>
              </a:rPr>
              <a:t>必有家庭情况特殊，父母无法进行密切监考者</a:t>
            </a:r>
            <a:r>
              <a:rPr lang="zh-CN" altLang="zh-CN" sz="2400" b="1" dirty="0">
                <a:latin typeface="楷体" panose="02010609060101010101" pitchFamily="49" charset="-122"/>
                <a:ea typeface="楷体" panose="02010609060101010101" pitchFamily="49" charset="-122"/>
              </a:rPr>
              <a:t>，这是难以把控的。因此，此论将父母监考与结果真实相绑定，其</a:t>
            </a:r>
            <a:r>
              <a:rPr lang="zh-CN" altLang="zh-CN" sz="2400" b="1" dirty="0">
                <a:solidFill>
                  <a:srgbClr val="C00000"/>
                </a:solidFill>
                <a:latin typeface="楷体" panose="02010609060101010101" pitchFamily="49" charset="-122"/>
                <a:ea typeface="楷体" panose="02010609060101010101" pitchFamily="49" charset="-122"/>
              </a:rPr>
              <a:t>出发点</a:t>
            </a:r>
            <a:r>
              <a:rPr lang="zh-CN" altLang="zh-CN" sz="2400" b="1" dirty="0">
                <a:latin typeface="楷体" panose="02010609060101010101" pitchFamily="49" charset="-122"/>
                <a:ea typeface="楷体" panose="02010609060101010101" pitchFamily="49" charset="-122"/>
              </a:rPr>
              <a:t>即</a:t>
            </a:r>
            <a:r>
              <a:rPr lang="zh-CN" altLang="zh-CN" sz="2400" b="1" dirty="0">
                <a:solidFill>
                  <a:srgbClr val="C00000"/>
                </a:solidFill>
                <a:latin typeface="楷体" panose="02010609060101010101" pitchFamily="49" charset="-122"/>
                <a:ea typeface="楷体" panose="02010609060101010101" pitchFamily="49" charset="-122"/>
              </a:rPr>
              <a:t>谬误</a:t>
            </a:r>
            <a:r>
              <a:rPr lang="zh-CN" altLang="zh-CN" sz="2400" b="1" dirty="0">
                <a:latin typeface="楷体" panose="02010609060101010101" pitchFamily="49" charset="-122"/>
                <a:ea typeface="楷体" panose="02010609060101010101" pitchFamily="49" charset="-122"/>
              </a:rPr>
              <a:t>。</a:t>
            </a:r>
          </a:p>
          <a:p>
            <a:pPr marL="0" indent="457200" algn="just">
              <a:lnSpc>
                <a:spcPts val="2840"/>
              </a:lnSpc>
              <a:spcBef>
                <a:spcPts val="0"/>
              </a:spcBef>
              <a:buNone/>
            </a:pPr>
            <a:r>
              <a:rPr lang="en-US" altLang="zh-CN" b="1" dirty="0">
                <a:latin typeface="宋体" panose="02010600030101010101" pitchFamily="2" charset="-122"/>
                <a:ea typeface="宋体" panose="02010600030101010101" pitchFamily="2" charset="-122"/>
              </a:rPr>
              <a:t>(</a:t>
            </a:r>
            <a:r>
              <a:rPr lang="zh-CN" altLang="en-US" b="1" dirty="0">
                <a:latin typeface="华文仿宋" panose="02010600040101010101" pitchFamily="2" charset="-122"/>
                <a:ea typeface="华文仿宋" panose="02010600040101010101" pitchFamily="2" charset="-122"/>
              </a:rPr>
              <a:t>深圳外国语学校盐田高中部考生</a:t>
            </a:r>
            <a:r>
              <a:rPr lang="en-US" altLang="zh-CN" b="1" dirty="0">
                <a:latin typeface="华文仿宋" panose="02010600040101010101" pitchFamily="2" charset="-122"/>
                <a:ea typeface="华文仿宋" panose="02010600040101010101" pitchFamily="2" charset="-122"/>
              </a:rPr>
              <a:t>《</a:t>
            </a:r>
            <a:r>
              <a:rPr lang="zh-CN" altLang="zh-CN" b="1" dirty="0">
                <a:latin typeface="华文仿宋" panose="02010600040101010101" pitchFamily="2" charset="-122"/>
                <a:ea typeface="华文仿宋" panose="02010600040101010101" pitchFamily="2" charset="-122"/>
              </a:rPr>
              <a:t>君子慎独，诚则已矣</a:t>
            </a:r>
            <a:r>
              <a:rPr lang="en-US" altLang="zh-CN" b="1" dirty="0">
                <a:latin typeface="华文仿宋" panose="02010600040101010101" pitchFamily="2" charset="-122"/>
                <a:ea typeface="华文仿宋" panose="02010600040101010101" pitchFamily="2" charset="-122"/>
              </a:rPr>
              <a:t>》</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B4D85470-EA26-4355-9F75-84867A03C685}"/>
              </a:ext>
            </a:extLst>
          </p:cNvPr>
          <p:cNvSpPr txBox="1"/>
          <p:nvPr/>
        </p:nvSpPr>
        <p:spPr>
          <a:xfrm>
            <a:off x="5268482" y="5675268"/>
            <a:ext cx="5729590" cy="369332"/>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指出对方理论论据（前提）的不可靠（釜底抽薪驳论据）</a:t>
            </a:r>
          </a:p>
        </p:txBody>
      </p:sp>
    </p:spTree>
    <p:extLst>
      <p:ext uri="{BB962C8B-B14F-4D97-AF65-F5344CB8AC3E}">
        <p14:creationId xmlns:p14="http://schemas.microsoft.com/office/powerpoint/2010/main" val="1899869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sz="4000" dirty="0">
                <a:solidFill>
                  <a:srgbClr val="C00000"/>
                </a:solidFill>
                <a:latin typeface="华文行楷" panose="02010800040101010101" pitchFamily="2" charset="-122"/>
                <a:ea typeface="华文行楷" panose="02010800040101010101" pitchFamily="2" charset="-122"/>
              </a:rPr>
              <a:t>针对性</a:t>
            </a:r>
            <a:endParaRPr lang="zh-CN" altLang="en-US" sz="40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974035" y="1892822"/>
            <a:ext cx="10446026" cy="1816561"/>
          </a:xfrm>
        </p:spPr>
        <p:txBody>
          <a:bodyPr>
            <a:noAutofit/>
          </a:bodyPr>
          <a:lstStyle/>
          <a:p>
            <a:pPr marL="0" indent="457200" algn="just">
              <a:lnSpc>
                <a:spcPts val="2540"/>
              </a:lnSpc>
              <a:spcBef>
                <a:spcPts val="0"/>
              </a:spcBef>
              <a:buNone/>
            </a:pPr>
            <a:r>
              <a:rPr lang="zh-CN" altLang="zh-CN" sz="2400" b="1" dirty="0">
                <a:latin typeface="楷体" panose="02010609060101010101" pitchFamily="49" charset="-122"/>
                <a:ea typeface="楷体" panose="02010609060101010101" pitchFamily="49" charset="-122"/>
              </a:rPr>
              <a:t>对此，有人提出“不需要监考，重在自觉，考试的过程更重要”的观点。我认为，</a:t>
            </a:r>
            <a:r>
              <a:rPr lang="zh-CN" altLang="zh-CN" sz="2400" b="1" dirty="0">
                <a:solidFill>
                  <a:srgbClr val="C00000"/>
                </a:solidFill>
                <a:latin typeface="楷体" panose="02010609060101010101" pitchFamily="49" charset="-122"/>
                <a:ea typeface="楷体" panose="02010609060101010101" pitchFamily="49" charset="-122"/>
              </a:rPr>
              <a:t>此言欠妥，监考的空缺会使考试空心化。</a:t>
            </a:r>
            <a:r>
              <a:rPr lang="en-US" altLang="zh-CN" sz="2400" b="1" dirty="0">
                <a:latin typeface="楷体" panose="02010609060101010101" pitchFamily="49" charset="-122"/>
                <a:ea typeface="楷体" panose="02010609060101010101" pitchFamily="49" charset="-122"/>
              </a:rPr>
              <a:t>……</a:t>
            </a:r>
          </a:p>
          <a:p>
            <a:pPr marL="0" indent="457200" algn="just">
              <a:lnSpc>
                <a:spcPts val="2540"/>
              </a:lnSpc>
              <a:spcBef>
                <a:spcPts val="0"/>
              </a:spcBef>
              <a:buNone/>
            </a:pPr>
            <a:r>
              <a:rPr lang="zh-CN" altLang="zh-CN" sz="2400" b="1" dirty="0">
                <a:latin typeface="楷体" panose="02010609060101010101" pitchFamily="49" charset="-122"/>
                <a:ea typeface="楷体" panose="02010609060101010101" pitchFamily="49" charset="-122"/>
              </a:rPr>
              <a:t>依赖于“自觉”二字，</a:t>
            </a:r>
            <a:r>
              <a:rPr lang="zh-CN" altLang="zh-CN" sz="2400" b="1" dirty="0">
                <a:solidFill>
                  <a:srgbClr val="C00000"/>
                </a:solidFill>
                <a:latin typeface="楷体" panose="02010609060101010101" pitchFamily="49" charset="-122"/>
                <a:ea typeface="楷体" panose="02010609060101010101" pitchFamily="49" charset="-122"/>
              </a:rPr>
              <a:t>实际上</a:t>
            </a:r>
            <a:r>
              <a:rPr lang="zh-CN" altLang="zh-CN" sz="2400" b="1" dirty="0">
                <a:latin typeface="楷体" panose="02010609060101010101" pitchFamily="49" charset="-122"/>
                <a:ea typeface="楷体" panose="02010609060101010101" pitchFamily="49" charset="-122"/>
              </a:rPr>
              <a:t>是</a:t>
            </a:r>
            <a:r>
              <a:rPr lang="zh-CN" altLang="zh-CN" sz="2400" b="1" dirty="0">
                <a:solidFill>
                  <a:srgbClr val="C00000"/>
                </a:solidFill>
                <a:latin typeface="楷体" panose="02010609060101010101" pitchFamily="49" charset="-122"/>
                <a:ea typeface="楷体" panose="02010609060101010101" pitchFamily="49" charset="-122"/>
              </a:rPr>
              <a:t>对所有考生高度自觉做了理想化的预设</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剖析本质</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这之中</a:t>
            </a:r>
            <a:r>
              <a:rPr lang="zh-CN" altLang="zh-CN" sz="2400" b="1" dirty="0">
                <a:solidFill>
                  <a:srgbClr val="C00000"/>
                </a:solidFill>
                <a:latin typeface="楷体" panose="02010609060101010101" pitchFamily="49" charset="-122"/>
                <a:ea typeface="楷体" panose="02010609060101010101" pitchFamily="49" charset="-122"/>
              </a:rPr>
              <a:t>忽视了群体自觉的差异性</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以偏概全的逻辑漏洞</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在考生这一群体中，有勤勉认真严肃对待的，有随性肆意轻浮对待的，更有偷鸡摸狗斜目对待的，怎能搬出所有考生都自觉的唐·吉诃德式的假定呢？</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举例直击以偏概全的逻辑漏洞</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若是缺乏监管，后二者不就借自觉的名号，扯过一张华丽的高分皮毛，裹住知识水平低下的实体吗？这不正与考试的目的背道而驰吗？这既是</a:t>
            </a:r>
            <a:r>
              <a:rPr lang="zh-CN" altLang="zh-CN" sz="2400" b="1" dirty="0">
                <a:solidFill>
                  <a:srgbClr val="C00000"/>
                </a:solidFill>
                <a:latin typeface="楷体" panose="02010609060101010101" pitchFamily="49" charset="-122"/>
                <a:ea typeface="楷体" panose="02010609060101010101" pitchFamily="49" charset="-122"/>
              </a:rPr>
              <a:t>“自欺”</a:t>
            </a:r>
            <a:r>
              <a:rPr lang="zh-CN" altLang="zh-CN" sz="2400" b="1" dirty="0">
                <a:latin typeface="楷体" panose="02010609060101010101" pitchFamily="49" charset="-122"/>
                <a:ea typeface="楷体" panose="02010609060101010101" pitchFamily="49" charset="-122"/>
              </a:rPr>
              <a:t>，更是</a:t>
            </a:r>
            <a:r>
              <a:rPr lang="zh-CN" altLang="zh-CN" sz="2400" b="1" dirty="0">
                <a:solidFill>
                  <a:srgbClr val="C00000"/>
                </a:solidFill>
                <a:latin typeface="楷体" panose="02010609060101010101" pitchFamily="49" charset="-122"/>
                <a:ea typeface="楷体" panose="02010609060101010101" pitchFamily="49" charset="-122"/>
              </a:rPr>
              <a:t>“他欺”</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剖析本质</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而对严肃者来说，他们虽达成了个人的自觉，但少数个体的不自觉</a:t>
            </a:r>
            <a:r>
              <a:rPr lang="zh-CN" altLang="zh-CN" sz="2400" b="1" dirty="0">
                <a:solidFill>
                  <a:srgbClr val="C00000"/>
                </a:solidFill>
                <a:latin typeface="楷体" panose="02010609060101010101" pitchFamily="49" charset="-122"/>
                <a:ea typeface="楷体" panose="02010609060101010101" pitchFamily="49" charset="-122"/>
              </a:rPr>
              <a:t>导致了考试无法反映群体的真实水平</a:t>
            </a:r>
            <a:r>
              <a:rPr lang="zh-CN" altLang="zh-CN" sz="2400" b="1" dirty="0">
                <a:latin typeface="楷体" panose="02010609060101010101" pitchFamily="49" charset="-122"/>
                <a:ea typeface="楷体" panose="02010609060101010101" pitchFamily="49" charset="-122"/>
              </a:rPr>
              <a:t>，从而</a:t>
            </a:r>
            <a:r>
              <a:rPr lang="zh-CN" altLang="zh-CN" sz="2400" b="1" dirty="0">
                <a:solidFill>
                  <a:srgbClr val="C00000"/>
                </a:solidFill>
                <a:latin typeface="楷体" panose="02010609060101010101" pitchFamily="49" charset="-122"/>
                <a:ea typeface="楷体" panose="02010609060101010101" pitchFamily="49" charset="-122"/>
              </a:rPr>
              <a:t>使自觉者无法于群体中准确确认自己的位置</a:t>
            </a:r>
            <a:r>
              <a:rPr lang="zh-CN" altLang="zh-CN" sz="2400" b="1" dirty="0">
                <a:latin typeface="楷体" panose="02010609060101010101" pitchFamily="49" charset="-122"/>
                <a:ea typeface="楷体" panose="02010609060101010101" pitchFamily="49" charset="-122"/>
              </a:rPr>
              <a:t>。不自觉者由此从外部</a:t>
            </a:r>
            <a:r>
              <a:rPr lang="zh-CN" altLang="zh-CN" sz="2400" b="1" dirty="0">
                <a:solidFill>
                  <a:srgbClr val="C00000"/>
                </a:solidFill>
                <a:latin typeface="楷体" panose="02010609060101010101" pitchFamily="49" charset="-122"/>
                <a:ea typeface="楷体" panose="02010609060101010101" pitchFamily="49" charset="-122"/>
              </a:rPr>
              <a:t>瓦解了自觉者的努力</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考试也由此沦为闹剧</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析弊归谬</a:t>
            </a:r>
            <a:r>
              <a:rPr lang="en-US" altLang="zh-CN" sz="2400" b="1" dirty="0">
                <a:latin typeface="楷体" panose="02010609060101010101" pitchFamily="49" charset="-122"/>
                <a:ea typeface="楷体" panose="02010609060101010101" pitchFamily="49" charset="-122"/>
              </a:rPr>
              <a:t>)</a:t>
            </a:r>
            <a:r>
              <a:rPr lang="en-US" altLang="zh-CN" b="1" dirty="0">
                <a:latin typeface="宋体" panose="02010600030101010101" pitchFamily="2" charset="-122"/>
                <a:ea typeface="宋体" panose="02010600030101010101" pitchFamily="2" charset="-122"/>
              </a:rPr>
              <a:t>(</a:t>
            </a:r>
            <a:r>
              <a:rPr lang="zh-CN" altLang="en-US" b="1" dirty="0">
                <a:latin typeface="华文仿宋" panose="02010600040101010101" pitchFamily="2" charset="-122"/>
                <a:ea typeface="华文仿宋" panose="02010600040101010101" pitchFamily="2" charset="-122"/>
              </a:rPr>
              <a:t>深圳中学考生</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缺乏监考，何以为试？</a:t>
            </a:r>
            <a:r>
              <a:rPr lang="en-US" altLang="zh-CN" b="1" dirty="0">
                <a:latin typeface="华文仿宋" panose="02010600040101010101" pitchFamily="2" charset="-122"/>
                <a:ea typeface="华文仿宋" panose="02010600040101010101" pitchFamily="2" charset="-122"/>
              </a:rPr>
              <a:t>》</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B4D85470-EA26-4355-9F75-84867A03C685}"/>
              </a:ext>
            </a:extLst>
          </p:cNvPr>
          <p:cNvSpPr txBox="1"/>
          <p:nvPr/>
        </p:nvSpPr>
        <p:spPr>
          <a:xfrm>
            <a:off x="812277" y="6101171"/>
            <a:ext cx="3916017" cy="646331"/>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剖析“重在自觉论”及缺乏监管作弊之本质（揭穿老底驳论点）</a:t>
            </a:r>
          </a:p>
        </p:txBody>
      </p:sp>
      <p:sp>
        <p:nvSpPr>
          <p:cNvPr id="5" name="文本框 4">
            <a:extLst>
              <a:ext uri="{FF2B5EF4-FFF2-40B4-BE49-F238E27FC236}">
                <a16:creationId xmlns:a16="http://schemas.microsoft.com/office/drawing/2014/main" id="{1959F0A3-DA38-461D-87A0-076F07D4A8CE}"/>
              </a:ext>
            </a:extLst>
          </p:cNvPr>
          <p:cNvSpPr txBox="1"/>
          <p:nvPr/>
        </p:nvSpPr>
        <p:spPr>
          <a:xfrm>
            <a:off x="4831705" y="6103383"/>
            <a:ext cx="3916017" cy="646331"/>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审视逻辑推理，直击以偏概全之漏洞（举例反击驳论证）</a:t>
            </a:r>
          </a:p>
        </p:txBody>
      </p:sp>
      <p:sp>
        <p:nvSpPr>
          <p:cNvPr id="6" name="文本框 5">
            <a:extLst>
              <a:ext uri="{FF2B5EF4-FFF2-40B4-BE49-F238E27FC236}">
                <a16:creationId xmlns:a16="http://schemas.microsoft.com/office/drawing/2014/main" id="{5ADAA61E-57D1-4FAB-9A41-8362C37DB5F9}"/>
              </a:ext>
            </a:extLst>
          </p:cNvPr>
          <p:cNvSpPr txBox="1"/>
          <p:nvPr/>
        </p:nvSpPr>
        <p:spPr>
          <a:xfrm>
            <a:off x="8851133" y="6101171"/>
            <a:ext cx="2431776" cy="646331"/>
          </a:xfrm>
          <a:prstGeom prst="rect">
            <a:avLst/>
          </a:prstGeom>
          <a:solidFill>
            <a:schemeClr val="accent5">
              <a:lumMod val="20000"/>
              <a:lumOff val="80000"/>
            </a:schemeClr>
          </a:solidFill>
          <a:ln>
            <a:solidFill>
              <a:schemeClr val="tx1"/>
            </a:solidFill>
          </a:ln>
        </p:spPr>
        <p:txBody>
          <a:bodyPr wrap="square" rtlCol="0">
            <a:spAutoFit/>
          </a:bodyPr>
          <a:lstStyle/>
          <a:p>
            <a:pPr algn="ctr"/>
            <a:r>
              <a:rPr lang="zh-CN" altLang="en-US" b="1" dirty="0"/>
              <a:t>推导结果，消极负面</a:t>
            </a:r>
            <a:endParaRPr lang="en-US" altLang="zh-CN" b="1" dirty="0"/>
          </a:p>
          <a:p>
            <a:pPr algn="ctr"/>
            <a:r>
              <a:rPr lang="zh-CN" altLang="en-US" b="1" dirty="0"/>
              <a:t>（析弊归谬驳论点）</a:t>
            </a:r>
          </a:p>
        </p:txBody>
      </p:sp>
    </p:spTree>
    <p:extLst>
      <p:ext uri="{BB962C8B-B14F-4D97-AF65-F5344CB8AC3E}">
        <p14:creationId xmlns:p14="http://schemas.microsoft.com/office/powerpoint/2010/main" val="321420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39293" y="1079993"/>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思考</a:t>
            </a:r>
            <a:r>
              <a:rPr lang="en-US" altLang="zh-CN" dirty="0">
                <a:latin typeface="华文行楷" panose="02010800040101010101" pitchFamily="2" charset="-122"/>
                <a:ea typeface="华文行楷" panose="02010800040101010101" pitchFamily="2" charset="-122"/>
              </a:rPr>
              <a:t>2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驳论如何具有</a:t>
            </a:r>
            <a:r>
              <a:rPr lang="zh-CN" altLang="en-US" sz="3600" dirty="0">
                <a:solidFill>
                  <a:srgbClr val="C00000"/>
                </a:solidFill>
                <a:latin typeface="华文行楷" panose="02010800040101010101" pitchFamily="2" charset="-122"/>
                <a:ea typeface="华文行楷" panose="02010800040101010101" pitchFamily="2" charset="-122"/>
              </a:rPr>
              <a:t>条理性</a:t>
            </a:r>
            <a:r>
              <a:rPr lang="zh-CN" altLang="en-US" dirty="0">
                <a:latin typeface="华文行楷" panose="02010800040101010101" pitchFamily="2" charset="-122"/>
                <a:ea typeface="华文行楷" panose="02010800040101010101" pitchFamily="2" charset="-122"/>
              </a:rPr>
              <a:t>？</a:t>
            </a:r>
          </a:p>
        </p:txBody>
      </p:sp>
      <p:sp>
        <p:nvSpPr>
          <p:cNvPr id="9" name="内容占位符 2">
            <a:extLst>
              <a:ext uri="{FF2B5EF4-FFF2-40B4-BE49-F238E27FC236}">
                <a16:creationId xmlns:a16="http://schemas.microsoft.com/office/drawing/2014/main" id="{12208276-4CAA-4FD8-BD5F-B49E3D3CA26F}"/>
              </a:ext>
            </a:extLst>
          </p:cNvPr>
          <p:cNvSpPr>
            <a:spLocks noGrp="1"/>
          </p:cNvSpPr>
          <p:nvPr>
            <p:ph idx="1"/>
          </p:nvPr>
        </p:nvSpPr>
        <p:spPr>
          <a:xfrm>
            <a:off x="1661156" y="2240691"/>
            <a:ext cx="9558779" cy="1816561"/>
          </a:xfrm>
        </p:spPr>
        <p:txBody>
          <a:bodyPr>
            <a:normAutofit/>
          </a:bodyPr>
          <a:lstStyle/>
          <a:p>
            <a:pPr marL="0" indent="457200" algn="just">
              <a:lnSpc>
                <a:spcPts val="5080"/>
              </a:lnSpc>
              <a:spcBef>
                <a:spcPts val="0"/>
              </a:spcBef>
              <a:buNone/>
            </a:pPr>
            <a:r>
              <a:rPr lang="zh-CN" altLang="en-US" sz="2400" b="1" dirty="0">
                <a:latin typeface="宋体" panose="02010600030101010101" pitchFamily="2" charset="-122"/>
                <a:ea typeface="宋体" panose="02010600030101010101" pitchFamily="2" charset="-122"/>
              </a:rPr>
              <a:t>（一）先驳后立</a:t>
            </a:r>
            <a:endParaRPr lang="en-US" altLang="zh-CN" sz="2400" b="1" dirty="0">
              <a:latin typeface="宋体" panose="02010600030101010101" pitchFamily="2" charset="-122"/>
              <a:ea typeface="宋体" panose="02010600030101010101" pitchFamily="2" charset="-122"/>
            </a:endParaRPr>
          </a:p>
          <a:p>
            <a:pPr marL="0" indent="457200" algn="just">
              <a:lnSpc>
                <a:spcPts val="5080"/>
              </a:lnSpc>
              <a:spcBef>
                <a:spcPts val="0"/>
              </a:spcBef>
              <a:buNone/>
            </a:pPr>
            <a:r>
              <a:rPr lang="zh-CN" altLang="en-US" sz="2400" b="1" dirty="0">
                <a:latin typeface="宋体" panose="02010600030101010101" pitchFamily="2" charset="-122"/>
                <a:ea typeface="宋体" panose="02010600030101010101" pitchFamily="2" charset="-122"/>
              </a:rPr>
              <a:t>（二）边驳边立</a:t>
            </a:r>
            <a:endParaRPr lang="en-US" altLang="zh-CN" sz="24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37335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28409" y="1216716"/>
            <a:ext cx="9558779" cy="619380"/>
          </a:xfrm>
        </p:spPr>
        <p:txBody>
          <a:bodyPr>
            <a:normAutofit/>
          </a:bodyPr>
          <a:lstStyle/>
          <a:p>
            <a:pPr algn="ctr"/>
            <a:r>
              <a:rPr lang="zh-CN" altLang="en-US" b="1" dirty="0">
                <a:latin typeface="华文新魏" panose="02010800040101010101" pitchFamily="2" charset="-122"/>
                <a:ea typeface="华文新魏" panose="02010800040101010101" pitchFamily="2" charset="-122"/>
              </a:rPr>
              <a:t>回眸 </a:t>
            </a:r>
            <a:r>
              <a:rPr lang="en-US" altLang="zh-CN" b="1" dirty="0">
                <a:latin typeface="华文新魏" panose="02010800040101010101" pitchFamily="2" charset="-122"/>
                <a:ea typeface="华文新魏" panose="02010800040101010101" pitchFamily="2" charset="-122"/>
              </a:rPr>
              <a:t>•  2020</a:t>
            </a:r>
            <a:r>
              <a:rPr lang="zh-CN" altLang="en-US" b="1" dirty="0">
                <a:latin typeface="华文新魏" panose="02010800040101010101" pitchFamily="2" charset="-122"/>
                <a:ea typeface="华文新魏" panose="02010800040101010101" pitchFamily="2" charset="-122"/>
              </a:rPr>
              <a:t>深圳市第一次线上测试题</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84917" y="2166151"/>
            <a:ext cx="9702271" cy="3852909"/>
          </a:xfrm>
        </p:spPr>
        <p:txBody>
          <a:bodyPr>
            <a:normAutofit/>
          </a:bodyPr>
          <a:lstStyle/>
          <a:p>
            <a:pPr marL="0" indent="457200" algn="just">
              <a:lnSpc>
                <a:spcPts val="4000"/>
              </a:lnSpc>
              <a:spcBef>
                <a:spcPts val="0"/>
              </a:spcBef>
              <a:buNone/>
            </a:pPr>
            <a:r>
              <a:rPr lang="en-US" altLang="zh-CN" b="1" dirty="0">
                <a:latin typeface="宋体" panose="02010600030101010101" pitchFamily="2" charset="-122"/>
                <a:ea typeface="宋体" panose="02010600030101010101" pitchFamily="2" charset="-122"/>
              </a:rPr>
              <a:t>22</a:t>
            </a:r>
            <a:r>
              <a:rPr lang="zh-CN" altLang="zh-CN" b="1" dirty="0">
                <a:latin typeface="宋体" panose="02010600030101010101" pitchFamily="2" charset="-122"/>
                <a:ea typeface="宋体" panose="02010600030101010101" pitchFamily="2" charset="-122"/>
              </a:rPr>
              <a:t>．阅读下面的材料，根据要求写作。（</a:t>
            </a:r>
            <a:r>
              <a:rPr lang="en-US" altLang="zh-CN" b="1" dirty="0">
                <a:latin typeface="宋体" panose="02010600030101010101" pitchFamily="2" charset="-122"/>
                <a:ea typeface="宋体" panose="02010600030101010101" pitchFamily="2" charset="-122"/>
              </a:rPr>
              <a:t>60</a:t>
            </a:r>
            <a:r>
              <a:rPr lang="zh-CN" altLang="zh-CN" b="1" dirty="0">
                <a:latin typeface="宋体" panose="02010600030101010101" pitchFamily="2" charset="-122"/>
                <a:ea typeface="宋体" panose="02010600030101010101" pitchFamily="2" charset="-122"/>
              </a:rPr>
              <a:t>分）</a:t>
            </a:r>
          </a:p>
          <a:p>
            <a:pPr marL="0" indent="457200" algn="just">
              <a:lnSpc>
                <a:spcPts val="4000"/>
              </a:lnSpc>
              <a:spcBef>
                <a:spcPts val="0"/>
              </a:spcBef>
              <a:buNone/>
            </a:pPr>
            <a:r>
              <a:rPr lang="zh-CN" altLang="zh-CN" sz="2400" b="1" dirty="0">
                <a:latin typeface="楷体" panose="02010609060101010101" pitchFamily="49" charset="-122"/>
                <a:ea typeface="楷体" panose="02010609060101010101" pitchFamily="49" charset="-122"/>
              </a:rPr>
              <a:t>在这个特殊时期，全国人民正在进行一场</a:t>
            </a:r>
            <a:r>
              <a:rPr lang="zh-CN" altLang="zh-CN" sz="2400" b="1" dirty="0">
                <a:solidFill>
                  <a:srgbClr val="C00000"/>
                </a:solidFill>
                <a:latin typeface="楷体" panose="02010609060101010101" pitchFamily="49" charset="-122"/>
                <a:ea typeface="楷体" panose="02010609060101010101" pitchFamily="49" charset="-122"/>
              </a:rPr>
              <a:t>特别的考试</a:t>
            </a:r>
            <a:r>
              <a:rPr lang="zh-CN" altLang="zh-CN" sz="2400" b="1" dirty="0">
                <a:latin typeface="楷体" panose="02010609060101010101" pitchFamily="49" charset="-122"/>
                <a:ea typeface="楷体" panose="02010609060101010101" pitchFamily="49" charset="-122"/>
              </a:rPr>
              <a:t>：疫情防控。而作为高三学生的你，又迎来另一场</a:t>
            </a:r>
            <a:r>
              <a:rPr lang="zh-CN" altLang="zh-CN" sz="2400" b="1" dirty="0">
                <a:solidFill>
                  <a:srgbClr val="C00000"/>
                </a:solidFill>
                <a:latin typeface="楷体" panose="02010609060101010101" pitchFamily="49" charset="-122"/>
                <a:ea typeface="楷体" panose="02010609060101010101" pitchFamily="49" charset="-122"/>
              </a:rPr>
              <a:t>特别的考试</a:t>
            </a:r>
            <a:r>
              <a:rPr lang="zh-CN" altLang="zh-CN" sz="2400" b="1" dirty="0">
                <a:latin typeface="楷体" panose="02010609060101010101" pitchFamily="49" charset="-122"/>
                <a:ea typeface="楷体" panose="02010609060101010101" pitchFamily="49" charset="-122"/>
              </a:rPr>
              <a:t>——深圳市</a:t>
            </a:r>
            <a:r>
              <a:rPr lang="en-US" altLang="zh-CN" sz="2400" b="1" dirty="0">
                <a:latin typeface="楷体" panose="02010609060101010101" pitchFamily="49" charset="-122"/>
                <a:ea typeface="楷体" panose="02010609060101010101" pitchFamily="49" charset="-122"/>
              </a:rPr>
              <a:t>2020</a:t>
            </a:r>
            <a:r>
              <a:rPr lang="zh-CN" altLang="zh-CN" sz="2400" b="1" dirty="0">
                <a:latin typeface="楷体" panose="02010609060101010101" pitchFamily="49" charset="-122"/>
                <a:ea typeface="楷体" panose="02010609060101010101" pitchFamily="49" charset="-122"/>
              </a:rPr>
              <a:t>年普通高中高三年级线上统一测试。是的，这场考试有着很特别的地方：</a:t>
            </a:r>
            <a:r>
              <a:rPr lang="zh-CN" altLang="zh-CN" sz="2400" b="1" dirty="0">
                <a:solidFill>
                  <a:srgbClr val="C00000"/>
                </a:solidFill>
                <a:latin typeface="楷体" panose="02010609060101010101" pitchFamily="49" charset="-122"/>
                <a:ea typeface="楷体" panose="02010609060101010101" pitchFamily="49" charset="-122"/>
              </a:rPr>
              <a:t>居家、线上、没有老师监考</a:t>
            </a:r>
            <a:r>
              <a:rPr lang="zh-CN" altLang="zh-CN" sz="2400" b="1" dirty="0">
                <a:latin typeface="楷体" panose="02010609060101010101" pitchFamily="49" charset="-122"/>
                <a:ea typeface="楷体" panose="02010609060101010101" pitchFamily="49" charset="-122"/>
              </a:rPr>
              <a:t>……</a:t>
            </a:r>
          </a:p>
          <a:p>
            <a:pPr marL="0" indent="457200" algn="just">
              <a:lnSpc>
                <a:spcPts val="4000"/>
              </a:lnSpc>
              <a:spcBef>
                <a:spcPts val="0"/>
              </a:spcBef>
              <a:buNone/>
            </a:pPr>
            <a:r>
              <a:rPr lang="zh-CN" altLang="zh-CN" sz="2400" b="1" dirty="0">
                <a:latin typeface="楷体" panose="02010609060101010101" pitchFamily="49" charset="-122"/>
                <a:ea typeface="楷体" panose="02010609060101010101" pitchFamily="49" charset="-122"/>
              </a:rPr>
              <a:t>因为特别，你会有</a:t>
            </a:r>
            <a:r>
              <a:rPr lang="zh-CN" altLang="zh-CN" sz="2400" b="1" dirty="0">
                <a:solidFill>
                  <a:srgbClr val="C00000"/>
                </a:solidFill>
                <a:latin typeface="楷体" panose="02010609060101010101" pitchFamily="49" charset="-122"/>
                <a:ea typeface="楷体" panose="02010609060101010101" pitchFamily="49" charset="-122"/>
              </a:rPr>
              <a:t>特别的应对</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崭新的思考</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深刻的启发</a:t>
            </a:r>
            <a:r>
              <a:rPr lang="zh-CN" altLang="zh-CN" sz="2400" b="1" dirty="0">
                <a:latin typeface="楷体" panose="02010609060101010101" pitchFamily="49" charset="-122"/>
                <a:ea typeface="楷体" panose="02010609060101010101" pitchFamily="49" charset="-122"/>
              </a:rPr>
              <a:t>。</a:t>
            </a:r>
          </a:p>
          <a:p>
            <a:pPr marL="0" indent="457200" algn="just">
              <a:lnSpc>
                <a:spcPts val="4000"/>
              </a:lnSpc>
              <a:spcBef>
                <a:spcPts val="0"/>
              </a:spcBef>
              <a:buNone/>
            </a:pPr>
            <a:r>
              <a:rPr lang="zh-CN" altLang="zh-CN" sz="2400" b="1" dirty="0">
                <a:latin typeface="楷体" panose="02010609060101010101" pitchFamily="49" charset="-122"/>
                <a:ea typeface="楷体" panose="02010609060101010101" pitchFamily="49" charset="-122"/>
              </a:rPr>
              <a:t>今后的</a:t>
            </a:r>
            <a:r>
              <a:rPr lang="zh-CN" altLang="zh-CN" sz="2400" b="1" dirty="0">
                <a:solidFill>
                  <a:srgbClr val="C00000"/>
                </a:solidFill>
                <a:latin typeface="楷体" panose="02010609060101010101" pitchFamily="49" charset="-122"/>
                <a:ea typeface="楷体" panose="02010609060101010101" pitchFamily="49" charset="-122"/>
              </a:rPr>
              <a:t>人生</a:t>
            </a:r>
            <a:r>
              <a:rPr lang="zh-CN" altLang="zh-CN" sz="2400" b="1" dirty="0">
                <a:latin typeface="楷体" panose="02010609060101010101" pitchFamily="49" charset="-122"/>
                <a:ea typeface="楷体" panose="02010609060101010101" pitchFamily="49" charset="-122"/>
              </a:rPr>
              <a:t>中，还会有许多</a:t>
            </a:r>
            <a:r>
              <a:rPr lang="zh-CN" altLang="zh-CN" sz="2400" b="1" dirty="0">
                <a:solidFill>
                  <a:srgbClr val="C00000"/>
                </a:solidFill>
                <a:latin typeface="楷体" panose="02010609060101010101" pitchFamily="49" charset="-122"/>
                <a:ea typeface="楷体" panose="02010609060101010101" pitchFamily="49" charset="-122"/>
              </a:rPr>
              <a:t>特别的考试</a:t>
            </a:r>
            <a:r>
              <a:rPr lang="zh-CN" altLang="zh-CN" sz="2400" b="1" dirty="0">
                <a:latin typeface="楷体" panose="02010609060101010101" pitchFamily="49" charset="-122"/>
                <a:ea typeface="楷体" panose="02010609060101010101" pitchFamily="49" charset="-122"/>
              </a:rPr>
              <a:t>，而</a:t>
            </a:r>
            <a:r>
              <a:rPr lang="zh-CN" altLang="zh-CN" sz="2400" b="1" dirty="0">
                <a:solidFill>
                  <a:srgbClr val="C00000"/>
                </a:solidFill>
                <a:latin typeface="楷体" panose="02010609060101010101" pitchFamily="49" charset="-122"/>
                <a:ea typeface="楷体" panose="02010609060101010101" pitchFamily="49" charset="-122"/>
              </a:rPr>
              <a:t>你，就是那答卷人</a:t>
            </a:r>
            <a:r>
              <a:rPr lang="zh-CN" altLang="zh-CN" sz="2400" b="1" dirty="0">
                <a:latin typeface="楷体" panose="02010609060101010101" pitchFamily="49" charset="-122"/>
                <a:ea typeface="楷体" panose="02010609060101010101" pitchFamily="49" charset="-122"/>
              </a:rPr>
              <a:t>。</a:t>
            </a:r>
          </a:p>
          <a:p>
            <a:pPr marL="0" indent="457200" algn="just">
              <a:lnSpc>
                <a:spcPts val="2880"/>
              </a:lnSpc>
              <a:spcBef>
                <a:spcPts val="0"/>
              </a:spcBef>
              <a:buNone/>
            </a:pPr>
            <a:endParaRPr lang="zh-CN" altLang="zh-CN" b="1" dirty="0">
              <a:latin typeface="华文中宋" panose="02010600040101010101" pitchFamily="2" charset="-122"/>
              <a:ea typeface="华文中宋" panose="02010600040101010101" pitchFamily="2" charset="-122"/>
            </a:endParaRPr>
          </a:p>
          <a:p>
            <a:pPr marL="0" indent="457200" algn="just">
              <a:lnSpc>
                <a:spcPts val="4080"/>
              </a:lnSpc>
              <a:spcBef>
                <a:spcPts val="0"/>
              </a:spcBef>
              <a:buNone/>
            </a:pPr>
            <a:endParaRPr lang="zh-CN" altLang="en-US"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60345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01934" y="1148639"/>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思考</a:t>
            </a:r>
            <a:r>
              <a:rPr lang="en-US" altLang="zh-CN" dirty="0">
                <a:latin typeface="华文行楷" panose="02010800040101010101" pitchFamily="2" charset="-122"/>
                <a:ea typeface="华文行楷" panose="02010800040101010101" pitchFamily="2" charset="-122"/>
              </a:rPr>
              <a:t>2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驳论如何具有</a:t>
            </a:r>
            <a:r>
              <a:rPr lang="zh-CN" altLang="en-US" sz="3600" dirty="0">
                <a:solidFill>
                  <a:srgbClr val="C00000"/>
                </a:solidFill>
                <a:latin typeface="华文行楷" panose="02010800040101010101" pitchFamily="2" charset="-122"/>
                <a:ea typeface="华文行楷" panose="02010800040101010101" pitchFamily="2" charset="-122"/>
              </a:rPr>
              <a:t>条理性</a:t>
            </a:r>
            <a:r>
              <a:rPr lang="zh-CN" altLang="en-US" dirty="0">
                <a:latin typeface="华文行楷" panose="02010800040101010101" pitchFamily="2" charset="-122"/>
                <a:ea typeface="华文行楷" panose="02010800040101010101" pitchFamily="2" charset="-122"/>
              </a:rPr>
              <a:t>？</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899821" y="1904215"/>
            <a:ext cx="8691239" cy="3572758"/>
          </a:xfrm>
        </p:spPr>
        <p:txBody>
          <a:bodyPr>
            <a:normAutofit/>
          </a:bodyPr>
          <a:lstStyle/>
          <a:p>
            <a:pPr marL="0" indent="0" algn="ctr">
              <a:lnSpc>
                <a:spcPts val="3620"/>
              </a:lnSpc>
              <a:spcBef>
                <a:spcPts val="0"/>
              </a:spcBef>
              <a:buNone/>
            </a:pPr>
            <a:r>
              <a:rPr lang="zh-CN" altLang="en-US" sz="2800" b="1" dirty="0">
                <a:latin typeface="宋体" panose="02010600030101010101" pitchFamily="2" charset="-122"/>
                <a:ea typeface="宋体" panose="02010600030101010101" pitchFamily="2" charset="-122"/>
              </a:rPr>
              <a:t>拟文题</a:t>
            </a:r>
            <a:endParaRPr lang="en-US" altLang="zh-CN" sz="2800" b="1" dirty="0">
              <a:latin typeface="宋体" panose="02010600030101010101" pitchFamily="2" charset="-122"/>
              <a:ea typeface="宋体" panose="02010600030101010101" pitchFamily="2" charset="-122"/>
            </a:endParaRPr>
          </a:p>
          <a:p>
            <a:pPr marL="0" indent="0" algn="just">
              <a:lnSpc>
                <a:spcPts val="3620"/>
              </a:lnSpc>
              <a:spcBef>
                <a:spcPts val="0"/>
              </a:spcBef>
              <a:buNone/>
            </a:pPr>
            <a:r>
              <a:rPr lang="en-US" altLang="zh-CN" sz="2200" b="1" dirty="0">
                <a:latin typeface="宋体" panose="02010600030101010101" pitchFamily="2" charset="-122"/>
                <a:ea typeface="宋体" panose="02010600030101010101" pitchFamily="2" charset="-122"/>
              </a:rPr>
              <a:t>                   </a:t>
            </a:r>
            <a:endParaRPr lang="en-US" altLang="zh-CN" sz="2400" b="1" dirty="0">
              <a:latin typeface="宋体" panose="02010600030101010101" pitchFamily="2" charset="-122"/>
              <a:ea typeface="宋体" panose="02010600030101010101" pitchFamily="2" charset="-122"/>
            </a:endParaRPr>
          </a:p>
          <a:p>
            <a:pPr marL="0" indent="0" algn="just">
              <a:lnSpc>
                <a:spcPts val="3320"/>
              </a:lnSpc>
              <a:spcBef>
                <a:spcPts val="0"/>
              </a:spcBef>
              <a:buNone/>
            </a:pPr>
            <a:r>
              <a:rPr lang="zh-CN" altLang="en-US" sz="2400" b="1" dirty="0">
                <a:latin typeface="宋体" panose="02010600030101010101" pitchFamily="2" charset="-122"/>
                <a:ea typeface="宋体" panose="02010600030101010101" pitchFamily="2" charset="-122"/>
              </a:rPr>
              <a:t>                 树靶子</a:t>
            </a:r>
            <a:endParaRPr lang="en-US" altLang="zh-CN" sz="2400" b="1" dirty="0">
              <a:latin typeface="宋体" panose="02010600030101010101" pitchFamily="2" charset="-122"/>
              <a:ea typeface="宋体" panose="02010600030101010101" pitchFamily="2" charset="-122"/>
            </a:endParaRPr>
          </a:p>
          <a:p>
            <a:pPr marL="0" indent="0" algn="just">
              <a:lnSpc>
                <a:spcPts val="3320"/>
              </a:lnSpc>
              <a:spcBef>
                <a:spcPts val="0"/>
              </a:spcBef>
              <a:buNone/>
            </a:pPr>
            <a:r>
              <a:rPr lang="zh-CN" altLang="en-US" sz="2400" b="1" dirty="0">
                <a:latin typeface="宋体" panose="02010600030101010101" pitchFamily="2" charset="-122"/>
                <a:ea typeface="宋体" panose="02010600030101010101" pitchFamily="2" charset="-122"/>
              </a:rPr>
              <a:t>                 表态度</a:t>
            </a:r>
            <a:endParaRPr lang="en-US" altLang="zh-CN" sz="2400" b="1" dirty="0">
              <a:latin typeface="宋体" panose="02010600030101010101" pitchFamily="2" charset="-122"/>
              <a:ea typeface="宋体" panose="02010600030101010101" pitchFamily="2" charset="-122"/>
            </a:endParaRPr>
          </a:p>
          <a:p>
            <a:pPr marL="0" indent="0" algn="just">
              <a:lnSpc>
                <a:spcPts val="3320"/>
              </a:lnSpc>
              <a:spcBef>
                <a:spcPts val="0"/>
              </a:spcBef>
              <a:buNone/>
            </a:pPr>
            <a:r>
              <a:rPr lang="zh-CN" altLang="en-US" sz="2400" b="1" dirty="0">
                <a:latin typeface="宋体" panose="02010600030101010101" pitchFamily="2" charset="-122"/>
                <a:ea typeface="宋体" panose="02010600030101010101" pitchFamily="2" charset="-122"/>
              </a:rPr>
              <a:t>                 追本源 或 剖实质</a:t>
            </a:r>
            <a:endParaRPr lang="en-US" altLang="zh-CN" sz="2400" b="1" dirty="0">
              <a:latin typeface="宋体" panose="02010600030101010101" pitchFamily="2" charset="-122"/>
              <a:ea typeface="宋体" panose="02010600030101010101" pitchFamily="2" charset="-122"/>
            </a:endParaRPr>
          </a:p>
          <a:p>
            <a:pPr marL="0" indent="0" algn="just">
              <a:lnSpc>
                <a:spcPts val="3320"/>
              </a:lnSpc>
              <a:spcBef>
                <a:spcPts val="0"/>
              </a:spcBef>
              <a:buNone/>
            </a:pPr>
            <a:r>
              <a:rPr lang="zh-CN" altLang="en-US" sz="2400" b="1" dirty="0">
                <a:latin typeface="宋体" panose="02010600030101010101" pitchFamily="2" charset="-122"/>
                <a:ea typeface="宋体" panose="02010600030101010101" pitchFamily="2" charset="-122"/>
              </a:rPr>
              <a:t>                 析弊端</a:t>
            </a:r>
            <a:endParaRPr lang="en-US" altLang="zh-CN" sz="2400" b="1" dirty="0">
              <a:latin typeface="宋体" panose="02010600030101010101" pitchFamily="2" charset="-122"/>
              <a:ea typeface="宋体" panose="02010600030101010101" pitchFamily="2" charset="-122"/>
            </a:endParaRPr>
          </a:p>
          <a:p>
            <a:pPr marL="0" indent="0" algn="just">
              <a:lnSpc>
                <a:spcPts val="3320"/>
              </a:lnSpc>
              <a:spcBef>
                <a:spcPts val="0"/>
              </a:spcBef>
              <a:buNone/>
            </a:pPr>
            <a:r>
              <a:rPr lang="zh-CN" altLang="en-US" sz="2400" b="1" dirty="0">
                <a:latin typeface="宋体" panose="02010600030101010101" pitchFamily="2" charset="-122"/>
                <a:ea typeface="宋体" panose="02010600030101010101" pitchFamily="2" charset="-122"/>
              </a:rPr>
              <a:t>                 立论点 或 指方法</a:t>
            </a:r>
            <a:endParaRPr lang="en-US" altLang="zh-CN" sz="2400" b="1" dirty="0">
              <a:latin typeface="宋体" panose="02010600030101010101" pitchFamily="2" charset="-122"/>
              <a:ea typeface="宋体" panose="02010600030101010101" pitchFamily="2" charset="-122"/>
            </a:endParaRPr>
          </a:p>
          <a:p>
            <a:pPr marL="0" indent="0">
              <a:lnSpc>
                <a:spcPts val="4120"/>
              </a:lnSpc>
              <a:buNone/>
            </a:pPr>
            <a:endParaRPr lang="zh-CN" altLang="en-US" sz="8000" b="1" dirty="0">
              <a:latin typeface="楷体" panose="02010609060101010101" pitchFamily="49" charset="-122"/>
              <a:ea typeface="楷体" panose="02010609060101010101" pitchFamily="49" charset="-122"/>
            </a:endParaRPr>
          </a:p>
          <a:p>
            <a:pPr marL="0" indent="0" algn="just">
              <a:lnSpc>
                <a:spcPts val="4080"/>
              </a:lnSpc>
              <a:spcBef>
                <a:spcPts val="0"/>
              </a:spcBef>
              <a:buNone/>
            </a:pPr>
            <a:endParaRPr lang="zh-CN" altLang="en-US" sz="9600" b="1" dirty="0">
              <a:latin typeface="宋体" panose="02010600030101010101" pitchFamily="2" charset="-122"/>
              <a:ea typeface="宋体" panose="02010600030101010101" pitchFamily="2" charset="-122"/>
            </a:endParaRPr>
          </a:p>
          <a:p>
            <a:pPr marL="0" indent="0" algn="just">
              <a:lnSpc>
                <a:spcPts val="4080"/>
              </a:lnSpc>
              <a:spcBef>
                <a:spcPts val="0"/>
              </a:spcBef>
              <a:buNone/>
            </a:pPr>
            <a:endParaRPr lang="en-US" altLang="zh-CN" sz="9600" b="1" dirty="0">
              <a:latin typeface="宋体" panose="02010600030101010101" pitchFamily="2" charset="-122"/>
              <a:ea typeface="宋体" panose="02010600030101010101" pitchFamily="2" charset="-122"/>
            </a:endParaRPr>
          </a:p>
          <a:p>
            <a:pPr marL="0" indent="457200" algn="just">
              <a:lnSpc>
                <a:spcPts val="4080"/>
              </a:lnSpc>
              <a:spcBef>
                <a:spcPts val="0"/>
              </a:spcBef>
              <a:buNone/>
            </a:pPr>
            <a:endParaRPr lang="en-US" altLang="zh-CN" sz="2400" b="1" dirty="0">
              <a:latin typeface="宋体" panose="02010600030101010101" pitchFamily="2" charset="-122"/>
              <a:ea typeface="宋体" panose="02010600030101010101" pitchFamily="2" charset="-122"/>
            </a:endParaRPr>
          </a:p>
          <a:p>
            <a:pPr marL="0" indent="457200" algn="just">
              <a:lnSpc>
                <a:spcPts val="4080"/>
              </a:lnSpc>
              <a:spcBef>
                <a:spcPts val="0"/>
              </a:spcBef>
              <a:buNone/>
            </a:pPr>
            <a:endParaRPr lang="en-US" altLang="zh-CN" sz="2400" b="1" dirty="0">
              <a:latin typeface="宋体" panose="02010600030101010101" pitchFamily="2" charset="-122"/>
              <a:ea typeface="宋体" panose="02010600030101010101" pitchFamily="2" charset="-122"/>
            </a:endParaRPr>
          </a:p>
        </p:txBody>
      </p:sp>
      <p:sp>
        <p:nvSpPr>
          <p:cNvPr id="4" name="左大括号 3">
            <a:extLst>
              <a:ext uri="{FF2B5EF4-FFF2-40B4-BE49-F238E27FC236}">
                <a16:creationId xmlns:a16="http://schemas.microsoft.com/office/drawing/2014/main" id="{A1B0FFAF-D9E9-410B-A9C8-151F7E450257}"/>
              </a:ext>
            </a:extLst>
          </p:cNvPr>
          <p:cNvSpPr/>
          <p:nvPr/>
        </p:nvSpPr>
        <p:spPr>
          <a:xfrm>
            <a:off x="3251229" y="3035736"/>
            <a:ext cx="455796" cy="1846982"/>
          </a:xfrm>
          <a:prstGeom prst="leftBrace">
            <a:avLst>
              <a:gd name="adj1" fmla="val 8333"/>
              <a:gd name="adj2" fmla="val 50823"/>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BBE04A3-8766-44CD-BFA0-7FCD49FD407C}"/>
              </a:ext>
            </a:extLst>
          </p:cNvPr>
          <p:cNvSpPr txBox="1"/>
          <p:nvPr/>
        </p:nvSpPr>
        <p:spPr>
          <a:xfrm>
            <a:off x="1051031" y="3218830"/>
            <a:ext cx="2040944" cy="1113766"/>
          </a:xfrm>
          <a:prstGeom prst="rect">
            <a:avLst/>
          </a:prstGeom>
          <a:noFill/>
        </p:spPr>
        <p:txBody>
          <a:bodyPr wrap="none" rtlCol="0">
            <a:spAutoFit/>
          </a:bodyPr>
          <a:lstStyle/>
          <a:p>
            <a:pPr algn="ctr">
              <a:lnSpc>
                <a:spcPct val="150000"/>
              </a:lnSpc>
            </a:pPr>
            <a:r>
              <a:rPr lang="zh-CN" altLang="en-US" sz="2400" b="1" dirty="0">
                <a:latin typeface="宋体" panose="02010600030101010101" pitchFamily="2" charset="-122"/>
                <a:ea typeface="宋体" panose="02010600030101010101" pitchFamily="2" charset="-122"/>
              </a:rPr>
              <a:t>驳论文</a:t>
            </a:r>
            <a:endParaRPr lang="en-US" altLang="zh-CN" sz="2400" b="1" dirty="0">
              <a:latin typeface="宋体" panose="02010600030101010101" pitchFamily="2" charset="-122"/>
              <a:ea typeface="宋体" panose="02010600030101010101" pitchFamily="2" charset="-122"/>
            </a:endParaRPr>
          </a:p>
          <a:p>
            <a:pPr algn="ctr">
              <a:lnSpc>
                <a:spcPct val="150000"/>
              </a:lnSpc>
            </a:pPr>
            <a:r>
              <a:rPr lang="zh-CN" altLang="en-US" sz="2400" b="1" dirty="0">
                <a:latin typeface="宋体" panose="02010600030101010101" pitchFamily="2" charset="-122"/>
                <a:ea typeface="宋体" panose="02010600030101010101" pitchFamily="2" charset="-122"/>
              </a:rPr>
              <a:t>常见思维层次</a:t>
            </a:r>
          </a:p>
        </p:txBody>
      </p:sp>
      <p:sp>
        <p:nvSpPr>
          <p:cNvPr id="6" name="右大括号 5">
            <a:extLst>
              <a:ext uri="{FF2B5EF4-FFF2-40B4-BE49-F238E27FC236}">
                <a16:creationId xmlns:a16="http://schemas.microsoft.com/office/drawing/2014/main" id="{B5FA6AD0-1845-4212-A2E9-4545E0DF7925}"/>
              </a:ext>
            </a:extLst>
          </p:cNvPr>
          <p:cNvSpPr/>
          <p:nvPr/>
        </p:nvSpPr>
        <p:spPr>
          <a:xfrm>
            <a:off x="7572168" y="3035736"/>
            <a:ext cx="321013" cy="1721634"/>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6667B0A-6903-4B73-91A7-FEBDE87AF4EC}"/>
              </a:ext>
            </a:extLst>
          </p:cNvPr>
          <p:cNvSpPr txBox="1"/>
          <p:nvPr/>
        </p:nvSpPr>
        <p:spPr>
          <a:xfrm>
            <a:off x="8340479" y="3218830"/>
            <a:ext cx="1422184" cy="1589859"/>
          </a:xfrm>
          <a:prstGeom prst="rect">
            <a:avLst/>
          </a:prstGeom>
          <a:noFill/>
        </p:spPr>
        <p:txBody>
          <a:bodyPr wrap="none" rtlCol="0">
            <a:spAutoFit/>
          </a:bodyPr>
          <a:lstStyle/>
          <a:p>
            <a:pPr algn="ctr">
              <a:lnSpc>
                <a:spcPct val="150000"/>
              </a:lnSpc>
            </a:pPr>
            <a:r>
              <a:rPr lang="zh-CN" altLang="en-US" sz="2400" b="1" dirty="0">
                <a:latin typeface="宋体" panose="02010600030101010101" pitchFamily="2" charset="-122"/>
                <a:ea typeface="宋体" panose="02010600030101010101" pitchFamily="2" charset="-122"/>
              </a:rPr>
              <a:t>文无定法</a:t>
            </a:r>
            <a:endParaRPr lang="en-US" altLang="zh-CN" sz="2400" b="1" dirty="0">
              <a:latin typeface="宋体" panose="02010600030101010101" pitchFamily="2" charset="-122"/>
              <a:ea typeface="宋体" panose="02010600030101010101" pitchFamily="2" charset="-122"/>
            </a:endParaRPr>
          </a:p>
          <a:p>
            <a:pPr algn="ctr">
              <a:lnSpc>
                <a:spcPct val="150000"/>
              </a:lnSpc>
            </a:pPr>
            <a:r>
              <a:rPr lang="zh-CN" altLang="en-US" sz="2400" b="1" dirty="0">
                <a:latin typeface="宋体" panose="02010600030101010101" pitchFamily="2" charset="-122"/>
                <a:ea typeface="宋体" panose="02010600030101010101" pitchFamily="2" charset="-122"/>
              </a:rPr>
              <a:t>灵活变化</a:t>
            </a:r>
            <a:endParaRPr lang="en-US" altLang="zh-CN" sz="2400" b="1" dirty="0">
              <a:latin typeface="宋体" panose="02010600030101010101" pitchFamily="2" charset="-122"/>
              <a:ea typeface="宋体" panose="02010600030101010101" pitchFamily="2" charset="-122"/>
            </a:endParaRPr>
          </a:p>
          <a:p>
            <a:pPr algn="ctr">
              <a:lnSpc>
                <a:spcPct val="150000"/>
              </a:lnSpc>
            </a:pPr>
            <a:endParaRPr lang="zh-CN" altLang="en-US" sz="2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29144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284085" y="1907531"/>
            <a:ext cx="11558727" cy="4155917"/>
          </a:xfrm>
          <a:ln w="19050">
            <a:solidFill>
              <a:schemeClr val="accent1"/>
            </a:solidFill>
            <a:prstDash val="lgDashDotDot"/>
          </a:ln>
        </p:spPr>
        <p:txBody>
          <a:bodyPr>
            <a:noAutofit/>
          </a:bodyPr>
          <a:lstStyle/>
          <a:p>
            <a:pPr marL="0" indent="0" algn="ctr">
              <a:lnSpc>
                <a:spcPts val="2060"/>
              </a:lnSpc>
              <a:spcBef>
                <a:spcPts val="0"/>
              </a:spcBef>
              <a:buNone/>
            </a:pPr>
            <a:r>
              <a:rPr lang="zh-CN" altLang="en-US" sz="2400" b="1" dirty="0">
                <a:latin typeface="黑体" panose="02010609060101010101" pitchFamily="49" charset="-122"/>
                <a:ea typeface="黑体" panose="02010609060101010101" pitchFamily="49" charset="-122"/>
              </a:rPr>
              <a:t>监考是“金”不是“荆”（总体上：</a:t>
            </a:r>
            <a:r>
              <a:rPr lang="zh-CN" altLang="en-US" sz="2400" b="1" dirty="0">
                <a:solidFill>
                  <a:srgbClr val="C00000"/>
                </a:solidFill>
                <a:latin typeface="黑体" panose="02010609060101010101" pitchFamily="49" charset="-122"/>
                <a:ea typeface="黑体" panose="02010609060101010101" pitchFamily="49" charset="-122"/>
              </a:rPr>
              <a:t>先驳后立</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0" indent="0" algn="just">
              <a:lnSpc>
                <a:spcPts val="1960"/>
              </a:lnSpc>
              <a:spcBef>
                <a:spcPts val="0"/>
              </a:spcBef>
              <a:buNone/>
            </a:pPr>
            <a:r>
              <a:rPr lang="zh-CN" altLang="en-US" sz="2400" dirty="0">
                <a:latin typeface="黑体" panose="02010609060101010101" pitchFamily="49" charset="-122"/>
                <a:ea typeface="黑体" panose="02010609060101010101" pitchFamily="49" charset="-122"/>
              </a:rPr>
              <a:t>一、树靶子，表态度</a:t>
            </a:r>
            <a:endParaRPr lang="en-US" altLang="zh-CN" sz="2400" dirty="0">
              <a:latin typeface="黑体" panose="02010609060101010101" pitchFamily="49" charset="-122"/>
              <a:ea typeface="黑体" panose="02010609060101010101" pitchFamily="49" charset="-122"/>
            </a:endParaRPr>
          </a:p>
          <a:p>
            <a:pPr marL="0" indent="0" algn="just">
              <a:lnSpc>
                <a:spcPts val="1960"/>
              </a:lnSpc>
              <a:spcBef>
                <a:spcPts val="0"/>
              </a:spcBef>
              <a:buNone/>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我的身边也有很多人在说：“</a:t>
            </a:r>
            <a:r>
              <a:rPr lang="zh-CN" altLang="en-US" sz="2400" b="1" dirty="0">
                <a:solidFill>
                  <a:srgbClr val="7030A0"/>
                </a:solidFill>
                <a:latin typeface="楷体" panose="02010609060101010101" pitchFamily="49" charset="-122"/>
                <a:ea typeface="楷体" panose="02010609060101010101" pitchFamily="49" charset="-122"/>
              </a:rPr>
              <a:t>不需要监考，重在自觉，考试的过程更重要。</a:t>
            </a:r>
            <a:r>
              <a:rPr lang="zh-CN" altLang="en-US" sz="2400" b="1" dirty="0">
                <a:latin typeface="楷体" panose="02010609060101010101" pitchFamily="49" charset="-122"/>
                <a:ea typeface="楷体" panose="02010609060101010101" pitchFamily="49" charset="-122"/>
              </a:rPr>
              <a:t>”但其实我想说：</a:t>
            </a:r>
            <a:r>
              <a:rPr lang="zh-CN" altLang="en-US" sz="2400" b="1" dirty="0">
                <a:solidFill>
                  <a:srgbClr val="C00000"/>
                </a:solidFill>
                <a:latin typeface="楷体" panose="02010609060101010101" pitchFamily="49" charset="-122"/>
                <a:ea typeface="楷体" panose="02010609060101010101" pitchFamily="49" charset="-122"/>
              </a:rPr>
              <a:t>监考是必要的，它不仅能保证考试结果的真实可信，也最大程度地模拟了真正高考的模式。</a:t>
            </a:r>
            <a:endParaRPr lang="en-US" altLang="zh-CN" sz="2400" b="1" dirty="0">
              <a:solidFill>
                <a:srgbClr val="C00000"/>
              </a:solidFill>
              <a:latin typeface="楷体" panose="02010609060101010101" pitchFamily="49" charset="-122"/>
              <a:ea typeface="楷体" panose="02010609060101010101" pitchFamily="49" charset="-122"/>
            </a:endParaRPr>
          </a:p>
          <a:p>
            <a:pPr marL="0" indent="0" algn="just">
              <a:lnSpc>
                <a:spcPts val="1960"/>
              </a:lnSpc>
              <a:spcBef>
                <a:spcPts val="0"/>
              </a:spcBef>
              <a:buNone/>
            </a:pPr>
            <a:r>
              <a:rPr lang="zh-CN" altLang="en-US" sz="2400" dirty="0">
                <a:latin typeface="黑体" panose="02010609060101010101" pitchFamily="49" charset="-122"/>
                <a:ea typeface="黑体" panose="02010609060101010101" pitchFamily="49" charset="-122"/>
              </a:rPr>
              <a:t>二、抓要害，作批驳</a:t>
            </a:r>
            <a:endParaRPr lang="en-US" altLang="zh-CN" sz="2400" dirty="0">
              <a:latin typeface="黑体" panose="02010609060101010101" pitchFamily="49" charset="-122"/>
              <a:ea typeface="黑体" panose="02010609060101010101" pitchFamily="49" charset="-122"/>
            </a:endParaRPr>
          </a:p>
          <a:p>
            <a:pPr marL="0" indent="0" algn="just">
              <a:lnSpc>
                <a:spcPts val="1960"/>
              </a:lnSpc>
              <a:spcBef>
                <a:spcPts val="0"/>
              </a:spcBef>
              <a:buNone/>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首先，或许你会说：</a:t>
            </a:r>
            <a:r>
              <a:rPr lang="zh-CN" altLang="en-US" sz="2400" b="1" dirty="0">
                <a:solidFill>
                  <a:srgbClr val="7030A0"/>
                </a:solidFill>
                <a:latin typeface="楷体" panose="02010609060101010101" pitchFamily="49" charset="-122"/>
                <a:ea typeface="楷体" panose="02010609060101010101" pitchFamily="49" charset="-122"/>
              </a:rPr>
              <a:t>考试要靠自觉。</a:t>
            </a:r>
            <a:r>
              <a:rPr lang="zh-CN" altLang="en-US" sz="2400" b="1" dirty="0">
                <a:latin typeface="楷体" panose="02010609060101010101" pitchFamily="49" charset="-122"/>
                <a:ea typeface="楷体" panose="02010609060101010101" pitchFamily="49" charset="-122"/>
              </a:rPr>
              <a:t>但我想说：</a:t>
            </a:r>
            <a:r>
              <a:rPr lang="zh-CN" altLang="en-US" sz="2400" b="1" dirty="0">
                <a:solidFill>
                  <a:srgbClr val="C00000"/>
                </a:solidFill>
                <a:latin typeface="楷体" panose="02010609060101010101" pitchFamily="49" charset="-122"/>
                <a:ea typeface="楷体" panose="02010609060101010101" pitchFamily="49" charset="-122"/>
              </a:rPr>
              <a:t>不是每个学生都已经具备了自觉自律的能力。</a:t>
            </a:r>
            <a:endParaRPr lang="en-US" altLang="zh-CN" sz="2400" b="1" dirty="0">
              <a:solidFill>
                <a:srgbClr val="C00000"/>
              </a:solidFill>
              <a:latin typeface="楷体" panose="02010609060101010101" pitchFamily="49" charset="-122"/>
              <a:ea typeface="楷体" panose="02010609060101010101" pitchFamily="49" charset="-122"/>
            </a:endParaRPr>
          </a:p>
          <a:p>
            <a:pPr marL="0" indent="0" algn="just">
              <a:lnSpc>
                <a:spcPts val="1960"/>
              </a:lnSpc>
              <a:spcBef>
                <a:spcPts val="0"/>
              </a:spcBef>
              <a:buNone/>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其次，或许你会说：</a:t>
            </a:r>
            <a:r>
              <a:rPr lang="zh-CN" altLang="en-US" sz="2400" b="1" dirty="0">
                <a:solidFill>
                  <a:srgbClr val="7030A0"/>
                </a:solidFill>
                <a:latin typeface="楷体" panose="02010609060101010101" pitchFamily="49" charset="-122"/>
                <a:ea typeface="楷体" panose="02010609060101010101" pitchFamily="49" charset="-122"/>
              </a:rPr>
              <a:t>考试的过程更重要。</a:t>
            </a:r>
            <a:r>
              <a:rPr lang="zh-CN" altLang="en-US" sz="2400" b="1" dirty="0">
                <a:latin typeface="楷体" panose="02010609060101010101" pitchFamily="49" charset="-122"/>
                <a:ea typeface="楷体" panose="02010609060101010101" pitchFamily="49" charset="-122"/>
              </a:rPr>
              <a:t>但是我想说：</a:t>
            </a:r>
            <a:r>
              <a:rPr lang="zh-CN" altLang="en-US" sz="2400" b="1" dirty="0">
                <a:solidFill>
                  <a:srgbClr val="C00000"/>
                </a:solidFill>
                <a:latin typeface="楷体" panose="02010609060101010101" pitchFamily="49" charset="-122"/>
                <a:ea typeface="楷体" panose="02010609060101010101" pitchFamily="49" charset="-122"/>
              </a:rPr>
              <a:t>难道监考这一环节就不算考试过程了吗？</a:t>
            </a:r>
            <a:endParaRPr lang="en-US" altLang="zh-CN" sz="2400" b="1" dirty="0">
              <a:solidFill>
                <a:srgbClr val="C00000"/>
              </a:solidFill>
              <a:latin typeface="楷体" panose="02010609060101010101" pitchFamily="49" charset="-122"/>
              <a:ea typeface="楷体" panose="02010609060101010101" pitchFamily="49" charset="-122"/>
            </a:endParaRPr>
          </a:p>
          <a:p>
            <a:pPr marL="0" indent="0" algn="just">
              <a:lnSpc>
                <a:spcPts val="1960"/>
              </a:lnSpc>
              <a:spcBef>
                <a:spcPts val="0"/>
              </a:spcBef>
              <a:buNone/>
            </a:pP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或许，你还会说：</a:t>
            </a:r>
            <a:r>
              <a:rPr lang="zh-CN" altLang="en-US" sz="2400" b="1" dirty="0">
                <a:solidFill>
                  <a:srgbClr val="7030A0"/>
                </a:solidFill>
                <a:latin typeface="楷体" panose="02010609060101010101" pitchFamily="49" charset="-122"/>
                <a:ea typeface="楷体" panose="02010609060101010101" pitchFamily="49" charset="-122"/>
              </a:rPr>
              <a:t>父母应该相信自己的孩子，不需要监考。</a:t>
            </a:r>
            <a:r>
              <a:rPr lang="zh-CN" altLang="en-US" sz="2400" b="1" dirty="0">
                <a:solidFill>
                  <a:srgbClr val="C00000"/>
                </a:solidFill>
                <a:latin typeface="楷体" panose="02010609060101010101" pitchFamily="49" charset="-122"/>
                <a:ea typeface="楷体" panose="02010609060101010101" pitchFamily="49" charset="-122"/>
              </a:rPr>
              <a:t>可是信任和不监考真的是同一概念吗？</a:t>
            </a:r>
            <a:endParaRPr lang="en-US" altLang="zh-CN" sz="2400" b="1" dirty="0">
              <a:solidFill>
                <a:srgbClr val="C00000"/>
              </a:solidFill>
              <a:latin typeface="楷体" panose="02010609060101010101" pitchFamily="49" charset="-122"/>
              <a:ea typeface="楷体" panose="02010609060101010101" pitchFamily="49" charset="-122"/>
            </a:endParaRPr>
          </a:p>
          <a:p>
            <a:pPr marL="0" indent="0" algn="just">
              <a:lnSpc>
                <a:spcPts val="1960"/>
              </a:lnSpc>
              <a:spcBef>
                <a:spcPts val="0"/>
              </a:spcBef>
              <a:buNone/>
            </a:pPr>
            <a:r>
              <a:rPr lang="zh-CN" altLang="en-US" sz="2400" dirty="0">
                <a:latin typeface="黑体" panose="02010609060101010101" pitchFamily="49" charset="-122"/>
                <a:ea typeface="黑体" panose="02010609060101010101" pitchFamily="49" charset="-122"/>
              </a:rPr>
              <a:t>三、树观点，指方法</a:t>
            </a:r>
            <a:endParaRPr lang="en-US" altLang="zh-CN" sz="2400" dirty="0">
              <a:latin typeface="黑体" panose="02010609060101010101" pitchFamily="49" charset="-122"/>
              <a:ea typeface="黑体" panose="02010609060101010101" pitchFamily="49" charset="-122"/>
            </a:endParaRPr>
          </a:p>
          <a:p>
            <a:pPr marL="0" indent="0" algn="just">
              <a:lnSpc>
                <a:spcPts val="1960"/>
              </a:lnSpc>
              <a:spcBef>
                <a:spcPts val="0"/>
              </a:spcBef>
              <a:buNone/>
            </a:pPr>
            <a:r>
              <a:rPr lang="en-US" altLang="zh-CN" sz="2400" b="1" dirty="0">
                <a:latin typeface="楷体" panose="02010609060101010101" pitchFamily="49" charset="-122"/>
                <a:ea typeface="楷体" panose="02010609060101010101" pitchFamily="49" charset="-122"/>
              </a:rPr>
              <a:t>5.</a:t>
            </a:r>
            <a:r>
              <a:rPr lang="zh-CN" altLang="en-US" sz="2400" b="1" dirty="0">
                <a:solidFill>
                  <a:srgbClr val="C00000"/>
                </a:solidFill>
                <a:latin typeface="楷体" panose="02010609060101010101" pitchFamily="49" charset="-122"/>
                <a:ea typeface="楷体" panose="02010609060101010101" pitchFamily="49" charset="-122"/>
              </a:rPr>
              <a:t>监考，不仅能保证考试的结果真实可信，也能最大程度还原平常考试中的流程和过程，还能营造出一种公平的考试氛围。真实的结果有助于我们每个人的自我分析和自我提高。</a:t>
            </a:r>
            <a:r>
              <a:rPr lang="zh-CN" altLang="en-US" sz="2400" b="1" dirty="0">
                <a:latin typeface="楷体" panose="02010609060101010101" pitchFamily="49" charset="-122"/>
                <a:ea typeface="楷体" panose="02010609060101010101" pitchFamily="49" charset="-122"/>
              </a:rPr>
              <a:t>希望我们都能在监考下充分发挥，考出理想的成绩。</a:t>
            </a: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深大附中考生</a:t>
            </a:r>
            <a:r>
              <a:rPr lang="zh-CN" altLang="en-US" sz="2400" b="1" dirty="0">
                <a:latin typeface="宋体" panose="02010600030101010101" pitchFamily="2" charset="-122"/>
                <a:ea typeface="宋体" panose="02010600030101010101" pitchFamily="2" charset="-122"/>
              </a:rPr>
              <a:t>）</a:t>
            </a:r>
            <a:endParaRPr lang="zh-CN" altLang="en-US" sz="2400" dirty="0"/>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1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522404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914400" y="1907532"/>
            <a:ext cx="10714383" cy="4271326"/>
          </a:xfrm>
          <a:ln w="19050">
            <a:solidFill>
              <a:schemeClr val="accent1"/>
            </a:solidFill>
            <a:prstDash val="lgDashDotDot"/>
          </a:ln>
        </p:spPr>
        <p:txBody>
          <a:bodyPr>
            <a:noAutofit/>
          </a:bodyPr>
          <a:lstStyle/>
          <a:p>
            <a:pPr marL="0" indent="0" algn="ctr">
              <a:lnSpc>
                <a:spcPts val="2060"/>
              </a:lnSpc>
              <a:spcBef>
                <a:spcPts val="0"/>
              </a:spcBef>
              <a:buNone/>
            </a:pPr>
            <a:r>
              <a:rPr lang="zh-CN" altLang="en-US" sz="2400" b="1" dirty="0">
                <a:latin typeface="黑体" panose="02010609060101010101" pitchFamily="49" charset="-122"/>
                <a:ea typeface="黑体" panose="02010609060101010101" pitchFamily="49" charset="-122"/>
              </a:rPr>
              <a:t>监考是“金”不是“荆”</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节选一）（局部上：</a:t>
            </a:r>
            <a:r>
              <a:rPr lang="zh-CN" altLang="en-US" sz="2400" b="1" dirty="0">
                <a:solidFill>
                  <a:srgbClr val="C00000"/>
                </a:solidFill>
                <a:latin typeface="黑体" panose="02010609060101010101" pitchFamily="49" charset="-122"/>
                <a:ea typeface="黑体" panose="02010609060101010101" pitchFamily="49" charset="-122"/>
              </a:rPr>
              <a:t>边驳边立，驳立结合</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0" indent="457200" algn="just">
              <a:lnSpc>
                <a:spcPts val="3100"/>
              </a:lnSpc>
              <a:spcBef>
                <a:spcPts val="0"/>
              </a:spcBef>
              <a:buNone/>
            </a:pPr>
            <a:r>
              <a:rPr lang="zh-CN" altLang="zh-CN" sz="2400" b="1" dirty="0">
                <a:latin typeface="楷体" panose="02010609060101010101" pitchFamily="49" charset="-122"/>
                <a:ea typeface="楷体" panose="02010609060101010101" pitchFamily="49" charset="-122"/>
              </a:rPr>
              <a:t>首先，或许你会说：</a:t>
            </a:r>
            <a:r>
              <a:rPr lang="zh-CN" altLang="zh-CN" sz="2400" b="1" u="sng" dirty="0">
                <a:latin typeface="楷体" panose="02010609060101010101" pitchFamily="49" charset="-122"/>
                <a:ea typeface="楷体" panose="02010609060101010101" pitchFamily="49" charset="-122"/>
              </a:rPr>
              <a:t>考试要靠自觉</a:t>
            </a:r>
            <a:r>
              <a:rPr lang="zh-CN" altLang="zh-CN" sz="2400" b="1" dirty="0">
                <a:latin typeface="楷体" panose="02010609060101010101" pitchFamily="49" charset="-122"/>
                <a:ea typeface="楷体" panose="02010609060101010101" pitchFamily="49" charset="-122"/>
              </a:rPr>
              <a:t>。但我想说：</a:t>
            </a:r>
            <a:r>
              <a:rPr lang="zh-CN" altLang="zh-CN" sz="2400" b="1" u="sng" dirty="0">
                <a:latin typeface="楷体" panose="02010609060101010101" pitchFamily="49" charset="-122"/>
                <a:ea typeface="楷体" panose="02010609060101010101" pitchFamily="49" charset="-122"/>
              </a:rPr>
              <a:t>不是每个</a:t>
            </a:r>
            <a:r>
              <a:rPr lang="zh-CN" altLang="zh-CN" sz="2400" b="1" u="sng" dirty="0">
                <a:solidFill>
                  <a:srgbClr val="C00000"/>
                </a:solidFill>
                <a:latin typeface="楷体" panose="02010609060101010101" pitchFamily="49" charset="-122"/>
                <a:ea typeface="楷体" panose="02010609060101010101" pitchFamily="49" charset="-122"/>
              </a:rPr>
              <a:t>学生</a:t>
            </a:r>
            <a:r>
              <a:rPr lang="zh-CN" altLang="zh-CN" sz="2400" b="1" u="sng" dirty="0">
                <a:latin typeface="楷体" panose="02010609060101010101" pitchFamily="49" charset="-122"/>
                <a:ea typeface="楷体" panose="02010609060101010101" pitchFamily="49" charset="-122"/>
              </a:rPr>
              <a:t>都已经具备了自觉自律的能力</a:t>
            </a:r>
            <a:r>
              <a:rPr lang="zh-CN" altLang="zh-CN" sz="2400" b="1" dirty="0">
                <a:latin typeface="楷体" panose="02010609060101010101" pitchFamily="49" charset="-122"/>
                <a:ea typeface="楷体" panose="02010609060101010101" pitchFamily="49" charset="-122"/>
              </a:rPr>
              <a:t>。（</a:t>
            </a:r>
            <a:r>
              <a:rPr lang="zh-CN" altLang="zh-CN" sz="2400" b="1" dirty="0">
                <a:solidFill>
                  <a:srgbClr val="7030A0"/>
                </a:solidFill>
                <a:latin typeface="华文仿宋" panose="02010600040101010101" pitchFamily="2" charset="-122"/>
                <a:ea typeface="华文仿宋" panose="02010600040101010101" pitchFamily="2" charset="-122"/>
              </a:rPr>
              <a:t>批驳有针对性</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自觉</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是</a:t>
            </a:r>
            <a:r>
              <a:rPr lang="zh-CN" altLang="zh-CN" sz="2400" b="1" dirty="0">
                <a:latin typeface="楷体" panose="02010609060101010101" pitchFamily="49" charset="-122"/>
                <a:ea typeface="楷体" panose="02010609060101010101" pitchFamily="49" charset="-122"/>
              </a:rPr>
              <a:t>心智和思想都发育成熟后衍生出的一种</a:t>
            </a:r>
            <a:r>
              <a:rPr lang="zh-CN" altLang="zh-CN" sz="2400" b="1" dirty="0">
                <a:solidFill>
                  <a:srgbClr val="C00000"/>
                </a:solidFill>
                <a:latin typeface="楷体" panose="02010609060101010101" pitchFamily="49" charset="-122"/>
                <a:ea typeface="楷体" panose="02010609060101010101" pitchFamily="49" charset="-122"/>
              </a:rPr>
              <a:t>能力</a:t>
            </a:r>
            <a:r>
              <a:rPr lang="zh-CN" altLang="zh-CN" sz="2400" b="1" dirty="0">
                <a:latin typeface="楷体" panose="02010609060101010101" pitchFamily="49" charset="-122"/>
                <a:ea typeface="楷体" panose="02010609060101010101" pitchFamily="49" charset="-122"/>
              </a:rPr>
              <a:t>。换而言之倘若在成长发育过程中心智和思想中有任何一点未成熟，你都不可能做到百分之百的自觉。而自觉这种能力，也需要通过不断地训练培养而提升。</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正本清源，阐释“自觉”及这种能力形成途径</a:t>
            </a:r>
            <a:r>
              <a:rPr lang="zh-CN" altLang="en-US"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父母的监考，无疑是对那些尚未完全自觉的同学的一次积极的训练，这对学生进一步提高自觉能力有很大的帮助。</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以前面阐释的“自觉”的逻辑原则，衡量父母监考的事实，从而驳倒对方论点</a:t>
            </a:r>
            <a:r>
              <a:rPr lang="zh-CN" altLang="en-US" sz="2400" b="1" dirty="0">
                <a:latin typeface="楷体" panose="02010609060101010101" pitchFamily="49" charset="-122"/>
                <a:ea typeface="楷体" panose="02010609060101010101" pitchFamily="49" charset="-122"/>
              </a:rPr>
              <a:t>）（</a:t>
            </a:r>
            <a:r>
              <a:rPr lang="zh-CN" altLang="en-US" sz="2400" b="1" dirty="0">
                <a:latin typeface="华文仿宋" panose="02010600040101010101" pitchFamily="2" charset="-122"/>
                <a:ea typeface="华文仿宋" panose="02010600040101010101" pitchFamily="2" charset="-122"/>
              </a:rPr>
              <a:t>深大附中考生</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457200" algn="just">
              <a:lnSpc>
                <a:spcPts val="3100"/>
              </a:lnSpc>
              <a:spcBef>
                <a:spcPts val="0"/>
              </a:spcBef>
              <a:buNone/>
            </a:pPr>
            <a:r>
              <a:rPr lang="zh-CN" altLang="en-US" sz="2400" b="1" dirty="0">
                <a:solidFill>
                  <a:srgbClr val="7030A0"/>
                </a:solidFill>
                <a:latin typeface="宋体" panose="02010600030101010101" pitchFamily="2" charset="-122"/>
                <a:ea typeface="宋体" panose="02010600030101010101" pitchFamily="2" charset="-122"/>
              </a:rPr>
              <a:t>建议：如果用阐释的“自觉</a:t>
            </a:r>
            <a:r>
              <a:rPr lang="en-US" altLang="zh-CN" sz="2400" b="1" dirty="0">
                <a:solidFill>
                  <a:srgbClr val="7030A0"/>
                </a:solidFill>
                <a:latin typeface="宋体" panose="02010600030101010101" pitchFamily="2" charset="-122"/>
                <a:ea typeface="宋体" panose="02010600030101010101" pitchFamily="2" charset="-122"/>
              </a:rPr>
              <a:t>”</a:t>
            </a:r>
            <a:r>
              <a:rPr lang="zh-CN" altLang="en-US" sz="2400" b="1" dirty="0">
                <a:solidFill>
                  <a:srgbClr val="7030A0"/>
                </a:solidFill>
                <a:latin typeface="宋体" panose="02010600030101010101" pitchFamily="2" charset="-122"/>
                <a:ea typeface="宋体" panose="02010600030101010101" pitchFamily="2" charset="-122"/>
              </a:rPr>
              <a:t>的逻辑原则首先衡量</a:t>
            </a:r>
            <a:r>
              <a:rPr lang="zh-CN" altLang="en-US" sz="2400" b="1" dirty="0">
                <a:solidFill>
                  <a:srgbClr val="C00000"/>
                </a:solidFill>
                <a:latin typeface="宋体" panose="02010600030101010101" pitchFamily="2" charset="-122"/>
                <a:ea typeface="宋体" panose="02010600030101010101" pitchFamily="2" charset="-122"/>
              </a:rPr>
              <a:t>学生</a:t>
            </a:r>
            <a:r>
              <a:rPr lang="zh-CN" altLang="en-US" sz="2400" b="1" dirty="0">
                <a:solidFill>
                  <a:srgbClr val="7030A0"/>
                </a:solidFill>
                <a:latin typeface="宋体" panose="02010600030101010101" pitchFamily="2" charset="-122"/>
                <a:ea typeface="宋体" panose="02010600030101010101" pitchFamily="2" charset="-122"/>
              </a:rPr>
              <a:t>年龄、心理的特点，扣合“</a:t>
            </a:r>
            <a:r>
              <a:rPr lang="zh-CN" altLang="zh-CN" sz="2400" b="1" u="sng" dirty="0">
                <a:solidFill>
                  <a:srgbClr val="7030A0"/>
                </a:solidFill>
                <a:latin typeface="宋体" panose="02010600030101010101" pitchFamily="2" charset="-122"/>
                <a:ea typeface="宋体" panose="02010600030101010101" pitchFamily="2" charset="-122"/>
              </a:rPr>
              <a:t>不是每个学生都已经具备了自觉自律的能力</a:t>
            </a:r>
            <a:r>
              <a:rPr lang="zh-CN" altLang="en-US" sz="2400" b="1" dirty="0">
                <a:solidFill>
                  <a:srgbClr val="7030A0"/>
                </a:solidFill>
                <a:latin typeface="宋体" panose="02010600030101010101" pitchFamily="2" charset="-122"/>
                <a:ea typeface="宋体" panose="02010600030101010101" pitchFamily="2" charset="-122"/>
              </a:rPr>
              <a:t>”的观点，会更有针对性。</a:t>
            </a:r>
            <a:endParaRPr lang="zh-CN" altLang="en-US" sz="2400" dirty="0">
              <a:solidFill>
                <a:srgbClr val="7030A0"/>
              </a:solidFill>
            </a:endParaRPr>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1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460618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905522" y="1907532"/>
            <a:ext cx="10723261" cy="4173672"/>
          </a:xfrm>
          <a:ln w="19050">
            <a:solidFill>
              <a:schemeClr val="accent1"/>
            </a:solidFill>
            <a:prstDash val="lgDashDotDot"/>
          </a:ln>
        </p:spPr>
        <p:txBody>
          <a:bodyPr>
            <a:noAutofit/>
          </a:bodyPr>
          <a:lstStyle/>
          <a:p>
            <a:pPr marL="0" indent="0" algn="ctr">
              <a:lnSpc>
                <a:spcPts val="2060"/>
              </a:lnSpc>
              <a:spcBef>
                <a:spcPts val="0"/>
              </a:spcBef>
              <a:buNone/>
            </a:pPr>
            <a:r>
              <a:rPr lang="zh-CN" altLang="en-US" sz="2400" b="1" dirty="0">
                <a:latin typeface="黑体" panose="02010609060101010101" pitchFamily="49" charset="-122"/>
                <a:ea typeface="黑体" panose="02010609060101010101" pitchFamily="49" charset="-122"/>
              </a:rPr>
              <a:t>监考是“金”不是“荆”</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节选二）（局部上：</a:t>
            </a:r>
            <a:r>
              <a:rPr lang="zh-CN" altLang="en-US" sz="2400" b="1" dirty="0">
                <a:solidFill>
                  <a:srgbClr val="C00000"/>
                </a:solidFill>
                <a:latin typeface="黑体" panose="02010609060101010101" pitchFamily="49" charset="-122"/>
                <a:ea typeface="黑体" panose="02010609060101010101" pitchFamily="49" charset="-122"/>
              </a:rPr>
              <a:t>边驳边立，驳立结合</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0" indent="0" algn="ctr">
              <a:lnSpc>
                <a:spcPts val="2060"/>
              </a:lnSpc>
              <a:spcBef>
                <a:spcPts val="0"/>
              </a:spcBef>
              <a:buNone/>
            </a:pPr>
            <a:endParaRPr lang="en-US" altLang="zh-CN" sz="2400" b="1" dirty="0">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zh-CN" sz="2400" b="1" dirty="0">
                <a:latin typeface="楷体" panose="02010609060101010101" pitchFamily="49" charset="-122"/>
                <a:ea typeface="楷体" panose="02010609060101010101" pitchFamily="49" charset="-122"/>
              </a:rPr>
              <a:t>其次，或许你会说：</a:t>
            </a:r>
            <a:r>
              <a:rPr lang="zh-CN" altLang="zh-CN" sz="2400" b="1" u="sng" dirty="0">
                <a:latin typeface="楷体" panose="02010609060101010101" pitchFamily="49" charset="-122"/>
                <a:ea typeface="楷体" panose="02010609060101010101" pitchFamily="49" charset="-122"/>
              </a:rPr>
              <a:t>考试的过程更重要</a:t>
            </a:r>
            <a:r>
              <a:rPr lang="zh-CN" altLang="zh-CN" sz="2400" b="1" dirty="0">
                <a:latin typeface="楷体" panose="02010609060101010101" pitchFamily="49" charset="-122"/>
                <a:ea typeface="楷体" panose="02010609060101010101" pitchFamily="49" charset="-122"/>
              </a:rPr>
              <a:t>。但是我想说：难道</a:t>
            </a:r>
            <a:r>
              <a:rPr lang="zh-CN" altLang="zh-CN" sz="2400" b="1" dirty="0">
                <a:solidFill>
                  <a:srgbClr val="C00000"/>
                </a:solidFill>
                <a:latin typeface="楷体" panose="02010609060101010101" pitchFamily="49" charset="-122"/>
                <a:ea typeface="楷体" panose="02010609060101010101" pitchFamily="49" charset="-122"/>
              </a:rPr>
              <a:t>监考</a:t>
            </a:r>
            <a:r>
              <a:rPr lang="zh-CN" altLang="zh-CN" sz="2400" b="1" dirty="0">
                <a:latin typeface="楷体" panose="02010609060101010101" pitchFamily="49" charset="-122"/>
                <a:ea typeface="楷体" panose="02010609060101010101" pitchFamily="49" charset="-122"/>
              </a:rPr>
              <a:t>这一环节就不算</a:t>
            </a:r>
            <a:r>
              <a:rPr lang="zh-CN" altLang="zh-CN" sz="2400" b="1" dirty="0">
                <a:solidFill>
                  <a:srgbClr val="C00000"/>
                </a:solidFill>
                <a:latin typeface="楷体" panose="02010609060101010101" pitchFamily="49" charset="-122"/>
                <a:ea typeface="楷体" panose="02010609060101010101" pitchFamily="49" charset="-122"/>
              </a:rPr>
              <a:t>考试过程</a:t>
            </a:r>
            <a:r>
              <a:rPr lang="zh-CN" altLang="zh-CN" sz="2400" b="1" dirty="0">
                <a:latin typeface="楷体" panose="02010609060101010101" pitchFamily="49" charset="-122"/>
                <a:ea typeface="楷体" panose="02010609060101010101" pitchFamily="49" charset="-122"/>
              </a:rPr>
              <a:t>了吗？</a:t>
            </a:r>
            <a:r>
              <a:rPr lang="zh-CN" altLang="zh-CN" sz="2400" b="1" u="sng" dirty="0">
                <a:solidFill>
                  <a:srgbClr val="C00000"/>
                </a:solidFill>
                <a:latin typeface="楷体" panose="02010609060101010101" pitchFamily="49" charset="-122"/>
                <a:ea typeface="楷体" panose="02010609060101010101" pitchFamily="49" charset="-122"/>
              </a:rPr>
              <a:t>监考</a:t>
            </a:r>
            <a:r>
              <a:rPr lang="zh-CN" altLang="zh-CN" sz="2400" b="1" dirty="0">
                <a:latin typeface="楷体" panose="02010609060101010101" pitchFamily="49" charset="-122"/>
                <a:ea typeface="楷体" panose="02010609060101010101" pitchFamily="49" charset="-122"/>
              </a:rPr>
              <a:t>本就是考试过程中必不可少的，也是我们必须经历的。</a:t>
            </a:r>
            <a:r>
              <a:rPr lang="zh-CN" altLang="zh-CN" sz="2400" b="1" u="sng" dirty="0">
                <a:solidFill>
                  <a:srgbClr val="C00000"/>
                </a:solidFill>
                <a:latin typeface="楷体" panose="02010609060101010101" pitchFamily="49" charset="-122"/>
                <a:ea typeface="楷体" panose="02010609060101010101" pitchFamily="49" charset="-122"/>
              </a:rPr>
              <a:t>考试的过程</a:t>
            </a:r>
            <a:r>
              <a:rPr lang="zh-CN" altLang="zh-CN" sz="2400" b="1" dirty="0">
                <a:latin typeface="楷体" panose="02010609060101010101" pitchFamily="49" charset="-122"/>
                <a:ea typeface="楷体" panose="02010609060101010101" pitchFamily="49" charset="-122"/>
              </a:rPr>
              <a:t>并不是</a:t>
            </a:r>
            <a:r>
              <a:rPr lang="zh-CN" altLang="zh-CN" sz="2400" b="1" strike="dblStrike" dirty="0">
                <a:latin typeface="楷体" panose="02010609060101010101" pitchFamily="49" charset="-122"/>
                <a:ea typeface="楷体" panose="02010609060101010101" pitchFamily="49" charset="-122"/>
              </a:rPr>
              <a:t>指</a:t>
            </a:r>
            <a:r>
              <a:rPr lang="zh-CN" altLang="zh-CN" sz="2400" b="1" dirty="0">
                <a:latin typeface="楷体" panose="02010609060101010101" pitchFamily="49" charset="-122"/>
                <a:ea typeface="楷体" panose="02010609060101010101" pitchFamily="49" charset="-122"/>
              </a:rPr>
              <a:t>学生单纯地完成试卷上的作答，而是</a:t>
            </a:r>
            <a:r>
              <a:rPr lang="zh-CN" altLang="zh-CN" sz="2400" b="1" strike="dblStrike" dirty="0">
                <a:latin typeface="楷体" panose="02010609060101010101" pitchFamily="49" charset="-122"/>
                <a:ea typeface="楷体" panose="02010609060101010101" pitchFamily="49" charset="-122"/>
              </a:rPr>
              <a:t>指</a:t>
            </a:r>
            <a:r>
              <a:rPr lang="zh-CN" altLang="zh-CN" sz="2400" b="1" dirty="0">
                <a:latin typeface="楷体" panose="02010609060101010101" pitchFamily="49" charset="-122"/>
                <a:ea typeface="楷体" panose="02010609060101010101" pitchFamily="49" charset="-122"/>
              </a:rPr>
              <a:t>学生自己和所处的考试环境以及考试环境中的必要人物一起经历的过程。父母的监考，无疑是在形式上最大程度地还原了高考的环境，还原了考场上最真实的过程和氛围，让学生更有现场感和代入感，还能在一定程度上增加学生对试卷的重视程度。</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正本清源，阐释“监考”与“考试过程</a:t>
            </a:r>
            <a:r>
              <a:rPr lang="en-US" altLang="zh-CN" sz="2400" b="1" dirty="0">
                <a:solidFill>
                  <a:srgbClr val="7030A0"/>
                </a:solidFill>
                <a:latin typeface="华文仿宋" panose="02010600040101010101" pitchFamily="2" charset="-122"/>
                <a:ea typeface="华文仿宋" panose="02010600040101010101" pitchFamily="2" charset="-122"/>
              </a:rPr>
              <a:t>”</a:t>
            </a:r>
            <a:r>
              <a:rPr lang="zh-CN" altLang="en-US" sz="2400" b="1" dirty="0">
                <a:solidFill>
                  <a:srgbClr val="7030A0"/>
                </a:solidFill>
                <a:latin typeface="华文仿宋" panose="02010600040101010101" pitchFamily="2" charset="-122"/>
                <a:ea typeface="华文仿宋" panose="02010600040101010101" pitchFamily="2" charset="-122"/>
              </a:rPr>
              <a:t>的辩证关系，并将之作为逻辑原则衡量父母监考的事实行为，从而驳倒对方论点</a:t>
            </a:r>
            <a:r>
              <a:rPr lang="zh-CN" altLang="en-US"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深大附中考生</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1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6520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944217" y="1907532"/>
            <a:ext cx="10684566" cy="4085764"/>
          </a:xfrm>
          <a:ln w="19050">
            <a:solidFill>
              <a:schemeClr val="accent1"/>
            </a:solidFill>
            <a:prstDash val="lgDashDotDot"/>
          </a:ln>
        </p:spPr>
        <p:txBody>
          <a:bodyPr>
            <a:noAutofit/>
          </a:bodyPr>
          <a:lstStyle/>
          <a:p>
            <a:pPr marL="0" indent="0" algn="ctr">
              <a:buNone/>
            </a:pPr>
            <a:r>
              <a:rPr lang="zh-CN" altLang="zh-CN" sz="2400" b="1" dirty="0">
                <a:latin typeface="黑体" panose="02010609060101010101" pitchFamily="49" charset="-122"/>
                <a:ea typeface="黑体" panose="02010609060101010101" pitchFamily="49" charset="-122"/>
              </a:rPr>
              <a:t>自觉、慎独，家长何必监考</a:t>
            </a:r>
            <a:r>
              <a:rPr lang="zh-CN" altLang="en-US" sz="2400" b="1" dirty="0">
                <a:latin typeface="黑体" panose="02010609060101010101" pitchFamily="49" charset="-122"/>
                <a:ea typeface="黑体" panose="02010609060101010101" pitchFamily="49" charset="-122"/>
              </a:rPr>
              <a:t>（总体上：</a:t>
            </a:r>
            <a:r>
              <a:rPr lang="zh-CN" altLang="en-US" sz="2400" b="1" dirty="0">
                <a:solidFill>
                  <a:srgbClr val="C00000"/>
                </a:solidFill>
                <a:latin typeface="黑体" panose="02010609060101010101" pitchFamily="49" charset="-122"/>
                <a:ea typeface="黑体" panose="02010609060101010101" pitchFamily="49" charset="-122"/>
              </a:rPr>
              <a:t>先驳后立</a:t>
            </a:r>
            <a:r>
              <a:rPr lang="zh-CN" altLang="en-US" sz="2400" b="1" dirty="0">
                <a:latin typeface="黑体" panose="02010609060101010101" pitchFamily="49" charset="-122"/>
                <a:ea typeface="黑体" panose="02010609060101010101" pitchFamily="49" charset="-122"/>
              </a:rPr>
              <a:t>）</a:t>
            </a:r>
            <a:endParaRPr lang="zh-CN" altLang="zh-CN" sz="2400" b="1" dirty="0">
              <a:latin typeface="黑体" panose="02010609060101010101" pitchFamily="49" charset="-122"/>
              <a:ea typeface="黑体" panose="02010609060101010101" pitchFamily="49" charset="-122"/>
            </a:endParaRPr>
          </a:p>
          <a:p>
            <a:pPr marL="0" indent="0" algn="just">
              <a:lnSpc>
                <a:spcPts val="2060"/>
              </a:lnSpc>
              <a:spcBef>
                <a:spcPts val="0"/>
              </a:spcBef>
              <a:buNone/>
            </a:pPr>
            <a:r>
              <a:rPr lang="zh-CN" altLang="en-US" sz="2400" dirty="0">
                <a:latin typeface="黑体" panose="02010609060101010101" pitchFamily="49" charset="-122"/>
                <a:ea typeface="黑体" panose="02010609060101010101" pitchFamily="49" charset="-122"/>
              </a:rPr>
              <a:t>一、树靶子，表态度</a:t>
            </a:r>
            <a:endParaRPr lang="en-US" altLang="zh-CN" sz="2400" dirty="0">
              <a:latin typeface="黑体" panose="02010609060101010101" pitchFamily="49" charset="-122"/>
              <a:ea typeface="黑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有人认为希望家长参与监考以保证考试结果真实可信，而我认为这场考试</a:t>
            </a:r>
            <a:r>
              <a:rPr lang="zh-CN" altLang="zh-CN" sz="2400" b="1" dirty="0">
                <a:solidFill>
                  <a:srgbClr val="C00000"/>
                </a:solidFill>
                <a:latin typeface="楷体" panose="02010609060101010101" pitchFamily="49" charset="-122"/>
                <a:ea typeface="楷体" panose="02010609060101010101" pitchFamily="49" charset="-122"/>
              </a:rPr>
              <a:t>无需监考</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重在自觉，考试的过程更重要</a:t>
            </a:r>
            <a:r>
              <a:rPr lang="zh-CN"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2060"/>
              </a:lnSpc>
              <a:spcBef>
                <a:spcPts val="0"/>
              </a:spcBef>
              <a:buNone/>
            </a:pPr>
            <a:r>
              <a:rPr lang="zh-CN" altLang="en-US" sz="2400" dirty="0">
                <a:latin typeface="黑体" panose="02010609060101010101" pitchFamily="49" charset="-122"/>
                <a:ea typeface="黑体" panose="02010609060101010101" pitchFamily="49" charset="-122"/>
              </a:rPr>
              <a:t>二、抓要害，作批驳</a:t>
            </a:r>
            <a:endParaRPr lang="en-US" altLang="zh-CN" sz="2400" dirty="0">
              <a:latin typeface="黑体" panose="02010609060101010101" pitchFamily="49" charset="-122"/>
              <a:ea typeface="黑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以家长监考带来高昂的社会成本否定其可行性。</a:t>
            </a:r>
            <a:endParaRPr lang="en-US" altLang="zh-CN" sz="2400" b="1" dirty="0">
              <a:latin typeface="楷体" panose="02010609060101010101" pitchFamily="49" charset="-122"/>
              <a:ea typeface="楷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以家长监考不一定能保证考试真实可信否定其必要性。</a:t>
            </a:r>
            <a:endParaRPr lang="en-US" altLang="zh-CN" sz="2400" b="1" dirty="0">
              <a:latin typeface="楷体" panose="02010609060101010101" pitchFamily="49" charset="-122"/>
              <a:ea typeface="楷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4.</a:t>
            </a:r>
            <a:r>
              <a:rPr lang="zh-CN" altLang="zh-CN" sz="2400" b="1" dirty="0">
                <a:latin typeface="楷体" panose="02010609060101010101" pitchFamily="49" charset="-122"/>
                <a:ea typeface="楷体" panose="02010609060101010101" pitchFamily="49" charset="-122"/>
              </a:rPr>
              <a:t>将监督的眼睛放在他人身上，远远不及自身向内的审视与坚守有效。从成年人的责任、重过程而不是结果、培养自律精神的角度主张不必监考，培养慎独品质。</a:t>
            </a:r>
            <a:endParaRPr lang="en-US" altLang="zh-CN" sz="2400" b="1" dirty="0">
              <a:latin typeface="楷体" panose="02010609060101010101" pitchFamily="49" charset="-122"/>
              <a:ea typeface="楷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5.</a:t>
            </a:r>
            <a:r>
              <a:rPr lang="zh-CN" altLang="zh-CN" sz="2400" b="1" dirty="0">
                <a:latin typeface="楷体" panose="02010609060101010101" pitchFamily="49" charset="-122"/>
                <a:ea typeface="楷体" panose="02010609060101010101" pitchFamily="49" charset="-122"/>
              </a:rPr>
              <a:t>由学业、人生考试到社会大考，且联系当前疫情背景</a:t>
            </a:r>
            <a:r>
              <a:rPr lang="zh-CN" altLang="en-US" sz="2400" b="1" dirty="0">
                <a:latin typeface="楷体" panose="02010609060101010101" pitchFamily="49" charset="-122"/>
                <a:ea typeface="楷体" panose="02010609060101010101" pitchFamily="49" charset="-122"/>
              </a:rPr>
              <a:t>，反问若非自觉何以有效。</a:t>
            </a:r>
            <a:endParaRPr lang="en-US" altLang="zh-CN" sz="2400" b="1" dirty="0">
              <a:latin typeface="楷体" panose="02010609060101010101" pitchFamily="49" charset="-122"/>
              <a:ea typeface="楷体" panose="02010609060101010101" pitchFamily="49" charset="-122"/>
            </a:endParaRPr>
          </a:p>
          <a:p>
            <a:pPr marL="0" indent="0" algn="just">
              <a:lnSpc>
                <a:spcPts val="2060"/>
              </a:lnSpc>
              <a:spcBef>
                <a:spcPts val="0"/>
              </a:spcBef>
              <a:buNone/>
            </a:pPr>
            <a:r>
              <a:rPr lang="zh-CN" altLang="en-US" sz="2400" dirty="0">
                <a:latin typeface="黑体" panose="02010609060101010101" pitchFamily="49" charset="-122"/>
                <a:ea typeface="黑体" panose="02010609060101010101" pitchFamily="49" charset="-122"/>
              </a:rPr>
              <a:t>三、树观点，指方法</a:t>
            </a:r>
            <a:endParaRPr lang="en-US" altLang="zh-CN" sz="2400" dirty="0">
              <a:latin typeface="黑体" panose="02010609060101010101" pitchFamily="49" charset="-122"/>
              <a:ea typeface="黑体" panose="02010609060101010101" pitchFamily="49" charset="-122"/>
            </a:endParaRPr>
          </a:p>
          <a:p>
            <a:pPr marL="0" indent="0" algn="just">
              <a:lnSpc>
                <a:spcPts val="2060"/>
              </a:lnSpc>
              <a:spcBef>
                <a:spcPts val="0"/>
              </a:spcBef>
              <a:buNone/>
            </a:pPr>
            <a:r>
              <a:rPr lang="en-US" altLang="zh-CN" sz="2400" b="1" dirty="0">
                <a:latin typeface="楷体" panose="02010609060101010101" pitchFamily="49" charset="-122"/>
                <a:ea typeface="楷体" panose="02010609060101010101" pitchFamily="49" charset="-122"/>
              </a:rPr>
              <a:t>6.</a:t>
            </a:r>
            <a:r>
              <a:rPr lang="zh-CN" altLang="zh-CN" sz="2400" b="1" dirty="0">
                <a:latin typeface="楷体" panose="02010609060101010101" pitchFamily="49" charset="-122"/>
                <a:ea typeface="楷体" panose="02010609060101010101" pitchFamily="49" charset="-122"/>
              </a:rPr>
              <a:t>所以，无需家长监考，自觉、慎独最重要。</a:t>
            </a: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深圳中学考生</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2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257492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944217" y="1907532"/>
            <a:ext cx="10684566" cy="4085764"/>
          </a:xfrm>
          <a:ln w="19050">
            <a:solidFill>
              <a:schemeClr val="accent1"/>
            </a:solidFill>
            <a:prstDash val="lgDashDotDot"/>
          </a:ln>
        </p:spPr>
        <p:txBody>
          <a:bodyPr>
            <a:noAutofit/>
          </a:bodyPr>
          <a:lstStyle/>
          <a:p>
            <a:pPr marL="0" indent="0" algn="ctr">
              <a:lnSpc>
                <a:spcPts val="2480"/>
              </a:lnSpc>
              <a:buNone/>
            </a:pPr>
            <a:r>
              <a:rPr lang="zh-CN" altLang="zh-CN" sz="2400" b="1" dirty="0">
                <a:latin typeface="黑体" panose="02010609060101010101" pitchFamily="49" charset="-122"/>
                <a:ea typeface="黑体" panose="02010609060101010101" pitchFamily="49" charset="-122"/>
              </a:rPr>
              <a:t>自觉、慎独，家长何必监考</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节选一）（局部上：或</a:t>
            </a:r>
            <a:r>
              <a:rPr lang="zh-CN" altLang="en-US" sz="2400" b="1" dirty="0">
                <a:solidFill>
                  <a:srgbClr val="C00000"/>
                </a:solidFill>
                <a:latin typeface="黑体" panose="02010609060101010101" pitchFamily="49" charset="-122"/>
                <a:ea typeface="黑体" panose="02010609060101010101" pitchFamily="49" charset="-122"/>
              </a:rPr>
              <a:t>先驳后立</a:t>
            </a:r>
            <a:r>
              <a:rPr lang="zh-CN" altLang="en-US" sz="2400" b="1" dirty="0">
                <a:latin typeface="黑体" panose="02010609060101010101" pitchFamily="49" charset="-122"/>
                <a:ea typeface="黑体" panose="02010609060101010101" pitchFamily="49" charset="-122"/>
              </a:rPr>
              <a:t>，或</a:t>
            </a:r>
            <a:r>
              <a:rPr lang="zh-CN" altLang="en-US" sz="2400" b="1" dirty="0">
                <a:solidFill>
                  <a:srgbClr val="C00000"/>
                </a:solidFill>
                <a:latin typeface="黑体" panose="02010609060101010101" pitchFamily="49" charset="-122"/>
                <a:ea typeface="黑体" panose="02010609060101010101" pitchFamily="49" charset="-122"/>
              </a:rPr>
              <a:t>集中反驳</a:t>
            </a:r>
            <a:r>
              <a:rPr lang="zh-CN" altLang="en-US" sz="2400" b="1" dirty="0">
                <a:latin typeface="黑体" panose="02010609060101010101" pitchFamily="49" charset="-122"/>
                <a:ea typeface="黑体" panose="02010609060101010101" pitchFamily="49" charset="-122"/>
              </a:rPr>
              <a:t>）</a:t>
            </a:r>
            <a:endParaRPr lang="zh-CN" altLang="zh-CN" sz="2400" b="1" dirty="0">
              <a:latin typeface="黑体" panose="02010609060101010101" pitchFamily="49" charset="-122"/>
              <a:ea typeface="黑体" panose="02010609060101010101" pitchFamily="49" charset="-122"/>
            </a:endParaRPr>
          </a:p>
          <a:p>
            <a:pPr marL="0" indent="457200" algn="just">
              <a:lnSpc>
                <a:spcPts val="2480"/>
              </a:lnSpc>
              <a:spcBef>
                <a:spcPts val="0"/>
              </a:spcBef>
              <a:buNone/>
            </a:pPr>
            <a:r>
              <a:rPr lang="zh-CN" altLang="zh-CN" sz="2400" b="1" dirty="0">
                <a:latin typeface="楷体" panose="02010609060101010101" pitchFamily="49" charset="-122"/>
                <a:ea typeface="楷体" panose="02010609060101010101" pitchFamily="49" charset="-122"/>
              </a:rPr>
              <a:t>首先，考试多在日间进行，与家长的工作时间高度重合。</a:t>
            </a:r>
            <a:r>
              <a:rPr lang="zh-CN" altLang="zh-CN" sz="2400" b="1" dirty="0">
                <a:solidFill>
                  <a:srgbClr val="C00000"/>
                </a:solidFill>
                <a:latin typeface="楷体" panose="02010609060101010101" pitchFamily="49" charset="-122"/>
                <a:ea typeface="楷体" panose="02010609060101010101" pitchFamily="49" charset="-122"/>
              </a:rPr>
              <a:t>在各单位陆续复工的情况下，有多少家长能抛下手中千头万绪的工作，专程在家中进行监考？又有多少单位将因为本单位职工的临时请假，不得不再次调整本就被疫情打乱的工作安排与节奏？</a:t>
            </a:r>
            <a:r>
              <a:rPr lang="zh-CN" altLang="zh-CN" sz="2400" b="1" dirty="0">
                <a:latin typeface="楷体" panose="02010609060101010101" pitchFamily="49" charset="-122"/>
                <a:ea typeface="楷体" panose="02010609060101010101" pitchFamily="49" charset="-122"/>
              </a:rPr>
              <a:t>我们不能仅仅把目光放在所谓的“保证真实”上，也应考虑家长监考带来的高昂的社会成本以及家长监考的可行性。</a:t>
            </a:r>
            <a:endParaRPr lang="en-US" altLang="zh-CN" sz="2400" b="1" dirty="0">
              <a:latin typeface="楷体" panose="02010609060101010101" pitchFamily="49" charset="-122"/>
              <a:ea typeface="楷体" panose="02010609060101010101" pitchFamily="49" charset="-122"/>
            </a:endParaRPr>
          </a:p>
          <a:p>
            <a:pPr marL="0" indent="457200" algn="just">
              <a:lnSpc>
                <a:spcPts val="2480"/>
              </a:lnSpc>
              <a:spcBef>
                <a:spcPts val="0"/>
              </a:spcBef>
              <a:buNone/>
            </a:pPr>
            <a:r>
              <a:rPr lang="zh-CN" altLang="zh-CN" sz="2400" b="1" dirty="0">
                <a:latin typeface="楷体" panose="02010609060101010101" pitchFamily="49" charset="-122"/>
                <a:ea typeface="楷体" panose="02010609060101010101" pitchFamily="49" charset="-122"/>
              </a:rPr>
              <a:t>再者，</a:t>
            </a:r>
            <a:r>
              <a:rPr lang="zh-CN" altLang="zh-CN" sz="2400" b="1" dirty="0">
                <a:solidFill>
                  <a:srgbClr val="C00000"/>
                </a:solidFill>
                <a:latin typeface="楷体" panose="02010609060101010101" pitchFamily="49" charset="-122"/>
                <a:ea typeface="楷体" panose="02010609060101010101" pitchFamily="49" charset="-122"/>
              </a:rPr>
              <a:t>家长监考就一定能保证考试真实可信吗？正如无法保证麦田中的每一粒麦穗都饱满，我们无法保证所有家长都能恪守着“父母之爱子，当为之计深远”的原则，切实担起监考的责任。每一年都会有父母重结果而不重过程，不惜花重金，走偏门造假，只为将孩子送入名校。那么这场考试中，又怎能忽视一部分过于注重眼前利益，而纵容甚至帮助孩子作弊的家长所造成的影响呢？</a:t>
            </a: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深圳中学考生</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2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439218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6C512F3-C636-46BD-B90F-C562D65C3E5F}"/>
              </a:ext>
            </a:extLst>
          </p:cNvPr>
          <p:cNvSpPr>
            <a:spLocks noGrp="1"/>
          </p:cNvSpPr>
          <p:nvPr>
            <p:ph sz="half" idx="2"/>
          </p:nvPr>
        </p:nvSpPr>
        <p:spPr>
          <a:xfrm>
            <a:off x="944217" y="1907532"/>
            <a:ext cx="10684566" cy="4085764"/>
          </a:xfrm>
          <a:ln w="19050">
            <a:solidFill>
              <a:schemeClr val="accent1"/>
            </a:solidFill>
            <a:prstDash val="lgDashDotDot"/>
          </a:ln>
        </p:spPr>
        <p:txBody>
          <a:bodyPr>
            <a:noAutofit/>
          </a:bodyPr>
          <a:lstStyle/>
          <a:p>
            <a:pPr marL="0" indent="0" algn="ctr">
              <a:lnSpc>
                <a:spcPts val="2580"/>
              </a:lnSpc>
              <a:buNone/>
            </a:pPr>
            <a:r>
              <a:rPr lang="zh-CN" altLang="zh-CN" sz="2400" b="1" dirty="0">
                <a:latin typeface="黑体" panose="02010609060101010101" pitchFamily="49" charset="-122"/>
                <a:ea typeface="黑体" panose="02010609060101010101" pitchFamily="49" charset="-122"/>
              </a:rPr>
              <a:t>自觉、慎独，家长何必监考</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节选二）（局部上：</a:t>
            </a:r>
            <a:r>
              <a:rPr lang="zh-CN" altLang="en-US" sz="2400" b="1" dirty="0">
                <a:solidFill>
                  <a:srgbClr val="C00000"/>
                </a:solidFill>
                <a:latin typeface="黑体" panose="02010609060101010101" pitchFamily="49" charset="-122"/>
                <a:ea typeface="黑体" panose="02010609060101010101" pitchFamily="49" charset="-122"/>
              </a:rPr>
              <a:t>边立边驳，驳立结合</a:t>
            </a:r>
            <a:r>
              <a:rPr lang="zh-CN" altLang="en-US" sz="2400" b="1" dirty="0">
                <a:latin typeface="黑体" panose="02010609060101010101" pitchFamily="49" charset="-122"/>
                <a:ea typeface="黑体" panose="02010609060101010101" pitchFamily="49" charset="-122"/>
              </a:rPr>
              <a:t>）</a:t>
            </a:r>
            <a:endParaRPr lang="zh-CN" altLang="zh-CN" sz="2400" b="1" dirty="0">
              <a:latin typeface="黑体" panose="02010609060101010101" pitchFamily="49" charset="-122"/>
              <a:ea typeface="黑体" panose="02010609060101010101" pitchFamily="49" charset="-122"/>
            </a:endParaRPr>
          </a:p>
          <a:p>
            <a:pPr marL="0" indent="457200" algn="just">
              <a:lnSpc>
                <a:spcPts val="2580"/>
              </a:lnSpc>
              <a:spcBef>
                <a:spcPts val="0"/>
              </a:spcBef>
              <a:buNone/>
            </a:pPr>
            <a:r>
              <a:rPr lang="zh-CN" altLang="zh-CN" sz="2400" b="1" dirty="0">
                <a:latin typeface="楷体" panose="02010609060101010101" pitchFamily="49" charset="-122"/>
                <a:ea typeface="楷体" panose="02010609060101010101" pitchFamily="49" charset="-122"/>
              </a:rPr>
              <a:t>将监督的眼睛放在他人身上，远远不及自身向内的审视与坚守有效。参加此次考试的考生大多即将或已经成年，已经可以较好理解自身行为的意义并为自己的行为负责。他们明白，这场考试重在自觉，看重的不是结果，而是对自身知识掌握情况的考察（</a:t>
            </a:r>
            <a:r>
              <a:rPr lang="zh-CN" altLang="zh-CN" sz="2400" b="1" dirty="0">
                <a:latin typeface="华文仿宋" panose="02010600040101010101" pitchFamily="2" charset="-122"/>
                <a:ea typeface="华文仿宋" panose="02010600040101010101" pitchFamily="2" charset="-122"/>
              </a:rPr>
              <a:t>应改为“考查”</a:t>
            </a:r>
            <a:r>
              <a:rPr lang="zh-CN" altLang="zh-CN" sz="2400" b="1" dirty="0">
                <a:latin typeface="楷体" panose="02010609060101010101" pitchFamily="49" charset="-122"/>
                <a:ea typeface="楷体" panose="02010609060101010101" pitchFamily="49" charset="-122"/>
              </a:rPr>
              <a:t>），以及应对大考时心态的调整。</a:t>
            </a:r>
            <a:r>
              <a:rPr lang="zh-CN" altLang="zh-CN" sz="2400" b="1" dirty="0">
                <a:solidFill>
                  <a:srgbClr val="C00000"/>
                </a:solidFill>
                <a:latin typeface="楷体" panose="02010609060101010101" pitchFamily="49" charset="-122"/>
                <a:ea typeface="楷体" panose="02010609060101010101" pitchFamily="49" charset="-122"/>
              </a:rPr>
              <a:t>此时若强制性地为他们安排家长监考员，或多或少反映了对他们的不信任，在某种程度上是对他们人格的矮化。</a:t>
            </a:r>
            <a:r>
              <a:rPr lang="zh-CN" altLang="zh-CN" sz="2400" b="1" dirty="0">
                <a:latin typeface="楷体" panose="02010609060101010101" pitchFamily="49" charset="-122"/>
                <a:ea typeface="楷体" panose="02010609060101010101" pitchFamily="49" charset="-122"/>
              </a:rPr>
              <a:t>而无人监考给予考生的厚重的被信任感与自由，无疑会促成其对自己内心的审视，培养其自觉、慎独的品质。正如朱熹所言，“君子慎其独，非特显明之处是如此，虽至微至隐，人所不知之地，亦常慎之。”</a:t>
            </a:r>
            <a:r>
              <a:rPr lang="zh-CN" altLang="zh-CN" sz="2400" b="1" dirty="0">
                <a:solidFill>
                  <a:srgbClr val="C00000"/>
                </a:solidFill>
                <a:latin typeface="楷体" panose="02010609060101010101" pitchFamily="49" charset="-122"/>
                <a:ea typeface="楷体" panose="02010609060101010101" pitchFamily="49" charset="-122"/>
              </a:rPr>
              <a:t>今后他们将面对人生的大考，不可能每次考试都有人“监考”，若不趁此机会培养其自觉、慎独之品质，又如何保证他们可以不愧于心、清白做人呢？</a:t>
            </a:r>
            <a:r>
              <a:rPr lang="zh-CN" altLang="en-US" sz="2400" b="1" dirty="0">
                <a:latin typeface="楷体" panose="02010609060101010101" pitchFamily="49" charset="-122"/>
                <a:ea typeface="楷体" panose="02010609060101010101" pitchFamily="49" charset="-122"/>
              </a:rPr>
              <a:t>（</a:t>
            </a:r>
            <a:r>
              <a:rPr lang="zh-CN" altLang="en-US" sz="2400" b="1" dirty="0">
                <a:latin typeface="华文仿宋" panose="02010600040101010101" pitchFamily="2" charset="-122"/>
                <a:ea typeface="华文仿宋" panose="02010600040101010101" pitchFamily="2" charset="-122"/>
              </a:rPr>
              <a:t>深圳中学考生</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9D12F003-7FCF-435C-901C-30511546DA0B}"/>
              </a:ext>
            </a:extLst>
          </p:cNvPr>
          <p:cNvSpPr txBox="1">
            <a:spLocks/>
          </p:cNvSpPr>
          <p:nvPr/>
        </p:nvSpPr>
        <p:spPr>
          <a:xfrm>
            <a:off x="1397635" y="1232195"/>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示例</a:t>
            </a:r>
            <a:r>
              <a:rPr lang="en-US" altLang="zh-CN" dirty="0">
                <a:latin typeface="华文行楷" panose="02010800040101010101" pitchFamily="2" charset="-122"/>
                <a:ea typeface="华文行楷" panose="02010800040101010101" pitchFamily="2" charset="-122"/>
              </a:rPr>
              <a:t>2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驳论须有</a:t>
            </a:r>
            <a:r>
              <a:rPr lang="zh-CN" altLang="en-US" dirty="0">
                <a:solidFill>
                  <a:srgbClr val="C00000"/>
                </a:solidFill>
                <a:latin typeface="华文行楷" panose="02010800040101010101" pitchFamily="2" charset="-122"/>
                <a:ea typeface="华文行楷" panose="02010800040101010101" pitchFamily="2" charset="-122"/>
              </a:rPr>
              <a:t>条理性</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1515139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fontScale="90000"/>
          </a:bodyPr>
          <a:lstStyle/>
          <a:p>
            <a:pPr algn="ctr"/>
            <a:r>
              <a:rPr lang="zh-CN" altLang="en-US" dirty="0">
                <a:latin typeface="华文新魏" panose="02010800040101010101" pitchFamily="2" charset="-122"/>
                <a:ea typeface="华文新魏" panose="02010800040101010101" pitchFamily="2" charset="-122"/>
              </a:rPr>
              <a:t>三 新探 </a:t>
            </a:r>
            <a:r>
              <a:rPr lang="en-US" altLang="zh-CN" dirty="0">
                <a:latin typeface="华文新魏" panose="02010800040101010101" pitchFamily="2" charset="-122"/>
                <a:ea typeface="华文新魏" panose="02010800040101010101" pitchFamily="2" charset="-122"/>
              </a:rPr>
              <a:t>•  </a:t>
            </a:r>
            <a:r>
              <a:rPr lang="zh-CN" altLang="en-US" dirty="0">
                <a:latin typeface="华文新魏" panose="02010800040101010101" pitchFamily="2" charset="-122"/>
                <a:ea typeface="华文新魏" panose="02010800040101010101" pitchFamily="2" charset="-122"/>
              </a:rPr>
              <a:t>驳论应有</a:t>
            </a:r>
            <a:r>
              <a:rPr lang="zh-CN" altLang="en-US" sz="4000" dirty="0">
                <a:solidFill>
                  <a:srgbClr val="C00000"/>
                </a:solidFill>
                <a:latin typeface="华文新魏" panose="02010800040101010101" pitchFamily="2" charset="-122"/>
                <a:ea typeface="华文新魏"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084982" y="2385391"/>
            <a:ext cx="4810540" cy="3716258"/>
          </a:xfrm>
        </p:spPr>
        <p:txBody>
          <a:bodyPr>
            <a:normAutofit/>
          </a:bodyPr>
          <a:lstStyle/>
          <a:p>
            <a:pPr marL="0" indent="0" algn="just">
              <a:lnSpc>
                <a:spcPts val="5080"/>
              </a:lnSpc>
              <a:spcBef>
                <a:spcPts val="0"/>
              </a:spcBef>
              <a:buNone/>
            </a:pPr>
            <a:r>
              <a:rPr lang="zh-CN" altLang="en-US" sz="2400" b="1" dirty="0">
                <a:latin typeface="宋体" panose="02010600030101010101" pitchFamily="2" charset="-122"/>
                <a:ea typeface="宋体" panose="02010600030101010101" pitchFamily="2" charset="-122"/>
              </a:rPr>
              <a:t>（一）思维上的</a:t>
            </a:r>
            <a:r>
              <a:rPr lang="zh-CN" altLang="en-US" sz="4000" dirty="0">
                <a:solidFill>
                  <a:srgbClr val="C00000"/>
                </a:solidFill>
                <a:latin typeface="华文新魏" panose="02010800040101010101" pitchFamily="2" charset="-122"/>
                <a:ea typeface="华文新魏" panose="02010800040101010101" pitchFamily="2" charset="-122"/>
              </a:rPr>
              <a:t>君子之风</a:t>
            </a:r>
            <a:endParaRPr lang="en-US" altLang="zh-CN" sz="4000" dirty="0">
              <a:solidFill>
                <a:srgbClr val="C00000"/>
              </a:solidFill>
              <a:latin typeface="华文新魏" panose="02010800040101010101" pitchFamily="2" charset="-122"/>
              <a:ea typeface="华文新魏" panose="02010800040101010101" pitchFamily="2" charset="-122"/>
            </a:endParaRPr>
          </a:p>
          <a:p>
            <a:pPr marL="0" indent="0" algn="just">
              <a:lnSpc>
                <a:spcPts val="5080"/>
              </a:lnSpc>
              <a:spcBef>
                <a:spcPts val="0"/>
              </a:spcBef>
              <a:buNone/>
            </a:pPr>
            <a:r>
              <a:rPr lang="zh-CN" altLang="en-US" sz="2400" b="1" dirty="0">
                <a:latin typeface="宋体" panose="02010600030101010101" pitchFamily="2" charset="-122"/>
                <a:ea typeface="宋体" panose="02010600030101010101" pitchFamily="2" charset="-122"/>
              </a:rPr>
              <a:t>（二）语言上的</a:t>
            </a:r>
            <a:r>
              <a:rPr lang="zh-CN" altLang="en-US" sz="4000" dirty="0">
                <a:solidFill>
                  <a:srgbClr val="C00000"/>
                </a:solidFill>
                <a:latin typeface="华文新魏" panose="02010800040101010101" pitchFamily="2" charset="-122"/>
                <a:ea typeface="华文新魏" panose="02010800040101010101" pitchFamily="2" charset="-122"/>
              </a:rPr>
              <a:t>君子之风</a:t>
            </a:r>
            <a:endParaRPr lang="en-US" altLang="zh-CN" sz="4000" dirty="0">
              <a:solidFill>
                <a:srgbClr val="C00000"/>
              </a:solidFill>
              <a:latin typeface="华文新魏" panose="02010800040101010101" pitchFamily="2" charset="-122"/>
              <a:ea typeface="华文新魏" panose="02010800040101010101" pitchFamily="2" charset="-122"/>
            </a:endParaRPr>
          </a:p>
          <a:p>
            <a:pPr marL="0" indent="0" algn="just">
              <a:lnSpc>
                <a:spcPts val="5180"/>
              </a:lnSpc>
              <a:spcBef>
                <a:spcPts val="0"/>
              </a:spcBef>
              <a:buNone/>
            </a:pP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4017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思考</a:t>
            </a:r>
            <a:r>
              <a:rPr lang="en-US" altLang="zh-CN" dirty="0">
                <a:latin typeface="华文行楷" panose="02010800040101010101" pitchFamily="2" charset="-122"/>
                <a:ea typeface="华文行楷" panose="02010800040101010101" pitchFamily="2" charset="-122"/>
              </a:rPr>
              <a:t>1 •  </a:t>
            </a:r>
            <a:r>
              <a:rPr lang="zh-CN" altLang="en-US" dirty="0">
                <a:latin typeface="华文行楷" panose="02010800040101010101" pitchFamily="2" charset="-122"/>
                <a:ea typeface="华文行楷" panose="02010800040101010101" pitchFamily="2" charset="-122"/>
              </a:rPr>
              <a:t>驳论之</a:t>
            </a:r>
            <a:r>
              <a:rPr lang="zh-CN" altLang="en-US" dirty="0">
                <a:solidFill>
                  <a:srgbClr val="C00000"/>
                </a:solidFill>
                <a:latin typeface="华文行楷" panose="02010800040101010101" pitchFamily="2" charset="-122"/>
                <a:ea typeface="华文行楷" panose="02010800040101010101" pitchFamily="2" charset="-122"/>
              </a:rPr>
              <a:t>思维</a:t>
            </a:r>
            <a:r>
              <a:rPr lang="zh-CN" altLang="en-US" dirty="0">
                <a:latin typeface="华文行楷" panose="02010800040101010101" pitchFamily="2" charset="-122"/>
                <a:ea typeface="华文行楷" panose="02010800040101010101" pitchFamily="2" charset="-122"/>
              </a:rPr>
              <a:t>如何彰显</a:t>
            </a:r>
            <a:r>
              <a:rPr lang="zh-CN" altLang="en-US" sz="4000" dirty="0">
                <a:solidFill>
                  <a:srgbClr val="C00000"/>
                </a:solidFill>
                <a:latin typeface="华文行楷" panose="02010800040101010101" pitchFamily="2" charset="-122"/>
                <a:ea typeface="华文行楷" panose="02010800040101010101" pitchFamily="2" charset="-122"/>
              </a:rPr>
              <a:t>君子之风</a:t>
            </a:r>
            <a:r>
              <a:rPr lang="zh-CN" altLang="en-US" dirty="0">
                <a:latin typeface="华文行楷" panose="02010800040101010101" pitchFamily="2" charset="-122"/>
                <a:ea typeface="华文行楷" panose="02010800040101010101" pitchFamily="2" charset="-122"/>
              </a:rPr>
              <a:t>？</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90524" y="2007909"/>
            <a:ext cx="4871128" cy="4093740"/>
          </a:xfrm>
        </p:spPr>
        <p:txBody>
          <a:bodyPr>
            <a:normAutofit/>
          </a:bodyPr>
          <a:lstStyle/>
          <a:p>
            <a:pPr marL="0" indent="0" algn="just">
              <a:lnSpc>
                <a:spcPts val="3080"/>
              </a:lnSpc>
              <a:spcBef>
                <a:spcPts val="0"/>
              </a:spcBef>
              <a:buNone/>
            </a:pPr>
            <a:r>
              <a:rPr lang="zh-CN" altLang="en-US"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议论文以</a:t>
            </a:r>
            <a:r>
              <a:rPr lang="zh-CN" altLang="en-US" sz="2400" b="1" dirty="0">
                <a:solidFill>
                  <a:srgbClr val="C00000"/>
                </a:solidFill>
                <a:latin typeface="宋体" panose="02010600030101010101" pitchFamily="2" charset="-122"/>
                <a:ea typeface="宋体" panose="02010600030101010101" pitchFamily="2" charset="-122"/>
              </a:rPr>
              <a:t>推理</a:t>
            </a:r>
            <a:r>
              <a:rPr lang="zh-CN" altLang="en-US" sz="2400" b="1" dirty="0">
                <a:latin typeface="宋体" panose="02010600030101010101" pitchFamily="2" charset="-122"/>
                <a:ea typeface="宋体" panose="02010600030101010101" pitchFamily="2" charset="-122"/>
              </a:rPr>
              <a:t>为根据，除了自然界的现象之外，</a:t>
            </a:r>
            <a:r>
              <a:rPr lang="zh-CN" altLang="en-US" sz="2400" b="1" u="sng" dirty="0">
                <a:solidFill>
                  <a:srgbClr val="C00000"/>
                </a:solidFill>
                <a:latin typeface="宋体" panose="02010600030101010101" pitchFamily="2" charset="-122"/>
                <a:ea typeface="宋体" panose="02010600030101010101" pitchFamily="2" charset="-122"/>
              </a:rPr>
              <a:t>人类社会的事情非常复杂</a:t>
            </a:r>
            <a:r>
              <a:rPr lang="zh-CN" altLang="en-US" sz="2400" b="1" dirty="0">
                <a:latin typeface="宋体" panose="02010600030101010101" pitchFamily="2" charset="-122"/>
                <a:ea typeface="宋体" panose="02010600030101010101" pitchFamily="2" charset="-122"/>
              </a:rPr>
              <a:t>，而</a:t>
            </a:r>
            <a:r>
              <a:rPr lang="zh-CN" altLang="en-US" sz="2400" b="1" u="sng" dirty="0">
                <a:solidFill>
                  <a:srgbClr val="C00000"/>
                </a:solidFill>
                <a:latin typeface="宋体" panose="02010600030101010101" pitchFamily="2" charset="-122"/>
                <a:ea typeface="宋体" panose="02010600030101010101" pitchFamily="2" charset="-122"/>
              </a:rPr>
              <a:t>人的推理又非绝对可恃</a:t>
            </a:r>
            <a:r>
              <a:rPr lang="zh-CN" altLang="en-US" sz="2400" b="1" dirty="0">
                <a:latin typeface="宋体" panose="02010600030101010101" pitchFamily="2" charset="-122"/>
                <a:ea typeface="宋体" panose="02010600030101010101" pitchFamily="2" charset="-122"/>
              </a:rPr>
              <a:t>，所以无论各种名文，总不免有驳击的余地。而且议论原是有</a:t>
            </a:r>
            <a:r>
              <a:rPr lang="zh-CN" altLang="en-US" sz="2400" b="1" dirty="0">
                <a:solidFill>
                  <a:srgbClr val="C00000"/>
                </a:solidFill>
                <a:latin typeface="宋体" panose="02010600030101010101" pitchFamily="2" charset="-122"/>
                <a:ea typeface="宋体" panose="02010600030101010101" pitchFamily="2" charset="-122"/>
              </a:rPr>
              <a:t>敌论者</a:t>
            </a:r>
            <a:r>
              <a:rPr lang="zh-CN" altLang="en-US" sz="2400" b="1" dirty="0">
                <a:latin typeface="宋体" panose="02010600030101010101" pitchFamily="2" charset="-122"/>
                <a:ea typeface="宋体" panose="02010600030101010101" pitchFamily="2" charset="-122"/>
              </a:rPr>
              <a:t>存在，否则已用不到议论。</a:t>
            </a:r>
            <a:endParaRPr lang="en-US" altLang="zh-CN" sz="2400" b="1" dirty="0">
              <a:latin typeface="宋体" panose="02010600030101010101" pitchFamily="2" charset="-122"/>
              <a:ea typeface="宋体" panose="02010600030101010101" pitchFamily="2" charset="-122"/>
            </a:endParaRPr>
          </a:p>
          <a:p>
            <a:pPr marL="0" indent="0" algn="r">
              <a:lnSpc>
                <a:spcPts val="3080"/>
              </a:lnSpc>
              <a:spcBef>
                <a:spcPts val="0"/>
              </a:spcBef>
              <a:buNone/>
            </a:pP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夏丏尊</a:t>
            </a:r>
            <a:endParaRPr lang="en-US" altLang="zh-CN" sz="1600" b="1" dirty="0">
              <a:latin typeface="华文仿宋" panose="02010600040101010101" pitchFamily="2" charset="-122"/>
              <a:ea typeface="华文仿宋" panose="02010600040101010101" pitchFamily="2" charset="-122"/>
            </a:endParaRPr>
          </a:p>
          <a:p>
            <a:pPr marL="0" indent="0" algn="just">
              <a:lnSpc>
                <a:spcPts val="3080"/>
              </a:lnSpc>
              <a:spcBef>
                <a:spcPts val="0"/>
              </a:spcBef>
              <a:buNone/>
            </a:pP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摘自广东省中山纪念中学向涛</a:t>
            </a: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议论文写作中的驳论思维摭谈</a:t>
            </a:r>
            <a:r>
              <a:rPr lang="en-US" altLang="zh-CN" sz="1600" b="1" dirty="0">
                <a:latin typeface="华文仿宋" panose="02010600040101010101" pitchFamily="2" charset="-122"/>
                <a:ea typeface="华文仿宋" panose="02010600040101010101" pitchFamily="2" charset="-122"/>
              </a:rPr>
              <a:t>》</a:t>
            </a:r>
          </a:p>
          <a:p>
            <a:pPr marL="0" indent="0" algn="just">
              <a:lnSpc>
                <a:spcPts val="3080"/>
              </a:lnSpc>
              <a:spcBef>
                <a:spcPts val="0"/>
              </a:spcBef>
              <a:buNone/>
            </a:pPr>
            <a:endParaRPr lang="en-US" altLang="zh-CN" sz="2400" b="1" dirty="0">
              <a:latin typeface="等线" panose="02010600030101010101" pitchFamily="2" charset="-122"/>
              <a:ea typeface="等线" panose="02010600030101010101" pitchFamily="2" charset="-122"/>
            </a:endParaRPr>
          </a:p>
          <a:p>
            <a:pPr marL="0" indent="0" algn="just">
              <a:lnSpc>
                <a:spcPts val="5180"/>
              </a:lnSpc>
              <a:spcBef>
                <a:spcPts val="0"/>
              </a:spcBef>
              <a:buNone/>
            </a:pPr>
            <a:endParaRPr lang="en-US" altLang="zh-CN" sz="24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1E95E594-AC15-4A9A-8C8D-725AE99C0BC5}"/>
              </a:ext>
            </a:extLst>
          </p:cNvPr>
          <p:cNvSpPr txBox="1"/>
          <p:nvPr/>
        </p:nvSpPr>
        <p:spPr>
          <a:xfrm>
            <a:off x="6778487" y="1865739"/>
            <a:ext cx="4412975" cy="4822795"/>
          </a:xfrm>
          <a:prstGeom prst="rect">
            <a:avLst/>
          </a:prstGeom>
          <a:noFill/>
        </p:spPr>
        <p:txBody>
          <a:bodyPr wrap="square" rtlCol="0">
            <a:spAutoFit/>
          </a:bodyPr>
          <a:lstStyle/>
          <a:p>
            <a:pPr algn="just">
              <a:lnSpc>
                <a:spcPts val="3400"/>
              </a:lnSpc>
            </a:pPr>
            <a:r>
              <a:rPr lang="zh-CN" altLang="en-US" sz="20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议论文是把作者所主张的某种判断加以论证，使得</a:t>
            </a:r>
            <a:r>
              <a:rPr lang="zh-CN" altLang="en-US" sz="2400" b="1" dirty="0">
                <a:solidFill>
                  <a:srgbClr val="C00000"/>
                </a:solidFill>
                <a:latin typeface="宋体" panose="02010600030101010101" pitchFamily="2" charset="-122"/>
                <a:ea typeface="宋体" panose="02010600030101010101" pitchFamily="2" charset="-122"/>
              </a:rPr>
              <a:t>敌论者</a:t>
            </a:r>
            <a:r>
              <a:rPr lang="zh-CN" altLang="en-US" sz="2400" b="1" dirty="0">
                <a:latin typeface="宋体" panose="02010600030101010101" pitchFamily="2" charset="-122"/>
                <a:ea typeface="宋体" panose="02010600030101010101" pitchFamily="2" charset="-122"/>
              </a:rPr>
              <a:t>信服的文章。议论之所以成立，由于</a:t>
            </a:r>
            <a:r>
              <a:rPr lang="zh-CN" altLang="en-US" sz="2400" b="1" u="sng" dirty="0">
                <a:solidFill>
                  <a:srgbClr val="C00000"/>
                </a:solidFill>
                <a:latin typeface="宋体" panose="02010600030101010101" pitchFamily="2" charset="-122"/>
                <a:ea typeface="宋体" panose="02010600030101010101" pitchFamily="2" charset="-122"/>
              </a:rPr>
              <a:t>判断的彼此有冲突</a:t>
            </a:r>
            <a:r>
              <a:rPr lang="zh-CN" altLang="en-US" sz="2400" b="1" dirty="0">
                <a:latin typeface="宋体" panose="02010600030101010101" pitchFamily="2" charset="-122"/>
                <a:ea typeface="宋体" panose="02010600030101010101" pitchFamily="2" charset="-122"/>
              </a:rPr>
              <a:t>，如果对于某一判断都认为是真理，那就并无异议可生，根本无所用其议论了。</a:t>
            </a:r>
            <a:endParaRPr lang="en-US" altLang="zh-CN" sz="2400" b="1" dirty="0">
              <a:latin typeface="宋体" panose="02010600030101010101" pitchFamily="2" charset="-122"/>
              <a:ea typeface="宋体" panose="02010600030101010101" pitchFamily="2" charset="-122"/>
            </a:endParaRPr>
          </a:p>
          <a:p>
            <a:pPr algn="r">
              <a:lnSpc>
                <a:spcPts val="3000"/>
              </a:lnSpc>
            </a:pP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叶圣陶</a:t>
            </a: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国文百八课</a:t>
            </a:r>
            <a:r>
              <a:rPr lang="en-US" altLang="zh-CN" sz="1600" b="1" dirty="0">
                <a:latin typeface="华文仿宋" panose="02010600040101010101" pitchFamily="2" charset="-122"/>
                <a:ea typeface="华文仿宋" panose="02010600040101010101" pitchFamily="2" charset="-122"/>
              </a:rPr>
              <a:t>》</a:t>
            </a:r>
          </a:p>
          <a:p>
            <a:pPr algn="just">
              <a:lnSpc>
                <a:spcPts val="3000"/>
              </a:lnSpc>
            </a:pP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摘自广东省中山纪念中学向涛</a:t>
            </a:r>
            <a:r>
              <a:rPr lang="en-US" altLang="zh-CN" sz="1600" b="1" dirty="0">
                <a:latin typeface="华文仿宋" panose="02010600040101010101" pitchFamily="2" charset="-122"/>
                <a:ea typeface="华文仿宋" panose="02010600040101010101" pitchFamily="2" charset="-122"/>
              </a:rPr>
              <a:t>《</a:t>
            </a:r>
            <a:r>
              <a:rPr lang="zh-CN" altLang="en-US" sz="1600" b="1" dirty="0">
                <a:latin typeface="华文仿宋" panose="02010600040101010101" pitchFamily="2" charset="-122"/>
                <a:ea typeface="华文仿宋" panose="02010600040101010101" pitchFamily="2" charset="-122"/>
              </a:rPr>
              <a:t>议论文写作种的驳论思维摭谈</a:t>
            </a:r>
            <a:r>
              <a:rPr lang="en-US" altLang="zh-CN" sz="1600" b="1" dirty="0">
                <a:latin typeface="华文仿宋" panose="02010600040101010101" pitchFamily="2" charset="-122"/>
                <a:ea typeface="华文仿宋" panose="02010600040101010101" pitchFamily="2" charset="-122"/>
              </a:rPr>
              <a:t>》</a:t>
            </a:r>
          </a:p>
          <a:p>
            <a:pPr algn="r">
              <a:lnSpc>
                <a:spcPts val="3400"/>
              </a:lnSpc>
            </a:pPr>
            <a:endParaRPr lang="zh-CN" altLang="en-US" sz="2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1429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小结</a:t>
            </a:r>
            <a:r>
              <a:rPr lang="en-US" altLang="zh-CN" dirty="0">
                <a:latin typeface="华文行楷" panose="02010800040101010101" pitchFamily="2" charset="-122"/>
                <a:ea typeface="华文行楷" panose="02010800040101010101" pitchFamily="2" charset="-122"/>
              </a:rPr>
              <a:t>1 </a:t>
            </a:r>
            <a:r>
              <a:rPr lang="zh-CN" altLang="en-US" dirty="0">
                <a:latin typeface="华文行楷" panose="02010800040101010101" pitchFamily="2" charset="-122"/>
                <a:ea typeface="华文行楷" panose="02010800040101010101" pitchFamily="2" charset="-122"/>
              </a:rPr>
              <a:t> </a:t>
            </a:r>
            <a:r>
              <a:rPr lang="en-US" altLang="zh-CN" dirty="0">
                <a:latin typeface="华文行楷" panose="02010800040101010101" pitchFamily="2" charset="-122"/>
                <a:ea typeface="华文行楷" panose="02010800040101010101" pitchFamily="2" charset="-122"/>
              </a:rPr>
              <a:t>•  </a:t>
            </a:r>
            <a:r>
              <a:rPr lang="zh-CN" altLang="en-US" dirty="0">
                <a:solidFill>
                  <a:srgbClr val="C00000"/>
                </a:solidFill>
                <a:latin typeface="华文行楷" panose="02010800040101010101" pitchFamily="2" charset="-122"/>
                <a:ea typeface="华文行楷" panose="02010800040101010101" pitchFamily="2" charset="-122"/>
              </a:rPr>
              <a:t>质疑审视</a:t>
            </a:r>
            <a:r>
              <a:rPr lang="zh-CN" altLang="en-US" dirty="0">
                <a:latin typeface="华文行楷" panose="02010800040101010101" pitchFamily="2" charset="-122"/>
                <a:ea typeface="华文行楷" panose="02010800040101010101" pitchFamily="2" charset="-122"/>
              </a:rPr>
              <a:t>彰显</a:t>
            </a:r>
            <a:r>
              <a:rPr lang="zh-CN" altLang="en-US" sz="4000" dirty="0">
                <a:solidFill>
                  <a:srgbClr val="C00000"/>
                </a:solidFill>
                <a:latin typeface="华文行楷" panose="02010800040101010101" pitchFamily="2" charset="-122"/>
                <a:ea typeface="华文行楷"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90523" y="2166151"/>
            <a:ext cx="7540413" cy="2028162"/>
          </a:xfrm>
        </p:spPr>
        <p:txBody>
          <a:bodyPr>
            <a:normAutofit/>
          </a:bodyPr>
          <a:lstStyle/>
          <a:p>
            <a:pPr marL="0" indent="0" algn="just">
              <a:lnSpc>
                <a:spcPts val="3080"/>
              </a:lnSpc>
              <a:spcBef>
                <a:spcPts val="0"/>
              </a:spcBef>
              <a:buNone/>
            </a:pPr>
            <a:r>
              <a:rPr lang="zh-CN" altLang="en-US" sz="2400" b="1" dirty="0">
                <a:latin typeface="宋体" panose="02010600030101010101" pitchFamily="2" charset="-122"/>
                <a:ea typeface="宋体" panose="02010600030101010101" pitchFamily="2" charset="-122"/>
              </a:rPr>
              <a:t>客观上：人类社会的事情非常复杂（</a:t>
            </a:r>
            <a:r>
              <a:rPr lang="zh-CN" altLang="en-US" sz="2400" b="1" dirty="0">
                <a:solidFill>
                  <a:srgbClr val="C00000"/>
                </a:solidFill>
                <a:latin typeface="宋体" panose="02010600030101010101" pitchFamily="2" charset="-122"/>
                <a:ea typeface="宋体" panose="02010600030101010101" pitchFamily="2" charset="-122"/>
              </a:rPr>
              <a:t>事物本身有复杂性</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marL="0" indent="0" algn="just">
              <a:lnSpc>
                <a:spcPts val="3080"/>
              </a:lnSpc>
              <a:spcBef>
                <a:spcPts val="0"/>
              </a:spcBef>
              <a:buNone/>
            </a:pPr>
            <a:r>
              <a:rPr lang="zh-CN" altLang="en-US" sz="2400" b="1" dirty="0">
                <a:latin typeface="宋体" panose="02010600030101010101" pitchFamily="2" charset="-122"/>
                <a:ea typeface="宋体" panose="02010600030101010101" pitchFamily="2" charset="-122"/>
              </a:rPr>
              <a:t>主观上：人的推理又非绝对可恃  （</a:t>
            </a:r>
            <a:r>
              <a:rPr lang="zh-CN" altLang="en-US" sz="2400" b="1" dirty="0">
                <a:solidFill>
                  <a:srgbClr val="C00000"/>
                </a:solidFill>
                <a:latin typeface="宋体" panose="02010600030101010101" pitchFamily="2" charset="-122"/>
                <a:ea typeface="宋体" panose="02010600030101010101" pitchFamily="2" charset="-122"/>
              </a:rPr>
              <a:t>逻辑推理或存漏洞</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marL="0" indent="0" algn="just">
              <a:lnSpc>
                <a:spcPts val="3080"/>
              </a:lnSpc>
              <a:spcBef>
                <a:spcPts val="0"/>
              </a:spcBef>
              <a:buNone/>
            </a:pPr>
            <a:r>
              <a:rPr lang="zh-CN" altLang="en-US" sz="2400" b="1" dirty="0">
                <a:latin typeface="宋体" panose="02010600030101010101" pitchFamily="2" charset="-122"/>
                <a:ea typeface="宋体" panose="02010600030101010101" pitchFamily="2" charset="-122"/>
              </a:rPr>
              <a:t>        人的判断的彼此有冲突  （</a:t>
            </a:r>
            <a:r>
              <a:rPr lang="zh-CN" altLang="en-US" sz="2400" b="1" dirty="0">
                <a:solidFill>
                  <a:srgbClr val="C00000"/>
                </a:solidFill>
                <a:latin typeface="宋体" panose="02010600030101010101" pitchFamily="2" charset="-122"/>
                <a:ea typeface="宋体" panose="02010600030101010101" pitchFamily="2" charset="-122"/>
              </a:rPr>
              <a:t>判断总存对立面</a:t>
            </a:r>
            <a:r>
              <a:rPr lang="zh-CN" altLang="en-US" sz="2400" b="1" dirty="0">
                <a:latin typeface="宋体" panose="02010600030101010101" pitchFamily="2" charset="-122"/>
                <a:ea typeface="宋体" panose="02010600030101010101" pitchFamily="2" charset="-122"/>
              </a:rPr>
              <a:t>）</a:t>
            </a:r>
            <a:endParaRPr lang="en-US" altLang="zh-CN" sz="2400" b="1" dirty="0">
              <a:latin typeface="等线" panose="02010600030101010101" pitchFamily="2" charset="-122"/>
              <a:ea typeface="等线" panose="02010600030101010101" pitchFamily="2" charset="-122"/>
            </a:endParaRPr>
          </a:p>
          <a:p>
            <a:pPr marL="0" indent="0" algn="just">
              <a:lnSpc>
                <a:spcPts val="5180"/>
              </a:lnSpc>
              <a:spcBef>
                <a:spcPts val="0"/>
              </a:spcBef>
              <a:buNone/>
            </a:pPr>
            <a:endParaRPr lang="en-US" altLang="zh-CN" sz="2400" b="1" dirty="0">
              <a:latin typeface="宋体" panose="02010600030101010101" pitchFamily="2" charset="-122"/>
              <a:ea typeface="宋体" panose="02010600030101010101" pitchFamily="2" charset="-122"/>
            </a:endParaRPr>
          </a:p>
        </p:txBody>
      </p:sp>
      <p:sp>
        <p:nvSpPr>
          <p:cNvPr id="5" name="右大括号 4">
            <a:extLst>
              <a:ext uri="{FF2B5EF4-FFF2-40B4-BE49-F238E27FC236}">
                <a16:creationId xmlns:a16="http://schemas.microsoft.com/office/drawing/2014/main" id="{C2CBA5F2-AA12-4755-9278-D3E7B58D2D99}"/>
              </a:ext>
            </a:extLst>
          </p:cNvPr>
          <p:cNvSpPr/>
          <p:nvPr/>
        </p:nvSpPr>
        <p:spPr>
          <a:xfrm>
            <a:off x="9065744" y="2288648"/>
            <a:ext cx="248479" cy="983974"/>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E98C21D6-3060-4CF4-866C-674B75AB42B7}"/>
              </a:ext>
            </a:extLst>
          </p:cNvPr>
          <p:cNvSpPr txBox="1"/>
          <p:nvPr/>
        </p:nvSpPr>
        <p:spPr>
          <a:xfrm>
            <a:off x="9189984" y="2180471"/>
            <a:ext cx="2350323" cy="1200329"/>
          </a:xfrm>
          <a:prstGeom prst="rect">
            <a:avLst/>
          </a:prstGeom>
          <a:noFill/>
        </p:spPr>
        <p:txBody>
          <a:bodyPr wrap="none" rtlCol="0">
            <a:spAutoFit/>
          </a:bodyPr>
          <a:lstStyle/>
          <a:p>
            <a:pPr algn="ctr"/>
            <a:r>
              <a:rPr lang="zh-CN" altLang="en-US" sz="2400" b="1" dirty="0">
                <a:latin typeface="宋体" panose="02010600030101010101" pitchFamily="2" charset="-122"/>
                <a:ea typeface="宋体" panose="02010600030101010101" pitchFamily="2" charset="-122"/>
              </a:rPr>
              <a:t>质疑他人</a:t>
            </a:r>
            <a:endParaRPr lang="en-US" altLang="zh-CN" sz="24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审视自我</a:t>
            </a:r>
            <a:endParaRPr lang="en-US" altLang="zh-CN" sz="24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善于设想</a:t>
            </a:r>
            <a:r>
              <a:rPr lang="zh-CN" altLang="en-US" sz="2400" b="1" u="sng" dirty="0">
                <a:solidFill>
                  <a:srgbClr val="C00000"/>
                </a:solidFill>
                <a:latin typeface="宋体" panose="02010600030101010101" pitchFamily="2" charset="-122"/>
                <a:ea typeface="宋体" panose="02010600030101010101" pitchFamily="2" charset="-122"/>
              </a:rPr>
              <a:t>敌论者</a:t>
            </a:r>
          </a:p>
        </p:txBody>
      </p:sp>
      <p:sp>
        <p:nvSpPr>
          <p:cNvPr id="4" name="矩形 3">
            <a:extLst>
              <a:ext uri="{FF2B5EF4-FFF2-40B4-BE49-F238E27FC236}">
                <a16:creationId xmlns:a16="http://schemas.microsoft.com/office/drawing/2014/main" id="{EAC1043A-54C7-4E0C-AB05-27C608E0181E}"/>
              </a:ext>
            </a:extLst>
          </p:cNvPr>
          <p:cNvSpPr/>
          <p:nvPr/>
        </p:nvSpPr>
        <p:spPr>
          <a:xfrm>
            <a:off x="1390523" y="3909566"/>
            <a:ext cx="9653049" cy="1652504"/>
          </a:xfrm>
          <a:prstGeom prst="rect">
            <a:avLst/>
          </a:prstGeom>
        </p:spPr>
        <p:txBody>
          <a:bodyPr wrap="square">
            <a:spAutoFit/>
          </a:bodyPr>
          <a:lstStyle/>
          <a:p>
            <a:pPr algn="just">
              <a:lnSpc>
                <a:spcPts val="3100"/>
              </a:lnSpc>
            </a:pPr>
            <a:r>
              <a:rPr lang="zh-CN" altLang="en-US"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温馨提示</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：写作驳论文，需要找到</a:t>
            </a:r>
            <a:r>
              <a:rPr lang="zh-CN" altLang="en-US" sz="2400" b="1" u="sng" dirty="0">
                <a:solidFill>
                  <a:srgbClr val="C00000"/>
                </a:solidFill>
                <a:latin typeface="宋体" panose="02010600030101010101" pitchFamily="2" charset="-122"/>
                <a:ea typeface="宋体" panose="02010600030101010101" pitchFamily="2" charset="-122"/>
              </a:rPr>
              <a:t>现实敌论者</a:t>
            </a:r>
            <a:r>
              <a:rPr lang="zh-CN" altLang="en-US" sz="2400" b="1" dirty="0">
                <a:latin typeface="宋体" panose="02010600030101010101" pitchFamily="2" charset="-122"/>
                <a:ea typeface="宋体" panose="02010600030101010101" pitchFamily="2" charset="-122"/>
              </a:rPr>
              <a:t>；即便是立论文，也往往需要</a:t>
            </a:r>
            <a:r>
              <a:rPr lang="zh-CN" altLang="en-US" sz="2400" b="1" u="sng" dirty="0">
                <a:solidFill>
                  <a:srgbClr val="C00000"/>
                </a:solidFill>
                <a:latin typeface="宋体" panose="02010600030101010101" pitchFamily="2" charset="-122"/>
                <a:ea typeface="宋体" panose="02010600030101010101" pitchFamily="2" charset="-122"/>
              </a:rPr>
              <a:t>设想敌论者</a:t>
            </a:r>
            <a:r>
              <a:rPr lang="zh-CN" altLang="en-US" sz="2400" b="1" dirty="0">
                <a:latin typeface="宋体" panose="02010600030101010101" pitchFamily="2" charset="-122"/>
                <a:ea typeface="宋体" panose="02010600030101010101" pitchFamily="2" charset="-122"/>
              </a:rPr>
              <a:t>。运用</a:t>
            </a:r>
            <a:r>
              <a:rPr lang="zh-CN" altLang="en-US" sz="2400" b="1" dirty="0">
                <a:solidFill>
                  <a:srgbClr val="C00000"/>
                </a:solidFill>
                <a:latin typeface="宋体" panose="02010600030101010101" pitchFamily="2" charset="-122"/>
                <a:ea typeface="宋体" panose="02010600030101010101" pitchFamily="2" charset="-122"/>
              </a:rPr>
              <a:t>驳论</a:t>
            </a:r>
            <a:r>
              <a:rPr lang="zh-CN" altLang="en-US" sz="2400" b="1" dirty="0">
                <a:latin typeface="宋体" panose="02010600030101010101" pitchFamily="2" charset="-122"/>
                <a:ea typeface="宋体" panose="02010600030101010101" pitchFamily="2" charset="-122"/>
              </a:rPr>
              <a:t>，审视敌论者</a:t>
            </a:r>
            <a:r>
              <a:rPr lang="zh-CN" altLang="en-US" sz="2400" b="1" dirty="0">
                <a:solidFill>
                  <a:srgbClr val="C00000"/>
                </a:solidFill>
                <a:latin typeface="宋体" panose="02010600030101010101" pitchFamily="2" charset="-122"/>
                <a:ea typeface="宋体" panose="02010600030101010101" pitchFamily="2" charset="-122"/>
              </a:rPr>
              <a:t>是否考虑了事物的复杂性、推理逻辑是否有漏洞、判断是否合情合理</a:t>
            </a:r>
            <a:r>
              <a:rPr lang="zh-CN" altLang="en-US" sz="2400" b="1" dirty="0">
                <a:latin typeface="宋体" panose="02010600030101010101" pitchFamily="2" charset="-122"/>
                <a:ea typeface="宋体" panose="02010600030101010101" pitchFamily="2" charset="-122"/>
              </a:rPr>
              <a:t>，这种全面严谨的思维方式，就彰显了</a:t>
            </a:r>
            <a:r>
              <a:rPr lang="zh-CN" altLang="en-US" sz="2400" b="1" dirty="0">
                <a:solidFill>
                  <a:srgbClr val="C00000"/>
                </a:solidFill>
                <a:latin typeface="宋体" panose="02010600030101010101" pitchFamily="2" charset="-122"/>
                <a:ea typeface="宋体" panose="02010600030101010101" pitchFamily="2" charset="-122"/>
              </a:rPr>
              <a:t>君子风度</a:t>
            </a:r>
            <a:r>
              <a:rPr lang="zh-CN" altLang="en-US" sz="2400" b="1" dirty="0">
                <a:latin typeface="宋体" panose="02010600030101010101" pitchFamily="2" charset="-122"/>
                <a:ea typeface="宋体" panose="02010600030101010101" pitchFamily="2" charset="-122"/>
              </a:rPr>
              <a:t>。</a:t>
            </a:r>
            <a:endParaRPr lang="zh-CN" altLang="en-US" sz="2400" dirty="0"/>
          </a:p>
        </p:txBody>
      </p:sp>
    </p:spTree>
    <p:extLst>
      <p:ext uri="{BB962C8B-B14F-4D97-AF65-F5344CB8AC3E}">
        <p14:creationId xmlns:p14="http://schemas.microsoft.com/office/powerpoint/2010/main" val="3239713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28409" y="1216716"/>
            <a:ext cx="9558779" cy="619380"/>
          </a:xfrm>
        </p:spPr>
        <p:txBody>
          <a:bodyPr>
            <a:normAutofit fontScale="90000"/>
          </a:bodyPr>
          <a:lstStyle/>
          <a:p>
            <a:pPr algn="ctr"/>
            <a:r>
              <a:rPr lang="zh-CN" altLang="en-US" dirty="0">
                <a:latin typeface="华文新魏" panose="02010800040101010101" pitchFamily="2" charset="-122"/>
                <a:ea typeface="华文新魏" panose="02010800040101010101" pitchFamily="2" charset="-122"/>
              </a:rPr>
              <a:t>一 初探 </a:t>
            </a:r>
            <a:r>
              <a:rPr lang="en-US" altLang="zh-CN" dirty="0">
                <a:latin typeface="华文新魏" panose="02010800040101010101" pitchFamily="2" charset="-122"/>
                <a:ea typeface="华文新魏" panose="02010800040101010101" pitchFamily="2" charset="-122"/>
              </a:rPr>
              <a:t>•  </a:t>
            </a:r>
            <a:r>
              <a:rPr lang="zh-CN" altLang="en-US" sz="4000" dirty="0">
                <a:solidFill>
                  <a:srgbClr val="C00000"/>
                </a:solidFill>
                <a:latin typeface="华文新魏" panose="02010800040101010101" pitchFamily="2" charset="-122"/>
                <a:ea typeface="华文新魏" panose="02010800040101010101" pitchFamily="2" charset="-122"/>
              </a:rPr>
              <a:t>驳论文</a:t>
            </a:r>
            <a:r>
              <a:rPr lang="zh-CN" altLang="en-US" dirty="0">
                <a:latin typeface="华文新魏" panose="02010800040101010101" pitchFamily="2" charset="-122"/>
                <a:ea typeface="华文新魏" panose="02010800040101010101" pitchFamily="2" charset="-122"/>
              </a:rPr>
              <a:t>特征何处是？</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519042" y="1836096"/>
            <a:ext cx="11342451" cy="5143773"/>
          </a:xfrm>
        </p:spPr>
        <p:txBody>
          <a:bodyPr>
            <a:normAutofit/>
          </a:bodyPr>
          <a:lstStyle/>
          <a:p>
            <a:pPr marL="0" indent="457200" algn="just">
              <a:lnSpc>
                <a:spcPts val="2880"/>
              </a:lnSpc>
              <a:spcBef>
                <a:spcPts val="0"/>
              </a:spcBef>
              <a:buNone/>
            </a:pPr>
            <a:endParaRPr lang="zh-CN" altLang="zh-CN" b="1" dirty="0">
              <a:latin typeface="宋体" panose="02010600030101010101" pitchFamily="2" charset="-122"/>
              <a:ea typeface="宋体" panose="02010600030101010101" pitchFamily="2" charset="-122"/>
            </a:endParaRPr>
          </a:p>
          <a:p>
            <a:pPr marL="0" indent="457200" algn="just">
              <a:lnSpc>
                <a:spcPts val="4080"/>
              </a:lnSpc>
              <a:spcBef>
                <a:spcPts val="0"/>
              </a:spcBef>
              <a:buNone/>
            </a:pPr>
            <a:endParaRPr lang="zh-CN" altLang="en-US" sz="2400" b="1" dirty="0">
              <a:latin typeface="宋体" panose="02010600030101010101" pitchFamily="2" charset="-122"/>
              <a:ea typeface="宋体" panose="02010600030101010101" pitchFamily="2" charset="-122"/>
            </a:endParaRPr>
          </a:p>
        </p:txBody>
      </p:sp>
      <p:sp>
        <p:nvSpPr>
          <p:cNvPr id="4" name="矩形 3">
            <a:extLst>
              <a:ext uri="{FF2B5EF4-FFF2-40B4-BE49-F238E27FC236}">
                <a16:creationId xmlns:a16="http://schemas.microsoft.com/office/drawing/2014/main" id="{20DA94D5-68F5-4D55-A551-AD079AEA3A10}"/>
              </a:ext>
            </a:extLst>
          </p:cNvPr>
          <p:cNvSpPr/>
          <p:nvPr/>
        </p:nvSpPr>
        <p:spPr>
          <a:xfrm>
            <a:off x="1476049" y="1995402"/>
            <a:ext cx="9611139" cy="3888244"/>
          </a:xfrm>
          <a:prstGeom prst="rect">
            <a:avLst/>
          </a:prstGeom>
        </p:spPr>
        <p:txBody>
          <a:bodyPr wrap="square">
            <a:spAutoFit/>
          </a:bodyPr>
          <a:lstStyle/>
          <a:p>
            <a:pPr indent="457200" algn="just">
              <a:lnSpc>
                <a:spcPts val="3160"/>
              </a:lnSpc>
            </a:pPr>
            <a:r>
              <a:rPr lang="zh-CN" altLang="zh-CN" sz="2400" b="1" dirty="0">
                <a:latin typeface="宋体" panose="02010600030101010101" pitchFamily="2" charset="-122"/>
                <a:ea typeface="宋体" panose="02010600030101010101" pitchFamily="2" charset="-122"/>
              </a:rPr>
              <a:t>请你从下列任务中任选一个，根据要求完成写作。</a:t>
            </a:r>
            <a:endParaRPr lang="en-US" altLang="zh-CN" sz="2400" b="1" dirty="0">
              <a:latin typeface="宋体" panose="02010600030101010101" pitchFamily="2" charset="-122"/>
              <a:ea typeface="宋体" panose="02010600030101010101" pitchFamily="2" charset="-122"/>
            </a:endParaRPr>
          </a:p>
          <a:p>
            <a:pPr indent="457200" algn="just">
              <a:lnSpc>
                <a:spcPts val="3160"/>
              </a:lnSpc>
            </a:pPr>
            <a:r>
              <a:rPr lang="zh-CN" altLang="zh-CN" sz="2400" b="1" dirty="0">
                <a:latin typeface="华文中宋" panose="02010600040101010101" pitchFamily="2" charset="-122"/>
                <a:ea typeface="华文中宋" panose="02010600040101010101" pitchFamily="2" charset="-122"/>
              </a:rPr>
              <a:t>②</a:t>
            </a:r>
            <a:r>
              <a:rPr lang="zh-CN" altLang="zh-CN" sz="2400" b="1" dirty="0">
                <a:solidFill>
                  <a:srgbClr val="C00000"/>
                </a:solidFill>
                <a:latin typeface="华文中宋" panose="02010600040101010101" pitchFamily="2" charset="-122"/>
                <a:ea typeface="华文中宋" panose="02010600040101010101" pitchFamily="2" charset="-122"/>
              </a:rPr>
              <a:t>有人说：有监考能保证考试的结果真实可信，希望父母参与监考；</a:t>
            </a:r>
            <a:endParaRPr lang="en-US" altLang="zh-CN" sz="2400" b="1" dirty="0">
              <a:solidFill>
                <a:srgbClr val="C00000"/>
              </a:solidFill>
              <a:latin typeface="华文中宋" panose="02010600040101010101" pitchFamily="2" charset="-122"/>
              <a:ea typeface="华文中宋" panose="02010600040101010101" pitchFamily="2" charset="-122"/>
            </a:endParaRPr>
          </a:p>
          <a:p>
            <a:pPr indent="457200" algn="just">
              <a:lnSpc>
                <a:spcPts val="3160"/>
              </a:lnSpc>
            </a:pPr>
            <a:r>
              <a:rPr lang="en-US" altLang="zh-CN" sz="2400" b="1" dirty="0">
                <a:solidFill>
                  <a:srgbClr val="C00000"/>
                </a:solidFill>
                <a:latin typeface="华文中宋" panose="02010600040101010101" pitchFamily="2" charset="-122"/>
                <a:ea typeface="华文中宋" panose="02010600040101010101" pitchFamily="2" charset="-122"/>
              </a:rPr>
              <a:t>   </a:t>
            </a:r>
            <a:r>
              <a:rPr lang="zh-CN" altLang="zh-CN" sz="2400" b="1" dirty="0">
                <a:solidFill>
                  <a:srgbClr val="C00000"/>
                </a:solidFill>
                <a:latin typeface="华文中宋" panose="02010600040101010101" pitchFamily="2" charset="-122"/>
                <a:ea typeface="华文中宋" panose="02010600040101010101" pitchFamily="2" charset="-122"/>
              </a:rPr>
              <a:t>有人说：不需要监考，重在自觉，考试的过程更重要。</a:t>
            </a:r>
            <a:endParaRPr lang="en-US" altLang="zh-CN" sz="2400" b="1" dirty="0">
              <a:solidFill>
                <a:srgbClr val="C00000"/>
              </a:solidFill>
              <a:latin typeface="华文中宋" panose="02010600040101010101" pitchFamily="2" charset="-122"/>
              <a:ea typeface="华文中宋" panose="02010600040101010101" pitchFamily="2" charset="-122"/>
            </a:endParaRPr>
          </a:p>
          <a:p>
            <a:pPr indent="457200" algn="just">
              <a:lnSpc>
                <a:spcPts val="4160"/>
              </a:lnSpc>
            </a:pPr>
            <a:r>
              <a:rPr lang="zh-CN" altLang="zh-CN" sz="2400" b="1" dirty="0">
                <a:latin typeface="宋体" panose="02010600030101010101" pitchFamily="2" charset="-122"/>
                <a:ea typeface="宋体" panose="02010600030101010101" pitchFamily="2" charset="-122"/>
              </a:rPr>
              <a:t>请你针对其中一个看法写一篇</a:t>
            </a:r>
            <a:r>
              <a:rPr lang="zh-CN" altLang="zh-CN" sz="3200" b="1" u="sng" dirty="0">
                <a:solidFill>
                  <a:srgbClr val="C00000"/>
                </a:solidFill>
                <a:latin typeface="华文中宋" panose="02010600040101010101" pitchFamily="2" charset="-122"/>
                <a:ea typeface="华文中宋" panose="02010600040101010101" pitchFamily="2" charset="-122"/>
              </a:rPr>
              <a:t>驳论文</a:t>
            </a:r>
            <a:r>
              <a:rPr lang="zh-CN" altLang="zh-CN" sz="2000" b="1" dirty="0">
                <a:latin typeface="华文中宋" panose="02010600040101010101" pitchFamily="2" charset="-122"/>
                <a:ea typeface="华文中宋" panose="02010600040101010101" pitchFamily="2" charset="-122"/>
              </a:rPr>
              <a:t>。</a:t>
            </a:r>
            <a:endParaRPr lang="en-US" altLang="zh-CN" sz="2000" b="1" dirty="0">
              <a:latin typeface="华文中宋" panose="02010600040101010101" pitchFamily="2" charset="-122"/>
              <a:ea typeface="华文中宋" panose="02010600040101010101" pitchFamily="2" charset="-122"/>
            </a:endParaRPr>
          </a:p>
          <a:p>
            <a:pPr indent="457200" algn="just">
              <a:lnSpc>
                <a:spcPts val="4160"/>
              </a:lnSpc>
            </a:pPr>
            <a:r>
              <a:rPr lang="zh-CN" altLang="zh-CN" sz="2400" b="1" dirty="0">
                <a:latin typeface="宋体" panose="02010600030101010101" pitchFamily="2" charset="-122"/>
                <a:ea typeface="宋体" panose="02010600030101010101" pitchFamily="2" charset="-122"/>
              </a:rPr>
              <a:t>要求：结合材料，自选角度，确定立意，自拟标题；切合身份，贴合情境；</a:t>
            </a:r>
            <a:r>
              <a:rPr lang="zh-CN" altLang="zh-CN" sz="3200" b="1" u="sng" dirty="0">
                <a:solidFill>
                  <a:srgbClr val="C00000"/>
                </a:solidFill>
                <a:latin typeface="华文中宋" panose="02010600040101010101" pitchFamily="2" charset="-122"/>
                <a:ea typeface="华文中宋" panose="02010600040101010101" pitchFamily="2" charset="-122"/>
              </a:rPr>
              <a:t>符合文体特征</a:t>
            </a:r>
            <a:r>
              <a:rPr lang="zh-CN" altLang="zh-CN" sz="2400" b="1" dirty="0">
                <a:latin typeface="宋体" panose="02010600030101010101" pitchFamily="2" charset="-122"/>
                <a:ea typeface="宋体" panose="02010600030101010101" pitchFamily="2" charset="-122"/>
              </a:rPr>
              <a:t>；不要套作，不得抄袭；不得泄露个人信息；不少于</a:t>
            </a:r>
            <a:r>
              <a:rPr lang="en-US" altLang="zh-CN" sz="2400" b="1" dirty="0">
                <a:latin typeface="宋体" panose="02010600030101010101" pitchFamily="2" charset="-122"/>
                <a:ea typeface="宋体" panose="02010600030101010101" pitchFamily="2" charset="-122"/>
              </a:rPr>
              <a:t>800</a:t>
            </a:r>
            <a:r>
              <a:rPr lang="zh-CN" altLang="zh-CN" sz="2400" b="1" dirty="0">
                <a:latin typeface="宋体" panose="02010600030101010101" pitchFamily="2" charset="-122"/>
                <a:ea typeface="宋体" panose="02010600030101010101" pitchFamily="2" charset="-122"/>
              </a:rPr>
              <a:t>字。</a:t>
            </a:r>
          </a:p>
          <a:p>
            <a:pPr indent="457200" algn="just">
              <a:lnSpc>
                <a:spcPts val="3160"/>
              </a:lnSpc>
            </a:pPr>
            <a:endParaRPr lang="zh-CN" altLang="zh-CN" sz="3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1628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sz="3600" dirty="0">
                <a:solidFill>
                  <a:srgbClr val="C00000"/>
                </a:solidFill>
                <a:latin typeface="华文行楷" panose="02010800040101010101" pitchFamily="2" charset="-122"/>
                <a:ea typeface="华文行楷" panose="02010800040101010101" pitchFamily="2" charset="-122"/>
              </a:rPr>
              <a:t>立中有驳</a:t>
            </a:r>
            <a:r>
              <a:rPr lang="zh-CN" altLang="en-US" dirty="0">
                <a:latin typeface="华文行楷" panose="02010800040101010101" pitchFamily="2" charset="-122"/>
                <a:ea typeface="华文行楷" panose="02010800040101010101" pitchFamily="2" charset="-122"/>
              </a:rPr>
              <a:t>尤显</a:t>
            </a:r>
            <a:r>
              <a:rPr lang="zh-CN" altLang="en-US" sz="3600" dirty="0">
                <a:solidFill>
                  <a:srgbClr val="C00000"/>
                </a:solidFill>
                <a:latin typeface="华文行楷" panose="02010800040101010101" pitchFamily="2" charset="-122"/>
                <a:ea typeface="华文行楷"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805070" y="1878496"/>
            <a:ext cx="10555355" cy="4204252"/>
          </a:xfrm>
        </p:spPr>
        <p:txBody>
          <a:bodyPr>
            <a:normAutofit fontScale="25000" lnSpcReduction="20000"/>
          </a:bodyPr>
          <a:lstStyle/>
          <a:p>
            <a:pPr marL="0" indent="0" algn="ctr">
              <a:lnSpc>
                <a:spcPts val="2320"/>
              </a:lnSpc>
              <a:buNone/>
            </a:pPr>
            <a:r>
              <a:rPr lang="zh-CN" altLang="zh-CN" sz="9600" b="1" dirty="0">
                <a:latin typeface="黑体" panose="02010609060101010101" pitchFamily="49" charset="-122"/>
                <a:ea typeface="黑体" panose="02010609060101010101" pitchFamily="49" charset="-122"/>
              </a:rPr>
              <a:t>延期高考，语文</a:t>
            </a:r>
            <a:r>
              <a:rPr lang="zh-CN" altLang="zh-CN" sz="9600" b="1" dirty="0">
                <a:solidFill>
                  <a:srgbClr val="C00000"/>
                </a:solidFill>
                <a:latin typeface="黑体" panose="02010609060101010101" pitchFamily="49" charset="-122"/>
                <a:ea typeface="黑体" panose="02010609060101010101" pitchFamily="49" charset="-122"/>
              </a:rPr>
              <a:t>如何备考</a:t>
            </a:r>
            <a:r>
              <a:rPr lang="zh-CN" altLang="zh-CN" sz="9600" b="1" dirty="0">
                <a:latin typeface="黑体" panose="02010609060101010101" pitchFamily="49" charset="-122"/>
                <a:ea typeface="黑体" panose="02010609060101010101" pitchFamily="49" charset="-122"/>
              </a:rPr>
              <a:t>？葛老师有话说</a:t>
            </a:r>
            <a:r>
              <a:rPr lang="en-US" altLang="zh-CN" sz="9600" b="1" dirty="0">
                <a:latin typeface="黑体" panose="02010609060101010101" pitchFamily="49" charset="-122"/>
                <a:ea typeface="黑体" panose="02010609060101010101" pitchFamily="49" charset="-122"/>
              </a:rPr>
              <a:t>……</a:t>
            </a:r>
            <a:r>
              <a:rPr lang="zh-CN" altLang="en-US" sz="9600" b="1" dirty="0">
                <a:latin typeface="黑体" panose="02010609060101010101" pitchFamily="49" charset="-122"/>
                <a:ea typeface="黑体" panose="02010609060101010101" pitchFamily="49" charset="-122"/>
              </a:rPr>
              <a:t>（节选）</a:t>
            </a:r>
            <a:endParaRPr lang="en-US" altLang="zh-CN" sz="9600" b="1" dirty="0">
              <a:latin typeface="黑体" panose="02010609060101010101" pitchFamily="49" charset="-122"/>
              <a:ea typeface="黑体" panose="02010609060101010101" pitchFamily="49" charset="-122"/>
            </a:endParaRPr>
          </a:p>
          <a:p>
            <a:pPr marL="0" indent="457200" algn="just">
              <a:lnSpc>
                <a:spcPts val="2320"/>
              </a:lnSpc>
              <a:buNone/>
            </a:pPr>
            <a:r>
              <a:rPr lang="en-US" altLang="zh-CN" sz="9600" b="1" dirty="0">
                <a:latin typeface="宋体" panose="02010600030101010101" pitchFamily="2" charset="-122"/>
                <a:ea typeface="宋体" panose="02010600030101010101" pitchFamily="2" charset="-122"/>
              </a:rPr>
              <a:t> </a:t>
            </a:r>
            <a:r>
              <a:rPr lang="zh-CN" altLang="zh-CN" sz="9600" b="1" dirty="0">
                <a:latin typeface="楷体" panose="02010609060101010101" pitchFamily="49" charset="-122"/>
                <a:ea typeface="楷体" panose="02010609060101010101" pitchFamily="49" charset="-122"/>
              </a:rPr>
              <a:t>大家熟悉《曹刿论战》，从那里我们学会一个成语，叫“一鼓作气</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，当然，还知道</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再而衰，三而竭。</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有同学马上反应过来啦：</a:t>
            </a:r>
            <a:r>
              <a:rPr lang="en-US" altLang="zh-CN" sz="9600" b="1" dirty="0">
                <a:latin typeface="楷体" panose="02010609060101010101" pitchFamily="49" charset="-122"/>
                <a:ea typeface="楷体" panose="02010609060101010101" pitchFamily="49" charset="-122"/>
              </a:rPr>
              <a:t>“</a:t>
            </a:r>
            <a:r>
              <a:rPr lang="zh-CN" altLang="zh-CN" sz="9600" b="1" u="sng" dirty="0">
                <a:solidFill>
                  <a:srgbClr val="7030A0"/>
                </a:solidFill>
                <a:latin typeface="楷体" panose="02010609060101010101" pitchFamily="49" charset="-122"/>
                <a:ea typeface="楷体" panose="02010609060101010101" pitchFamily="49" charset="-122"/>
              </a:rPr>
              <a:t>老师，这高考延期，不明摆着让我们‘再而衰’吗？</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先别急，老师想这里做一个成语新解：</a:t>
            </a:r>
            <a:r>
              <a:rPr lang="en-US" altLang="zh-CN" sz="9600" b="1" dirty="0">
                <a:latin typeface="楷体" panose="02010609060101010101" pitchFamily="49" charset="-122"/>
                <a:ea typeface="楷体" panose="02010609060101010101" pitchFamily="49" charset="-122"/>
              </a:rPr>
              <a:t>“</a:t>
            </a:r>
            <a:r>
              <a:rPr lang="zh-CN" altLang="zh-CN" sz="9600" b="1" dirty="0">
                <a:solidFill>
                  <a:srgbClr val="C00000"/>
                </a:solidFill>
                <a:latin typeface="楷体" panose="02010609060101010101" pitchFamily="49" charset="-122"/>
                <a:ea typeface="楷体" panose="02010609060101010101" pitchFamily="49" charset="-122"/>
              </a:rPr>
              <a:t>再也未必衰。</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为啥这样说？事事都有个意外，这高考延期不也是意外吗？一鼓作气，对的，我们成为高三学生的那一天，几乎都进行过誓师大会，高三必胜的话，我们喊过，现在言犹在耳啊。那是我们的“一鼓”。但是，你准备去高三补课的时候，“新冠肺炎”来了，好，在家学习吧，你“衰”了吗？可能</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衰</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一下下，然后马上又</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鼓</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起来啦，为啥呢？空中课堂，居家学习，停课不停学，线上测试，不都是第一次吗？不都是</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一鼓</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吗？对呀，到现在，你还鼓鼓有生气，一直向前冲呢！怎么会延期高考的消息一来，你就</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衰</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了呢？这不也是</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一鼓</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吗？不应该</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衰</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呀！老师这样说，不是在偷换概念，就是这个理。再说啦，年轻人都是朝气蓬勃向前冲，那能</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弃甲曳兵而走</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呢？那不让人耻笑，哪怕你“五十步而后止</a:t>
            </a:r>
            <a:r>
              <a:rPr lang="en-US" altLang="zh-CN" sz="9600" b="1" dirty="0">
                <a:latin typeface="楷体" panose="02010609060101010101" pitchFamily="49" charset="-122"/>
                <a:ea typeface="楷体" panose="02010609060101010101" pitchFamily="49" charset="-122"/>
              </a:rPr>
              <a:t>”</a:t>
            </a:r>
            <a:r>
              <a:rPr lang="zh-CN" altLang="zh-CN" sz="9600" b="1" dirty="0">
                <a:latin typeface="楷体" panose="02010609060101010101" pitchFamily="49" charset="-122"/>
                <a:ea typeface="楷体" panose="02010609060101010101" pitchFamily="49" charset="-122"/>
              </a:rPr>
              <a:t>，不能。</a:t>
            </a:r>
          </a:p>
          <a:p>
            <a:pPr marL="0" indent="457200" algn="just">
              <a:lnSpc>
                <a:spcPts val="2520"/>
              </a:lnSpc>
              <a:buNone/>
            </a:pPr>
            <a:endParaRPr lang="zh-CN" altLang="zh-CN" sz="8000" b="1" dirty="0">
              <a:latin typeface="宋体" panose="02010600030101010101" pitchFamily="2" charset="-122"/>
              <a:ea typeface="宋体" panose="02010600030101010101" pitchFamily="2" charset="-122"/>
            </a:endParaRPr>
          </a:p>
          <a:p>
            <a:pPr marL="0" indent="0" algn="just">
              <a:lnSpc>
                <a:spcPts val="5180"/>
              </a:lnSpc>
              <a:spcBef>
                <a:spcPts val="0"/>
              </a:spcBef>
              <a:buNone/>
            </a:pP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05913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小结</a:t>
            </a:r>
            <a:r>
              <a:rPr lang="en-US" altLang="zh-CN" dirty="0">
                <a:latin typeface="华文行楷" panose="02010800040101010101" pitchFamily="2" charset="-122"/>
                <a:ea typeface="华文行楷" panose="02010800040101010101" pitchFamily="2" charset="-122"/>
              </a:rPr>
              <a:t>2 •  </a:t>
            </a:r>
            <a:r>
              <a:rPr lang="zh-CN" altLang="en-US" dirty="0">
                <a:solidFill>
                  <a:srgbClr val="C00000"/>
                </a:solidFill>
                <a:latin typeface="华文行楷" panose="02010800040101010101" pitchFamily="2" charset="-122"/>
                <a:ea typeface="华文行楷" panose="02010800040101010101" pitchFamily="2" charset="-122"/>
              </a:rPr>
              <a:t>辩证思维</a:t>
            </a:r>
            <a:r>
              <a:rPr lang="zh-CN" altLang="en-US" dirty="0">
                <a:latin typeface="华文行楷" panose="02010800040101010101" pitchFamily="2" charset="-122"/>
                <a:ea typeface="华文行楷" panose="02010800040101010101" pitchFamily="2" charset="-122"/>
              </a:rPr>
              <a:t>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dirty="0">
              <a:latin typeface="华文行楷" panose="02010800040101010101" pitchFamily="2" charset="-122"/>
              <a:ea typeface="华文行楷" panose="02010800040101010101" pitchFamily="2" charset="-122"/>
            </a:endParaRPr>
          </a:p>
        </p:txBody>
      </p:sp>
      <p:sp>
        <p:nvSpPr>
          <p:cNvPr id="4" name="矩形 3">
            <a:extLst>
              <a:ext uri="{FF2B5EF4-FFF2-40B4-BE49-F238E27FC236}">
                <a16:creationId xmlns:a16="http://schemas.microsoft.com/office/drawing/2014/main" id="{3736A6CD-9169-47A1-8481-E870ECD0ED1A}"/>
              </a:ext>
            </a:extLst>
          </p:cNvPr>
          <p:cNvSpPr/>
          <p:nvPr/>
        </p:nvSpPr>
        <p:spPr>
          <a:xfrm>
            <a:off x="1325732" y="2273697"/>
            <a:ext cx="9717840" cy="2023952"/>
          </a:xfrm>
          <a:prstGeom prst="rect">
            <a:avLst/>
          </a:prstGeom>
        </p:spPr>
        <p:txBody>
          <a:bodyPr wrap="square">
            <a:spAutoFit/>
          </a:bodyPr>
          <a:lstStyle/>
          <a:p>
            <a:pPr algn="just">
              <a:lnSpc>
                <a:spcPts val="3080"/>
              </a:lnSpc>
            </a:pPr>
            <a:r>
              <a:rPr lang="zh-CN" altLang="en-US" sz="2400" b="1" dirty="0">
                <a:latin typeface="宋体" panose="02010600030101010101" pitchFamily="2" charset="-122"/>
                <a:ea typeface="宋体" panose="02010600030101010101" pitchFamily="2" charset="-122"/>
              </a:rPr>
              <a:t>温馨提示</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gn="just">
              <a:lnSpc>
                <a:spcPts val="3080"/>
              </a:lnSpc>
            </a:pPr>
            <a:r>
              <a:rPr lang="zh-CN" altLang="en-US" sz="2400" b="1" dirty="0">
                <a:latin typeface="宋体" panose="02010600030101010101" pitchFamily="2" charset="-122"/>
                <a:ea typeface="宋体" panose="02010600030101010101" pitchFamily="2" charset="-122"/>
              </a:rPr>
              <a:t>驳论切不可</a:t>
            </a:r>
            <a:r>
              <a:rPr lang="zh-CN" altLang="en-US" sz="2400" b="1" dirty="0">
                <a:solidFill>
                  <a:srgbClr val="7030A0"/>
                </a:solidFill>
                <a:latin typeface="宋体" panose="02010600030101010101" pitchFamily="2" charset="-122"/>
                <a:ea typeface="宋体" panose="02010600030101010101" pitchFamily="2" charset="-122"/>
              </a:rPr>
              <a:t>偏激，武断，片面</a:t>
            </a:r>
            <a:r>
              <a:rPr lang="en-US" altLang="zh-CN" sz="2400" b="1" dirty="0">
                <a:solidFill>
                  <a:srgbClr val="7030A0"/>
                </a:solidFill>
                <a:latin typeface="宋体" panose="02010600030101010101" pitchFamily="2" charset="-122"/>
                <a:ea typeface="宋体" panose="02010600030101010101" pitchFamily="2" charset="-122"/>
              </a:rPr>
              <a:t>……</a:t>
            </a:r>
          </a:p>
          <a:p>
            <a:pPr algn="just">
              <a:lnSpc>
                <a:spcPts val="3080"/>
              </a:lnSpc>
            </a:pPr>
            <a:r>
              <a:rPr lang="zh-CN" altLang="en-US" sz="2400" b="1" dirty="0">
                <a:latin typeface="宋体" panose="02010600030101010101" pitchFamily="2" charset="-122"/>
                <a:ea typeface="宋体" panose="02010600030101010101" pitchFamily="2" charset="-122"/>
              </a:rPr>
              <a:t>在</a:t>
            </a:r>
            <a:r>
              <a:rPr lang="zh-CN" altLang="en-US" sz="2400" b="1" dirty="0">
                <a:solidFill>
                  <a:srgbClr val="C00000"/>
                </a:solidFill>
                <a:latin typeface="宋体" panose="02010600030101010101" pitchFamily="2" charset="-122"/>
                <a:ea typeface="宋体" panose="02010600030101010101" pitchFamily="2" charset="-122"/>
              </a:rPr>
              <a:t>质疑</a:t>
            </a:r>
            <a:r>
              <a:rPr lang="zh-CN" altLang="en-US" sz="2400" b="1" dirty="0">
                <a:latin typeface="宋体" panose="02010600030101010101" pitchFamily="2" charset="-122"/>
                <a:ea typeface="宋体" panose="02010600030101010101" pitchFamily="2" charset="-122"/>
              </a:rPr>
              <a:t>他人、</a:t>
            </a:r>
            <a:r>
              <a:rPr lang="zh-CN" altLang="en-US" sz="2400" b="1" dirty="0">
                <a:solidFill>
                  <a:srgbClr val="C00000"/>
                </a:solidFill>
                <a:latin typeface="宋体" panose="02010600030101010101" pitchFamily="2" charset="-122"/>
                <a:ea typeface="宋体" panose="02010600030101010101" pitchFamily="2" charset="-122"/>
              </a:rPr>
              <a:t>审视</a:t>
            </a:r>
            <a:r>
              <a:rPr lang="zh-CN" altLang="en-US" sz="2400" b="1" dirty="0">
                <a:latin typeface="宋体" panose="02010600030101010101" pitchFamily="2" charset="-122"/>
                <a:ea typeface="宋体" panose="02010600030101010101" pitchFamily="2" charset="-122"/>
              </a:rPr>
              <a:t>自我中要有</a:t>
            </a:r>
            <a:r>
              <a:rPr lang="zh-CN" altLang="en-US" sz="2400" b="1" dirty="0">
                <a:solidFill>
                  <a:srgbClr val="C00000"/>
                </a:solidFill>
                <a:latin typeface="宋体" panose="02010600030101010101" pitchFamily="2" charset="-122"/>
                <a:ea typeface="宋体" panose="02010600030101010101" pitchFamily="2" charset="-122"/>
              </a:rPr>
              <a:t>同情共理</a:t>
            </a:r>
            <a:r>
              <a:rPr lang="zh-CN" altLang="en-US" sz="2400" b="1" dirty="0">
                <a:latin typeface="宋体" panose="02010600030101010101" pitchFamily="2" charset="-122"/>
                <a:ea typeface="宋体" panose="02010600030101010101" pitchFamily="2" charset="-122"/>
              </a:rPr>
              <a:t>的意识，既承认其</a:t>
            </a:r>
            <a:r>
              <a:rPr lang="zh-CN" altLang="en-US" sz="2400" b="1" dirty="0">
                <a:solidFill>
                  <a:srgbClr val="C00000"/>
                </a:solidFill>
                <a:latin typeface="宋体" panose="02010600030101010101" pitchFamily="2" charset="-122"/>
                <a:ea typeface="宋体" panose="02010600030101010101" pitchFamily="2" charset="-122"/>
              </a:rPr>
              <a:t>合理性</a:t>
            </a:r>
            <a:r>
              <a:rPr lang="zh-CN" altLang="en-US" sz="2400" b="1" dirty="0">
                <a:latin typeface="宋体" panose="02010600030101010101" pitchFamily="2" charset="-122"/>
                <a:ea typeface="宋体" panose="02010600030101010101" pitchFamily="2" charset="-122"/>
              </a:rPr>
              <a:t>，也指出其</a:t>
            </a:r>
            <a:r>
              <a:rPr lang="zh-CN" altLang="en-US" sz="2400" b="1" dirty="0">
                <a:solidFill>
                  <a:srgbClr val="C00000"/>
                </a:solidFill>
                <a:latin typeface="宋体" panose="02010600030101010101" pitchFamily="2" charset="-122"/>
                <a:ea typeface="宋体" panose="02010600030101010101" pitchFamily="2" charset="-122"/>
              </a:rPr>
              <a:t>悖理处</a:t>
            </a:r>
            <a:r>
              <a:rPr lang="zh-CN" altLang="en-US" sz="2400" b="1" dirty="0">
                <a:latin typeface="宋体" panose="02010600030101010101" pitchFamily="2" charset="-122"/>
                <a:ea typeface="宋体" panose="02010600030101010101" pitchFamily="2" charset="-122"/>
              </a:rPr>
              <a:t>，应运用</a:t>
            </a:r>
            <a:r>
              <a:rPr lang="zh-CN" altLang="en-US" sz="2400" b="1" dirty="0">
                <a:solidFill>
                  <a:srgbClr val="C00000"/>
                </a:solidFill>
                <a:latin typeface="宋体" panose="02010600030101010101" pitchFamily="2" charset="-122"/>
                <a:ea typeface="宋体" panose="02010600030101010101" pitchFamily="2" charset="-122"/>
              </a:rPr>
              <a:t>辩证</a:t>
            </a:r>
            <a:r>
              <a:rPr lang="zh-CN" altLang="en-US" sz="2400" b="1" dirty="0">
                <a:latin typeface="宋体" panose="02010600030101010101" pitchFamily="2" charset="-122"/>
                <a:ea typeface="宋体" panose="02010600030101010101" pitchFamily="2" charset="-122"/>
              </a:rPr>
              <a:t>思维，</a:t>
            </a:r>
            <a:r>
              <a:rPr lang="zh-CN" altLang="en-US" sz="2400" b="1" dirty="0">
                <a:solidFill>
                  <a:srgbClr val="C00000"/>
                </a:solidFill>
                <a:latin typeface="宋体" panose="02010600030101010101" pitchFamily="2" charset="-122"/>
                <a:ea typeface="宋体" panose="02010600030101010101" pitchFamily="2" charset="-122"/>
              </a:rPr>
              <a:t>全面、发展、联系</a:t>
            </a:r>
            <a:r>
              <a:rPr lang="zh-CN" altLang="en-US" sz="2400" b="1" dirty="0">
                <a:latin typeface="宋体" panose="02010600030101010101" pitchFamily="2" charset="-122"/>
                <a:ea typeface="宋体" panose="02010600030101010101" pitchFamily="2" charset="-122"/>
              </a:rPr>
              <a:t>的观点去思考问题；</a:t>
            </a:r>
            <a:endParaRPr lang="en-US" altLang="zh-CN" sz="2400" b="1" dirty="0">
              <a:latin typeface="宋体" panose="02010600030101010101" pitchFamily="2" charset="-122"/>
              <a:ea typeface="宋体" panose="02010600030101010101" pitchFamily="2" charset="-122"/>
            </a:endParaRPr>
          </a:p>
          <a:p>
            <a:pPr algn="just">
              <a:lnSpc>
                <a:spcPts val="3080"/>
              </a:lnSpc>
            </a:pPr>
            <a:r>
              <a:rPr lang="zh-CN" altLang="en-US" sz="2400" b="1" dirty="0">
                <a:latin typeface="宋体" panose="02010600030101010101" pitchFamily="2" charset="-122"/>
                <a:ea typeface="宋体" panose="02010600030101010101" pitchFamily="2" charset="-122"/>
              </a:rPr>
              <a:t>应有</a:t>
            </a:r>
            <a:r>
              <a:rPr lang="zh-CN" altLang="en-US" sz="2400" b="1" dirty="0">
                <a:solidFill>
                  <a:srgbClr val="C00000"/>
                </a:solidFill>
                <a:latin typeface="宋体" panose="02010600030101010101" pitchFamily="2" charset="-122"/>
                <a:ea typeface="宋体" panose="02010600030101010101" pitchFamily="2" charset="-122"/>
              </a:rPr>
              <a:t>批判性</a:t>
            </a:r>
            <a:r>
              <a:rPr lang="zh-CN" altLang="en-US" sz="2400" b="1" dirty="0">
                <a:latin typeface="宋体" panose="02010600030101010101" pitchFamily="2" charset="-122"/>
                <a:ea typeface="宋体" panose="02010600030101010101" pitchFamily="2" charset="-122"/>
              </a:rPr>
              <a:t>思维，信什么，做什么，有合</a:t>
            </a:r>
            <a:r>
              <a:rPr lang="zh-CN" altLang="en-US" sz="2400" b="1" dirty="0">
                <a:solidFill>
                  <a:srgbClr val="C00000"/>
                </a:solidFill>
                <a:latin typeface="宋体" panose="02010600030101010101" pitchFamily="2" charset="-122"/>
                <a:ea typeface="宋体" panose="02010600030101010101" pitchFamily="2" charset="-122"/>
              </a:rPr>
              <a:t>理</a:t>
            </a:r>
            <a:r>
              <a:rPr lang="zh-CN" altLang="en-US" sz="2400" b="1" dirty="0">
                <a:latin typeface="宋体" panose="02010600030101010101" pitchFamily="2" charset="-122"/>
                <a:ea typeface="宋体" panose="02010600030101010101" pitchFamily="2" charset="-122"/>
              </a:rPr>
              <a:t>的决定。</a:t>
            </a: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91629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140502"/>
            <a:ext cx="9558779" cy="619380"/>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sz="4000" dirty="0">
                <a:solidFill>
                  <a:srgbClr val="C00000"/>
                </a:solidFill>
                <a:latin typeface="华文行楷" panose="02010800040101010101" pitchFamily="2" charset="-122"/>
                <a:ea typeface="华文行楷" panose="02010800040101010101" pitchFamily="2" charset="-122"/>
              </a:rPr>
              <a:t>同情共理</a:t>
            </a:r>
            <a:r>
              <a:rPr lang="zh-CN" altLang="en-US" sz="3600" dirty="0">
                <a:latin typeface="华文行楷" panose="02010800040101010101" pitchFamily="2" charset="-122"/>
                <a:ea typeface="华文行楷" panose="02010800040101010101" pitchFamily="2" charset="-122"/>
              </a:rPr>
              <a:t>尤显</a:t>
            </a:r>
            <a:r>
              <a:rPr lang="zh-CN" altLang="en-US" sz="4000" dirty="0">
                <a:solidFill>
                  <a:srgbClr val="C00000"/>
                </a:solidFill>
                <a:latin typeface="华文行楷" panose="02010800040101010101" pitchFamily="2" charset="-122"/>
                <a:ea typeface="华文行楷"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381539" y="1858823"/>
            <a:ext cx="9662033" cy="4399934"/>
          </a:xfrm>
        </p:spPr>
        <p:txBody>
          <a:bodyPr>
            <a:normAutofit/>
          </a:bodyPr>
          <a:lstStyle/>
          <a:p>
            <a:pPr marL="0" indent="457200" algn="just">
              <a:lnSpc>
                <a:spcPts val="2480"/>
              </a:lnSpc>
              <a:spcBef>
                <a:spcPts val="0"/>
              </a:spcBef>
              <a:buNone/>
            </a:pPr>
            <a:r>
              <a:rPr lang="zh-CN" altLang="zh-CN" sz="2400" b="1" dirty="0">
                <a:latin typeface="楷体" panose="02010609060101010101" pitchFamily="49" charset="-122"/>
                <a:ea typeface="楷体" panose="02010609060101010101" pitchFamily="49" charset="-122"/>
              </a:rPr>
              <a:t>而这场考试也引发了人们的议论，有人说希望父母参与监考，从而保证考试的结果真实可信。对于这个问题，我的观点却是：</a:t>
            </a:r>
            <a:r>
              <a:rPr lang="zh-CN" altLang="zh-CN" sz="2400" b="1" dirty="0">
                <a:solidFill>
                  <a:srgbClr val="C00000"/>
                </a:solidFill>
                <a:latin typeface="楷体" panose="02010609060101010101" pitchFamily="49" charset="-122"/>
                <a:ea typeface="楷体" panose="02010609060101010101" pitchFamily="49" charset="-122"/>
              </a:rPr>
              <a:t>线上考试需要自觉，无需监考</a:t>
            </a:r>
            <a:r>
              <a:rPr lang="zh-CN"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457200" algn="just">
              <a:lnSpc>
                <a:spcPts val="2480"/>
              </a:lnSpc>
              <a:spcBef>
                <a:spcPts val="0"/>
              </a:spcBef>
              <a:buNone/>
            </a:pPr>
            <a:r>
              <a:rPr lang="zh-CN" altLang="zh-CN" sz="2400" b="1" dirty="0">
                <a:solidFill>
                  <a:srgbClr val="C00000"/>
                </a:solidFill>
                <a:latin typeface="楷体" panose="02010609060101010101" pitchFamily="49" charset="-122"/>
                <a:ea typeface="楷体" panose="02010609060101010101" pitchFamily="49" charset="-122"/>
              </a:rPr>
              <a:t>诚然</a:t>
            </a:r>
            <a:r>
              <a:rPr lang="zh-CN" altLang="zh-CN" sz="2400" b="1" dirty="0">
                <a:latin typeface="楷体" panose="02010609060101010101" pitchFamily="49" charset="-122"/>
                <a:ea typeface="楷体" panose="02010609060101010101" pitchFamily="49" charset="-122"/>
              </a:rPr>
              <a:t>，当考试有监考人在场时，他人的监督</a:t>
            </a:r>
            <a:r>
              <a:rPr lang="zh-CN" altLang="zh-CN" sz="2400" b="1" dirty="0">
                <a:solidFill>
                  <a:srgbClr val="C00000"/>
                </a:solidFill>
                <a:latin typeface="楷体" panose="02010609060101010101" pitchFamily="49" charset="-122"/>
                <a:ea typeface="楷体" panose="02010609060101010101" pitchFamily="49" charset="-122"/>
              </a:rPr>
              <a:t>会使正在考试的我们警醒</a:t>
            </a:r>
            <a:r>
              <a:rPr lang="zh-CN" altLang="zh-CN" sz="2400" b="1" dirty="0">
                <a:latin typeface="楷体" panose="02010609060101010101" pitchFamily="49" charset="-122"/>
                <a:ea typeface="楷体" panose="02010609060101010101" pitchFamily="49" charset="-122"/>
              </a:rPr>
              <a:t>，在他人的监督之下，</a:t>
            </a:r>
            <a:r>
              <a:rPr lang="zh-CN" altLang="zh-CN" sz="2400" b="1" dirty="0">
                <a:solidFill>
                  <a:srgbClr val="C00000"/>
                </a:solidFill>
                <a:latin typeface="楷体" panose="02010609060101010101" pitchFamily="49" charset="-122"/>
                <a:ea typeface="楷体" panose="02010609060101010101" pitchFamily="49" charset="-122"/>
              </a:rPr>
              <a:t>考试作弊现象有效减少</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考试结果也更加真实可信</a:t>
            </a:r>
            <a:r>
              <a:rPr lang="zh-CN" altLang="zh-CN" sz="2400" b="1"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但是</a:t>
            </a:r>
            <a:r>
              <a:rPr lang="zh-CN" altLang="zh-CN" sz="2400" b="1" dirty="0">
                <a:latin typeface="楷体" panose="02010609060101010101" pitchFamily="49" charset="-122"/>
                <a:ea typeface="楷体" panose="02010609060101010101" pitchFamily="49" charset="-122"/>
              </a:rPr>
              <a:t>，以父母参与监考为例，我们</a:t>
            </a:r>
            <a:r>
              <a:rPr lang="zh-CN" altLang="zh-CN" sz="2400" b="1" dirty="0">
                <a:solidFill>
                  <a:srgbClr val="C00000"/>
                </a:solidFill>
                <a:latin typeface="楷体" panose="02010609060101010101" pitchFamily="49" charset="-122"/>
                <a:ea typeface="楷体" panose="02010609060101010101" pitchFamily="49" charset="-122"/>
              </a:rPr>
              <a:t>很可能会</a:t>
            </a:r>
            <a:r>
              <a:rPr lang="zh-CN" altLang="zh-CN" sz="2400" b="1" dirty="0">
                <a:latin typeface="楷体" panose="02010609060101010101" pitchFamily="49" charset="-122"/>
                <a:ea typeface="楷体" panose="02010609060101010101" pitchFamily="49" charset="-122"/>
              </a:rPr>
              <a:t>提前知道题目，又若父母在监考途中离开半晌，望着触手可得的电脑、手机以及教辅资料，我们的心中总有这样一个声音告诉我们</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“只要动动手就能获得正确的答案，你不是担心考不好吗？你不是担心排名下降吗？就查看这一次，不会有任何人发现的……”。</a:t>
            </a:r>
            <a:r>
              <a:rPr lang="zh-CN" altLang="zh-CN" sz="2400" b="1" dirty="0">
                <a:solidFill>
                  <a:srgbClr val="C00000"/>
                </a:solidFill>
                <a:latin typeface="楷体" panose="02010609060101010101" pitchFamily="49" charset="-122"/>
                <a:ea typeface="楷体" panose="02010609060101010101" pitchFamily="49" charset="-122"/>
              </a:rPr>
              <a:t>实际上，有监考并不能杜绝作弊的现象</a:t>
            </a:r>
            <a:r>
              <a:rPr lang="zh-CN" altLang="zh-CN" sz="2400" b="1" dirty="0">
                <a:latin typeface="楷体" panose="02010609060101010101" pitchFamily="49" charset="-122"/>
                <a:ea typeface="楷体" panose="02010609060101010101" pitchFamily="49" charset="-122"/>
              </a:rPr>
              <a:t>，只要“有心”，总能找到作弊的时机，无论线上线下都是如此。</a:t>
            </a:r>
            <a:r>
              <a:rPr lang="zh-CN" altLang="zh-CN" sz="2400" b="1" dirty="0">
                <a:solidFill>
                  <a:srgbClr val="C00000"/>
                </a:solidFill>
                <a:latin typeface="楷体" panose="02010609060101010101" pitchFamily="49" charset="-122"/>
                <a:ea typeface="楷体" panose="02010609060101010101" pitchFamily="49" charset="-122"/>
              </a:rPr>
              <a:t>从这个角度来看，监考是否能发挥它的预期功能似乎也要</a:t>
            </a:r>
            <a:r>
              <a:rPr lang="zh-CN" altLang="zh-CN" sz="2400" b="1" u="sng" dirty="0">
                <a:solidFill>
                  <a:srgbClr val="C00000"/>
                </a:solidFill>
                <a:latin typeface="楷体" panose="02010609060101010101" pitchFamily="49" charset="-122"/>
                <a:ea typeface="楷体" panose="02010609060101010101" pitchFamily="49" charset="-122"/>
              </a:rPr>
              <a:t>打个问号了</a:t>
            </a:r>
            <a:r>
              <a:rPr lang="zh-CN" altLang="zh-CN" sz="2400" b="1" dirty="0">
                <a:latin typeface="楷体" panose="02010609060101010101" pitchFamily="49" charset="-122"/>
                <a:ea typeface="楷体" panose="02010609060101010101" pitchFamily="49" charset="-122"/>
              </a:rPr>
              <a:t>。</a:t>
            </a:r>
            <a:r>
              <a:rPr lang="en-US" altLang="zh-CN"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深大附中黄韵菲</a:t>
            </a:r>
            <a:r>
              <a:rPr lang="en-US" altLang="zh-CN" sz="2400" b="1" dirty="0">
                <a:latin typeface="华文仿宋" panose="02010600040101010101" pitchFamily="2" charset="-122"/>
                <a:ea typeface="华文仿宋" panose="02010600040101010101" pitchFamily="2" charset="-122"/>
              </a:rPr>
              <a:t>《</a:t>
            </a:r>
            <a:r>
              <a:rPr lang="zh-CN" altLang="zh-CN" sz="2400" b="1" dirty="0">
                <a:latin typeface="华文仿宋" panose="02010600040101010101" pitchFamily="2" charset="-122"/>
                <a:ea typeface="华文仿宋" panose="02010600040101010101" pitchFamily="2" charset="-122"/>
              </a:rPr>
              <a:t>线上考试更需自觉</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修改版</a:t>
            </a:r>
            <a:r>
              <a:rPr lang="en-US" altLang="zh-CN" sz="2400" b="1" dirty="0">
                <a:latin typeface="宋体" panose="02010600030101010101" pitchFamily="2" charset="-122"/>
                <a:ea typeface="宋体" panose="02010600030101010101" pitchFamily="2" charset="-122"/>
              </a:rPr>
              <a:t>)</a:t>
            </a:r>
          </a:p>
          <a:p>
            <a:pPr marL="0" indent="0" algn="just">
              <a:lnSpc>
                <a:spcPts val="3080"/>
              </a:lnSpc>
              <a:spcBef>
                <a:spcPts val="0"/>
              </a:spcBef>
              <a:buNone/>
            </a:pPr>
            <a:endParaRPr lang="en-US" altLang="zh-CN" sz="2400" b="1" dirty="0">
              <a:latin typeface="楷体" panose="02010609060101010101" pitchFamily="49" charset="-122"/>
              <a:ea typeface="楷体" panose="02010609060101010101" pitchFamily="49" charset="-122"/>
            </a:endParaRPr>
          </a:p>
          <a:p>
            <a:pPr marL="0" indent="0" algn="just">
              <a:lnSpc>
                <a:spcPts val="3080"/>
              </a:lnSpc>
              <a:spcBef>
                <a:spcPts val="0"/>
              </a:spcBef>
              <a:buNone/>
            </a:pPr>
            <a:endParaRPr lang="en-US" altLang="zh-CN" sz="2400" b="1" dirty="0">
              <a:latin typeface="等线" panose="02010600030101010101" pitchFamily="2" charset="-122"/>
              <a:ea typeface="等线" panose="02010600030101010101" pitchFamily="2" charset="-122"/>
            </a:endParaRPr>
          </a:p>
          <a:p>
            <a:pPr marL="0" indent="0" algn="just">
              <a:lnSpc>
                <a:spcPts val="5180"/>
              </a:lnSpc>
              <a:spcBef>
                <a:spcPts val="0"/>
              </a:spcBef>
              <a:buNone/>
            </a:pP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16168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84793" y="1038686"/>
            <a:ext cx="9558779" cy="721195"/>
          </a:xfrm>
        </p:spPr>
        <p:txBody>
          <a:bodyPr>
            <a:normAutofit/>
          </a:bodyPr>
          <a:lstStyle/>
          <a:p>
            <a:pPr algn="ctr"/>
            <a:r>
              <a:rPr lang="zh-CN" altLang="en-US" dirty="0">
                <a:latin typeface="华文行楷" panose="02010800040101010101" pitchFamily="2" charset="-122"/>
                <a:ea typeface="华文行楷" panose="02010800040101010101" pitchFamily="2" charset="-122"/>
              </a:rPr>
              <a:t>思考</a:t>
            </a:r>
            <a:r>
              <a:rPr lang="en-US" altLang="zh-CN" dirty="0">
                <a:latin typeface="华文行楷" panose="02010800040101010101" pitchFamily="2" charset="-122"/>
                <a:ea typeface="华文行楷" panose="02010800040101010101" pitchFamily="2" charset="-122"/>
              </a:rPr>
              <a:t>2 •  </a:t>
            </a:r>
            <a:r>
              <a:rPr lang="zh-CN" altLang="en-US" dirty="0">
                <a:latin typeface="华文行楷" panose="02010800040101010101" pitchFamily="2" charset="-122"/>
                <a:ea typeface="华文行楷" panose="02010800040101010101" pitchFamily="2" charset="-122"/>
              </a:rPr>
              <a:t>驳论之</a:t>
            </a:r>
            <a:r>
              <a:rPr lang="zh-CN" altLang="en-US" dirty="0">
                <a:solidFill>
                  <a:srgbClr val="C00000"/>
                </a:solidFill>
                <a:latin typeface="华文行楷" panose="02010800040101010101" pitchFamily="2" charset="-122"/>
                <a:ea typeface="华文行楷" panose="02010800040101010101" pitchFamily="2" charset="-122"/>
              </a:rPr>
              <a:t>语言</a:t>
            </a:r>
            <a:r>
              <a:rPr lang="zh-CN" altLang="en-US" dirty="0">
                <a:latin typeface="华文行楷" panose="02010800040101010101" pitchFamily="2" charset="-122"/>
                <a:ea typeface="华文行楷" panose="02010800040101010101" pitchFamily="2" charset="-122"/>
              </a:rPr>
              <a:t>如何彰显</a:t>
            </a:r>
            <a:r>
              <a:rPr lang="zh-CN" altLang="en-US" sz="4000" dirty="0">
                <a:solidFill>
                  <a:srgbClr val="C00000"/>
                </a:solidFill>
                <a:latin typeface="华文行楷" panose="02010800040101010101" pitchFamily="2" charset="-122"/>
                <a:ea typeface="华文行楷" panose="02010800040101010101" pitchFamily="2" charset="-122"/>
              </a:rPr>
              <a:t>君子之风</a:t>
            </a:r>
            <a:r>
              <a:rPr lang="zh-CN" altLang="en-US" sz="3600" dirty="0">
                <a:latin typeface="华文行楷" panose="02010800040101010101" pitchFamily="2" charset="-122"/>
                <a:ea typeface="华文行楷" panose="02010800040101010101" pitchFamily="2" charset="-122"/>
              </a:rPr>
              <a:t>？</a:t>
            </a:r>
          </a:p>
        </p:txBody>
      </p:sp>
      <p:sp>
        <p:nvSpPr>
          <p:cNvPr id="4" name="矩形 3">
            <a:extLst>
              <a:ext uri="{FF2B5EF4-FFF2-40B4-BE49-F238E27FC236}">
                <a16:creationId xmlns:a16="http://schemas.microsoft.com/office/drawing/2014/main" id="{1510497A-F160-4809-AA69-CA613C4F4FB3}"/>
              </a:ext>
            </a:extLst>
          </p:cNvPr>
          <p:cNvSpPr/>
          <p:nvPr/>
        </p:nvSpPr>
        <p:spPr>
          <a:xfrm>
            <a:off x="1378998" y="2031296"/>
            <a:ext cx="9913398" cy="2641749"/>
          </a:xfrm>
          <a:prstGeom prst="rect">
            <a:avLst/>
          </a:prstGeom>
        </p:spPr>
        <p:txBody>
          <a:bodyPr wrap="square">
            <a:spAutoFit/>
          </a:bodyPr>
          <a:lstStyle/>
          <a:p>
            <a:pPr algn="just">
              <a:lnSpc>
                <a:spcPts val="4080"/>
              </a:lnSpc>
            </a:pPr>
            <a:r>
              <a:rPr lang="zh-CN" altLang="en-US" sz="2400" b="1" dirty="0">
                <a:latin typeface="宋体" panose="02010600030101010101" pitchFamily="2" charset="-122"/>
                <a:ea typeface="宋体" panose="02010600030101010101" pitchFamily="2" charset="-122"/>
              </a:rPr>
              <a:t>温馨提示：</a:t>
            </a:r>
            <a:endParaRPr lang="en-US" altLang="zh-CN" sz="2400" b="1" dirty="0">
              <a:latin typeface="宋体" panose="02010600030101010101" pitchFamily="2" charset="-122"/>
              <a:ea typeface="宋体" panose="02010600030101010101" pitchFamily="2" charset="-122"/>
            </a:endParaRPr>
          </a:p>
          <a:p>
            <a:pPr algn="just">
              <a:lnSpc>
                <a:spcPts val="4080"/>
              </a:lnSpc>
            </a:pPr>
            <a:r>
              <a:rPr lang="zh-CN" altLang="en-US" sz="2400" b="1" dirty="0">
                <a:latin typeface="宋体" panose="02010600030101010101" pitchFamily="2" charset="-122"/>
                <a:ea typeface="宋体" panose="02010600030101010101" pitchFamily="2" charset="-122"/>
              </a:rPr>
              <a:t>驳论不一定如</a:t>
            </a:r>
            <a:r>
              <a:rPr lang="zh-CN" altLang="en-US" sz="2400" b="1" dirty="0">
                <a:solidFill>
                  <a:srgbClr val="7030A0"/>
                </a:solidFill>
                <a:latin typeface="宋体" panose="02010600030101010101" pitchFamily="2" charset="-122"/>
                <a:ea typeface="宋体" panose="02010600030101010101" pitchFamily="2" charset="-122"/>
              </a:rPr>
              <a:t>秋风扫落叶、疾风骤雨；不等于无理谩骂、仅仅煽动情绪</a:t>
            </a:r>
            <a:r>
              <a:rPr lang="en-US" altLang="zh-CN" sz="2400" b="1" dirty="0">
                <a:solidFill>
                  <a:srgbClr val="7030A0"/>
                </a:solidFill>
                <a:latin typeface="宋体" panose="02010600030101010101" pitchFamily="2" charset="-122"/>
                <a:ea typeface="宋体" panose="02010600030101010101" pitchFamily="2" charset="-122"/>
              </a:rPr>
              <a:t>……</a:t>
            </a:r>
          </a:p>
          <a:p>
            <a:pPr algn="just">
              <a:lnSpc>
                <a:spcPts val="4080"/>
              </a:lnSpc>
            </a:pPr>
            <a:r>
              <a:rPr lang="zh-CN" altLang="en-US" sz="2400" b="1" dirty="0">
                <a:latin typeface="宋体" panose="02010600030101010101" pitchFamily="2" charset="-122"/>
                <a:ea typeface="宋体" panose="02010600030101010101" pitchFamily="2" charset="-122"/>
              </a:rPr>
              <a:t>晓之以</a:t>
            </a:r>
            <a:r>
              <a:rPr lang="zh-CN" altLang="en-US" sz="2400" b="1" dirty="0">
                <a:solidFill>
                  <a:srgbClr val="C00000"/>
                </a:solidFill>
                <a:latin typeface="宋体" panose="02010600030101010101" pitchFamily="2" charset="-122"/>
                <a:ea typeface="宋体" panose="02010600030101010101" pitchFamily="2" charset="-122"/>
              </a:rPr>
              <a:t>理</a:t>
            </a:r>
            <a:r>
              <a:rPr lang="zh-CN" altLang="en-US" sz="2400" b="1" dirty="0">
                <a:latin typeface="宋体" panose="02010600030101010101" pitchFamily="2" charset="-122"/>
                <a:ea typeface="宋体" panose="02010600030101010101" pitchFamily="2" charset="-122"/>
              </a:rPr>
              <a:t>，说理而不失“</a:t>
            </a:r>
            <a:r>
              <a:rPr lang="zh-CN" altLang="en-US" sz="2400" b="1" dirty="0">
                <a:solidFill>
                  <a:srgbClr val="C00000"/>
                </a:solidFill>
                <a:latin typeface="宋体" panose="02010600030101010101" pitchFamily="2" charset="-122"/>
                <a:ea typeface="宋体" panose="02010600030101010101" pitchFamily="2" charset="-122"/>
              </a:rPr>
              <a:t>礼</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a:t>
            </a:r>
          </a:p>
          <a:p>
            <a:pPr algn="just">
              <a:lnSpc>
                <a:spcPts val="4080"/>
              </a:lnSpc>
            </a:pPr>
            <a:r>
              <a:rPr lang="zh-CN" altLang="en-US" sz="2400" b="1" dirty="0">
                <a:latin typeface="宋体" panose="02010600030101010101" pitchFamily="2" charset="-122"/>
                <a:ea typeface="宋体" panose="02010600030101010101" pitchFamily="2" charset="-122"/>
              </a:rPr>
              <a:t>也可以如</a:t>
            </a:r>
            <a:r>
              <a:rPr lang="zh-CN" altLang="en-US" sz="2400" b="1" dirty="0">
                <a:solidFill>
                  <a:srgbClr val="C00000"/>
                </a:solidFill>
                <a:latin typeface="宋体" panose="02010600030101010101" pitchFamily="2" charset="-122"/>
                <a:ea typeface="宋体" panose="02010600030101010101" pitchFamily="2" charset="-122"/>
              </a:rPr>
              <a:t>春风化雨。</a:t>
            </a:r>
            <a:endParaRPr lang="en-US" altLang="zh-CN" sz="24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33475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029093" y="1841336"/>
            <a:ext cx="10133813" cy="4248379"/>
          </a:xfrm>
        </p:spPr>
        <p:txBody>
          <a:bodyPr>
            <a:normAutofit/>
          </a:bodyPr>
          <a:lstStyle/>
          <a:p>
            <a:pPr marL="0" indent="457200" algn="just">
              <a:lnSpc>
                <a:spcPts val="2380"/>
              </a:lnSpc>
              <a:spcBef>
                <a:spcPts val="0"/>
              </a:spcBef>
              <a:buNone/>
            </a:pP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、准确运用修饰限定词语</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如：范围，频率，性质，程度</a:t>
            </a:r>
            <a:r>
              <a:rPr lang="en-US" altLang="zh-CN" sz="2400" b="1" dirty="0">
                <a:latin typeface="宋体" panose="02010600030101010101" pitchFamily="2" charset="-122"/>
                <a:ea typeface="宋体" panose="02010600030101010101" pitchFamily="2" charset="-122"/>
              </a:rPr>
              <a:t>……</a:t>
            </a:r>
          </a:p>
          <a:p>
            <a:pPr marL="0" indent="457200" algn="just">
              <a:lnSpc>
                <a:spcPts val="2380"/>
              </a:lnSpc>
              <a:spcBef>
                <a:spcPts val="0"/>
              </a:spcBef>
              <a:buNone/>
            </a:pPr>
            <a:r>
              <a:rPr lang="zh-CN" altLang="zh-CN" sz="2400" b="1" dirty="0">
                <a:latin typeface="楷体" panose="02010609060101010101" pitchFamily="49" charset="-122"/>
                <a:ea typeface="楷体" panose="02010609060101010101" pitchFamily="49" charset="-122"/>
              </a:rPr>
              <a:t>首先，考试</a:t>
            </a:r>
            <a:r>
              <a:rPr lang="zh-CN" altLang="zh-CN" sz="2400" b="1" dirty="0">
                <a:solidFill>
                  <a:srgbClr val="C00000"/>
                </a:solidFill>
                <a:latin typeface="楷体" panose="02010609060101010101" pitchFamily="49" charset="-122"/>
                <a:ea typeface="楷体" panose="02010609060101010101" pitchFamily="49" charset="-122"/>
              </a:rPr>
              <a:t>多</a:t>
            </a:r>
            <a:r>
              <a:rPr lang="zh-CN" altLang="zh-CN" sz="2400" b="1" dirty="0">
                <a:latin typeface="楷体" panose="02010609060101010101" pitchFamily="49" charset="-122"/>
                <a:ea typeface="楷体" panose="02010609060101010101" pitchFamily="49" charset="-122"/>
              </a:rPr>
              <a:t>在日间进行，与家长的工作时间</a:t>
            </a:r>
            <a:r>
              <a:rPr lang="zh-CN" altLang="zh-CN" sz="2400" b="1" dirty="0">
                <a:solidFill>
                  <a:srgbClr val="C00000"/>
                </a:solidFill>
                <a:latin typeface="楷体" panose="02010609060101010101" pitchFamily="49" charset="-122"/>
                <a:ea typeface="楷体" panose="02010609060101010101" pitchFamily="49" charset="-122"/>
              </a:rPr>
              <a:t>高度</a:t>
            </a:r>
            <a:r>
              <a:rPr lang="zh-CN" altLang="zh-CN" sz="2400" b="1" dirty="0">
                <a:latin typeface="楷体" panose="02010609060101010101" pitchFamily="49" charset="-122"/>
                <a:ea typeface="楷体" panose="02010609060101010101" pitchFamily="49" charset="-122"/>
              </a:rPr>
              <a:t>重合。在各单位</a:t>
            </a:r>
            <a:r>
              <a:rPr lang="zh-CN" altLang="zh-CN" sz="2400" b="1" dirty="0">
                <a:solidFill>
                  <a:srgbClr val="C00000"/>
                </a:solidFill>
                <a:latin typeface="楷体" panose="02010609060101010101" pitchFamily="49" charset="-122"/>
                <a:ea typeface="楷体" panose="02010609060101010101" pitchFamily="49" charset="-122"/>
              </a:rPr>
              <a:t>陆续</a:t>
            </a:r>
            <a:r>
              <a:rPr lang="zh-CN" altLang="zh-CN" sz="2400" b="1" dirty="0">
                <a:latin typeface="楷体" panose="02010609060101010101" pitchFamily="49" charset="-122"/>
                <a:ea typeface="楷体" panose="02010609060101010101" pitchFamily="49" charset="-122"/>
              </a:rPr>
              <a:t>复工的情况下，有多少家长能抛下手中千头万绪的工作，</a:t>
            </a:r>
            <a:r>
              <a:rPr lang="zh-CN" altLang="zh-CN" sz="2400" b="1" dirty="0">
                <a:solidFill>
                  <a:srgbClr val="C00000"/>
                </a:solidFill>
                <a:latin typeface="楷体" panose="02010609060101010101" pitchFamily="49" charset="-122"/>
                <a:ea typeface="楷体" panose="02010609060101010101" pitchFamily="49" charset="-122"/>
              </a:rPr>
              <a:t>专程</a:t>
            </a:r>
            <a:r>
              <a:rPr lang="zh-CN" altLang="zh-CN" sz="2400" b="1" dirty="0">
                <a:latin typeface="楷体" panose="02010609060101010101" pitchFamily="49" charset="-122"/>
                <a:ea typeface="楷体" panose="02010609060101010101" pitchFamily="49" charset="-122"/>
              </a:rPr>
              <a:t>在家中进行监考？又有多少单位将因为本单位职工的临时请假，不得不</a:t>
            </a:r>
            <a:r>
              <a:rPr lang="zh-CN" altLang="zh-CN" sz="2400" b="1" dirty="0">
                <a:solidFill>
                  <a:srgbClr val="C00000"/>
                </a:solidFill>
                <a:latin typeface="楷体" panose="02010609060101010101" pitchFamily="49" charset="-122"/>
                <a:ea typeface="楷体" panose="02010609060101010101" pitchFamily="49" charset="-122"/>
              </a:rPr>
              <a:t>再次</a:t>
            </a:r>
            <a:r>
              <a:rPr lang="zh-CN" altLang="zh-CN" sz="2400" b="1" dirty="0">
                <a:latin typeface="楷体" panose="02010609060101010101" pitchFamily="49" charset="-122"/>
                <a:ea typeface="楷体" panose="02010609060101010101" pitchFamily="49" charset="-122"/>
              </a:rPr>
              <a:t>调整本就被疫情打乱的工作安排与节奏？我们不能</a:t>
            </a:r>
            <a:r>
              <a:rPr lang="zh-CN" altLang="zh-CN" sz="2400" b="1" dirty="0">
                <a:solidFill>
                  <a:srgbClr val="C00000"/>
                </a:solidFill>
                <a:latin typeface="楷体" panose="02010609060101010101" pitchFamily="49" charset="-122"/>
                <a:ea typeface="楷体" panose="02010609060101010101" pitchFamily="49" charset="-122"/>
              </a:rPr>
              <a:t>仅仅</a:t>
            </a:r>
            <a:r>
              <a:rPr lang="zh-CN" altLang="zh-CN" sz="2400" b="1" dirty="0">
                <a:latin typeface="楷体" panose="02010609060101010101" pitchFamily="49" charset="-122"/>
                <a:ea typeface="楷体" panose="02010609060101010101" pitchFamily="49" charset="-122"/>
              </a:rPr>
              <a:t>把目光放在所谓的“保证真实”上，也应考虑家长监考带来的</a:t>
            </a:r>
            <a:r>
              <a:rPr lang="zh-CN" altLang="zh-CN" sz="2400" b="1" dirty="0">
                <a:solidFill>
                  <a:srgbClr val="C00000"/>
                </a:solidFill>
                <a:latin typeface="楷体" panose="02010609060101010101" pitchFamily="49" charset="-122"/>
                <a:ea typeface="楷体" panose="02010609060101010101" pitchFamily="49" charset="-122"/>
              </a:rPr>
              <a:t>高昂</a:t>
            </a:r>
            <a:r>
              <a:rPr lang="zh-CN" altLang="zh-CN" sz="2400" b="1" dirty="0">
                <a:latin typeface="楷体" panose="02010609060101010101" pitchFamily="49" charset="-122"/>
                <a:ea typeface="楷体" panose="02010609060101010101" pitchFamily="49" charset="-122"/>
              </a:rPr>
              <a:t>的社会成本以及家长监考的可行性。</a:t>
            </a:r>
            <a:endParaRPr lang="en-US" altLang="zh-CN" sz="2400" b="1" dirty="0">
              <a:latin typeface="楷体" panose="02010609060101010101" pitchFamily="49" charset="-122"/>
              <a:ea typeface="楷体" panose="02010609060101010101" pitchFamily="49" charset="-122"/>
            </a:endParaRPr>
          </a:p>
          <a:p>
            <a:pPr marL="0" indent="457200" algn="just">
              <a:lnSpc>
                <a:spcPts val="2380"/>
              </a:lnSpc>
              <a:spcBef>
                <a:spcPts val="0"/>
              </a:spcBef>
              <a:buNone/>
            </a:pPr>
            <a:r>
              <a:rPr lang="zh-CN" altLang="zh-CN" sz="2400" b="1" dirty="0">
                <a:latin typeface="楷体" panose="02010609060101010101" pitchFamily="49" charset="-122"/>
                <a:ea typeface="楷体" panose="02010609060101010101" pitchFamily="49" charset="-122"/>
              </a:rPr>
              <a:t>再者，家长监考就一定能保证考试真实可信吗？正如无法保证麦田中的</a:t>
            </a:r>
            <a:r>
              <a:rPr lang="zh-CN" altLang="zh-CN" sz="2400" b="1" dirty="0">
                <a:solidFill>
                  <a:srgbClr val="C00000"/>
                </a:solidFill>
                <a:latin typeface="楷体" panose="02010609060101010101" pitchFamily="49" charset="-122"/>
                <a:ea typeface="楷体" panose="02010609060101010101" pitchFamily="49" charset="-122"/>
              </a:rPr>
              <a:t>每一粒</a:t>
            </a:r>
            <a:r>
              <a:rPr lang="zh-CN" altLang="zh-CN" sz="2400" b="1" dirty="0">
                <a:latin typeface="楷体" panose="02010609060101010101" pitchFamily="49" charset="-122"/>
                <a:ea typeface="楷体" panose="02010609060101010101" pitchFamily="49" charset="-122"/>
              </a:rPr>
              <a:t>麦穗都饱满，我们无法保证</a:t>
            </a:r>
            <a:r>
              <a:rPr lang="zh-CN" altLang="zh-CN" sz="2400" b="1" dirty="0">
                <a:solidFill>
                  <a:srgbClr val="C00000"/>
                </a:solidFill>
                <a:latin typeface="楷体" panose="02010609060101010101" pitchFamily="49" charset="-122"/>
                <a:ea typeface="楷体" panose="02010609060101010101" pitchFamily="49" charset="-122"/>
              </a:rPr>
              <a:t>所有</a:t>
            </a:r>
            <a:r>
              <a:rPr lang="zh-CN" altLang="zh-CN" sz="2400" b="1" dirty="0">
                <a:latin typeface="楷体" panose="02010609060101010101" pitchFamily="49" charset="-122"/>
                <a:ea typeface="楷体" panose="02010609060101010101" pitchFamily="49" charset="-122"/>
              </a:rPr>
              <a:t>家长都能恪守着“父母之爱子，当为之计深远”的原则，</a:t>
            </a:r>
            <a:r>
              <a:rPr lang="zh-CN" altLang="zh-CN" sz="2400" b="1" dirty="0">
                <a:solidFill>
                  <a:srgbClr val="C00000"/>
                </a:solidFill>
                <a:latin typeface="楷体" panose="02010609060101010101" pitchFamily="49" charset="-122"/>
                <a:ea typeface="楷体" panose="02010609060101010101" pitchFamily="49" charset="-122"/>
              </a:rPr>
              <a:t>切实</a:t>
            </a:r>
            <a:r>
              <a:rPr lang="zh-CN" altLang="zh-CN" sz="2400" b="1" dirty="0">
                <a:latin typeface="楷体" panose="02010609060101010101" pitchFamily="49" charset="-122"/>
                <a:ea typeface="楷体" panose="02010609060101010101" pitchFamily="49" charset="-122"/>
              </a:rPr>
              <a:t>担起监考的责任。每一年都会有父母重结果而不重过程，不惜花重金，走偏门造假，只为将孩子送入名校。那么这场考试中，又怎能忽视</a:t>
            </a:r>
            <a:r>
              <a:rPr lang="zh-CN" altLang="zh-CN" sz="2400" b="1" dirty="0">
                <a:solidFill>
                  <a:srgbClr val="C00000"/>
                </a:solidFill>
                <a:latin typeface="楷体" panose="02010609060101010101" pitchFamily="49" charset="-122"/>
                <a:ea typeface="楷体" panose="02010609060101010101" pitchFamily="49" charset="-122"/>
              </a:rPr>
              <a:t>一部分过于</a:t>
            </a:r>
            <a:r>
              <a:rPr lang="zh-CN" altLang="zh-CN" sz="2400" b="1" dirty="0">
                <a:latin typeface="楷体" panose="02010609060101010101" pitchFamily="49" charset="-122"/>
                <a:ea typeface="楷体" panose="02010609060101010101" pitchFamily="49" charset="-122"/>
              </a:rPr>
              <a:t>注重眼前利益，而纵容</a:t>
            </a:r>
            <a:r>
              <a:rPr lang="zh-CN" altLang="zh-CN" sz="2400" b="1" dirty="0">
                <a:solidFill>
                  <a:srgbClr val="C00000"/>
                </a:solidFill>
                <a:latin typeface="楷体" panose="02010609060101010101" pitchFamily="49" charset="-122"/>
                <a:ea typeface="楷体" panose="02010609060101010101" pitchFamily="49" charset="-122"/>
              </a:rPr>
              <a:t>甚至</a:t>
            </a:r>
            <a:r>
              <a:rPr lang="zh-CN" altLang="zh-CN" sz="2400" b="1" dirty="0">
                <a:latin typeface="楷体" panose="02010609060101010101" pitchFamily="49" charset="-122"/>
                <a:ea typeface="楷体" panose="02010609060101010101" pitchFamily="49" charset="-122"/>
              </a:rPr>
              <a:t>帮助孩子作弊的家长所造成的影响呢？</a:t>
            </a:r>
            <a:r>
              <a:rPr lang="en-US" altLang="zh-CN"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深圳中学考生</a:t>
            </a:r>
            <a:r>
              <a:rPr lang="en-US" altLang="zh-CN" sz="2400" b="1" dirty="0">
                <a:latin typeface="华文仿宋" panose="02010600040101010101" pitchFamily="2" charset="-122"/>
                <a:ea typeface="华文仿宋" panose="02010600040101010101" pitchFamily="2" charset="-122"/>
              </a:rPr>
              <a:t>《</a:t>
            </a:r>
            <a:r>
              <a:rPr lang="zh-CN" altLang="zh-CN" sz="2400" b="1" dirty="0">
                <a:latin typeface="华文仿宋" panose="02010600040101010101" pitchFamily="2" charset="-122"/>
                <a:ea typeface="华文仿宋" panose="02010600040101010101" pitchFamily="2" charset="-122"/>
              </a:rPr>
              <a:t>自觉、慎独，家长何必监考</a:t>
            </a:r>
            <a:r>
              <a:rPr lang="en-US" altLang="zh-CN" sz="2400" b="1" dirty="0">
                <a:latin typeface="华文仿宋" panose="02010600040101010101" pitchFamily="2" charset="-122"/>
                <a:ea typeface="华文仿宋" panose="02010600040101010101" pitchFamily="2" charset="-122"/>
              </a:rPr>
              <a:t>》)</a:t>
            </a:r>
          </a:p>
        </p:txBody>
      </p:sp>
    </p:spTree>
    <p:extLst>
      <p:ext uri="{BB962C8B-B14F-4D97-AF65-F5344CB8AC3E}">
        <p14:creationId xmlns:p14="http://schemas.microsoft.com/office/powerpoint/2010/main" val="1160753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029093" y="1841336"/>
            <a:ext cx="10133813" cy="4248379"/>
          </a:xfrm>
        </p:spPr>
        <p:txBody>
          <a:bodyPr>
            <a:noAutofit/>
          </a:bodyPr>
          <a:lstStyle/>
          <a:p>
            <a:pPr marL="0" indent="457200" algn="just">
              <a:lnSpc>
                <a:spcPts val="3080"/>
              </a:lnSpc>
              <a:spcBef>
                <a:spcPts val="0"/>
              </a:spcBef>
              <a:buNone/>
            </a:pP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、合理运用各类逻辑关联词</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如：假设、因果、转折、递进、并列</a:t>
            </a:r>
            <a:r>
              <a:rPr lang="en-US" altLang="zh-CN" sz="2400" b="1" dirty="0">
                <a:latin typeface="宋体" panose="02010600030101010101" pitchFamily="2" charset="-122"/>
                <a:ea typeface="宋体" panose="02010600030101010101" pitchFamily="2" charset="-122"/>
              </a:rPr>
              <a:t>……</a:t>
            </a:r>
          </a:p>
          <a:p>
            <a:pPr marL="0" indent="457200" algn="just">
              <a:lnSpc>
                <a:spcPts val="3080"/>
              </a:lnSpc>
              <a:spcBef>
                <a:spcPts val="0"/>
              </a:spcBef>
              <a:buNone/>
            </a:pPr>
            <a:r>
              <a:rPr lang="zh-CN" altLang="zh-CN" sz="2400" b="1" u="sng" dirty="0">
                <a:latin typeface="楷体" panose="02010609060101010101" pitchFamily="49" charset="-122"/>
                <a:ea typeface="楷体" panose="02010609060101010101" pitchFamily="49" charset="-122"/>
              </a:rPr>
              <a:t>父母监考论”的推论逻辑起点谬误。其所持论断的支撑是</a:t>
            </a:r>
            <a:r>
              <a:rPr lang="en-US" altLang="zh-CN" sz="2400" b="1" u="sng" dirty="0">
                <a:latin typeface="楷体" panose="02010609060101010101" pitchFamily="49" charset="-122"/>
                <a:ea typeface="楷体" panose="02010609060101010101" pitchFamily="49" charset="-122"/>
              </a:rPr>
              <a:t>“</a:t>
            </a:r>
            <a:r>
              <a:rPr lang="zh-CN" altLang="zh-CN" sz="2400" b="1" u="sng" dirty="0">
                <a:latin typeface="楷体" panose="02010609060101010101" pitchFamily="49" charset="-122"/>
                <a:ea typeface="楷体" panose="02010609060101010101" pitchFamily="49" charset="-122"/>
              </a:rPr>
              <a:t>父母监考，在现实中难保证其所谓‘真实可信’</a:t>
            </a:r>
            <a:r>
              <a:rPr lang="en-US" altLang="zh-CN" sz="2400" b="1" u="sng" dirty="0">
                <a:latin typeface="楷体" panose="02010609060101010101" pitchFamily="49" charset="-122"/>
                <a:ea typeface="楷体" panose="02010609060101010101" pitchFamily="49" charset="-122"/>
              </a:rPr>
              <a:t>”</a:t>
            </a:r>
            <a:r>
              <a:rPr lang="zh-CN" altLang="zh-CN" sz="2400" b="1" u="sng" dirty="0">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即使</a:t>
            </a:r>
            <a:r>
              <a:rPr lang="zh-CN" altLang="zh-CN" sz="2400" b="1" dirty="0">
                <a:latin typeface="楷体" panose="02010609060101010101" pitchFamily="49" charset="-122"/>
                <a:ea typeface="楷体" panose="02010609060101010101" pitchFamily="49" charset="-122"/>
              </a:rPr>
              <a:t>是学校的现场集中考试，舞弊行为</a:t>
            </a:r>
            <a:r>
              <a:rPr lang="zh-CN" altLang="zh-CN" sz="2400" b="1" dirty="0">
                <a:solidFill>
                  <a:srgbClr val="C00000"/>
                </a:solidFill>
                <a:latin typeface="楷体" panose="02010609060101010101" pitchFamily="49" charset="-122"/>
                <a:ea typeface="楷体" panose="02010609060101010101" pitchFamily="49" charset="-122"/>
              </a:rPr>
              <a:t>也</a:t>
            </a:r>
            <a:r>
              <a:rPr lang="zh-CN" altLang="zh-CN" sz="2400" b="1" dirty="0">
                <a:latin typeface="楷体" panose="02010609060101010101" pitchFamily="49" charset="-122"/>
                <a:ea typeface="楷体" panose="02010609060101010101" pitchFamily="49" charset="-122"/>
              </a:rPr>
              <a:t>未曾消失，</a:t>
            </a:r>
            <a:r>
              <a:rPr lang="zh-CN" altLang="zh-CN" sz="2400" b="1" dirty="0">
                <a:solidFill>
                  <a:srgbClr val="C00000"/>
                </a:solidFill>
                <a:latin typeface="楷体" panose="02010609060101010101" pitchFamily="49" charset="-122"/>
                <a:ea typeface="楷体" panose="02010609060101010101" pitchFamily="49" charset="-122"/>
              </a:rPr>
              <a:t>因此</a:t>
            </a:r>
            <a:r>
              <a:rPr lang="zh-CN" altLang="zh-CN" sz="2400" b="1" dirty="0">
                <a:latin typeface="楷体" panose="02010609060101010101" pitchFamily="49" charset="-122"/>
                <a:ea typeface="楷体" panose="02010609060101010101" pitchFamily="49" charset="-122"/>
              </a:rPr>
              <a:t>要采取宣传教育与高度监督以防范。父母二人，怎及在学校时全方位监考之严密？学校正规监考</a:t>
            </a:r>
            <a:r>
              <a:rPr lang="zh-CN" altLang="zh-CN" sz="2400" b="1" dirty="0">
                <a:solidFill>
                  <a:srgbClr val="C00000"/>
                </a:solidFill>
                <a:latin typeface="楷体" panose="02010609060101010101" pitchFamily="49" charset="-122"/>
                <a:ea typeface="楷体" panose="02010609060101010101" pitchFamily="49" charset="-122"/>
              </a:rPr>
              <a:t>尚</a:t>
            </a:r>
            <a:r>
              <a:rPr lang="zh-CN" altLang="zh-CN" sz="2400" b="1" dirty="0">
                <a:latin typeface="楷体" panose="02010609060101010101" pitchFamily="49" charset="-122"/>
                <a:ea typeface="楷体" panose="02010609060101010101" pitchFamily="49" charset="-122"/>
              </a:rPr>
              <a:t>忌惮作弊，父母</a:t>
            </a:r>
            <a:r>
              <a:rPr lang="zh-CN" altLang="zh-CN" sz="2400" b="1" dirty="0">
                <a:solidFill>
                  <a:srgbClr val="C00000"/>
                </a:solidFill>
                <a:latin typeface="楷体" panose="02010609060101010101" pitchFamily="49" charset="-122"/>
                <a:ea typeface="楷体" panose="02010609060101010101" pitchFamily="49" charset="-122"/>
              </a:rPr>
              <a:t>又安得</a:t>
            </a:r>
            <a:r>
              <a:rPr lang="zh-CN" altLang="zh-CN" sz="2400" b="1" dirty="0">
                <a:latin typeface="楷体" panose="02010609060101010101" pitchFamily="49" charset="-122"/>
                <a:ea typeface="楷体" panose="02010609060101010101" pitchFamily="49" charset="-122"/>
              </a:rPr>
              <a:t>保证真实可信？</a:t>
            </a:r>
            <a:r>
              <a:rPr lang="zh-CN" altLang="zh-CN" sz="2400" b="1" dirty="0">
                <a:solidFill>
                  <a:srgbClr val="C00000"/>
                </a:solidFill>
                <a:latin typeface="楷体" panose="02010609060101010101" pitchFamily="49" charset="-122"/>
                <a:ea typeface="楷体" panose="02010609060101010101" pitchFamily="49" charset="-122"/>
              </a:rPr>
              <a:t>况且</a:t>
            </a:r>
            <a:r>
              <a:rPr lang="zh-CN" altLang="zh-CN" sz="2400" b="1" dirty="0">
                <a:latin typeface="楷体" panose="02010609060101010101" pitchFamily="49" charset="-122"/>
                <a:ea typeface="楷体" panose="02010609060101010101" pitchFamily="49" charset="-122"/>
              </a:rPr>
              <a:t>全市数万参考生，其中必有家庭情况特殊，父母无法进行密切监考者，这是难以把控的。</a:t>
            </a:r>
            <a:r>
              <a:rPr lang="zh-CN" altLang="zh-CN" sz="2400" b="1" dirty="0">
                <a:solidFill>
                  <a:srgbClr val="C00000"/>
                </a:solidFill>
                <a:latin typeface="楷体" panose="02010609060101010101" pitchFamily="49" charset="-122"/>
                <a:ea typeface="楷体" panose="02010609060101010101" pitchFamily="49" charset="-122"/>
              </a:rPr>
              <a:t>因此</a:t>
            </a:r>
            <a:r>
              <a:rPr lang="zh-CN" altLang="zh-CN" sz="2400" b="1" dirty="0">
                <a:latin typeface="楷体" panose="02010609060101010101" pitchFamily="49" charset="-122"/>
                <a:ea typeface="楷体" panose="02010609060101010101" pitchFamily="49" charset="-122"/>
              </a:rPr>
              <a:t>，此论将父母监考与结果真实相绑定，其出发点即谬误。</a:t>
            </a:r>
            <a:r>
              <a:rPr lang="en-US" altLang="zh-CN" sz="2400" b="1" dirty="0">
                <a:latin typeface="宋体" panose="02010600030101010101" pitchFamily="2" charset="-122"/>
                <a:ea typeface="宋体" panose="02010600030101010101" pitchFamily="2" charset="-122"/>
              </a:rPr>
              <a:t>(</a:t>
            </a:r>
            <a:r>
              <a:rPr lang="zh-CN" altLang="zh-CN" sz="2400" b="1" dirty="0">
                <a:latin typeface="华文仿宋" panose="02010600040101010101" pitchFamily="2" charset="-122"/>
                <a:ea typeface="华文仿宋" panose="02010600040101010101" pitchFamily="2" charset="-122"/>
              </a:rPr>
              <a:t>深圳外国语学校考生</a:t>
            </a:r>
            <a:r>
              <a:rPr lang="en-US" altLang="zh-CN" sz="2400" b="1" dirty="0">
                <a:latin typeface="华文仿宋" panose="02010600040101010101" pitchFamily="2" charset="-122"/>
                <a:ea typeface="华文仿宋" panose="02010600040101010101" pitchFamily="2" charset="-122"/>
              </a:rPr>
              <a:t>《</a:t>
            </a:r>
            <a:r>
              <a:rPr lang="zh-CN" altLang="zh-CN" sz="2400" b="1" dirty="0">
                <a:latin typeface="华文仿宋" panose="02010600040101010101" pitchFamily="2" charset="-122"/>
                <a:ea typeface="华文仿宋" panose="02010600040101010101" pitchFamily="2" charset="-122"/>
              </a:rPr>
              <a:t>君子慎独，诚则已矣</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修改版</a:t>
            </a:r>
            <a:r>
              <a:rPr lang="en-US" altLang="zh-CN" sz="2400" b="1"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1505152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914399" y="1841336"/>
            <a:ext cx="10546673" cy="4772528"/>
          </a:xfrm>
        </p:spPr>
        <p:txBody>
          <a:bodyPr>
            <a:normAutofit/>
          </a:bodyPr>
          <a:lstStyle/>
          <a:p>
            <a:pPr marL="0" indent="457200" algn="just">
              <a:lnSpc>
                <a:spcPts val="2300"/>
              </a:lnSpc>
              <a:spcBef>
                <a:spcPts val="0"/>
              </a:spcBef>
              <a:buNone/>
            </a:pPr>
            <a:r>
              <a:rPr lang="zh-CN" altLang="en-US" sz="2400" b="1" dirty="0">
                <a:latin typeface="宋体" panose="02010600030101010101" pitchFamily="2" charset="-122"/>
                <a:ea typeface="宋体" panose="02010600030101010101" pitchFamily="2" charset="-122"/>
              </a:rPr>
              <a:t>温馨提示：尤其要善于运用</a:t>
            </a:r>
            <a:r>
              <a:rPr lang="zh-CN" altLang="en-US" sz="2400" b="1" dirty="0">
                <a:solidFill>
                  <a:srgbClr val="C00000"/>
                </a:solidFill>
                <a:latin typeface="宋体" panose="02010600030101010101" pitchFamily="2" charset="-122"/>
                <a:ea typeface="宋体" panose="02010600030101010101" pitchFamily="2" charset="-122"/>
              </a:rPr>
              <a:t>一分为二、辩证思考</a:t>
            </a:r>
            <a:r>
              <a:rPr lang="zh-CN" altLang="en-US" sz="2400" b="1" dirty="0">
                <a:latin typeface="宋体" panose="02010600030101010101" pitchFamily="2" charset="-122"/>
                <a:ea typeface="宋体" panose="02010600030101010101" pitchFamily="2" charset="-122"/>
              </a:rPr>
              <a:t>的</a:t>
            </a:r>
            <a:r>
              <a:rPr lang="zh-CN" altLang="en-US" sz="2400" b="1" dirty="0">
                <a:solidFill>
                  <a:srgbClr val="C00000"/>
                </a:solidFill>
                <a:latin typeface="宋体" panose="02010600030101010101" pitchFamily="2" charset="-122"/>
                <a:ea typeface="宋体" panose="02010600030101010101" pitchFamily="2" charset="-122"/>
              </a:rPr>
              <a:t>关联句</a:t>
            </a:r>
            <a:r>
              <a:rPr lang="zh-CN" altLang="en-US" sz="2400" b="1" dirty="0">
                <a:latin typeface="宋体" panose="02010600030101010101" pitchFamily="2" charset="-122"/>
                <a:ea typeface="宋体" panose="02010600030101010101" pitchFamily="2" charset="-122"/>
              </a:rPr>
              <a:t>，进行</a:t>
            </a:r>
            <a:r>
              <a:rPr lang="zh-CN" altLang="en-US" sz="2400" b="1" dirty="0">
                <a:solidFill>
                  <a:srgbClr val="C00000"/>
                </a:solidFill>
                <a:latin typeface="宋体" panose="02010600030101010101" pitchFamily="2" charset="-122"/>
                <a:ea typeface="宋体" panose="02010600030101010101" pitchFamily="2" charset="-122"/>
              </a:rPr>
              <a:t>同情共理式</a:t>
            </a:r>
            <a:r>
              <a:rPr lang="zh-CN" altLang="en-US" sz="2400" b="1" dirty="0">
                <a:latin typeface="宋体" panose="02010600030101010101" pitchFamily="2" charset="-122"/>
                <a:ea typeface="宋体" panose="02010600030101010101" pitchFamily="2" charset="-122"/>
              </a:rPr>
              <a:t>地批驳：</a:t>
            </a:r>
            <a:endParaRPr lang="en-US" altLang="zh-CN" sz="2400" b="1" dirty="0">
              <a:latin typeface="宋体" panose="02010600030101010101" pitchFamily="2" charset="-122"/>
              <a:ea typeface="宋体" panose="02010600030101010101" pitchFamily="2" charset="-122"/>
            </a:endParaRPr>
          </a:p>
          <a:p>
            <a:pPr marL="0" indent="457200" algn="just">
              <a:lnSpc>
                <a:spcPts val="2300"/>
              </a:lnSpc>
              <a:spcBef>
                <a:spcPts val="0"/>
              </a:spcBef>
              <a:buNone/>
            </a:pPr>
            <a:r>
              <a:rPr lang="zh-CN" altLang="zh-CN" sz="2400" b="1" dirty="0">
                <a:latin typeface="楷体" panose="02010609060101010101" pitchFamily="49" charset="-122"/>
                <a:ea typeface="楷体" panose="02010609060101010101" pitchFamily="49" charset="-122"/>
              </a:rPr>
              <a:t>而这场考试也引发了人们的议论，有人说希望父母参与监考，从而保证考试的结果真实可信。对于这个问题，我的观点却是：</a:t>
            </a:r>
            <a:r>
              <a:rPr lang="zh-CN" altLang="zh-CN" sz="2400" b="1" dirty="0">
                <a:solidFill>
                  <a:srgbClr val="C00000"/>
                </a:solidFill>
                <a:latin typeface="楷体" panose="02010609060101010101" pitchFamily="49" charset="-122"/>
                <a:ea typeface="楷体" panose="02010609060101010101" pitchFamily="49" charset="-122"/>
              </a:rPr>
              <a:t>线上考试需要自觉，无需监考</a:t>
            </a:r>
            <a:r>
              <a:rPr lang="zh-CN"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457200" algn="just">
              <a:lnSpc>
                <a:spcPts val="2300"/>
              </a:lnSpc>
              <a:spcBef>
                <a:spcPts val="0"/>
              </a:spcBef>
              <a:buNone/>
            </a:pPr>
            <a:r>
              <a:rPr lang="zh-CN" altLang="zh-CN" sz="2400" b="1" dirty="0">
                <a:solidFill>
                  <a:srgbClr val="C00000"/>
                </a:solidFill>
                <a:latin typeface="楷体" panose="02010609060101010101" pitchFamily="49" charset="-122"/>
                <a:ea typeface="楷体" panose="02010609060101010101" pitchFamily="49" charset="-122"/>
              </a:rPr>
              <a:t>诚然</a:t>
            </a:r>
            <a:r>
              <a:rPr lang="zh-CN" altLang="zh-CN" sz="2400" b="1" dirty="0">
                <a:latin typeface="楷体" panose="02010609060101010101" pitchFamily="49" charset="-122"/>
                <a:ea typeface="楷体" panose="02010609060101010101" pitchFamily="49" charset="-122"/>
              </a:rPr>
              <a:t>，当考试有监考人在场时，他人的监督会使正在考试的我们警醒，在他人的监督之下，考试作弊现象有效减少，考试结果也更加真实可信。</a:t>
            </a:r>
            <a:r>
              <a:rPr lang="zh-CN" altLang="zh-CN" sz="2400" b="1" dirty="0">
                <a:solidFill>
                  <a:srgbClr val="C00000"/>
                </a:solidFill>
                <a:latin typeface="楷体" panose="02010609060101010101" pitchFamily="49" charset="-122"/>
                <a:ea typeface="楷体" panose="02010609060101010101" pitchFamily="49" charset="-122"/>
              </a:rPr>
              <a:t>但是</a:t>
            </a:r>
            <a:r>
              <a:rPr lang="zh-CN" altLang="zh-CN" sz="2400" b="1" dirty="0">
                <a:latin typeface="楷体" panose="02010609060101010101" pitchFamily="49" charset="-122"/>
                <a:ea typeface="楷体" panose="02010609060101010101" pitchFamily="49" charset="-122"/>
              </a:rPr>
              <a:t>，以父母参与监考为例，我们很可能会提前知道题目，又若父母在监考途中离开半晌，望着触手可得的电脑、手机以及教辅资料，我们的心中总有这样一个声音告诉我们</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只要动动手就能获得正确的答案，你不是担心考不好吗？你不是担心排名下降吗？就查看这一次，不会有任何人发现的……”。实际上，有监考并不能杜绝作弊的现象，只要“有心”，总能找到作弊的时机，无论线上线下都是如此。从这个角度来看，监考是否能发挥它的预期功能似乎也要</a:t>
            </a:r>
            <a:r>
              <a:rPr lang="zh-CN" altLang="zh-CN" sz="2400" b="1" u="sng" dirty="0">
                <a:latin typeface="楷体" panose="02010609060101010101" pitchFamily="49" charset="-122"/>
                <a:ea typeface="楷体" panose="02010609060101010101" pitchFamily="49" charset="-122"/>
              </a:rPr>
              <a:t>打个问号了</a:t>
            </a:r>
            <a:r>
              <a:rPr lang="zh-CN" altLang="zh-CN" sz="2400" b="1" dirty="0">
                <a:latin typeface="楷体" panose="02010609060101010101" pitchFamily="49" charset="-122"/>
                <a:ea typeface="楷体" panose="02010609060101010101" pitchFamily="49" charset="-122"/>
              </a:rPr>
              <a:t>。</a:t>
            </a:r>
            <a:r>
              <a:rPr lang="en-US" altLang="zh-CN"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深大附中黄韵菲</a:t>
            </a:r>
            <a:r>
              <a:rPr lang="en-US" altLang="zh-CN" sz="2400" b="1" dirty="0">
                <a:latin typeface="华文仿宋" panose="02010600040101010101" pitchFamily="2" charset="-122"/>
                <a:ea typeface="华文仿宋" panose="02010600040101010101" pitchFamily="2" charset="-122"/>
              </a:rPr>
              <a:t>《</a:t>
            </a:r>
            <a:r>
              <a:rPr lang="zh-CN" altLang="zh-CN" sz="2400" b="1" dirty="0">
                <a:latin typeface="华文仿宋" panose="02010600040101010101" pitchFamily="2" charset="-122"/>
                <a:ea typeface="华文仿宋" panose="02010600040101010101" pitchFamily="2" charset="-122"/>
              </a:rPr>
              <a:t>线上考试更需自觉</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修改版</a:t>
            </a:r>
            <a:r>
              <a:rPr lang="en-US" altLang="zh-CN" sz="2400" b="1" dirty="0">
                <a:latin typeface="宋体" panose="02010600030101010101" pitchFamily="2" charset="-122"/>
                <a:ea typeface="宋体" panose="02010600030101010101" pitchFamily="2" charset="-122"/>
              </a:rPr>
              <a:t>)</a:t>
            </a:r>
          </a:p>
          <a:p>
            <a:pPr marL="0" indent="457200" algn="just">
              <a:lnSpc>
                <a:spcPts val="3680"/>
              </a:lnSpc>
              <a:spcBef>
                <a:spcPts val="0"/>
              </a:spcBef>
              <a:buNone/>
            </a:pPr>
            <a:endParaRPr lang="en-US" altLang="zh-CN" b="1" dirty="0">
              <a:latin typeface="宋体" panose="02010600030101010101" pitchFamily="2" charset="-122"/>
              <a:ea typeface="宋体" panose="02010600030101010101" pitchFamily="2" charset="-122"/>
            </a:endParaRPr>
          </a:p>
          <a:p>
            <a:pPr marL="0" indent="457200" algn="just">
              <a:lnSpc>
                <a:spcPts val="3680"/>
              </a:lnSpc>
              <a:spcBef>
                <a:spcPts val="0"/>
              </a:spcBef>
              <a:buNone/>
            </a:pPr>
            <a:endParaRPr lang="en-US" altLang="zh-CN"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4755180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029093" y="1841336"/>
            <a:ext cx="10133813" cy="4248379"/>
          </a:xfrm>
        </p:spPr>
        <p:txBody>
          <a:bodyPr>
            <a:normAutofit/>
          </a:bodyPr>
          <a:lstStyle/>
          <a:p>
            <a:pPr marL="0" indent="0" algn="just">
              <a:lnSpc>
                <a:spcPts val="3000"/>
              </a:lnSpc>
              <a:spcBef>
                <a:spcPts val="0"/>
              </a:spcBef>
              <a:buNone/>
            </a:pPr>
            <a:r>
              <a:rPr lang="en-US" altLang="zh-CN" b="1" dirty="0">
                <a:latin typeface="宋体" panose="02010600030101010101" pitchFamily="2" charset="-122"/>
                <a:ea typeface="宋体" panose="02010600030101010101" pitchFamily="2" charset="-122"/>
              </a:rPr>
              <a:t>    </a:t>
            </a:r>
            <a:r>
              <a:rPr lang="zh-CN" altLang="zh-CN" sz="2400" b="1" dirty="0">
                <a:latin typeface="楷体" panose="02010609060101010101" pitchFamily="49" charset="-122"/>
                <a:ea typeface="楷体" panose="02010609060101010101" pitchFamily="49" charset="-122"/>
              </a:rPr>
              <a:t>特殊疫情时期，特殊居家线上测试。</a:t>
            </a:r>
            <a:r>
              <a:rPr lang="zh-CN" altLang="zh-CN" sz="2400" b="1" dirty="0">
                <a:solidFill>
                  <a:srgbClr val="C00000"/>
                </a:solidFill>
                <a:latin typeface="楷体" panose="02010609060101010101" pitchFamily="49" charset="-122"/>
                <a:ea typeface="楷体" panose="02010609060101010101" pitchFamily="49" charset="-122"/>
              </a:rPr>
              <a:t>诚然</a:t>
            </a:r>
            <a:r>
              <a:rPr lang="zh-CN" altLang="zh-CN" sz="2400" b="1" dirty="0">
                <a:latin typeface="楷体" panose="02010609060101010101" pitchFamily="49" charset="-122"/>
                <a:ea typeface="楷体" panose="02010609060101010101" pitchFamily="49" charset="-122"/>
              </a:rPr>
              <a:t>，作为高考模拟，依常例需要如高考般严加监管，谨防舞弊，以求结果之真实可信。为此，有人建议由父母充任监考员，使特殊时期的考试如同往常。</a:t>
            </a:r>
            <a:r>
              <a:rPr lang="zh-CN" altLang="zh-CN" sz="2400" b="1" dirty="0">
                <a:solidFill>
                  <a:srgbClr val="C00000"/>
                </a:solidFill>
                <a:latin typeface="楷体" panose="02010609060101010101" pitchFamily="49" charset="-122"/>
                <a:ea typeface="楷体" panose="02010609060101010101" pitchFamily="49" charset="-122"/>
              </a:rPr>
              <a:t>然而</a:t>
            </a:r>
            <a:r>
              <a:rPr lang="zh-CN" altLang="zh-CN" sz="2400" b="1" dirty="0">
                <a:latin typeface="楷体" panose="02010609060101010101" pitchFamily="49" charset="-122"/>
                <a:ea typeface="楷体" panose="02010609060101010101" pitchFamily="49" charset="-122"/>
              </a:rPr>
              <a:t>依我见，于现实，此论难以实现；于道理，此论没有必要；于长远，此论不如自觉考试有益于品格道德。</a:t>
            </a: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深圳外国语学校盐田高中部考生</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君子慎独，诚则已矣</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宋体" panose="02010600030101010101" pitchFamily="2" charset="-122"/>
                <a:ea typeface="宋体" panose="02010600030101010101" pitchFamily="2" charset="-122"/>
              </a:rPr>
              <a:t>）</a:t>
            </a:r>
            <a:endParaRPr lang="zh-CN" altLang="zh-CN" sz="2400" b="1" dirty="0">
              <a:latin typeface="宋体" panose="02010600030101010101" pitchFamily="2" charset="-122"/>
              <a:ea typeface="宋体" panose="02010600030101010101" pitchFamily="2" charset="-122"/>
            </a:endParaRPr>
          </a:p>
          <a:p>
            <a:pPr marL="0" indent="0" algn="just">
              <a:lnSpc>
                <a:spcPts val="3000"/>
              </a:lnSpc>
              <a:spcBef>
                <a:spcPts val="0"/>
              </a:spcBef>
              <a:buNone/>
            </a:pPr>
            <a:r>
              <a:rPr lang="zh-CN" altLang="en-US" sz="2400" b="1" dirty="0">
                <a:latin typeface="宋体" panose="02010600030101010101" pitchFamily="2" charset="-122"/>
                <a:ea typeface="宋体" panose="02010600030101010101" pitchFamily="2" charset="-122"/>
              </a:rPr>
              <a:t>    这类以一分为二、辩证否定的思维表明观点的语言形式还有很多，如：</a:t>
            </a:r>
            <a:endParaRPr lang="en-US" altLang="zh-CN" sz="2400" b="1" dirty="0">
              <a:latin typeface="宋体" panose="02010600030101010101" pitchFamily="2" charset="-122"/>
              <a:ea typeface="宋体" panose="02010600030101010101" pitchFamily="2" charset="-122"/>
            </a:endParaRPr>
          </a:p>
          <a:p>
            <a:pPr marL="0" indent="0" algn="just">
              <a:lnSpc>
                <a:spcPts val="3000"/>
              </a:lnSpc>
              <a:spcBef>
                <a:spcPts val="0"/>
              </a:spcBef>
              <a:buNone/>
            </a:pPr>
            <a:r>
              <a:rPr lang="zh-CN" altLang="en-US" sz="2400" b="1" dirty="0">
                <a:latin typeface="楷体" panose="02010609060101010101" pitchFamily="49" charset="-122"/>
                <a:ea typeface="楷体" panose="02010609060101010101" pitchFamily="49" charset="-122"/>
              </a:rPr>
              <a:t>诚然，</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，但是</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的确，</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，但是</a:t>
            </a:r>
            <a:r>
              <a:rPr lang="en-US" altLang="zh-CN" sz="2400" b="1" dirty="0">
                <a:latin typeface="楷体" panose="02010609060101010101" pitchFamily="49" charset="-122"/>
                <a:ea typeface="楷体" panose="02010609060101010101" pitchFamily="49" charset="-122"/>
              </a:rPr>
              <a:t>……</a:t>
            </a:r>
          </a:p>
          <a:p>
            <a:pPr marL="0" indent="0" algn="just">
              <a:lnSpc>
                <a:spcPts val="3000"/>
              </a:lnSpc>
              <a:spcBef>
                <a:spcPts val="0"/>
              </a:spcBef>
              <a:buNone/>
            </a:pPr>
            <a:r>
              <a:rPr lang="zh-CN" altLang="en-US" sz="2400" b="1" dirty="0">
                <a:latin typeface="楷体" panose="02010609060101010101" pitchFamily="49" charset="-122"/>
                <a:ea typeface="楷体" panose="02010609060101010101" pitchFamily="49" charset="-122"/>
              </a:rPr>
              <a:t>不可否认，</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然而</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固然</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但是</a:t>
            </a:r>
            <a:r>
              <a:rPr lang="en-US" altLang="zh-CN" sz="2400" b="1" dirty="0">
                <a:latin typeface="楷体" panose="02010609060101010101" pitchFamily="49" charset="-122"/>
                <a:ea typeface="楷体" panose="02010609060101010101" pitchFamily="49" charset="-122"/>
              </a:rPr>
              <a:t>……</a:t>
            </a:r>
          </a:p>
          <a:p>
            <a:pPr marL="0" indent="0" algn="just">
              <a:lnSpc>
                <a:spcPts val="3000"/>
              </a:lnSpc>
              <a:spcBef>
                <a:spcPts val="0"/>
              </a:spcBef>
              <a:buNone/>
            </a:pPr>
            <a:r>
              <a:rPr lang="zh-CN" altLang="en-US" sz="2400" b="1" dirty="0">
                <a:latin typeface="楷体" panose="02010609060101010101" pitchFamily="49" charset="-122"/>
                <a:ea typeface="楷体" panose="02010609060101010101" pitchFamily="49" charset="-122"/>
              </a:rPr>
              <a:t>退一步说，</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，但是</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008315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790113" y="1841336"/>
            <a:ext cx="10617693" cy="4248379"/>
          </a:xfrm>
        </p:spPr>
        <p:txBody>
          <a:bodyPr>
            <a:noAutofit/>
          </a:bodyPr>
          <a:lstStyle/>
          <a:p>
            <a:pPr marL="0" indent="0" algn="just">
              <a:lnSpc>
                <a:spcPts val="2400"/>
              </a:lnSpc>
              <a:spcBef>
                <a:spcPts val="0"/>
              </a:spcBef>
              <a:buNone/>
            </a:pP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妥帖运用肯定或否定、必然性或或然性、委婉性、模糊性的词句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如：的确，不能，并非；或许，未必，可能，也许；不敢苟同</a:t>
            </a:r>
            <a:r>
              <a:rPr lang="en-US" altLang="zh-CN" sz="2400" b="1" dirty="0">
                <a:latin typeface="宋体" panose="02010600030101010101" pitchFamily="2" charset="-122"/>
                <a:ea typeface="宋体" panose="02010600030101010101" pitchFamily="2" charset="-122"/>
              </a:rPr>
              <a:t>……</a:t>
            </a:r>
          </a:p>
          <a:p>
            <a:pPr marL="0" indent="0" algn="just">
              <a:lnSpc>
                <a:spcPts val="2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zh-CN" sz="2400" b="1" dirty="0">
                <a:latin typeface="楷体" panose="02010609060101010101" pitchFamily="49" charset="-122"/>
                <a:ea typeface="楷体" panose="02010609060101010101" pitchFamily="49" charset="-122"/>
              </a:rPr>
              <a:t>其次，父母参与监考，</a:t>
            </a:r>
            <a:r>
              <a:rPr lang="zh-CN" altLang="zh-CN" sz="2400" b="1" dirty="0">
                <a:solidFill>
                  <a:srgbClr val="C00000"/>
                </a:solidFill>
                <a:latin typeface="楷体" panose="02010609060101010101" pitchFamily="49" charset="-122"/>
                <a:ea typeface="楷体" panose="02010609060101010101" pitchFamily="49" charset="-122"/>
              </a:rPr>
              <a:t>并不能</a:t>
            </a:r>
            <a:r>
              <a:rPr lang="zh-CN" altLang="zh-CN" sz="2400" b="1" dirty="0">
                <a:latin typeface="楷体" panose="02010609060101010101" pitchFamily="49" charset="-122"/>
                <a:ea typeface="楷体" panose="02010609060101010101" pitchFamily="49" charset="-122"/>
              </a:rPr>
              <a:t>保证考试结果的</a:t>
            </a:r>
            <a:r>
              <a:rPr lang="zh-CN" altLang="zh-CN" sz="2400" b="1" dirty="0">
                <a:solidFill>
                  <a:srgbClr val="C00000"/>
                </a:solidFill>
                <a:latin typeface="楷体" panose="02010609060101010101" pitchFamily="49" charset="-122"/>
                <a:ea typeface="楷体" panose="02010609060101010101" pitchFamily="49" charset="-122"/>
              </a:rPr>
              <a:t>绝对</a:t>
            </a:r>
            <a:r>
              <a:rPr lang="zh-CN" altLang="zh-CN" sz="2400" b="1" dirty="0">
                <a:latin typeface="楷体" panose="02010609060101010101" pitchFamily="49" charset="-122"/>
                <a:ea typeface="楷体" panose="02010609060101010101" pitchFamily="49" charset="-122"/>
              </a:rPr>
              <a:t>可信。</a:t>
            </a:r>
            <a:r>
              <a:rPr lang="zh-CN" altLang="zh-CN" sz="2400" b="1" dirty="0">
                <a:solidFill>
                  <a:srgbClr val="C00000"/>
                </a:solidFill>
                <a:latin typeface="楷体" panose="02010609060101010101" pitchFamily="49" charset="-122"/>
                <a:ea typeface="楷体" panose="02010609060101010101" pitchFamily="49" charset="-122"/>
              </a:rPr>
              <a:t>确实</a:t>
            </a:r>
            <a:r>
              <a:rPr lang="zh-CN" altLang="zh-CN" sz="2400" b="1" dirty="0">
                <a:latin typeface="楷体" panose="02010609060101010101" pitchFamily="49" charset="-122"/>
                <a:ea typeface="楷体" panose="02010609060101010101" pitchFamily="49" charset="-122"/>
              </a:rPr>
              <a:t>，人工监考是长期以来的监考传统，有其</a:t>
            </a:r>
            <a:r>
              <a:rPr lang="zh-CN" altLang="zh-CN" sz="2400" b="1" dirty="0">
                <a:solidFill>
                  <a:srgbClr val="C00000"/>
                </a:solidFill>
                <a:latin typeface="楷体" panose="02010609060101010101" pitchFamily="49" charset="-122"/>
                <a:ea typeface="楷体" panose="02010609060101010101" pitchFamily="49" charset="-122"/>
              </a:rPr>
              <a:t>确实</a:t>
            </a:r>
            <a:r>
              <a:rPr lang="zh-CN" altLang="zh-CN" sz="2400" b="1" dirty="0">
                <a:latin typeface="楷体" panose="02010609060101010101" pitchFamily="49" charset="-122"/>
                <a:ea typeface="楷体" panose="02010609060101010101" pitchFamily="49" charset="-122"/>
              </a:rPr>
              <a:t>的（</a:t>
            </a:r>
            <a:r>
              <a:rPr lang="zh-CN" altLang="zh-CN" sz="2400" b="1" dirty="0">
                <a:solidFill>
                  <a:srgbClr val="C00000"/>
                </a:solidFill>
                <a:latin typeface="华文仿宋" panose="02010600040101010101" pitchFamily="2" charset="-122"/>
                <a:ea typeface="华文仿宋" panose="02010600040101010101" pitchFamily="2" charset="-122"/>
              </a:rPr>
              <a:t>不可否认</a:t>
            </a:r>
            <a:r>
              <a:rPr lang="zh-CN" altLang="zh-CN" sz="2400" b="1" dirty="0">
                <a:latin typeface="华文仿宋" panose="02010600040101010101" pitchFamily="2" charset="-122"/>
                <a:ea typeface="华文仿宋" panose="02010600040101010101" pitchFamily="2" charset="-122"/>
              </a:rPr>
              <a:t>的</a:t>
            </a:r>
            <a:r>
              <a:rPr lang="zh-CN" altLang="zh-CN" sz="2400" b="1" dirty="0">
                <a:latin typeface="楷体" panose="02010609060101010101" pitchFamily="49" charset="-122"/>
                <a:ea typeface="楷体" panose="02010609060101010101" pitchFamily="49" charset="-122"/>
              </a:rPr>
              <a:t>）重要作用，也</a:t>
            </a:r>
            <a:r>
              <a:rPr lang="zh-CN" altLang="zh-CN" sz="2400" b="1" dirty="0">
                <a:solidFill>
                  <a:srgbClr val="C00000"/>
                </a:solidFill>
                <a:latin typeface="楷体" panose="02010609060101010101" pitchFamily="49" charset="-122"/>
                <a:ea typeface="楷体" panose="02010609060101010101" pitchFamily="49" charset="-122"/>
              </a:rPr>
              <a:t>应该</a:t>
            </a:r>
            <a:r>
              <a:rPr lang="zh-CN" altLang="zh-CN" sz="2400" b="1" dirty="0">
                <a:latin typeface="楷体" panose="02010609060101010101" pitchFamily="49" charset="-122"/>
                <a:ea typeface="楷体" panose="02010609060101010101" pitchFamily="49" charset="-122"/>
              </a:rPr>
              <a:t>被每一场真正极为重要的大型考试所采用；（。）然而，监考主体变更为家长，则</a:t>
            </a:r>
            <a:r>
              <a:rPr lang="zh-CN" altLang="zh-CN" sz="2400" b="1" dirty="0">
                <a:solidFill>
                  <a:srgbClr val="C00000"/>
                </a:solidFill>
                <a:latin typeface="楷体" panose="02010609060101010101" pitchFamily="49" charset="-122"/>
                <a:ea typeface="楷体" panose="02010609060101010101" pitchFamily="49" charset="-122"/>
              </a:rPr>
              <a:t>可能</a:t>
            </a:r>
            <a:r>
              <a:rPr lang="zh-CN" altLang="zh-CN" sz="2400" b="1" dirty="0">
                <a:latin typeface="楷体" panose="02010609060101010101" pitchFamily="49" charset="-122"/>
                <a:ea typeface="楷体" panose="02010609060101010101" pitchFamily="49" charset="-122"/>
              </a:rPr>
              <a:t>导致其可信度和可行性下降。家长对孩子的未来负责，就如泥土对麦种的不倦（</a:t>
            </a:r>
            <a:r>
              <a:rPr lang="zh-CN" altLang="zh-CN" sz="2400" b="1" dirty="0">
                <a:latin typeface="华文仿宋" panose="02010600040101010101" pitchFamily="2" charset="-122"/>
                <a:ea typeface="华文仿宋" panose="02010600040101010101" pitchFamily="2" charset="-122"/>
              </a:rPr>
              <a:t>无私</a:t>
            </a:r>
            <a:r>
              <a:rPr lang="zh-CN" altLang="zh-CN" sz="2400" b="1" dirty="0">
                <a:latin typeface="楷体" panose="02010609060101010101" pitchFamily="49" charset="-122"/>
                <a:ea typeface="楷体" panose="02010609060101010101" pitchFamily="49" charset="-122"/>
              </a:rPr>
              <a:t>）奉献一样，虽具有</a:t>
            </a:r>
            <a:r>
              <a:rPr lang="zh-CN" altLang="zh-CN" sz="2400" b="1" dirty="0">
                <a:solidFill>
                  <a:srgbClr val="C00000"/>
                </a:solidFill>
                <a:latin typeface="楷体" panose="02010609060101010101" pitchFamily="49" charset="-122"/>
                <a:ea typeface="楷体" panose="02010609060101010101" pitchFamily="49" charset="-122"/>
              </a:rPr>
              <a:t>一定</a:t>
            </a:r>
            <a:r>
              <a:rPr lang="zh-CN" altLang="zh-CN" sz="2400" b="1" dirty="0">
                <a:latin typeface="楷体" panose="02010609060101010101" pitchFamily="49" charset="-122"/>
                <a:ea typeface="楷体" panose="02010609060101010101" pitchFamily="49" charset="-122"/>
              </a:rPr>
              <a:t>的广泛适用性，却</a:t>
            </a:r>
            <a:r>
              <a:rPr lang="zh-CN" altLang="zh-CN" sz="2400" b="1" dirty="0">
                <a:solidFill>
                  <a:srgbClr val="C00000"/>
                </a:solidFill>
                <a:latin typeface="楷体" panose="02010609060101010101" pitchFamily="49" charset="-122"/>
                <a:ea typeface="楷体" panose="02010609060101010101" pitchFamily="49" charset="-122"/>
              </a:rPr>
              <a:t>不能</a:t>
            </a:r>
            <a:r>
              <a:rPr lang="zh-CN" altLang="zh-CN" sz="2400" b="1" dirty="0">
                <a:latin typeface="楷体" panose="02010609060101010101" pitchFamily="49" charset="-122"/>
                <a:ea typeface="楷体" panose="02010609060101010101" pitchFamily="49" charset="-122"/>
              </a:rPr>
              <a:t>保证真正落到每一个家庭的实在。麦田中总有几株衰败的麦子。它们从泥土处接受了过多的养分与水；那家长若是给予孩子过多的溺爱，通过种种方式纵容甚至帮助孩子作弊，家长监考的结果</a:t>
            </a:r>
            <a:r>
              <a:rPr lang="zh-CN" altLang="zh-CN" sz="2400" b="1" dirty="0">
                <a:solidFill>
                  <a:srgbClr val="C00000"/>
                </a:solidFill>
                <a:latin typeface="楷体" panose="02010609060101010101" pitchFamily="49" charset="-122"/>
                <a:ea typeface="楷体" panose="02010609060101010101" pitchFamily="49" charset="-122"/>
              </a:rPr>
              <a:t>是否</a:t>
            </a:r>
            <a:r>
              <a:rPr lang="zh-CN" altLang="zh-CN" sz="2400" b="1" dirty="0">
                <a:latin typeface="楷体" panose="02010609060101010101" pitchFamily="49" charset="-122"/>
                <a:ea typeface="楷体" panose="02010609060101010101" pitchFamily="49" charset="-122"/>
              </a:rPr>
              <a:t>还可信？事实上，对于相当数量的重视结果更多（</a:t>
            </a:r>
            <a:r>
              <a:rPr lang="zh-CN" altLang="zh-CN" sz="2400" b="1" dirty="0">
                <a:latin typeface="华文仿宋" panose="02010600040101010101" pitchFamily="2" charset="-122"/>
                <a:ea typeface="华文仿宋" panose="02010600040101010101" pitchFamily="2" charset="-122"/>
              </a:rPr>
              <a:t>重视结果甚于学习过程</a:t>
            </a:r>
            <a:r>
              <a:rPr lang="zh-CN" altLang="zh-CN" sz="2400" b="1" dirty="0">
                <a:latin typeface="楷体" panose="02010609060101010101" pitchFamily="49" charset="-122"/>
                <a:ea typeface="楷体" panose="02010609060101010101" pitchFamily="49" charset="-122"/>
              </a:rPr>
              <a:t>）的家长，在考试中走后门、帮助购买作弊工具甚至主动（</a:t>
            </a:r>
            <a:r>
              <a:rPr lang="zh-CN" altLang="zh-CN" sz="2400" b="1" dirty="0">
                <a:latin typeface="华文仿宋" panose="02010600040101010101" pitchFamily="2" charset="-122"/>
                <a:ea typeface="华文仿宋" panose="02010600040101010101" pitchFamily="2" charset="-122"/>
              </a:rPr>
              <a:t>“甚至主动”改为“来”</a:t>
            </a:r>
            <a:r>
              <a:rPr lang="zh-CN" altLang="zh-CN" sz="2400" b="1" dirty="0">
                <a:latin typeface="楷体" panose="02010609060101010101" pitchFamily="49" charset="-122"/>
                <a:ea typeface="楷体" panose="02010609060101010101" pitchFamily="49" charset="-122"/>
              </a:rPr>
              <a:t>）帮助作弊的情况</a:t>
            </a:r>
            <a:r>
              <a:rPr lang="zh-CN" altLang="zh-CN" sz="2400" b="1" dirty="0">
                <a:solidFill>
                  <a:srgbClr val="C00000"/>
                </a:solidFill>
                <a:latin typeface="楷体" panose="02010609060101010101" pitchFamily="49" charset="-122"/>
                <a:ea typeface="楷体" panose="02010609060101010101" pitchFamily="49" charset="-122"/>
              </a:rPr>
              <a:t>并不</a:t>
            </a:r>
            <a:r>
              <a:rPr lang="zh-CN" altLang="zh-CN" sz="2400" b="1" dirty="0">
                <a:latin typeface="楷体" panose="02010609060101010101" pitchFamily="49" charset="-122"/>
                <a:ea typeface="楷体" panose="02010609060101010101" pitchFamily="49" charset="-122"/>
              </a:rPr>
              <a:t>少见。何况，家长缺乏监考经验，期望其切实关注学生考试情况本身</a:t>
            </a:r>
            <a:r>
              <a:rPr lang="zh-CN" altLang="zh-CN" sz="2400" b="1" dirty="0">
                <a:solidFill>
                  <a:srgbClr val="C00000"/>
                </a:solidFill>
                <a:latin typeface="楷体" panose="02010609060101010101" pitchFamily="49" charset="-122"/>
                <a:ea typeface="楷体" panose="02010609060101010101" pitchFamily="49" charset="-122"/>
              </a:rPr>
              <a:t>并不</a:t>
            </a:r>
            <a:r>
              <a:rPr lang="zh-CN" altLang="zh-CN" sz="2400" b="1" dirty="0">
                <a:latin typeface="楷体" panose="02010609060101010101" pitchFamily="49" charset="-122"/>
                <a:ea typeface="楷体" panose="02010609060101010101" pitchFamily="49" charset="-122"/>
              </a:rPr>
              <a:t>现实。考试公正，不应该依靠与考试无关的人。</a:t>
            </a:r>
            <a:r>
              <a:rPr lang="zh-CN" altLang="en-US" sz="2400" b="1" dirty="0">
                <a:latin typeface="楷体" panose="02010609060101010101" pitchFamily="49" charset="-122"/>
                <a:ea typeface="楷体" panose="02010609060101010101" pitchFamily="49" charset="-122"/>
              </a:rPr>
              <a:t>（</a:t>
            </a:r>
            <a:r>
              <a:rPr lang="zh-CN" altLang="en-US" sz="2400" b="1" dirty="0">
                <a:latin typeface="华文仿宋" panose="02010600040101010101" pitchFamily="2" charset="-122"/>
                <a:ea typeface="华文仿宋" panose="02010600040101010101" pitchFamily="2" charset="-122"/>
              </a:rPr>
              <a:t>深圳中学考生</a:t>
            </a:r>
            <a:r>
              <a:rPr lang="en-US" altLang="zh-CN" sz="2400" b="1" dirty="0">
                <a:latin typeface="华文仿宋" panose="02010600040101010101" pitchFamily="2" charset="-122"/>
                <a:ea typeface="华文仿宋" panose="02010600040101010101" pitchFamily="2" charset="-122"/>
              </a:rPr>
              <a:t>《</a:t>
            </a:r>
            <a:r>
              <a:rPr lang="zh-CN" altLang="zh-CN" sz="2400" b="1" dirty="0">
                <a:latin typeface="华文仿宋" panose="02010600040101010101" pitchFamily="2" charset="-122"/>
                <a:ea typeface="华文仿宋" panose="02010600040101010101" pitchFamily="2" charset="-122"/>
              </a:rPr>
              <a:t>审视的眼睛不必属于某人</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93056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1202724"/>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683581" y="1841336"/>
            <a:ext cx="11105965" cy="4541710"/>
          </a:xfrm>
        </p:spPr>
        <p:txBody>
          <a:bodyPr>
            <a:normAutofit fontScale="62500" lnSpcReduction="20000"/>
          </a:bodyPr>
          <a:lstStyle/>
          <a:p>
            <a:pPr marL="0" indent="0" algn="just">
              <a:lnSpc>
                <a:spcPts val="2360"/>
              </a:lnSpc>
              <a:spcBef>
                <a:spcPts val="0"/>
              </a:spcBef>
              <a:buNone/>
            </a:pPr>
            <a:r>
              <a:rPr lang="zh-CN" altLang="en-US" b="1" dirty="0">
                <a:latin typeface="宋体" panose="02010600030101010101" pitchFamily="2" charset="-122"/>
                <a:ea typeface="宋体" panose="02010600030101010101" pitchFamily="2" charset="-122"/>
              </a:rPr>
              <a:t>        </a:t>
            </a:r>
            <a:r>
              <a:rPr lang="zh-CN" altLang="en-US" sz="3600" b="1" dirty="0">
                <a:latin typeface="宋体" panose="02010600030101010101" pitchFamily="2" charset="-122"/>
                <a:ea typeface="宋体" panose="02010600030101010101" pitchFamily="2" charset="-122"/>
              </a:rPr>
              <a:t>尤其是运用</a:t>
            </a:r>
            <a:r>
              <a:rPr lang="zh-CN" altLang="en-US" sz="3600" b="1" dirty="0">
                <a:solidFill>
                  <a:srgbClr val="C00000"/>
                </a:solidFill>
                <a:latin typeface="宋体" panose="02010600030101010101" pitchFamily="2" charset="-122"/>
                <a:ea typeface="宋体" panose="02010600030101010101" pitchFamily="2" charset="-122"/>
              </a:rPr>
              <a:t>或然性</a:t>
            </a:r>
            <a:r>
              <a:rPr lang="zh-CN" altLang="en-US" sz="3600" b="1" dirty="0">
                <a:latin typeface="宋体" panose="02010600030101010101" pitchFamily="2" charset="-122"/>
                <a:ea typeface="宋体" panose="02010600030101010101" pitchFamily="2" charset="-122"/>
              </a:rPr>
              <a:t>、</a:t>
            </a:r>
            <a:r>
              <a:rPr lang="zh-CN" altLang="en-US" sz="3600" b="1" dirty="0">
                <a:solidFill>
                  <a:srgbClr val="C00000"/>
                </a:solidFill>
                <a:latin typeface="宋体" panose="02010600030101010101" pitchFamily="2" charset="-122"/>
                <a:ea typeface="宋体" panose="02010600030101010101" pitchFamily="2" charset="-122"/>
              </a:rPr>
              <a:t>模糊性或委婉性</a:t>
            </a:r>
            <a:r>
              <a:rPr lang="zh-CN" altLang="en-US" sz="3600" b="1" dirty="0">
                <a:latin typeface="宋体" panose="02010600030101010101" pitchFamily="2" charset="-122"/>
                <a:ea typeface="宋体" panose="02010600030101010101" pitchFamily="2" charset="-122"/>
              </a:rPr>
              <a:t>的词语，妥帖地拿捏分寸，恰恰能体现思维的严谨和表达的准确，这类词语在针对对方观点表明自己态度时经常运用，如</a:t>
            </a:r>
            <a:r>
              <a:rPr lang="en-US" altLang="zh-CN" sz="3600" b="1" dirty="0">
                <a:latin typeface="宋体" panose="02010600030101010101" pitchFamily="2" charset="-122"/>
                <a:ea typeface="宋体" panose="02010600030101010101" pitchFamily="2" charset="-122"/>
              </a:rPr>
              <a:t>——</a:t>
            </a:r>
          </a:p>
          <a:p>
            <a:pPr marL="0" indent="0" algn="just">
              <a:lnSpc>
                <a:spcPts val="2360"/>
              </a:lnSpc>
              <a:spcBef>
                <a:spcPts val="0"/>
              </a:spcBef>
              <a:buNone/>
            </a:pPr>
            <a:r>
              <a:rPr lang="en-US" altLang="zh-CN" sz="3600" b="1" dirty="0">
                <a:latin typeface="楷体" panose="02010609060101010101" pitchFamily="49" charset="-122"/>
                <a:ea typeface="楷体" panose="02010609060101010101" pitchFamily="49" charset="-122"/>
              </a:rPr>
              <a:t>    </a:t>
            </a:r>
            <a:r>
              <a:rPr lang="zh-CN" altLang="zh-CN" sz="3600" b="1" dirty="0">
                <a:latin typeface="楷体" panose="02010609060101010101" pitchFamily="49" charset="-122"/>
                <a:ea typeface="楷体" panose="02010609060101010101" pitchFamily="49" charset="-122"/>
              </a:rPr>
              <a:t>有的同学认为应该由父母监考，对此我</a:t>
            </a:r>
            <a:r>
              <a:rPr lang="zh-CN" altLang="zh-CN" sz="3600" b="1" dirty="0">
                <a:solidFill>
                  <a:srgbClr val="C00000"/>
                </a:solidFill>
                <a:latin typeface="楷体" panose="02010609060101010101" pitchFamily="49" charset="-122"/>
                <a:ea typeface="楷体" panose="02010609060101010101" pitchFamily="49" charset="-122"/>
              </a:rPr>
              <a:t>不敢</a:t>
            </a:r>
            <a:r>
              <a:rPr lang="zh-CN" altLang="zh-CN" sz="3600" b="1" dirty="0">
                <a:latin typeface="楷体" panose="02010609060101010101" pitchFamily="49" charset="-122"/>
                <a:ea typeface="楷体" panose="02010609060101010101" pitchFamily="49" charset="-122"/>
              </a:rPr>
              <a:t>苟同。</a:t>
            </a:r>
            <a:r>
              <a:rPr lang="zh-CN" altLang="en-US" sz="3600" b="1" dirty="0">
                <a:latin typeface="楷体" panose="02010609060101010101" pitchFamily="49" charset="-122"/>
                <a:ea typeface="楷体" panose="02010609060101010101" pitchFamily="49" charset="-122"/>
              </a:rPr>
              <a:t>（</a:t>
            </a:r>
            <a:r>
              <a:rPr lang="zh-CN" altLang="en-US" sz="3600" b="1" dirty="0">
                <a:latin typeface="华文仿宋" panose="02010600040101010101" pitchFamily="2" charset="-122"/>
                <a:ea typeface="华文仿宋" panose="02010600040101010101" pitchFamily="2" charset="-122"/>
              </a:rPr>
              <a:t>广州考生</a:t>
            </a:r>
            <a:r>
              <a:rPr lang="en-US" altLang="zh-CN" sz="3600" b="1" dirty="0">
                <a:latin typeface="华文仿宋" panose="02010600040101010101" pitchFamily="2" charset="-122"/>
                <a:ea typeface="华文仿宋" panose="02010600040101010101" pitchFamily="2" charset="-122"/>
              </a:rPr>
              <a:t>《</a:t>
            </a:r>
            <a:r>
              <a:rPr lang="zh-CN" altLang="zh-CN" sz="3600" b="1" dirty="0">
                <a:latin typeface="华文仿宋" panose="02010600040101010101" pitchFamily="2" charset="-122"/>
                <a:ea typeface="华文仿宋" panose="02010600040101010101" pitchFamily="2" charset="-122"/>
              </a:rPr>
              <a:t>坚守自觉，诚信应考</a:t>
            </a:r>
            <a:r>
              <a:rPr lang="en-US" altLang="zh-CN" sz="3600" b="1" dirty="0">
                <a:latin typeface="华文仿宋" panose="02010600040101010101" pitchFamily="2" charset="-122"/>
                <a:ea typeface="华文仿宋" panose="02010600040101010101" pitchFamily="2" charset="-122"/>
              </a:rPr>
              <a:t>》</a:t>
            </a:r>
            <a:r>
              <a:rPr lang="zh-CN" altLang="en-US"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a:p>
            <a:pPr marL="0" indent="0" algn="just">
              <a:lnSpc>
                <a:spcPts val="2360"/>
              </a:lnSpc>
              <a:spcBef>
                <a:spcPts val="0"/>
              </a:spcBef>
              <a:buNone/>
            </a:pPr>
            <a:r>
              <a:rPr lang="en-US" altLang="zh-CN" sz="3600" b="1" dirty="0">
                <a:latin typeface="楷体" panose="02010609060101010101" pitchFamily="49" charset="-122"/>
                <a:ea typeface="楷体" panose="02010609060101010101" pitchFamily="49" charset="-122"/>
              </a:rPr>
              <a:t>    </a:t>
            </a:r>
            <a:r>
              <a:rPr lang="zh-CN" altLang="zh-CN" sz="3600" b="1" dirty="0">
                <a:latin typeface="楷体" panose="02010609060101010101" pitchFamily="49" charset="-122"/>
                <a:ea typeface="楷体" panose="02010609060101010101" pitchFamily="49" charset="-122"/>
              </a:rPr>
              <a:t>但这状况，</a:t>
            </a:r>
            <a:r>
              <a:rPr lang="zh-CN" altLang="en-US" sz="3600" b="1" dirty="0">
                <a:solidFill>
                  <a:srgbClr val="C00000"/>
                </a:solidFill>
                <a:latin typeface="楷体" panose="02010609060101010101" pitchFamily="49" charset="-122"/>
                <a:ea typeface="楷体" panose="02010609060101010101" pitchFamily="49" charset="-122"/>
              </a:rPr>
              <a:t>约摸</a:t>
            </a:r>
            <a:r>
              <a:rPr lang="zh-CN" altLang="zh-CN" sz="3600" b="1" dirty="0">
                <a:latin typeface="楷体" panose="02010609060101010101" pitchFamily="49" charset="-122"/>
                <a:ea typeface="楷体" panose="02010609060101010101" pitchFamily="49" charset="-122"/>
              </a:rPr>
              <a:t>也并非考生之过，不过是出于保证考试结果真实可信的初衷罢了。这便是监考的功效。于是在这特殊时期，居家考试，人们</a:t>
            </a:r>
            <a:r>
              <a:rPr lang="zh-CN" altLang="zh-CN" sz="3600" b="1" dirty="0">
                <a:solidFill>
                  <a:srgbClr val="C00000"/>
                </a:solidFill>
                <a:latin typeface="楷体" panose="02010609060101010101" pitchFamily="49" charset="-122"/>
                <a:ea typeface="楷体" panose="02010609060101010101" pitchFamily="49" charset="-122"/>
              </a:rPr>
              <a:t>难免</a:t>
            </a:r>
            <a:r>
              <a:rPr lang="zh-CN" altLang="zh-CN" sz="3600" b="1" dirty="0">
                <a:latin typeface="楷体" panose="02010609060101010101" pitchFamily="49" charset="-122"/>
                <a:ea typeface="楷体" panose="02010609060101010101" pitchFamily="49" charset="-122"/>
              </a:rPr>
              <a:t>存着惯常思维</a:t>
            </a:r>
            <a:r>
              <a:rPr lang="en-US" altLang="zh-CN" sz="3600" b="1" dirty="0">
                <a:latin typeface="楷体" panose="02010609060101010101" pitchFamily="49" charset="-122"/>
                <a:ea typeface="楷体" panose="02010609060101010101" pitchFamily="49" charset="-122"/>
              </a:rPr>
              <a:t>——</a:t>
            </a:r>
            <a:r>
              <a:rPr lang="zh-CN" altLang="zh-CN" sz="3600" b="1" dirty="0">
                <a:latin typeface="楷体" panose="02010609060101010101" pitchFamily="49" charset="-122"/>
                <a:ea typeface="楷体" panose="02010609060101010101" pitchFamily="49" charset="-122"/>
              </a:rPr>
              <a:t>考，即须监，不监，便不公平。这逻辑</a:t>
            </a:r>
            <a:r>
              <a:rPr lang="zh-CN" altLang="zh-CN" sz="3600" b="1" dirty="0">
                <a:solidFill>
                  <a:srgbClr val="C00000"/>
                </a:solidFill>
                <a:latin typeface="楷体" panose="02010609060101010101" pitchFamily="49" charset="-122"/>
                <a:ea typeface="楷体" panose="02010609060101010101" pitchFamily="49" charset="-122"/>
              </a:rPr>
              <a:t>看似</a:t>
            </a:r>
            <a:r>
              <a:rPr lang="zh-CN" altLang="zh-CN" sz="3600" b="1" dirty="0">
                <a:latin typeface="楷体" panose="02010609060101010101" pitchFamily="49" charset="-122"/>
                <a:ea typeface="楷体" panose="02010609060101010101" pitchFamily="49" charset="-122"/>
              </a:rPr>
              <a:t>顺畅，却毫无根据。</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a:t>
            </a:r>
            <a:r>
              <a:rPr lang="zh-CN" altLang="en-US" sz="3600" b="1" dirty="0">
                <a:latin typeface="华文仿宋" panose="02010600040101010101" pitchFamily="2" charset="-122"/>
                <a:ea typeface="华文仿宋" panose="02010600040101010101" pitchFamily="2" charset="-122"/>
              </a:rPr>
              <a:t>深大附中</a:t>
            </a:r>
            <a:r>
              <a:rPr lang="en-US" altLang="zh-CN" sz="3600" b="1" dirty="0">
                <a:latin typeface="华文仿宋" panose="02010600040101010101" pitchFamily="2" charset="-122"/>
                <a:ea typeface="华文仿宋" panose="02010600040101010101" pitchFamily="2" charset="-122"/>
              </a:rPr>
              <a:t>《</a:t>
            </a:r>
            <a:r>
              <a:rPr lang="zh-CN" altLang="zh-CN" sz="3600" b="1" dirty="0">
                <a:latin typeface="华文仿宋" panose="02010600040101010101" pitchFamily="2" charset="-122"/>
                <a:ea typeface="华文仿宋" panose="02010600040101010101" pitchFamily="2" charset="-122"/>
              </a:rPr>
              <a:t>学生们失去自觉性了吗</a:t>
            </a:r>
            <a:r>
              <a:rPr lang="en-US" altLang="zh-CN" sz="3600" b="1" dirty="0">
                <a:latin typeface="华文仿宋" panose="02010600040101010101" pitchFamily="2" charset="-122"/>
                <a:ea typeface="华文仿宋" panose="02010600040101010101" pitchFamily="2" charset="-122"/>
              </a:rPr>
              <a:t>》</a:t>
            </a:r>
            <a:r>
              <a:rPr lang="zh-CN" altLang="en-US"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a:p>
            <a:pPr marL="0" indent="0" algn="just">
              <a:lnSpc>
                <a:spcPts val="2360"/>
              </a:lnSpc>
              <a:spcBef>
                <a:spcPts val="0"/>
              </a:spcBef>
              <a:buNone/>
            </a:pPr>
            <a:r>
              <a:rPr lang="en-US" altLang="zh-CN" sz="3600" dirty="0">
                <a:latin typeface="楷体" panose="02010609060101010101" pitchFamily="49" charset="-122"/>
                <a:ea typeface="楷体" panose="02010609060101010101" pitchFamily="49" charset="-122"/>
              </a:rPr>
              <a:t>    </a:t>
            </a:r>
            <a:r>
              <a:rPr lang="zh-CN" altLang="zh-CN" sz="3600" b="1" dirty="0">
                <a:latin typeface="楷体" panose="02010609060101010101" pitchFamily="49" charset="-122"/>
                <a:ea typeface="楷体" panose="02010609060101010101" pitchFamily="49" charset="-122"/>
              </a:rPr>
              <a:t>对此，有人提出“不需要监考，重在自觉，考试的过程更重要”的观点。我认为，此言</a:t>
            </a:r>
            <a:r>
              <a:rPr lang="zh-CN" altLang="zh-CN" sz="3600" b="1" dirty="0">
                <a:solidFill>
                  <a:srgbClr val="C00000"/>
                </a:solidFill>
                <a:latin typeface="楷体" panose="02010609060101010101" pitchFamily="49" charset="-122"/>
                <a:ea typeface="楷体" panose="02010609060101010101" pitchFamily="49" charset="-122"/>
              </a:rPr>
              <a:t>欠妥</a:t>
            </a:r>
            <a:r>
              <a:rPr lang="zh-CN" altLang="zh-CN" sz="3600" b="1" dirty="0">
                <a:latin typeface="楷体" panose="02010609060101010101" pitchFamily="49" charset="-122"/>
                <a:ea typeface="楷体" panose="02010609060101010101" pitchFamily="49" charset="-122"/>
              </a:rPr>
              <a:t>，监考的空缺会使考试空心化。</a:t>
            </a:r>
            <a:r>
              <a:rPr lang="zh-CN" altLang="en-US" sz="3600" b="1" dirty="0">
                <a:latin typeface="楷体" panose="02010609060101010101" pitchFamily="49" charset="-122"/>
                <a:ea typeface="楷体" panose="02010609060101010101" pitchFamily="49" charset="-122"/>
              </a:rPr>
              <a:t>（</a:t>
            </a:r>
            <a:r>
              <a:rPr lang="zh-CN" altLang="en-US" sz="3600" b="1" dirty="0">
                <a:latin typeface="华文仿宋" panose="02010600040101010101" pitchFamily="2" charset="-122"/>
                <a:ea typeface="华文仿宋" panose="02010600040101010101" pitchFamily="2" charset="-122"/>
              </a:rPr>
              <a:t>深圳中学考生</a:t>
            </a:r>
            <a:r>
              <a:rPr lang="en-US" altLang="zh-CN" sz="3600" b="1" dirty="0">
                <a:latin typeface="华文仿宋" panose="02010600040101010101" pitchFamily="2" charset="-122"/>
                <a:ea typeface="华文仿宋" panose="02010600040101010101" pitchFamily="2" charset="-122"/>
              </a:rPr>
              <a:t>《</a:t>
            </a:r>
            <a:r>
              <a:rPr lang="zh-CN" altLang="zh-CN" sz="3600" b="1" dirty="0">
                <a:latin typeface="华文仿宋" panose="02010600040101010101" pitchFamily="2" charset="-122"/>
                <a:ea typeface="华文仿宋" panose="02010600040101010101" pitchFamily="2" charset="-122"/>
              </a:rPr>
              <a:t>缺乏监考，何以为试？</a:t>
            </a:r>
            <a:r>
              <a:rPr lang="en-US" altLang="zh-CN" sz="3600" b="1" dirty="0">
                <a:latin typeface="华文仿宋" panose="02010600040101010101" pitchFamily="2" charset="-122"/>
                <a:ea typeface="华文仿宋" panose="02010600040101010101" pitchFamily="2" charset="-122"/>
              </a:rPr>
              <a:t>》</a:t>
            </a:r>
            <a:r>
              <a:rPr lang="zh-CN" altLang="en-US"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a:p>
            <a:pPr marL="0" indent="0" algn="just">
              <a:lnSpc>
                <a:spcPts val="2360"/>
              </a:lnSpc>
              <a:spcBef>
                <a:spcPts val="0"/>
              </a:spcBef>
              <a:buNone/>
            </a:pPr>
            <a:r>
              <a:rPr lang="en-US" altLang="zh-CN" sz="3600" dirty="0">
                <a:latin typeface="楷体" panose="02010609060101010101" pitchFamily="49" charset="-122"/>
                <a:ea typeface="楷体" panose="02010609060101010101" pitchFamily="49" charset="-122"/>
              </a:rPr>
              <a:t>    </a:t>
            </a:r>
            <a:r>
              <a:rPr lang="zh-CN" altLang="zh-CN" sz="3600" b="1" dirty="0">
                <a:latin typeface="楷体" panose="02010609060101010101" pitchFamily="49" charset="-122"/>
                <a:ea typeface="楷体" panose="02010609060101010101" pitchFamily="49" charset="-122"/>
              </a:rPr>
              <a:t>有同学马上反应过来啦：</a:t>
            </a:r>
            <a:r>
              <a:rPr lang="en-US" altLang="zh-CN" sz="3600" b="1" dirty="0">
                <a:latin typeface="楷体" panose="02010609060101010101" pitchFamily="49" charset="-122"/>
                <a:ea typeface="楷体" panose="02010609060101010101" pitchFamily="49" charset="-122"/>
              </a:rPr>
              <a:t>“</a:t>
            </a:r>
            <a:r>
              <a:rPr lang="zh-CN" altLang="zh-CN" sz="3600" b="1" dirty="0">
                <a:latin typeface="楷体" panose="02010609060101010101" pitchFamily="49" charset="-122"/>
                <a:ea typeface="楷体" panose="02010609060101010101" pitchFamily="49" charset="-122"/>
              </a:rPr>
              <a:t>老师，这高考延期，不明摆着让我们‘再而衰’吗？</a:t>
            </a:r>
            <a:r>
              <a:rPr lang="en-US" altLang="zh-CN" sz="3600" b="1" dirty="0">
                <a:latin typeface="楷体" panose="02010609060101010101" pitchFamily="49" charset="-122"/>
                <a:ea typeface="楷体" panose="02010609060101010101" pitchFamily="49" charset="-122"/>
              </a:rPr>
              <a:t>”</a:t>
            </a:r>
            <a:r>
              <a:rPr lang="zh-CN" altLang="zh-CN" sz="3600" b="1" dirty="0">
                <a:latin typeface="楷体" panose="02010609060101010101" pitchFamily="49" charset="-122"/>
                <a:ea typeface="楷体" panose="02010609060101010101" pitchFamily="49" charset="-122"/>
              </a:rPr>
              <a:t>先别急，老师想这里做一个成语新解：</a:t>
            </a:r>
            <a:r>
              <a:rPr lang="en-US" altLang="zh-CN" sz="3600" b="1" dirty="0">
                <a:latin typeface="楷体" panose="02010609060101010101" pitchFamily="49" charset="-122"/>
                <a:ea typeface="楷体" panose="02010609060101010101" pitchFamily="49" charset="-122"/>
              </a:rPr>
              <a:t>“</a:t>
            </a:r>
            <a:r>
              <a:rPr lang="zh-CN" altLang="zh-CN" sz="3600" b="1" dirty="0">
                <a:latin typeface="楷体" panose="02010609060101010101" pitchFamily="49" charset="-122"/>
                <a:ea typeface="楷体" panose="02010609060101010101" pitchFamily="49" charset="-122"/>
              </a:rPr>
              <a:t>再也</a:t>
            </a:r>
            <a:r>
              <a:rPr lang="zh-CN" altLang="zh-CN" sz="3600" b="1" dirty="0">
                <a:solidFill>
                  <a:srgbClr val="C00000"/>
                </a:solidFill>
                <a:latin typeface="楷体" panose="02010609060101010101" pitchFamily="49" charset="-122"/>
                <a:ea typeface="楷体" panose="02010609060101010101" pitchFamily="49" charset="-122"/>
              </a:rPr>
              <a:t>未必</a:t>
            </a:r>
            <a:r>
              <a:rPr lang="zh-CN" altLang="zh-CN" sz="3600" b="1" dirty="0">
                <a:latin typeface="楷体" panose="02010609060101010101" pitchFamily="49" charset="-122"/>
                <a:ea typeface="楷体" panose="02010609060101010101" pitchFamily="49" charset="-122"/>
              </a:rPr>
              <a:t>衰。</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a:t>
            </a:r>
            <a:r>
              <a:rPr lang="zh-CN" altLang="zh-CN" sz="3600" b="1" dirty="0">
                <a:latin typeface="华文仿宋" panose="02010600040101010101" pitchFamily="2" charset="-122"/>
                <a:ea typeface="华文仿宋" panose="02010600040101010101" pitchFamily="2" charset="-122"/>
              </a:rPr>
              <a:t>深圳市教育科学研究院</a:t>
            </a:r>
            <a:r>
              <a:rPr lang="en-US" altLang="zh-CN" sz="3600" b="1" dirty="0">
                <a:latin typeface="华文仿宋" panose="02010600040101010101" pitchFamily="2" charset="-122"/>
                <a:ea typeface="华文仿宋" panose="02010600040101010101" pitchFamily="2" charset="-122"/>
              </a:rPr>
              <a:t>  </a:t>
            </a:r>
            <a:r>
              <a:rPr lang="zh-CN" altLang="zh-CN" sz="3600" b="1" dirty="0">
                <a:latin typeface="华文仿宋" panose="02010600040101010101" pitchFamily="2" charset="-122"/>
                <a:ea typeface="华文仿宋" panose="02010600040101010101" pitchFamily="2" charset="-122"/>
              </a:rPr>
              <a:t>葛福安</a:t>
            </a:r>
            <a:r>
              <a:rPr lang="zh-CN" altLang="en-US" sz="3600" b="1" dirty="0">
                <a:latin typeface="华文仿宋" panose="02010600040101010101" pitchFamily="2" charset="-122"/>
                <a:ea typeface="华文仿宋" panose="02010600040101010101" pitchFamily="2" charset="-122"/>
              </a:rPr>
              <a:t>老师 </a:t>
            </a:r>
            <a:r>
              <a:rPr lang="en-US" altLang="zh-CN" sz="3600" b="1" dirty="0">
                <a:latin typeface="华文仿宋" panose="02010600040101010101" pitchFamily="2" charset="-122"/>
                <a:ea typeface="华文仿宋" panose="02010600040101010101" pitchFamily="2" charset="-122"/>
              </a:rPr>
              <a:t>《</a:t>
            </a:r>
            <a:r>
              <a:rPr lang="zh-CN" altLang="zh-CN" sz="3600" b="1" dirty="0">
                <a:latin typeface="华文仿宋" panose="02010600040101010101" pitchFamily="2" charset="-122"/>
                <a:ea typeface="华文仿宋" panose="02010600040101010101" pitchFamily="2" charset="-122"/>
              </a:rPr>
              <a:t>延期高考，语文如何备考？葛老师有话说</a:t>
            </a:r>
            <a:r>
              <a:rPr lang="en-US" altLang="zh-CN" sz="3600" b="1" dirty="0">
                <a:latin typeface="华文仿宋" panose="02010600040101010101" pitchFamily="2" charset="-122"/>
                <a:ea typeface="华文仿宋" panose="02010600040101010101" pitchFamily="2" charset="-122"/>
              </a:rPr>
              <a:t>……》 </a:t>
            </a:r>
            <a:r>
              <a:rPr lang="zh-CN" altLang="en-US" sz="3600" b="1" dirty="0">
                <a:latin typeface="楷体" panose="02010609060101010101" pitchFamily="49" charset="-122"/>
                <a:ea typeface="楷体" panose="02010609060101010101" pitchFamily="49" charset="-122"/>
              </a:rPr>
              <a:t>）</a:t>
            </a:r>
            <a:r>
              <a:rPr lang="en-US" altLang="zh-CN" sz="3600" b="1" dirty="0">
                <a:latin typeface="宋体" panose="02010600030101010101" pitchFamily="2" charset="-122"/>
                <a:ea typeface="宋体" panose="02010600030101010101" pitchFamily="2" charset="-122"/>
              </a:rPr>
              <a:t>    </a:t>
            </a:r>
          </a:p>
        </p:txBody>
      </p:sp>
    </p:spTree>
    <p:extLst>
      <p:ext uri="{BB962C8B-B14F-4D97-AF65-F5344CB8AC3E}">
        <p14:creationId xmlns:p14="http://schemas.microsoft.com/office/powerpoint/2010/main" val="461990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D12F003-7FCF-435C-901C-30511546DA0B}"/>
              </a:ext>
            </a:extLst>
          </p:cNvPr>
          <p:cNvSpPr txBox="1">
            <a:spLocks/>
          </p:cNvSpPr>
          <p:nvPr/>
        </p:nvSpPr>
        <p:spPr>
          <a:xfrm>
            <a:off x="1357879" y="248221"/>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争鸣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这篇作文符合</a:t>
            </a:r>
            <a:r>
              <a:rPr lang="zh-CN" altLang="en-US" dirty="0">
                <a:solidFill>
                  <a:srgbClr val="C00000"/>
                </a:solidFill>
                <a:latin typeface="华文行楷" panose="02010800040101010101" pitchFamily="2" charset="-122"/>
                <a:ea typeface="华文行楷" panose="02010800040101010101" pitchFamily="2" charset="-122"/>
              </a:rPr>
              <a:t>驳论文的特征</a:t>
            </a:r>
            <a:r>
              <a:rPr lang="zh-CN" altLang="en-US" dirty="0">
                <a:latin typeface="华文行楷" panose="02010800040101010101" pitchFamily="2" charset="-122"/>
                <a:ea typeface="华文行楷" panose="02010800040101010101" pitchFamily="2" charset="-122"/>
              </a:rPr>
              <a:t>吗？</a:t>
            </a:r>
            <a:r>
              <a:rPr lang="en-US" altLang="zh-CN" dirty="0">
                <a:latin typeface="华文行楷" panose="02010800040101010101" pitchFamily="2" charset="-122"/>
                <a:ea typeface="华文行楷" panose="02010800040101010101" pitchFamily="2" charset="-122"/>
              </a:rPr>
              <a:t> </a:t>
            </a:r>
            <a:endParaRPr lang="zh-CN" altLang="en-US" sz="4000" dirty="0">
              <a:solidFill>
                <a:srgbClr val="C00000"/>
              </a:solidFill>
              <a:latin typeface="华文行楷" panose="02010800040101010101" pitchFamily="2" charset="-122"/>
              <a:ea typeface="华文行楷" panose="02010800040101010101" pitchFamily="2" charset="-122"/>
            </a:endParaRPr>
          </a:p>
        </p:txBody>
      </p:sp>
      <p:pic>
        <p:nvPicPr>
          <p:cNvPr id="16" name="内容占位符 15">
            <a:extLst>
              <a:ext uri="{FF2B5EF4-FFF2-40B4-BE49-F238E27FC236}">
                <a16:creationId xmlns:a16="http://schemas.microsoft.com/office/drawing/2014/main" id="{983DEF1B-164B-4A10-B4DD-DA011C9BA64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3487" y="895342"/>
            <a:ext cx="10038522" cy="5048257"/>
          </a:xfrm>
        </p:spPr>
      </p:pic>
    </p:spTree>
    <p:extLst>
      <p:ext uri="{BB962C8B-B14F-4D97-AF65-F5344CB8AC3E}">
        <p14:creationId xmlns:p14="http://schemas.microsoft.com/office/powerpoint/2010/main" val="1008559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316610" y="625675"/>
            <a:ext cx="9558779" cy="565765"/>
          </a:xfrm>
        </p:spPr>
        <p:txBody>
          <a:bodyPr>
            <a:normAutofit fontScale="90000"/>
          </a:bodyPr>
          <a:lstStyle/>
          <a:p>
            <a:pPr algn="ct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咬文嚼字彰显</a:t>
            </a:r>
            <a:r>
              <a:rPr lang="zh-CN" altLang="en-US" sz="4000" dirty="0">
                <a:solidFill>
                  <a:srgbClr val="C00000"/>
                </a:solidFill>
                <a:latin typeface="华文行楷" panose="02010800040101010101" pitchFamily="2" charset="-122"/>
                <a:ea typeface="华文行楷" panose="02010800040101010101" pitchFamily="2" charset="-122"/>
              </a:rPr>
              <a:t>君子之风</a:t>
            </a:r>
            <a:endParaRPr lang="zh-CN" altLang="en-US" sz="4400" dirty="0">
              <a:latin typeface="华文行楷" panose="02010800040101010101" pitchFamily="2" charset="-122"/>
              <a:ea typeface="华文行楷" panose="02010800040101010101" pitchFamily="2"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784516" y="1379698"/>
            <a:ext cx="10853531" cy="4248379"/>
          </a:xfrm>
        </p:spPr>
        <p:txBody>
          <a:bodyPr>
            <a:noAutofit/>
          </a:bodyPr>
          <a:lstStyle/>
          <a:p>
            <a:pPr marL="0" indent="0" algn="just">
              <a:lnSpc>
                <a:spcPct val="150000"/>
              </a:lnSpc>
              <a:spcBef>
                <a:spcPts val="0"/>
              </a:spcBef>
              <a:buNone/>
            </a:pP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 亲切的对话语言与语气，与读者平等交流思想</a:t>
            </a:r>
            <a:endParaRPr lang="en-US" altLang="zh-CN" b="1" dirty="0">
              <a:latin typeface="宋体" panose="02010600030101010101" pitchFamily="2" charset="-122"/>
              <a:ea typeface="宋体" panose="02010600030101010101" pitchFamily="2" charset="-122"/>
            </a:endParaRPr>
          </a:p>
          <a:p>
            <a:pPr marL="0" indent="457200" algn="just">
              <a:lnSpc>
                <a:spcPts val="2040"/>
              </a:lnSpc>
              <a:spcBef>
                <a:spcPts val="0"/>
              </a:spcBef>
              <a:buNone/>
            </a:pPr>
            <a:r>
              <a:rPr lang="zh-CN" altLang="zh-CN" b="1" dirty="0">
                <a:latin typeface="楷体" panose="02010609060101010101" pitchFamily="49" charset="-122"/>
                <a:ea typeface="楷体" panose="02010609060101010101" pitchFamily="49" charset="-122"/>
              </a:rPr>
              <a:t>大家熟悉《曹刿论战》，从那里我们学会一个成语，叫“一鼓作气</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，当然，还知道</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再而衰，三而竭。</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有同学马上反应过来啦：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老师，这高考延期，不明摆着让我们‘再而衰’吗？</a:t>
            </a:r>
            <a:r>
              <a:rPr lang="en-US" altLang="zh-CN" b="1" dirty="0">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先别急</a:t>
            </a:r>
            <a:r>
              <a:rPr lang="zh-CN" altLang="zh-CN" b="1" dirty="0">
                <a:latin typeface="楷体" panose="02010609060101010101" pitchFamily="49" charset="-122"/>
                <a:ea typeface="楷体" panose="02010609060101010101" pitchFamily="49" charset="-122"/>
              </a:rPr>
              <a:t>，老师想这里做一个成语新解：</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再也未必衰。</a:t>
            </a:r>
            <a:r>
              <a:rPr lang="en-US" altLang="zh-CN" b="1" dirty="0">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为啥这样说？</a:t>
            </a:r>
            <a:r>
              <a:rPr lang="zh-CN" altLang="zh-CN" b="1" dirty="0">
                <a:latin typeface="楷体" panose="02010609060101010101" pitchFamily="49" charset="-122"/>
                <a:ea typeface="楷体" panose="02010609060101010101" pitchFamily="49" charset="-122"/>
              </a:rPr>
              <a:t>事事都有个意外，这高考延期</a:t>
            </a:r>
            <a:r>
              <a:rPr lang="zh-CN" altLang="zh-CN" b="1" dirty="0">
                <a:solidFill>
                  <a:srgbClr val="C00000"/>
                </a:solidFill>
                <a:latin typeface="楷体" panose="02010609060101010101" pitchFamily="49" charset="-122"/>
                <a:ea typeface="楷体" panose="02010609060101010101" pitchFamily="49" charset="-122"/>
              </a:rPr>
              <a:t>不也是意外吗</a:t>
            </a:r>
            <a:r>
              <a:rPr lang="zh-CN" altLang="zh-CN" b="1" dirty="0">
                <a:latin typeface="楷体" panose="02010609060101010101" pitchFamily="49" charset="-122"/>
                <a:ea typeface="楷体" panose="02010609060101010101" pitchFamily="49" charset="-122"/>
              </a:rPr>
              <a:t>？一鼓作气，</a:t>
            </a:r>
            <a:r>
              <a:rPr lang="zh-CN" altLang="zh-CN" b="1" dirty="0">
                <a:solidFill>
                  <a:srgbClr val="C00000"/>
                </a:solidFill>
                <a:latin typeface="楷体" panose="02010609060101010101" pitchFamily="49" charset="-122"/>
                <a:ea typeface="楷体" panose="02010609060101010101" pitchFamily="49" charset="-122"/>
              </a:rPr>
              <a:t>对的，</a:t>
            </a:r>
            <a:r>
              <a:rPr lang="zh-CN" altLang="zh-CN" b="1" dirty="0">
                <a:latin typeface="楷体" panose="02010609060101010101" pitchFamily="49" charset="-122"/>
                <a:ea typeface="楷体" panose="02010609060101010101" pitchFamily="49" charset="-122"/>
              </a:rPr>
              <a:t>我们成为高三学生的那一天，几乎都进行过誓师大会，高三必胜的话，我们喊过，</a:t>
            </a:r>
            <a:r>
              <a:rPr lang="zh-CN" altLang="zh-CN" b="1" dirty="0">
                <a:solidFill>
                  <a:srgbClr val="C00000"/>
                </a:solidFill>
                <a:latin typeface="楷体" panose="02010609060101010101" pitchFamily="49" charset="-122"/>
                <a:ea typeface="楷体" panose="02010609060101010101" pitchFamily="49" charset="-122"/>
              </a:rPr>
              <a:t>现在言犹在耳啊</a:t>
            </a:r>
            <a:r>
              <a:rPr lang="zh-CN" altLang="zh-CN" b="1" dirty="0">
                <a:latin typeface="楷体" panose="02010609060101010101" pitchFamily="49" charset="-122"/>
                <a:ea typeface="楷体" panose="02010609060101010101" pitchFamily="49" charset="-122"/>
              </a:rPr>
              <a:t>。那是我们的“一鼓”。但是，你准备去高三补课的时候，“新冠肺炎”来了，</a:t>
            </a:r>
            <a:r>
              <a:rPr lang="zh-CN" altLang="zh-CN" b="1" dirty="0">
                <a:solidFill>
                  <a:srgbClr val="C00000"/>
                </a:solidFill>
                <a:latin typeface="楷体" panose="02010609060101010101" pitchFamily="49" charset="-122"/>
                <a:ea typeface="楷体" panose="02010609060101010101" pitchFamily="49" charset="-122"/>
              </a:rPr>
              <a:t>好，在家学习吧，你“衰”了吗？可能</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衰</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一下下，然后马上又</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鼓</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起来啦，为啥呢？</a:t>
            </a:r>
            <a:r>
              <a:rPr lang="zh-CN" altLang="zh-CN" b="1" dirty="0">
                <a:latin typeface="楷体" panose="02010609060101010101" pitchFamily="49" charset="-122"/>
                <a:ea typeface="楷体" panose="02010609060101010101" pitchFamily="49" charset="-122"/>
              </a:rPr>
              <a:t>空中课堂，居家学习，停课不停学，线上测试，</a:t>
            </a:r>
            <a:r>
              <a:rPr lang="zh-CN" altLang="zh-CN" b="1" dirty="0">
                <a:solidFill>
                  <a:srgbClr val="C00000"/>
                </a:solidFill>
                <a:latin typeface="楷体" panose="02010609060101010101" pitchFamily="49" charset="-122"/>
                <a:ea typeface="楷体" panose="02010609060101010101" pitchFamily="49" charset="-122"/>
              </a:rPr>
              <a:t>不都是第一次吗？不都是</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一鼓</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吗？对呀，到现在，你还鼓鼓有生气，一直向前冲呢！怎么会延期高考的消息一来，你就</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衰</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了呢？这不也是</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一鼓</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吗？不应该</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衰</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呀！</a:t>
            </a:r>
            <a:r>
              <a:rPr lang="zh-CN" altLang="zh-CN" b="1" dirty="0">
                <a:latin typeface="楷体" panose="02010609060101010101" pitchFamily="49" charset="-122"/>
                <a:ea typeface="楷体" panose="02010609060101010101" pitchFamily="49" charset="-122"/>
              </a:rPr>
              <a:t>老师这样说，不是在偷换概念，就是这个理。</a:t>
            </a:r>
            <a:r>
              <a:rPr lang="zh-CN" altLang="zh-CN" b="1" dirty="0">
                <a:solidFill>
                  <a:srgbClr val="C00000"/>
                </a:solidFill>
                <a:latin typeface="楷体" panose="02010609060101010101" pitchFamily="49" charset="-122"/>
                <a:ea typeface="楷体" panose="02010609060101010101" pitchFamily="49" charset="-122"/>
              </a:rPr>
              <a:t>再说啦，年轻人都是朝气蓬勃向前冲，</a:t>
            </a:r>
            <a:r>
              <a:rPr lang="zh-CN" altLang="en-US" b="1" dirty="0">
                <a:solidFill>
                  <a:srgbClr val="C00000"/>
                </a:solidFill>
                <a:latin typeface="楷体" panose="02010609060101010101" pitchFamily="49" charset="-122"/>
                <a:ea typeface="楷体" panose="02010609060101010101" pitchFamily="49" charset="-122"/>
              </a:rPr>
              <a:t>哪</a:t>
            </a:r>
            <a:r>
              <a:rPr lang="zh-CN" altLang="zh-CN" b="1" dirty="0">
                <a:solidFill>
                  <a:srgbClr val="C00000"/>
                </a:solidFill>
                <a:latin typeface="楷体" panose="02010609060101010101" pitchFamily="49" charset="-122"/>
                <a:ea typeface="楷体" panose="02010609060101010101" pitchFamily="49" charset="-122"/>
              </a:rPr>
              <a:t>能</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弃甲曳兵而走</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呢？那不让人耻笑，哪怕你“五十步而后止</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，不能。</a:t>
            </a:r>
          </a:p>
          <a:p>
            <a:pPr marL="0" indent="457200" algn="just">
              <a:lnSpc>
                <a:spcPts val="2040"/>
              </a:lnSpc>
              <a:spcBef>
                <a:spcPts val="0"/>
              </a:spcBef>
              <a:buNone/>
            </a:pPr>
            <a:r>
              <a:rPr lang="zh-CN" altLang="zh-CN" b="1" dirty="0">
                <a:latin typeface="楷体" panose="02010609060101010101" pitchFamily="49" charset="-122"/>
                <a:ea typeface="楷体" panose="02010609060101010101" pitchFamily="49" charset="-122"/>
              </a:rPr>
              <a:t>我们知道心理战是很管用的，《空城记》把那么聪明的司马懿都给蒙住啦，还是诸葛亮的内心坚强，所以，他才成为诸葛亮。</a:t>
            </a:r>
          </a:p>
          <a:p>
            <a:pPr marL="0" indent="457200" algn="just">
              <a:lnSpc>
                <a:spcPts val="2040"/>
              </a:lnSpc>
              <a:spcBef>
                <a:spcPts val="0"/>
              </a:spcBef>
              <a:buNone/>
            </a:pPr>
            <a:r>
              <a:rPr lang="zh-CN" altLang="zh-CN" b="1" dirty="0">
                <a:latin typeface="楷体" panose="02010609060101010101" pitchFamily="49" charset="-122"/>
                <a:ea typeface="楷体" panose="02010609060101010101" pitchFamily="49" charset="-122"/>
              </a:rPr>
              <a:t>内心强大，永远是重要选项，但是，这选择是自选项</a:t>
            </a:r>
            <a:r>
              <a:rPr lang="zh-CN" altLang="zh-CN" b="1" dirty="0">
                <a:solidFill>
                  <a:srgbClr val="C00000"/>
                </a:solidFill>
                <a:latin typeface="楷体" panose="02010609060101010101" pitchFamily="49" charset="-122"/>
                <a:ea typeface="楷体" panose="02010609060101010101" pitchFamily="49" charset="-122"/>
              </a:rPr>
              <a:t>。你要是选择了</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再而衰</a:t>
            </a:r>
            <a:r>
              <a:rPr lang="en-US" altLang="zh-CN" b="1" dirty="0">
                <a:solidFill>
                  <a:srgbClr val="C00000"/>
                </a:solidFill>
                <a:latin typeface="楷体" panose="02010609060101010101" pitchFamily="49" charset="-122"/>
                <a:ea typeface="楷体" panose="02010609060101010101" pitchFamily="49" charset="-122"/>
              </a:rPr>
              <a:t>”</a:t>
            </a:r>
            <a:r>
              <a:rPr lang="zh-CN" altLang="zh-CN" b="1" dirty="0">
                <a:solidFill>
                  <a:srgbClr val="C00000"/>
                </a:solidFill>
                <a:latin typeface="楷体" panose="02010609060101010101" pitchFamily="49" charset="-122"/>
                <a:ea typeface="楷体" panose="02010609060101010101" pitchFamily="49" charset="-122"/>
              </a:rPr>
              <a:t>，那可能真的就“衰”啦，其实，你本没有那么“衰”！</a:t>
            </a:r>
          </a:p>
          <a:p>
            <a:pPr marL="0" indent="0" algn="just">
              <a:lnSpc>
                <a:spcPts val="2040"/>
              </a:lnSpc>
              <a:spcBef>
                <a:spcPts val="0"/>
              </a:spcBef>
              <a:buNone/>
            </a:pPr>
            <a:r>
              <a:rPr lang="zh-CN" altLang="en-US" b="1" dirty="0">
                <a:latin typeface="楷体" panose="02010609060101010101" pitchFamily="49" charset="-122"/>
                <a:ea typeface="楷体" panose="02010609060101010101" pitchFamily="49" charset="-122"/>
              </a:rPr>
              <a:t>（</a:t>
            </a:r>
            <a:r>
              <a:rPr lang="zh-CN" altLang="zh-CN" b="1" dirty="0">
                <a:latin typeface="华文仿宋" panose="02010600040101010101" pitchFamily="2" charset="-122"/>
                <a:ea typeface="华文仿宋" panose="02010600040101010101" pitchFamily="2" charset="-122"/>
              </a:rPr>
              <a:t>深圳市教育科学研究院</a:t>
            </a:r>
            <a:r>
              <a:rPr lang="en-US" altLang="zh-CN" b="1" dirty="0">
                <a:latin typeface="华文仿宋" panose="02010600040101010101" pitchFamily="2" charset="-122"/>
                <a:ea typeface="华文仿宋" panose="02010600040101010101" pitchFamily="2" charset="-122"/>
              </a:rPr>
              <a:t>  </a:t>
            </a:r>
            <a:r>
              <a:rPr lang="zh-CN" altLang="zh-CN" b="1" dirty="0">
                <a:latin typeface="华文仿宋" panose="02010600040101010101" pitchFamily="2" charset="-122"/>
                <a:ea typeface="华文仿宋" panose="02010600040101010101" pitchFamily="2" charset="-122"/>
              </a:rPr>
              <a:t>葛福安</a:t>
            </a:r>
            <a:r>
              <a:rPr lang="zh-CN" altLang="en-US" b="1" dirty="0">
                <a:latin typeface="华文仿宋" panose="02010600040101010101" pitchFamily="2" charset="-122"/>
                <a:ea typeface="华文仿宋" panose="02010600040101010101" pitchFamily="2" charset="-122"/>
              </a:rPr>
              <a:t>老师 </a:t>
            </a:r>
            <a:r>
              <a:rPr lang="en-US" altLang="zh-CN" b="1" dirty="0">
                <a:latin typeface="华文仿宋" panose="02010600040101010101" pitchFamily="2" charset="-122"/>
                <a:ea typeface="华文仿宋" panose="02010600040101010101" pitchFamily="2" charset="-122"/>
              </a:rPr>
              <a:t>《</a:t>
            </a:r>
            <a:r>
              <a:rPr lang="zh-CN" altLang="zh-CN" b="1" dirty="0">
                <a:latin typeface="华文仿宋" panose="02010600040101010101" pitchFamily="2" charset="-122"/>
                <a:ea typeface="华文仿宋" panose="02010600040101010101" pitchFamily="2" charset="-122"/>
              </a:rPr>
              <a:t>延期高考，语文如何备考？葛老师有话说</a:t>
            </a:r>
            <a:r>
              <a:rPr lang="en-US" altLang="zh-CN" b="1" dirty="0">
                <a:latin typeface="华文仿宋" panose="02010600040101010101" pitchFamily="2" charset="-122"/>
                <a:ea typeface="华文仿宋" panose="02010600040101010101" pitchFamily="2" charset="-122"/>
              </a:rPr>
              <a:t>……》</a:t>
            </a:r>
            <a:r>
              <a:rPr lang="zh-CN" altLang="en-US" b="1" dirty="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832610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42153" y="884584"/>
            <a:ext cx="9603275" cy="873216"/>
          </a:xfrm>
        </p:spPr>
        <p:txBody>
          <a:bodyPr>
            <a:normAutofit fontScale="90000"/>
          </a:bodyPr>
          <a:lstStyle/>
          <a:p>
            <a:pPr algn="ctr"/>
            <a:r>
              <a:rPr lang="zh-CN" altLang="en-US" sz="3600" dirty="0">
                <a:latin typeface="华文新魏" panose="02010800040101010101" pitchFamily="2" charset="-122"/>
                <a:ea typeface="华文新魏" panose="02010800040101010101" pitchFamily="2" charset="-122"/>
              </a:rPr>
              <a:t>四  实战 </a:t>
            </a:r>
            <a:r>
              <a:rPr lang="en-US" altLang="zh-CN" sz="3600" dirty="0">
                <a:latin typeface="华文新魏" panose="02010800040101010101" pitchFamily="2" charset="-122"/>
                <a:ea typeface="华文新魏" panose="02010800040101010101" pitchFamily="2" charset="-122"/>
              </a:rPr>
              <a:t>• </a:t>
            </a:r>
            <a:r>
              <a:rPr lang="zh-CN" altLang="en-US" sz="3600" dirty="0">
                <a:latin typeface="华文新魏" panose="02010800040101010101" pitchFamily="2" charset="-122"/>
                <a:ea typeface="华文新魏" panose="02010800040101010101" pitchFamily="2" charset="-122"/>
              </a:rPr>
              <a:t>驳论于高考有</a:t>
            </a:r>
            <a:r>
              <a:rPr lang="zh-CN" altLang="en-US" sz="4400" dirty="0">
                <a:solidFill>
                  <a:srgbClr val="C00000"/>
                </a:solidFill>
                <a:latin typeface="华文新魏" panose="02010800040101010101" pitchFamily="2" charset="-122"/>
                <a:ea typeface="华文新魏" panose="02010800040101010101" pitchFamily="2" charset="-122"/>
              </a:rPr>
              <a:t>用武之地</a:t>
            </a:r>
            <a:r>
              <a:rPr lang="zh-CN" altLang="en-US" sz="3600" dirty="0">
                <a:latin typeface="华文新魏" panose="02010800040101010101" pitchFamily="2" charset="-122"/>
                <a:ea typeface="华文新魏" panose="02010800040101010101" pitchFamily="2" charset="-122"/>
              </a:rPr>
              <a:t>吗？</a:t>
            </a:r>
            <a:br>
              <a:rPr lang="zh-CN" altLang="en-US" sz="3600" dirty="0"/>
            </a:br>
            <a:endParaRPr lang="zh-CN" altLang="en-US" sz="3600" dirty="0">
              <a:latin typeface="隶书" panose="02010509060101010101" pitchFamily="49" charset="-122"/>
              <a:ea typeface="隶书" panose="02010509060101010101" pitchFamily="49" charset="-122"/>
            </a:endParaRPr>
          </a:p>
        </p:txBody>
      </p:sp>
      <p:sp>
        <p:nvSpPr>
          <p:cNvPr id="6" name="文本框 5">
            <a:extLst>
              <a:ext uri="{FF2B5EF4-FFF2-40B4-BE49-F238E27FC236}">
                <a16:creationId xmlns:a16="http://schemas.microsoft.com/office/drawing/2014/main" id="{E95E5F8E-78CC-4611-83A6-A919BBD20817}"/>
              </a:ext>
            </a:extLst>
          </p:cNvPr>
          <p:cNvSpPr txBox="1"/>
          <p:nvPr/>
        </p:nvSpPr>
        <p:spPr>
          <a:xfrm>
            <a:off x="5087063" y="2228296"/>
            <a:ext cx="2313454" cy="2646878"/>
          </a:xfrm>
          <a:prstGeom prst="rect">
            <a:avLst/>
          </a:prstGeom>
          <a:noFill/>
        </p:spPr>
        <p:txBody>
          <a:bodyPr wrap="none" rtlCol="0">
            <a:spAutoFit/>
          </a:bodyPr>
          <a:lstStyle/>
          <a:p>
            <a:r>
              <a:rPr lang="zh-CN" altLang="en-US" sz="16600"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1605176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42153" y="884584"/>
            <a:ext cx="9603275" cy="873216"/>
          </a:xfrm>
        </p:spPr>
        <p:txBody>
          <a:bodyPr>
            <a:normAutofit fontScale="90000"/>
          </a:body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1</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4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a:bodyPr>
          <a:lstStyle/>
          <a:p>
            <a:pPr marL="0" indent="0" algn="just">
              <a:lnSpc>
                <a:spcPts val="2400"/>
              </a:lnSpc>
              <a:spcBef>
                <a:spcPts val="0"/>
              </a:spcBef>
              <a:buNone/>
            </a:pPr>
            <a:r>
              <a:rPr lang="zh-CN" altLang="en-US" sz="51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2019</a:t>
            </a:r>
            <a:r>
              <a:rPr lang="zh-CN" altLang="en-US" sz="2400" b="1" dirty="0">
                <a:latin typeface="宋体" panose="02010600030101010101" pitchFamily="2" charset="-122"/>
                <a:ea typeface="宋体" panose="02010600030101010101" pitchFamily="2" charset="-122"/>
              </a:rPr>
              <a:t>年全国卷</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）阅读下面的材料，根据要求写作。</a:t>
            </a:r>
            <a:endParaRPr lang="en-US" altLang="zh-CN" sz="2400" b="1" dirty="0">
              <a:latin typeface="宋体" panose="02010600030101010101" pitchFamily="2" charset="-122"/>
              <a:ea typeface="宋体" panose="02010600030101010101" pitchFamily="2" charset="-122"/>
            </a:endParaRPr>
          </a:p>
          <a:p>
            <a:pPr marL="0" indent="0" algn="just">
              <a:lnSpc>
                <a:spcPts val="2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zh-CN" sz="2400" b="1" dirty="0">
                <a:latin typeface="楷体" panose="02010609060101010101" pitchFamily="49" charset="-122"/>
                <a:ea typeface="楷体" panose="02010609060101010101" pitchFamily="49" charset="-122"/>
              </a:rPr>
              <a:t>“民生在勤，勤则不匮”，劳动是财富的源泉，也是幸福的源泉。“夙兴夜寐，洒扫庭内”，热爱劳动是中华民族的优秀传统，绵延至今。可是现实生活中，也有一些同学不理解劳动，不愿意劳动。</a:t>
            </a:r>
            <a:r>
              <a:rPr lang="zh-CN" altLang="zh-CN" sz="2400" b="1" dirty="0">
                <a:solidFill>
                  <a:srgbClr val="C00000"/>
                </a:solidFill>
                <a:latin typeface="楷体" panose="02010609060101010101" pitchFamily="49" charset="-122"/>
                <a:ea typeface="楷体" panose="02010609060101010101" pitchFamily="49" charset="-122"/>
              </a:rPr>
              <a:t>有的说：“我们学习这么忙，劳动太占时间了</a:t>
            </a:r>
            <a:r>
              <a:rPr lang="en-US" altLang="zh-CN" sz="2400" b="1" dirty="0">
                <a:solidFill>
                  <a:srgbClr val="C00000"/>
                </a:solidFill>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”有的说：“科技进步这么快，劳动的事，以后可以交给人工智能啊</a:t>
            </a:r>
            <a:r>
              <a:rPr lang="en-US" altLang="zh-CN" sz="2400" b="1" dirty="0">
                <a:solidFill>
                  <a:srgbClr val="C00000"/>
                </a:solidFill>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”也有的说：“劳动这么苦，这么累，干吗非得自己干</a:t>
            </a:r>
            <a:r>
              <a:rPr lang="en-US" altLang="zh-CN" sz="2400" b="1" dirty="0">
                <a:solidFill>
                  <a:srgbClr val="C00000"/>
                </a:solidFill>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花点钱让别人去做好了</a:t>
            </a:r>
            <a:r>
              <a:rPr lang="en-US" altLang="zh-CN" sz="2400" b="1" dirty="0">
                <a:solidFill>
                  <a:srgbClr val="C00000"/>
                </a:solidFill>
                <a:latin typeface="楷体" panose="02010609060101010101" pitchFamily="49" charset="-122"/>
                <a:ea typeface="楷体" panose="02010609060101010101" pitchFamily="49" charset="-122"/>
              </a:rPr>
              <a:t>!</a:t>
            </a:r>
            <a:r>
              <a:rPr lang="zh-CN" altLang="zh-CN" sz="2400" b="1" dirty="0">
                <a:solidFill>
                  <a:srgbClr val="C00000"/>
                </a:solidFill>
                <a:latin typeface="楷体" panose="02010609060101010101" pitchFamily="49" charset="-122"/>
                <a:ea typeface="楷体" panose="02010609060101010101" pitchFamily="49" charset="-122"/>
              </a:rPr>
              <a:t>”此外，我们身边也还有着一些不尊重劳动的现象</a:t>
            </a:r>
            <a:r>
              <a:rPr lang="zh-CN" altLang="zh-CN" sz="2400" b="1" dirty="0">
                <a:latin typeface="楷体" panose="02010609060101010101" pitchFamily="49" charset="-122"/>
                <a:ea typeface="楷体" panose="02010609060101010101" pitchFamily="49" charset="-122"/>
              </a:rPr>
              <a:t>。</a:t>
            </a:r>
            <a:endParaRPr lang="zh-CN" altLang="zh-CN" sz="2400" dirty="0">
              <a:latin typeface="楷体" panose="02010609060101010101" pitchFamily="49" charset="-122"/>
              <a:ea typeface="楷体" panose="02010609060101010101" pitchFamily="49" charset="-122"/>
            </a:endParaRPr>
          </a:p>
          <a:p>
            <a:pPr marL="0" indent="0" algn="just">
              <a:lnSpc>
                <a:spcPts val="24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这引起了人们的深思。</a:t>
            </a:r>
            <a:endParaRPr lang="zh-CN" altLang="zh-CN" sz="2400" dirty="0">
              <a:latin typeface="楷体" panose="02010609060101010101" pitchFamily="49" charset="-122"/>
              <a:ea typeface="楷体" panose="02010609060101010101" pitchFamily="49" charset="-122"/>
            </a:endParaRPr>
          </a:p>
          <a:p>
            <a:pPr marL="0" indent="0" algn="just">
              <a:lnSpc>
                <a:spcPts val="2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请结合材料内容，面向本校</a:t>
            </a:r>
            <a:r>
              <a:rPr lang="en-US" altLang="zh-CN" sz="2400" b="1" dirty="0">
                <a:latin typeface="宋体" panose="02010600030101010101" pitchFamily="2" charset="-122"/>
                <a:ea typeface="宋体" panose="02010600030101010101" pitchFamily="2" charset="-122"/>
              </a:rPr>
              <a:t>(</a:t>
            </a:r>
            <a:r>
              <a:rPr lang="zh-CN" altLang="zh-CN" sz="2400" b="1" dirty="0">
                <a:latin typeface="宋体" panose="02010600030101010101" pitchFamily="2" charset="-122"/>
                <a:ea typeface="宋体" panose="02010600030101010101" pitchFamily="2" charset="-122"/>
              </a:rPr>
              <a:t>统称“复兴中学”</a:t>
            </a:r>
            <a:r>
              <a:rPr lang="en-US" altLang="zh-CN" sz="2400" b="1" dirty="0">
                <a:latin typeface="宋体" panose="02010600030101010101" pitchFamily="2" charset="-122"/>
                <a:ea typeface="宋体" panose="02010600030101010101" pitchFamily="2" charset="-122"/>
              </a:rPr>
              <a:t>)</a:t>
            </a:r>
            <a:r>
              <a:rPr lang="zh-CN" altLang="zh-CN" sz="2400" b="1" dirty="0">
                <a:latin typeface="宋体" panose="02010600030101010101" pitchFamily="2" charset="-122"/>
                <a:ea typeface="宋体" panose="02010600030101010101" pitchFamily="2" charset="-122"/>
              </a:rPr>
              <a:t>同学写一篇演讲稿，</a:t>
            </a:r>
            <a:r>
              <a:rPr lang="zh-CN" altLang="zh-CN" sz="2400" b="1" dirty="0">
                <a:solidFill>
                  <a:srgbClr val="C00000"/>
                </a:solidFill>
                <a:latin typeface="宋体" panose="02010600030101010101" pitchFamily="2" charset="-122"/>
                <a:ea typeface="宋体" panose="02010600030101010101" pitchFamily="2" charset="-122"/>
              </a:rPr>
              <a:t>倡议大家“热爱劳动，从我做起”</a:t>
            </a:r>
            <a:r>
              <a:rPr lang="zh-CN" altLang="zh-CN" sz="2400" b="1" dirty="0">
                <a:latin typeface="宋体" panose="02010600030101010101" pitchFamily="2" charset="-122"/>
                <a:ea typeface="宋体" panose="02010600030101010101" pitchFamily="2" charset="-122"/>
              </a:rPr>
              <a:t>，体现你的认识与思考，并</a:t>
            </a:r>
            <a:r>
              <a:rPr lang="zh-CN" altLang="zh-CN" sz="2400" b="1" dirty="0">
                <a:solidFill>
                  <a:srgbClr val="C00000"/>
                </a:solidFill>
                <a:latin typeface="宋体" panose="02010600030101010101" pitchFamily="2" charset="-122"/>
                <a:ea typeface="宋体" panose="02010600030101010101" pitchFamily="2" charset="-122"/>
              </a:rPr>
              <a:t>提出希望与建议</a:t>
            </a:r>
            <a:r>
              <a:rPr lang="zh-CN" altLang="zh-CN" sz="2400" b="1" dirty="0">
                <a:latin typeface="宋体" panose="02010600030101010101" pitchFamily="2" charset="-122"/>
                <a:ea typeface="宋体" panose="02010600030101010101" pitchFamily="2" charset="-122"/>
              </a:rPr>
              <a:t>。要求：自拟标题，自选角度，确定立意；不要套作，不得抄袭</a:t>
            </a:r>
            <a:r>
              <a:rPr lang="en-US" altLang="zh-CN" sz="2400" b="1" dirty="0">
                <a:latin typeface="宋体" panose="02010600030101010101" pitchFamily="2" charset="-122"/>
                <a:ea typeface="宋体" panose="02010600030101010101" pitchFamily="2" charset="-122"/>
              </a:rPr>
              <a:t>;</a:t>
            </a:r>
            <a:r>
              <a:rPr lang="zh-CN" altLang="zh-CN" sz="2400" b="1" dirty="0">
                <a:latin typeface="宋体" panose="02010600030101010101" pitchFamily="2" charset="-122"/>
                <a:ea typeface="宋体" panose="02010600030101010101" pitchFamily="2" charset="-122"/>
              </a:rPr>
              <a:t>不得泄露个人信息；不少于</a:t>
            </a:r>
            <a:r>
              <a:rPr lang="en-US" altLang="zh-CN" sz="2400" b="1" dirty="0">
                <a:latin typeface="宋体" panose="02010600030101010101" pitchFamily="2" charset="-122"/>
                <a:ea typeface="宋体" panose="02010600030101010101" pitchFamily="2" charset="-122"/>
              </a:rPr>
              <a:t>800</a:t>
            </a:r>
            <a:r>
              <a:rPr lang="zh-CN" altLang="zh-CN" sz="2400" b="1" dirty="0">
                <a:latin typeface="宋体" panose="02010600030101010101" pitchFamily="2" charset="-122"/>
                <a:ea typeface="宋体" panose="02010600030101010101" pitchFamily="2" charset="-122"/>
              </a:rPr>
              <a:t>字。</a:t>
            </a:r>
            <a:endParaRPr lang="zh-CN" altLang="zh-CN" sz="2400" dirty="0">
              <a:latin typeface="宋体" panose="02010600030101010101" pitchFamily="2" charset="-122"/>
              <a:ea typeface="宋体" panose="02010600030101010101" pitchFamily="2" charset="-122"/>
            </a:endParaRPr>
          </a:p>
          <a:p>
            <a:pPr marL="0" indent="0" algn="just">
              <a:lnSpc>
                <a:spcPts val="4500"/>
              </a:lnSpc>
              <a:spcBef>
                <a:spcPts val="0"/>
              </a:spcBef>
              <a:buNone/>
            </a:pPr>
            <a:endParaRPr lang="zh-CN" altLang="en-US" sz="4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4512006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a:bodyPr>
          <a:lstStyle/>
          <a:p>
            <a:pPr marL="0" indent="0" algn="just">
              <a:lnSpc>
                <a:spcPts val="2440"/>
              </a:lnSpc>
              <a:buNone/>
            </a:pPr>
            <a:r>
              <a:rPr lang="en-US" altLang="zh-CN"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考场示例：</a:t>
            </a:r>
            <a:r>
              <a:rPr lang="en-US" altLang="zh-CN" sz="2400" b="1" dirty="0">
                <a:latin typeface="宋体" panose="02010600030101010101" pitchFamily="2" charset="-122"/>
                <a:ea typeface="宋体" panose="02010600030101010101" pitchFamily="2" charset="-122"/>
              </a:rPr>
              <a:t>    </a:t>
            </a:r>
          </a:p>
          <a:p>
            <a:pPr marL="0" indent="0" algn="just">
              <a:lnSpc>
                <a:spcPts val="2440"/>
              </a:lnSpc>
              <a:buNone/>
            </a:pPr>
            <a:r>
              <a:rPr lang="en-US" altLang="zh-CN" sz="2400" b="1" dirty="0">
                <a:latin typeface="宋体" panose="02010600030101010101" pitchFamily="2" charset="-122"/>
                <a:ea typeface="宋体" panose="02010600030101010101" pitchFamily="2" charset="-122"/>
              </a:rPr>
              <a:t>    </a:t>
            </a:r>
            <a:r>
              <a:rPr lang="zh-CN" altLang="zh-CN" sz="2400" b="1" dirty="0">
                <a:latin typeface="楷体" panose="02010609060101010101" pitchFamily="49" charset="-122"/>
                <a:ea typeface="楷体" panose="02010609060101010101" pitchFamily="49" charset="-122"/>
              </a:rPr>
              <a:t>反思一下自己吧，你是否曾抱怨过劳动挤占了你宝贵的学习时间？你是否曾嫌脏怕累而把劳动的任务丢给父母甚至清洁工们？你是否在内心深处存在着对农民工、环卫工人等凭劳动生活的劳动人民的轻视？这些想法的出现并不是偶然的，我们中间有许多人的确</a:t>
            </a:r>
            <a:r>
              <a:rPr lang="zh-CN" altLang="zh-CN" sz="2400" b="1" u="sng" dirty="0">
                <a:solidFill>
                  <a:srgbClr val="C00000"/>
                </a:solidFill>
                <a:latin typeface="楷体" panose="02010609060101010101" pitchFamily="49" charset="-122"/>
                <a:ea typeface="楷体" panose="02010609060101010101" pitchFamily="49" charset="-122"/>
              </a:rPr>
              <a:t>丢弃了尊重劳动、热爱劳动的精神辎重，忘记了劳动</a:t>
            </a:r>
            <a:r>
              <a:rPr lang="zh-CN" altLang="zh-CN" sz="2400" b="1" dirty="0">
                <a:solidFill>
                  <a:srgbClr val="C00000"/>
                </a:solidFill>
                <a:latin typeface="楷体" panose="02010609060101010101" pitchFamily="49" charset="-122"/>
                <a:ea typeface="楷体" panose="02010609060101010101" pitchFamily="49" charset="-122"/>
              </a:rPr>
              <a:t>实（在）是青春飞扬中最动人的亮色</a:t>
            </a:r>
            <a:r>
              <a:rPr lang="zh-CN" altLang="zh-CN" sz="2400" b="1" dirty="0">
                <a:latin typeface="楷体" panose="02010609060101010101" pitchFamily="49" charset="-122"/>
                <a:ea typeface="楷体" panose="02010609060101010101" pitchFamily="49" charset="-122"/>
              </a:rPr>
              <a:t>！</a:t>
            </a:r>
          </a:p>
          <a:p>
            <a:pPr marL="0" indent="0" algn="just">
              <a:lnSpc>
                <a:spcPts val="2440"/>
              </a:lnSpc>
              <a:buNone/>
            </a:pP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这种</a:t>
            </a:r>
            <a:r>
              <a:rPr lang="zh-CN" altLang="zh-CN" sz="2400" b="1" dirty="0">
                <a:solidFill>
                  <a:srgbClr val="C00000"/>
                </a:solidFill>
                <a:latin typeface="楷体" panose="02010609060101010101" pitchFamily="49" charset="-122"/>
                <a:ea typeface="楷体" panose="02010609060101010101" pitchFamily="49" charset="-122"/>
              </a:rPr>
              <a:t>不良现象出现的</a:t>
            </a:r>
            <a:r>
              <a:rPr lang="zh-CN" altLang="zh-CN" sz="2400" b="1" u="sng" dirty="0">
                <a:solidFill>
                  <a:srgbClr val="C00000"/>
                </a:solidFill>
                <a:latin typeface="楷体" panose="02010609060101010101" pitchFamily="49" charset="-122"/>
                <a:ea typeface="楷体" panose="02010609060101010101" pitchFamily="49" charset="-122"/>
              </a:rPr>
              <a:t>原因</a:t>
            </a:r>
            <a:r>
              <a:rPr lang="zh-CN" altLang="zh-CN" sz="2400" b="1" dirty="0">
                <a:latin typeface="楷体" panose="02010609060101010101" pitchFamily="49" charset="-122"/>
                <a:ea typeface="楷体" panose="02010609060101010101" pitchFamily="49" charset="-122"/>
              </a:rPr>
              <a:t>是多方面的。从客观上讲，</a:t>
            </a:r>
            <a:r>
              <a:rPr lang="zh-CN" altLang="zh-CN" sz="2400" b="1" dirty="0">
                <a:solidFill>
                  <a:srgbClr val="C00000"/>
                </a:solidFill>
                <a:latin typeface="楷体" panose="02010609060101010101" pitchFamily="49" charset="-122"/>
                <a:ea typeface="楷体" panose="02010609060101010101" pitchFamily="49" charset="-122"/>
              </a:rPr>
              <a:t>只重分数忽视劳动培养</a:t>
            </a:r>
            <a:r>
              <a:rPr lang="zh-CN" altLang="zh-CN" sz="2400" b="1" dirty="0">
                <a:latin typeface="楷体" panose="02010609060101010101" pitchFamily="49" charset="-122"/>
                <a:ea typeface="楷体" panose="02010609060101010101" pitchFamily="49" charset="-122"/>
              </a:rPr>
              <a:t>的教育一定程度上助长了功利浮躁之心</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父母、社会对孩子的过度保护与溺爱催生了“巨婴”</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科技的进步在便利人们生活的同时也在使人们</a:t>
            </a:r>
            <a:r>
              <a:rPr lang="zh-CN" altLang="zh-CN" sz="2400" b="1" dirty="0">
                <a:solidFill>
                  <a:srgbClr val="C00000"/>
                </a:solidFill>
                <a:latin typeface="楷体" panose="02010609060101010101" pitchFamily="49" charset="-122"/>
                <a:ea typeface="楷体" panose="02010609060101010101" pitchFamily="49" charset="-122"/>
              </a:rPr>
              <a:t>变得消极懒惰</a:t>
            </a:r>
            <a:r>
              <a:rPr lang="zh-CN" altLang="zh-CN" sz="2400" b="1" dirty="0">
                <a:latin typeface="楷体" panose="02010609060101010101" pitchFamily="49" charset="-122"/>
                <a:ea typeface="楷体" panose="02010609060101010101" pitchFamily="49" charset="-122"/>
              </a:rPr>
              <a:t>。从主观上讲，是个别同学</a:t>
            </a:r>
            <a:r>
              <a:rPr lang="zh-CN" altLang="zh-CN" sz="2400" b="1" dirty="0">
                <a:solidFill>
                  <a:srgbClr val="C00000"/>
                </a:solidFill>
                <a:latin typeface="楷体" panose="02010609060101010101" pitchFamily="49" charset="-122"/>
                <a:ea typeface="楷体" panose="02010609060101010101" pitchFamily="49" charset="-122"/>
              </a:rPr>
              <a:t>怕苦怕累，好逸恶劳，缺乏劳动意识</a:t>
            </a:r>
            <a:r>
              <a:rPr lang="zh-CN" altLang="zh-CN" sz="2400" b="1" dirty="0">
                <a:latin typeface="楷体" panose="02010609060101010101" pitchFamily="49" charset="-122"/>
                <a:ea typeface="楷体" panose="02010609060101010101" pitchFamily="49" charset="-122"/>
              </a:rPr>
              <a:t>。</a:t>
            </a:r>
          </a:p>
          <a:p>
            <a:pPr marL="0" indent="0" algn="r">
              <a:buNone/>
            </a:pPr>
            <a:r>
              <a:rPr lang="zh-CN" altLang="zh-CN" b="1" dirty="0">
                <a:latin typeface="华文仿宋" panose="02010600040101010101" pitchFamily="2" charset="-122"/>
                <a:ea typeface="华文仿宋" panose="02010600040101010101" pitchFamily="2" charset="-122"/>
              </a:rPr>
              <a:t>——《劳动是青春最美的亮色》</a:t>
            </a:r>
          </a:p>
          <a:p>
            <a:pPr marL="0" indent="0" algn="just">
              <a:lnSpc>
                <a:spcPts val="4500"/>
              </a:lnSpc>
              <a:spcBef>
                <a:spcPts val="0"/>
              </a:spcBef>
              <a:buNone/>
            </a:pPr>
            <a:endParaRPr lang="zh-CN" altLang="en-US" sz="4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075BBCCC-89B3-4CBE-A56E-F9B221A4BC6D}"/>
              </a:ext>
            </a:extLst>
          </p:cNvPr>
          <p:cNvSpPr txBox="1">
            <a:spLocks/>
          </p:cNvSpPr>
          <p:nvPr/>
        </p:nvSpPr>
        <p:spPr>
          <a:xfrm>
            <a:off x="1442152" y="976544"/>
            <a:ext cx="9603275" cy="827414"/>
          </a:xfrm>
          <a:prstGeom prst="rect">
            <a:avLst/>
          </a:prstGeom>
        </p:spPr>
        <p:txBody>
          <a:bodyPr vert="horz" lIns="91440" tIns="45720" rIns="91440" bIns="45720" rtlCol="0" anchor="t">
            <a:normAutofit fontScale="750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4300" dirty="0">
                <a:latin typeface="华文行楷" panose="02010800040101010101" pitchFamily="2" charset="-122"/>
                <a:ea typeface="华文行楷" panose="02010800040101010101" pitchFamily="2" charset="-122"/>
              </a:rPr>
              <a:t>示例</a:t>
            </a:r>
            <a:r>
              <a:rPr lang="en-US" altLang="zh-CN" sz="4300" dirty="0">
                <a:latin typeface="华文行楷" panose="02010800040101010101" pitchFamily="2" charset="-122"/>
                <a:ea typeface="华文行楷" panose="02010800040101010101" pitchFamily="2" charset="-122"/>
              </a:rPr>
              <a:t>1</a:t>
            </a:r>
            <a:r>
              <a:rPr lang="zh-CN" altLang="en-US" sz="4300" dirty="0">
                <a:latin typeface="华文行楷" panose="02010800040101010101" pitchFamily="2" charset="-122"/>
                <a:ea typeface="华文行楷" panose="02010800040101010101" pitchFamily="2" charset="-122"/>
              </a:rPr>
              <a:t>  </a:t>
            </a:r>
            <a:r>
              <a:rPr lang="en-US" altLang="zh-CN" sz="4300" dirty="0">
                <a:latin typeface="华文行楷" panose="02010800040101010101" pitchFamily="2" charset="-122"/>
                <a:ea typeface="华文行楷" panose="02010800040101010101" pitchFamily="2" charset="-122"/>
              </a:rPr>
              <a:t>• </a:t>
            </a:r>
            <a:r>
              <a:rPr lang="zh-CN" altLang="en-US" sz="4300" dirty="0">
                <a:latin typeface="华文行楷" panose="02010800040101010101" pitchFamily="2" charset="-122"/>
                <a:ea typeface="华文行楷" panose="02010800040101010101" pitchFamily="2" charset="-122"/>
              </a:rPr>
              <a:t>驳论于高考亦有</a:t>
            </a:r>
            <a:r>
              <a:rPr lang="zh-CN" altLang="en-US" sz="53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2905901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fontScale="85000" lnSpcReduction="10000"/>
          </a:bodyPr>
          <a:lstStyle/>
          <a:p>
            <a:pPr marL="0" indent="0" algn="just">
              <a:lnSpc>
                <a:spcPts val="2400"/>
              </a:lnSpc>
              <a:buNone/>
            </a:pPr>
            <a:r>
              <a:rPr lang="zh-CN" altLang="en-US" b="1" dirty="0">
                <a:latin typeface="宋体" panose="02010600030101010101" pitchFamily="2" charset="-122"/>
                <a:ea typeface="宋体" panose="02010600030101010101" pitchFamily="2" charset="-122"/>
              </a:rPr>
              <a:t> </a:t>
            </a:r>
            <a:r>
              <a:rPr lang="zh-CN" altLang="en-US" sz="2600" b="1" dirty="0">
                <a:latin typeface="宋体" panose="02010600030101010101" pitchFamily="2" charset="-122"/>
                <a:ea typeface="宋体" panose="02010600030101010101" pitchFamily="2" charset="-122"/>
              </a:rPr>
              <a:t>教师下水</a:t>
            </a:r>
            <a:r>
              <a:rPr lang="en-US" altLang="zh-CN" sz="2600" b="1" dirty="0">
                <a:latin typeface="宋体" panose="02010600030101010101" pitchFamily="2" charset="-122"/>
                <a:ea typeface="宋体" panose="02010600030101010101" pitchFamily="2" charset="-122"/>
              </a:rPr>
              <a:t>:</a:t>
            </a:r>
          </a:p>
          <a:p>
            <a:pPr marL="0" indent="0" algn="just">
              <a:lnSpc>
                <a:spcPts val="2400"/>
              </a:lnSpc>
              <a:buNone/>
            </a:pPr>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我们也许曾经尝试参与各样的劳动实践。但我相信，大家的第一感受就是劳动的辛苦与艰难。于是，我们便慢慢有意无意地疏远劳动，或者有一天，会变得轻视劳动。因为我们在生活中，</a:t>
            </a:r>
            <a:r>
              <a:rPr lang="zh-CN" altLang="en-US" sz="2600" b="1" dirty="0">
                <a:solidFill>
                  <a:srgbClr val="C00000"/>
                </a:solidFill>
                <a:latin typeface="楷体" panose="02010609060101010101" pitchFamily="49" charset="-122"/>
                <a:ea typeface="楷体" panose="02010609060101010101" pitchFamily="49" charset="-122"/>
              </a:rPr>
              <a:t>总会有人认为，劳动就是下苦力，劳动者会被有的人视为底层。</a:t>
            </a:r>
            <a:r>
              <a:rPr lang="zh-CN" altLang="en-US" sz="2600" b="1" dirty="0">
                <a:latin typeface="楷体" panose="02010609060101010101" pitchFamily="49" charset="-122"/>
                <a:ea typeface="楷体" panose="02010609060101010101" pitchFamily="49" charset="-122"/>
              </a:rPr>
              <a:t>显然，这是一种</a:t>
            </a:r>
            <a:r>
              <a:rPr lang="zh-CN" altLang="en-US" sz="2600" b="1" u="sng" dirty="0">
                <a:solidFill>
                  <a:srgbClr val="C00000"/>
                </a:solidFill>
                <a:latin typeface="楷体" panose="02010609060101010101" pitchFamily="49" charset="-122"/>
                <a:ea typeface="楷体" panose="02010609060101010101" pitchFamily="49" charset="-122"/>
              </a:rPr>
              <a:t>十分错误</a:t>
            </a:r>
            <a:r>
              <a:rPr lang="zh-CN" altLang="en-US" sz="2600" b="1" dirty="0">
                <a:latin typeface="楷体" panose="02010609060101010101" pitchFamily="49" charset="-122"/>
                <a:ea typeface="楷体" panose="02010609060101010101" pitchFamily="49" charset="-122"/>
              </a:rPr>
              <a:t>的观念。我们应该看到，袁隆平院士八十多岁的高龄依旧奔波于田间地头，为我国的粮食安全在辛勤研究；黄大年、南仁东们以与生命赛跑的姿态，为科技做贡献；我们应该看到，高铁的建设者们用辛勤的劳动给我们带来出行的便利；我们还应该看到，大国重器的建造者们为我们现代化强国而勤劳奉献。（</a:t>
            </a:r>
            <a:r>
              <a:rPr lang="zh-CN" altLang="en-US" sz="2600" b="1" dirty="0">
                <a:solidFill>
                  <a:srgbClr val="7030A0"/>
                </a:solidFill>
                <a:latin typeface="华文仿宋" panose="02010600040101010101" pitchFamily="2" charset="-122"/>
                <a:ea typeface="华文仿宋" panose="02010600040101010101" pitchFamily="2" charset="-122"/>
              </a:rPr>
              <a:t>举例反击，驳倒对方归纳推理存在以偏概全的逻辑漏洞</a:t>
            </a:r>
            <a:r>
              <a:rPr lang="en-US" altLang="zh-CN" sz="2600" b="1" dirty="0">
                <a:latin typeface="楷体" panose="02010609060101010101" pitchFamily="49" charset="-122"/>
                <a:ea typeface="楷体" panose="02010609060101010101" pitchFamily="49" charset="-122"/>
              </a:rPr>
              <a:t>)</a:t>
            </a:r>
            <a:endParaRPr lang="zh-CN" altLang="en-US" sz="2600" b="1" dirty="0">
              <a:latin typeface="楷体" panose="02010609060101010101" pitchFamily="49" charset="-122"/>
              <a:ea typeface="楷体" panose="02010609060101010101" pitchFamily="49" charset="-122"/>
            </a:endParaRPr>
          </a:p>
          <a:p>
            <a:pPr marL="0" indent="0" algn="just">
              <a:lnSpc>
                <a:spcPts val="2400"/>
              </a:lnSpc>
              <a:buNone/>
            </a:pPr>
            <a:r>
              <a:rPr lang="zh-CN" altLang="en-US" sz="2600" b="1" dirty="0">
                <a:latin typeface="楷体" panose="02010609060101010101" pitchFamily="49" charset="-122"/>
                <a:ea typeface="楷体" panose="02010609060101010101" pitchFamily="49" charset="-122"/>
              </a:rPr>
              <a:t>　　通过他们，我们要相信，人生的绚丽和精彩都是在不断劳动并勇于创造的过程中写出来的。</a:t>
            </a:r>
          </a:p>
          <a:p>
            <a:pPr marL="0" indent="0" algn="r">
              <a:buNone/>
            </a:pPr>
            <a:r>
              <a:rPr lang="zh-CN"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劳动，是财富和幸福的源泉</a:t>
            </a:r>
            <a:r>
              <a:rPr lang="zh-CN"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王晓梦：山东理工大学文学与新闻传播学院副教授</a:t>
            </a:r>
            <a:endParaRPr lang="zh-CN" altLang="zh-CN" b="1" dirty="0">
              <a:latin typeface="华文仿宋" panose="02010600040101010101" pitchFamily="2" charset="-122"/>
              <a:ea typeface="华文仿宋" panose="02010600040101010101" pitchFamily="2" charset="-122"/>
            </a:endParaRPr>
          </a:p>
          <a:p>
            <a:pPr marL="0" indent="0" algn="just">
              <a:lnSpc>
                <a:spcPts val="4500"/>
              </a:lnSpc>
              <a:spcBef>
                <a:spcPts val="0"/>
              </a:spcBef>
              <a:buNone/>
            </a:pPr>
            <a:endParaRPr lang="zh-CN" altLang="en-US" sz="4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184BE541-68BD-4F25-9D00-F8B2C496AB45}"/>
              </a:ext>
            </a:extLst>
          </p:cNvPr>
          <p:cNvSpPr txBox="1">
            <a:spLocks/>
          </p:cNvSpPr>
          <p:nvPr/>
        </p:nvSpPr>
        <p:spPr>
          <a:xfrm>
            <a:off x="1442152" y="1142982"/>
            <a:ext cx="9603275" cy="798940"/>
          </a:xfrm>
          <a:prstGeom prst="rect">
            <a:avLst/>
          </a:prstGeom>
        </p:spPr>
        <p:txBody>
          <a:bodyPr vert="horz" lIns="91440" tIns="45720" rIns="91440" bIns="45720" rtlCol="0" anchor="t">
            <a:normAutofit fontScale="750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1</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8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97881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a:bodyPr>
          <a:lstStyle/>
          <a:p>
            <a:pPr marL="0" indent="0" algn="just">
              <a:lnSpc>
                <a:spcPts val="3400"/>
              </a:lnSpc>
              <a:spcBef>
                <a:spcPts val="0"/>
              </a:spcBef>
              <a:buNone/>
            </a:pPr>
            <a:r>
              <a:rPr lang="zh-CN" altLang="en-US" sz="51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2019</a:t>
            </a:r>
            <a:r>
              <a:rPr lang="zh-CN" altLang="en-US" sz="2400" b="1" dirty="0">
                <a:latin typeface="宋体" panose="02010600030101010101" pitchFamily="2" charset="-122"/>
                <a:ea typeface="宋体" panose="02010600030101010101" pitchFamily="2" charset="-122"/>
              </a:rPr>
              <a:t>年浙江卷）阅读下面的文字，根据要求作文。</a:t>
            </a:r>
            <a:endParaRPr lang="en-US" altLang="zh-CN" sz="2400" b="1" dirty="0">
              <a:latin typeface="宋体" panose="02010600030101010101" pitchFamily="2" charset="-122"/>
              <a:ea typeface="宋体" panose="02010600030101010101" pitchFamily="2" charset="-122"/>
            </a:endParaRPr>
          </a:p>
          <a:p>
            <a:pPr marL="0" indent="0" algn="just">
              <a:lnSpc>
                <a:spcPts val="3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有一种观点认为：作家写作时心里要装着读者，多倾听读者的呼声。</a:t>
            </a:r>
            <a:endParaRPr lang="en-US" altLang="zh-CN" sz="2400" b="1" dirty="0">
              <a:latin typeface="楷体" panose="02010609060101010101" pitchFamily="49" charset="-122"/>
              <a:ea typeface="楷体" panose="02010609060101010101" pitchFamily="49" charset="-122"/>
            </a:endParaRPr>
          </a:p>
          <a:p>
            <a:pPr marL="0" indent="0" algn="just">
              <a:lnSpc>
                <a:spcPts val="34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另一种看法是：作家写作时应该坚持自己的想法，不为读者所左右。</a:t>
            </a:r>
            <a:endParaRPr lang="en-US" altLang="zh-CN" sz="2400" b="1" dirty="0">
              <a:latin typeface="楷体" panose="02010609060101010101" pitchFamily="49" charset="-122"/>
              <a:ea typeface="楷体" panose="02010609060101010101" pitchFamily="49" charset="-122"/>
            </a:endParaRPr>
          </a:p>
          <a:p>
            <a:pPr marL="0" indent="0" algn="just">
              <a:lnSpc>
                <a:spcPts val="34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假如你是创造生活的“作家”，你的生活就成了一部“作品”，那么你将如何对待你的“读者”？</a:t>
            </a:r>
            <a:endParaRPr lang="en-US" altLang="zh-CN" sz="2400" b="1" dirty="0">
              <a:latin typeface="楷体" panose="02010609060101010101" pitchFamily="49" charset="-122"/>
              <a:ea typeface="楷体" panose="02010609060101010101" pitchFamily="49" charset="-122"/>
            </a:endParaRPr>
          </a:p>
          <a:p>
            <a:pPr marL="0" indent="0" algn="just">
              <a:lnSpc>
                <a:spcPts val="3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根据材料写一篇文章，谈谈你的看法。</a:t>
            </a:r>
          </a:p>
          <a:p>
            <a:pPr marL="0" indent="0" algn="just">
              <a:lnSpc>
                <a:spcPts val="34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注意</a:t>
            </a:r>
            <a:r>
              <a:rPr lang="en-US" altLang="zh-CN" sz="2400" b="1" dirty="0">
                <a:latin typeface="宋体" panose="02010600030101010101" pitchFamily="2" charset="-122"/>
                <a:ea typeface="宋体" panose="02010600030101010101" pitchFamily="2" charset="-122"/>
              </a:rPr>
              <a:t>] ①</a:t>
            </a:r>
            <a:r>
              <a:rPr lang="zh-CN" altLang="en-US" sz="2400" b="1" dirty="0">
                <a:latin typeface="宋体" panose="02010600030101010101" pitchFamily="2" charset="-122"/>
                <a:ea typeface="宋体" panose="02010600030101010101" pitchFamily="2" charset="-122"/>
              </a:rPr>
              <a:t>立意自定，角度自选，题目自拟。②明确文体，不得写成诗歌。③不得少于</a:t>
            </a:r>
            <a:r>
              <a:rPr lang="en-US" altLang="zh-CN" sz="2400" b="1" dirty="0">
                <a:latin typeface="宋体" panose="02010600030101010101" pitchFamily="2" charset="-122"/>
                <a:ea typeface="宋体" panose="02010600030101010101" pitchFamily="2" charset="-122"/>
              </a:rPr>
              <a:t>800</a:t>
            </a:r>
            <a:r>
              <a:rPr lang="zh-CN" altLang="en-US" sz="2400" b="1" dirty="0">
                <a:latin typeface="宋体" panose="02010600030101010101" pitchFamily="2" charset="-122"/>
                <a:ea typeface="宋体" panose="02010600030101010101" pitchFamily="2" charset="-122"/>
              </a:rPr>
              <a:t>字。④不得抄袭、套作。</a:t>
            </a:r>
            <a:endParaRPr lang="zh-CN" altLang="en-US" sz="2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1955B545-9320-4E33-AB37-0C17692563AE}"/>
              </a:ext>
            </a:extLst>
          </p:cNvPr>
          <p:cNvSpPr txBox="1">
            <a:spLocks/>
          </p:cNvSpPr>
          <p:nvPr/>
        </p:nvSpPr>
        <p:spPr>
          <a:xfrm>
            <a:off x="1442152" y="1142982"/>
            <a:ext cx="9603275" cy="798940"/>
          </a:xfrm>
          <a:prstGeom prst="rect">
            <a:avLst/>
          </a:prstGeom>
        </p:spPr>
        <p:txBody>
          <a:bodyPr vert="horz" lIns="91440" tIns="45720" rIns="91440" bIns="45720" rtlCol="0" anchor="t">
            <a:normAutofit fontScale="825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2</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4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4064101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a:bodyPr>
          <a:lstStyle/>
          <a:p>
            <a:pPr marL="0" indent="0" algn="just">
              <a:lnSpc>
                <a:spcPts val="3100"/>
              </a:lnSpc>
              <a:spcBef>
                <a:spcPts val="0"/>
              </a:spcBef>
              <a:buNone/>
            </a:pPr>
            <a:r>
              <a:rPr lang="zh-CN" altLang="en-US" sz="2400" b="1" dirty="0">
                <a:latin typeface="宋体" panose="02010600030101010101" pitchFamily="2" charset="-122"/>
                <a:ea typeface="宋体" panose="02010600030101010101" pitchFamily="2" charset="-122"/>
              </a:rPr>
              <a:t>教师下水：    </a:t>
            </a:r>
            <a:endParaRPr lang="en-US" altLang="zh-CN" sz="2400" b="1" dirty="0">
              <a:latin typeface="宋体" panose="02010600030101010101" pitchFamily="2" charset="-122"/>
              <a:ea typeface="宋体" panose="02010600030101010101" pitchFamily="2" charset="-122"/>
            </a:endParaRPr>
          </a:p>
          <a:p>
            <a:pPr marL="0" indent="0" algn="just">
              <a:lnSpc>
                <a:spcPts val="31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许多人羡慕诗仙李白之飘逸洒脱，专注个人追求，觉得这才是人生的最高境界。但于我而言，假如我的人生是一部作品，我更愿如杜甫之心怀“读者”，以我余生微薄之“文字”，誓为苍生鼓与呼！</a:t>
            </a:r>
            <a:endParaRPr lang="en-US" altLang="zh-CN" sz="2400" b="1" dirty="0">
              <a:latin typeface="楷体" panose="02010609060101010101" pitchFamily="49" charset="-122"/>
              <a:ea typeface="楷体" panose="02010609060101010101" pitchFamily="49" charset="-122"/>
            </a:endParaRPr>
          </a:p>
          <a:p>
            <a:pPr marL="0" indent="0" algn="just">
              <a:lnSpc>
                <a:spcPts val="31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solidFill>
                  <a:srgbClr val="C00000"/>
                </a:solidFill>
                <a:latin typeface="楷体" panose="02010609060101010101" pitchFamily="49" charset="-122"/>
                <a:ea typeface="楷体" panose="02010609060101010101" pitchFamily="49" charset="-122"/>
              </a:rPr>
              <a:t>知道我的选择的人，</a:t>
            </a:r>
            <a:r>
              <a:rPr lang="zh-CN" altLang="en-US" sz="2400" b="1" u="sng" dirty="0">
                <a:solidFill>
                  <a:srgbClr val="C00000"/>
                </a:solidFill>
                <a:latin typeface="楷体" panose="02010609060101010101" pitchFamily="49" charset="-122"/>
                <a:ea typeface="楷体" panose="02010609060101010101" pitchFamily="49" charset="-122"/>
              </a:rPr>
              <a:t>大概会觉着我的可笑</a:t>
            </a:r>
            <a:r>
              <a:rPr lang="zh-CN" altLang="en-US" sz="2400" b="1" dirty="0">
                <a:solidFill>
                  <a:srgbClr val="C00000"/>
                </a:solidFill>
                <a:latin typeface="楷体" panose="02010609060101010101" pitchFamily="49" charset="-122"/>
                <a:ea typeface="楷体" panose="02010609060101010101" pitchFamily="49" charset="-122"/>
              </a:rPr>
              <a:t>：苍生之事，自有“肉食者”谋之，</a:t>
            </a:r>
            <a:r>
              <a:rPr lang="zh-CN" altLang="en-US" sz="2400" b="1" u="sng" dirty="0">
                <a:solidFill>
                  <a:srgbClr val="C00000"/>
                </a:solidFill>
                <a:latin typeface="楷体" panose="02010609060101010101" pitchFamily="49" charset="-122"/>
                <a:ea typeface="楷体" panose="02010609060101010101" pitchFamily="49" charset="-122"/>
              </a:rPr>
              <a:t>何必一平头百姓、无知稚子多管闲事</a:t>
            </a:r>
            <a:r>
              <a:rPr lang="zh-CN" altLang="en-US" sz="2400" b="1" dirty="0">
                <a:solidFill>
                  <a:srgbClr val="C0000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夫子就曾因为天下苍生奔走而被楚狂讽谏：“凤兮，凤兮，何德之衰！”我当然不敢自比夫子，但心怀苍生之念不减！也从未觉得夫子的行为有何不妥。顾炎武先生也说：“天下兴亡，匹夫有责。”我亦匹夫，心怀天下，感念苍生，又何来多管闲事之说？</a:t>
            </a:r>
            <a:r>
              <a:rPr lang="zh-CN" altLang="en-US" sz="2400" b="1" dirty="0">
                <a:latin typeface="宋体" panose="02010600030101010101" pitchFamily="2" charset="-122"/>
                <a:ea typeface="宋体" panose="02010600030101010101" pitchFamily="2" charset="-122"/>
              </a:rPr>
              <a:t>（</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誓为苍生鼓与呼</a:t>
            </a:r>
            <a:r>
              <a:rPr lang="en-US" altLang="zh-CN" sz="2400" b="1" dirty="0">
                <a:latin typeface="华文仿宋" panose="02010600040101010101" pitchFamily="2" charset="-122"/>
                <a:ea typeface="华文仿宋" panose="02010600040101010101" pitchFamily="2" charset="-122"/>
              </a:rPr>
              <a:t>》</a:t>
            </a:r>
            <a:r>
              <a:rPr lang="zh-CN" altLang="en-US" sz="2400" b="1" dirty="0">
                <a:latin typeface="华文仿宋" panose="02010600040101010101" pitchFamily="2" charset="-122"/>
                <a:ea typeface="华文仿宋" panose="02010600040101010101" pitchFamily="2" charset="-122"/>
              </a:rPr>
              <a:t>王永辉  邬彩儿</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a:t>
            </a:r>
            <a:r>
              <a:rPr lang="zh-CN" altLang="en-US" sz="2400" b="1" dirty="0">
                <a:solidFill>
                  <a:srgbClr val="7030A0"/>
                </a:solidFill>
                <a:latin typeface="华文仿宋" panose="02010600040101010101" pitchFamily="2" charset="-122"/>
                <a:ea typeface="华文仿宋" panose="02010600040101010101" pitchFamily="2" charset="-122"/>
              </a:rPr>
              <a:t>设想敌论者的观点，以事理论据反驳对方观点</a:t>
            </a:r>
            <a:r>
              <a:rPr lang="zh-CN" altLang="en-US" sz="2400" b="1" dirty="0">
                <a:latin typeface="宋体" panose="02010600030101010101" pitchFamily="2" charset="-122"/>
                <a:ea typeface="宋体" panose="02010600030101010101" pitchFamily="2" charset="-122"/>
              </a:rPr>
              <a:t>）</a:t>
            </a:r>
            <a:endParaRPr lang="zh-CN" altLang="en-US" sz="2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F8CE8276-4387-429F-AFE6-633F91162F0B}"/>
              </a:ext>
            </a:extLst>
          </p:cNvPr>
          <p:cNvSpPr txBox="1">
            <a:spLocks/>
          </p:cNvSpPr>
          <p:nvPr/>
        </p:nvSpPr>
        <p:spPr>
          <a:xfrm>
            <a:off x="1442152" y="1142982"/>
            <a:ext cx="9603275" cy="798940"/>
          </a:xfrm>
          <a:prstGeom prst="rect">
            <a:avLst/>
          </a:prstGeom>
        </p:spPr>
        <p:txBody>
          <a:bodyPr vert="horz" lIns="91440" tIns="45720" rIns="91440" bIns="45720" rtlCol="0" anchor="t">
            <a:normAutofit fontScale="825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2</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4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2090381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61912" y="1941922"/>
            <a:ext cx="11142483" cy="4207513"/>
          </a:xfrm>
        </p:spPr>
        <p:txBody>
          <a:bodyPr>
            <a:normAutofit/>
          </a:bodyPr>
          <a:lstStyle/>
          <a:p>
            <a:pPr marL="0" indent="0" algn="just">
              <a:lnSpc>
                <a:spcPts val="3000"/>
              </a:lnSpc>
              <a:spcBef>
                <a:spcPts val="0"/>
              </a:spcBef>
              <a:buNone/>
            </a:pPr>
            <a:r>
              <a:rPr lang="zh-CN" altLang="en-US" sz="51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2015</a:t>
            </a:r>
            <a:r>
              <a:rPr lang="zh-CN" altLang="en-US" sz="2400" b="1" dirty="0">
                <a:latin typeface="宋体" panose="02010600030101010101" pitchFamily="2" charset="-122"/>
                <a:ea typeface="宋体" panose="02010600030101010101" pitchFamily="2" charset="-122"/>
              </a:rPr>
              <a:t>年全国卷</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）阅读下面的材料，根据要求些一篇不少于</a:t>
            </a:r>
            <a:r>
              <a:rPr lang="en-US" altLang="zh-CN" sz="2400" b="1" dirty="0">
                <a:latin typeface="宋体" panose="02010600030101010101" pitchFamily="2" charset="-122"/>
                <a:ea typeface="宋体" panose="02010600030101010101" pitchFamily="2" charset="-122"/>
              </a:rPr>
              <a:t>800</a:t>
            </a:r>
            <a:r>
              <a:rPr lang="zh-CN" altLang="en-US" sz="2400" b="1" dirty="0">
                <a:latin typeface="宋体" panose="02010600030101010101" pitchFamily="2" charset="-122"/>
                <a:ea typeface="宋体" panose="02010600030101010101" pitchFamily="2" charset="-122"/>
              </a:rPr>
              <a:t>字的文章。</a:t>
            </a:r>
            <a:endParaRPr lang="en-US" altLang="zh-CN" sz="2400" b="1" dirty="0">
              <a:latin typeface="宋体" panose="02010600030101010101" pitchFamily="2" charset="-122"/>
              <a:ea typeface="宋体" panose="02010600030101010101" pitchFamily="2" charset="-122"/>
            </a:endParaRPr>
          </a:p>
          <a:p>
            <a:pPr marL="0" indent="0" algn="just">
              <a:lnSpc>
                <a:spcPts val="30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因父亲总是在告诉路尚开车时接电话，家人屡劝不改，女大学生小陈迫于无奈 ，更出于生命安全的考虑，通过微博私信向警方举报了自己的父亲；警方查实后，依法对老陈进行了教育和处罚，并将这起举报发在官方微博上。此事赢得众多网友点赞，</a:t>
            </a:r>
            <a:r>
              <a:rPr lang="zh-CN" altLang="en-US" sz="2400" b="1" dirty="0">
                <a:solidFill>
                  <a:srgbClr val="C00000"/>
                </a:solidFill>
                <a:latin typeface="楷体" panose="02010609060101010101" pitchFamily="49" charset="-122"/>
                <a:ea typeface="楷体" panose="02010609060101010101" pitchFamily="49" charset="-122"/>
              </a:rPr>
              <a:t>也引发一些疑问</a:t>
            </a:r>
            <a:r>
              <a:rPr lang="zh-CN" altLang="en-US" sz="2400" b="1" dirty="0">
                <a:latin typeface="楷体" panose="02010609060101010101" pitchFamily="49" charset="-122"/>
                <a:ea typeface="楷体" panose="02010609060101010101" pitchFamily="49" charset="-122"/>
              </a:rPr>
              <a:t>，经媒体报道后，</a:t>
            </a:r>
            <a:r>
              <a:rPr lang="zh-CN" altLang="en-US" sz="2400" b="1" dirty="0">
                <a:solidFill>
                  <a:srgbClr val="C00000"/>
                </a:solidFill>
                <a:latin typeface="楷体" panose="02010609060101010101" pitchFamily="49" charset="-122"/>
                <a:ea typeface="楷体" panose="02010609060101010101" pitchFamily="49" charset="-122"/>
              </a:rPr>
              <a:t>激起了更大范围、更多角度的讨论</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30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对于以上事情，你怎么看？请给小陈、老陈或其他相关方写一封信，表明你的态度，阐述你的看法。</a:t>
            </a:r>
            <a:endParaRPr lang="en-US" altLang="zh-CN" sz="2400" b="1" dirty="0">
              <a:latin typeface="楷体" panose="02010609060101010101" pitchFamily="49" charset="-122"/>
              <a:ea typeface="楷体" panose="02010609060101010101" pitchFamily="49" charset="-122"/>
            </a:endParaRPr>
          </a:p>
          <a:p>
            <a:pPr marL="0" indent="0" algn="just">
              <a:lnSpc>
                <a:spcPts val="30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要求综合材料内容及含意，选好角度，确定立意，完成写作任务。明确收信人，统一以“明华”为写信人，不得泄露个人信息。</a:t>
            </a:r>
            <a:endParaRPr lang="zh-CN" altLang="en-US" sz="2400" b="1" dirty="0">
              <a:latin typeface="楷体" panose="02010609060101010101" pitchFamily="49" charset="-122"/>
              <a:ea typeface="楷体" panose="02010609060101010101" pitchFamily="49" charset="-122"/>
            </a:endParaRPr>
          </a:p>
        </p:txBody>
      </p:sp>
      <p:sp>
        <p:nvSpPr>
          <p:cNvPr id="4" name="标题 1">
            <a:extLst>
              <a:ext uri="{FF2B5EF4-FFF2-40B4-BE49-F238E27FC236}">
                <a16:creationId xmlns:a16="http://schemas.microsoft.com/office/drawing/2014/main" id="{C3002AB3-E68A-44DF-8F73-618E5E6B40B3}"/>
              </a:ext>
            </a:extLst>
          </p:cNvPr>
          <p:cNvSpPr txBox="1">
            <a:spLocks/>
          </p:cNvSpPr>
          <p:nvPr/>
        </p:nvSpPr>
        <p:spPr>
          <a:xfrm>
            <a:off x="1541006" y="1042391"/>
            <a:ext cx="9603275" cy="798940"/>
          </a:xfrm>
          <a:prstGeom prst="rect">
            <a:avLst/>
          </a:prstGeom>
        </p:spPr>
        <p:txBody>
          <a:bodyPr vert="horz" lIns="91440" tIns="45720" rIns="91440" bIns="45720" rtlCol="0" anchor="t">
            <a:normAutofit fontScale="825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3</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4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693545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363984" y="1841331"/>
            <a:ext cx="11303257" cy="4207513"/>
          </a:xfrm>
        </p:spPr>
        <p:txBody>
          <a:bodyPr>
            <a:noAutofit/>
          </a:bodyPr>
          <a:lstStyle/>
          <a:p>
            <a:pPr marL="0" indent="0" algn="just">
              <a:lnSpc>
                <a:spcPts val="2300"/>
              </a:lnSpc>
              <a:spcBef>
                <a:spcPts val="0"/>
              </a:spcBef>
              <a:buNone/>
            </a:pPr>
            <a:r>
              <a:rPr lang="zh-CN" altLang="en-US" sz="2400" b="1" dirty="0">
                <a:latin typeface="楷体" panose="02010609060101010101" pitchFamily="49" charset="-122"/>
                <a:ea typeface="楷体" panose="02010609060101010101" pitchFamily="49" charset="-122"/>
              </a:rPr>
              <a:t>    我从网上得知，你获得了警方的表扬，</a:t>
            </a:r>
            <a:r>
              <a:rPr lang="zh-CN" altLang="en-US" sz="2400" b="1" dirty="0">
                <a:solidFill>
                  <a:srgbClr val="C00000"/>
                </a:solidFill>
                <a:latin typeface="楷体" panose="02010609060101010101" pitchFamily="49" charset="-122"/>
                <a:ea typeface="楷体" panose="02010609060101010101" pitchFamily="49" charset="-122"/>
              </a:rPr>
              <a:t>但一些网友却对你的举动持否定态度，认为你违背了“亲亲相隐”的传统伦理，举报父亲，是对父亲的不孝</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具体设想敌论者观点</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23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亲亲相隐，是中国封建社会刑律的一项原则，指亲属有罪应当互相隐瞒，不告发和不做证的不论罪，反之要论罪。（</a:t>
            </a:r>
            <a:r>
              <a:rPr lang="zh-CN" altLang="en-US" sz="2400" b="1" dirty="0">
                <a:solidFill>
                  <a:srgbClr val="7030A0"/>
                </a:solidFill>
                <a:latin typeface="华文仿宋" panose="02010600040101010101" pitchFamily="2" charset="-122"/>
                <a:ea typeface="华文仿宋" panose="02010600040101010101" pitchFamily="2" charset="-122"/>
              </a:rPr>
              <a:t>正本清源，阐释核心概念反驳论点</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23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solidFill>
                  <a:srgbClr val="C00000"/>
                </a:solidFill>
                <a:latin typeface="楷体" panose="02010609060101010101" pitchFamily="49" charset="-122"/>
                <a:ea typeface="楷体" panose="02010609060101010101" pitchFamily="49" charset="-122"/>
              </a:rPr>
              <a:t>确实</a:t>
            </a:r>
            <a:r>
              <a:rPr lang="zh-CN" altLang="en-US" sz="2400" b="1" dirty="0">
                <a:latin typeface="楷体" panose="02010609060101010101" pitchFamily="49" charset="-122"/>
                <a:ea typeface="楷体" panose="02010609060101010101" pitchFamily="49" charset="-122"/>
              </a:rPr>
              <a:t>，亲亲相隐</a:t>
            </a:r>
            <a:r>
              <a:rPr lang="zh-CN" altLang="en-US" sz="2400" b="1" dirty="0">
                <a:solidFill>
                  <a:srgbClr val="C00000"/>
                </a:solidFill>
                <a:latin typeface="楷体" panose="02010609060101010101" pitchFamily="49" charset="-122"/>
                <a:ea typeface="楷体" panose="02010609060101010101" pitchFamily="49" charset="-122"/>
              </a:rPr>
              <a:t>有助于</a:t>
            </a:r>
            <a:r>
              <a:rPr lang="zh-CN" altLang="en-US" sz="2400" b="1" dirty="0">
                <a:latin typeface="楷体" panose="02010609060101010101" pitchFamily="49" charset="-122"/>
                <a:ea typeface="楷体" panose="02010609060101010101" pitchFamily="49" charset="-122"/>
              </a:rPr>
              <a:t>家庭和睦，</a:t>
            </a:r>
            <a:r>
              <a:rPr lang="zh-CN" altLang="en-US" sz="2400" b="1" dirty="0">
                <a:solidFill>
                  <a:srgbClr val="C00000"/>
                </a:solidFill>
                <a:latin typeface="楷体" panose="02010609060101010101" pitchFamily="49" charset="-122"/>
                <a:ea typeface="楷体" panose="02010609060101010101" pitchFamily="49" charset="-122"/>
              </a:rPr>
              <a:t>但</a:t>
            </a:r>
            <a:r>
              <a:rPr lang="zh-CN" altLang="en-US" sz="2400" b="1" dirty="0">
                <a:latin typeface="楷体" panose="02010609060101010101" pitchFamily="49" charset="-122"/>
                <a:ea typeface="楷体" panose="02010609060101010101" pitchFamily="49" charset="-122"/>
              </a:rPr>
              <a:t>我们必须看到，亲亲相隐毕竟是</a:t>
            </a:r>
            <a:r>
              <a:rPr lang="zh-CN" altLang="en-US" sz="2400" b="1" dirty="0">
                <a:solidFill>
                  <a:srgbClr val="C00000"/>
                </a:solidFill>
                <a:latin typeface="楷体" panose="02010609060101010101" pitchFamily="49" charset="-122"/>
                <a:ea typeface="楷体" panose="02010609060101010101" pitchFamily="49" charset="-122"/>
              </a:rPr>
              <a:t>封建时代</a:t>
            </a:r>
            <a:r>
              <a:rPr lang="zh-CN" altLang="en-US" sz="2400" b="1" dirty="0">
                <a:latin typeface="楷体" panose="02010609060101010101" pitchFamily="49" charset="-122"/>
                <a:ea typeface="楷体" panose="02010609060101010101" pitchFamily="49" charset="-122"/>
              </a:rPr>
              <a:t>的产物，在现代社会，</a:t>
            </a:r>
            <a:r>
              <a:rPr lang="zh-CN" altLang="en-US" sz="2400" b="1" dirty="0">
                <a:solidFill>
                  <a:srgbClr val="C00000"/>
                </a:solidFill>
                <a:latin typeface="楷体" panose="02010609060101010101" pitchFamily="49" charset="-122"/>
                <a:ea typeface="楷体" panose="02010609060101010101" pitchFamily="49" charset="-122"/>
              </a:rPr>
              <a:t>其负面性不容小视</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辩证思考，承认其有益一面，转入分析其弊端</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2300"/>
              </a:lnSpc>
              <a:spcBef>
                <a:spcPts val="0"/>
              </a:spcBef>
              <a:buNone/>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现代社会的一个重要特点就是“法律面前，人人平等”，任何人一旦违法犯罪，就要受到法律的制裁，唯有如此，才能洗心革面，重新做人。这就意味着，接受处罚是违法者走向新生的必经之路。面对违法者，亲人</a:t>
            </a:r>
            <a:r>
              <a:rPr lang="zh-CN" altLang="en-US" sz="2400" b="1" dirty="0">
                <a:solidFill>
                  <a:srgbClr val="C00000"/>
                </a:solidFill>
                <a:latin typeface="楷体" panose="02010609060101010101" pitchFamily="49" charset="-122"/>
                <a:ea typeface="楷体" panose="02010609060101010101" pitchFamily="49" charset="-122"/>
              </a:rPr>
              <a:t>若是“亲亲相隐”</a:t>
            </a:r>
            <a:r>
              <a:rPr lang="zh-CN" altLang="en-US" sz="2400" b="1" dirty="0">
                <a:latin typeface="楷体" panose="02010609060101010101" pitchFamily="49" charset="-122"/>
                <a:ea typeface="楷体" panose="02010609060101010101" pitchFamily="49" charset="-122"/>
              </a:rPr>
              <a:t>，违法者</a:t>
            </a:r>
            <a:r>
              <a:rPr lang="zh-CN" altLang="en-US" sz="2400" b="1" dirty="0">
                <a:solidFill>
                  <a:srgbClr val="C00000"/>
                </a:solidFill>
                <a:latin typeface="楷体" panose="02010609060101010101" pitchFamily="49" charset="-122"/>
                <a:ea typeface="楷体" panose="02010609060101010101" pitchFamily="49" charset="-122"/>
              </a:rPr>
              <a:t>就不会</a:t>
            </a:r>
            <a:r>
              <a:rPr lang="zh-CN" altLang="en-US" sz="2400" b="1" dirty="0">
                <a:latin typeface="楷体" panose="02010609060101010101" pitchFamily="49" charset="-122"/>
                <a:ea typeface="楷体" panose="02010609060101010101" pitchFamily="49" charset="-122"/>
              </a:rPr>
              <a:t>受到相应的处罚，那么，他们</a:t>
            </a:r>
            <a:r>
              <a:rPr lang="zh-CN" altLang="en-US" sz="2400" b="1" dirty="0">
                <a:solidFill>
                  <a:srgbClr val="C00000"/>
                </a:solidFill>
                <a:latin typeface="楷体" panose="02010609060101010101" pitchFamily="49" charset="-122"/>
                <a:ea typeface="楷体" panose="02010609060101010101" pitchFamily="49" charset="-122"/>
              </a:rPr>
              <a:t>就很可能</a:t>
            </a:r>
            <a:r>
              <a:rPr lang="zh-CN" altLang="en-US" sz="2400" b="1" dirty="0">
                <a:latin typeface="楷体" panose="02010609060101010101" pitchFamily="49" charset="-122"/>
                <a:ea typeface="楷体" panose="02010609060101010101" pitchFamily="49" charset="-122"/>
              </a:rPr>
              <a:t>在违法的道路上越走越远，最终遭受更大的惩罚。就此而言，“亲亲相隐”不是爱，而是</a:t>
            </a:r>
            <a:r>
              <a:rPr lang="zh-CN" altLang="en-US" sz="2400" b="1" dirty="0">
                <a:solidFill>
                  <a:srgbClr val="C00000"/>
                </a:solidFill>
                <a:latin typeface="楷体" panose="02010609060101010101" pitchFamily="49" charset="-122"/>
                <a:ea typeface="楷体" panose="02010609060101010101" pitchFamily="49" charset="-122"/>
              </a:rPr>
              <a:t>害</a:t>
            </a:r>
            <a:r>
              <a:rPr lang="zh-CN" altLang="en-US" sz="2400" b="1" dirty="0">
                <a:latin typeface="楷体" panose="02010609060101010101" pitchFamily="49" charset="-122"/>
                <a:ea typeface="楷体" panose="02010609060101010101" pitchFamily="49" charset="-122"/>
              </a:rPr>
              <a:t>。（考场作文</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亲情</a:t>
            </a:r>
            <a:r>
              <a:rPr lang="en-US" altLang="zh-CN" sz="2400"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生命</a:t>
            </a:r>
            <a:r>
              <a:rPr lang="en-US" altLang="zh-CN" sz="2400"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法律</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en-US" sz="2400" b="1" dirty="0">
                <a:solidFill>
                  <a:srgbClr val="7030A0"/>
                </a:solidFill>
                <a:latin typeface="华文仿宋" panose="02010600040101010101" pitchFamily="2" charset="-122"/>
                <a:ea typeface="华文仿宋" panose="02010600040101010101" pitchFamily="2" charset="-122"/>
              </a:rPr>
              <a:t>析弊归谬，揭示本质，针锋相对驳斥论点</a:t>
            </a:r>
            <a:r>
              <a:rPr lang="zh-CN" altLang="en-US" sz="2400" b="1" dirty="0">
                <a:latin typeface="楷体" panose="02010609060101010101" pitchFamily="49" charset="-122"/>
                <a:ea typeface="楷体" panose="02010609060101010101" pitchFamily="49" charset="-122"/>
              </a:rPr>
              <a:t>）</a:t>
            </a:r>
          </a:p>
        </p:txBody>
      </p:sp>
      <p:sp>
        <p:nvSpPr>
          <p:cNvPr id="6" name="标题 1">
            <a:extLst>
              <a:ext uri="{FF2B5EF4-FFF2-40B4-BE49-F238E27FC236}">
                <a16:creationId xmlns:a16="http://schemas.microsoft.com/office/drawing/2014/main" id="{E99269E4-0F56-44EA-A9A3-DEE5B2B8A49D}"/>
              </a:ext>
            </a:extLst>
          </p:cNvPr>
          <p:cNvSpPr txBox="1">
            <a:spLocks/>
          </p:cNvSpPr>
          <p:nvPr/>
        </p:nvSpPr>
        <p:spPr>
          <a:xfrm>
            <a:off x="1541006" y="1005017"/>
            <a:ext cx="9603275" cy="836314"/>
          </a:xfrm>
          <a:prstGeom prst="rect">
            <a:avLst/>
          </a:prstGeom>
        </p:spPr>
        <p:txBody>
          <a:bodyPr vert="horz" lIns="91440" tIns="45720" rIns="91440" bIns="45720" rtlCol="0" anchor="t">
            <a:normAutofit fontScale="82500" lnSpcReduction="20000"/>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sz="3600" dirty="0">
                <a:latin typeface="华文行楷" panose="02010800040101010101" pitchFamily="2" charset="-122"/>
                <a:ea typeface="华文行楷" panose="02010800040101010101" pitchFamily="2" charset="-122"/>
              </a:rPr>
              <a:t>示例</a:t>
            </a:r>
            <a:r>
              <a:rPr lang="en-US" altLang="zh-CN" sz="3600" dirty="0">
                <a:latin typeface="华文行楷" panose="02010800040101010101" pitchFamily="2" charset="-122"/>
                <a:ea typeface="华文行楷" panose="02010800040101010101" pitchFamily="2" charset="-122"/>
              </a:rPr>
              <a:t>3</a:t>
            </a:r>
            <a:r>
              <a:rPr lang="zh-CN" altLang="en-US" sz="3600" dirty="0">
                <a:latin typeface="华文行楷" panose="02010800040101010101" pitchFamily="2" charset="-122"/>
                <a:ea typeface="华文行楷" panose="02010800040101010101" pitchFamily="2" charset="-122"/>
              </a:rPr>
              <a:t> </a:t>
            </a:r>
            <a:r>
              <a:rPr lang="en-US" altLang="zh-CN" sz="3600" dirty="0">
                <a:latin typeface="华文行楷" panose="02010800040101010101" pitchFamily="2" charset="-122"/>
                <a:ea typeface="华文行楷" panose="02010800040101010101" pitchFamily="2" charset="-122"/>
              </a:rPr>
              <a:t>• </a:t>
            </a:r>
            <a:r>
              <a:rPr lang="zh-CN" altLang="en-US" sz="3600" dirty="0">
                <a:latin typeface="华文行楷" panose="02010800040101010101" pitchFamily="2" charset="-122"/>
                <a:ea typeface="华文行楷" panose="02010800040101010101" pitchFamily="2" charset="-122"/>
              </a:rPr>
              <a:t>驳论于高考亦有</a:t>
            </a:r>
            <a:r>
              <a:rPr lang="zh-CN" altLang="en-US" sz="4400" dirty="0">
                <a:solidFill>
                  <a:srgbClr val="C00000"/>
                </a:solidFill>
                <a:latin typeface="华文行楷" panose="02010800040101010101" pitchFamily="2" charset="-122"/>
                <a:ea typeface="华文行楷" panose="02010800040101010101" pitchFamily="2" charset="-122"/>
              </a:rPr>
              <a:t>用武之地</a:t>
            </a:r>
            <a:br>
              <a:rPr lang="zh-CN" altLang="en-US" sz="3600" dirty="0"/>
            </a:b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4848029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27142" y="1197204"/>
            <a:ext cx="9558779" cy="619380"/>
          </a:xfrm>
        </p:spPr>
        <p:txBody>
          <a:bodyPr>
            <a:normAutofit fontScale="90000"/>
          </a:bodyPr>
          <a:lstStyle/>
          <a:p>
            <a:pPr algn="ctr"/>
            <a:r>
              <a:rPr lang="zh-CN" altLang="en-US" dirty="0">
                <a:latin typeface="隶书" panose="02010509060101010101" pitchFamily="49" charset="-122"/>
                <a:ea typeface="隶书" panose="02010509060101010101" pitchFamily="49" charset="-122"/>
              </a:rPr>
              <a:t> </a:t>
            </a:r>
            <a:r>
              <a:rPr lang="zh-CN" altLang="en-US" dirty="0">
                <a:latin typeface="华文新魏" panose="02010800040101010101" pitchFamily="2" charset="-122"/>
                <a:ea typeface="华文新魏" panose="02010800040101010101" pitchFamily="2" charset="-122"/>
              </a:rPr>
              <a:t>五 运用 </a:t>
            </a:r>
            <a:r>
              <a:rPr lang="en-US" altLang="zh-CN" dirty="0">
                <a:latin typeface="华文新魏" panose="02010800040101010101" pitchFamily="2" charset="-122"/>
                <a:ea typeface="华文新魏" panose="02010800040101010101" pitchFamily="2" charset="-122"/>
              </a:rPr>
              <a:t>• </a:t>
            </a:r>
            <a:r>
              <a:rPr lang="zh-CN" altLang="en-US" dirty="0">
                <a:latin typeface="华文新魏" panose="02010800040101010101" pitchFamily="2" charset="-122"/>
                <a:ea typeface="华文新魏" panose="02010800040101010101" pitchFamily="2" charset="-122"/>
              </a:rPr>
              <a:t>升格以显驳论</a:t>
            </a:r>
            <a:r>
              <a:rPr lang="zh-CN" altLang="en-US" sz="4000" dirty="0">
                <a:solidFill>
                  <a:srgbClr val="C00000"/>
                </a:solidFill>
                <a:latin typeface="华文新魏" panose="02010800040101010101" pitchFamily="2" charset="-122"/>
                <a:ea typeface="华文新魏"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24775" y="1885361"/>
            <a:ext cx="11342450" cy="4165243"/>
          </a:xfrm>
        </p:spPr>
        <p:txBody>
          <a:bodyPr>
            <a:noAutofit/>
          </a:bodyPr>
          <a:lstStyle/>
          <a:p>
            <a:pPr marL="0" indent="0" algn="just">
              <a:lnSpc>
                <a:spcPts val="2580"/>
              </a:lnSpc>
              <a:spcBef>
                <a:spcPts val="0"/>
              </a:spcBef>
              <a:buNone/>
            </a:pPr>
            <a:r>
              <a:rPr lang="en-US" altLang="zh-CN" sz="2400" b="1" dirty="0">
                <a:latin typeface="楷体" panose="02010609060101010101" pitchFamily="49" charset="-122"/>
                <a:ea typeface="楷体" panose="02010609060101010101" pitchFamily="49" charset="-122"/>
              </a:rPr>
              <a:t>2020</a:t>
            </a:r>
            <a:r>
              <a:rPr lang="zh-CN" altLang="en-US" sz="2400" b="1" dirty="0">
                <a:latin typeface="楷体" panose="02010609060101010101" pitchFamily="49" charset="-122"/>
                <a:ea typeface="楷体" panose="02010609060101010101" pitchFamily="49" charset="-122"/>
              </a:rPr>
              <a:t>深圳市线上考试</a:t>
            </a:r>
            <a:r>
              <a:rPr lang="zh-CN" altLang="en-US" sz="2400" b="1" dirty="0">
                <a:latin typeface="宋体" panose="02010600030101010101" pitchFamily="2" charset="-122"/>
                <a:ea typeface="宋体" panose="02010600030101010101" pitchFamily="2" charset="-122"/>
              </a:rPr>
              <a:t>考场作文片段：</a:t>
            </a:r>
            <a:endParaRPr lang="en-US" altLang="zh-CN" sz="2400" b="1" dirty="0">
              <a:latin typeface="宋体" panose="02010600030101010101" pitchFamily="2" charset="-122"/>
              <a:ea typeface="宋体" panose="02010600030101010101" pitchFamily="2" charset="-122"/>
            </a:endParaRPr>
          </a:p>
          <a:p>
            <a:pPr marL="0" indent="457200" algn="just">
              <a:lnSpc>
                <a:spcPts val="2580"/>
              </a:lnSpc>
              <a:spcBef>
                <a:spcPts val="0"/>
              </a:spcBef>
              <a:buNone/>
            </a:pPr>
            <a:r>
              <a:rPr lang="zh-CN" altLang="en-US" sz="2400" b="1" dirty="0">
                <a:latin typeface="楷体" panose="02010609060101010101" pitchFamily="49" charset="-122"/>
                <a:ea typeface="楷体" panose="02010609060101010101" pitchFamily="49" charset="-122"/>
              </a:rPr>
              <a:t>特殊时期，疫情当前，任何人都不能掉以轻心。而作为高三学子，我们不应紧张慌乱，而应沉着冷静，在面对这场特别的考试时也应沉着应对。即使有人认为父母的参与监考能保证结果的真实可信，我却</a:t>
            </a:r>
            <a:r>
              <a:rPr lang="zh-CN" altLang="en-US" sz="2400" b="1" dirty="0">
                <a:solidFill>
                  <a:srgbClr val="C00000"/>
                </a:solidFill>
                <a:latin typeface="楷体" panose="02010609060101010101" pitchFamily="49" charset="-122"/>
                <a:ea typeface="楷体" panose="02010609060101010101" pitchFamily="49" charset="-122"/>
              </a:rPr>
              <a:t>不以为然</a:t>
            </a:r>
            <a:r>
              <a:rPr lang="zh-CN" altLang="en-US" sz="2400" b="1" dirty="0">
                <a:latin typeface="楷体" panose="02010609060101010101" pitchFamily="49" charset="-122"/>
                <a:ea typeface="楷体" panose="02010609060101010101" pitchFamily="49" charset="-122"/>
              </a:rPr>
              <a:t>，在特别时期，我们</a:t>
            </a:r>
            <a:r>
              <a:rPr lang="zh-CN" altLang="en-US" sz="2400" b="1" dirty="0">
                <a:solidFill>
                  <a:srgbClr val="C00000"/>
                </a:solidFill>
                <a:latin typeface="楷体" panose="02010609060101010101" pitchFamily="49" charset="-122"/>
                <a:ea typeface="楷体" panose="02010609060101010101" pitchFamily="49" charset="-122"/>
              </a:rPr>
              <a:t>依靠的应是</a:t>
            </a:r>
            <a:r>
              <a:rPr lang="zh-CN" altLang="en-US" sz="2400" b="1" dirty="0">
                <a:latin typeface="楷体" panose="02010609060101010101" pitchFamily="49" charset="-122"/>
                <a:ea typeface="楷体" panose="02010609060101010101" pitchFamily="49" charset="-122"/>
              </a:rPr>
              <a:t>自我，而不是父母。</a:t>
            </a:r>
            <a:endParaRPr lang="en-US" altLang="zh-CN" sz="2400" b="1" dirty="0">
              <a:latin typeface="楷体" panose="02010609060101010101" pitchFamily="49" charset="-122"/>
              <a:ea typeface="楷体" panose="02010609060101010101" pitchFamily="49" charset="-122"/>
            </a:endParaRPr>
          </a:p>
          <a:p>
            <a:pPr marL="0" indent="457200" algn="just">
              <a:lnSpc>
                <a:spcPts val="2580"/>
              </a:lnSpc>
              <a:spcBef>
                <a:spcPts val="0"/>
              </a:spcBef>
              <a:buNone/>
            </a:pPr>
            <a:r>
              <a:rPr lang="zh-CN" altLang="en-US" sz="2400" b="1" dirty="0">
                <a:latin typeface="楷体" panose="02010609060101010101" pitchFamily="49" charset="-122"/>
                <a:ea typeface="楷体" panose="02010609060101010101" pitchFamily="49" charset="-122"/>
              </a:rPr>
              <a:t>首先，有监考并不一定能保证考试结果真实可信。当一个人有心有意去作弊，那么任何外界力量都阻挡不住他的行为，</a:t>
            </a:r>
            <a:r>
              <a:rPr lang="zh-CN" altLang="en-US" sz="2400" b="1" dirty="0">
                <a:solidFill>
                  <a:srgbClr val="C00000"/>
                </a:solidFill>
                <a:latin typeface="楷体" panose="02010609060101010101" pitchFamily="49" charset="-122"/>
                <a:ea typeface="楷体" panose="02010609060101010101" pitchFamily="49" charset="-122"/>
              </a:rPr>
              <a:t>他会</a:t>
            </a:r>
            <a:r>
              <a:rPr lang="zh-CN" altLang="en-US" sz="2400" b="1" dirty="0">
                <a:latin typeface="楷体" panose="02010609060101010101" pitchFamily="49" charset="-122"/>
                <a:ea typeface="楷体" panose="02010609060101010101" pitchFamily="49" charset="-122"/>
              </a:rPr>
              <a:t>想方设法地趁监考人不注意时达到他们的目的，即使“不择手段</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。再者，就算他没有找到监考人视线的“遗漏点”和“盲区”，没有成功获取答案，</a:t>
            </a:r>
            <a:r>
              <a:rPr lang="zh-CN" altLang="en-US" sz="2400" b="1" dirty="0">
                <a:solidFill>
                  <a:srgbClr val="C00000"/>
                </a:solidFill>
                <a:latin typeface="楷体" panose="02010609060101010101" pitchFamily="49" charset="-122"/>
                <a:ea typeface="楷体" panose="02010609060101010101" pitchFamily="49" charset="-122"/>
              </a:rPr>
              <a:t>难道他这次考试就是诚实的，真实可信的吗？</a:t>
            </a:r>
            <a:r>
              <a:rPr lang="zh-CN" altLang="en-US" sz="2400" b="1" dirty="0">
                <a:latin typeface="楷体" panose="02010609060101010101" pitchFamily="49" charset="-122"/>
                <a:ea typeface="楷体" panose="02010609060101010101" pitchFamily="49" charset="-122"/>
              </a:rPr>
              <a:t>当然不是，当他心里有不诚实的想法显露出来时，他便时不真诚的，便是不想面对真实的自我的，只不过可能是他的手段并不高明，导致“犯罪未遂”罢了。</a:t>
            </a:r>
            <a:endParaRPr lang="en-US" altLang="zh-CN" sz="2400" b="1" dirty="0">
              <a:latin typeface="楷体" panose="02010609060101010101" pitchFamily="49" charset="-122"/>
              <a:ea typeface="楷体" panose="02010609060101010101" pitchFamily="49" charset="-122"/>
            </a:endParaRPr>
          </a:p>
          <a:p>
            <a:pPr marL="0" indent="457200" algn="just">
              <a:lnSpc>
                <a:spcPts val="2580"/>
              </a:lnSpc>
              <a:spcBef>
                <a:spcPts val="0"/>
              </a:spcBef>
              <a:buNone/>
            </a:pPr>
            <a:r>
              <a:rPr lang="zh-CN" altLang="en-US" sz="2400" b="1" dirty="0">
                <a:latin typeface="宋体" panose="02010600030101010101" pitchFamily="2" charset="-122"/>
                <a:ea typeface="宋体" panose="02010600030101010101" pitchFamily="2" charset="-122"/>
              </a:rPr>
              <a:t>要求：对作者语言进行调整，以彰显驳论的君子之风。</a:t>
            </a: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07564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a:extLst>
              <a:ext uri="{FF2B5EF4-FFF2-40B4-BE49-F238E27FC236}">
                <a16:creationId xmlns:a16="http://schemas.microsoft.com/office/drawing/2014/main" id="{07E75352-6078-4095-AFEF-0F34AB4FA42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57879" y="895343"/>
            <a:ext cx="9773947" cy="4988622"/>
          </a:xfrm>
        </p:spPr>
      </p:pic>
      <p:sp>
        <p:nvSpPr>
          <p:cNvPr id="8" name="标题 1">
            <a:extLst>
              <a:ext uri="{FF2B5EF4-FFF2-40B4-BE49-F238E27FC236}">
                <a16:creationId xmlns:a16="http://schemas.microsoft.com/office/drawing/2014/main" id="{69C332BB-8B1A-47C0-8BD9-88A6C61214C2}"/>
              </a:ext>
            </a:extLst>
          </p:cNvPr>
          <p:cNvSpPr txBox="1">
            <a:spLocks/>
          </p:cNvSpPr>
          <p:nvPr/>
        </p:nvSpPr>
        <p:spPr>
          <a:xfrm>
            <a:off x="1434983" y="326913"/>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争鸣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这篇作文符合</a:t>
            </a:r>
            <a:r>
              <a:rPr lang="zh-CN" altLang="en-US" dirty="0">
                <a:solidFill>
                  <a:srgbClr val="C00000"/>
                </a:solidFill>
                <a:latin typeface="华文行楷" panose="02010800040101010101" pitchFamily="2" charset="-122"/>
                <a:ea typeface="华文行楷" panose="02010800040101010101" pitchFamily="2" charset="-122"/>
              </a:rPr>
              <a:t>驳论文的特征</a:t>
            </a:r>
            <a:r>
              <a:rPr lang="zh-CN" altLang="en-US" dirty="0">
                <a:latin typeface="华文行楷" panose="02010800040101010101" pitchFamily="2" charset="-122"/>
                <a:ea typeface="华文行楷" panose="02010800040101010101" pitchFamily="2" charset="-122"/>
              </a:rPr>
              <a:t>吗？</a:t>
            </a:r>
            <a:r>
              <a:rPr lang="en-US" altLang="zh-CN" dirty="0">
                <a:latin typeface="华文行楷" panose="02010800040101010101" pitchFamily="2" charset="-122"/>
                <a:ea typeface="华文行楷" panose="02010800040101010101" pitchFamily="2" charset="-122"/>
              </a:rPr>
              <a:t> </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7460732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27142" y="1197204"/>
            <a:ext cx="9558779" cy="619380"/>
          </a:xfrm>
        </p:spPr>
        <p:txBody>
          <a:bodyPr>
            <a:normAutofit fontScale="90000"/>
          </a:bodyPr>
          <a:lstStyle/>
          <a:p>
            <a:pPr algn="ctr"/>
            <a:r>
              <a:rPr lang="zh-CN" altLang="en-US" dirty="0">
                <a:latin typeface="隶书" panose="02010509060101010101" pitchFamily="49" charset="-122"/>
                <a:ea typeface="隶书" panose="02010509060101010101" pitchFamily="49" charset="-122"/>
              </a:rPr>
              <a:t> </a:t>
            </a: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升格以显驳论</a:t>
            </a:r>
            <a:r>
              <a:rPr lang="zh-CN" altLang="en-US" sz="4000" dirty="0">
                <a:solidFill>
                  <a:srgbClr val="C00000"/>
                </a:solidFill>
                <a:latin typeface="华文行楷" panose="02010800040101010101" pitchFamily="2" charset="-122"/>
                <a:ea typeface="华文行楷"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504674" y="1903116"/>
            <a:ext cx="11342450" cy="4533195"/>
          </a:xfrm>
        </p:spPr>
        <p:txBody>
          <a:bodyPr>
            <a:normAutofit/>
          </a:bodyPr>
          <a:lstStyle/>
          <a:p>
            <a:pPr marL="0" indent="0" algn="just">
              <a:lnSpc>
                <a:spcPts val="2680"/>
              </a:lnSpc>
              <a:spcBef>
                <a:spcPts val="0"/>
              </a:spcBef>
              <a:buNone/>
            </a:pPr>
            <a:r>
              <a:rPr lang="zh-CN" altLang="en-US" sz="2600" b="1" dirty="0">
                <a:latin typeface="宋体" panose="02010600030101010101" pitchFamily="2" charset="-122"/>
                <a:ea typeface="宋体" panose="02010600030101010101" pitchFamily="2" charset="-122"/>
              </a:rPr>
              <a:t>原作表态度：</a:t>
            </a:r>
            <a:endParaRPr lang="en-US" altLang="zh-CN" sz="2600" b="1" dirty="0">
              <a:latin typeface="宋体" panose="02010600030101010101" pitchFamily="2" charset="-122"/>
              <a:ea typeface="宋体" panose="02010600030101010101" pitchFamily="2" charset="-122"/>
            </a:endParaRPr>
          </a:p>
          <a:p>
            <a:pPr marL="0" indent="0" algn="just">
              <a:lnSpc>
                <a:spcPts val="2680"/>
              </a:lnSpc>
              <a:spcBef>
                <a:spcPts val="0"/>
              </a:spcBef>
              <a:buNone/>
            </a:pPr>
            <a:r>
              <a:rPr lang="zh-CN" altLang="en-US" sz="2600" b="1" dirty="0">
                <a:latin typeface="楷体" panose="02010609060101010101" pitchFamily="49" charset="-122"/>
                <a:ea typeface="楷体" panose="02010609060101010101" pitchFamily="49" charset="-122"/>
              </a:rPr>
              <a:t>    即使有人认为父母的参与监考能保证结果的真实可信，我却</a:t>
            </a:r>
            <a:r>
              <a:rPr lang="zh-CN" altLang="en-US" sz="2600" b="1" dirty="0">
                <a:solidFill>
                  <a:srgbClr val="C00000"/>
                </a:solidFill>
                <a:latin typeface="楷体" panose="02010609060101010101" pitchFamily="49" charset="-122"/>
                <a:ea typeface="楷体" panose="02010609060101010101" pitchFamily="49" charset="-122"/>
              </a:rPr>
              <a:t>不以为然</a:t>
            </a:r>
            <a:r>
              <a:rPr lang="zh-CN" altLang="en-US" sz="2600" b="1" dirty="0">
                <a:latin typeface="楷体" panose="02010609060101010101" pitchFamily="49" charset="-122"/>
                <a:ea typeface="楷体" panose="02010609060101010101" pitchFamily="49" charset="-122"/>
              </a:rPr>
              <a:t>，在特别时期，我们</a:t>
            </a:r>
            <a:r>
              <a:rPr lang="zh-CN" altLang="en-US" sz="2600" b="1" dirty="0">
                <a:solidFill>
                  <a:srgbClr val="C00000"/>
                </a:solidFill>
                <a:latin typeface="楷体" panose="02010609060101010101" pitchFamily="49" charset="-122"/>
                <a:ea typeface="楷体" panose="02010609060101010101" pitchFamily="49" charset="-122"/>
              </a:rPr>
              <a:t>依靠的应是</a:t>
            </a:r>
            <a:r>
              <a:rPr lang="zh-CN" altLang="en-US" sz="2600" b="1" dirty="0">
                <a:latin typeface="楷体" panose="02010609060101010101" pitchFamily="49" charset="-122"/>
                <a:ea typeface="楷体" panose="02010609060101010101" pitchFamily="49" charset="-122"/>
              </a:rPr>
              <a:t>自我，而不是父母。</a:t>
            </a:r>
            <a:endParaRPr lang="en-US" altLang="zh-CN" sz="2600" b="1" dirty="0">
              <a:latin typeface="宋体" panose="02010600030101010101" pitchFamily="2" charset="-122"/>
              <a:ea typeface="宋体" panose="02010600030101010101" pitchFamily="2" charset="-122"/>
            </a:endParaRPr>
          </a:p>
          <a:p>
            <a:pPr marL="0" indent="0" algn="just">
              <a:lnSpc>
                <a:spcPts val="2680"/>
              </a:lnSpc>
              <a:spcBef>
                <a:spcPts val="0"/>
              </a:spcBef>
              <a:buNone/>
            </a:pPr>
            <a:r>
              <a:rPr lang="zh-CN" altLang="en-US" sz="2600" b="1" dirty="0">
                <a:latin typeface="宋体" panose="02010600030101010101" pitchFamily="2" charset="-122"/>
                <a:ea typeface="宋体" panose="02010600030101010101" pitchFamily="2" charset="-122"/>
              </a:rPr>
              <a:t>学生升格示例：</a:t>
            </a:r>
            <a:endParaRPr lang="en-US" altLang="zh-CN" sz="2600" b="1" dirty="0">
              <a:latin typeface="宋体" panose="02010600030101010101" pitchFamily="2" charset="-122"/>
              <a:ea typeface="宋体" panose="02010600030101010101" pitchFamily="2" charset="-122"/>
            </a:endParaRPr>
          </a:p>
          <a:p>
            <a:pPr marL="0" indent="457200" algn="just">
              <a:lnSpc>
                <a:spcPts val="2680"/>
              </a:lnSpc>
              <a:spcBef>
                <a:spcPts val="0"/>
              </a:spcBef>
              <a:buNone/>
            </a:pPr>
            <a:r>
              <a:rPr lang="zh-CN" altLang="en-US" sz="2600" b="1" dirty="0">
                <a:latin typeface="楷体" panose="02010609060101010101" pitchFamily="49" charset="-122"/>
                <a:ea typeface="楷体" panose="02010609060101010101" pitchFamily="49" charset="-122"/>
              </a:rPr>
              <a:t>有人认为父母的参与监考能保证结果的真实可信，</a:t>
            </a:r>
            <a:r>
              <a:rPr lang="zh-CN" altLang="en-US" sz="2600" b="1" dirty="0">
                <a:solidFill>
                  <a:srgbClr val="C00000"/>
                </a:solidFill>
                <a:latin typeface="楷体" panose="02010609060101010101" pitchFamily="49" charset="-122"/>
                <a:ea typeface="楷体" panose="02010609060101010101" pitchFamily="49" charset="-122"/>
              </a:rPr>
              <a:t>真的是这样吗？</a:t>
            </a:r>
            <a:r>
              <a:rPr lang="zh-CN" altLang="en-US" sz="2600" b="1" dirty="0">
                <a:latin typeface="楷体" panose="02010609060101010101" pitchFamily="49" charset="-122"/>
                <a:ea typeface="楷体" panose="02010609060101010101" pitchFamily="49" charset="-122"/>
              </a:rPr>
              <a:t>在我看来，在特别时期，我们应该</a:t>
            </a:r>
            <a:r>
              <a:rPr lang="zh-CN" altLang="en-US" sz="2600" b="1" dirty="0">
                <a:solidFill>
                  <a:srgbClr val="C00000"/>
                </a:solidFill>
                <a:latin typeface="楷体" panose="02010609060101010101" pitchFamily="49" charset="-122"/>
                <a:ea typeface="楷体" panose="02010609060101010101" pitchFamily="49" charset="-122"/>
              </a:rPr>
              <a:t>更多地</a:t>
            </a:r>
            <a:r>
              <a:rPr lang="zh-CN" altLang="en-US" sz="2600" b="1" dirty="0">
                <a:latin typeface="楷体" panose="02010609060101010101" pitchFamily="49" charset="-122"/>
                <a:ea typeface="楷体" panose="02010609060101010101" pitchFamily="49" charset="-122"/>
              </a:rPr>
              <a:t>依靠自控力，而</a:t>
            </a:r>
            <a:r>
              <a:rPr lang="zh-CN" altLang="en-US" sz="2600" b="1" dirty="0">
                <a:solidFill>
                  <a:srgbClr val="C00000"/>
                </a:solidFill>
                <a:latin typeface="楷体" panose="02010609060101010101" pitchFamily="49" charset="-122"/>
                <a:ea typeface="楷体" panose="02010609060101010101" pitchFamily="49" charset="-122"/>
              </a:rPr>
              <a:t>远非</a:t>
            </a:r>
            <a:r>
              <a:rPr lang="zh-CN" altLang="en-US" sz="2600" b="1" dirty="0">
                <a:latin typeface="楷体" panose="02010609060101010101" pitchFamily="49" charset="-122"/>
                <a:ea typeface="楷体" panose="02010609060101010101" pitchFamily="49" charset="-122"/>
              </a:rPr>
              <a:t>父母给予的管束。（</a:t>
            </a:r>
            <a:r>
              <a:rPr lang="zh-CN" altLang="en-US" sz="2600" b="1" dirty="0">
                <a:latin typeface="华文仿宋" panose="02010600040101010101" pitchFamily="2" charset="-122"/>
                <a:ea typeface="华文仿宋" panose="02010600040101010101" pitchFamily="2" charset="-122"/>
              </a:rPr>
              <a:t>新安中学 邬晨然</a:t>
            </a:r>
            <a:r>
              <a:rPr lang="zh-CN" altLang="en-US" sz="2600" b="1" dirty="0">
                <a:latin typeface="楷体" panose="02010609060101010101" pitchFamily="49" charset="-122"/>
                <a:ea typeface="楷体" panose="02010609060101010101" pitchFamily="49" charset="-122"/>
              </a:rPr>
              <a:t>）</a:t>
            </a:r>
            <a:endParaRPr lang="en-US" altLang="zh-CN" sz="2600" b="1" dirty="0">
              <a:latin typeface="楷体" panose="02010609060101010101" pitchFamily="49" charset="-122"/>
              <a:ea typeface="楷体" panose="02010609060101010101" pitchFamily="49" charset="-122"/>
            </a:endParaRPr>
          </a:p>
          <a:p>
            <a:pPr marL="0" indent="457200" algn="just">
              <a:lnSpc>
                <a:spcPts val="2680"/>
              </a:lnSpc>
              <a:spcBef>
                <a:spcPts val="0"/>
              </a:spcBef>
              <a:buNone/>
            </a:pPr>
            <a:r>
              <a:rPr lang="zh-CN" altLang="en-US" sz="2600" b="1" dirty="0">
                <a:latin typeface="楷体" panose="02010609060101010101" pitchFamily="49" charset="-122"/>
                <a:ea typeface="楷体" panose="02010609060101010101" pitchFamily="49" charset="-122"/>
              </a:rPr>
              <a:t>有的人认为：父母的参与监考能够保证结果的真实可信，</a:t>
            </a:r>
            <a:r>
              <a:rPr lang="zh-CN" altLang="en-US" sz="2600" b="1" dirty="0">
                <a:solidFill>
                  <a:srgbClr val="C00000"/>
                </a:solidFill>
                <a:latin typeface="楷体" panose="02010609060101010101" pitchFamily="49" charset="-122"/>
                <a:ea typeface="楷体" panose="02010609060101010101" pitchFamily="49" charset="-122"/>
              </a:rPr>
              <a:t>但依靠父母的监管真的是最好的方法吗？</a:t>
            </a:r>
            <a:r>
              <a:rPr lang="zh-CN" altLang="en-US" sz="2600" b="1" dirty="0">
                <a:latin typeface="楷体" panose="02010609060101010101" pitchFamily="49" charset="-122"/>
                <a:ea typeface="楷体" panose="02010609060101010101" pitchFamily="49" charset="-122"/>
              </a:rPr>
              <a:t>在特别时期，我们</a:t>
            </a:r>
            <a:r>
              <a:rPr lang="zh-CN" altLang="en-US" sz="2600" b="1" dirty="0">
                <a:solidFill>
                  <a:srgbClr val="C00000"/>
                </a:solidFill>
                <a:latin typeface="楷体" panose="02010609060101010101" pitchFamily="49" charset="-122"/>
                <a:ea typeface="楷体" panose="02010609060101010101" pitchFamily="49" charset="-122"/>
              </a:rPr>
              <a:t>更</a:t>
            </a:r>
            <a:r>
              <a:rPr lang="zh-CN" altLang="en-US" sz="2600" b="1" dirty="0">
                <a:latin typeface="楷体" panose="02010609060101010101" pitchFamily="49" charset="-122"/>
                <a:ea typeface="楷体" panose="02010609060101010101" pitchFamily="49" charset="-122"/>
              </a:rPr>
              <a:t>应该靠自己的决心与意志去规范自己的行为。（</a:t>
            </a:r>
            <a:r>
              <a:rPr lang="zh-CN" altLang="en-US" sz="2600" b="1" dirty="0">
                <a:latin typeface="华文仿宋" panose="02010600040101010101" pitchFamily="2" charset="-122"/>
                <a:ea typeface="华文仿宋" panose="02010600040101010101" pitchFamily="2" charset="-122"/>
              </a:rPr>
              <a:t>新安中学 莫铁楠</a:t>
            </a:r>
            <a:r>
              <a:rPr lang="zh-CN" altLang="en-US" sz="2600" b="1" dirty="0">
                <a:latin typeface="楷体" panose="02010609060101010101" pitchFamily="49" charset="-122"/>
                <a:ea typeface="楷体" panose="02010609060101010101" pitchFamily="49" charset="-122"/>
              </a:rPr>
              <a:t>）</a:t>
            </a:r>
            <a:endParaRPr lang="en-US" altLang="zh-CN" sz="2600" b="1" dirty="0">
              <a:latin typeface="楷体" panose="02010609060101010101" pitchFamily="49" charset="-122"/>
              <a:ea typeface="楷体" panose="02010609060101010101" pitchFamily="49" charset="-122"/>
            </a:endParaRPr>
          </a:p>
          <a:p>
            <a:pPr marL="0" indent="457200" algn="just">
              <a:lnSpc>
                <a:spcPts val="2680"/>
              </a:lnSpc>
              <a:spcBef>
                <a:spcPts val="0"/>
              </a:spcBef>
              <a:buNone/>
            </a:pPr>
            <a:r>
              <a:rPr lang="zh-CN" altLang="en-US" sz="2600" b="1" dirty="0">
                <a:latin typeface="楷体" panose="02010609060101010101" pitchFamily="49" charset="-122"/>
                <a:ea typeface="楷体" panose="02010609060101010101" pitchFamily="49" charset="-122"/>
              </a:rPr>
              <a:t>有人认为父母的参与监考能保证结果的真实可信，但我</a:t>
            </a:r>
            <a:r>
              <a:rPr lang="zh-CN" altLang="en-US" sz="2600" b="1" dirty="0">
                <a:solidFill>
                  <a:srgbClr val="C00000"/>
                </a:solidFill>
                <a:latin typeface="楷体" panose="02010609060101010101" pitchFamily="49" charset="-122"/>
                <a:ea typeface="楷体" panose="02010609060101010101" pitchFamily="49" charset="-122"/>
              </a:rPr>
              <a:t>却不尽赞同</a:t>
            </a:r>
            <a:r>
              <a:rPr lang="zh-CN" altLang="en-US" sz="2600" b="1" dirty="0">
                <a:latin typeface="楷体" panose="02010609060101010101" pitchFamily="49" charset="-122"/>
                <a:ea typeface="楷体" panose="02010609060101010101" pitchFamily="49" charset="-122"/>
              </a:rPr>
              <a:t>，在特别时期，我们依靠的应是自我，而不是父母。（</a:t>
            </a:r>
            <a:r>
              <a:rPr lang="zh-CN" altLang="en-US" sz="2600" b="1" dirty="0">
                <a:latin typeface="华文仿宋" panose="02010600040101010101" pitchFamily="2" charset="-122"/>
                <a:ea typeface="华文仿宋" panose="02010600040101010101" pitchFamily="2" charset="-122"/>
              </a:rPr>
              <a:t>新安中学  刘恒良</a:t>
            </a:r>
            <a:r>
              <a:rPr lang="zh-CN" altLang="en-US" sz="2600" b="1" dirty="0">
                <a:latin typeface="楷体" panose="02010609060101010101" pitchFamily="49" charset="-122"/>
                <a:ea typeface="楷体" panose="02010609060101010101" pitchFamily="49" charset="-122"/>
              </a:rPr>
              <a:t>）</a:t>
            </a:r>
          </a:p>
          <a:p>
            <a:pPr marL="0" indent="457200" algn="just">
              <a:lnSpc>
                <a:spcPts val="2680"/>
              </a:lnSpc>
              <a:spcBef>
                <a:spcPts val="0"/>
              </a:spcBef>
              <a:buNone/>
            </a:pPr>
            <a:endParaRPr lang="en-US" altLang="zh-CN" sz="2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5780975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527142" y="1197204"/>
            <a:ext cx="9558779" cy="619380"/>
          </a:xfrm>
        </p:spPr>
        <p:txBody>
          <a:bodyPr>
            <a:normAutofit fontScale="90000"/>
          </a:bodyPr>
          <a:lstStyle/>
          <a:p>
            <a:pPr algn="ctr"/>
            <a:r>
              <a:rPr lang="zh-CN" altLang="en-US" dirty="0">
                <a:latin typeface="隶书" panose="02010509060101010101" pitchFamily="49" charset="-122"/>
                <a:ea typeface="隶书" panose="02010509060101010101" pitchFamily="49" charset="-122"/>
              </a:rPr>
              <a:t> </a:t>
            </a:r>
            <a:r>
              <a:rPr lang="zh-CN" altLang="en-US" dirty="0">
                <a:latin typeface="华文行楷" panose="02010800040101010101" pitchFamily="2" charset="-122"/>
                <a:ea typeface="华文行楷" panose="02010800040101010101" pitchFamily="2" charset="-122"/>
              </a:rPr>
              <a:t>示例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升格以显驳论</a:t>
            </a:r>
            <a:r>
              <a:rPr lang="zh-CN" altLang="en-US" sz="4000" dirty="0">
                <a:solidFill>
                  <a:srgbClr val="C00000"/>
                </a:solidFill>
                <a:latin typeface="华文行楷" panose="02010800040101010101" pitchFamily="2" charset="-122"/>
                <a:ea typeface="华文行楷" panose="02010800040101010101" pitchFamily="2" charset="-122"/>
              </a:rPr>
              <a:t>君子之风</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424775" y="1885361"/>
            <a:ext cx="11342450" cy="4595338"/>
          </a:xfrm>
        </p:spPr>
        <p:txBody>
          <a:bodyPr>
            <a:normAutofit/>
          </a:bodyPr>
          <a:lstStyle/>
          <a:p>
            <a:pPr marL="0" indent="0" algn="just">
              <a:lnSpc>
                <a:spcPts val="2480"/>
              </a:lnSpc>
              <a:spcBef>
                <a:spcPts val="0"/>
              </a:spcBef>
              <a:buNone/>
            </a:pPr>
            <a:r>
              <a:rPr lang="zh-CN" altLang="en-US" sz="2400" b="1" dirty="0">
                <a:latin typeface="宋体" panose="02010600030101010101" pitchFamily="2" charset="-122"/>
                <a:ea typeface="宋体" panose="02010600030101010101" pitchFamily="2" charset="-122"/>
              </a:rPr>
              <a:t>学生升格示例：</a:t>
            </a:r>
            <a:endParaRPr lang="en-US" altLang="zh-CN" sz="2400" b="1" dirty="0">
              <a:latin typeface="宋体" panose="02010600030101010101" pitchFamily="2" charset="-122"/>
              <a:ea typeface="宋体" panose="02010600030101010101" pitchFamily="2" charset="-122"/>
            </a:endParaRPr>
          </a:p>
          <a:p>
            <a:pPr marL="0" indent="0" algn="just">
              <a:lnSpc>
                <a:spcPts val="2480"/>
              </a:lnSpc>
              <a:spcBef>
                <a:spcPts val="0"/>
              </a:spcBef>
              <a:buNone/>
            </a:pPr>
            <a:r>
              <a:rPr lang="zh-CN" altLang="en-US" sz="2400" b="1" dirty="0">
                <a:latin typeface="楷体" panose="02010609060101010101" pitchFamily="49" charset="-122"/>
                <a:ea typeface="楷体" panose="02010609060101010101" pitchFamily="49" charset="-122"/>
              </a:rPr>
              <a:t>    首先，有监考并不一定能保证考试结果真实可信。当一个人有心有意去作弊</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那么</a:t>
            </a:r>
            <a:r>
              <a:rPr lang="zh-CN" altLang="en-US" sz="2400" b="1" dirty="0">
                <a:solidFill>
                  <a:srgbClr val="C00000"/>
                </a:solidFill>
                <a:latin typeface="楷体" panose="02010609060101010101" pitchFamily="49" charset="-122"/>
                <a:ea typeface="楷体" panose="02010609060101010101" pitchFamily="49" charset="-122"/>
              </a:rPr>
              <a:t>任何外界力量都阻挡不住他的行为</a:t>
            </a:r>
            <a:r>
              <a:rPr lang="zh-CN" altLang="en-US" sz="2400" b="1" dirty="0">
                <a:latin typeface="楷体" panose="02010609060101010101" pitchFamily="49" charset="-122"/>
                <a:ea typeface="楷体" panose="02010609060101010101" pitchFamily="49" charset="-122"/>
              </a:rPr>
              <a:t>（</a:t>
            </a:r>
            <a:r>
              <a:rPr lang="zh-CN" altLang="en-US" sz="2400" b="1" dirty="0">
                <a:solidFill>
                  <a:srgbClr val="C00000"/>
                </a:solidFill>
                <a:latin typeface="华文仿宋" panose="02010600040101010101" pitchFamily="2" charset="-122"/>
                <a:ea typeface="华文仿宋" panose="02010600040101010101" pitchFamily="2" charset="-122"/>
              </a:rPr>
              <a:t>那么外界力量将难以挡住他的行为</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他会想方设法地趁监考人不注意时达到他们的目的</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即使不择手段。（</a:t>
            </a:r>
            <a:r>
              <a:rPr lang="zh-CN" altLang="en-US" sz="2400" b="1" dirty="0">
                <a:latin typeface="华文仿宋" panose="02010600040101010101" pitchFamily="2" charset="-122"/>
                <a:ea typeface="华文仿宋" panose="02010600040101010101" pitchFamily="2" charset="-122"/>
              </a:rPr>
              <a:t>新安中学  蔡嘉铭</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marL="0" indent="0" algn="just">
              <a:lnSpc>
                <a:spcPts val="2480"/>
              </a:lnSpc>
              <a:spcBef>
                <a:spcPts val="0"/>
              </a:spcBef>
              <a:buNone/>
            </a:pPr>
            <a:r>
              <a:rPr lang="zh-CN" altLang="en-US" sz="2400" b="1" dirty="0">
                <a:latin typeface="楷体" panose="02010609060101010101" pitchFamily="49" charset="-122"/>
                <a:ea typeface="楷体" panose="02010609060101010101" pitchFamily="49" charset="-122"/>
              </a:rPr>
              <a:t>   再者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就算他没有找到监考人视线的“遗漏点”和“盲区”，没有成功获取答案</a:t>
            </a:r>
            <a:r>
              <a:rPr lang="en-US" altLang="zh-CN" sz="2400" b="1" dirty="0">
                <a:latin typeface="楷体" panose="02010609060101010101" pitchFamily="49" charset="-122"/>
                <a:ea typeface="楷体" panose="02010609060101010101" pitchFamily="49" charset="-122"/>
              </a:rPr>
              <a:t>,</a:t>
            </a:r>
            <a:r>
              <a:rPr lang="zh-CN" altLang="en-US" sz="2400" b="1" dirty="0">
                <a:solidFill>
                  <a:srgbClr val="C00000"/>
                </a:solidFill>
                <a:latin typeface="楷体" panose="02010609060101010101" pitchFamily="49" charset="-122"/>
                <a:ea typeface="楷体" panose="02010609060101010101" pitchFamily="49" charset="-122"/>
              </a:rPr>
              <a:t>难道</a:t>
            </a:r>
            <a:r>
              <a:rPr lang="zh-CN" altLang="en-US" sz="2400" b="1" dirty="0">
                <a:latin typeface="楷体" panose="02010609060101010101" pitchFamily="49" charset="-122"/>
                <a:ea typeface="楷体" panose="02010609060101010101" pitchFamily="49" charset="-122"/>
              </a:rPr>
              <a:t>他这次考试</a:t>
            </a:r>
            <a:r>
              <a:rPr lang="zh-CN" altLang="en-US" sz="2400" b="1" dirty="0">
                <a:solidFill>
                  <a:srgbClr val="C00000"/>
                </a:solidFill>
                <a:latin typeface="楷体" panose="02010609060101010101" pitchFamily="49" charset="-122"/>
                <a:ea typeface="楷体" panose="02010609060101010101" pitchFamily="49" charset="-122"/>
              </a:rPr>
              <a:t>就是</a:t>
            </a:r>
            <a:r>
              <a:rPr lang="zh-CN" altLang="en-US" sz="2400" b="1" dirty="0">
                <a:latin typeface="楷体" panose="02010609060101010101" pitchFamily="49" charset="-122"/>
                <a:ea typeface="楷体" panose="02010609060101010101" pitchFamily="49" charset="-122"/>
              </a:rPr>
              <a:t>诚实的，真实可信的</a:t>
            </a:r>
            <a:r>
              <a:rPr lang="zh-CN" altLang="en-US" sz="2400" b="1" dirty="0">
                <a:solidFill>
                  <a:srgbClr val="C00000"/>
                </a:solidFill>
                <a:latin typeface="楷体" panose="02010609060101010101" pitchFamily="49" charset="-122"/>
                <a:ea typeface="楷体" panose="02010609060101010101" pitchFamily="49" charset="-122"/>
              </a:rPr>
              <a:t>吗</a:t>
            </a:r>
            <a:r>
              <a:rPr lang="en-US" altLang="zh-CN" sz="2400" b="1" dirty="0">
                <a:solidFill>
                  <a:srgbClr val="C00000"/>
                </a:solidFill>
                <a:latin typeface="楷体" panose="02010609060101010101" pitchFamily="49" charset="-122"/>
                <a:ea typeface="楷体" panose="02010609060101010101" pitchFamily="49" charset="-122"/>
              </a:rPr>
              <a:t>?</a:t>
            </a:r>
            <a:r>
              <a:rPr lang="zh-CN" altLang="en-US" sz="2400" b="1" dirty="0">
                <a:solidFill>
                  <a:srgbClr val="C00000"/>
                </a:solidFill>
                <a:latin typeface="楷体" panose="02010609060101010101" pitchFamily="49" charset="-122"/>
                <a:ea typeface="楷体" panose="02010609060101010101" pitchFamily="49" charset="-122"/>
              </a:rPr>
              <a:t>当然不是</a:t>
            </a:r>
            <a:r>
              <a:rPr lang="en-US" altLang="zh-CN" sz="2400" b="1" dirty="0">
                <a:solidFill>
                  <a:srgbClr val="C0000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当他心里有不诚实的想法显露出来时，他便是不真诚的，便是不想面对真实的自我的，只不过可能是他的手段并不高明，导致“犯罪未遂”罢了。（</a:t>
            </a:r>
            <a:r>
              <a:rPr lang="zh-CN" altLang="en-US" sz="2400" b="1" dirty="0">
                <a:solidFill>
                  <a:srgbClr val="C00000"/>
                </a:solidFill>
                <a:latin typeface="华文仿宋" panose="02010600040101010101" pitchFamily="2" charset="-122"/>
                <a:ea typeface="华文仿宋" panose="02010600040101010101" pitchFamily="2" charset="-122"/>
              </a:rPr>
              <a:t>也未必</a:t>
            </a:r>
            <a:r>
              <a:rPr lang="zh-CN" altLang="en-US" sz="2400" b="1" dirty="0">
                <a:latin typeface="华文仿宋" panose="02010600040101010101" pitchFamily="2" charset="-122"/>
                <a:ea typeface="华文仿宋" panose="02010600040101010101" pitchFamily="2" charset="-122"/>
              </a:rPr>
              <a:t>能交一份真实的、显示自己真实水平的答卷。</a:t>
            </a:r>
            <a:r>
              <a:rPr lang="zh-CN" altLang="en-US" sz="2400" b="1" dirty="0">
                <a:solidFill>
                  <a:srgbClr val="C00000"/>
                </a:solidFill>
                <a:latin typeface="华文仿宋" panose="02010600040101010101" pitchFamily="2" charset="-122"/>
                <a:ea typeface="华文仿宋" panose="02010600040101010101" pitchFamily="2" charset="-122"/>
              </a:rPr>
              <a:t>当他不诚实的想法隐隐闪现时</a:t>
            </a:r>
            <a:r>
              <a:rPr lang="zh-CN" altLang="en-US" sz="2400" b="1" dirty="0">
                <a:latin typeface="华文仿宋" panose="02010600040101010101" pitchFamily="2" charset="-122"/>
                <a:ea typeface="华文仿宋" panose="02010600040101010101" pitchFamily="2" charset="-122"/>
              </a:rPr>
              <a:t>，他的行动也会揭开这背后隐形的幕布，同时也会蒙蔽自己的双眼，</a:t>
            </a:r>
            <a:r>
              <a:rPr lang="zh-CN" altLang="en-US" sz="2400" b="1" dirty="0">
                <a:solidFill>
                  <a:srgbClr val="C00000"/>
                </a:solidFill>
                <a:latin typeface="华文仿宋" panose="02010600040101010101" pitchFamily="2" charset="-122"/>
                <a:ea typeface="华文仿宋" panose="02010600040101010101" pitchFamily="2" charset="-122"/>
              </a:rPr>
              <a:t>不敢面对真实的自己</a:t>
            </a:r>
            <a:r>
              <a:rPr lang="zh-CN" altLang="en-US" sz="2400" b="1" dirty="0">
                <a:latin typeface="华文仿宋" panose="02010600040101010101" pitchFamily="2" charset="-122"/>
                <a:ea typeface="华文仿宋" panose="02010600040101010101" pitchFamily="2" charset="-122"/>
              </a:rPr>
              <a:t>。</a:t>
            </a:r>
            <a:r>
              <a:rPr lang="zh-CN" altLang="en-US" sz="2400" b="1" dirty="0">
                <a:solidFill>
                  <a:srgbClr val="C00000"/>
                </a:solidFill>
                <a:latin typeface="华文仿宋" panose="02010600040101010101" pitchFamily="2" charset="-122"/>
                <a:ea typeface="华文仿宋" panose="02010600040101010101" pitchFamily="2" charset="-122"/>
              </a:rPr>
              <a:t>相反，如果他能凭借自我，实现自我监督，那么自己的问题也能及时找到，就能及时改正，也更加有勇气面对以后的自己。</a:t>
            </a:r>
            <a:r>
              <a:rPr lang="zh-CN" altLang="en-US" sz="2400" b="1" dirty="0">
                <a:latin typeface="楷体" panose="02010609060101010101" pitchFamily="49" charset="-122"/>
                <a:ea typeface="楷体" panose="02010609060101010101" pitchFamily="49" charset="-122"/>
              </a:rPr>
              <a:t>）（新安中学  </a:t>
            </a:r>
            <a:r>
              <a:rPr lang="zh-CN" altLang="en-US" sz="2400" b="1" dirty="0">
                <a:latin typeface="华文仿宋" panose="02010600040101010101" pitchFamily="2" charset="-122"/>
                <a:ea typeface="华文仿宋" panose="02010600040101010101" pitchFamily="2" charset="-122"/>
              </a:rPr>
              <a:t>曾骅</a:t>
            </a:r>
            <a:r>
              <a:rPr lang="zh-CN" altLang="en-US" sz="2400" b="1" dirty="0">
                <a:latin typeface="楷体" panose="02010609060101010101" pitchFamily="49" charset="-122"/>
                <a:ea typeface="楷体" panose="02010609060101010101" pitchFamily="49" charset="-122"/>
              </a:rPr>
              <a:t>）</a:t>
            </a:r>
          </a:p>
          <a:p>
            <a:pPr marL="0" indent="0" algn="just">
              <a:lnSpc>
                <a:spcPts val="2680"/>
              </a:lnSpc>
              <a:spcBef>
                <a:spcPts val="0"/>
              </a:spcBef>
              <a:buNone/>
            </a:pPr>
            <a:endParaRPr lang="en-US" altLang="zh-CN"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680345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80389C-5A6C-4656-801E-4EEDEE9489BD}"/>
              </a:ext>
            </a:extLst>
          </p:cNvPr>
          <p:cNvSpPr>
            <a:spLocks noGrp="1"/>
          </p:cNvSpPr>
          <p:nvPr>
            <p:ph type="ctrTitle"/>
          </p:nvPr>
        </p:nvSpPr>
        <p:spPr>
          <a:xfrm>
            <a:off x="2160445" y="1100823"/>
            <a:ext cx="8637073" cy="2646229"/>
          </a:xfrm>
        </p:spPr>
        <p:txBody>
          <a:bodyPr>
            <a:normAutofit fontScale="90000"/>
          </a:bodyPr>
          <a:lstStyle/>
          <a:p>
            <a:pPr algn="ctr">
              <a:lnSpc>
                <a:spcPct val="100000"/>
              </a:lnSpc>
            </a:pPr>
            <a:br>
              <a:rPr lang="en-US" altLang="zh-CN" sz="5400" dirty="0">
                <a:solidFill>
                  <a:srgbClr val="C00000"/>
                </a:solidFill>
                <a:latin typeface="华文行楷" panose="02010800040101010101" pitchFamily="2" charset="-122"/>
                <a:ea typeface="华文行楷" panose="02010800040101010101" pitchFamily="2" charset="-122"/>
              </a:rPr>
            </a:br>
            <a:br>
              <a:rPr lang="en-US" altLang="zh-CN" sz="5400" dirty="0">
                <a:solidFill>
                  <a:srgbClr val="C00000"/>
                </a:solidFill>
                <a:latin typeface="华文行楷" panose="02010800040101010101" pitchFamily="2" charset="-122"/>
                <a:ea typeface="华文行楷" panose="02010800040101010101" pitchFamily="2" charset="-122"/>
              </a:rPr>
            </a:br>
            <a:r>
              <a:rPr lang="zh-CN" altLang="en-US" sz="8000" dirty="0">
                <a:solidFill>
                  <a:srgbClr val="C00000"/>
                </a:solidFill>
                <a:latin typeface="华文行楷" panose="02010800040101010101" pitchFamily="2" charset="-122"/>
                <a:ea typeface="华文行楷" panose="02010800040101010101" pitchFamily="2" charset="-122"/>
              </a:rPr>
              <a:t>驳论生</a:t>
            </a:r>
            <a:r>
              <a:rPr lang="zh-CN" altLang="en-US" sz="15300" dirty="0">
                <a:solidFill>
                  <a:srgbClr val="C00000"/>
                </a:solidFill>
                <a:latin typeface="华文隶书" panose="02010800040101010101" pitchFamily="2" charset="-122"/>
                <a:ea typeface="华文隶书" panose="02010800040101010101" pitchFamily="2" charset="-122"/>
              </a:rPr>
              <a:t>“风”</a:t>
            </a:r>
            <a:br>
              <a:rPr lang="en-US" altLang="zh-CN" sz="5400" dirty="0">
                <a:solidFill>
                  <a:srgbClr val="C00000"/>
                </a:solidFill>
                <a:latin typeface="华文行楷" panose="02010800040101010101" pitchFamily="2" charset="-122"/>
                <a:ea typeface="华文行楷" panose="02010800040101010101" pitchFamily="2" charset="-122"/>
              </a:rPr>
            </a:br>
            <a:r>
              <a:rPr lang="en-US" altLang="zh-CN" sz="5400" dirty="0">
                <a:solidFill>
                  <a:srgbClr val="C00000"/>
                </a:solidFill>
                <a:latin typeface="华文行楷" panose="02010800040101010101" pitchFamily="2" charset="-122"/>
                <a:ea typeface="华文行楷" panose="02010800040101010101" pitchFamily="2" charset="-122"/>
              </a:rPr>
              <a:t>——</a:t>
            </a:r>
            <a:r>
              <a:rPr lang="zh-CN" altLang="en-US" sz="4000" dirty="0">
                <a:solidFill>
                  <a:srgbClr val="C00000"/>
                </a:solidFill>
                <a:latin typeface="华文行楷" panose="02010800040101010101" pitchFamily="2" charset="-122"/>
                <a:ea typeface="华文行楷" panose="02010800040101010101" pitchFamily="2" charset="-122"/>
              </a:rPr>
              <a:t>驳论里的</a:t>
            </a:r>
            <a:r>
              <a:rPr lang="zh-CN" altLang="en-US" sz="4000" u="sng" dirty="0">
                <a:solidFill>
                  <a:srgbClr val="C0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理性之思</a:t>
            </a:r>
            <a:r>
              <a:rPr lang="zh-CN" altLang="en-US" sz="4000" dirty="0">
                <a:solidFill>
                  <a:srgbClr val="C00000"/>
                </a:solidFill>
                <a:latin typeface="华文行楷" panose="02010800040101010101" pitchFamily="2" charset="-122"/>
                <a:ea typeface="华文行楷" panose="02010800040101010101" pitchFamily="2" charset="-122"/>
              </a:rPr>
              <a:t>与</a:t>
            </a:r>
            <a:r>
              <a:rPr lang="zh-CN" altLang="en-US" sz="4000" u="sng" dirty="0">
                <a:solidFill>
                  <a:srgbClr val="C0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君子之风</a:t>
            </a:r>
            <a:br>
              <a:rPr lang="en-US" altLang="zh-CN" sz="4000" dirty="0">
                <a:solidFill>
                  <a:srgbClr val="C00000"/>
                </a:solidFill>
                <a:latin typeface="华文行楷" panose="02010800040101010101" pitchFamily="2" charset="-122"/>
                <a:ea typeface="华文行楷" panose="02010800040101010101" pitchFamily="2" charset="-122"/>
              </a:rPr>
            </a:br>
            <a:endParaRPr lang="zh-CN" altLang="en-US" sz="4000" dirty="0">
              <a:latin typeface="华文行楷" panose="02010800040101010101" pitchFamily="2" charset="-122"/>
              <a:ea typeface="华文行楷" panose="02010800040101010101" pitchFamily="2" charset="-122"/>
            </a:endParaRPr>
          </a:p>
        </p:txBody>
      </p:sp>
      <p:sp>
        <p:nvSpPr>
          <p:cNvPr id="3" name="副标题 2">
            <a:extLst>
              <a:ext uri="{FF2B5EF4-FFF2-40B4-BE49-F238E27FC236}">
                <a16:creationId xmlns:a16="http://schemas.microsoft.com/office/drawing/2014/main" id="{3309E84F-76DC-477F-9E83-DF02B229E828}"/>
              </a:ext>
            </a:extLst>
          </p:cNvPr>
          <p:cNvSpPr>
            <a:spLocks noGrp="1"/>
          </p:cNvSpPr>
          <p:nvPr>
            <p:ph type="subTitle" idx="1"/>
          </p:nvPr>
        </p:nvSpPr>
        <p:spPr>
          <a:xfrm>
            <a:off x="1657460" y="3630271"/>
            <a:ext cx="9643042" cy="977621"/>
          </a:xfrm>
        </p:spPr>
        <p:txBody>
          <a:bodyPr>
            <a:normAutofit fontScale="85000" lnSpcReduction="10000"/>
          </a:bodyPr>
          <a:lstStyle/>
          <a:p>
            <a:pPr algn="r"/>
            <a:r>
              <a:rPr lang="zh-CN" altLang="en-US" sz="4800" dirty="0">
                <a:solidFill>
                  <a:srgbClr val="C00000"/>
                </a:solidFill>
                <a:latin typeface="华文新魏" panose="02010800040101010101" pitchFamily="2" charset="-122"/>
                <a:ea typeface="华文新魏" panose="02010800040101010101" pitchFamily="2" charset="-122"/>
              </a:rPr>
              <a:t>课后三思</a:t>
            </a:r>
            <a:r>
              <a:rPr lang="zh-CN" altLang="en-US" sz="3200" dirty="0">
                <a:solidFill>
                  <a:srgbClr val="C00000"/>
                </a:solidFill>
                <a:latin typeface="华文新魏" panose="02010800040101010101" pitchFamily="2" charset="-122"/>
                <a:ea typeface="华文新魏" panose="02010800040101010101" pitchFamily="2" charset="-122"/>
              </a:rPr>
              <a:t>：</a:t>
            </a:r>
            <a:r>
              <a:rPr lang="zh-CN" altLang="en-US" sz="3200" dirty="0">
                <a:latin typeface="华文新魏" panose="02010800040101010101" pitchFamily="2" charset="-122"/>
                <a:ea typeface="华文新魏" panose="02010800040101010101" pitchFamily="2" charset="-122"/>
              </a:rPr>
              <a:t>你了解中国文化里的</a:t>
            </a:r>
            <a:r>
              <a:rPr lang="zh-CN" altLang="en-US" sz="5200" dirty="0">
                <a:solidFill>
                  <a:srgbClr val="C00000"/>
                </a:solidFill>
                <a:latin typeface="华文新魏" panose="02010800040101010101" pitchFamily="2" charset="-122"/>
                <a:ea typeface="华文新魏" panose="02010800040101010101" pitchFamily="2" charset="-122"/>
              </a:rPr>
              <a:t>“风文化”</a:t>
            </a:r>
            <a:r>
              <a:rPr lang="zh-CN" altLang="en-US" sz="5200" dirty="0">
                <a:solidFill>
                  <a:srgbClr val="FF0000"/>
                </a:solidFill>
                <a:latin typeface="华文新魏" panose="02010800040101010101" pitchFamily="2" charset="-122"/>
                <a:ea typeface="华文新魏" panose="02010800040101010101" pitchFamily="2" charset="-122"/>
              </a:rPr>
              <a:t> </a:t>
            </a:r>
            <a:r>
              <a:rPr lang="zh-CN" altLang="en-US" sz="3200" dirty="0">
                <a:latin typeface="华文新魏" panose="02010800040101010101" pitchFamily="2" charset="-122"/>
                <a:ea typeface="华文新魏" panose="02010800040101010101" pitchFamily="2" charset="-122"/>
              </a:rPr>
              <a:t>吗？</a:t>
            </a:r>
          </a:p>
        </p:txBody>
      </p:sp>
      <p:sp>
        <p:nvSpPr>
          <p:cNvPr id="4" name="文本框 3">
            <a:extLst>
              <a:ext uri="{FF2B5EF4-FFF2-40B4-BE49-F238E27FC236}">
                <a16:creationId xmlns:a16="http://schemas.microsoft.com/office/drawing/2014/main" id="{FD41F208-861B-4B61-878F-8CAB06D6F4D8}"/>
              </a:ext>
            </a:extLst>
          </p:cNvPr>
          <p:cNvSpPr txBox="1"/>
          <p:nvPr/>
        </p:nvSpPr>
        <p:spPr>
          <a:xfrm>
            <a:off x="2071669" y="4929554"/>
            <a:ext cx="8315205" cy="898644"/>
          </a:xfrm>
          <a:prstGeom prst="rect">
            <a:avLst/>
          </a:prstGeom>
          <a:noFill/>
        </p:spPr>
        <p:txBody>
          <a:bodyPr wrap="square" rtlCol="0">
            <a:spAutoFit/>
          </a:bodyPr>
          <a:lstStyle/>
          <a:p>
            <a:pPr>
              <a:lnSpc>
                <a:spcPts val="3400"/>
              </a:lnSpc>
            </a:pPr>
            <a:r>
              <a:rPr lang="zh-CN" altLang="en-US" sz="6000" b="1" dirty="0">
                <a:solidFill>
                  <a:srgbClr val="C00000"/>
                </a:solidFill>
                <a:latin typeface="华文行楷" panose="02010800040101010101" pitchFamily="2" charset="-122"/>
                <a:ea typeface="华文行楷" panose="02010800040101010101" pitchFamily="2" charset="-122"/>
              </a:rPr>
              <a:t>风</a:t>
            </a:r>
            <a:r>
              <a:rPr lang="zh-CN" altLang="en-US" sz="2800" b="1" dirty="0">
                <a:latin typeface="宋体" panose="02010600030101010101" pitchFamily="2" charset="-122"/>
                <a:ea typeface="宋体" panose="02010600030101010101" pitchFamily="2" charset="-122"/>
              </a:rPr>
              <a:t>，风也，教也，风以</a:t>
            </a:r>
            <a:r>
              <a:rPr lang="zh-CN" altLang="en-US" sz="2800" b="1" dirty="0">
                <a:solidFill>
                  <a:srgbClr val="C00000"/>
                </a:solidFill>
                <a:latin typeface="宋体" panose="02010600030101010101" pitchFamily="2" charset="-122"/>
                <a:ea typeface="宋体" panose="02010600030101010101" pitchFamily="2" charset="-122"/>
              </a:rPr>
              <a:t>动</a:t>
            </a:r>
            <a:r>
              <a:rPr lang="zh-CN" altLang="en-US" sz="2800" b="1" dirty="0">
                <a:latin typeface="宋体" panose="02010600030101010101" pitchFamily="2" charset="-122"/>
                <a:ea typeface="宋体" panose="02010600030101010101" pitchFamily="2" charset="-122"/>
              </a:rPr>
              <a:t>之，教以</a:t>
            </a:r>
            <a:r>
              <a:rPr lang="zh-CN" altLang="en-US" sz="2800" b="1" dirty="0">
                <a:solidFill>
                  <a:srgbClr val="C00000"/>
                </a:solidFill>
                <a:latin typeface="宋体" panose="02010600030101010101" pitchFamily="2" charset="-122"/>
                <a:ea typeface="宋体" panose="02010600030101010101" pitchFamily="2" charset="-122"/>
              </a:rPr>
              <a:t>化</a:t>
            </a:r>
            <a:r>
              <a:rPr lang="zh-CN" altLang="en-US" sz="2800" b="1" dirty="0">
                <a:latin typeface="宋体" panose="02010600030101010101" pitchFamily="2" charset="-122"/>
                <a:ea typeface="宋体" panose="02010600030101010101" pitchFamily="2" charset="-122"/>
              </a:rPr>
              <a:t>之。</a:t>
            </a:r>
            <a:endParaRPr lang="en-US" altLang="zh-CN" sz="2800" b="1" dirty="0">
              <a:latin typeface="宋体" panose="02010600030101010101" pitchFamily="2" charset="-122"/>
              <a:ea typeface="宋体" panose="02010600030101010101" pitchFamily="2" charset="-122"/>
            </a:endParaRPr>
          </a:p>
          <a:p>
            <a:pPr algn="r">
              <a:lnSpc>
                <a:spcPts val="3400"/>
              </a:lnSpc>
            </a:pP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毛诗序</a:t>
            </a:r>
            <a:r>
              <a:rPr lang="en-US" altLang="zh-CN" sz="2000" b="1" dirty="0">
                <a:latin typeface="宋体" panose="02010600030101010101" pitchFamily="2" charset="-122"/>
                <a:ea typeface="宋体" panose="02010600030101010101" pitchFamily="2" charset="-122"/>
              </a:rPr>
              <a:t>》</a:t>
            </a:r>
            <a:endParaRPr lang="zh-CN" altLang="en-US" sz="2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2558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a:extLst>
              <a:ext uri="{FF2B5EF4-FFF2-40B4-BE49-F238E27FC236}">
                <a16:creationId xmlns:a16="http://schemas.microsoft.com/office/drawing/2014/main" id="{72C145E6-5BCC-4E0D-95D8-7FCFE5FFA47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57880" y="1033670"/>
            <a:ext cx="9773946" cy="4830417"/>
          </a:xfrm>
        </p:spPr>
      </p:pic>
      <p:sp>
        <p:nvSpPr>
          <p:cNvPr id="8" name="标题 1">
            <a:extLst>
              <a:ext uri="{FF2B5EF4-FFF2-40B4-BE49-F238E27FC236}">
                <a16:creationId xmlns:a16="http://schemas.microsoft.com/office/drawing/2014/main" id="{1BB86724-3763-4E3A-8163-FD04D4A0BB9E}"/>
              </a:ext>
            </a:extLst>
          </p:cNvPr>
          <p:cNvSpPr txBox="1">
            <a:spLocks/>
          </p:cNvSpPr>
          <p:nvPr/>
        </p:nvSpPr>
        <p:spPr>
          <a:xfrm>
            <a:off x="1434984" y="346791"/>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争鸣 </a:t>
            </a:r>
            <a:r>
              <a:rPr lang="en-US" altLang="zh-CN" dirty="0">
                <a:latin typeface="华文行楷" panose="02010800040101010101" pitchFamily="2" charset="-122"/>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  这篇作文符合</a:t>
            </a:r>
            <a:r>
              <a:rPr lang="zh-CN" altLang="en-US" dirty="0">
                <a:solidFill>
                  <a:srgbClr val="C00000"/>
                </a:solidFill>
                <a:latin typeface="华文行楷" panose="02010800040101010101" pitchFamily="2" charset="-122"/>
                <a:ea typeface="华文行楷" panose="02010800040101010101" pitchFamily="2" charset="-122"/>
              </a:rPr>
              <a:t>驳论文的特征</a:t>
            </a:r>
            <a:r>
              <a:rPr lang="zh-CN" altLang="en-US" dirty="0">
                <a:latin typeface="华文行楷" panose="02010800040101010101" pitchFamily="2" charset="-122"/>
                <a:ea typeface="华文行楷" panose="02010800040101010101" pitchFamily="2" charset="-122"/>
              </a:rPr>
              <a:t>吗？</a:t>
            </a:r>
            <a:r>
              <a:rPr lang="en-US" altLang="zh-CN" dirty="0">
                <a:latin typeface="华文行楷" panose="02010800040101010101" pitchFamily="2" charset="-122"/>
                <a:ea typeface="华文行楷" panose="02010800040101010101" pitchFamily="2" charset="-122"/>
              </a:rPr>
              <a:t> </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154775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a:extLst>
              <a:ext uri="{FF2B5EF4-FFF2-40B4-BE49-F238E27FC236}">
                <a16:creationId xmlns:a16="http://schemas.microsoft.com/office/drawing/2014/main" id="{1E2D9197-A6DB-401E-98B3-068F6D44E83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57880" y="895343"/>
            <a:ext cx="9773946" cy="5018440"/>
          </a:xfrm>
        </p:spPr>
      </p:pic>
      <p:sp>
        <p:nvSpPr>
          <p:cNvPr id="9" name="标题 1">
            <a:extLst>
              <a:ext uri="{FF2B5EF4-FFF2-40B4-BE49-F238E27FC236}">
                <a16:creationId xmlns:a16="http://schemas.microsoft.com/office/drawing/2014/main" id="{3AA60657-1426-4506-84EF-78BE0C3CB8B5}"/>
              </a:ext>
            </a:extLst>
          </p:cNvPr>
          <p:cNvSpPr txBox="1">
            <a:spLocks/>
          </p:cNvSpPr>
          <p:nvPr/>
        </p:nvSpPr>
        <p:spPr>
          <a:xfrm>
            <a:off x="1434984" y="248221"/>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争鸣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这篇作文符合</a:t>
            </a:r>
            <a:r>
              <a:rPr lang="zh-CN" altLang="en-US" dirty="0">
                <a:solidFill>
                  <a:srgbClr val="C00000"/>
                </a:solidFill>
                <a:latin typeface="华文行楷" panose="02010800040101010101" pitchFamily="2" charset="-122"/>
                <a:ea typeface="华文行楷" panose="02010800040101010101" pitchFamily="2" charset="-122"/>
              </a:rPr>
              <a:t>驳论文的特征</a:t>
            </a:r>
            <a:r>
              <a:rPr lang="zh-CN" altLang="en-US" dirty="0">
                <a:latin typeface="华文行楷" panose="02010800040101010101" pitchFamily="2" charset="-122"/>
                <a:ea typeface="华文行楷" panose="02010800040101010101" pitchFamily="2" charset="-122"/>
              </a:rPr>
              <a:t>吗？</a:t>
            </a:r>
            <a:r>
              <a:rPr lang="en-US" altLang="zh-CN" dirty="0">
                <a:latin typeface="华文行楷" panose="02010800040101010101" pitchFamily="2" charset="-122"/>
                <a:ea typeface="华文行楷" panose="02010800040101010101" pitchFamily="2" charset="-122"/>
              </a:rPr>
              <a:t> </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152880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98E9125C-FE0B-4662-993B-1FC38B4E16DF}"/>
              </a:ext>
            </a:extLst>
          </p:cNvPr>
          <p:cNvSpPr>
            <a:spLocks noGrp="1"/>
          </p:cNvSpPr>
          <p:nvPr>
            <p:ph sz="half" idx="1"/>
          </p:nvPr>
        </p:nvSpPr>
        <p:spPr>
          <a:xfrm>
            <a:off x="1397635" y="1907532"/>
            <a:ext cx="9764008" cy="4159641"/>
          </a:xfrm>
          <a:ln w="19050">
            <a:solidFill>
              <a:srgbClr val="C00000"/>
            </a:solidFill>
            <a:prstDash val="lgDashDotDot"/>
          </a:ln>
        </p:spPr>
        <p:txBody>
          <a:bodyPr>
            <a:noAutofit/>
          </a:bodyPr>
          <a:lstStyle/>
          <a:p>
            <a:pPr marL="0" indent="0" algn="ctr">
              <a:lnSpc>
                <a:spcPts val="3120"/>
              </a:lnSpc>
              <a:spcBef>
                <a:spcPts val="0"/>
              </a:spcBef>
              <a:buNone/>
            </a:pPr>
            <a:r>
              <a:rPr lang="zh-CN" altLang="en-US" b="1" dirty="0">
                <a:latin typeface="黑体" panose="02010609060101010101" pitchFamily="49" charset="-122"/>
                <a:ea typeface="黑体" panose="02010609060101010101" pitchFamily="49" charset="-122"/>
              </a:rPr>
              <a:t>坚守自觉，诚信应考（提纲）</a:t>
            </a:r>
            <a:endParaRPr lang="en-US" altLang="zh-CN" b="1" dirty="0">
              <a:latin typeface="黑体" panose="02010609060101010101" pitchFamily="49" charset="-122"/>
              <a:ea typeface="黑体" panose="02010609060101010101" pitchFamily="49" charset="-122"/>
            </a:endParaRPr>
          </a:p>
          <a:p>
            <a:pPr marL="0" indent="0" algn="just">
              <a:lnSpc>
                <a:spcPts val="2820"/>
              </a:lnSpc>
              <a:spcBef>
                <a:spcPts val="0"/>
              </a:spcBef>
              <a:buNone/>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树靶子，表态度：有的同学认为应该由父母监考，对此我</a:t>
            </a:r>
            <a:r>
              <a:rPr lang="zh-CN" altLang="en-US" sz="2400" b="1" dirty="0">
                <a:solidFill>
                  <a:srgbClr val="C00000"/>
                </a:solidFill>
                <a:latin typeface="楷体" panose="02010609060101010101" pitchFamily="49" charset="-122"/>
                <a:ea typeface="楷体" panose="02010609060101010101" pitchFamily="49" charset="-122"/>
              </a:rPr>
              <a:t>不敢苟同</a:t>
            </a:r>
            <a:r>
              <a:rPr lang="zh-CN" altLang="en-US" sz="2400" b="1" dirty="0">
                <a:latin typeface="楷体" panose="02010609060101010101" pitchFamily="49" charset="-122"/>
                <a:ea typeface="楷体" panose="02010609060101010101" pitchFamily="49" charset="-122"/>
              </a:rPr>
              <a:t>。临近成年，</a:t>
            </a:r>
            <a:r>
              <a:rPr lang="zh-CN" altLang="en-US" sz="2400" b="1" dirty="0">
                <a:solidFill>
                  <a:srgbClr val="C00000"/>
                </a:solidFill>
                <a:latin typeface="楷体" panose="02010609060101010101" pitchFamily="49" charset="-122"/>
                <a:ea typeface="楷体" panose="02010609060101010101" pitchFamily="49" charset="-122"/>
              </a:rPr>
              <a:t>我们更应学会自觉，诚信应考。</a:t>
            </a:r>
            <a:endParaRPr lang="en-US" altLang="zh-CN" sz="2400" b="1" dirty="0">
              <a:solidFill>
                <a:srgbClr val="C00000"/>
              </a:solidFill>
              <a:latin typeface="楷体" panose="02010609060101010101" pitchFamily="49" charset="-122"/>
              <a:ea typeface="楷体" panose="02010609060101010101" pitchFamily="49" charset="-122"/>
            </a:endParaRPr>
          </a:p>
          <a:p>
            <a:pPr marL="0" indent="0" algn="just">
              <a:lnSpc>
                <a:spcPts val="2820"/>
              </a:lnSpc>
              <a:spcBef>
                <a:spcPts val="0"/>
              </a:spcBef>
              <a:buNone/>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分析“希望考试结果公平公正”的两种心理根源，一者不相信自己，一者不相信别人；其共同点都是不知为什么学习，认为只是为了一纸功名。</a:t>
            </a:r>
            <a:endParaRPr lang="en-US" altLang="zh-CN" sz="2400" b="1" dirty="0">
              <a:latin typeface="楷体" panose="02010609060101010101" pitchFamily="49" charset="-122"/>
              <a:ea typeface="楷体" panose="02010609060101010101" pitchFamily="49" charset="-122"/>
            </a:endParaRPr>
          </a:p>
          <a:p>
            <a:pPr marL="0" indent="0" algn="just">
              <a:lnSpc>
                <a:spcPts val="2820"/>
              </a:lnSpc>
              <a:spcBef>
                <a:spcPts val="0"/>
              </a:spcBef>
              <a:buNone/>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人生可贵在于自觉。正反举例论证。</a:t>
            </a:r>
            <a:endParaRPr lang="en-US" altLang="zh-CN" sz="2400" b="1" dirty="0">
              <a:latin typeface="楷体" panose="02010609060101010101" pitchFamily="49" charset="-122"/>
              <a:ea typeface="楷体" panose="02010609060101010101" pitchFamily="49" charset="-122"/>
            </a:endParaRPr>
          </a:p>
          <a:p>
            <a:pPr marL="0" indent="0" algn="just">
              <a:lnSpc>
                <a:spcPts val="2820"/>
              </a:lnSpc>
              <a:spcBef>
                <a:spcPts val="0"/>
              </a:spcBef>
              <a:buNone/>
            </a:pP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考试在于检验不在于排名，学习在于成为自己喜欢的人，而不是只追求成绩或功成名就。</a:t>
            </a:r>
            <a:endParaRPr lang="en-US" altLang="zh-CN" sz="2400" b="1" dirty="0">
              <a:latin typeface="楷体" panose="02010609060101010101" pitchFamily="49" charset="-122"/>
              <a:ea typeface="楷体" panose="02010609060101010101" pitchFamily="49" charset="-122"/>
            </a:endParaRPr>
          </a:p>
          <a:p>
            <a:pPr marL="0" indent="0" algn="just">
              <a:lnSpc>
                <a:spcPts val="2820"/>
              </a:lnSpc>
              <a:spcBef>
                <a:spcPts val="0"/>
              </a:spcBef>
              <a:buNone/>
            </a:pP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希望大家将所有的考试看作磨砺，以自觉的心态面对考试。愿你拥有自觉与诚信，勇敢面对。</a:t>
            </a:r>
            <a:r>
              <a:rPr lang="zh-CN" altLang="en-US" sz="2400" b="1" dirty="0">
                <a:latin typeface="宋体" panose="02010600030101010101" pitchFamily="2" charset="-122"/>
                <a:ea typeface="宋体" panose="02010600030101010101" pitchFamily="2" charset="-122"/>
              </a:rPr>
              <a:t>（</a:t>
            </a:r>
            <a:r>
              <a:rPr lang="zh-CN" altLang="en-US" sz="2400" b="1" dirty="0">
                <a:latin typeface="华文仿宋" panose="02010600040101010101" pitchFamily="2" charset="-122"/>
                <a:ea typeface="华文仿宋" panose="02010600040101010101" pitchFamily="2" charset="-122"/>
              </a:rPr>
              <a:t>一考生</a:t>
            </a:r>
            <a:r>
              <a:rPr lang="zh-CN" altLang="en-US" sz="2400" b="1" dirty="0">
                <a:latin typeface="宋体" panose="02010600030101010101" pitchFamily="2" charset="-122"/>
                <a:ea typeface="宋体" panose="02010600030101010101" pitchFamily="2" charset="-122"/>
              </a:rPr>
              <a:t>）</a:t>
            </a:r>
            <a:endParaRPr lang="zh-CN" altLang="en-US" sz="2400" dirty="0"/>
          </a:p>
        </p:txBody>
      </p:sp>
      <p:sp>
        <p:nvSpPr>
          <p:cNvPr id="5" name="标题 1">
            <a:extLst>
              <a:ext uri="{FF2B5EF4-FFF2-40B4-BE49-F238E27FC236}">
                <a16:creationId xmlns:a16="http://schemas.microsoft.com/office/drawing/2014/main" id="{09441C40-D61D-44BC-BF45-C69A0EEA6416}"/>
              </a:ext>
            </a:extLst>
          </p:cNvPr>
          <p:cNvSpPr txBox="1">
            <a:spLocks/>
          </p:cNvSpPr>
          <p:nvPr/>
        </p:nvSpPr>
        <p:spPr>
          <a:xfrm>
            <a:off x="1397635" y="1111323"/>
            <a:ext cx="9619737" cy="64712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algn="ctr"/>
            <a:r>
              <a:rPr lang="zh-CN" altLang="en-US" dirty="0">
                <a:latin typeface="华文行楷" panose="02010800040101010101" pitchFamily="2" charset="-122"/>
                <a:ea typeface="华文行楷" panose="02010800040101010101" pitchFamily="2" charset="-122"/>
              </a:rPr>
              <a:t>争鸣 </a:t>
            </a:r>
            <a:r>
              <a:rPr lang="en-US" altLang="zh-CN" dirty="0">
                <a:latin typeface="华文行楷" panose="02010800040101010101" pitchFamily="2" charset="-122"/>
                <a:ea typeface="华文行楷" panose="02010800040101010101" pitchFamily="2" charset="-122"/>
              </a:rPr>
              <a:t>• </a:t>
            </a:r>
            <a:r>
              <a:rPr lang="zh-CN" altLang="en-US" dirty="0">
                <a:latin typeface="华文行楷" panose="02010800040101010101" pitchFamily="2" charset="-122"/>
                <a:ea typeface="华文行楷" panose="02010800040101010101" pitchFamily="2" charset="-122"/>
              </a:rPr>
              <a:t>这篇作文符合</a:t>
            </a:r>
            <a:r>
              <a:rPr lang="zh-CN" altLang="en-US" dirty="0">
                <a:solidFill>
                  <a:srgbClr val="C00000"/>
                </a:solidFill>
                <a:latin typeface="华文行楷" panose="02010800040101010101" pitchFamily="2" charset="-122"/>
                <a:ea typeface="华文行楷" panose="02010800040101010101" pitchFamily="2" charset="-122"/>
              </a:rPr>
              <a:t>驳论文的特征</a:t>
            </a:r>
            <a:r>
              <a:rPr lang="zh-CN" altLang="en-US" dirty="0">
                <a:latin typeface="华文行楷" panose="02010800040101010101" pitchFamily="2" charset="-122"/>
                <a:ea typeface="华文行楷" panose="02010800040101010101" pitchFamily="2" charset="-122"/>
              </a:rPr>
              <a:t>吗？</a:t>
            </a:r>
            <a:r>
              <a:rPr lang="en-US" altLang="zh-CN" dirty="0">
                <a:latin typeface="华文行楷" panose="02010800040101010101" pitchFamily="2" charset="-122"/>
                <a:ea typeface="华文行楷" panose="02010800040101010101" pitchFamily="2" charset="-122"/>
              </a:rPr>
              <a:t> </a:t>
            </a:r>
            <a:endParaRPr lang="zh-CN" altLang="en-US" sz="40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452158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A3CD95-B203-4398-A685-2C36B9638696}"/>
              </a:ext>
            </a:extLst>
          </p:cNvPr>
          <p:cNvSpPr>
            <a:spLocks noGrp="1"/>
          </p:cNvSpPr>
          <p:nvPr>
            <p:ph type="title"/>
          </p:nvPr>
        </p:nvSpPr>
        <p:spPr>
          <a:xfrm>
            <a:off x="1475806" y="1246110"/>
            <a:ext cx="9558779" cy="619380"/>
          </a:xfrm>
        </p:spPr>
        <p:txBody>
          <a:bodyPr>
            <a:normAutofit/>
          </a:bodyPr>
          <a:lstStyle/>
          <a:p>
            <a:pPr algn="ctr"/>
            <a:r>
              <a:rPr lang="zh-CN" altLang="en-US" dirty="0">
                <a:latin typeface="华文行楷" panose="02010800040101010101" pitchFamily="2" charset="-122"/>
                <a:ea typeface="华文行楷" panose="02010800040101010101" pitchFamily="2" charset="-122"/>
              </a:rPr>
              <a:t>小结 </a:t>
            </a:r>
            <a:r>
              <a:rPr lang="en-US" altLang="zh-CN" dirty="0">
                <a:latin typeface="华文行楷" panose="02010800040101010101" pitchFamily="2" charset="-122"/>
                <a:ea typeface="华文行楷" panose="02010800040101010101" pitchFamily="2" charset="-122"/>
              </a:rPr>
              <a:t>•  </a:t>
            </a:r>
            <a:r>
              <a:rPr lang="zh-CN" altLang="en-US" dirty="0">
                <a:solidFill>
                  <a:srgbClr val="C00000"/>
                </a:solidFill>
                <a:latin typeface="华文行楷" panose="02010800040101010101" pitchFamily="2" charset="-122"/>
                <a:ea typeface="华文行楷" panose="02010800040101010101" pitchFamily="2" charset="-122"/>
              </a:rPr>
              <a:t>驳论文</a:t>
            </a:r>
            <a:r>
              <a:rPr lang="zh-CN" altLang="en-US" dirty="0">
                <a:latin typeface="华文行楷" panose="02010800040101010101" pitchFamily="2" charset="-122"/>
                <a:ea typeface="华文行楷" panose="02010800040101010101" pitchFamily="2" charset="-122"/>
              </a:rPr>
              <a:t>与</a:t>
            </a:r>
            <a:r>
              <a:rPr lang="zh-CN" altLang="en-US" dirty="0">
                <a:solidFill>
                  <a:srgbClr val="C00000"/>
                </a:solidFill>
                <a:latin typeface="华文行楷" panose="02010800040101010101" pitchFamily="2" charset="-122"/>
                <a:ea typeface="华文行楷" panose="02010800040101010101" pitchFamily="2" charset="-122"/>
              </a:rPr>
              <a:t>立论文</a:t>
            </a:r>
            <a:r>
              <a:rPr lang="zh-CN" altLang="en-US" dirty="0">
                <a:latin typeface="华文行楷" panose="02010800040101010101" pitchFamily="2" charset="-122"/>
                <a:ea typeface="华文行楷" panose="02010800040101010101" pitchFamily="2" charset="-122"/>
              </a:rPr>
              <a:t>之文体比较</a:t>
            </a:r>
          </a:p>
        </p:txBody>
      </p:sp>
      <p:sp>
        <p:nvSpPr>
          <p:cNvPr id="3" name="内容占位符 2">
            <a:extLst>
              <a:ext uri="{FF2B5EF4-FFF2-40B4-BE49-F238E27FC236}">
                <a16:creationId xmlns:a16="http://schemas.microsoft.com/office/drawing/2014/main" id="{A87F780F-4AE1-4B63-9048-61A68FE6F39D}"/>
              </a:ext>
            </a:extLst>
          </p:cNvPr>
          <p:cNvSpPr>
            <a:spLocks noGrp="1"/>
          </p:cNvSpPr>
          <p:nvPr>
            <p:ph idx="1"/>
          </p:nvPr>
        </p:nvSpPr>
        <p:spPr>
          <a:xfrm>
            <a:off x="1404592" y="1974820"/>
            <a:ext cx="10502486" cy="3893240"/>
          </a:xfrm>
        </p:spPr>
        <p:txBody>
          <a:bodyPr>
            <a:normAutofit/>
          </a:bodyPr>
          <a:lstStyle/>
          <a:p>
            <a:pPr marL="0" indent="0" algn="just">
              <a:lnSpc>
                <a:spcPts val="3100"/>
              </a:lnSpc>
              <a:spcBef>
                <a:spcPts val="0"/>
              </a:spcBef>
              <a:buNone/>
            </a:pPr>
            <a:r>
              <a:rPr lang="zh-CN" altLang="en-US" sz="3200" b="1" dirty="0">
                <a:solidFill>
                  <a:srgbClr val="C00000"/>
                </a:solidFill>
                <a:latin typeface="宋体" panose="02010600030101010101" pitchFamily="2" charset="-122"/>
                <a:ea typeface="宋体" panose="02010600030101010101" pitchFamily="2" charset="-122"/>
              </a:rPr>
              <a:t>驳论文 </a:t>
            </a:r>
            <a:endParaRPr lang="en-US" altLang="zh-CN" sz="3200" b="1" dirty="0">
              <a:solidFill>
                <a:srgbClr val="C00000"/>
              </a:solidFill>
              <a:latin typeface="宋体" panose="02010600030101010101" pitchFamily="2" charset="-122"/>
              <a:ea typeface="宋体" panose="02010600030101010101" pitchFamily="2" charset="-122"/>
            </a:endParaRPr>
          </a:p>
          <a:p>
            <a:pPr marL="0" indent="0" algn="just">
              <a:lnSpc>
                <a:spcPts val="3100"/>
              </a:lnSpc>
              <a:spcBef>
                <a:spcPts val="0"/>
              </a:spcBef>
              <a:buNone/>
            </a:pP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常规结构：树靶子</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表态度</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剖本质、指谬误或析弊端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立己论</a:t>
            </a:r>
            <a:endParaRPr lang="en-US" altLang="zh-CN" sz="2400" b="1" dirty="0">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议论方式：驳论为主（驳主论次，先驳后立）</a:t>
            </a:r>
            <a:endParaRPr lang="en-US" altLang="zh-CN" sz="2400" b="1" dirty="0">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写作重心：证伪</a:t>
            </a:r>
            <a:endParaRPr lang="en-US" altLang="zh-CN" sz="2400" b="1" dirty="0">
              <a:latin typeface="宋体" panose="02010600030101010101" pitchFamily="2" charset="-122"/>
              <a:ea typeface="宋体" panose="02010600030101010101" pitchFamily="2" charset="-122"/>
            </a:endParaRPr>
          </a:p>
          <a:p>
            <a:pPr marL="0" indent="0" algn="just">
              <a:lnSpc>
                <a:spcPts val="3100"/>
              </a:lnSpc>
              <a:spcBef>
                <a:spcPts val="0"/>
              </a:spcBef>
              <a:buNone/>
            </a:pPr>
            <a:endParaRPr lang="en-US" altLang="zh-CN" sz="2400" b="1" dirty="0">
              <a:solidFill>
                <a:srgbClr val="C00000"/>
              </a:solidFill>
              <a:latin typeface="宋体" panose="02010600030101010101" pitchFamily="2" charset="-122"/>
              <a:ea typeface="宋体" panose="02010600030101010101" pitchFamily="2" charset="-122"/>
            </a:endParaRPr>
          </a:p>
          <a:p>
            <a:pPr marL="0" indent="0" algn="just">
              <a:lnSpc>
                <a:spcPts val="3100"/>
              </a:lnSpc>
              <a:spcBef>
                <a:spcPts val="0"/>
              </a:spcBef>
              <a:buNone/>
            </a:pPr>
            <a:r>
              <a:rPr lang="zh-CN" altLang="en-US" sz="3200" b="1" dirty="0">
                <a:solidFill>
                  <a:srgbClr val="C00000"/>
                </a:solidFill>
                <a:latin typeface="宋体" panose="02010600030101010101" pitchFamily="2" charset="-122"/>
                <a:ea typeface="宋体" panose="02010600030101010101" pitchFamily="2" charset="-122"/>
              </a:rPr>
              <a:t>立论文</a:t>
            </a:r>
            <a:endParaRPr lang="en-US" altLang="zh-CN" sz="3200" b="1" dirty="0">
              <a:solidFill>
                <a:srgbClr val="C00000"/>
              </a:solidFill>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常规结构：提出论点</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分析论证</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得出结论</a:t>
            </a:r>
            <a:endParaRPr lang="en-US" altLang="zh-CN" sz="2400" b="1" dirty="0">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议论方式：立论为主（立中亦可有驳）</a:t>
            </a:r>
            <a:endParaRPr lang="en-US" altLang="zh-CN" sz="2400" b="1" dirty="0">
              <a:latin typeface="宋体" panose="02010600030101010101" pitchFamily="2" charset="-122"/>
              <a:ea typeface="宋体" panose="02010600030101010101" pitchFamily="2" charset="-122"/>
            </a:endParaRPr>
          </a:p>
          <a:p>
            <a:pPr marL="0" indent="457200" algn="just">
              <a:lnSpc>
                <a:spcPts val="3100"/>
              </a:lnSpc>
              <a:spcBef>
                <a:spcPts val="0"/>
              </a:spcBef>
              <a:buNone/>
            </a:pPr>
            <a:r>
              <a:rPr lang="zh-CN" altLang="en-US" sz="2400" b="1" dirty="0">
                <a:latin typeface="宋体" panose="02010600030101010101" pitchFamily="2" charset="-122"/>
                <a:ea typeface="宋体" panose="02010600030101010101" pitchFamily="2" charset="-122"/>
              </a:rPr>
              <a:t>写作重心：证实 </a:t>
            </a:r>
            <a:r>
              <a:rPr lang="en-US" altLang="zh-CN" sz="2400" b="1" dirty="0">
                <a:latin typeface="宋体" panose="02010600030101010101" pitchFamily="2" charset="-122"/>
                <a:ea typeface="宋体" panose="02010600030101010101" pitchFamily="2" charset="-122"/>
              </a:rPr>
              <a:t>      </a:t>
            </a:r>
          </a:p>
        </p:txBody>
      </p:sp>
    </p:spTree>
    <p:extLst>
      <p:ext uri="{BB962C8B-B14F-4D97-AF65-F5344CB8AC3E}">
        <p14:creationId xmlns:p14="http://schemas.microsoft.com/office/powerpoint/2010/main" val="1351693118"/>
      </p:ext>
    </p:extLst>
  </p:cSld>
  <p:clrMapOvr>
    <a:masterClrMapping/>
  </p:clrMapOvr>
</p:sld>
</file>

<file path=ppt/theme/theme1.xml><?xml version="1.0" encoding="utf-8"?>
<a:theme xmlns:a="http://schemas.openxmlformats.org/drawingml/2006/main" name="画廊">
  <a:themeElements>
    <a:clrScheme name="画廊">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画廊">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画廊">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9850</TotalTime>
  <Words>8453</Words>
  <Application>Microsoft Office PowerPoint</Application>
  <PresentationFormat>宽屏</PresentationFormat>
  <Paragraphs>333</Paragraphs>
  <Slides>52</Slides>
  <Notes>52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52</vt:i4>
      </vt:variant>
    </vt:vector>
  </HeadingPairs>
  <TitlesOfParts>
    <vt:vector size="65" baseType="lpstr">
      <vt:lpstr>等线</vt:lpstr>
      <vt:lpstr>黑体</vt:lpstr>
      <vt:lpstr>华文仿宋</vt:lpstr>
      <vt:lpstr>华文行楷</vt:lpstr>
      <vt:lpstr>华文隶书</vt:lpstr>
      <vt:lpstr>华文新魏</vt:lpstr>
      <vt:lpstr>华文中宋</vt:lpstr>
      <vt:lpstr>楷体</vt:lpstr>
      <vt:lpstr>隶书</vt:lpstr>
      <vt:lpstr>宋体</vt:lpstr>
      <vt:lpstr>Arial</vt:lpstr>
      <vt:lpstr>Gill Sans MT</vt:lpstr>
      <vt:lpstr>画廊</vt:lpstr>
      <vt:lpstr>  驳论生“风” ——驳论里的理性之思与君子之风 </vt:lpstr>
      <vt:lpstr>回眸 •  2020深圳市第一次线上测试题</vt:lpstr>
      <vt:lpstr>一 初探 •  驳论文特征何处是？</vt:lpstr>
      <vt:lpstr>PowerPoint 演示文稿</vt:lpstr>
      <vt:lpstr>PowerPoint 演示文稿</vt:lpstr>
      <vt:lpstr>PowerPoint 演示文稿</vt:lpstr>
      <vt:lpstr>PowerPoint 演示文稿</vt:lpstr>
      <vt:lpstr>PowerPoint 演示文稿</vt:lpstr>
      <vt:lpstr>小结 •  驳论文与立论文之文体比较</vt:lpstr>
      <vt:lpstr>小结 •  驳论文文体特征</vt:lpstr>
      <vt:lpstr>二 再探 •  驳论如何彰显理性之思？</vt:lpstr>
      <vt:lpstr>思考1 •  驳论如何具有针对性？</vt:lpstr>
      <vt:lpstr>小结 •  驳论如何具有针对性？</vt:lpstr>
      <vt:lpstr>示例 •  驳论须有针对性</vt:lpstr>
      <vt:lpstr>示例 •  驳论须有针对性</vt:lpstr>
      <vt:lpstr>示例 •  驳论须有针对性</vt:lpstr>
      <vt:lpstr>示例 •  驳论须有针对性</vt:lpstr>
      <vt:lpstr>示例 •  驳论须有针对性</vt:lpstr>
      <vt:lpstr>思考2  •  驳论如何具有条理性？</vt:lpstr>
      <vt:lpstr>思考2  •  驳论如何具有条理性？</vt:lpstr>
      <vt:lpstr>PowerPoint 演示文稿</vt:lpstr>
      <vt:lpstr>PowerPoint 演示文稿</vt:lpstr>
      <vt:lpstr>PowerPoint 演示文稿</vt:lpstr>
      <vt:lpstr>PowerPoint 演示文稿</vt:lpstr>
      <vt:lpstr>PowerPoint 演示文稿</vt:lpstr>
      <vt:lpstr>PowerPoint 演示文稿</vt:lpstr>
      <vt:lpstr>三 新探 •  驳论应有君子之风</vt:lpstr>
      <vt:lpstr>思考1 •  驳论之思维如何彰显君子之风？</vt:lpstr>
      <vt:lpstr>小结1  •  质疑审视彰显君子之风</vt:lpstr>
      <vt:lpstr>示例 •  立中有驳尤显君子之风</vt:lpstr>
      <vt:lpstr>小结2 •  辩证思维彰显君子之风</vt:lpstr>
      <vt:lpstr>示例 •  同情共理尤显君子之风</vt:lpstr>
      <vt:lpstr>思考2 •  驳论之语言如何彰显君子之风？</vt:lpstr>
      <vt:lpstr>示例 • 咬文嚼字彰显君子之风</vt:lpstr>
      <vt:lpstr>示例 • 咬文嚼字彰显君子之风</vt:lpstr>
      <vt:lpstr>示例 • 咬文嚼字彰显君子之风</vt:lpstr>
      <vt:lpstr>示例 • 咬文嚼字彰显君子之风</vt:lpstr>
      <vt:lpstr>示例 • 咬文嚼字彰显君子之风</vt:lpstr>
      <vt:lpstr>示例 • 咬文嚼字彰显君子之风</vt:lpstr>
      <vt:lpstr>示例 • 咬文嚼字彰显君子之风</vt:lpstr>
      <vt:lpstr>四  实战 • 驳论于高考有用武之地吗？ </vt:lpstr>
      <vt:lpstr>示例1 • 驳论于高考亦有用武之地 </vt:lpstr>
      <vt:lpstr>PowerPoint 演示文稿</vt:lpstr>
      <vt:lpstr>PowerPoint 演示文稿</vt:lpstr>
      <vt:lpstr>PowerPoint 演示文稿</vt:lpstr>
      <vt:lpstr>PowerPoint 演示文稿</vt:lpstr>
      <vt:lpstr>PowerPoint 演示文稿</vt:lpstr>
      <vt:lpstr>PowerPoint 演示文稿</vt:lpstr>
      <vt:lpstr> 五 运用 • 升格以显驳论君子之风</vt:lpstr>
      <vt:lpstr> 示例 • 升格以显驳论君子之风</vt:lpstr>
      <vt:lpstr> 示例 • 升格以显驳论君子之风</vt:lpstr>
      <vt:lpstr>  驳论生“风” ——驳论里的理性之思与君子之风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利剑刺心抑或软拳头打胖子？</dc:title>
  <dc:creator>JunYan PENG</dc:creator>
  <cp:lastModifiedBy>JunYan PENG</cp:lastModifiedBy>
  <cp:revision>440</cp:revision>
  <cp:lastPrinted>2020-04-05T08:41:22Z</cp:lastPrinted>
  <dcterms:created xsi:type="dcterms:W3CDTF">2020-03-21T00:31:50Z</dcterms:created>
  <dcterms:modified xsi:type="dcterms:W3CDTF">2020-04-06T13:53:38Z</dcterms:modified>
</cp:coreProperties>
</file>