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602" r:id="rId2"/>
    <p:sldId id="603" r:id="rId3"/>
    <p:sldId id="604" r:id="rId4"/>
    <p:sldId id="605" r:id="rId5"/>
    <p:sldId id="606" r:id="rId6"/>
    <p:sldId id="607" r:id="rId7"/>
    <p:sldId id="608" r:id="rId8"/>
    <p:sldId id="609" r:id="rId9"/>
    <p:sldId id="610" r:id="rId10"/>
    <p:sldId id="611" r:id="rId11"/>
    <p:sldId id="612" r:id="rId12"/>
    <p:sldId id="613" r:id="rId13"/>
    <p:sldId id="614" r:id="rId14"/>
    <p:sldId id="615" r:id="rId15"/>
    <p:sldId id="616" r:id="rId16"/>
    <p:sldId id="617" r:id="rId17"/>
    <p:sldId id="618" r:id="rId18"/>
    <p:sldId id="619" r:id="rId19"/>
    <p:sldId id="620" r:id="rId20"/>
    <p:sldId id="621" r:id="rId21"/>
    <p:sldId id="622" r:id="rId22"/>
    <p:sldId id="623" r:id="rId23"/>
    <p:sldId id="624" r:id="rId24"/>
    <p:sldId id="625" r:id="rId25"/>
    <p:sldId id="626" r:id="rId26"/>
    <p:sldId id="627" r:id="rId27"/>
    <p:sldId id="628" r:id="rId28"/>
    <p:sldId id="629" r:id="rId29"/>
    <p:sldId id="630" r:id="rId30"/>
    <p:sldId id="631" r:id="rId31"/>
    <p:sldId id="632" r:id="rId32"/>
    <p:sldId id="633" r:id="rId33"/>
    <p:sldId id="634" r:id="rId34"/>
    <p:sldId id="635" r:id="rId35"/>
    <p:sldId id="636" r:id="rId36"/>
    <p:sldId id="637" r:id="rId37"/>
    <p:sldId id="638" r:id="rId38"/>
    <p:sldId id="639" r:id="rId39"/>
    <p:sldId id="640" r:id="rId40"/>
    <p:sldId id="641" r:id="rId41"/>
    <p:sldId id="642" r:id="rId42"/>
    <p:sldId id="643" r:id="rId43"/>
    <p:sldId id="644" r:id="rId44"/>
    <p:sldId id="645" r:id="rId45"/>
    <p:sldId id="646" r:id="rId46"/>
    <p:sldId id="647" r:id="rId47"/>
    <p:sldId id="648" r:id="rId48"/>
    <p:sldId id="649" r:id="rId49"/>
    <p:sldId id="650" r:id="rId50"/>
    <p:sldId id="651" r:id="rId51"/>
    <p:sldId id="652" r:id="rId52"/>
    <p:sldId id="653" r:id="rId53"/>
    <p:sldId id="654" r:id="rId54"/>
    <p:sldId id="655" r:id="rId55"/>
    <p:sldId id="656" r:id="rId56"/>
    <p:sldId id="657" r:id="rId57"/>
    <p:sldId id="658" r:id="rId58"/>
    <p:sldId id="659" r:id="rId59"/>
    <p:sldId id="660" r:id="rId60"/>
    <p:sldId id="661" r:id="rId61"/>
    <p:sldId id="662" r:id="rId62"/>
    <p:sldId id="663" r:id="rId63"/>
    <p:sldId id="664" r:id="rId64"/>
    <p:sldId id="665" r:id="rId65"/>
    <p:sldId id="666" r:id="rId66"/>
    <p:sldId id="667" r:id="rId67"/>
    <p:sldId id="668" r:id="rId68"/>
  </p:sldIdLst>
  <p:sldSz cx="12190413" cy="6859588"/>
  <p:notesSz cx="6858000" cy="9144000"/>
  <p:custDataLst>
    <p:tags r:id="rId70"/>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14" y="-432"/>
      </p:cViewPr>
      <p:guideLst>
        <p:guide orient="horz" pos="2161"/>
        <p:guide pos="3840"/>
      </p:guideLst>
    </p:cSldViewPr>
  </p:slideViewPr>
  <p:notesTextViewPr>
    <p:cViewPr>
      <p:scale>
        <a:sx n="1" d="1"/>
        <a:sy n="1" d="1"/>
      </p:scale>
      <p:origin x="0" y="0"/>
    </p:cViewPr>
  </p:notesTextViewPr>
  <p:sorterViewPr>
    <p:cViewPr>
      <p:scale>
        <a:sx n="100" d="100"/>
        <a:sy n="100" d="100"/>
      </p:scale>
      <p:origin x="0" y="37986"/>
    </p:cViewPr>
  </p:sorterViewPr>
  <p:notesViewPr>
    <p:cSldViewPr>
      <p:cViewPr varScale="1">
        <p:scale>
          <a:sx n="81" d="100"/>
          <a:sy n="81" d="100"/>
        </p:scale>
        <p:origin x="-387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5D0F32-F7AC-4003-B8CE-AB63FA3D1614}" type="datetimeFigureOut">
              <a:rPr lang="zh-CN" altLang="en-US" smtClean="0"/>
              <a:t>2021-3-22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2AE88-9C4A-4F3F-A8D7-2360875D28D6}" type="slidenum">
              <a:rPr lang="zh-CN" altLang="en-US" smtClean="0"/>
              <a:t>‹#›</a:t>
            </a:fld>
            <a:endParaRPr lang="zh-CN" altLang="en-US"/>
          </a:p>
        </p:txBody>
      </p:sp>
    </p:spTree>
    <p:extLst>
      <p:ext uri="{BB962C8B-B14F-4D97-AF65-F5344CB8AC3E}">
        <p14:creationId xmlns:p14="http://schemas.microsoft.com/office/powerpoint/2010/main" val="4008156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85502171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66969280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702"/>
            <a:ext cx="3655008"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702"/>
            <a:ext cx="10768198"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0306304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0" y="-35169"/>
            <a:ext cx="12190413" cy="569913"/>
          </a:xfrm>
          <a:prstGeom prst="rect">
            <a:avLst/>
          </a:prstGeom>
          <a:gradFill>
            <a:gsLst>
              <a:gs pos="0">
                <a:srgbClr val="0070A7"/>
              </a:gs>
              <a:gs pos="50000">
                <a:srgbClr val="0070A7">
                  <a:gamma/>
                  <a:tint val="85882"/>
                  <a:invGamma/>
                </a:srgbClr>
              </a:gs>
              <a:gs pos="100000">
                <a:srgbClr val="0070A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22598" y="3717826"/>
            <a:ext cx="10971372" cy="1143265"/>
          </a:xfrm>
        </p:spPr>
        <p:txBody>
          <a:bodyPr>
            <a:normAutofit/>
          </a:bodyPr>
          <a:lstStyle>
            <a:lvl1pPr>
              <a:defRPr sz="3600">
                <a:solidFill>
                  <a:srgbClr val="FF0000"/>
                </a:solidFill>
                <a:latin typeface="黑体" pitchFamily="2" charset="-122"/>
                <a:ea typeface="黑体"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5043" y="765498"/>
            <a:ext cx="11377262" cy="713155"/>
          </a:xfrm>
        </p:spPr>
        <p:txBody>
          <a:bodyPr wrap="square">
            <a:spAutoFit/>
          </a:bodyPr>
          <a:lstStyle>
            <a:lvl1pPr marL="0" indent="720000">
              <a:lnSpc>
                <a:spcPct val="140000"/>
              </a:lnSpc>
              <a:spcBef>
                <a:spcPct val="0"/>
              </a:spcBef>
              <a:buNone/>
              <a:defRPr sz="2800" b="1"/>
            </a:lvl1pPr>
            <a:lvl2pPr marL="544251" indent="720000">
              <a:lnSpc>
                <a:spcPct val="140000"/>
              </a:lnSpc>
              <a:buNone/>
              <a:defRPr sz="2800" b="1"/>
            </a:lvl2pPr>
            <a:lvl3pPr marL="1088502" indent="720000">
              <a:lnSpc>
                <a:spcPct val="140000"/>
              </a:lnSpc>
              <a:buNone/>
              <a:defRPr sz="2800" b="1"/>
            </a:lvl3pPr>
            <a:lvl4pPr marL="1632753" indent="720000">
              <a:lnSpc>
                <a:spcPct val="140000"/>
              </a:lnSpc>
              <a:buNone/>
              <a:defRPr sz="2800" b="1"/>
            </a:lvl4pPr>
            <a:lvl5pPr marL="2177004" indent="720000">
              <a:lnSpc>
                <a:spcPct val="140000"/>
              </a:lnSpc>
              <a:buNone/>
              <a:defRPr sz="2800" b="1"/>
            </a:lvl5pPr>
          </a:lstStyle>
          <a:p>
            <a:pPr lvl="0"/>
            <a:r>
              <a:rPr lang="zh-CN" altLang="en-US" smtClean="0"/>
              <a:t>单击此处编辑母版文本样式</a:t>
            </a:r>
          </a:p>
        </p:txBody>
      </p:sp>
      <p:sp>
        <p:nvSpPr>
          <p:cNvPr id="9" name="Line 55"/>
          <p:cNvSpPr>
            <a:spLocks noChangeShapeType="1"/>
          </p:cNvSpPr>
          <p:nvPr userDrawn="1"/>
        </p:nvSpPr>
        <p:spPr bwMode="auto">
          <a:xfrm>
            <a:off x="0" y="569913"/>
            <a:ext cx="1219041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Text Box 56"/>
          <p:cNvSpPr txBox="1">
            <a:spLocks noChangeArrowheads="1"/>
          </p:cNvSpPr>
          <p:nvPr userDrawn="1"/>
        </p:nvSpPr>
        <p:spPr bwMode="auto">
          <a:xfrm>
            <a:off x="2182813" y="92075"/>
            <a:ext cx="7224761" cy="369332"/>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fontAlgn="ctr"/>
            <a:r>
              <a:rPr lang="zh-CN" altLang="en-US" sz="1800" b="1" smtClean="0">
                <a:solidFill>
                  <a:schemeClr val="bg1"/>
                </a:solidFill>
                <a:latin typeface="楷体_GB2312" pitchFamily="49" charset="-122"/>
                <a:ea typeface="楷体_GB2312" pitchFamily="49" charset="-122"/>
                <a:cs typeface="Times New Roman" pitchFamily="18" charset="0"/>
              </a:rPr>
              <a:t>语文　必修　下册</a:t>
            </a:r>
            <a:endParaRPr lang="zh-CN" altLang="en-US" sz="1800" b="1">
              <a:solidFill>
                <a:schemeClr val="bg1"/>
              </a:solidFill>
              <a:latin typeface="楷体_GB2312" pitchFamily="49" charset="-122"/>
              <a:ea typeface="楷体_GB2312" pitchFamily="49" charset="-122"/>
              <a:cs typeface="Times New Roman" pitchFamily="18" charset="0"/>
            </a:endParaRPr>
          </a:p>
        </p:txBody>
      </p:sp>
    </p:spTree>
    <p:extLst>
      <p:ext uri="{BB962C8B-B14F-4D97-AF65-F5344CB8AC3E}">
        <p14:creationId xmlns:p14="http://schemas.microsoft.com/office/powerpoint/2010/main" val="328592644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404489310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571"/>
            <a:ext cx="721054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571"/>
            <a:ext cx="7212661"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8149969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2478789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44665262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rgbClr val="0070A7"/>
            </a:gs>
            <a:gs pos="100000">
              <a:srgbClr val="0070A7">
                <a:gamma/>
                <a:tint val="80000"/>
                <a:invGamma/>
              </a:srgbClr>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28617593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5132894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6113419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BA384A74-292F-4D0B-A26F-627FA3CEE12F}" type="datetimeFigureOut">
              <a:rPr lang="zh-CN" altLang="en-US" smtClean="0"/>
              <a:t>2021-3-22</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52954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oleObject" Target="../embeddings/oleObject6.bin"/><Relationship Id="rId4" Type="http://schemas.openxmlformats.org/officeDocument/2006/relationships/image" Target="../media/image1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7.emf"/><Relationship Id="rId5" Type="http://schemas.openxmlformats.org/officeDocument/2006/relationships/oleObject" Target="../embeddings/oleObject10.bin"/><Relationship Id="rId4" Type="http://schemas.openxmlformats.org/officeDocument/2006/relationships/image" Target="../media/image16.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8.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9.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file:///D:\&#28487;&#28487;\&#21407;&#22987;&#25991;&#20214;\&#35821;&#25991;&#20154;&#25945;&#29256;&#24517;&#20462;&#19979;&#20876;(2021.1.21&#25945;&#29992;&#20986;&#25104;&#20070;)\Y21.TIF" TargetMode="External"/><Relationship Id="rId5" Type="http://schemas.openxmlformats.org/officeDocument/2006/relationships/image" Target="../media/image7.jpeg"/><Relationship Id="rId4" Type="http://schemas.openxmlformats.org/officeDocument/2006/relationships/image" Target="../media/image6.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0.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3.bin"/><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云"/>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065588"/>
            <a:ext cx="12201525" cy="2792412"/>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478582" y="477466"/>
            <a:ext cx="10361851" cy="1470365"/>
          </a:xfrm>
        </p:spPr>
        <p:txBody>
          <a:bodyPr>
            <a:normAutofit/>
          </a:bodyPr>
          <a:lstStyle/>
          <a:p>
            <a:pPr algn="l"/>
            <a:r>
              <a:rPr lang="zh-CN" altLang="en-US" sz="4800" smtClean="0">
                <a:solidFill>
                  <a:schemeClr val="bg1"/>
                </a:solidFill>
                <a:latin typeface="黑体" pitchFamily="2" charset="-122"/>
                <a:ea typeface="黑体" pitchFamily="2" charset="-122"/>
              </a:rPr>
              <a:t>第三单元</a:t>
            </a:r>
            <a:r>
              <a:rPr lang="zh-CN" altLang="en-US" sz="4800">
                <a:solidFill>
                  <a:schemeClr val="bg1"/>
                </a:solidFill>
                <a:latin typeface="黑体" pitchFamily="2" charset="-122"/>
                <a:ea typeface="黑体" pitchFamily="2" charset="-122"/>
              </a:rPr>
              <a:t>　</a:t>
            </a:r>
          </a:p>
        </p:txBody>
      </p:sp>
      <p:sp>
        <p:nvSpPr>
          <p:cNvPr id="3" name="副标题 2"/>
          <p:cNvSpPr>
            <a:spLocks noGrp="1"/>
          </p:cNvSpPr>
          <p:nvPr>
            <p:ph type="subTitle" idx="1"/>
          </p:nvPr>
        </p:nvSpPr>
        <p:spPr>
          <a:xfrm>
            <a:off x="118542" y="2324860"/>
            <a:ext cx="11881320" cy="1753006"/>
          </a:xfrm>
        </p:spPr>
        <p:txBody>
          <a:bodyPr>
            <a:normAutofit/>
          </a:bodyPr>
          <a:lstStyle/>
          <a:p>
            <a:pPr>
              <a:lnSpc>
                <a:spcPct val="150000"/>
              </a:lnSpc>
              <a:spcBef>
                <a:spcPct val="0"/>
              </a:spcBef>
            </a:pPr>
            <a:r>
              <a:rPr lang="en-US" altLang="zh-CN" sz="4000">
                <a:solidFill>
                  <a:schemeClr val="bg1"/>
                </a:solidFill>
                <a:latin typeface="方正小标宋_GBK" pitchFamily="65" charset="-122"/>
                <a:ea typeface="方正小标宋_GBK" pitchFamily="65" charset="-122"/>
              </a:rPr>
              <a:t>9</a:t>
            </a:r>
            <a:r>
              <a:rPr lang="zh-CN" altLang="en-US" sz="4000">
                <a:solidFill>
                  <a:schemeClr val="bg1"/>
                </a:solidFill>
                <a:latin typeface="方正小标宋_GBK" pitchFamily="65" charset="-122"/>
                <a:ea typeface="方正小标宋_GBK" pitchFamily="65" charset="-122"/>
              </a:rPr>
              <a:t>　说“木叶”</a:t>
            </a:r>
          </a:p>
        </p:txBody>
      </p:sp>
      <p:pic>
        <p:nvPicPr>
          <p:cNvPr id="5" name="Picture 3" descr="树"/>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23513" y="4122738"/>
            <a:ext cx="1866900" cy="2735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90460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4611217" y="3976563"/>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熟能生巧　</a:t>
            </a:r>
            <a:endParaRPr lang="zh-CN" altLang="zh-CN" sz="1050" kern="100">
              <a:effectLst/>
              <a:latin typeface="宋体"/>
              <a:cs typeface="Courier New"/>
            </a:endParaRPr>
          </a:p>
        </p:txBody>
      </p:sp>
      <p:sp>
        <p:nvSpPr>
          <p:cNvPr id="3" name="内容占位符 2"/>
          <p:cNvSpPr>
            <a:spLocks noGrp="1"/>
          </p:cNvSpPr>
          <p:nvPr>
            <p:ph idx="1"/>
          </p:nvPr>
        </p:nvSpPr>
        <p:spPr>
          <a:xfrm>
            <a:off x="415043" y="693490"/>
            <a:ext cx="11377262" cy="5651174"/>
          </a:xfrm>
        </p:spPr>
        <p:txBody>
          <a:bodyPr/>
          <a:lstStyle/>
          <a:p>
            <a:pPr indent="713740" algn="just">
              <a:lnSpc>
                <a:spcPct val="130000"/>
              </a:lnSpc>
              <a:tabLst>
                <a:tab pos="5829300" algn="l"/>
                <a:tab pos="9372600" algn="l"/>
              </a:tabLst>
            </a:pPr>
            <a:r>
              <a:rPr lang="zh-CN" altLang="zh-CN" kern="100">
                <a:ea typeface="黑体"/>
                <a:cs typeface="Times New Roman"/>
              </a:rPr>
              <a:t>词语积累</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cs typeface="Times New Roman"/>
              </a:rPr>
              <a:t>熟能生巧：</a:t>
            </a:r>
            <a:r>
              <a:rPr lang="zh-CN" altLang="zh-CN" kern="100">
                <a:ea typeface="仿宋_GB2312"/>
                <a:cs typeface="Times New Roman"/>
              </a:rPr>
              <a:t>熟练了就能产生巧办法，或找出窍门。</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cs typeface="Times New Roman"/>
              </a:rPr>
              <a:t>相去无几：</a:t>
            </a:r>
            <a:r>
              <a:rPr lang="zh-CN" altLang="zh-CN" kern="100">
                <a:ea typeface="仿宋_GB2312"/>
                <a:cs typeface="Times New Roman"/>
              </a:rPr>
              <a:t>指二者距离不远或差别不大。去，距离；无几，没有多少。</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cs typeface="Times New Roman"/>
              </a:rPr>
              <a:t>【选词填空】</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ea typeface="楷体_GB2312"/>
                <a:cs typeface="Courier New"/>
              </a:rPr>
              <a:t>(1)</a:t>
            </a:r>
            <a:r>
              <a:rPr lang="zh-CN" altLang="zh-CN" kern="100">
                <a:ea typeface="楷体_GB2312"/>
                <a:cs typeface="Times New Roman"/>
              </a:rPr>
              <a:t>我们练习作文，平时要多积累素材，多读优秀范文，多动笔摘录，日子久了，写起作文自然</a:t>
            </a:r>
            <a:r>
              <a:rPr lang="en-US" altLang="zh-CN" kern="100">
                <a:ea typeface="楷体_GB2312"/>
                <a:cs typeface="Courier New"/>
              </a:rPr>
              <a:t>____________</a:t>
            </a:r>
            <a:r>
              <a:rPr lang="zh-CN" altLang="zh-CN" kern="100">
                <a:ea typeface="楷体_GB2312"/>
                <a:cs typeface="Times New Roman"/>
              </a:rPr>
              <a:t>。</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ea typeface="楷体_GB2312"/>
                <a:cs typeface="Courier New"/>
              </a:rPr>
              <a:t>(2)</a:t>
            </a:r>
            <a:r>
              <a:rPr lang="zh-CN" altLang="zh-CN" kern="100">
                <a:ea typeface="楷体_GB2312"/>
                <a:cs typeface="Times New Roman"/>
              </a:rPr>
              <a:t>在文种九策的作用下，吴国的国力的确下降了，但吴越两国的实力对比并没有一边倒。衰落的吴国和崛起的越国的实力对比</a:t>
            </a:r>
            <a:r>
              <a:rPr lang="en-US" altLang="zh-CN" kern="100">
                <a:ea typeface="楷体_GB2312"/>
                <a:cs typeface="Courier New"/>
              </a:rPr>
              <a:t>____________</a:t>
            </a:r>
            <a:r>
              <a:rPr lang="zh-CN" altLang="zh-CN" kern="100" smtClean="0">
                <a:ea typeface="楷体_GB2312"/>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723421" y="5615777"/>
            <a:ext cx="1627369"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相去无几</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3070870" y="2349674"/>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精巧　</a:t>
            </a:r>
            <a:endParaRPr lang="zh-CN" altLang="zh-CN" sz="1050" kern="100">
              <a:effectLst/>
              <a:latin typeface="宋体"/>
              <a:cs typeface="Courier New"/>
            </a:endParaRPr>
          </a:p>
        </p:txBody>
      </p:sp>
      <p:sp>
        <p:nvSpPr>
          <p:cNvPr id="3" name="内容占位符 2"/>
          <p:cNvSpPr>
            <a:spLocks noGrp="1"/>
          </p:cNvSpPr>
          <p:nvPr>
            <p:ph idx="1"/>
          </p:nvPr>
        </p:nvSpPr>
        <p:spPr>
          <a:xfrm>
            <a:off x="415043" y="627563"/>
            <a:ext cx="11377262" cy="4242391"/>
          </a:xfrm>
        </p:spPr>
        <p:txBody>
          <a:bodyPr/>
          <a:lstStyle/>
          <a:p>
            <a:pPr indent="713740" algn="just">
              <a:tabLst>
                <a:tab pos="5829300" algn="l"/>
                <a:tab pos="9372600" algn="l"/>
              </a:tabLst>
            </a:pPr>
            <a:r>
              <a:rPr lang="zh-CN" altLang="zh-CN" kern="100">
                <a:ea typeface="黑体"/>
                <a:cs typeface="Times New Roman"/>
              </a:rPr>
              <a:t>词语辨析</a:t>
            </a:r>
            <a:endParaRPr lang="zh-CN" altLang="zh-CN" sz="1050" kern="100">
              <a:latin typeface="宋体"/>
              <a:cs typeface="Courier New"/>
            </a:endParaRPr>
          </a:p>
          <a:p>
            <a:pPr indent="713740" algn="just">
              <a:tabLst>
                <a:tab pos="5829300" algn="l"/>
                <a:tab pos="9372600" algn="l"/>
              </a:tabLst>
            </a:pPr>
            <a:r>
              <a:rPr lang="en-US" altLang="zh-CN" kern="100">
                <a:ea typeface="黑体"/>
                <a:cs typeface="Courier New"/>
              </a:rPr>
              <a:t>(1)</a:t>
            </a:r>
            <a:r>
              <a:rPr lang="zh-CN" altLang="zh-CN" kern="100">
                <a:ea typeface="黑体"/>
                <a:cs typeface="Times New Roman"/>
              </a:rPr>
              <a:t>精巧</a:t>
            </a:r>
            <a:r>
              <a:rPr lang="en-US" altLang="zh-CN" kern="100">
                <a:ea typeface="黑体"/>
                <a:cs typeface="Courier New"/>
              </a:rPr>
              <a:t>·</a:t>
            </a:r>
            <a:r>
              <a:rPr lang="zh-CN" altLang="zh-CN" kern="100">
                <a:ea typeface="黑体"/>
                <a:cs typeface="Times New Roman"/>
              </a:rPr>
              <a:t>精妙</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文化产业助力小村庄长出了</a:t>
            </a:r>
            <a:r>
              <a:rPr lang="en-US" altLang="zh-CN" kern="100">
                <a:latin typeface="宋体"/>
                <a:cs typeface="Times New Roman"/>
              </a:rPr>
              <a:t>“</a:t>
            </a:r>
            <a:r>
              <a:rPr lang="zh-CN" altLang="zh-CN" kern="100">
                <a:cs typeface="Times New Roman"/>
              </a:rPr>
              <a:t>金疙瘩</a:t>
            </a:r>
            <a:r>
              <a:rPr lang="en-US" altLang="zh-CN" kern="100">
                <a:latin typeface="宋体"/>
                <a:cs typeface="Times New Roman"/>
              </a:rPr>
              <a:t>”</a:t>
            </a:r>
            <a:r>
              <a:rPr lang="zh-CN" altLang="zh-CN" kern="100">
                <a:cs typeface="Times New Roman"/>
              </a:rPr>
              <a:t>浍滨书院、集贤居</a:t>
            </a:r>
            <a:r>
              <a:rPr lang="en-US" altLang="zh-CN" kern="100">
                <a:latin typeface="宋体"/>
                <a:cs typeface="Times New Roman"/>
              </a:rPr>
              <a:t>……</a:t>
            </a:r>
            <a:r>
              <a:rPr lang="zh-CN" altLang="zh-CN" kern="100">
                <a:cs typeface="Times New Roman"/>
              </a:rPr>
              <a:t>走进时庄村，构思</a:t>
            </a:r>
            <a:r>
              <a:rPr lang="en-US" altLang="zh-CN" kern="100">
                <a:cs typeface="Courier New"/>
              </a:rPr>
              <a:t>________</a:t>
            </a:r>
            <a:r>
              <a:rPr lang="zh-CN" altLang="zh-CN" kern="100">
                <a:cs typeface="Times New Roman"/>
              </a:rPr>
              <a:t>的各类民俗建筑立即吸引了记者的目光。</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番茄采用的是本地大肉番茄，凭师傅</a:t>
            </a:r>
            <a:r>
              <a:rPr lang="en-US" altLang="zh-CN" kern="100">
                <a:cs typeface="Courier New"/>
              </a:rPr>
              <a:t>________</a:t>
            </a:r>
            <a:r>
              <a:rPr lang="zh-CN" altLang="zh-CN" kern="100">
                <a:cs typeface="Times New Roman"/>
              </a:rPr>
              <a:t>的刀工，切开雕成红棉花状，撒上陈皮末与陈皮粒，加上陈皮水的浸润，番茄生发出别样的芳香</a:t>
            </a:r>
            <a:r>
              <a:rPr lang="zh-CN" altLang="zh-CN" kern="100" smtClean="0">
                <a:cs typeface="Times New Roman"/>
              </a:rPr>
              <a:t>。</a:t>
            </a:r>
            <a:endParaRPr lang="zh-CN" altLang="zh-CN" sz="1050" kern="100">
              <a:latin typeface="宋体"/>
              <a:cs typeface="Courier New"/>
            </a:endParaRPr>
          </a:p>
        </p:txBody>
      </p:sp>
      <p:sp>
        <p:nvSpPr>
          <p:cNvPr id="4" name="内容占位符 2"/>
          <p:cNvSpPr txBox="1"/>
          <p:nvPr/>
        </p:nvSpPr>
        <p:spPr>
          <a:xfrm>
            <a:off x="550590" y="4848738"/>
            <a:ext cx="11377262" cy="1245352"/>
          </a:xfrm>
          <a:prstGeom prst="rect">
            <a:avLst/>
          </a:prstGeom>
          <a:ln>
            <a:solidFill>
              <a:schemeClr val="tx1"/>
            </a:solidFill>
            <a:prstDash val="dashDot"/>
          </a:ln>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tabLst>
                <a:tab pos="5829300" algn="l"/>
                <a:tab pos="9372600" algn="l"/>
              </a:tabLst>
            </a:pPr>
            <a:r>
              <a:rPr lang="zh-CN" altLang="zh-CN" kern="100">
                <a:ea typeface="黑体"/>
                <a:cs typeface="Times New Roman"/>
              </a:rPr>
              <a:t>辨析　</a:t>
            </a:r>
            <a:r>
              <a:rPr lang="zh-CN" altLang="zh-CN" kern="100">
                <a:ea typeface="仿宋_GB2312"/>
                <a:cs typeface="Times New Roman"/>
              </a:rPr>
              <a:t>两者都有</a:t>
            </a:r>
            <a:r>
              <a:rPr lang="en-US" altLang="zh-CN" kern="100">
                <a:latin typeface="宋体"/>
                <a:cs typeface="Times New Roman"/>
              </a:rPr>
              <a:t>“</a:t>
            </a:r>
            <a:r>
              <a:rPr lang="zh-CN" altLang="zh-CN" kern="100">
                <a:ea typeface="仿宋_GB2312"/>
                <a:cs typeface="Times New Roman"/>
              </a:rPr>
              <a:t>巧妙</a:t>
            </a:r>
            <a:r>
              <a:rPr lang="en-US" altLang="zh-CN" kern="100">
                <a:latin typeface="宋体"/>
                <a:cs typeface="Times New Roman"/>
              </a:rPr>
              <a:t>”</a:t>
            </a:r>
            <a:r>
              <a:rPr lang="zh-CN" altLang="zh-CN" kern="100">
                <a:ea typeface="仿宋_GB2312"/>
                <a:cs typeface="Times New Roman"/>
              </a:rPr>
              <a:t>的意思。精妙：精致巧妙，多用于书法、手工艺品等。精巧：</a:t>
            </a:r>
            <a:r>
              <a:rPr lang="en-US" altLang="zh-CN" kern="100">
                <a:ea typeface="仿宋_GB2312"/>
                <a:cs typeface="Courier New"/>
              </a:rPr>
              <a:t>(</a:t>
            </a:r>
            <a:r>
              <a:rPr lang="zh-CN" altLang="zh-CN" kern="100">
                <a:ea typeface="仿宋_GB2312"/>
                <a:cs typeface="Times New Roman"/>
              </a:rPr>
              <a:t>技术、器物构造等</a:t>
            </a:r>
            <a:r>
              <a:rPr lang="en-US" altLang="zh-CN" kern="100">
                <a:ea typeface="仿宋_GB2312"/>
                <a:cs typeface="Courier New"/>
              </a:rPr>
              <a:t>)</a:t>
            </a:r>
            <a:r>
              <a:rPr lang="zh-CN" altLang="zh-CN" kern="100">
                <a:ea typeface="仿宋_GB2312"/>
                <a:cs typeface="Times New Roman"/>
              </a:rPr>
              <a:t>精细巧妙。</a:t>
            </a:r>
            <a:endParaRPr lang="zh-CN" altLang="zh-CN" sz="1050" kern="100">
              <a:effectLst/>
              <a:latin typeface="宋体"/>
              <a:cs typeface="Courier New"/>
            </a:endParaRPr>
          </a:p>
        </p:txBody>
      </p:sp>
      <p:sp>
        <p:nvSpPr>
          <p:cNvPr id="5" name="Rectangle 6"/>
          <p:cNvSpPr>
            <a:spLocks noChangeArrowheads="1"/>
          </p:cNvSpPr>
          <p:nvPr/>
        </p:nvSpPr>
        <p:spPr bwMode="auto">
          <a:xfrm>
            <a:off x="7492809" y="2968451"/>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精妙　</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8183438" y="1943369"/>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留传　</a:t>
            </a:r>
            <a:endParaRPr lang="zh-CN" altLang="zh-CN" sz="1050" kern="100">
              <a:effectLst/>
              <a:latin typeface="宋体"/>
              <a:cs typeface="Courier New"/>
            </a:endParaRPr>
          </a:p>
        </p:txBody>
      </p:sp>
      <p:sp>
        <p:nvSpPr>
          <p:cNvPr id="3" name="内容占位符 2"/>
          <p:cNvSpPr>
            <a:spLocks noGrp="1"/>
          </p:cNvSpPr>
          <p:nvPr>
            <p:ph idx="1"/>
          </p:nvPr>
        </p:nvSpPr>
        <p:spPr>
          <a:xfrm>
            <a:off x="415043" y="825935"/>
            <a:ext cx="11377262" cy="3035907"/>
          </a:xfrm>
        </p:spPr>
        <p:txBody>
          <a:bodyPr/>
          <a:lstStyle/>
          <a:p>
            <a:pPr indent="713740" algn="just">
              <a:tabLst>
                <a:tab pos="5829300" algn="l"/>
                <a:tab pos="9372600" algn="l"/>
              </a:tabLst>
            </a:pPr>
            <a:r>
              <a:rPr lang="en-US" altLang="zh-CN" kern="100">
                <a:ea typeface="黑体"/>
                <a:cs typeface="Courier New"/>
              </a:rPr>
              <a:t>(2)</a:t>
            </a:r>
            <a:r>
              <a:rPr lang="zh-CN" altLang="zh-CN" kern="100">
                <a:ea typeface="黑体"/>
                <a:cs typeface="Times New Roman"/>
              </a:rPr>
              <a:t>流传</a:t>
            </a:r>
            <a:r>
              <a:rPr lang="en-US" altLang="zh-CN" kern="100">
                <a:ea typeface="黑体"/>
                <a:cs typeface="Courier New"/>
              </a:rPr>
              <a:t>·</a:t>
            </a:r>
            <a:r>
              <a:rPr lang="zh-CN" altLang="zh-CN" kern="100">
                <a:ea typeface="黑体"/>
                <a:cs typeface="Times New Roman"/>
              </a:rPr>
              <a:t>留传</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郑振铎搜集保存团城的建筑文献和资料，并且分期在《文物保护参考》杂志上发表，使祖国建筑遗产的资料能够</a:t>
            </a:r>
            <a:r>
              <a:rPr lang="en-US" altLang="zh-CN" kern="100">
                <a:cs typeface="Courier New"/>
              </a:rPr>
              <a:t>________</a:t>
            </a:r>
            <a:r>
              <a:rPr lang="zh-CN" altLang="zh-CN" kern="100">
                <a:cs typeface="Times New Roman"/>
              </a:rPr>
              <a:t>后世。</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网上</a:t>
            </a:r>
            <a:r>
              <a:rPr lang="en-US" altLang="zh-CN" kern="100">
                <a:cs typeface="Courier New"/>
              </a:rPr>
              <a:t>________</a:t>
            </a:r>
            <a:r>
              <a:rPr lang="zh-CN" altLang="zh-CN" kern="100">
                <a:cs typeface="Times New Roman"/>
              </a:rPr>
              <a:t>驼奶含较高的天然胰岛素和类胰岛素蛋白质，且骆驼奶不与胃酸反应，能与胰岛素一起快速通过胃被肠道吸收</a:t>
            </a:r>
            <a:r>
              <a:rPr lang="zh-CN" altLang="zh-CN" kern="100" smtClean="0">
                <a:cs typeface="Times New Roman"/>
              </a:rPr>
              <a:t>。</a:t>
            </a:r>
            <a:endParaRPr lang="zh-CN" altLang="zh-CN" sz="1050" kern="100">
              <a:latin typeface="宋体"/>
              <a:cs typeface="Courier New"/>
            </a:endParaRPr>
          </a:p>
        </p:txBody>
      </p:sp>
      <p:sp>
        <p:nvSpPr>
          <p:cNvPr id="4" name="内容占位符 2"/>
          <p:cNvSpPr txBox="1"/>
          <p:nvPr/>
        </p:nvSpPr>
        <p:spPr>
          <a:xfrm>
            <a:off x="550590" y="4149874"/>
            <a:ext cx="11377262" cy="1245352"/>
          </a:xfrm>
          <a:prstGeom prst="rect">
            <a:avLst/>
          </a:prstGeom>
          <a:ln>
            <a:solidFill>
              <a:schemeClr val="tx1"/>
            </a:solidFill>
            <a:prstDash val="dashDot"/>
          </a:ln>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tabLst>
                <a:tab pos="5829300" algn="l"/>
                <a:tab pos="9372600" algn="l"/>
              </a:tabLst>
            </a:pPr>
            <a:r>
              <a:rPr lang="zh-CN" altLang="zh-CN" kern="100">
                <a:ea typeface="黑体"/>
                <a:cs typeface="Times New Roman"/>
              </a:rPr>
              <a:t>辨析　</a:t>
            </a:r>
            <a:r>
              <a:rPr lang="zh-CN" altLang="zh-CN" kern="100">
                <a:ea typeface="仿宋_GB2312"/>
                <a:cs typeface="Times New Roman"/>
              </a:rPr>
              <a:t>两者都有</a:t>
            </a:r>
            <a:r>
              <a:rPr lang="en-US" altLang="zh-CN" kern="100">
                <a:latin typeface="宋体"/>
                <a:cs typeface="Times New Roman"/>
              </a:rPr>
              <a:t>“</a:t>
            </a:r>
            <a:r>
              <a:rPr lang="zh-CN" altLang="zh-CN" kern="100">
                <a:ea typeface="仿宋_GB2312"/>
                <a:cs typeface="Times New Roman"/>
              </a:rPr>
              <a:t>传下去</a:t>
            </a:r>
            <a:r>
              <a:rPr lang="en-US" altLang="zh-CN" kern="100">
                <a:latin typeface="宋体"/>
                <a:cs typeface="Times New Roman"/>
              </a:rPr>
              <a:t>”</a:t>
            </a:r>
            <a:r>
              <a:rPr lang="zh-CN" altLang="zh-CN" kern="100">
                <a:ea typeface="仿宋_GB2312"/>
                <a:cs typeface="Times New Roman"/>
              </a:rPr>
              <a:t>的意思。流传：传下来或传播开。侧重于传播开。留传：遗留下来传给后代。侧重于遗留。</a:t>
            </a:r>
            <a:endParaRPr lang="zh-CN" altLang="zh-CN" sz="1050" kern="100">
              <a:effectLst/>
              <a:latin typeface="宋体"/>
              <a:cs typeface="Courier New"/>
            </a:endParaRPr>
          </a:p>
        </p:txBody>
      </p:sp>
      <p:sp>
        <p:nvSpPr>
          <p:cNvPr id="5" name="Rectangle 6"/>
          <p:cNvSpPr>
            <a:spLocks noChangeArrowheads="1"/>
          </p:cNvSpPr>
          <p:nvPr/>
        </p:nvSpPr>
        <p:spPr bwMode="auto">
          <a:xfrm>
            <a:off x="2452249" y="2565698"/>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流传　</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7031310" y="1744315"/>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一言难尽　</a:t>
            </a:r>
            <a:endParaRPr lang="zh-CN" altLang="zh-CN" sz="1050" kern="100">
              <a:effectLst/>
              <a:latin typeface="宋体"/>
              <a:cs typeface="Courier New"/>
            </a:endParaRPr>
          </a:p>
        </p:txBody>
      </p:sp>
      <p:sp>
        <p:nvSpPr>
          <p:cNvPr id="3" name="内容占位符 2"/>
          <p:cNvSpPr>
            <a:spLocks noGrp="1"/>
          </p:cNvSpPr>
          <p:nvPr>
            <p:ph idx="1"/>
          </p:nvPr>
        </p:nvSpPr>
        <p:spPr>
          <a:xfrm>
            <a:off x="415043" y="621482"/>
            <a:ext cx="11377262" cy="3729365"/>
          </a:xfrm>
        </p:spPr>
        <p:txBody>
          <a:bodyPr/>
          <a:lstStyle/>
          <a:p>
            <a:pPr indent="713740" algn="just">
              <a:tabLst>
                <a:tab pos="5829300" algn="l"/>
                <a:tab pos="9372600" algn="l"/>
              </a:tabLst>
            </a:pPr>
            <a:r>
              <a:rPr lang="en-US" altLang="zh-CN" kern="100">
                <a:ea typeface="黑体"/>
                <a:cs typeface="Courier New"/>
              </a:rPr>
              <a:t>(3)</a:t>
            </a:r>
            <a:r>
              <a:rPr lang="zh-CN" altLang="zh-CN" kern="100">
                <a:ea typeface="黑体"/>
                <a:cs typeface="Times New Roman"/>
              </a:rPr>
              <a:t>一言难尽</a:t>
            </a:r>
            <a:r>
              <a:rPr lang="en-US" altLang="zh-CN" kern="100">
                <a:ea typeface="黑体"/>
                <a:cs typeface="Courier New"/>
              </a:rPr>
              <a:t>·</a:t>
            </a:r>
            <a:r>
              <a:rPr lang="zh-CN" altLang="zh-CN" kern="100">
                <a:ea typeface="黑体"/>
                <a:cs typeface="Times New Roman"/>
              </a:rPr>
              <a:t>不可言传</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六月上线的《怒海潜沙》与《秦岭神树》，不仅主演阵容降级成了名不见经传的年轻艺人，制作水准也是</a:t>
            </a:r>
            <a:r>
              <a:rPr lang="en-US" altLang="zh-CN" kern="100">
                <a:cs typeface="Courier New"/>
              </a:rPr>
              <a:t>____________</a:t>
            </a:r>
            <a:r>
              <a:rPr lang="zh-CN" altLang="zh-CN" kern="100">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奏《梁祝》，要有西方的那种装饰美、形态美，也要从中国的水墨画中汲取内涵，那是只可意会</a:t>
            </a:r>
            <a:r>
              <a:rPr lang="en-US" altLang="zh-CN" kern="100">
                <a:cs typeface="Courier New"/>
              </a:rPr>
              <a:t>____________</a:t>
            </a:r>
            <a:r>
              <a:rPr lang="zh-CN" altLang="zh-CN" kern="100">
                <a:cs typeface="Times New Roman"/>
              </a:rPr>
              <a:t>的东西，是诗中有画、画中有诗的境界</a:t>
            </a:r>
            <a:r>
              <a:rPr lang="zh-CN" altLang="zh-CN" kern="100" smtClean="0">
                <a:cs typeface="Times New Roman"/>
              </a:rPr>
              <a:t>。</a:t>
            </a:r>
            <a:endParaRPr lang="zh-CN" altLang="zh-CN" sz="1050" kern="100">
              <a:latin typeface="宋体"/>
              <a:cs typeface="Courier New"/>
            </a:endParaRPr>
          </a:p>
        </p:txBody>
      </p:sp>
      <p:sp>
        <p:nvSpPr>
          <p:cNvPr id="4" name="内容占位符 2"/>
          <p:cNvSpPr txBox="1"/>
          <p:nvPr/>
        </p:nvSpPr>
        <p:spPr>
          <a:xfrm>
            <a:off x="406576" y="4437906"/>
            <a:ext cx="11377262" cy="1829423"/>
          </a:xfrm>
          <a:prstGeom prst="rect">
            <a:avLst/>
          </a:prstGeom>
          <a:ln>
            <a:solidFill>
              <a:schemeClr val="tx1"/>
            </a:solidFill>
            <a:prstDash val="dashDot"/>
          </a:ln>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tabLst>
                <a:tab pos="5829300" algn="l"/>
                <a:tab pos="9372600" algn="l"/>
              </a:tabLst>
            </a:pPr>
            <a:r>
              <a:rPr lang="zh-CN" altLang="zh-CN" kern="100">
                <a:ea typeface="黑体"/>
                <a:cs typeface="Times New Roman"/>
              </a:rPr>
              <a:t>辨析　</a:t>
            </a:r>
            <a:r>
              <a:rPr lang="zh-CN" altLang="zh-CN" kern="100">
                <a:ea typeface="仿宋_GB2312"/>
                <a:cs typeface="Times New Roman"/>
              </a:rPr>
              <a:t>两者都有</a:t>
            </a:r>
            <a:r>
              <a:rPr lang="en-US" altLang="zh-CN" kern="100">
                <a:latin typeface="宋体"/>
                <a:cs typeface="Times New Roman"/>
              </a:rPr>
              <a:t>“</a:t>
            </a:r>
            <a:r>
              <a:rPr lang="zh-CN" altLang="zh-CN" kern="100">
                <a:ea typeface="仿宋_GB2312"/>
                <a:cs typeface="Times New Roman"/>
              </a:rPr>
              <a:t>说不清楚</a:t>
            </a:r>
            <a:r>
              <a:rPr lang="en-US" altLang="zh-CN" kern="100">
                <a:latin typeface="宋体"/>
                <a:cs typeface="Times New Roman"/>
              </a:rPr>
              <a:t>”</a:t>
            </a:r>
            <a:r>
              <a:rPr lang="zh-CN" altLang="zh-CN" kern="100">
                <a:ea typeface="仿宋_GB2312"/>
                <a:cs typeface="Times New Roman"/>
              </a:rPr>
              <a:t>的意思，但使用的对象和词义的轻重程度不同。一言难尽：用一句话难以说清楚，形容事情曲折复杂。不可言传：指对某些事理只能揣摩领悟，不能用言语来表达。</a:t>
            </a:r>
            <a:endParaRPr lang="zh-CN" altLang="zh-CN" sz="1050" kern="100">
              <a:effectLst/>
              <a:latin typeface="宋体"/>
              <a:cs typeface="Courier New"/>
            </a:endParaRPr>
          </a:p>
        </p:txBody>
      </p:sp>
      <p:sp>
        <p:nvSpPr>
          <p:cNvPr id="5" name="Rectangle 6"/>
          <p:cNvSpPr>
            <a:spLocks noChangeArrowheads="1"/>
          </p:cNvSpPr>
          <p:nvPr/>
        </p:nvSpPr>
        <p:spPr bwMode="auto">
          <a:xfrm>
            <a:off x="5746221" y="2941896"/>
            <a:ext cx="1717137"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smtClean="0">
                <a:solidFill>
                  <a:srgbClr val="FF0000"/>
                </a:solidFill>
                <a:cs typeface="Times New Roman"/>
              </a:rPr>
              <a:t>不可言传</a:t>
            </a:r>
            <a:r>
              <a:rPr lang="en-US" altLang="zh-CN" sz="2800" b="1" kern="100" smtClean="0">
                <a:solidFill>
                  <a:srgbClr val="FF0000"/>
                </a:solidFill>
                <a:cs typeface="Times New Roman"/>
              </a:rPr>
              <a:t> </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探究</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思维发展与提升</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253226769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15043" y="1125538"/>
            <a:ext cx="11377262" cy="622939"/>
          </a:xfrm>
        </p:spPr>
        <p:txBody>
          <a:bodyPr/>
          <a:lstStyle/>
          <a:p>
            <a:pPr indent="713740" algn="just">
              <a:tabLst>
                <a:tab pos="5829300" algn="l"/>
                <a:tab pos="9372600" algn="l"/>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70072944"/>
              </p:ext>
            </p:extLst>
          </p:nvPr>
        </p:nvGraphicFramePr>
        <p:xfrm>
          <a:off x="2986533" y="726753"/>
          <a:ext cx="5268913" cy="758825"/>
        </p:xfrm>
        <a:graphic>
          <a:graphicData uri="http://schemas.openxmlformats.org/presentationml/2006/ole">
            <mc:AlternateContent xmlns:mc="http://schemas.openxmlformats.org/markup-compatibility/2006">
              <mc:Choice xmlns:v="urn:schemas-microsoft-com:vml" Requires="v">
                <p:oleObj spid="_x0000_s4100"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2986533" y="726753"/>
                        <a:ext cx="5268913" cy="758825"/>
                      </a:xfrm>
                      <a:prstGeom prst="rect">
                        <a:avLst/>
                      </a:prstGeom>
                      <a:noFill/>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3390801862"/>
              </p:ext>
            </p:extLst>
          </p:nvPr>
        </p:nvGraphicFramePr>
        <p:xfrm>
          <a:off x="3358902" y="929754"/>
          <a:ext cx="10979150" cy="5740400"/>
        </p:xfrm>
        <a:graphic>
          <a:graphicData uri="http://schemas.openxmlformats.org/presentationml/2006/ole">
            <mc:AlternateContent xmlns:mc="http://schemas.openxmlformats.org/markup-compatibility/2006">
              <mc:Choice xmlns:v="urn:schemas-microsoft-com:vml" Requires="v">
                <p:oleObj spid="_x0000_s4101" name="文档" r:id="rId5" imgW="10979053" imgH="5740350" progId="word.document.8">
                  <p:embed/>
                </p:oleObj>
              </mc:Choice>
              <mc:Fallback>
                <p:oleObj name="文档" r:id="rId5" imgW="10979053" imgH="5740350" progId="word.document.8">
                  <p:embed/>
                  <p:pic>
                    <p:nvPicPr>
                      <p:cNvPr id="0" name="OLE substitute image"/>
                      <p:cNvPicPr/>
                      <p:nvPr/>
                    </p:nvPicPr>
                    <p:blipFill>
                      <a:blip r:embed="rId6"/>
                      <a:stretch>
                        <a:fillRect/>
                      </a:stretch>
                    </p:blipFill>
                    <p:spPr>
                      <a:xfrm>
                        <a:off x="3358902" y="929754"/>
                        <a:ext cx="10979150" cy="5740400"/>
                      </a:xfrm>
                      <a:prstGeom prst="rect">
                        <a:avLst/>
                      </a:prstGeom>
                      <a:noFill/>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809565743"/>
              </p:ext>
            </p:extLst>
          </p:nvPr>
        </p:nvGraphicFramePr>
        <p:xfrm>
          <a:off x="-529530" y="3645818"/>
          <a:ext cx="5268913" cy="644525"/>
        </p:xfrm>
        <a:graphic>
          <a:graphicData uri="http://schemas.openxmlformats.org/presentationml/2006/ole">
            <mc:AlternateContent xmlns:mc="http://schemas.openxmlformats.org/markup-compatibility/2006">
              <mc:Choice xmlns:v="urn:schemas-microsoft-com:vml" Requires="v">
                <p:oleObj spid="_x0000_s4102" name="文档" r:id="rId7" imgW="5269078" imgH="644784" progId="word.document.8">
                  <p:embed/>
                </p:oleObj>
              </mc:Choice>
              <mc:Fallback>
                <p:oleObj name="文档" r:id="rId7" imgW="5269078" imgH="644784" progId="word.document.8">
                  <p:embed/>
                  <p:pic>
                    <p:nvPicPr>
                      <p:cNvPr id="0" name="OLE substitute image"/>
                      <p:cNvPicPr/>
                      <p:nvPr/>
                    </p:nvPicPr>
                    <p:blipFill>
                      <a:blip r:embed="rId8"/>
                      <a:stretch>
                        <a:fillRect/>
                      </a:stretch>
                    </p:blipFill>
                    <p:spPr>
                      <a:xfrm>
                        <a:off x="-529530" y="3645818"/>
                        <a:ext cx="5268913" cy="644525"/>
                      </a:xfrm>
                      <a:prstGeom prst="rect">
                        <a:avLst/>
                      </a:prstGeom>
                      <a:noFill/>
                    </p:spPr>
                  </p:pic>
                </p:oleObj>
              </mc:Fallback>
            </mc:AlternateContent>
          </a:graphicData>
        </a:graphic>
      </p:graphicFrame>
    </p:spTree>
    <p:extLst>
      <p:ext uri="{BB962C8B-B14F-4D97-AF65-F5344CB8AC3E}">
        <p14:creationId xmlns:p14="http://schemas.microsoft.com/office/powerpoint/2010/main" val="272171052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717209"/>
            <a:ext cx="11377262" cy="2432665"/>
          </a:xfrm>
        </p:spPr>
        <p:txBody>
          <a:bodyPr/>
          <a:lstStyle/>
          <a:p>
            <a:pPr indent="713740" algn="just">
              <a:tabLst>
                <a:tab pos="5829300" algn="l"/>
                <a:tab pos="9372600" algn="l"/>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《说</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》一文，作者着重分析了中国古典诗歌用</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而不用</a:t>
            </a:r>
            <a:r>
              <a:rPr lang="en-US" altLang="zh-CN" kern="100">
                <a:latin typeface="宋体"/>
                <a:cs typeface="Times New Roman"/>
              </a:rPr>
              <a:t>“</a:t>
            </a:r>
            <a:r>
              <a:rPr lang="zh-CN" altLang="zh-CN" kern="100">
                <a:cs typeface="Times New Roman"/>
              </a:rPr>
              <a:t>树叶</a:t>
            </a:r>
            <a:r>
              <a:rPr lang="en-US" altLang="zh-CN" kern="100">
                <a:latin typeface="宋体"/>
                <a:cs typeface="Times New Roman"/>
              </a:rPr>
              <a:t>”</a:t>
            </a:r>
            <a:r>
              <a:rPr lang="zh-CN" altLang="zh-CN" kern="100">
                <a:cs typeface="Times New Roman"/>
              </a:rPr>
              <a:t>，又由</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发展为</a:t>
            </a:r>
            <a:r>
              <a:rPr lang="en-US" altLang="zh-CN" kern="100">
                <a:latin typeface="宋体"/>
                <a:cs typeface="Times New Roman"/>
              </a:rPr>
              <a:t>“</a:t>
            </a:r>
            <a:r>
              <a:rPr lang="zh-CN" altLang="zh-CN" kern="100">
                <a:cs typeface="Times New Roman"/>
              </a:rPr>
              <a:t>落木</a:t>
            </a:r>
            <a:r>
              <a:rPr lang="en-US" altLang="zh-CN" kern="100">
                <a:latin typeface="宋体"/>
                <a:cs typeface="Times New Roman"/>
              </a:rPr>
              <a:t>”</a:t>
            </a:r>
            <a:r>
              <a:rPr lang="zh-CN" altLang="zh-CN" kern="100">
                <a:cs typeface="Times New Roman"/>
              </a:rPr>
              <a:t>的原因，深入挖掘</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中</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字所蕴含的意境，从而阐发了</a:t>
            </a:r>
            <a:r>
              <a:rPr lang="en-US" altLang="zh-CN" kern="100">
                <a:latin typeface="宋体"/>
                <a:cs typeface="Times New Roman"/>
              </a:rPr>
              <a:t>“</a:t>
            </a:r>
            <a:r>
              <a:rPr lang="zh-CN" altLang="zh-CN" kern="100">
                <a:cs typeface="Times New Roman"/>
              </a:rPr>
              <a:t>诗歌语言具有暗示性</a:t>
            </a:r>
            <a:r>
              <a:rPr lang="en-US" altLang="zh-CN" kern="100">
                <a:latin typeface="宋体"/>
                <a:cs typeface="Times New Roman"/>
              </a:rPr>
              <a:t>”</a:t>
            </a:r>
            <a:r>
              <a:rPr lang="zh-CN" altLang="zh-CN" kern="100">
                <a:cs typeface="Times New Roman"/>
              </a:rPr>
              <a:t>的特点</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07109044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60425"/>
            <a:ext cx="11377262" cy="4845633"/>
          </a:xfrm>
        </p:spPr>
        <p:txBody>
          <a:bodyPr/>
          <a:lstStyle/>
          <a:p>
            <a:pPr indent="713740" algn="just">
              <a:tabLst>
                <a:tab pos="5829300" algn="l"/>
                <a:tab pos="9372600" algn="l"/>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．道理深，切口小</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课文阐释的是诗歌语言的暗示性问题。若从纯理论的角度来论述，上百万字也不一定能把问题说深说透，而且即使说清了，一般的读者也不一定都能理解。而作者却选择一个很小的角度，从</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这个常见的普通词语入手，探幽析微，层层推进，由对现象的分析引申到对理论的探讨，把深奥的文学理论附丽并渗透于对有关</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诗句的品读玩味中，使文章生动形象、说理深刻、易于理解、言近而旨远</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．巧探究，如剥笋</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全文的论述层次和每一段的层次，都体现出逐层深入、水到渠成的特点，就如同剥笋，层层揭示，最后让读者豁然开朗。作者先从现象分析入手，引用一些名家名诗，发现在古人的诗词中常见</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，而</a:t>
            </a:r>
            <a:r>
              <a:rPr lang="en-US" altLang="zh-CN" kern="100">
                <a:latin typeface="宋体"/>
                <a:cs typeface="Times New Roman"/>
              </a:rPr>
              <a:t>“</a:t>
            </a:r>
            <a:r>
              <a:rPr lang="zh-CN" altLang="zh-CN" kern="100">
                <a:cs typeface="Times New Roman"/>
              </a:rPr>
              <a:t>树</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叶</a:t>
            </a:r>
            <a:r>
              <a:rPr lang="en-US" altLang="zh-CN" kern="100">
                <a:latin typeface="宋体"/>
                <a:cs typeface="Times New Roman"/>
              </a:rPr>
              <a:t>”</a:t>
            </a:r>
            <a:r>
              <a:rPr lang="zh-CN" altLang="zh-CN" kern="100">
                <a:cs typeface="Times New Roman"/>
              </a:rPr>
              <a:t>很少连用。于是作者由现象而到本质，进行深入探讨，从而得出</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的两个艺术特征。作者采用这种层层设问、逐步深入的方法，使文章有条不紊，最终水到渠成，让读者对文章要谈论的问题了然于胸</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13570"/>
            <a:ext cx="11377262" cy="3035907"/>
          </a:xfrm>
        </p:spPr>
        <p:txBody>
          <a:bodyPr/>
          <a:lstStyle/>
          <a:p>
            <a:pPr indent="713740" algn="just">
              <a:tabLst>
                <a:tab pos="5829300" algn="l"/>
                <a:tab pos="9372600" algn="l"/>
              </a:tabLst>
            </a:pPr>
            <a:r>
              <a:rPr lang="en-US" altLang="zh-CN" kern="100">
                <a:cs typeface="Courier New"/>
              </a:rPr>
              <a:t>3</a:t>
            </a:r>
            <a:r>
              <a:rPr lang="zh-CN" altLang="zh-CN" kern="100">
                <a:cs typeface="Times New Roman"/>
              </a:rPr>
              <a:t>．语言凝练，富有文化内涵</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这是一篇诗论，作者在行文中运用凝练的语言，将许多有关</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的古诗信手拈来，让读者不仅感觉不到是在罗列事实，反而感到道理分析有凭有据、论证简洁有力。援引大量诗句使文章平添了文化内涵，令人受到美的熏陶</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a:spLocks noGrp="1"/>
          </p:cNvSpPr>
          <p:nvPr>
            <p:ph idx="1"/>
          </p:nvPr>
        </p:nvSpPr>
        <p:spPr>
          <a:xfrm>
            <a:off x="415043" y="1914062"/>
            <a:ext cx="11377262" cy="2451836"/>
          </a:xfrm>
          <a:ln w="12700">
            <a:solidFill>
              <a:schemeClr val="tx1"/>
            </a:solidFill>
            <a:prstDash val="solid"/>
          </a:ln>
        </p:spPr>
        <p:txBody>
          <a:bodyPr/>
          <a:lstStyle/>
          <a:p>
            <a:pPr>
              <a:tabLst>
                <a:tab pos="5829300" algn="l"/>
                <a:tab pos="9372600" algn="l"/>
              </a:tabLst>
            </a:pPr>
            <a:r>
              <a:rPr lang="en-US" altLang="zh-CN" kern="100" dirty="0">
                <a:cs typeface="Courier New"/>
              </a:rPr>
              <a:t>1.</a:t>
            </a:r>
            <a:r>
              <a:rPr lang="zh-CN" altLang="zh-CN" kern="100" dirty="0">
                <a:cs typeface="Times New Roman"/>
              </a:rPr>
              <a:t>把握文章的基本观点，理解作者说理的层次与逻辑，并体会文中所举诗句的意蕴。</a:t>
            </a:r>
            <a:endParaRPr lang="zh-CN" altLang="zh-CN" sz="1050" kern="100" dirty="0">
              <a:latin typeface="宋体"/>
              <a:cs typeface="Courier New"/>
            </a:endParaRPr>
          </a:p>
          <a:p>
            <a:r>
              <a:rPr lang="en-US" altLang="zh-CN" kern="100" dirty="0"/>
              <a:t>2</a:t>
            </a:r>
            <a:r>
              <a:rPr lang="zh-CN" altLang="zh-CN" kern="100" dirty="0">
                <a:cs typeface="Times New Roman"/>
              </a:rPr>
              <a:t>．学习从材料的梳理和考证中发现问题并运用恰当的理论去加以解决。</a:t>
            </a:r>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34719" y="1619105"/>
            <a:ext cx="15525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740034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48487"/>
            <a:ext cx="11377262" cy="5091020"/>
          </a:xfrm>
        </p:spPr>
        <p:txBody>
          <a:bodyPr/>
          <a:lstStyle/>
          <a:p>
            <a:pPr indent="713740" algn="just">
              <a:lnSpc>
                <a:spcPct val="130000"/>
              </a:lnSpc>
              <a:tabLst>
                <a:tab pos="5829300" algn="l"/>
                <a:tab pos="9372600" algn="l"/>
              </a:tabLst>
            </a:pPr>
            <a:r>
              <a:rPr lang="zh-CN" altLang="zh-CN" kern="100">
                <a:ea typeface="黑体"/>
                <a:cs typeface="Times New Roman"/>
              </a:rPr>
              <a:t>【任务一】把握基本观点，理解作者说理的层次与逻辑，体会文中所举诗句的意蕴。</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结合</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的第一个艺术特征和本段诗句，我们再对比体会</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适合在一个怎么样的意境中，表达一种怎么样的感情。</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en-US" altLang="zh-CN" kern="100">
                <a:latin typeface="宋体"/>
                <a:cs typeface="Times New Roman"/>
              </a:rPr>
              <a:t>“</a:t>
            </a:r>
            <a:r>
              <a:rPr lang="zh-CN" altLang="zh-CN" kern="100">
                <a:ea typeface="仿宋_GB2312"/>
                <a:cs typeface="Times New Roman"/>
              </a:rPr>
              <a:t>秋月照层岭，寒风扫高木。</a:t>
            </a:r>
            <a:r>
              <a:rPr lang="en-US" altLang="zh-CN" kern="100">
                <a:latin typeface="宋体"/>
                <a:cs typeface="Times New Roman"/>
              </a:rPr>
              <a:t>”</a:t>
            </a:r>
            <a:r>
              <a:rPr lang="en-US" altLang="zh-CN" kern="100">
                <a:ea typeface="仿宋_GB2312"/>
                <a:cs typeface="Courier New"/>
              </a:rPr>
              <a:t>——</a:t>
            </a:r>
            <a:r>
              <a:rPr lang="zh-CN" altLang="zh-CN" kern="100">
                <a:ea typeface="仿宋_GB2312"/>
                <a:cs typeface="Times New Roman"/>
              </a:rPr>
              <a:t>吴均《答柳恽》</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仿宋_GB2312"/>
                <a:cs typeface="Times New Roman"/>
              </a:rPr>
              <a:t>作者以秋月、层岭、寒风和高木营造一个清冷空阔的境界，通过对友人前路景象的想象表达一种挂念之情，这里的</a:t>
            </a:r>
            <a:r>
              <a:rPr lang="en-US" altLang="zh-CN" kern="100">
                <a:latin typeface="宋体"/>
                <a:cs typeface="Times New Roman"/>
              </a:rPr>
              <a:t>“</a:t>
            </a:r>
            <a:r>
              <a:rPr lang="zh-CN" altLang="zh-CN" kern="100">
                <a:ea typeface="仿宋_GB2312"/>
                <a:cs typeface="Times New Roman"/>
              </a:rPr>
              <a:t>木</a:t>
            </a:r>
            <a:r>
              <a:rPr lang="en-US" altLang="zh-CN" kern="100">
                <a:latin typeface="宋体"/>
                <a:cs typeface="Times New Roman"/>
              </a:rPr>
              <a:t>”</a:t>
            </a:r>
            <a:r>
              <a:rPr lang="zh-CN" altLang="zh-CN" kern="100">
                <a:ea typeface="仿宋_GB2312"/>
                <a:cs typeface="Times New Roman"/>
              </a:rPr>
              <a:t>是落叶萧萧的</a:t>
            </a:r>
            <a:r>
              <a:rPr lang="en-US" altLang="zh-CN" kern="100">
                <a:latin typeface="宋体"/>
                <a:cs typeface="Times New Roman"/>
              </a:rPr>
              <a:t>“</a:t>
            </a:r>
            <a:r>
              <a:rPr lang="zh-CN" altLang="zh-CN" kern="100">
                <a:ea typeface="仿宋_GB2312"/>
                <a:cs typeface="Times New Roman"/>
              </a:rPr>
              <a:t>木</a:t>
            </a:r>
            <a:r>
              <a:rPr lang="en-US" altLang="zh-CN" kern="100">
                <a:latin typeface="宋体"/>
                <a:cs typeface="Times New Roman"/>
              </a:rPr>
              <a:t>”</a:t>
            </a:r>
            <a:r>
              <a:rPr lang="zh-CN" altLang="zh-CN" kern="100">
                <a:ea typeface="仿宋_GB2312"/>
                <a:cs typeface="Times New Roman"/>
              </a:rPr>
              <a:t>，单纯而空阔。</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latin typeface="宋体"/>
                <a:cs typeface="Times New Roman"/>
              </a:rPr>
              <a:t>“</a:t>
            </a:r>
            <a:r>
              <a:rPr lang="zh-CN" altLang="zh-CN" kern="100">
                <a:ea typeface="仿宋_GB2312"/>
                <a:cs typeface="Times New Roman"/>
              </a:rPr>
              <a:t>高树多悲风，海水扬其波。</a:t>
            </a:r>
            <a:r>
              <a:rPr lang="en-US" altLang="zh-CN" kern="100">
                <a:latin typeface="宋体"/>
                <a:cs typeface="Times New Roman"/>
              </a:rPr>
              <a:t>”</a:t>
            </a:r>
            <a:r>
              <a:rPr lang="en-US" altLang="zh-CN" kern="100">
                <a:ea typeface="仿宋_GB2312"/>
                <a:cs typeface="Courier New"/>
              </a:rPr>
              <a:t>——</a:t>
            </a:r>
            <a:r>
              <a:rPr lang="zh-CN" altLang="zh-CN" kern="100">
                <a:ea typeface="仿宋_GB2312"/>
                <a:cs typeface="Times New Roman"/>
              </a:rPr>
              <a:t>曹植</a:t>
            </a:r>
            <a:r>
              <a:rPr lang="zh-CN" altLang="zh-CN" kern="100" smtClean="0">
                <a:ea typeface="仿宋_GB2312"/>
                <a:cs typeface="Times New Roman"/>
              </a:rPr>
              <a:t>《野田黄雀行》</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30146729"/>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5122"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690031"/>
            <a:ext cx="11377262" cy="3035907"/>
          </a:xfrm>
        </p:spPr>
        <p:txBody>
          <a:bodyPr/>
          <a:lstStyle/>
          <a:p>
            <a:pPr indent="713740" algn="just">
              <a:tabLst>
                <a:tab pos="5829300" algn="l"/>
                <a:tab pos="9372600" algn="l"/>
              </a:tabLst>
            </a:pPr>
            <a:r>
              <a:rPr lang="zh-CN" altLang="zh-CN" kern="100">
                <a:ea typeface="仿宋_GB2312"/>
                <a:cs typeface="Times New Roman"/>
              </a:rPr>
              <a:t>建安二十四年，曹操借故杀了曹植的亲信杨修，次年曹丕继位，又杀了曹植的好友丁氏兄弟。曹植身处动辄得咎的逆境，无力救助友人，深感愤忿，内心十分痛苦，只能写诗寄意。</a:t>
            </a:r>
            <a:endParaRPr lang="zh-CN" altLang="zh-CN" sz="1050" kern="100">
              <a:latin typeface="宋体"/>
              <a:cs typeface="Courier New"/>
            </a:endParaRPr>
          </a:p>
          <a:p>
            <a:pPr indent="713740" algn="just">
              <a:tabLst>
                <a:tab pos="5829300" algn="l"/>
                <a:tab pos="9372600" algn="l"/>
              </a:tabLst>
            </a:pPr>
            <a:r>
              <a:rPr lang="zh-CN" altLang="zh-CN" kern="100">
                <a:ea typeface="仿宋_GB2312"/>
                <a:cs typeface="Times New Roman"/>
              </a:rPr>
              <a:t>诗人把树叶的摇动比作海水的波涛，来表达自己对友人无辜遇害的不平之气，树自然应该是饱满而茂盛才能更好地传达这种情感</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632002"/>
          </a:xfrm>
        </p:spPr>
        <p:txBody>
          <a:bodyPr/>
          <a:lstStyle/>
          <a:p>
            <a:pPr indent="713740" algn="just">
              <a:lnSpc>
                <a:spcPct val="130000"/>
              </a:lnSpc>
              <a:tabLst>
                <a:tab pos="5829300" algn="l"/>
                <a:tab pos="9372600" algn="l"/>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en-US" altLang="zh-CN" kern="100">
                <a:latin typeface="宋体"/>
                <a:cs typeface="Times New Roman"/>
              </a:rPr>
              <a:t>“</a:t>
            </a:r>
            <a:r>
              <a:rPr lang="zh-CN" altLang="zh-CN" kern="100">
                <a:cs typeface="Times New Roman"/>
              </a:rPr>
              <a:t>袅袅兮秋风，洞庭波兮木叶下</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美女妖且闲，采桑歧路间；柔条纷冉冉，落叶何翩翩</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静夜无四邻，荒居旧业贫；雨中黄叶树，灯下白头人</a:t>
            </a:r>
            <a:r>
              <a:rPr lang="en-US" altLang="zh-CN" kern="100">
                <a:latin typeface="宋体"/>
                <a:cs typeface="Times New Roman"/>
              </a:rPr>
              <a:t>”</a:t>
            </a:r>
            <a:r>
              <a:rPr lang="zh-CN" altLang="zh-CN" kern="100">
                <a:cs typeface="Times New Roman"/>
              </a:rPr>
              <a:t>中</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落叶</a:t>
            </a:r>
            <a:r>
              <a:rPr lang="en-US" altLang="zh-CN" kern="100">
                <a:latin typeface="宋体"/>
                <a:cs typeface="Times New Roman"/>
              </a:rPr>
              <a:t>”“</a:t>
            </a:r>
            <a:r>
              <a:rPr lang="zh-CN" altLang="zh-CN" kern="100">
                <a:cs typeface="Times New Roman"/>
              </a:rPr>
              <a:t>黄叶</a:t>
            </a:r>
            <a:r>
              <a:rPr lang="en-US" altLang="zh-CN" kern="100">
                <a:latin typeface="宋体"/>
                <a:cs typeface="Times New Roman"/>
              </a:rPr>
              <a:t>”</a:t>
            </a:r>
            <a:r>
              <a:rPr lang="zh-CN" altLang="zh-CN" kern="100">
                <a:cs typeface="Times New Roman"/>
              </a:rPr>
              <a:t>带给我们的感觉是否一样？</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solidFill>
                  <a:srgbClr val="FF0000"/>
                </a:solidFill>
                <a:ea typeface="黑体"/>
                <a:cs typeface="Times New Roman"/>
              </a:rPr>
              <a:t>【答案】</a:t>
            </a:r>
            <a:r>
              <a:rPr lang="zh-CN" altLang="zh-CN" kern="100">
                <a:cs typeface="Times New Roman"/>
              </a:rPr>
              <a:t>不一样。</a:t>
            </a:r>
            <a:r>
              <a:rPr lang="en-US" altLang="zh-CN" kern="100">
                <a:latin typeface="宋体"/>
                <a:cs typeface="Times New Roman"/>
              </a:rPr>
              <a:t>“</a:t>
            </a:r>
            <a:r>
              <a:rPr lang="zh-CN" altLang="zh-CN" kern="100">
                <a:cs typeface="Times New Roman"/>
              </a:rPr>
              <a:t>袅袅兮秋风，洞庭波兮木叶下</a:t>
            </a:r>
            <a:r>
              <a:rPr lang="en-US" altLang="zh-CN" kern="100">
                <a:latin typeface="宋体"/>
                <a:cs typeface="Times New Roman"/>
              </a:rPr>
              <a:t>”</a:t>
            </a:r>
            <a:r>
              <a:rPr lang="zh-CN" altLang="zh-CN" kern="100">
                <a:cs typeface="Times New Roman"/>
              </a:rPr>
              <a:t>中</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飘零中透些微黄，</a:t>
            </a:r>
            <a:r>
              <a:rPr lang="en-US" altLang="zh-CN" kern="100">
                <a:latin typeface="宋体"/>
                <a:cs typeface="Times New Roman"/>
              </a:rPr>
              <a:t>“</a:t>
            </a:r>
            <a:r>
              <a:rPr lang="zh-CN" altLang="zh-CN" kern="100">
                <a:cs typeface="Times New Roman"/>
              </a:rPr>
              <a:t>美女妖且闲，采桑歧路间；柔条纷冉冉，落叶何翩翩</a:t>
            </a:r>
            <a:r>
              <a:rPr lang="en-US" altLang="zh-CN" kern="100">
                <a:latin typeface="宋体"/>
                <a:cs typeface="Times New Roman"/>
              </a:rPr>
              <a:t>”</a:t>
            </a:r>
            <a:r>
              <a:rPr lang="zh-CN" altLang="zh-CN" kern="100">
                <a:cs typeface="Times New Roman"/>
              </a:rPr>
              <a:t>中</a:t>
            </a:r>
            <a:r>
              <a:rPr lang="en-US" altLang="zh-CN" kern="100">
                <a:latin typeface="宋体"/>
                <a:cs typeface="Times New Roman"/>
              </a:rPr>
              <a:t>“</a:t>
            </a:r>
            <a:r>
              <a:rPr lang="zh-CN" altLang="zh-CN" kern="100">
                <a:cs typeface="Times New Roman"/>
              </a:rPr>
              <a:t>落叶</a:t>
            </a:r>
            <a:r>
              <a:rPr lang="en-US" altLang="zh-CN" kern="100">
                <a:latin typeface="宋体"/>
                <a:cs typeface="Times New Roman"/>
              </a:rPr>
              <a:t>”</a:t>
            </a:r>
            <a:r>
              <a:rPr lang="zh-CN" altLang="zh-CN" kern="100">
                <a:cs typeface="Times New Roman"/>
              </a:rPr>
              <a:t>则饱含水分，繁密，而</a:t>
            </a:r>
            <a:r>
              <a:rPr lang="en-US" altLang="zh-CN" kern="100">
                <a:latin typeface="宋体"/>
                <a:cs typeface="Times New Roman"/>
              </a:rPr>
              <a:t>“</a:t>
            </a:r>
            <a:r>
              <a:rPr lang="zh-CN" altLang="zh-CN" kern="100">
                <a:cs typeface="Times New Roman"/>
              </a:rPr>
              <a:t>静夜无四邻，荒居旧业贫；雨中黄叶树，灯下白头人</a:t>
            </a:r>
            <a:r>
              <a:rPr lang="en-US" altLang="zh-CN" kern="100">
                <a:latin typeface="宋体"/>
                <a:cs typeface="Times New Roman"/>
              </a:rPr>
              <a:t>”</a:t>
            </a:r>
            <a:r>
              <a:rPr lang="zh-CN" altLang="zh-CN" kern="100">
                <a:cs typeface="Times New Roman"/>
              </a:rPr>
              <a:t>中的</a:t>
            </a:r>
            <a:r>
              <a:rPr lang="en-US" altLang="zh-CN" kern="100">
                <a:latin typeface="宋体"/>
                <a:cs typeface="Times New Roman"/>
              </a:rPr>
              <a:t>“</a:t>
            </a:r>
            <a:r>
              <a:rPr lang="zh-CN" altLang="zh-CN" kern="100">
                <a:cs typeface="Times New Roman"/>
              </a:rPr>
              <a:t>黄叶</a:t>
            </a:r>
            <a:r>
              <a:rPr lang="en-US" altLang="zh-CN" kern="100">
                <a:latin typeface="宋体"/>
                <a:cs typeface="Times New Roman"/>
              </a:rPr>
              <a:t>”</a:t>
            </a:r>
            <a:r>
              <a:rPr lang="zh-CN" altLang="zh-CN" kern="100">
                <a:cs typeface="Times New Roman"/>
              </a:rPr>
              <a:t>微黄但不干燥，无飘零之意。</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暗示的是</a:t>
            </a:r>
            <a:r>
              <a:rPr lang="en-US" altLang="zh-CN" kern="100">
                <a:latin typeface="宋体"/>
                <a:cs typeface="Times New Roman"/>
              </a:rPr>
              <a:t>“</a:t>
            </a:r>
            <a:r>
              <a:rPr lang="zh-CN" altLang="zh-CN" kern="100">
                <a:cs typeface="Times New Roman"/>
              </a:rPr>
              <a:t>落叶的微黄与干燥</a:t>
            </a:r>
            <a:r>
              <a:rPr lang="en-US" altLang="zh-CN" kern="100">
                <a:latin typeface="宋体"/>
                <a:cs typeface="Times New Roman"/>
              </a:rPr>
              <a:t>”</a:t>
            </a:r>
            <a:r>
              <a:rPr lang="zh-CN" altLang="zh-CN" kern="100">
                <a:cs typeface="Times New Roman"/>
              </a:rPr>
              <a:t>，带给我们的是</a:t>
            </a:r>
            <a:r>
              <a:rPr lang="en-US" altLang="zh-CN" kern="100">
                <a:latin typeface="宋体"/>
                <a:cs typeface="Times New Roman"/>
              </a:rPr>
              <a:t>“</a:t>
            </a:r>
            <a:r>
              <a:rPr lang="zh-CN" altLang="zh-CN" kern="100">
                <a:cs typeface="Times New Roman"/>
              </a:rPr>
              <a:t>整个秋天的疏朗的气息</a:t>
            </a:r>
            <a:r>
              <a:rPr lang="en-US" altLang="zh-CN" kern="100">
                <a:latin typeface="宋体"/>
                <a:cs typeface="Times New Roman"/>
              </a:rPr>
              <a:t>”</a:t>
            </a:r>
            <a:r>
              <a:rPr lang="zh-CN" altLang="zh-CN" kern="100">
                <a:cs typeface="Times New Roman"/>
              </a:rPr>
              <a:t>。这就是</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的第二个艺术特征</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651174"/>
          </a:xfrm>
        </p:spPr>
        <p:txBody>
          <a:bodyPr/>
          <a:lstStyle/>
          <a:p>
            <a:pPr indent="713740" algn="just">
              <a:lnSpc>
                <a:spcPct val="130000"/>
              </a:lnSpc>
              <a:tabLst>
                <a:tab pos="5829300" algn="l"/>
                <a:tab pos="9372600" algn="l"/>
              </a:tabLst>
            </a:pPr>
            <a:r>
              <a:rPr lang="zh-CN" altLang="zh-CN" kern="100">
                <a:ea typeface="黑体"/>
                <a:cs typeface="Times New Roman"/>
              </a:rPr>
              <a:t>【任务二】体会从材料的梳理与考证中发现问题，提出问题，以及用恰当的方法去解决问题。</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黑体"/>
                <a:cs typeface="Times New Roman"/>
              </a:rPr>
              <a:t>活动</a:t>
            </a:r>
            <a:r>
              <a:rPr lang="en-US" altLang="zh-CN" kern="100">
                <a:ea typeface="黑体"/>
                <a:cs typeface="Courier New"/>
              </a:rPr>
              <a:t>1</a:t>
            </a:r>
            <a:r>
              <a:rPr lang="zh-CN" altLang="zh-CN" kern="100">
                <a:ea typeface="黑体"/>
                <a:cs typeface="Times New Roman"/>
              </a:rPr>
              <a:t>　</a:t>
            </a:r>
            <a:r>
              <a:rPr lang="zh-CN" altLang="zh-CN" kern="100">
                <a:cs typeface="Times New Roman"/>
              </a:rPr>
              <a:t>杜甫的</a:t>
            </a:r>
            <a:r>
              <a:rPr lang="en-US" altLang="zh-CN" kern="100">
                <a:latin typeface="宋体"/>
                <a:cs typeface="Times New Roman"/>
              </a:rPr>
              <a:t>“</a:t>
            </a:r>
            <a:r>
              <a:rPr lang="zh-CN" altLang="zh-CN" kern="100">
                <a:cs typeface="Times New Roman"/>
              </a:rPr>
              <a:t>落木</a:t>
            </a:r>
            <a:r>
              <a:rPr lang="en-US" altLang="zh-CN" kern="100">
                <a:latin typeface="宋体"/>
                <a:cs typeface="Times New Roman"/>
              </a:rPr>
              <a:t>”</a:t>
            </a:r>
            <a:r>
              <a:rPr lang="zh-CN" altLang="zh-CN" kern="100">
                <a:cs typeface="Times New Roman"/>
              </a:rPr>
              <a:t>也只是站在前人基础上所进行的创造，结合屈原的生平与背景，分析屈原在</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中蕴含怎样的情感？</a:t>
            </a:r>
            <a:endParaRPr lang="zh-CN" altLang="zh-CN" sz="1050" kern="100">
              <a:latin typeface="宋体"/>
              <a:cs typeface="Courier New"/>
            </a:endParaRPr>
          </a:p>
          <a:p>
            <a:pPr>
              <a:lnSpc>
                <a:spcPct val="130000"/>
              </a:lnSpc>
            </a:pPr>
            <a:r>
              <a:rPr lang="en-US" altLang="zh-CN" kern="100">
                <a:solidFill>
                  <a:srgbClr val="FF00FF"/>
                </a:solidFill>
                <a:ea typeface="黑体"/>
              </a:rPr>
              <a:t>[</a:t>
            </a:r>
            <a:r>
              <a:rPr lang="zh-CN" altLang="zh-CN" kern="100">
                <a:solidFill>
                  <a:srgbClr val="FF00FF"/>
                </a:solidFill>
                <a:ea typeface="黑体"/>
                <a:cs typeface="Times New Roman"/>
              </a:rPr>
              <a:t>提示</a:t>
            </a:r>
            <a:r>
              <a:rPr lang="en-US" altLang="zh-CN" kern="100">
                <a:solidFill>
                  <a:srgbClr val="FF00FF"/>
                </a:solidFill>
                <a:ea typeface="黑体"/>
              </a:rPr>
              <a:t>]</a:t>
            </a:r>
            <a:r>
              <a:rPr lang="zh-CN" altLang="zh-CN" kern="100">
                <a:ea typeface="仿宋_GB2312"/>
                <a:cs typeface="Times New Roman"/>
              </a:rPr>
              <a:t>屈原心系楚国，</a:t>
            </a:r>
            <a:r>
              <a:rPr lang="en-US" altLang="zh-CN" kern="100">
                <a:latin typeface="宋体"/>
                <a:cs typeface="Times New Roman"/>
              </a:rPr>
              <a:t>“</a:t>
            </a:r>
            <a:r>
              <a:rPr lang="zh-CN" altLang="zh-CN" kern="100">
                <a:ea typeface="仿宋_GB2312"/>
                <a:cs typeface="Times New Roman"/>
              </a:rPr>
              <a:t>上下而求索</a:t>
            </a:r>
            <a:r>
              <a:rPr lang="en-US" altLang="zh-CN" kern="100">
                <a:latin typeface="宋体"/>
                <a:cs typeface="Times New Roman"/>
              </a:rPr>
              <a:t>”</a:t>
            </a:r>
            <a:r>
              <a:rPr lang="zh-CN" altLang="zh-CN" kern="100">
                <a:ea typeface="仿宋_GB2312"/>
                <a:cs typeface="Times New Roman"/>
              </a:rPr>
              <a:t>，却遭人嫉恨，身受诬陷，怀王疏远，屡遭流放，</a:t>
            </a:r>
            <a:r>
              <a:rPr lang="en-US" altLang="zh-CN" kern="100">
                <a:latin typeface="宋体"/>
                <a:cs typeface="Times New Roman"/>
              </a:rPr>
              <a:t>“</a:t>
            </a:r>
            <a:r>
              <a:rPr lang="zh-CN" altLang="zh-CN" kern="100">
                <a:ea typeface="仿宋_GB2312"/>
                <a:cs typeface="Times New Roman"/>
              </a:rPr>
              <a:t>袅袅兮秋风，洞庭波兮木叶下</a:t>
            </a:r>
            <a:r>
              <a:rPr lang="en-US" altLang="zh-CN" kern="100">
                <a:latin typeface="宋体"/>
                <a:cs typeface="Times New Roman"/>
              </a:rPr>
              <a:t>”</a:t>
            </a:r>
            <a:r>
              <a:rPr lang="zh-CN" altLang="zh-CN" kern="100">
                <a:ea typeface="仿宋_GB2312"/>
                <a:cs typeface="Times New Roman"/>
              </a:rPr>
              <a:t>，</a:t>
            </a:r>
            <a:r>
              <a:rPr lang="en-US" altLang="zh-CN" kern="100">
                <a:latin typeface="宋体"/>
                <a:cs typeface="Times New Roman"/>
              </a:rPr>
              <a:t>“</a:t>
            </a:r>
            <a:r>
              <a:rPr lang="zh-CN" altLang="zh-CN" kern="100">
                <a:ea typeface="仿宋_GB2312"/>
                <a:cs typeface="Times New Roman"/>
              </a:rPr>
              <a:t>木叶</a:t>
            </a:r>
            <a:r>
              <a:rPr lang="en-US" altLang="zh-CN" kern="100">
                <a:latin typeface="宋体"/>
                <a:cs typeface="Times New Roman"/>
              </a:rPr>
              <a:t>”</a:t>
            </a:r>
            <a:r>
              <a:rPr lang="zh-CN" altLang="zh-CN" kern="100">
                <a:ea typeface="仿宋_GB2312"/>
                <a:cs typeface="Times New Roman"/>
              </a:rPr>
              <a:t>中不仅有着思而不见的失落与惆怅，更有着屈原自己不为楚王所知的身世的曲折反映。眼看一度兴旺的国家逐渐走向灭亡，也曾认真地考虑过出走他国，但最终还是不能离开故土，于悲愤交加之中，自沉于汨罗江，殉了自己的理想。</a:t>
            </a:r>
            <a:endParaRPr lang="zh-CN" altLang="en-US"/>
          </a:p>
        </p:txBody>
      </p:sp>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744387"/>
            <a:ext cx="11377262" cy="1829423"/>
          </a:xfrm>
        </p:spPr>
        <p:txBody>
          <a:bodyPr/>
          <a:lstStyle/>
          <a:p>
            <a:pPr algn="just">
              <a:tabLst>
                <a:tab pos="5829300" algn="l"/>
                <a:tab pos="9372600" algn="l"/>
              </a:tabLst>
            </a:pPr>
            <a:r>
              <a:rPr lang="en-US" altLang="zh-CN" kern="100">
                <a:latin typeface="宋体"/>
                <a:cs typeface="Times New Roman"/>
              </a:rPr>
              <a:t>“</a:t>
            </a:r>
            <a:r>
              <a:rPr lang="zh-CN" altLang="zh-CN" kern="100">
                <a:ea typeface="仿宋_GB2312"/>
                <a:cs typeface="Times New Roman"/>
              </a:rPr>
              <a:t>后皇嘉树，橘徕服兮</a:t>
            </a:r>
            <a:r>
              <a:rPr lang="en-US" altLang="zh-CN" kern="100">
                <a:latin typeface="宋体"/>
                <a:cs typeface="Times New Roman"/>
              </a:rPr>
              <a:t>”</a:t>
            </a:r>
            <a:r>
              <a:rPr lang="zh-CN" altLang="zh-CN" kern="100">
                <a:ea typeface="仿宋_GB2312"/>
                <a:cs typeface="Times New Roman"/>
              </a:rPr>
              <a:t>，这棵形态美好、仪态万千的</a:t>
            </a:r>
            <a:r>
              <a:rPr lang="en-US" altLang="zh-CN" kern="100">
                <a:latin typeface="宋体"/>
                <a:cs typeface="Times New Roman"/>
              </a:rPr>
              <a:t>“</a:t>
            </a:r>
            <a:r>
              <a:rPr lang="zh-CN" altLang="zh-CN" kern="100">
                <a:ea typeface="仿宋_GB2312"/>
                <a:cs typeface="Times New Roman"/>
              </a:rPr>
              <a:t>树</a:t>
            </a:r>
            <a:r>
              <a:rPr lang="en-US" altLang="zh-CN" kern="100">
                <a:latin typeface="宋体"/>
                <a:cs typeface="Times New Roman"/>
              </a:rPr>
              <a:t>”</a:t>
            </a:r>
            <a:r>
              <a:rPr lang="zh-CN" altLang="zh-CN" kern="100">
                <a:ea typeface="仿宋_GB2312"/>
                <a:cs typeface="Times New Roman"/>
              </a:rPr>
              <a:t>的形象中，何尝没有洁身自好的主人公的形象？正是明月下这一棵孤独的树支撑起中国古代文人精神的支柱</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zh-CN" altLang="zh-CN" kern="100">
                <a:ea typeface="黑体"/>
                <a:cs typeface="Times New Roman"/>
              </a:rPr>
              <a:t>活动</a:t>
            </a:r>
            <a:r>
              <a:rPr lang="en-US" altLang="zh-CN" kern="100">
                <a:ea typeface="黑体"/>
                <a:cs typeface="Courier New"/>
              </a:rPr>
              <a:t>2</a:t>
            </a:r>
            <a:r>
              <a:rPr lang="zh-CN" altLang="zh-CN" kern="100">
                <a:ea typeface="黑体"/>
                <a:cs typeface="Times New Roman"/>
              </a:rPr>
              <a:t>　</a:t>
            </a:r>
            <a:r>
              <a:rPr lang="zh-CN" altLang="zh-CN" kern="100">
                <a:cs typeface="Times New Roman"/>
              </a:rPr>
              <a:t>林庚先生在文中提出</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含有微黄、干燥的艺术特征，按照这个理论把</a:t>
            </a:r>
            <a:r>
              <a:rPr lang="en-US" altLang="zh-CN" kern="100">
                <a:latin typeface="宋体"/>
                <a:cs typeface="Times New Roman"/>
              </a:rPr>
              <a:t>“</a:t>
            </a:r>
            <a:r>
              <a:rPr lang="zh-CN" altLang="zh-CN" kern="100">
                <a:cs typeface="Times New Roman"/>
              </a:rPr>
              <a:t>沉舟侧畔千帆过，病树前头万木春</a:t>
            </a:r>
            <a:r>
              <a:rPr lang="en-US" altLang="zh-CN" kern="100">
                <a:latin typeface="宋体"/>
                <a:cs typeface="Times New Roman"/>
              </a:rPr>
              <a:t>”</a:t>
            </a:r>
            <a:r>
              <a:rPr lang="zh-CN" altLang="zh-CN" kern="100">
                <a:cs typeface="Times New Roman"/>
              </a:rPr>
              <a:t>换成</a:t>
            </a:r>
            <a:r>
              <a:rPr lang="en-US" altLang="zh-CN" kern="100">
                <a:latin typeface="宋体"/>
                <a:cs typeface="Times New Roman"/>
              </a:rPr>
              <a:t>“</a:t>
            </a:r>
            <a:r>
              <a:rPr lang="zh-CN" altLang="zh-CN" kern="100">
                <a:cs typeface="Times New Roman"/>
              </a:rPr>
              <a:t>病木前头万树春</a:t>
            </a:r>
            <a:r>
              <a:rPr lang="en-US" altLang="zh-CN" kern="100">
                <a:latin typeface="宋体"/>
                <a:cs typeface="Times New Roman"/>
              </a:rPr>
              <a:t>”</a:t>
            </a:r>
            <a:r>
              <a:rPr lang="zh-CN" altLang="zh-CN" kern="100">
                <a:cs typeface="Times New Roman"/>
              </a:rPr>
              <a:t>似乎更恰当，你认为如何？请说出理由。</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(1)</a:t>
            </a:r>
            <a:r>
              <a:rPr lang="zh-CN" altLang="zh-CN" kern="100">
                <a:cs typeface="Times New Roman"/>
              </a:rPr>
              <a:t>赞成</a:t>
            </a:r>
            <a:r>
              <a:rPr lang="en-US" altLang="zh-CN" kern="100">
                <a:latin typeface="宋体"/>
                <a:cs typeface="Times New Roman"/>
              </a:rPr>
              <a:t>“</a:t>
            </a:r>
            <a:r>
              <a:rPr lang="zh-CN" altLang="zh-CN" kern="100">
                <a:cs typeface="Times New Roman"/>
              </a:rPr>
              <a:t>病木前头万树春</a:t>
            </a:r>
            <a:r>
              <a:rPr lang="en-US" altLang="zh-CN" kern="100">
                <a:latin typeface="宋体"/>
                <a:cs typeface="Times New Roman"/>
              </a:rPr>
              <a:t>”</a:t>
            </a:r>
            <a:r>
              <a:rPr lang="zh-CN" altLang="zh-CN" kern="100">
                <a:cs typeface="Times New Roman"/>
              </a:rPr>
              <a:t>的理由：</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字所暗示的颜色更接近黄色，有干燥之感，</a:t>
            </a:r>
            <a:r>
              <a:rPr lang="en-US" altLang="zh-CN" kern="100">
                <a:latin typeface="宋体"/>
                <a:cs typeface="Times New Roman"/>
              </a:rPr>
              <a:t>“</a:t>
            </a:r>
            <a:r>
              <a:rPr lang="zh-CN" altLang="zh-CN" kern="100">
                <a:cs typeface="Times New Roman"/>
              </a:rPr>
              <a:t>病木</a:t>
            </a:r>
            <a:r>
              <a:rPr lang="en-US" altLang="zh-CN" kern="100">
                <a:latin typeface="宋体"/>
                <a:cs typeface="Times New Roman"/>
              </a:rPr>
              <a:t>”</a:t>
            </a:r>
            <a:r>
              <a:rPr lang="zh-CN" altLang="zh-CN" kern="100">
                <a:cs typeface="Times New Roman"/>
              </a:rPr>
              <a:t>搭配更恰当。</a:t>
            </a:r>
            <a:r>
              <a:rPr lang="en-US" altLang="zh-CN" kern="100">
                <a:latin typeface="宋体"/>
                <a:cs typeface="Times New Roman"/>
              </a:rPr>
              <a:t>“</a:t>
            </a:r>
            <a:r>
              <a:rPr lang="zh-CN" altLang="zh-CN" kern="100">
                <a:cs typeface="Times New Roman"/>
              </a:rPr>
              <a:t>树</a:t>
            </a:r>
            <a:r>
              <a:rPr lang="en-US" altLang="zh-CN" kern="100">
                <a:latin typeface="宋体"/>
                <a:cs typeface="Times New Roman"/>
              </a:rPr>
              <a:t>”</a:t>
            </a:r>
            <a:r>
              <a:rPr lang="zh-CN" altLang="zh-CN" kern="100">
                <a:cs typeface="Times New Roman"/>
              </a:rPr>
              <a:t>字中包含着饱满、绵密、苍翠的语言暗示性，</a:t>
            </a:r>
            <a:r>
              <a:rPr lang="en-US" altLang="zh-CN" kern="100">
                <a:latin typeface="宋体"/>
                <a:cs typeface="Times New Roman"/>
              </a:rPr>
              <a:t>“</a:t>
            </a:r>
            <a:r>
              <a:rPr lang="zh-CN" altLang="zh-CN" kern="100">
                <a:cs typeface="Times New Roman"/>
              </a:rPr>
              <a:t>万树春</a:t>
            </a:r>
            <a:r>
              <a:rPr lang="en-US" altLang="zh-CN" kern="100">
                <a:latin typeface="宋体"/>
                <a:cs typeface="Times New Roman"/>
              </a:rPr>
              <a:t>”</a:t>
            </a:r>
            <a:r>
              <a:rPr lang="zh-CN" altLang="zh-CN" kern="100">
                <a:cs typeface="Times New Roman"/>
              </a:rPr>
              <a:t>更能体现出欣欣向荣的春意，符合诗歌想表达的意境</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01999"/>
            <a:ext cx="11377262" cy="3035907"/>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赞成</a:t>
            </a:r>
            <a:r>
              <a:rPr lang="en-US" altLang="zh-CN" kern="100">
                <a:latin typeface="宋体"/>
                <a:cs typeface="Times New Roman"/>
              </a:rPr>
              <a:t>“</a:t>
            </a:r>
            <a:r>
              <a:rPr lang="zh-CN" altLang="zh-CN" kern="100">
                <a:cs typeface="Times New Roman"/>
              </a:rPr>
              <a:t>病树前头万木春</a:t>
            </a:r>
            <a:r>
              <a:rPr lang="en-US" altLang="zh-CN" kern="100">
                <a:latin typeface="宋体"/>
                <a:cs typeface="Times New Roman"/>
              </a:rPr>
              <a:t>”</a:t>
            </a:r>
            <a:r>
              <a:rPr lang="zh-CN" altLang="zh-CN" kern="100">
                <a:cs typeface="Times New Roman"/>
              </a:rPr>
              <a:t>的理由：</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树</a:t>
            </a:r>
            <a:r>
              <a:rPr lang="en-US" altLang="zh-CN" kern="100">
                <a:latin typeface="宋体"/>
                <a:cs typeface="Times New Roman"/>
              </a:rPr>
              <a:t>”</a:t>
            </a:r>
            <a:r>
              <a:rPr lang="zh-CN" altLang="zh-CN" kern="100">
                <a:cs typeface="Times New Roman"/>
              </a:rPr>
              <a:t>都是仄声，在平仄上来说，可以互换。但从声韵的协调上来说，</a:t>
            </a:r>
            <a:r>
              <a:rPr lang="en-US" altLang="zh-CN" kern="100">
                <a:latin typeface="宋体"/>
                <a:cs typeface="Times New Roman"/>
              </a:rPr>
              <a:t>“</a:t>
            </a:r>
            <a:r>
              <a:rPr lang="zh-CN" altLang="zh-CN" kern="100">
                <a:cs typeface="Times New Roman"/>
              </a:rPr>
              <a:t>万木春</a:t>
            </a:r>
            <a:r>
              <a:rPr lang="en-US" altLang="zh-CN" kern="100">
                <a:latin typeface="宋体"/>
                <a:cs typeface="Times New Roman"/>
              </a:rPr>
              <a:t>”</a:t>
            </a:r>
            <a:r>
              <a:rPr lang="zh-CN" altLang="zh-CN" kern="100">
                <a:cs typeface="Times New Roman"/>
              </a:rPr>
              <a:t>比</a:t>
            </a:r>
            <a:r>
              <a:rPr lang="en-US" altLang="zh-CN" kern="100">
                <a:latin typeface="宋体"/>
                <a:cs typeface="Times New Roman"/>
              </a:rPr>
              <a:t>“</a:t>
            </a:r>
            <a:r>
              <a:rPr lang="zh-CN" altLang="zh-CN" kern="100">
                <a:cs typeface="Times New Roman"/>
              </a:rPr>
              <a:t>万树春</a:t>
            </a:r>
            <a:r>
              <a:rPr lang="en-US" altLang="zh-CN" kern="100">
                <a:latin typeface="宋体"/>
                <a:cs typeface="Times New Roman"/>
              </a:rPr>
              <a:t>”</a:t>
            </a:r>
            <a:r>
              <a:rPr lang="zh-CN" altLang="zh-CN" kern="100">
                <a:cs typeface="Times New Roman"/>
              </a:rPr>
              <a:t>更加和谐。正如杜甫《登高》中使用</a:t>
            </a:r>
            <a:r>
              <a:rPr lang="en-US" altLang="zh-CN" kern="100">
                <a:latin typeface="宋体"/>
                <a:cs typeface="Times New Roman"/>
              </a:rPr>
              <a:t>“</a:t>
            </a:r>
            <a:r>
              <a:rPr lang="zh-CN" altLang="zh-CN" kern="100">
                <a:cs typeface="Times New Roman"/>
              </a:rPr>
              <a:t>落木</a:t>
            </a:r>
            <a:r>
              <a:rPr lang="en-US" altLang="zh-CN" kern="100">
                <a:latin typeface="宋体"/>
                <a:cs typeface="Times New Roman"/>
              </a:rPr>
              <a:t>”</a:t>
            </a:r>
            <a:r>
              <a:rPr lang="zh-CN" altLang="zh-CN" kern="100">
                <a:cs typeface="Times New Roman"/>
              </a:rPr>
              <a:t>而非</a:t>
            </a:r>
            <a:r>
              <a:rPr lang="en-US" altLang="zh-CN" kern="100">
                <a:latin typeface="宋体"/>
                <a:cs typeface="Times New Roman"/>
              </a:rPr>
              <a:t>“</a:t>
            </a:r>
            <a:r>
              <a:rPr lang="zh-CN" altLang="zh-CN" kern="100">
                <a:cs typeface="Times New Roman"/>
              </a:rPr>
              <a:t>落叶</a:t>
            </a:r>
            <a:r>
              <a:rPr lang="en-US" altLang="zh-CN" kern="100">
                <a:latin typeface="宋体"/>
                <a:cs typeface="Times New Roman"/>
              </a:rPr>
              <a:t>”</a:t>
            </a:r>
            <a:r>
              <a:rPr lang="zh-CN" altLang="zh-CN" kern="100">
                <a:cs typeface="Times New Roman"/>
              </a:rPr>
              <a:t>或</a:t>
            </a:r>
            <a:r>
              <a:rPr lang="en-US" altLang="zh-CN" kern="100">
                <a:latin typeface="宋体"/>
                <a:cs typeface="Times New Roman"/>
              </a:rPr>
              <a:t>“</a:t>
            </a:r>
            <a:r>
              <a:rPr lang="zh-CN" altLang="zh-CN" kern="100">
                <a:cs typeface="Times New Roman"/>
              </a:rPr>
              <a:t>落树</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字更适合营造一种宏大、开阔的意境，故</a:t>
            </a:r>
            <a:r>
              <a:rPr lang="en-US" altLang="zh-CN" kern="100">
                <a:latin typeface="宋体"/>
                <a:cs typeface="Times New Roman"/>
              </a:rPr>
              <a:t>“</a:t>
            </a:r>
            <a:r>
              <a:rPr lang="zh-CN" altLang="zh-CN" kern="100">
                <a:cs typeface="Times New Roman"/>
              </a:rPr>
              <a:t>万木</a:t>
            </a:r>
            <a:r>
              <a:rPr lang="en-US" altLang="zh-CN" kern="100">
                <a:latin typeface="宋体"/>
                <a:cs typeface="Times New Roman"/>
              </a:rPr>
              <a:t>”</a:t>
            </a:r>
            <a:r>
              <a:rPr lang="zh-CN" altLang="zh-CN" kern="100">
                <a:cs typeface="Times New Roman"/>
              </a:rPr>
              <a:t>的搭配更恰切</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2600" y="4461520"/>
            <a:ext cx="11377262" cy="1848594"/>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C</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en-US" altLang="zh-CN" kern="100">
                <a:ea typeface="楷体_GB2312"/>
                <a:cs typeface="Courier New"/>
              </a:rPr>
              <a:t>A</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褒贬</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贬</a:t>
            </a:r>
            <a:r>
              <a:rPr lang="en-US" altLang="zh-CN" kern="100">
                <a:latin typeface="宋体"/>
                <a:cs typeface="Times New Roman"/>
              </a:rPr>
              <a:t>”</a:t>
            </a:r>
            <a:r>
              <a:rPr lang="zh-CN" altLang="zh-CN" kern="100">
                <a:ea typeface="楷体_GB2312"/>
                <a:cs typeface="Times New Roman"/>
              </a:rPr>
              <a:t>应读</a:t>
            </a:r>
            <a:r>
              <a:rPr lang="en-US" altLang="zh-CN" kern="100">
                <a:ea typeface="楷体_GB2312"/>
                <a:cs typeface="Courier New"/>
              </a:rPr>
              <a:t>bi</a:t>
            </a:r>
            <a:r>
              <a:rPr lang="zh-CN" altLang="zh-CN" kern="100">
                <a:latin typeface="宋体"/>
                <a:cs typeface="Times New Roman"/>
              </a:rPr>
              <a:t>ǎ</a:t>
            </a:r>
            <a:r>
              <a:rPr lang="en-US" altLang="zh-CN" kern="100">
                <a:ea typeface="楷体_GB2312"/>
                <a:cs typeface="Courier New"/>
              </a:rPr>
              <a:t>n</a:t>
            </a:r>
            <a:r>
              <a:rPr lang="zh-CN" altLang="zh-CN" kern="100">
                <a:ea typeface="楷体_GB2312"/>
                <a:cs typeface="Times New Roman"/>
              </a:rPr>
              <a:t>。</a:t>
            </a:r>
            <a:r>
              <a:rPr lang="en-US" altLang="zh-CN" kern="100">
                <a:ea typeface="楷体_GB2312"/>
                <a:cs typeface="Courier New"/>
              </a:rPr>
              <a:t>B</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寒砧</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砧</a:t>
            </a:r>
            <a:r>
              <a:rPr lang="en-US" altLang="zh-CN" kern="100">
                <a:latin typeface="宋体"/>
                <a:cs typeface="Times New Roman"/>
              </a:rPr>
              <a:t>”</a:t>
            </a:r>
            <a:r>
              <a:rPr lang="zh-CN" altLang="zh-CN" kern="100">
                <a:ea typeface="楷体_GB2312"/>
                <a:cs typeface="Times New Roman"/>
              </a:rPr>
              <a:t>应读</a:t>
            </a:r>
            <a:r>
              <a:rPr lang="en-US" altLang="zh-CN" kern="100" err="1">
                <a:ea typeface="楷体_GB2312"/>
                <a:cs typeface="Courier New"/>
              </a:rPr>
              <a:t>zhēn</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桅杆</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桅</a:t>
            </a:r>
            <a:r>
              <a:rPr lang="en-US" altLang="zh-CN" kern="100">
                <a:latin typeface="宋体"/>
                <a:cs typeface="Times New Roman"/>
              </a:rPr>
              <a:t>”</a:t>
            </a:r>
            <a:r>
              <a:rPr lang="zh-CN" altLang="zh-CN" kern="100">
                <a:ea typeface="楷体_GB2312"/>
                <a:cs typeface="Times New Roman"/>
              </a:rPr>
              <a:t>应读</a:t>
            </a:r>
            <a:r>
              <a:rPr lang="en-US" altLang="zh-CN" kern="100" err="1">
                <a:ea typeface="楷体_GB2312"/>
                <a:cs typeface="Courier New"/>
              </a:rPr>
              <a:t>wéi</a:t>
            </a:r>
            <a:r>
              <a:rPr lang="zh-CN" altLang="zh-CN" kern="100" smtClean="0">
                <a:ea typeface="楷体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80346059"/>
              </p:ext>
            </p:extLst>
          </p:nvPr>
        </p:nvGraphicFramePr>
        <p:xfrm>
          <a:off x="3202557" y="726753"/>
          <a:ext cx="5268913" cy="758825"/>
        </p:xfrm>
        <a:graphic>
          <a:graphicData uri="http://schemas.openxmlformats.org/presentationml/2006/ole">
            <mc:AlternateContent xmlns:mc="http://schemas.openxmlformats.org/markup-compatibility/2006">
              <mc:Choice xmlns:v="urn:schemas-microsoft-com:vml" Requires="v">
                <p:oleObj spid="_x0000_s6147"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726753"/>
                        <a:ext cx="5268913" cy="758825"/>
                      </a:xfrm>
                      <a:prstGeom prst="rect">
                        <a:avLst/>
                      </a:prstGeom>
                      <a:noFill/>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729185584"/>
              </p:ext>
            </p:extLst>
          </p:nvPr>
        </p:nvGraphicFramePr>
        <p:xfrm>
          <a:off x="694606" y="1341562"/>
          <a:ext cx="10979150" cy="3225800"/>
        </p:xfrm>
        <a:graphic>
          <a:graphicData uri="http://schemas.openxmlformats.org/presentationml/2006/ole">
            <mc:AlternateContent xmlns:mc="http://schemas.openxmlformats.org/markup-compatibility/2006">
              <mc:Choice xmlns:v="urn:schemas-microsoft-com:vml" Requires="v">
                <p:oleObj spid="_x0000_s6148" name="文档" r:id="rId5" imgW="10979053" imgH="3225013" progId="word.document.8">
                  <p:embed/>
                </p:oleObj>
              </mc:Choice>
              <mc:Fallback>
                <p:oleObj name="文档" r:id="rId5" imgW="10979053" imgH="3225013" progId="word.document.8">
                  <p:embed/>
                  <p:pic>
                    <p:nvPicPr>
                      <p:cNvPr id="0" name="OLE substitute image"/>
                      <p:cNvPicPr/>
                      <p:nvPr/>
                    </p:nvPicPr>
                    <p:blipFill>
                      <a:blip r:embed="rId6"/>
                      <a:stretch>
                        <a:fillRect/>
                      </a:stretch>
                    </p:blipFill>
                    <p:spPr>
                      <a:xfrm>
                        <a:off x="694606" y="1341562"/>
                        <a:ext cx="10979150" cy="3225800"/>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651174"/>
          </a:xfrm>
        </p:spPr>
        <p:txBody>
          <a:bodyPr/>
          <a:lstStyle/>
          <a:p>
            <a:pPr indent="713740" algn="just">
              <a:lnSpc>
                <a:spcPct val="130000"/>
              </a:lnSpc>
              <a:tabLst>
                <a:tab pos="5829300" algn="l"/>
                <a:tab pos="9372600" algn="l"/>
              </a:tabLst>
            </a:pPr>
            <a:r>
              <a:rPr lang="en-US" altLang="zh-CN" kern="100">
                <a:cs typeface="Courier New"/>
              </a:rPr>
              <a:t>2</a:t>
            </a:r>
            <a:r>
              <a:rPr lang="zh-CN" altLang="zh-CN" kern="100">
                <a:cs typeface="Times New Roman"/>
              </a:rPr>
              <a:t>．依次填入下列各句横线处的词语，最恰当的一项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(1)</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鲜明的形象，影响了此后历代的诗人们，许多为人</a:t>
            </a:r>
            <a:r>
              <a:rPr lang="en-US" altLang="zh-CN" kern="100">
                <a:cs typeface="Courier New"/>
              </a:rPr>
              <a:t>________</a:t>
            </a:r>
            <a:r>
              <a:rPr lang="zh-CN" altLang="zh-CN" kern="100">
                <a:cs typeface="Times New Roman"/>
              </a:rPr>
              <a:t>的诗篇正是从这里得到了</a:t>
            </a:r>
            <a:r>
              <a:rPr lang="en-US" altLang="zh-CN" kern="100">
                <a:cs typeface="Courier New"/>
              </a:rPr>
              <a:t>________</a:t>
            </a:r>
            <a:r>
              <a:rPr lang="zh-CN" altLang="zh-CN" kern="100">
                <a:cs typeface="Times New Roman"/>
              </a:rPr>
              <a:t>。</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(2)</a:t>
            </a:r>
            <a:r>
              <a:rPr lang="zh-CN" altLang="zh-CN" kern="100">
                <a:cs typeface="Times New Roman"/>
              </a:rPr>
              <a:t>这当然还可以说是由于诗人们文字</a:t>
            </a:r>
            <a:r>
              <a:rPr lang="en-US" altLang="zh-CN" kern="100">
                <a:cs typeface="Courier New"/>
              </a:rPr>
              <a:t>________</a:t>
            </a:r>
            <a:r>
              <a:rPr lang="zh-CN" altLang="zh-CN" kern="100">
                <a:cs typeface="Times New Roman"/>
              </a:rPr>
              <a:t>的缘故，可是这样的解释是并不解决问题的，因为一遇见</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的时候，情况就</a:t>
            </a:r>
            <a:r>
              <a:rPr lang="en-US" altLang="zh-CN" kern="100">
                <a:cs typeface="Courier New"/>
              </a:rPr>
              <a:t>________</a:t>
            </a:r>
            <a:r>
              <a:rPr lang="zh-CN" altLang="zh-CN" kern="100">
                <a:cs typeface="Times New Roman"/>
              </a:rPr>
              <a:t>不同起来</a:t>
            </a:r>
            <a:r>
              <a:rPr lang="zh-CN" altLang="zh-CN" kern="100" smtClean="0">
                <a:cs typeface="Times New Roman"/>
              </a:rPr>
              <a:t>。</a:t>
            </a:r>
            <a:endParaRPr lang="en-US" altLang="zh-CN" kern="100" smtClean="0">
              <a:cs typeface="Times New Roman"/>
            </a:endParaRPr>
          </a:p>
          <a:p>
            <a:pPr indent="713740" algn="just">
              <a:lnSpc>
                <a:spcPct val="130000"/>
              </a:lnSpc>
              <a:tabLst>
                <a:tab pos="5829300" algn="l"/>
                <a:tab pos="9372600" algn="l"/>
              </a:tabLst>
            </a:pPr>
            <a:r>
              <a:rPr lang="en-US" altLang="zh-CN" kern="100">
                <a:cs typeface="Courier New"/>
              </a:rPr>
              <a:t>A</a:t>
            </a:r>
            <a:r>
              <a:rPr lang="zh-CN" altLang="zh-CN" kern="100">
                <a:cs typeface="Times New Roman"/>
              </a:rPr>
              <a:t>．传诵　　启示　　精练　　显著</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B</a:t>
            </a:r>
            <a:r>
              <a:rPr lang="zh-CN" altLang="zh-CN" kern="100">
                <a:cs typeface="Times New Roman"/>
              </a:rPr>
              <a:t>．传诵　　启发　　洗练　　显然</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C</a:t>
            </a:r>
            <a:r>
              <a:rPr lang="zh-CN" altLang="zh-CN" kern="100">
                <a:cs typeface="Times New Roman"/>
              </a:rPr>
              <a:t>．传颂　　启示　　洗练　　显著</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D</a:t>
            </a:r>
            <a:r>
              <a:rPr lang="zh-CN" altLang="zh-CN" kern="100">
                <a:cs typeface="Times New Roman"/>
              </a:rPr>
              <a:t>．传颂　　启发　　精练　　</a:t>
            </a:r>
            <a:r>
              <a:rPr lang="zh-CN" altLang="zh-CN" kern="100" smtClean="0">
                <a:cs typeface="Times New Roman"/>
              </a:rPr>
              <a:t>显著</a:t>
            </a:r>
            <a:endParaRPr lang="en-US" altLang="zh-CN" kern="100" smtClean="0">
              <a:cs typeface="Times New Roman"/>
            </a:endParaRPr>
          </a:p>
        </p:txBody>
      </p:sp>
    </p:spTree>
    <p:extLst>
      <p:ext uri="{BB962C8B-B14F-4D97-AF65-F5344CB8AC3E}">
        <p14:creationId xmlns:p14="http://schemas.microsoft.com/office/powerpoint/2010/main" val="48398831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02813"/>
            <a:ext cx="11377262" cy="3639149"/>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B</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zh-CN" altLang="zh-CN" kern="100">
                <a:ea typeface="楷体_GB2312"/>
                <a:cs typeface="Times New Roman"/>
              </a:rPr>
              <a:t>传诵：辗转传布诵读；辗转传布称道。传颂：辗转传布颂扬。启示：启发提示，使有所领悟；通过启发提示而领悟的道理。启发：阐明事例，引起对方联想而有所领悟。精练：</a:t>
            </a:r>
            <a:r>
              <a:rPr lang="en-US" altLang="zh-CN" kern="100">
                <a:ea typeface="楷体_GB2312"/>
                <a:cs typeface="Courier New"/>
              </a:rPr>
              <a:t>(</a:t>
            </a:r>
            <a:r>
              <a:rPr lang="zh-CN" altLang="zh-CN" kern="100">
                <a:ea typeface="楷体_GB2312"/>
                <a:cs typeface="Times New Roman"/>
              </a:rPr>
              <a:t>文章或讲话</a:t>
            </a:r>
            <a:r>
              <a:rPr lang="en-US" altLang="zh-CN" kern="100">
                <a:ea typeface="楷体_GB2312"/>
                <a:cs typeface="Courier New"/>
              </a:rPr>
              <a:t>)</a:t>
            </a:r>
            <a:r>
              <a:rPr lang="zh-CN" altLang="zh-CN" kern="100">
                <a:ea typeface="楷体_GB2312"/>
                <a:cs typeface="Times New Roman"/>
              </a:rPr>
              <a:t>扼要，没有多余的词句。洗练：</a:t>
            </a:r>
            <a:r>
              <a:rPr lang="en-US" altLang="zh-CN" kern="100">
                <a:ea typeface="楷体_GB2312"/>
                <a:cs typeface="Courier New"/>
              </a:rPr>
              <a:t>(</a:t>
            </a:r>
            <a:r>
              <a:rPr lang="zh-CN" altLang="zh-CN" kern="100">
                <a:ea typeface="楷体_GB2312"/>
                <a:cs typeface="Times New Roman"/>
              </a:rPr>
              <a:t>语言、文字、技艺等</a:t>
            </a:r>
            <a:r>
              <a:rPr lang="en-US" altLang="zh-CN" kern="100">
                <a:ea typeface="楷体_GB2312"/>
                <a:cs typeface="Courier New"/>
              </a:rPr>
              <a:t>)</a:t>
            </a:r>
            <a:r>
              <a:rPr lang="zh-CN" altLang="zh-CN" kern="100">
                <a:ea typeface="楷体_GB2312"/>
                <a:cs typeface="Times New Roman"/>
              </a:rPr>
              <a:t>简练利落。显著：非常明显。显然：易看出或感觉到；非常明显</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a:spLocks noGrp="1"/>
          </p:cNvSpPr>
          <p:nvPr>
            <p:ph idx="1"/>
          </p:nvPr>
        </p:nvSpPr>
        <p:spPr>
          <a:xfrm>
            <a:off x="415043" y="1708527"/>
            <a:ext cx="11377262" cy="2451836"/>
          </a:xfrm>
          <a:ln w="12700">
            <a:solidFill>
              <a:schemeClr val="tx1"/>
            </a:solidFill>
            <a:prstDash val="solid"/>
          </a:ln>
        </p:spPr>
        <p:txBody>
          <a:bodyPr/>
          <a:lstStyle/>
          <a:p>
            <a:pPr>
              <a:tabLst>
                <a:tab pos="5829300" algn="l"/>
                <a:tab pos="9372600" algn="l"/>
              </a:tabLst>
            </a:pPr>
            <a:r>
              <a:rPr lang="en-US" altLang="zh-CN" kern="100">
                <a:cs typeface="Courier New"/>
              </a:rPr>
              <a:t>1.</a:t>
            </a:r>
            <a:r>
              <a:rPr lang="zh-CN" altLang="zh-CN" kern="100">
                <a:cs typeface="Times New Roman"/>
              </a:rPr>
              <a:t>运用筛选信息法理清作者观点，了解中国古典诗歌语言富于暗示性的特质。</a:t>
            </a:r>
            <a:endParaRPr lang="zh-CN" altLang="zh-CN" sz="1050" kern="100">
              <a:latin typeface="宋体"/>
              <a:cs typeface="Courier New"/>
            </a:endParaRPr>
          </a:p>
          <a:p>
            <a:r>
              <a:rPr lang="en-US" altLang="zh-CN" kern="100"/>
              <a:t>2</a:t>
            </a:r>
            <a:r>
              <a:rPr lang="zh-CN" altLang="zh-CN" kern="100">
                <a:cs typeface="Times New Roman"/>
              </a:rPr>
              <a:t>．通过比较、联系，理解引用诗词中的意象及情感，探索作品的丰富意蕴。</a:t>
            </a:r>
            <a:endParaRPr lang="zh-CN" alt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12035" y="1341562"/>
            <a:ext cx="1819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29840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591703"/>
            <a:ext cx="11377262" cy="3126123"/>
          </a:xfrm>
        </p:spPr>
        <p:txBody>
          <a:bodyPr/>
          <a:lstStyle/>
          <a:p>
            <a:pPr indent="713740" algn="just">
              <a:tabLst>
                <a:tab pos="5829300" algn="l"/>
                <a:tab pos="9372600" algn="l"/>
              </a:tabLst>
            </a:pPr>
            <a:r>
              <a:rPr lang="en-US" altLang="zh-CN" kern="100">
                <a:cs typeface="Courier New"/>
              </a:rPr>
              <a:t>3</a:t>
            </a:r>
            <a:r>
              <a:rPr lang="zh-CN" altLang="zh-CN" kern="100">
                <a:cs typeface="Times New Roman"/>
              </a:rPr>
              <a:t>．下列序号处应填入的标点符号最恰当的一项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a:t>
            </a:r>
            <a:r>
              <a:rPr lang="zh-CN" altLang="zh-CN" kern="100">
                <a:ea typeface="楷体_GB2312"/>
                <a:cs typeface="Times New Roman"/>
              </a:rPr>
              <a:t>木叶</a:t>
            </a:r>
            <a:r>
              <a:rPr lang="en-US" altLang="zh-CN" kern="100">
                <a:latin typeface="宋体"/>
                <a:cs typeface="Times New Roman"/>
              </a:rPr>
              <a:t>”</a:t>
            </a:r>
            <a:r>
              <a:rPr lang="zh-CN" altLang="zh-CN" kern="100">
                <a:ea typeface="楷体_GB2312"/>
                <a:cs typeface="Times New Roman"/>
              </a:rPr>
              <a:t>是什么呢？按照字面的解释</a:t>
            </a:r>
            <a:r>
              <a:rPr lang="en-US" altLang="zh-CN" kern="100">
                <a:latin typeface="宋体"/>
                <a:ea typeface="楷体_GB2312"/>
                <a:cs typeface="Times New Roman"/>
              </a:rPr>
              <a:t>①</a:t>
            </a:r>
            <a:r>
              <a:rPr lang="en-US" altLang="zh-CN" kern="100">
                <a:latin typeface="宋体"/>
                <a:cs typeface="Times New Roman"/>
              </a:rPr>
              <a:t>“</a:t>
            </a:r>
            <a:r>
              <a:rPr lang="zh-CN" altLang="zh-CN" kern="100">
                <a:ea typeface="楷体_GB2312"/>
                <a:cs typeface="Times New Roman"/>
              </a:rPr>
              <a:t>木</a:t>
            </a:r>
            <a:r>
              <a:rPr lang="en-US" altLang="zh-CN" kern="100">
                <a:latin typeface="宋体"/>
                <a:cs typeface="Times New Roman"/>
              </a:rPr>
              <a:t>”</a:t>
            </a:r>
            <a:r>
              <a:rPr lang="zh-CN" altLang="zh-CN" kern="100">
                <a:ea typeface="楷体_GB2312"/>
                <a:cs typeface="Times New Roman"/>
              </a:rPr>
              <a:t>就是</a:t>
            </a:r>
            <a:r>
              <a:rPr lang="en-US" altLang="zh-CN" kern="100">
                <a:latin typeface="宋体"/>
                <a:cs typeface="Times New Roman"/>
              </a:rPr>
              <a:t>“</a:t>
            </a:r>
            <a:r>
              <a:rPr lang="zh-CN" altLang="zh-CN" kern="100">
                <a:ea typeface="楷体_GB2312"/>
                <a:cs typeface="Times New Roman"/>
              </a:rPr>
              <a:t>树</a:t>
            </a:r>
            <a:r>
              <a:rPr lang="en-US" altLang="zh-CN" kern="100">
                <a:latin typeface="宋体"/>
                <a:cs typeface="Times New Roman"/>
              </a:rPr>
              <a:t>”</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木叶</a:t>
            </a:r>
            <a:r>
              <a:rPr lang="en-US" altLang="zh-CN" kern="100">
                <a:latin typeface="宋体"/>
                <a:cs typeface="Times New Roman"/>
              </a:rPr>
              <a:t>”</a:t>
            </a:r>
            <a:r>
              <a:rPr lang="zh-CN" altLang="zh-CN" kern="100">
                <a:ea typeface="楷体_GB2312"/>
                <a:cs typeface="Times New Roman"/>
              </a:rPr>
              <a:t>也就是</a:t>
            </a:r>
            <a:r>
              <a:rPr lang="en-US" altLang="zh-CN" kern="100">
                <a:latin typeface="宋体"/>
                <a:cs typeface="Times New Roman"/>
              </a:rPr>
              <a:t>“</a:t>
            </a:r>
            <a:r>
              <a:rPr lang="zh-CN" altLang="zh-CN" kern="100">
                <a:ea typeface="楷体_GB2312"/>
                <a:cs typeface="Times New Roman"/>
              </a:rPr>
              <a:t>树叶</a:t>
            </a:r>
            <a:r>
              <a:rPr lang="en-US" altLang="zh-CN" kern="100">
                <a:latin typeface="宋体"/>
                <a:cs typeface="Times New Roman"/>
              </a:rPr>
              <a:t>”</a:t>
            </a:r>
            <a:r>
              <a:rPr lang="en-US" altLang="zh-CN" kern="100">
                <a:latin typeface="宋体"/>
                <a:ea typeface="楷体_GB2312"/>
                <a:cs typeface="Times New Roman"/>
              </a:rPr>
              <a:t>②</a:t>
            </a:r>
            <a:r>
              <a:rPr lang="zh-CN" altLang="zh-CN" kern="100">
                <a:ea typeface="楷体_GB2312"/>
                <a:cs typeface="Times New Roman"/>
              </a:rPr>
              <a:t>这似乎是不需要多加说明的。可是问题却在于：我们在古代的诗歌中为什么很少看见用</a:t>
            </a:r>
            <a:r>
              <a:rPr lang="en-US" altLang="zh-CN" kern="100">
                <a:latin typeface="宋体"/>
                <a:cs typeface="Times New Roman"/>
              </a:rPr>
              <a:t>“</a:t>
            </a:r>
            <a:r>
              <a:rPr lang="zh-CN" altLang="zh-CN" kern="100">
                <a:ea typeface="楷体_GB2312"/>
                <a:cs typeface="Times New Roman"/>
              </a:rPr>
              <a:t>树叶</a:t>
            </a:r>
            <a:r>
              <a:rPr lang="en-US" altLang="zh-CN" kern="100">
                <a:latin typeface="宋体"/>
                <a:cs typeface="Times New Roman"/>
              </a:rPr>
              <a:t>”</a:t>
            </a:r>
            <a:r>
              <a:rPr lang="zh-CN" altLang="zh-CN" kern="100">
                <a:ea typeface="楷体_GB2312"/>
                <a:cs typeface="Times New Roman"/>
              </a:rPr>
              <a:t>呢</a:t>
            </a:r>
            <a:r>
              <a:rPr lang="en-US" altLang="zh-CN" kern="100">
                <a:latin typeface="宋体"/>
                <a:ea typeface="楷体_GB2312"/>
                <a:cs typeface="Times New Roman"/>
              </a:rPr>
              <a:t>③</a:t>
            </a:r>
            <a:r>
              <a:rPr lang="zh-CN" altLang="zh-CN" kern="100">
                <a:ea typeface="楷体_GB2312"/>
                <a:cs typeface="Times New Roman"/>
              </a:rPr>
              <a:t>其实</a:t>
            </a:r>
            <a:r>
              <a:rPr lang="en-US" altLang="zh-CN" kern="100">
                <a:latin typeface="宋体"/>
                <a:cs typeface="Times New Roman"/>
              </a:rPr>
              <a:t>“</a:t>
            </a:r>
            <a:r>
              <a:rPr lang="zh-CN" altLang="zh-CN" kern="100">
                <a:ea typeface="楷体_GB2312"/>
                <a:cs typeface="Times New Roman"/>
              </a:rPr>
              <a:t>树</a:t>
            </a:r>
            <a:r>
              <a:rPr lang="en-US" altLang="zh-CN" kern="100">
                <a:latin typeface="宋体"/>
                <a:cs typeface="Times New Roman"/>
              </a:rPr>
              <a:t>”</a:t>
            </a:r>
            <a:r>
              <a:rPr lang="zh-CN" altLang="zh-CN" kern="100">
                <a:ea typeface="楷体_GB2312"/>
                <a:cs typeface="Times New Roman"/>
              </a:rPr>
              <a:t>倒是常见的，例如屈原在《橘颂》里就说</a:t>
            </a:r>
            <a:r>
              <a:rPr lang="en-US" altLang="zh-CN" kern="100">
                <a:latin typeface="宋体"/>
                <a:ea typeface="楷体_GB2312"/>
                <a:cs typeface="Times New Roman"/>
              </a:rPr>
              <a:t>④</a:t>
            </a:r>
            <a:r>
              <a:rPr lang="zh-CN" altLang="zh-CN" kern="100">
                <a:ea typeface="楷体_GB2312"/>
                <a:cs typeface="Times New Roman"/>
              </a:rPr>
              <a:t>后皇嘉树，橘徕服兮</a:t>
            </a:r>
            <a:r>
              <a:rPr lang="en-US" altLang="zh-CN" kern="100" smtClean="0">
                <a:latin typeface="宋体"/>
                <a:ea typeface="楷体_GB2312"/>
                <a:cs typeface="Times New Roman"/>
              </a:rPr>
              <a:t>⑤</a:t>
            </a:r>
            <a:endParaRPr lang="zh-CN" altLang="zh-CN" sz="1050" kern="100">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821637402"/>
              </p:ext>
            </p:extLst>
          </p:nvPr>
        </p:nvGraphicFramePr>
        <p:xfrm>
          <a:off x="2468721" y="3706872"/>
          <a:ext cx="7252970" cy="2560320"/>
        </p:xfrm>
        <a:graphic>
          <a:graphicData uri="http://schemas.openxmlformats.org/drawingml/2006/table">
            <a:tbl>
              <a:tblPr/>
              <a:tblGrid>
                <a:gridCol w="1055370"/>
                <a:gridCol w="1167130"/>
                <a:gridCol w="1167130"/>
                <a:gridCol w="1167130"/>
                <a:gridCol w="1348105"/>
                <a:gridCol w="1348105"/>
              </a:tblGrid>
              <a:tr h="129540">
                <a:tc>
                  <a:txBody>
                    <a:bodyPr/>
                    <a:lstStyle/>
                    <a:p>
                      <a:pPr algn="ctr">
                        <a:lnSpc>
                          <a:spcPct val="120000"/>
                        </a:lnSpc>
                        <a:spcAft>
                          <a:spcPct val="0"/>
                        </a:spcAft>
                        <a:tabLst>
                          <a:tab pos="5829300" algn="l"/>
                          <a:tab pos="9372600" algn="l"/>
                        </a:tabLst>
                      </a:pPr>
                      <a:r>
                        <a:rPr lang="en-US" sz="2800" b="1" kern="100">
                          <a:effectLst/>
                          <a:latin typeface="Times New Roman"/>
                          <a:ea typeface="Times New Roman"/>
                          <a:cs typeface="Courier New"/>
                        </a:rPr>
                        <a:t> </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①</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②</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③</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④</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⑤</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620">
                <a:tc>
                  <a:txBody>
                    <a:bodyPr/>
                    <a:lstStyle/>
                    <a:p>
                      <a:pPr algn="ctr">
                        <a:lnSpc>
                          <a:spcPct val="120000"/>
                        </a:lnSpc>
                        <a:spcAft>
                          <a:spcPct val="0"/>
                        </a:spcAft>
                        <a:tabLst>
                          <a:tab pos="5829300" algn="l"/>
                          <a:tab pos="9372600" algn="l"/>
                        </a:tabLst>
                      </a:pPr>
                      <a:r>
                        <a:rPr lang="en-US" sz="2800" b="1" kern="100">
                          <a:effectLst/>
                          <a:latin typeface="Times New Roman"/>
                          <a:ea typeface="Times New Roman"/>
                          <a:cs typeface="Courier New"/>
                        </a:rPr>
                        <a:t>A</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r>
                        <a:rPr lang="en-US" sz="2800" b="1" kern="100">
                          <a:effectLst/>
                          <a:latin typeface="宋体"/>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a:t>
                      </a: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525">
                <a:tc>
                  <a:txBody>
                    <a:bodyPr/>
                    <a:lstStyle/>
                    <a:p>
                      <a:pPr algn="ctr">
                        <a:lnSpc>
                          <a:spcPct val="120000"/>
                        </a:lnSpc>
                        <a:spcAft>
                          <a:spcPct val="0"/>
                        </a:spcAft>
                        <a:tabLst>
                          <a:tab pos="5829300" algn="l"/>
                          <a:tab pos="9372600" algn="l"/>
                        </a:tabLst>
                      </a:pPr>
                      <a:r>
                        <a:rPr lang="en-US" sz="2800" b="1" kern="100">
                          <a:effectLst/>
                          <a:latin typeface="Times New Roman"/>
                          <a:ea typeface="Times New Roman"/>
                          <a:cs typeface="Courier New"/>
                        </a:rPr>
                        <a:t>B</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r>
                        <a:rPr lang="en-US" sz="2800" b="1" kern="100">
                          <a:effectLst/>
                          <a:latin typeface="宋体"/>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620">
                <a:tc>
                  <a:txBody>
                    <a:bodyPr/>
                    <a:lstStyle/>
                    <a:p>
                      <a:pPr algn="ctr">
                        <a:lnSpc>
                          <a:spcPct val="120000"/>
                        </a:lnSpc>
                        <a:spcAft>
                          <a:spcPct val="0"/>
                        </a:spcAft>
                        <a:tabLst>
                          <a:tab pos="5829300" algn="l"/>
                          <a:tab pos="9372600" algn="l"/>
                        </a:tabLst>
                      </a:pPr>
                      <a:r>
                        <a:rPr lang="en-US" sz="2800" b="1" kern="100">
                          <a:effectLst/>
                          <a:latin typeface="Times New Roman"/>
                          <a:ea typeface="Times New Roman"/>
                          <a:cs typeface="Courier New"/>
                        </a:rPr>
                        <a:t>C</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r>
                        <a:rPr lang="en-US" sz="2800" b="1" kern="100">
                          <a:effectLst/>
                          <a:latin typeface="宋体"/>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r>
                        <a:rPr lang="en-US" sz="2800" b="1" kern="100">
                          <a:effectLst/>
                          <a:latin typeface="宋体"/>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525">
                <a:tc>
                  <a:txBody>
                    <a:bodyPr/>
                    <a:lstStyle/>
                    <a:p>
                      <a:pPr algn="ctr">
                        <a:lnSpc>
                          <a:spcPct val="120000"/>
                        </a:lnSpc>
                        <a:spcAft>
                          <a:spcPct val="0"/>
                        </a:spcAft>
                        <a:tabLst>
                          <a:tab pos="5829300" algn="l"/>
                          <a:tab pos="9372600" algn="l"/>
                        </a:tabLst>
                      </a:pPr>
                      <a:r>
                        <a:rPr lang="en-US" sz="2800" b="1" kern="100">
                          <a:effectLst/>
                          <a:latin typeface="Times New Roman"/>
                          <a:ea typeface="Times New Roman"/>
                          <a:cs typeface="Courier New"/>
                        </a:rPr>
                        <a:t>D</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ct val="0"/>
                        </a:spcAft>
                        <a:tabLst>
                          <a:tab pos="5829300" algn="l"/>
                          <a:tab pos="9372600" algn="l"/>
                        </a:tabLst>
                      </a:pPr>
                      <a:r>
                        <a:rPr lang="en-US" sz="2800" b="1" kern="100">
                          <a:effectLst/>
                          <a:latin typeface="宋体"/>
                          <a:ea typeface="Times New Roman"/>
                          <a:cs typeface="Times New Roman"/>
                        </a:rPr>
                        <a:t>”</a:t>
                      </a:r>
                      <a:r>
                        <a:rPr lang="zh-CN" sz="2800" b="1" kern="100">
                          <a:effectLst/>
                          <a:latin typeface="Times New Roman"/>
                          <a:ea typeface="Times New Roman"/>
                          <a:cs typeface="Times New Roman"/>
                        </a:rPr>
                        <a:t>。</a:t>
                      </a:r>
                      <a:endParaRPr lang="zh-CN" sz="1050" kern="100">
                        <a:effectLst/>
                        <a:latin typeface="宋体"/>
                        <a:ea typeface="Times New Roman"/>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324619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672379"/>
            <a:ext cx="11377262" cy="1829423"/>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C</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zh-CN" altLang="zh-CN" kern="100">
                <a:ea typeface="楷体_GB2312"/>
                <a:cs typeface="Times New Roman"/>
              </a:rPr>
              <a:t>要注意句式的特点和语句层次，可采用比较选项的方式判断</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539092"/>
          </a:xfrm>
        </p:spPr>
        <p:txBody>
          <a:bodyPr/>
          <a:lstStyle/>
          <a:p>
            <a:pPr indent="713740" algn="just">
              <a:tabLst>
                <a:tab pos="5829300" algn="l"/>
                <a:tab pos="9372600" algn="l"/>
              </a:tabLst>
            </a:pPr>
            <a:r>
              <a:rPr lang="en-US" altLang="zh-CN" kern="100">
                <a:cs typeface="Courier New"/>
              </a:rPr>
              <a:t>4</a:t>
            </a:r>
            <a:r>
              <a:rPr lang="zh-CN" altLang="zh-CN" kern="100">
                <a:cs typeface="Times New Roman"/>
              </a:rPr>
              <a:t>．将下列一组句子变成一个单句，可以增删个别词语，但不能改变原意。</a:t>
            </a:r>
            <a:endParaRPr lang="zh-CN" altLang="zh-CN" sz="1050" kern="100">
              <a:latin typeface="宋体"/>
              <a:cs typeface="Courier New"/>
            </a:endParaRPr>
          </a:p>
          <a:p>
            <a:pPr indent="713740" algn="just">
              <a:tabLst>
                <a:tab pos="5829300" algn="l"/>
                <a:tab pos="9372600" algn="l"/>
              </a:tabLst>
            </a:pPr>
            <a:r>
              <a:rPr lang="en-US" altLang="zh-CN" kern="100">
                <a:latin typeface="宋体"/>
                <a:ea typeface="楷体_GB2312"/>
                <a:cs typeface="Times New Roman"/>
              </a:rPr>
              <a:t>①</a:t>
            </a:r>
            <a:r>
              <a:rPr lang="zh-CN" altLang="zh-CN" kern="100">
                <a:ea typeface="楷体_GB2312"/>
                <a:cs typeface="Times New Roman"/>
              </a:rPr>
              <a:t>林庚成了北大名师。</a:t>
            </a:r>
            <a:endParaRPr lang="zh-CN" altLang="zh-CN" sz="1050" kern="100">
              <a:latin typeface="宋体"/>
              <a:cs typeface="Courier New"/>
            </a:endParaRPr>
          </a:p>
          <a:p>
            <a:pPr indent="713740" algn="just">
              <a:tabLst>
                <a:tab pos="5829300" algn="l"/>
                <a:tab pos="9372600" algn="l"/>
              </a:tabLst>
            </a:pPr>
            <a:r>
              <a:rPr lang="en-US" altLang="zh-CN" kern="100">
                <a:latin typeface="宋体"/>
                <a:ea typeface="楷体_GB2312"/>
                <a:cs typeface="Times New Roman"/>
              </a:rPr>
              <a:t>②</a:t>
            </a:r>
            <a:r>
              <a:rPr lang="zh-CN" altLang="zh-CN" kern="100">
                <a:ea typeface="楷体_GB2312"/>
                <a:cs typeface="Times New Roman"/>
              </a:rPr>
              <a:t>林庚关于唐诗中的</a:t>
            </a:r>
            <a:r>
              <a:rPr lang="en-US" altLang="zh-CN" kern="100">
                <a:latin typeface="宋体"/>
                <a:cs typeface="Times New Roman"/>
              </a:rPr>
              <a:t>“</a:t>
            </a:r>
            <a:r>
              <a:rPr lang="zh-CN" altLang="zh-CN" kern="100">
                <a:ea typeface="楷体_GB2312"/>
                <a:cs typeface="Times New Roman"/>
              </a:rPr>
              <a:t>盛唐气象</a:t>
            </a:r>
            <a:r>
              <a:rPr lang="en-US" altLang="zh-CN" kern="100">
                <a:latin typeface="宋体"/>
                <a:cs typeface="Times New Roman"/>
              </a:rPr>
              <a:t>”“</a:t>
            </a:r>
            <a:r>
              <a:rPr lang="zh-CN" altLang="zh-CN" kern="100">
                <a:ea typeface="楷体_GB2312"/>
                <a:cs typeface="Times New Roman"/>
              </a:rPr>
              <a:t>少年精神</a:t>
            </a:r>
            <a:r>
              <a:rPr lang="en-US" altLang="zh-CN" kern="100">
                <a:latin typeface="宋体"/>
                <a:cs typeface="Times New Roman"/>
              </a:rPr>
              <a:t>”</a:t>
            </a:r>
            <a:r>
              <a:rPr lang="zh-CN" altLang="zh-CN" kern="100">
                <a:ea typeface="楷体_GB2312"/>
                <a:cs typeface="Times New Roman"/>
              </a:rPr>
              <a:t>之说，令人耳目一新。</a:t>
            </a:r>
            <a:endParaRPr lang="zh-CN" altLang="zh-CN" sz="1050" kern="100">
              <a:latin typeface="宋体"/>
              <a:cs typeface="Courier New"/>
            </a:endParaRPr>
          </a:p>
          <a:p>
            <a:pPr indent="713740" algn="just">
              <a:tabLst>
                <a:tab pos="5829300" algn="l"/>
                <a:tab pos="9372600" algn="l"/>
              </a:tabLst>
            </a:pPr>
            <a:r>
              <a:rPr lang="en-US" altLang="zh-CN" kern="100">
                <a:latin typeface="宋体"/>
                <a:ea typeface="楷体_GB2312"/>
                <a:cs typeface="Times New Roman"/>
              </a:rPr>
              <a:t>③</a:t>
            </a:r>
            <a:r>
              <a:rPr lang="zh-CN" altLang="zh-CN" kern="100">
                <a:ea typeface="楷体_GB2312"/>
                <a:cs typeface="Times New Roman"/>
              </a:rPr>
              <a:t>林庚关于唐诗中的</a:t>
            </a:r>
            <a:r>
              <a:rPr lang="en-US" altLang="zh-CN" kern="100">
                <a:latin typeface="宋体"/>
                <a:cs typeface="Times New Roman"/>
              </a:rPr>
              <a:t>“</a:t>
            </a:r>
            <a:r>
              <a:rPr lang="zh-CN" altLang="zh-CN" kern="100">
                <a:ea typeface="楷体_GB2312"/>
                <a:cs typeface="Times New Roman"/>
              </a:rPr>
              <a:t>盛唐气象</a:t>
            </a:r>
            <a:r>
              <a:rPr lang="en-US" altLang="zh-CN" kern="100">
                <a:latin typeface="宋体"/>
                <a:cs typeface="Times New Roman"/>
              </a:rPr>
              <a:t>”“</a:t>
            </a:r>
            <a:r>
              <a:rPr lang="zh-CN" altLang="zh-CN" kern="100">
                <a:ea typeface="楷体_GB2312"/>
                <a:cs typeface="Times New Roman"/>
              </a:rPr>
              <a:t>少年精神</a:t>
            </a:r>
            <a:r>
              <a:rPr lang="en-US" altLang="zh-CN" kern="100">
                <a:latin typeface="宋体"/>
                <a:cs typeface="Times New Roman"/>
              </a:rPr>
              <a:t>”</a:t>
            </a:r>
            <a:r>
              <a:rPr lang="zh-CN" altLang="zh-CN" kern="100">
                <a:ea typeface="楷体_GB2312"/>
                <a:cs typeface="Times New Roman"/>
              </a:rPr>
              <a:t>之说，使受教的学子们心悦诚服。</a:t>
            </a:r>
            <a:endParaRPr lang="zh-CN" altLang="zh-CN" sz="1050" kern="100">
              <a:latin typeface="宋体"/>
              <a:cs typeface="Courier New"/>
            </a:endParaRPr>
          </a:p>
          <a:p>
            <a:pPr indent="713740" algn="just">
              <a:tabLst>
                <a:tab pos="5829300" algn="l"/>
                <a:tab pos="9372600" algn="l"/>
              </a:tabLst>
            </a:pPr>
            <a:r>
              <a:rPr lang="en-US" altLang="zh-CN" kern="100">
                <a:latin typeface="宋体"/>
                <a:ea typeface="楷体_GB2312"/>
                <a:cs typeface="Times New Roman"/>
              </a:rPr>
              <a:t>④</a:t>
            </a:r>
            <a:r>
              <a:rPr lang="zh-CN" altLang="zh-CN" kern="100">
                <a:ea typeface="楷体_GB2312"/>
                <a:cs typeface="Times New Roman"/>
              </a:rPr>
              <a:t>林庚关于唐诗中的</a:t>
            </a:r>
            <a:r>
              <a:rPr lang="en-US" altLang="zh-CN" kern="100">
                <a:latin typeface="宋体"/>
                <a:cs typeface="Times New Roman"/>
              </a:rPr>
              <a:t>“</a:t>
            </a:r>
            <a:r>
              <a:rPr lang="zh-CN" altLang="zh-CN" kern="100">
                <a:ea typeface="楷体_GB2312"/>
                <a:cs typeface="Times New Roman"/>
              </a:rPr>
              <a:t>盛唐气象</a:t>
            </a:r>
            <a:r>
              <a:rPr lang="en-US" altLang="zh-CN" kern="100">
                <a:latin typeface="宋体"/>
                <a:cs typeface="Times New Roman"/>
              </a:rPr>
              <a:t>”“</a:t>
            </a:r>
            <a:r>
              <a:rPr lang="zh-CN" altLang="zh-CN" kern="100">
                <a:ea typeface="楷体_GB2312"/>
                <a:cs typeface="Times New Roman"/>
              </a:rPr>
              <a:t>少年精神</a:t>
            </a:r>
            <a:r>
              <a:rPr lang="en-US" altLang="zh-CN" kern="100">
                <a:latin typeface="宋体"/>
                <a:cs typeface="Times New Roman"/>
              </a:rPr>
              <a:t>”</a:t>
            </a:r>
            <a:r>
              <a:rPr lang="zh-CN" altLang="zh-CN" kern="100">
                <a:ea typeface="楷体_GB2312"/>
                <a:cs typeface="Times New Roman"/>
              </a:rPr>
              <a:t>之说，成为学子们的鲜活的精神思想营养</a:t>
            </a:r>
            <a:r>
              <a:rPr lang="zh-CN" altLang="zh-CN" kern="100" smtClean="0">
                <a:ea typeface="楷体_GB2312"/>
                <a:cs typeface="Times New Roman"/>
              </a:rPr>
              <a:t>。</a:t>
            </a:r>
          </a:p>
        </p:txBody>
      </p:sp>
    </p:spTree>
    <p:extLst>
      <p:ext uri="{BB962C8B-B14F-4D97-AF65-F5344CB8AC3E}">
        <p14:creationId xmlns:p14="http://schemas.microsoft.com/office/powerpoint/2010/main" val="42324619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917626"/>
            <a:ext cx="11377262" cy="1829423"/>
          </a:xfrm>
        </p:spPr>
        <p:txBody>
          <a:bodyPr/>
          <a:lstStyle/>
          <a:p>
            <a:pPr lvl="0" indent="713740" algn="just">
              <a:tabLst>
                <a:tab pos="5829300" algn="l"/>
                <a:tab pos="9372600" algn="l"/>
              </a:tabLst>
            </a:pPr>
            <a:r>
              <a:rPr lang="zh-CN" altLang="zh-CN" kern="100">
                <a:solidFill>
                  <a:srgbClr val="FF0000"/>
                </a:solidFill>
                <a:ea typeface="黑体"/>
                <a:cs typeface="Times New Roman"/>
              </a:rPr>
              <a:t>【答案】</a:t>
            </a:r>
            <a:r>
              <a:rPr lang="zh-CN" altLang="zh-CN" kern="100">
                <a:solidFill>
                  <a:prstClr val="black"/>
                </a:solidFill>
                <a:cs typeface="Times New Roman"/>
              </a:rPr>
              <a:t>自从林庚成了北大名师，他的令人耳目一新的关于唐诗中的</a:t>
            </a:r>
            <a:r>
              <a:rPr lang="en-US" altLang="zh-CN" kern="100">
                <a:solidFill>
                  <a:prstClr val="black"/>
                </a:solidFill>
                <a:latin typeface="宋体"/>
                <a:cs typeface="Times New Roman"/>
              </a:rPr>
              <a:t>“</a:t>
            </a:r>
            <a:r>
              <a:rPr lang="zh-CN" altLang="zh-CN" kern="100">
                <a:solidFill>
                  <a:prstClr val="black"/>
                </a:solidFill>
                <a:cs typeface="Times New Roman"/>
              </a:rPr>
              <a:t>盛唐气象</a:t>
            </a:r>
            <a:r>
              <a:rPr lang="en-US" altLang="zh-CN" kern="100">
                <a:solidFill>
                  <a:prstClr val="black"/>
                </a:solidFill>
                <a:latin typeface="宋体"/>
                <a:cs typeface="Times New Roman"/>
              </a:rPr>
              <a:t>”“</a:t>
            </a:r>
            <a:r>
              <a:rPr lang="zh-CN" altLang="zh-CN" kern="100">
                <a:solidFill>
                  <a:prstClr val="black"/>
                </a:solidFill>
                <a:cs typeface="Times New Roman"/>
              </a:rPr>
              <a:t>少年精神</a:t>
            </a:r>
            <a:r>
              <a:rPr lang="en-US" altLang="zh-CN" kern="100">
                <a:solidFill>
                  <a:prstClr val="black"/>
                </a:solidFill>
                <a:latin typeface="宋体"/>
                <a:cs typeface="Times New Roman"/>
              </a:rPr>
              <a:t>”</a:t>
            </a:r>
            <a:r>
              <a:rPr lang="zh-CN" altLang="zh-CN" kern="100">
                <a:solidFill>
                  <a:prstClr val="black"/>
                </a:solidFill>
                <a:cs typeface="Times New Roman"/>
              </a:rPr>
              <a:t>之说，成为受教的学子们心悦诚服的鲜活的精神思想营养</a:t>
            </a:r>
            <a:r>
              <a:rPr lang="zh-CN" altLang="zh-CN" kern="100" smtClean="0">
                <a:solidFill>
                  <a:prstClr val="black"/>
                </a:solidFill>
                <a:cs typeface="Times New Roman"/>
              </a:rPr>
              <a:t>。</a:t>
            </a:r>
            <a:endParaRPr lang="zh-CN" altLang="zh-CN" sz="1050" kern="100">
              <a:solidFill>
                <a:prstClr val="black"/>
              </a:solidFill>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97546"/>
            <a:ext cx="11377262" cy="3639149"/>
          </a:xfrm>
        </p:spPr>
        <p:txBody>
          <a:bodyPr/>
          <a:lstStyle/>
          <a:p>
            <a:pPr indent="713740" algn="just">
              <a:tabLst>
                <a:tab pos="5829300" algn="l"/>
                <a:tab pos="9372600" algn="l"/>
              </a:tabLst>
            </a:pPr>
            <a:r>
              <a:rPr lang="en-US" altLang="zh-CN" kern="100">
                <a:cs typeface="Courier New"/>
              </a:rPr>
              <a:t>5</a:t>
            </a:r>
            <a:r>
              <a:rPr lang="zh-CN" altLang="zh-CN" kern="100">
                <a:cs typeface="Times New Roman"/>
              </a:rPr>
              <a:t>．请从</a:t>
            </a:r>
            <a:r>
              <a:rPr lang="en-US" altLang="zh-CN" kern="100">
                <a:latin typeface="宋体"/>
                <a:cs typeface="Times New Roman"/>
              </a:rPr>
              <a:t>“</a:t>
            </a:r>
            <a:r>
              <a:rPr lang="zh-CN" altLang="zh-CN" kern="100">
                <a:cs typeface="Times New Roman"/>
              </a:rPr>
              <a:t>竹</a:t>
            </a:r>
            <a:r>
              <a:rPr lang="en-US" altLang="zh-CN" kern="100">
                <a:latin typeface="宋体"/>
                <a:cs typeface="Times New Roman"/>
              </a:rPr>
              <a:t>”“</a:t>
            </a:r>
            <a:r>
              <a:rPr lang="zh-CN" altLang="zh-CN" kern="100">
                <a:cs typeface="Times New Roman"/>
              </a:rPr>
              <a:t>旦</a:t>
            </a:r>
            <a:r>
              <a:rPr lang="en-US" altLang="zh-CN" kern="100">
                <a:latin typeface="宋体"/>
                <a:cs typeface="Times New Roman"/>
              </a:rPr>
              <a:t>”“</a:t>
            </a:r>
            <a:r>
              <a:rPr lang="zh-CN" altLang="zh-CN" kern="100">
                <a:cs typeface="Times New Roman"/>
              </a:rPr>
              <a:t>月</a:t>
            </a:r>
            <a:r>
              <a:rPr lang="en-US" altLang="zh-CN" kern="100">
                <a:latin typeface="宋体"/>
                <a:cs typeface="Times New Roman"/>
              </a:rPr>
              <a:t>”</a:t>
            </a:r>
            <a:r>
              <a:rPr lang="zh-CN" altLang="zh-CN" kern="100">
                <a:cs typeface="Times New Roman"/>
              </a:rPr>
              <a:t>三字中任选两个，参照下面文字中画线句子的形式进行仿写。</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中国汉字有着无穷的魅力。其独特的形美和义美，随时都能勾起人们无限的联想和想象。例如：</a:t>
            </a:r>
            <a:r>
              <a:rPr lang="zh-CN" altLang="zh-CN" u="dotted" kern="100">
                <a:ea typeface="楷体_GB2312"/>
                <a:cs typeface="Times New Roman"/>
              </a:rPr>
              <a:t>一个</a:t>
            </a:r>
            <a:r>
              <a:rPr lang="en-US" altLang="zh-CN" u="dotted" kern="100">
                <a:latin typeface="宋体"/>
                <a:cs typeface="Times New Roman"/>
              </a:rPr>
              <a:t>“</a:t>
            </a:r>
            <a:r>
              <a:rPr lang="zh-CN" altLang="zh-CN" u="dotted" kern="100">
                <a:ea typeface="楷体_GB2312"/>
                <a:cs typeface="Times New Roman"/>
              </a:rPr>
              <a:t>马</a:t>
            </a:r>
            <a:r>
              <a:rPr lang="en-US" altLang="zh-CN" u="dotted" kern="100">
                <a:latin typeface="宋体"/>
                <a:cs typeface="Times New Roman"/>
              </a:rPr>
              <a:t>”</a:t>
            </a:r>
            <a:r>
              <a:rPr lang="zh-CN" altLang="zh-CN" u="dotted" kern="100">
                <a:ea typeface="楷体_GB2312"/>
                <a:cs typeface="Times New Roman"/>
              </a:rPr>
              <a:t>字，让你仿佛看到了鬃毛飘扬昂首长啸的骏马，孤独踯躅在寂寞的沙场。一个</a:t>
            </a:r>
            <a:r>
              <a:rPr lang="en-US" altLang="zh-CN" u="dotted" kern="100">
                <a:latin typeface="宋体"/>
                <a:cs typeface="Times New Roman"/>
              </a:rPr>
              <a:t>“</a:t>
            </a:r>
            <a:r>
              <a:rPr lang="zh-CN" altLang="zh-CN" u="dotted" kern="100">
                <a:ea typeface="楷体_GB2312"/>
                <a:cs typeface="Times New Roman"/>
              </a:rPr>
              <a:t>雨</a:t>
            </a:r>
            <a:r>
              <a:rPr lang="en-US" altLang="zh-CN" u="dotted" kern="100">
                <a:latin typeface="宋体"/>
                <a:cs typeface="Times New Roman"/>
              </a:rPr>
              <a:t>”</a:t>
            </a:r>
            <a:r>
              <a:rPr lang="zh-CN" altLang="zh-CN" u="dotted" kern="100">
                <a:ea typeface="楷体_GB2312"/>
                <a:cs typeface="Times New Roman"/>
              </a:rPr>
              <a:t>字，让你仿佛看到了漫天的小雨淅淅沥沥地洒落，红了樱桃，绿了芭蕉</a:t>
            </a:r>
            <a:r>
              <a:rPr lang="zh-CN" altLang="zh-CN" u="dotted"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645201"/>
            <a:ext cx="11377262" cy="2432665"/>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a:t>
            </a:r>
            <a:r>
              <a:rPr lang="zh-CN" altLang="zh-CN" kern="100">
                <a:cs typeface="Times New Roman"/>
              </a:rPr>
              <a:t>示例</a:t>
            </a:r>
            <a:r>
              <a:rPr lang="en-US" altLang="zh-CN" kern="100">
                <a:cs typeface="Courier New"/>
              </a:rPr>
              <a:t>)</a:t>
            </a:r>
            <a:r>
              <a:rPr lang="zh-CN" altLang="zh-CN" kern="100">
                <a:cs typeface="Times New Roman"/>
              </a:rPr>
              <a:t>一个</a:t>
            </a:r>
            <a:r>
              <a:rPr lang="en-US" altLang="zh-CN" kern="100">
                <a:latin typeface="宋体"/>
                <a:cs typeface="Times New Roman"/>
              </a:rPr>
              <a:t>“</a:t>
            </a:r>
            <a:r>
              <a:rPr lang="zh-CN" altLang="zh-CN" kern="100">
                <a:cs typeface="Times New Roman"/>
              </a:rPr>
              <a:t>竹</a:t>
            </a:r>
            <a:r>
              <a:rPr lang="en-US" altLang="zh-CN" kern="100">
                <a:latin typeface="宋体"/>
                <a:cs typeface="Times New Roman"/>
              </a:rPr>
              <a:t>”</a:t>
            </a:r>
            <a:r>
              <a:rPr lang="zh-CN" altLang="zh-CN" kern="100">
                <a:cs typeface="Times New Roman"/>
              </a:rPr>
              <a:t>字，让你仿佛看到了翠绿秀颀的万竿斜竹，在阳光里筛下斑驳的影子，耳边竹风飒飒，地上竹影婆娑。一个</a:t>
            </a:r>
            <a:r>
              <a:rPr lang="en-US" altLang="zh-CN" kern="100">
                <a:latin typeface="宋体"/>
                <a:cs typeface="Times New Roman"/>
              </a:rPr>
              <a:t>“</a:t>
            </a:r>
            <a:r>
              <a:rPr lang="zh-CN" altLang="zh-CN" kern="100">
                <a:cs typeface="Times New Roman"/>
              </a:rPr>
              <a:t>旦</a:t>
            </a:r>
            <a:r>
              <a:rPr lang="en-US" altLang="zh-CN" kern="100">
                <a:latin typeface="宋体"/>
                <a:cs typeface="Times New Roman"/>
              </a:rPr>
              <a:t>”</a:t>
            </a:r>
            <a:r>
              <a:rPr lang="zh-CN" altLang="zh-CN" kern="100">
                <a:cs typeface="Times New Roman"/>
              </a:rPr>
              <a:t>字，让你仿佛看到了一轮红彤彤的太阳从地平线上冉冉升起，云蒸霞蔚，气象万千</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扩展</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审美鉴赏与创造</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01891507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97546"/>
            <a:ext cx="11377262" cy="5091020"/>
          </a:xfrm>
        </p:spPr>
        <p:txBody>
          <a:bodyPr/>
          <a:lstStyle/>
          <a:p>
            <a:pPr indent="713740" algn="just">
              <a:lnSpc>
                <a:spcPct val="130000"/>
              </a:lnSpc>
              <a:tabLst>
                <a:tab pos="5829300" algn="l"/>
                <a:tab pos="9372600" algn="l"/>
              </a:tabLst>
            </a:pPr>
            <a:r>
              <a:rPr lang="zh-CN" altLang="zh-CN" kern="100">
                <a:ea typeface="黑体"/>
                <a:cs typeface="Times New Roman"/>
              </a:rPr>
              <a:t>课内素材</a:t>
            </a:r>
            <a:endParaRPr lang="zh-CN" altLang="zh-CN" sz="1050" kern="100">
              <a:latin typeface="宋体"/>
              <a:cs typeface="Courier New"/>
            </a:endParaRPr>
          </a:p>
          <a:p>
            <a:pPr indent="713740" algn="ctr">
              <a:lnSpc>
                <a:spcPct val="130000"/>
              </a:lnSpc>
              <a:tabLst>
                <a:tab pos="5829300" algn="l"/>
                <a:tab pos="9372600" algn="l"/>
              </a:tabLst>
            </a:pPr>
            <a:r>
              <a:rPr lang="zh-CN" altLang="zh-CN" kern="100">
                <a:ea typeface="黑体"/>
                <a:cs typeface="Times New Roman"/>
              </a:rPr>
              <a:t>处处留心皆学问</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cs typeface="Times New Roman"/>
              </a:rPr>
              <a:t>文学作品中，一个字精妙与否，足以决定作品是流光溢彩，还是黯然失色，尤其是我们的古典诗词，用简短的几个字，造就的却是丰富的情感与博大的意境，使人读后满口余香，妙处难与人说。本文作者林庚以他深厚的文学素养与丰富的想象力，对</a:t>
            </a:r>
            <a:r>
              <a:rPr lang="en-US" altLang="zh-CN" kern="100">
                <a:latin typeface="宋体"/>
                <a:cs typeface="Times New Roman"/>
              </a:rPr>
              <a:t>“</a:t>
            </a:r>
            <a:r>
              <a:rPr lang="zh-CN" altLang="zh-CN" kern="100">
                <a:cs typeface="Times New Roman"/>
              </a:rPr>
              <a:t>树</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树叶</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落木</a:t>
            </a:r>
            <a:r>
              <a:rPr lang="en-US" altLang="zh-CN" kern="100">
                <a:latin typeface="宋体"/>
                <a:cs typeface="Times New Roman"/>
              </a:rPr>
              <a:t>”</a:t>
            </a:r>
            <a:r>
              <a:rPr lang="zh-CN" altLang="zh-CN" kern="100">
                <a:cs typeface="Times New Roman"/>
              </a:rPr>
              <a:t>所造成的诗的意境的差别做出了极为精细的美学辨析，他的这种文学研究精神值得我们学习。</a:t>
            </a:r>
            <a:endParaRPr lang="zh-CN" altLang="zh-CN" sz="1050" kern="100">
              <a:latin typeface="宋体"/>
              <a:cs typeface="Courier New"/>
            </a:endParaRPr>
          </a:p>
          <a:p>
            <a:pPr>
              <a:lnSpc>
                <a:spcPct val="130000"/>
              </a:lnSpc>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深阅读</a:t>
            </a:r>
            <a:r>
              <a:rPr lang="en-US" altLang="zh-CN" kern="100">
                <a:latin typeface="宋体"/>
                <a:cs typeface="Times New Roman"/>
              </a:rPr>
              <a:t>”“</a:t>
            </a:r>
            <a:r>
              <a:rPr lang="zh-CN" altLang="zh-CN" kern="100">
                <a:ea typeface="仿宋_GB2312"/>
                <a:cs typeface="Times New Roman"/>
              </a:rPr>
              <a:t>严谨治学</a:t>
            </a:r>
            <a:r>
              <a:rPr lang="en-US" altLang="zh-CN" kern="100">
                <a:latin typeface="宋体"/>
                <a:cs typeface="Times New Roman"/>
              </a:rPr>
              <a:t>”“</a:t>
            </a:r>
            <a:r>
              <a:rPr lang="zh-CN" altLang="zh-CN" kern="100">
                <a:ea typeface="仿宋_GB2312"/>
                <a:cs typeface="Times New Roman"/>
              </a:rPr>
              <a:t>善于发现</a:t>
            </a:r>
            <a:r>
              <a:rPr lang="en-US" altLang="zh-CN" kern="100">
                <a:latin typeface="宋体"/>
                <a:cs typeface="Times New Roman"/>
              </a:rPr>
              <a:t>”</a:t>
            </a:r>
            <a:r>
              <a:rPr lang="zh-CN" altLang="zh-CN" kern="100" smtClean="0">
                <a:ea typeface="仿宋_GB2312"/>
                <a:cs typeface="Times New Roman"/>
              </a:rPr>
              <a:t>等。</a:t>
            </a:r>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889775481"/>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7170"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33141307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en-US" altLang="zh-CN" kern="100">
                <a:cs typeface="Courier New"/>
              </a:rPr>
              <a:t> </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课外素材</a:t>
            </a:r>
            <a:endParaRPr lang="zh-CN" altLang="zh-CN" sz="1050" kern="100">
              <a:latin typeface="宋体"/>
              <a:cs typeface="Courier New"/>
            </a:endParaRPr>
          </a:p>
          <a:p>
            <a:pPr indent="713740" algn="ctr">
              <a:tabLst>
                <a:tab pos="5829300" algn="l"/>
                <a:tab pos="9372600" algn="l"/>
              </a:tabLst>
            </a:pPr>
            <a:r>
              <a:rPr lang="zh-CN" altLang="zh-CN" kern="100">
                <a:ea typeface="黑体"/>
                <a:cs typeface="Times New Roman"/>
              </a:rPr>
              <a:t>最后一课</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林庚退休之前，中文系特意为他安排了一堂</a:t>
            </a:r>
            <a:r>
              <a:rPr lang="en-US" altLang="zh-CN" kern="100">
                <a:latin typeface="宋体"/>
                <a:cs typeface="Times New Roman"/>
              </a:rPr>
              <a:t>“</a:t>
            </a:r>
            <a:r>
              <a:rPr lang="zh-CN" altLang="zh-CN" kern="100">
                <a:cs typeface="Times New Roman"/>
              </a:rPr>
              <a:t>告别课</a:t>
            </a:r>
            <a:r>
              <a:rPr lang="en-US" altLang="zh-CN" kern="100">
                <a:latin typeface="宋体"/>
                <a:cs typeface="Times New Roman"/>
              </a:rPr>
              <a:t>”</a:t>
            </a:r>
            <a:r>
              <a:rPr lang="zh-CN" altLang="zh-CN" kern="100">
                <a:cs typeface="Times New Roman"/>
              </a:rPr>
              <a:t>。尽管从</a:t>
            </a:r>
            <a:r>
              <a:rPr lang="en-US" altLang="zh-CN" kern="100">
                <a:cs typeface="Courier New"/>
              </a:rPr>
              <a:t>1933</a:t>
            </a:r>
            <a:r>
              <a:rPr lang="zh-CN" altLang="zh-CN" kern="100">
                <a:cs typeface="Times New Roman"/>
              </a:rPr>
              <a:t>年在清华大学给朱自清当助教开始，林庚已在讲台上躬耕了半个世纪，但这</a:t>
            </a:r>
            <a:r>
              <a:rPr lang="en-US" altLang="zh-CN" kern="100">
                <a:latin typeface="宋体"/>
                <a:cs typeface="Times New Roman"/>
              </a:rPr>
              <a:t>“</a:t>
            </a:r>
            <a:r>
              <a:rPr lang="zh-CN" altLang="zh-CN" kern="100">
                <a:cs typeface="Times New Roman"/>
              </a:rPr>
              <a:t>最后一课</a:t>
            </a:r>
            <a:r>
              <a:rPr lang="en-US" altLang="zh-CN" kern="100">
                <a:latin typeface="宋体"/>
                <a:cs typeface="Times New Roman"/>
              </a:rPr>
              <a:t>”</a:t>
            </a:r>
            <a:r>
              <a:rPr lang="zh-CN" altLang="zh-CN" kern="100">
                <a:cs typeface="Times New Roman"/>
              </a:rPr>
              <a:t>，他整整准备了一个月。他的讲课题目几经更换才定下，讲课内容也斟酌再三，教案足足准备了一个月。这一课，讲的是</a:t>
            </a:r>
            <a:r>
              <a:rPr lang="en-US" altLang="zh-CN" kern="100">
                <a:latin typeface="宋体"/>
                <a:cs typeface="Times New Roman"/>
              </a:rPr>
              <a:t>“</a:t>
            </a:r>
            <a:r>
              <a:rPr lang="zh-CN" altLang="zh-CN" kern="100">
                <a:cs typeface="Times New Roman"/>
              </a:rPr>
              <a:t>什么是诗</a:t>
            </a:r>
            <a:r>
              <a:rPr lang="en-US" altLang="zh-CN" kern="100">
                <a:latin typeface="宋体"/>
                <a:cs typeface="Times New Roman"/>
              </a:rPr>
              <a:t>”</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632002"/>
          </a:xfrm>
        </p:spPr>
        <p:txBody>
          <a:bodyPr/>
          <a:lstStyle/>
          <a:p>
            <a:pPr indent="713740" algn="just">
              <a:lnSpc>
                <a:spcPct val="130000"/>
              </a:lnSpc>
              <a:tabLst>
                <a:tab pos="5829300" algn="l"/>
                <a:tab pos="9372600" algn="l"/>
              </a:tabLst>
            </a:pPr>
            <a:r>
              <a:rPr lang="zh-CN" altLang="zh-CN" kern="100">
                <a:cs typeface="Times New Roman"/>
              </a:rPr>
              <a:t>讲课那天，名流如云，燕园为之拥塞，场面极一时之盛。铃声一响，身高一米有八的老先生出现在讲台上。他穿一身经过精心设计的黄色衣服，配黄皮鞋，头发一丝不乱。照钱理群的说法，</a:t>
            </a:r>
            <a:r>
              <a:rPr lang="en-US" altLang="zh-CN" kern="100">
                <a:latin typeface="宋体"/>
                <a:cs typeface="Times New Roman"/>
              </a:rPr>
              <a:t>“</a:t>
            </a:r>
            <a:r>
              <a:rPr lang="zh-CN" altLang="zh-CN" kern="100">
                <a:cs typeface="Times New Roman"/>
              </a:rPr>
              <a:t>美得一上台就震住了大家</a:t>
            </a:r>
            <a:r>
              <a:rPr lang="en-US" altLang="zh-CN" kern="100">
                <a:latin typeface="宋体"/>
                <a:cs typeface="Times New Roman"/>
              </a:rPr>
              <a:t>”</a:t>
            </a:r>
            <a:r>
              <a:rPr lang="zh-CN" altLang="zh-CN" kern="100">
                <a:cs typeface="Times New Roman"/>
              </a:rPr>
              <a:t>。然后，他款款讲来，滔滔不绝。整整一节课，先生只讲了一首诗，然而，却讲得激情飞扬，贯通古今，纵横捭阖，出神入化，炉火纯青。在先生的讲授中，长眠千古的屈子和诗仙奇迹般地得以复活，带着五千年华夏文化的精魂，洞穿时空，直击今人的心灵世界。这堂课下来，大家都蒙了：诗歌竟然可以讲到这个境界！但是，课后当钱理群送他回家，他一进门便倒下，大病一场，休养了好长一段日子。</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敬业与乐业</a:t>
            </a:r>
            <a:r>
              <a:rPr lang="en-US" altLang="zh-CN" kern="100">
                <a:latin typeface="宋体"/>
                <a:cs typeface="Times New Roman"/>
              </a:rPr>
              <a:t>”“</a:t>
            </a:r>
            <a:r>
              <a:rPr lang="zh-CN" altLang="zh-CN" kern="100">
                <a:ea typeface="仿宋_GB2312"/>
                <a:cs typeface="Times New Roman"/>
              </a:rPr>
              <a:t>精彩人生</a:t>
            </a:r>
            <a:r>
              <a:rPr lang="en-US" altLang="zh-CN" kern="100">
                <a:latin typeface="宋体"/>
                <a:cs typeface="Times New Roman"/>
              </a:rPr>
              <a:t>”“</a:t>
            </a:r>
            <a:r>
              <a:rPr lang="zh-CN" altLang="zh-CN" kern="100">
                <a:ea typeface="仿宋_GB2312"/>
                <a:cs typeface="Times New Roman"/>
              </a:rPr>
              <a:t>人生壮怀</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预习</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语言构建与运用</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451779171"/>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92503"/>
            <a:ext cx="11377262" cy="3035907"/>
          </a:xfrm>
          <a:ln>
            <a:solidFill>
              <a:schemeClr val="tx1"/>
            </a:solidFill>
            <a:prstDash val="lgDash"/>
          </a:ln>
        </p:spPr>
        <p:txBody>
          <a:bodyPr/>
          <a:lstStyle/>
          <a:p>
            <a:pPr indent="713740" algn="just">
              <a:tabLst>
                <a:tab pos="5829300" algn="l"/>
                <a:tab pos="9372600" algn="l"/>
              </a:tabLst>
            </a:pPr>
            <a:r>
              <a:rPr lang="zh-CN" altLang="zh-CN" kern="100">
                <a:ea typeface="黑体"/>
                <a:cs typeface="Times New Roman"/>
              </a:rPr>
              <a:t>导读：</a:t>
            </a:r>
            <a:r>
              <a:rPr lang="zh-CN" altLang="zh-CN" kern="100">
                <a:ea typeface="仿宋_GB2312"/>
                <a:cs typeface="Times New Roman"/>
              </a:rPr>
              <a:t>深深的秋啊，凉凉的风。秋风吹来梧桐的梦，一片落叶一首诗，一片落叶一份情。我踏着落叶漫步，追逐那七彩的缤纷，爱恋着秋日的宁静。深深的秋啊，凉凉的风，秋风吹来梧桐的梦。世上没有一样的桐叶，地上没有一样的脚印。我迎着秋叶走去，追逐那岁月的青春，憧憬着美丽的人生</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21962440"/>
              </p:ext>
            </p:extLst>
          </p:nvPr>
        </p:nvGraphicFramePr>
        <p:xfrm>
          <a:off x="3201988" y="765498"/>
          <a:ext cx="5268912" cy="758825"/>
        </p:xfrm>
        <a:graphic>
          <a:graphicData uri="http://schemas.openxmlformats.org/presentationml/2006/ole">
            <mc:AlternateContent xmlns:mc="http://schemas.openxmlformats.org/markup-compatibility/2006">
              <mc:Choice xmlns:v="urn:schemas-microsoft-com:vml" Requires="v">
                <p:oleObj spid="_x0000_s8194"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1988" y="765498"/>
                        <a:ext cx="5268912" cy="758825"/>
                      </a:xfrm>
                      <a:prstGeom prst="rect">
                        <a:avLst/>
                      </a:prstGeom>
                      <a:noFill/>
                    </p:spPr>
                  </p:pic>
                </p:oleObj>
              </mc:Fallback>
            </mc:AlternateContent>
          </a:graphicData>
        </a:graphic>
      </p:graphicFrame>
    </p:spTree>
    <p:extLst>
      <p:ext uri="{BB962C8B-B14F-4D97-AF65-F5344CB8AC3E}">
        <p14:creationId xmlns:p14="http://schemas.microsoft.com/office/powerpoint/2010/main" val="170563783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61562"/>
          </a:xfrm>
        </p:spPr>
        <p:txBody>
          <a:bodyPr/>
          <a:lstStyle/>
          <a:p>
            <a:pPr indent="713740" algn="ctr">
              <a:tabLst>
                <a:tab pos="5829300" algn="l"/>
                <a:tab pos="9372600" algn="l"/>
              </a:tabLst>
            </a:pPr>
            <a:r>
              <a:rPr lang="zh-CN" altLang="zh-CN" kern="100">
                <a:ea typeface="黑体"/>
                <a:cs typeface="Times New Roman"/>
              </a:rPr>
              <a:t>吻影子的梧桐叶</a:t>
            </a:r>
            <a:endParaRPr lang="zh-CN" altLang="zh-CN" sz="1050" kern="100">
              <a:latin typeface="宋体"/>
              <a:cs typeface="Courier New"/>
            </a:endParaRPr>
          </a:p>
          <a:p>
            <a:pPr indent="713740" algn="ctr">
              <a:tabLst>
                <a:tab pos="5829300" algn="l"/>
                <a:tab pos="9372600" algn="l"/>
              </a:tabLst>
            </a:pPr>
            <a:r>
              <a:rPr lang="zh-CN" altLang="zh-CN" kern="100">
                <a:ea typeface="仿宋_GB2312"/>
                <a:cs typeface="Times New Roman"/>
              </a:rPr>
              <a:t>刘荒田</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金秋十月，飞抵上海。在陕西南路一带的街道闲逛，头上多叶如碧玉的法国梧桐。时值深秋，摇落之期本应不远。但偃蹇的树倚老卖老地排列着，并没有衰败的意思。遥想旧金山，梧桐叶不少，此刻该落叶纷飞。</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有一点遗憾</a:t>
            </a:r>
            <a:r>
              <a:rPr lang="en-US" altLang="zh-CN" kern="100">
                <a:ea typeface="楷体_GB2312"/>
                <a:cs typeface="Courier New"/>
              </a:rPr>
              <a:t>——</a:t>
            </a:r>
            <a:r>
              <a:rPr lang="zh-CN" altLang="zh-CN" kern="100">
                <a:ea typeface="楷体_GB2312"/>
                <a:cs typeface="Times New Roman"/>
              </a:rPr>
              <a:t>在上海听梧桐夜雨的梦，这一次圆不了</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lgn="l"/>
                <a:tab pos="9372600" algn="l"/>
              </a:tabLst>
            </a:pPr>
            <a:r>
              <a:rPr lang="zh-CN" altLang="zh-CN" kern="100">
                <a:ea typeface="楷体_GB2312"/>
                <a:cs typeface="Times New Roman"/>
              </a:rPr>
              <a:t>次年一月，我回到旧金山。寒夜，拥被读张爱玲散文，有一篇写到上海</a:t>
            </a:r>
            <a:r>
              <a:rPr lang="en-US" altLang="zh-CN" kern="100">
                <a:latin typeface="宋体"/>
                <a:cs typeface="Times New Roman"/>
              </a:rPr>
              <a:t>“</a:t>
            </a:r>
            <a:r>
              <a:rPr lang="zh-CN" altLang="zh-CN" kern="100">
                <a:ea typeface="楷体_GB2312"/>
                <a:cs typeface="Times New Roman"/>
              </a:rPr>
              <a:t>洋梧桐</a:t>
            </a:r>
            <a:r>
              <a:rPr lang="en-US" altLang="zh-CN" kern="100">
                <a:latin typeface="宋体"/>
                <a:cs typeface="Times New Roman"/>
              </a:rPr>
              <a:t>”</a:t>
            </a:r>
            <a:r>
              <a:rPr lang="zh-CN" altLang="zh-CN" kern="100">
                <a:ea typeface="楷体_GB2312"/>
                <a:cs typeface="Times New Roman"/>
              </a:rPr>
              <a:t>的落叶。她不是诗人，却以一首近散文化的新诗感动着我：大的黄叶子朝下掉</a:t>
            </a:r>
            <a:r>
              <a:rPr lang="en-US" altLang="zh-CN" kern="100">
                <a:ea typeface="楷体_GB2312"/>
                <a:cs typeface="Courier New"/>
              </a:rPr>
              <a:t>/</a:t>
            </a:r>
            <a:r>
              <a:rPr lang="zh-CN" altLang="zh-CN" kern="100">
                <a:ea typeface="楷体_GB2312"/>
                <a:cs typeface="Times New Roman"/>
              </a:rPr>
              <a:t>慢慢地，它经过风</a:t>
            </a:r>
            <a:r>
              <a:rPr lang="en-US" altLang="zh-CN" kern="100">
                <a:ea typeface="楷体_GB2312"/>
                <a:cs typeface="Courier New"/>
              </a:rPr>
              <a:t>/</a:t>
            </a:r>
            <a:r>
              <a:rPr lang="zh-CN" altLang="zh-CN" kern="100">
                <a:ea typeface="楷体_GB2312"/>
                <a:cs typeface="Times New Roman"/>
              </a:rPr>
              <a:t>经过淡青的天</a:t>
            </a:r>
            <a:r>
              <a:rPr lang="en-US" altLang="zh-CN" kern="100">
                <a:ea typeface="楷体_GB2312"/>
                <a:cs typeface="Courier New"/>
              </a:rPr>
              <a:t>/</a:t>
            </a:r>
            <a:r>
              <a:rPr lang="zh-CN" altLang="zh-CN" kern="100">
                <a:ea typeface="楷体_GB2312"/>
                <a:cs typeface="Times New Roman"/>
              </a:rPr>
              <a:t>经过天的刀光</a:t>
            </a:r>
            <a:r>
              <a:rPr lang="en-US" altLang="zh-CN" kern="100">
                <a:ea typeface="楷体_GB2312"/>
                <a:cs typeface="Courier New"/>
              </a:rPr>
              <a:t>/</a:t>
            </a:r>
            <a:r>
              <a:rPr lang="zh-CN" altLang="zh-CN" kern="100">
                <a:ea typeface="楷体_GB2312"/>
                <a:cs typeface="Times New Roman"/>
              </a:rPr>
              <a:t>黄灰楼房的尘梦</a:t>
            </a:r>
            <a:r>
              <a:rPr lang="en-US" altLang="zh-CN" kern="100">
                <a:ea typeface="楷体_GB2312"/>
                <a:cs typeface="Courier New"/>
              </a:rPr>
              <a:t>/</a:t>
            </a:r>
            <a:r>
              <a:rPr lang="zh-CN" altLang="zh-CN" kern="100">
                <a:ea typeface="楷体_GB2312"/>
                <a:cs typeface="Times New Roman"/>
              </a:rPr>
              <a:t>下来到半路上</a:t>
            </a:r>
            <a:r>
              <a:rPr lang="en-US" altLang="zh-CN" kern="100">
                <a:ea typeface="楷体_GB2312"/>
                <a:cs typeface="Courier New"/>
              </a:rPr>
              <a:t>/</a:t>
            </a:r>
            <a:r>
              <a:rPr lang="zh-CN" altLang="zh-CN" kern="100">
                <a:ea typeface="楷体_GB2312"/>
                <a:cs typeface="Times New Roman"/>
              </a:rPr>
              <a:t>看得出它是要去吻它的影子</a:t>
            </a:r>
            <a:r>
              <a:rPr lang="en-US" altLang="zh-CN" kern="100">
                <a:ea typeface="楷体_GB2312"/>
                <a:cs typeface="Courier New"/>
              </a:rPr>
              <a:t>/</a:t>
            </a:r>
            <a:r>
              <a:rPr lang="zh-CN" altLang="zh-CN" kern="100">
                <a:ea typeface="楷体_GB2312"/>
                <a:cs typeface="Times New Roman"/>
              </a:rPr>
              <a:t>地上它的影子</a:t>
            </a:r>
            <a:r>
              <a:rPr lang="en-US" altLang="zh-CN" kern="100">
                <a:ea typeface="楷体_GB2312"/>
                <a:cs typeface="Courier New"/>
              </a:rPr>
              <a:t>/</a:t>
            </a:r>
            <a:r>
              <a:rPr lang="zh-CN" altLang="zh-CN" kern="100">
                <a:ea typeface="楷体_GB2312"/>
                <a:cs typeface="Times New Roman"/>
              </a:rPr>
              <a:t>迎上来迎上来</a:t>
            </a:r>
            <a:r>
              <a:rPr lang="en-US" altLang="zh-CN" kern="100">
                <a:ea typeface="楷体_GB2312"/>
                <a:cs typeface="Courier New"/>
              </a:rPr>
              <a:t>/</a:t>
            </a:r>
            <a:r>
              <a:rPr lang="zh-CN" altLang="zh-CN" kern="100">
                <a:ea typeface="楷体_GB2312"/>
                <a:cs typeface="Times New Roman"/>
              </a:rPr>
              <a:t>又像是往斜里飘</a:t>
            </a:r>
            <a:r>
              <a:rPr lang="en-US" altLang="zh-CN" kern="100">
                <a:ea typeface="楷体_GB2312"/>
                <a:cs typeface="Courier New"/>
              </a:rPr>
              <a:t>/</a:t>
            </a:r>
            <a:r>
              <a:rPr lang="zh-CN" altLang="zh-CN" kern="100">
                <a:ea typeface="楷体_GB2312"/>
                <a:cs typeface="Times New Roman"/>
              </a:rPr>
              <a:t>叶子尽是慢着</a:t>
            </a:r>
            <a:r>
              <a:rPr lang="en-US" altLang="zh-CN" kern="100">
                <a:ea typeface="楷体_GB2312"/>
                <a:cs typeface="Courier New"/>
              </a:rPr>
              <a:t>/</a:t>
            </a:r>
            <a:r>
              <a:rPr lang="zh-CN" altLang="zh-CN" kern="100">
                <a:ea typeface="楷体_GB2312"/>
                <a:cs typeface="Times New Roman"/>
              </a:rPr>
              <a:t>装出中年的漠然</a:t>
            </a:r>
            <a:r>
              <a:rPr lang="en-US" altLang="zh-CN" kern="100">
                <a:ea typeface="楷体_GB2312"/>
                <a:cs typeface="Courier New"/>
              </a:rPr>
              <a:t>/</a:t>
            </a:r>
            <a:r>
              <a:rPr lang="zh-CN" altLang="zh-CN" kern="100">
                <a:ea typeface="楷体_GB2312"/>
                <a:cs typeface="Times New Roman"/>
              </a:rPr>
              <a:t>但是，一到地</a:t>
            </a:r>
            <a:r>
              <a:rPr lang="en-US" altLang="zh-CN" kern="100">
                <a:ea typeface="楷体_GB2312"/>
                <a:cs typeface="Courier New"/>
              </a:rPr>
              <a:t>/</a:t>
            </a:r>
            <a:r>
              <a:rPr lang="zh-CN" altLang="zh-CN" kern="100">
                <a:ea typeface="楷体_GB2312"/>
                <a:cs typeface="Times New Roman"/>
              </a:rPr>
              <a:t>金焦的手掌</a:t>
            </a:r>
            <a:r>
              <a:rPr lang="en-US" altLang="zh-CN" kern="100">
                <a:ea typeface="楷体_GB2312"/>
                <a:cs typeface="Courier New"/>
              </a:rPr>
              <a:t>/</a:t>
            </a:r>
            <a:r>
              <a:rPr lang="zh-CN" altLang="zh-CN" kern="100">
                <a:ea typeface="楷体_GB2312"/>
                <a:cs typeface="Times New Roman"/>
              </a:rPr>
              <a:t>小心覆着个小黑影</a:t>
            </a:r>
            <a:r>
              <a:rPr lang="en-US" altLang="zh-CN" kern="100">
                <a:ea typeface="楷体_GB2312"/>
                <a:cs typeface="Courier New"/>
              </a:rPr>
              <a:t>/</a:t>
            </a:r>
            <a:r>
              <a:rPr lang="zh-CN" altLang="zh-CN" kern="100">
                <a:ea typeface="楷体_GB2312"/>
                <a:cs typeface="Times New Roman"/>
              </a:rPr>
              <a:t>如同捉蟋蟀</a:t>
            </a:r>
            <a:r>
              <a:rPr lang="en-US" altLang="zh-CN" kern="100">
                <a:ea typeface="楷体_GB2312"/>
                <a:cs typeface="Courier New"/>
              </a:rPr>
              <a:t>/</a:t>
            </a:r>
            <a:r>
              <a:rPr lang="en-US" altLang="zh-CN" kern="100">
                <a:latin typeface="宋体"/>
                <a:cs typeface="Times New Roman"/>
              </a:rPr>
              <a:t>“</a:t>
            </a:r>
            <a:r>
              <a:rPr lang="zh-CN" altLang="zh-CN" kern="100">
                <a:ea typeface="楷体_GB2312"/>
                <a:cs typeface="Times New Roman"/>
              </a:rPr>
              <a:t>唔，在这儿了！</a:t>
            </a:r>
            <a:r>
              <a:rPr lang="en-US" altLang="zh-CN" kern="100" smtClean="0">
                <a:latin typeface="宋体"/>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lgn="l"/>
                <a:tab pos="9372600" algn="l"/>
              </a:tabLst>
            </a:pPr>
            <a:r>
              <a:rPr lang="zh-CN" altLang="zh-CN" kern="100">
                <a:ea typeface="楷体_GB2312"/>
                <a:cs typeface="Times New Roman"/>
              </a:rPr>
              <a:t>人的生命之树，和大上海的梧桐树近似。人生的后段，有一种功课叫</a:t>
            </a:r>
            <a:r>
              <a:rPr lang="en-US" altLang="zh-CN" kern="100">
                <a:latin typeface="宋体"/>
                <a:cs typeface="Times New Roman"/>
              </a:rPr>
              <a:t>“</a:t>
            </a:r>
            <a:r>
              <a:rPr lang="zh-CN" altLang="zh-CN" kern="100">
                <a:ea typeface="楷体_GB2312"/>
                <a:cs typeface="Times New Roman"/>
              </a:rPr>
              <a:t>吻影子</a:t>
            </a:r>
            <a:r>
              <a:rPr lang="en-US" altLang="zh-CN" kern="100">
                <a:latin typeface="宋体"/>
                <a:cs typeface="Times New Roman"/>
              </a:rPr>
              <a:t>”</a:t>
            </a:r>
            <a:r>
              <a:rPr lang="zh-CN" altLang="zh-CN" kern="100">
                <a:ea typeface="楷体_GB2312"/>
                <a:cs typeface="Times New Roman"/>
              </a:rPr>
              <a:t>。这</a:t>
            </a:r>
            <a:r>
              <a:rPr lang="en-US" altLang="zh-CN" kern="100">
                <a:latin typeface="宋体"/>
                <a:cs typeface="Times New Roman"/>
              </a:rPr>
              <a:t>“</a:t>
            </a:r>
            <a:r>
              <a:rPr lang="zh-CN" altLang="zh-CN" kern="100">
                <a:ea typeface="楷体_GB2312"/>
                <a:cs typeface="Times New Roman"/>
              </a:rPr>
              <a:t>影子</a:t>
            </a:r>
            <a:r>
              <a:rPr lang="en-US" altLang="zh-CN" kern="100">
                <a:latin typeface="宋体"/>
                <a:cs typeface="Times New Roman"/>
              </a:rPr>
              <a:t>”</a:t>
            </a:r>
            <a:r>
              <a:rPr lang="zh-CN" altLang="zh-CN" kern="100">
                <a:ea typeface="楷体_GB2312"/>
                <a:cs typeface="Times New Roman"/>
              </a:rPr>
              <a:t>是自身投下的，即</a:t>
            </a:r>
            <a:r>
              <a:rPr lang="en-US" altLang="zh-CN" kern="100">
                <a:latin typeface="宋体"/>
                <a:cs typeface="Times New Roman"/>
              </a:rPr>
              <a:t>“</a:t>
            </a:r>
            <a:r>
              <a:rPr lang="zh-CN" altLang="zh-CN" kern="100">
                <a:ea typeface="楷体_GB2312"/>
                <a:cs typeface="Times New Roman"/>
              </a:rPr>
              <a:t>前半生</a:t>
            </a:r>
            <a:r>
              <a:rPr lang="en-US" altLang="zh-CN" kern="100">
                <a:latin typeface="宋体"/>
                <a:cs typeface="Times New Roman"/>
              </a:rPr>
              <a:t>”</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后半生</a:t>
            </a:r>
            <a:r>
              <a:rPr lang="en-US" altLang="zh-CN" kern="100">
                <a:latin typeface="宋体"/>
                <a:cs typeface="Times New Roman"/>
              </a:rPr>
              <a:t>”</a:t>
            </a:r>
            <a:r>
              <a:rPr lang="zh-CN" altLang="zh-CN" kern="100">
                <a:ea typeface="楷体_GB2312"/>
                <a:cs typeface="Times New Roman"/>
              </a:rPr>
              <a:t>对它的追寻，貌似缓慢、矜持，其实迫不及待，一旦把</a:t>
            </a:r>
            <a:r>
              <a:rPr lang="en-US" altLang="zh-CN" kern="100">
                <a:latin typeface="宋体"/>
                <a:cs typeface="Times New Roman"/>
              </a:rPr>
              <a:t>“</a:t>
            </a:r>
            <a:r>
              <a:rPr lang="zh-CN" altLang="zh-CN" kern="100">
                <a:ea typeface="楷体_GB2312"/>
                <a:cs typeface="Times New Roman"/>
              </a:rPr>
              <a:t>影子</a:t>
            </a:r>
            <a:r>
              <a:rPr lang="en-US" altLang="zh-CN" kern="100">
                <a:latin typeface="宋体"/>
                <a:cs typeface="Times New Roman"/>
              </a:rPr>
              <a:t>”</a:t>
            </a:r>
            <a:r>
              <a:rPr lang="zh-CN" altLang="zh-CN" kern="100">
                <a:ea typeface="楷体_GB2312"/>
                <a:cs typeface="Times New Roman"/>
              </a:rPr>
              <a:t>捉到，就像儿时逮到蟋蟀，兴奋无比。影子多情地迎合着，最后，在铺满秋阳的水门汀上，落叶和它的爱</a:t>
            </a:r>
            <a:r>
              <a:rPr lang="en-US" altLang="zh-CN" kern="100">
                <a:ea typeface="楷体_GB2312"/>
                <a:cs typeface="Courier New"/>
              </a:rPr>
              <a:t>——</a:t>
            </a:r>
            <a:r>
              <a:rPr lang="zh-CN" altLang="zh-CN" kern="100">
                <a:ea typeface="楷体_GB2312"/>
                <a:cs typeface="Times New Roman"/>
              </a:rPr>
              <a:t>影子，静静地睡在一起。</a:t>
            </a:r>
            <a:endParaRPr lang="zh-CN" altLang="zh-CN" sz="1050" kern="100">
              <a:latin typeface="宋体"/>
              <a:cs typeface="Courier New"/>
            </a:endParaRPr>
          </a:p>
          <a:p>
            <a:r>
              <a:rPr lang="zh-CN" altLang="zh-CN" kern="100">
                <a:ea typeface="楷体_GB2312"/>
                <a:cs typeface="Times New Roman"/>
              </a:rPr>
              <a:t>别以为这过程简单，适用于一切怀旧症患者。一位我十分喜爱的小说家，说了一个故事：在加拿大多伦多一个听力诊所里，一位患痴呆症的老太太每个月都来见医生一次。陪她来的男人，对她极为体贴，抱着她上下车。</a:t>
            </a:r>
            <a:endParaRPr lang="zh-CN" altLang="en-US"/>
          </a:p>
        </p:txBody>
      </p:sp>
    </p:spTree>
    <p:extLst>
      <p:ext uri="{BB962C8B-B14F-4D97-AF65-F5344CB8AC3E}">
        <p14:creationId xmlns:p14="http://schemas.microsoft.com/office/powerpoint/2010/main" val="170563783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64804"/>
          </a:xfrm>
        </p:spPr>
        <p:txBody>
          <a:bodyPr/>
          <a:lstStyle/>
          <a:p>
            <a:r>
              <a:rPr lang="zh-CN" altLang="zh-CN" kern="100">
                <a:ea typeface="楷体_GB2312"/>
                <a:cs typeface="Times New Roman"/>
              </a:rPr>
              <a:t>她坐在候诊室，他会给她盖上自带的毯子，给她喂药，小心地揩去嘴角的水迹。护士看到，十分感动，问老太太：</a:t>
            </a:r>
            <a:r>
              <a:rPr lang="en-US" altLang="zh-CN" kern="100">
                <a:latin typeface="宋体"/>
                <a:cs typeface="Times New Roman"/>
              </a:rPr>
              <a:t>“</a:t>
            </a:r>
            <a:r>
              <a:rPr lang="zh-CN" altLang="zh-CN" kern="100">
                <a:ea typeface="楷体_GB2312"/>
                <a:cs typeface="Times New Roman"/>
              </a:rPr>
              <a:t>陪您的人是谁？</a:t>
            </a:r>
            <a:r>
              <a:rPr lang="en-US" altLang="zh-CN" kern="100">
                <a:latin typeface="宋体"/>
                <a:cs typeface="Times New Roman"/>
              </a:rPr>
              <a:t>”</a:t>
            </a:r>
            <a:r>
              <a:rPr lang="zh-CN" altLang="zh-CN" kern="100">
                <a:ea typeface="楷体_GB2312"/>
                <a:cs typeface="Times New Roman"/>
              </a:rPr>
              <a:t>她每一次都这样回答：</a:t>
            </a:r>
            <a:r>
              <a:rPr lang="en-US" altLang="zh-CN" kern="100">
                <a:latin typeface="宋体"/>
                <a:cs typeface="Times New Roman"/>
              </a:rPr>
              <a:t>“</a:t>
            </a:r>
            <a:r>
              <a:rPr lang="zh-CN" altLang="zh-CN" kern="100">
                <a:ea typeface="楷体_GB2312"/>
                <a:cs typeface="Times New Roman"/>
              </a:rPr>
              <a:t>是戴夫。</a:t>
            </a:r>
            <a:r>
              <a:rPr lang="en-US" altLang="zh-CN" kern="100">
                <a:latin typeface="宋体"/>
                <a:cs typeface="Times New Roman"/>
              </a:rPr>
              <a:t>”</a:t>
            </a:r>
            <a:r>
              <a:rPr lang="zh-CN" altLang="zh-CN" kern="100">
                <a:ea typeface="楷体_GB2312"/>
                <a:cs typeface="Times New Roman"/>
              </a:rPr>
              <a:t>尽管口齿不清，忘三丢四，但说</a:t>
            </a:r>
            <a:r>
              <a:rPr lang="en-US" altLang="zh-CN" kern="100">
                <a:latin typeface="宋体"/>
                <a:cs typeface="Times New Roman"/>
              </a:rPr>
              <a:t>“</a:t>
            </a:r>
            <a:r>
              <a:rPr lang="zh-CN" altLang="zh-CN" kern="100">
                <a:ea typeface="楷体_GB2312"/>
                <a:cs typeface="Times New Roman"/>
              </a:rPr>
              <a:t>戴夫</a:t>
            </a:r>
            <a:r>
              <a:rPr lang="en-US" altLang="zh-CN" kern="100">
                <a:latin typeface="宋体"/>
                <a:cs typeface="Times New Roman"/>
              </a:rPr>
              <a:t>”</a:t>
            </a:r>
            <a:r>
              <a:rPr lang="zh-CN" altLang="zh-CN" kern="100">
                <a:ea typeface="楷体_GB2312"/>
                <a:cs typeface="Times New Roman"/>
              </a:rPr>
              <a:t>的名字和身份，异乎寻常地清晰。说完，会摸摸</a:t>
            </a:r>
            <a:r>
              <a:rPr lang="en-US" altLang="zh-CN" kern="100">
                <a:latin typeface="宋体"/>
                <a:cs typeface="Times New Roman"/>
              </a:rPr>
              <a:t>“</a:t>
            </a:r>
            <a:r>
              <a:rPr lang="zh-CN" altLang="zh-CN" kern="100">
                <a:ea typeface="楷体_GB2312"/>
                <a:cs typeface="Times New Roman"/>
              </a:rPr>
              <a:t>戴夫</a:t>
            </a:r>
            <a:r>
              <a:rPr lang="en-US" altLang="zh-CN" kern="100">
                <a:latin typeface="宋体"/>
                <a:cs typeface="Times New Roman"/>
              </a:rPr>
              <a:t>”</a:t>
            </a:r>
            <a:r>
              <a:rPr lang="zh-CN" altLang="zh-CN" kern="100">
                <a:ea typeface="楷体_GB2312"/>
                <a:cs typeface="Times New Roman"/>
              </a:rPr>
              <a:t>的手，喃喃道：</a:t>
            </a:r>
            <a:r>
              <a:rPr lang="en-US" altLang="zh-CN" kern="100">
                <a:latin typeface="宋体"/>
                <a:cs typeface="Times New Roman"/>
              </a:rPr>
              <a:t>“</a:t>
            </a:r>
            <a:r>
              <a:rPr lang="zh-CN" altLang="zh-CN" kern="100">
                <a:ea typeface="楷体_GB2312"/>
                <a:cs typeface="Times New Roman"/>
              </a:rPr>
              <a:t>我最亲爱的弟弟！</a:t>
            </a:r>
            <a:r>
              <a:rPr lang="en-US" altLang="zh-CN" kern="100">
                <a:latin typeface="宋体"/>
                <a:cs typeface="Times New Roman"/>
              </a:rPr>
              <a:t>”</a:t>
            </a:r>
            <a:r>
              <a:rPr lang="zh-CN" altLang="zh-CN" kern="100">
                <a:ea typeface="楷体_GB2312"/>
                <a:cs typeface="Times New Roman"/>
              </a:rPr>
              <a:t>她身边忙前忙后的男人听了，失落地摇头，没有回答。一次，他把她推进洗手间，替她换尿片，出来时，面对护士好奇的眼光，说：</a:t>
            </a:r>
            <a:r>
              <a:rPr lang="en-US" altLang="zh-CN" kern="100">
                <a:latin typeface="宋体"/>
                <a:cs typeface="Times New Roman"/>
              </a:rPr>
              <a:t>“</a:t>
            </a:r>
            <a:r>
              <a:rPr lang="zh-CN" altLang="zh-CN" kern="100">
                <a:ea typeface="楷体_GB2312"/>
                <a:cs typeface="Times New Roman"/>
              </a:rPr>
              <a:t>我是她的丈夫，叫丹尼斯，我照顾了她十多年，日日夜夜，从来不敢松懈。她的弟弟戴夫因车祸去世十七八年了！</a:t>
            </a:r>
            <a:r>
              <a:rPr lang="en-US" altLang="zh-CN" kern="100">
                <a:latin typeface="宋体"/>
                <a:cs typeface="Times New Roman"/>
              </a:rPr>
              <a:t>”</a:t>
            </a:r>
            <a:endParaRPr lang="zh-CN" altLang="en-US"/>
          </a:p>
        </p:txBody>
      </p:sp>
    </p:spTree>
    <p:extLst>
      <p:ext uri="{BB962C8B-B14F-4D97-AF65-F5344CB8AC3E}">
        <p14:creationId xmlns:p14="http://schemas.microsoft.com/office/powerpoint/2010/main" val="170563783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医生这样向丹尼斯解释：人在大脑皮层最具活力的年龄刻印下来的人和事，组成记忆最坚固的底座。人老去，记忆层层叠加。患痴呆症的老人，记忆的丢失是从</a:t>
            </a:r>
            <a:r>
              <a:rPr lang="en-US" altLang="zh-CN" kern="100">
                <a:latin typeface="宋体"/>
                <a:cs typeface="Times New Roman"/>
              </a:rPr>
              <a:t>“</a:t>
            </a:r>
            <a:r>
              <a:rPr lang="zh-CN" altLang="zh-CN" kern="100">
                <a:ea typeface="楷体_GB2312"/>
                <a:cs typeface="Times New Roman"/>
              </a:rPr>
              <a:t>面上</a:t>
            </a:r>
            <a:r>
              <a:rPr lang="en-US" altLang="zh-CN" kern="100">
                <a:latin typeface="宋体"/>
                <a:cs typeface="Times New Roman"/>
              </a:rPr>
              <a:t>”</a:t>
            </a:r>
            <a:r>
              <a:rPr lang="zh-CN" altLang="zh-CN" kern="100">
                <a:ea typeface="楷体_GB2312"/>
                <a:cs typeface="Times New Roman"/>
              </a:rPr>
              <a:t>开始的，一般而言，越是新的可能忘却得越快、越干净。反倒是底层，经得住脑细胞的残缺、消亡。倒退大半个世纪，老太太最好的童年伙伴是弟弟戴夫，所以老来</a:t>
            </a:r>
            <a:r>
              <a:rPr lang="en-US" altLang="zh-CN" kern="100">
                <a:latin typeface="宋体"/>
                <a:cs typeface="Times New Roman"/>
              </a:rPr>
              <a:t>“</a:t>
            </a:r>
            <a:r>
              <a:rPr lang="zh-CN" altLang="zh-CN" kern="100">
                <a:ea typeface="楷体_GB2312"/>
                <a:cs typeface="Times New Roman"/>
              </a:rPr>
              <a:t>张冠李戴</a:t>
            </a:r>
            <a:r>
              <a:rPr lang="en-US" altLang="zh-CN" kern="100">
                <a:latin typeface="宋体"/>
                <a:cs typeface="Times New Roman"/>
              </a:rPr>
              <a:t>”</a:t>
            </a:r>
            <a:r>
              <a:rPr lang="zh-CN" altLang="zh-CN" kern="100">
                <a:ea typeface="楷体_GB2312"/>
                <a:cs typeface="Times New Roman"/>
              </a:rPr>
              <a:t>。</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小说家说这个故事的地点，也是上海。她说完，一众听者无言。我怔怔地看着户外的梧桐树，想起一位智者给</a:t>
            </a:r>
            <a:r>
              <a:rPr lang="en-US" altLang="zh-CN" kern="100">
                <a:latin typeface="宋体"/>
                <a:cs typeface="Times New Roman"/>
              </a:rPr>
              <a:t>“</a:t>
            </a:r>
            <a:r>
              <a:rPr lang="zh-CN" altLang="zh-CN" kern="100">
                <a:ea typeface="楷体_GB2312"/>
                <a:cs typeface="Times New Roman"/>
              </a:rPr>
              <a:t>记忆</a:t>
            </a:r>
            <a:r>
              <a:rPr lang="en-US" altLang="zh-CN" kern="100">
                <a:latin typeface="宋体"/>
                <a:cs typeface="Times New Roman"/>
              </a:rPr>
              <a:t>”</a:t>
            </a:r>
            <a:r>
              <a:rPr lang="zh-CN" altLang="zh-CN" kern="100">
                <a:ea typeface="楷体_GB2312"/>
                <a:cs typeface="Times New Roman"/>
              </a:rPr>
              <a:t>下的定义：</a:t>
            </a:r>
            <a:r>
              <a:rPr lang="en-US" altLang="zh-CN" kern="100">
                <a:latin typeface="宋体"/>
                <a:cs typeface="Times New Roman"/>
              </a:rPr>
              <a:t>“</a:t>
            </a:r>
            <a:r>
              <a:rPr lang="zh-CN" altLang="zh-CN" kern="100">
                <a:ea typeface="楷体_GB2312"/>
                <a:cs typeface="Times New Roman"/>
              </a:rPr>
              <a:t>想象力的橱柜，理智的宝库，良心的登记处，思想的议事厅。</a:t>
            </a:r>
            <a:r>
              <a:rPr lang="en-US" altLang="zh-CN" kern="100">
                <a:latin typeface="宋体"/>
                <a:cs typeface="Times New Roman"/>
              </a:rPr>
              <a:t>”</a:t>
            </a:r>
            <a:r>
              <a:rPr lang="zh-CN" altLang="zh-CN" kern="100">
                <a:ea typeface="楷体_GB2312"/>
                <a:cs typeface="Times New Roman"/>
              </a:rPr>
              <a:t>丝丝缕缕的悲凉袭上心头，继而，是解脱的轻松。</a:t>
            </a:r>
            <a:endParaRPr lang="zh-CN" altLang="zh-CN" sz="1050" kern="100">
              <a:effectLst/>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ea typeface="楷体_GB2312"/>
                <a:cs typeface="Times New Roman"/>
              </a:rPr>
              <a:t>原来，记忆有两种特性：一、无一例外地成为</a:t>
            </a:r>
            <a:r>
              <a:rPr lang="en-US" altLang="zh-CN" kern="100">
                <a:latin typeface="宋体"/>
                <a:cs typeface="Times New Roman"/>
              </a:rPr>
              <a:t>“</a:t>
            </a:r>
            <a:r>
              <a:rPr lang="zh-CN" altLang="zh-CN" kern="100">
                <a:ea typeface="楷体_GB2312"/>
                <a:cs typeface="Times New Roman"/>
              </a:rPr>
              <a:t>黄土高原</a:t>
            </a:r>
            <a:r>
              <a:rPr lang="en-US" altLang="zh-CN" kern="100">
                <a:latin typeface="宋体"/>
                <a:cs typeface="Times New Roman"/>
              </a:rPr>
              <a:t>”</a:t>
            </a:r>
            <a:r>
              <a:rPr lang="zh-CN" altLang="zh-CN" kern="100">
                <a:ea typeface="楷体_GB2312"/>
                <a:cs typeface="Times New Roman"/>
              </a:rPr>
              <a:t>，以泥土流失为宿命；二、年轻时记忆清晰而完全，不是因为它格外美丽，值得铭记，而是出于生理学范畴的惯性，与其他器官的衰老无异，但和理性的</a:t>
            </a:r>
            <a:r>
              <a:rPr lang="en-US" altLang="zh-CN" kern="100">
                <a:latin typeface="宋体"/>
                <a:cs typeface="Times New Roman"/>
              </a:rPr>
              <a:t>“</a:t>
            </a:r>
            <a:r>
              <a:rPr lang="zh-CN" altLang="zh-CN" kern="100">
                <a:ea typeface="楷体_GB2312"/>
                <a:cs typeface="Times New Roman"/>
              </a:rPr>
              <a:t>选择性记忆</a:t>
            </a:r>
            <a:r>
              <a:rPr lang="en-US" altLang="zh-CN" kern="100">
                <a:latin typeface="宋体"/>
                <a:cs typeface="Times New Roman"/>
              </a:rPr>
              <a:t>”</a:t>
            </a:r>
            <a:r>
              <a:rPr lang="zh-CN" altLang="zh-CN" kern="100">
                <a:ea typeface="楷体_GB2312"/>
                <a:cs typeface="Times New Roman"/>
              </a:rPr>
              <a:t>相去颇远。明乎此，容易残缺、消失的</a:t>
            </a:r>
            <a:r>
              <a:rPr lang="en-US" altLang="zh-CN" kern="100">
                <a:latin typeface="宋体"/>
                <a:cs typeface="Times New Roman"/>
              </a:rPr>
              <a:t>“</a:t>
            </a:r>
            <a:r>
              <a:rPr lang="zh-CN" altLang="zh-CN" kern="100">
                <a:ea typeface="楷体_GB2312"/>
                <a:cs typeface="Times New Roman"/>
              </a:rPr>
              <a:t>后半生记忆</a:t>
            </a:r>
            <a:r>
              <a:rPr lang="en-US" altLang="zh-CN" kern="100">
                <a:latin typeface="宋体"/>
                <a:cs typeface="Times New Roman"/>
              </a:rPr>
              <a:t>”</a:t>
            </a:r>
            <a:r>
              <a:rPr lang="zh-CN" altLang="zh-CN" kern="100">
                <a:ea typeface="楷体_GB2312"/>
                <a:cs typeface="Times New Roman"/>
              </a:rPr>
              <a:t>，是我们务必花力气挽留的。理由在于，较之青涩、粗浅和狂妄的前半段，它成熟一些，蕴藏的反思多一些。须把它固定下来，将它带有警戒意义的部分传给下一代，不然，我们的人生就成了朗费罗的诗句：</a:t>
            </a:r>
            <a:r>
              <a:rPr lang="en-US" altLang="zh-CN" kern="100">
                <a:latin typeface="宋体"/>
                <a:cs typeface="Times New Roman"/>
              </a:rPr>
              <a:t>“</a:t>
            </a:r>
            <a:r>
              <a:rPr lang="zh-CN" altLang="zh-CN" kern="100">
                <a:ea typeface="楷体_GB2312"/>
                <a:cs typeface="Times New Roman"/>
              </a:rPr>
              <a:t>记忆之叶，悲哀地，在黑暗中沙沙作响。</a:t>
            </a:r>
            <a:r>
              <a:rPr lang="en-US" altLang="zh-CN" kern="100" smtClean="0">
                <a:latin typeface="宋体"/>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629594"/>
            <a:ext cx="11377262" cy="2432665"/>
          </a:xfrm>
        </p:spPr>
        <p:txBody>
          <a:bodyPr/>
          <a:lstStyle/>
          <a:p>
            <a:pPr indent="713740" algn="just">
              <a:tabLst>
                <a:tab pos="5829300" algn="l"/>
                <a:tab pos="9372600" algn="l"/>
              </a:tabLst>
            </a:pPr>
            <a:r>
              <a:rPr lang="zh-CN" altLang="zh-CN" kern="100">
                <a:ea typeface="黑体"/>
                <a:cs typeface="Times New Roman"/>
              </a:rPr>
              <a:t>【赏析】</a:t>
            </a:r>
            <a:r>
              <a:rPr lang="zh-CN" altLang="zh-CN" kern="100">
                <a:cs typeface="Times New Roman"/>
              </a:rPr>
              <a:t>作者把上海的梧桐与旧金山的梧桐进行鲜明对比，顿悟人生与梧桐树何等相似，但作者没有固守这个思路，而是把笔调引向患痴呆症的老太太的故事，温馨的画面令人动容，进而分析记忆的特性，呼吁人们花力气挽留住</a:t>
            </a:r>
            <a:r>
              <a:rPr lang="en-US" altLang="zh-CN" kern="100">
                <a:latin typeface="宋体"/>
                <a:cs typeface="Times New Roman"/>
              </a:rPr>
              <a:t>“</a:t>
            </a:r>
            <a:r>
              <a:rPr lang="zh-CN" altLang="zh-CN" kern="100">
                <a:cs typeface="Times New Roman"/>
              </a:rPr>
              <a:t>后半生记忆</a:t>
            </a:r>
            <a:r>
              <a:rPr lang="en-US" altLang="zh-CN" kern="100">
                <a:latin typeface="宋体"/>
                <a:cs typeface="Times New Roman"/>
              </a:rPr>
              <a:t>”</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1549074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568" y="1269554"/>
            <a:ext cx="11377262" cy="5071849"/>
          </a:xfrm>
        </p:spPr>
        <p:txBody>
          <a:bodyPr/>
          <a:lstStyle/>
          <a:p>
            <a:pPr indent="713740" algn="ctr">
              <a:lnSpc>
                <a:spcPct val="130000"/>
              </a:lnSpc>
              <a:tabLst>
                <a:tab pos="5829300" algn="l"/>
                <a:tab pos="9372600" algn="l"/>
              </a:tabLst>
            </a:pPr>
            <a:r>
              <a:rPr lang="zh-CN" altLang="zh-CN" kern="100">
                <a:ea typeface="黑体"/>
                <a:cs typeface="Times New Roman"/>
              </a:rPr>
              <a:t>雨打梧桐夏更新</a:t>
            </a:r>
            <a:endParaRPr lang="zh-CN" altLang="zh-CN" sz="1050" kern="100">
              <a:latin typeface="宋体"/>
              <a:cs typeface="Courier New"/>
            </a:endParaRPr>
          </a:p>
          <a:p>
            <a:pPr indent="713740" algn="ctr">
              <a:lnSpc>
                <a:spcPct val="130000"/>
              </a:lnSpc>
              <a:tabLst>
                <a:tab pos="5829300" algn="l"/>
                <a:tab pos="9372600" algn="l"/>
              </a:tabLst>
            </a:pPr>
            <a:r>
              <a:rPr lang="zh-CN" altLang="zh-CN" kern="100">
                <a:ea typeface="仿宋_GB2312"/>
                <a:cs typeface="Times New Roman"/>
              </a:rPr>
              <a:t>王　岚</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楷体_GB2312"/>
                <a:cs typeface="Times New Roman"/>
              </a:rPr>
              <a:t>忽然之间，夏日来临，院里的花园一片绿意盎然，月季开满枝头，蔷薇缀满篱笆，远远望去，就像一幅色彩饱满的田园油画，无声演绎着夏的激情。花园里，离我家窗子不足三十米的地方，有一株树干粗壮的梧桐树，硕大的树冠时时向世人展示着它旺盛的生命力。</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楷体_GB2312"/>
                <a:cs typeface="Times New Roman"/>
              </a:rPr>
              <a:t>清晨起来，推开窗子，第一个映入眼帘的便是那高大的梧桐树。剔透的露珠在她手掌大的叶子上翻飞跳舞，崭新的朝阳投射过来，越发晶莹闪亮，就像一个刚刚来到人间的生命，处处透着好奇和生机</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lgn="l"/>
                <a:tab pos="9372600" algn="l"/>
              </a:tabLst>
            </a:pPr>
            <a:r>
              <a:rPr lang="zh-CN" altLang="zh-CN" kern="100">
                <a:ea typeface="楷体_GB2312"/>
                <a:cs typeface="Times New Roman"/>
              </a:rPr>
              <a:t>上班时从花园穿过，我总忍不住抬头望望梧桐树，有时还会伸手摸摸它光滑略带湿润的树干，每当此时，都仿佛在和老朋友握手，一种情愫慢慢滋生，犹如有清风拂过心海。</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看着梧桐枝繁叶茂，不禁感叹又是一年盛夏时，忽然想到那首夏日诗：</a:t>
            </a:r>
            <a:r>
              <a:rPr lang="en-US" altLang="zh-CN" kern="100">
                <a:latin typeface="宋体"/>
                <a:cs typeface="Times New Roman"/>
              </a:rPr>
              <a:t>“</a:t>
            </a:r>
            <a:r>
              <a:rPr lang="zh-CN" altLang="zh-CN" kern="100">
                <a:ea typeface="楷体_GB2312"/>
                <a:cs typeface="Times New Roman"/>
              </a:rPr>
              <a:t>节物相催各自新，痴心儿女挽留春。</a:t>
            </a:r>
            <a:r>
              <a:rPr lang="en-US" altLang="zh-CN" kern="100">
                <a:latin typeface="宋体"/>
                <a:cs typeface="Times New Roman"/>
              </a:rPr>
              <a:t>”</a:t>
            </a:r>
            <a:r>
              <a:rPr lang="zh-CN" altLang="zh-CN" kern="100">
                <a:ea typeface="楷体_GB2312"/>
                <a:cs typeface="Times New Roman"/>
              </a:rPr>
              <a:t>如果不是节物相催，对于时光流转和岁月流逝，我们就不会有生动的感受，人间也就没了万象更新，内心种种情愫也就不会被激活，世间也就少了灵动优美的文字</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15043" y="1420495"/>
            <a:ext cx="11377262" cy="1245352"/>
          </a:xfrm>
        </p:spPr>
        <p:txBody>
          <a:bodyPr/>
          <a:lstStyle/>
          <a:p>
            <a:pPr indent="713740" algn="just">
              <a:tabLst>
                <a:tab pos="5829300" algn="l"/>
                <a:tab pos="9372600" algn="l"/>
              </a:tabLst>
            </a:pPr>
            <a:r>
              <a:rPr lang="zh-CN" altLang="zh-CN" kern="100">
                <a:ea typeface="黑体"/>
                <a:cs typeface="Times New Roman"/>
              </a:rPr>
              <a:t>作者简介</a:t>
            </a:r>
            <a:endParaRPr lang="zh-CN" altLang="zh-CN" sz="1050" kern="100">
              <a:latin typeface="宋体"/>
              <a:cs typeface="Courier New"/>
            </a:endParaRPr>
          </a:p>
          <a:p>
            <a:pPr indent="713740" algn="ctr">
              <a:tabLst>
                <a:tab pos="5829300" algn="l"/>
                <a:tab pos="9372600" algn="l"/>
              </a:tabLst>
            </a:pPr>
            <a:r>
              <a:rPr lang="en-US" altLang="zh-CN" kern="100">
                <a:latin typeface="宋体"/>
                <a:cs typeface="Times New Roman"/>
              </a:rPr>
              <a:t>“</a:t>
            </a:r>
            <a:r>
              <a:rPr lang="zh-CN" altLang="zh-CN" kern="100">
                <a:ea typeface="黑体"/>
                <a:cs typeface="Times New Roman"/>
              </a:rPr>
              <a:t>盛唐气象</a:t>
            </a:r>
            <a:r>
              <a:rPr lang="en-US" altLang="zh-CN" kern="100">
                <a:latin typeface="宋体"/>
                <a:cs typeface="Times New Roman"/>
              </a:rPr>
              <a:t>”</a:t>
            </a:r>
            <a:r>
              <a:rPr lang="zh-CN" altLang="zh-CN" kern="100">
                <a:ea typeface="黑体"/>
                <a:cs typeface="Times New Roman"/>
              </a:rPr>
              <a:t>的提倡者</a:t>
            </a:r>
            <a:r>
              <a:rPr lang="en-US" altLang="zh-CN" kern="100">
                <a:ea typeface="黑体"/>
                <a:cs typeface="Courier New"/>
              </a:rPr>
              <a:t>——</a:t>
            </a:r>
            <a:r>
              <a:rPr lang="zh-CN" altLang="zh-CN" kern="100">
                <a:ea typeface="黑体"/>
                <a:cs typeface="Times New Roman"/>
              </a:rPr>
              <a:t>林</a:t>
            </a:r>
            <a:r>
              <a:rPr lang="zh-CN" altLang="zh-CN" kern="100" smtClean="0">
                <a:ea typeface="黑体"/>
                <a:cs typeface="Times New Roman"/>
              </a:rPr>
              <a:t>庚</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4399357"/>
              </p:ext>
            </p:extLst>
          </p:nvPr>
        </p:nvGraphicFramePr>
        <p:xfrm>
          <a:off x="4175273" y="765498"/>
          <a:ext cx="2640013" cy="755650"/>
        </p:xfrm>
        <a:graphic>
          <a:graphicData uri="http://schemas.openxmlformats.org/presentationml/2006/ole">
            <mc:AlternateContent xmlns:mc="http://schemas.openxmlformats.org/markup-compatibility/2006">
              <mc:Choice xmlns:v="urn:schemas-microsoft-com:vml" Requires="v">
                <p:oleObj spid="_x0000_s1041" name="文档" r:id="rId3" imgW="2645376" imgH="759626" progId="word.document.8">
                  <p:embed/>
                </p:oleObj>
              </mc:Choice>
              <mc:Fallback>
                <p:oleObj name="文档" r:id="rId3" imgW="2645376" imgH="759626" progId="word.document.8">
                  <p:embed/>
                  <p:pic>
                    <p:nvPicPr>
                      <p:cNvPr id="0" name="OLE substitute image"/>
                      <p:cNvPicPr/>
                      <p:nvPr/>
                    </p:nvPicPr>
                    <p:blipFill>
                      <a:blip r:embed="rId4"/>
                      <a:stretch>
                        <a:fillRect/>
                      </a:stretch>
                    </p:blipFill>
                    <p:spPr>
                      <a:xfrm>
                        <a:off x="4175273" y="765498"/>
                        <a:ext cx="2640013" cy="755650"/>
                      </a:xfrm>
                      <a:prstGeom prst="rect">
                        <a:avLst/>
                      </a:prstGeom>
                      <a:noFill/>
                    </p:spPr>
                  </p:pic>
                </p:oleObj>
              </mc:Fallback>
            </mc:AlternateContent>
          </a:graphicData>
        </a:graphic>
      </p:graphicFrame>
      <p:pic>
        <p:nvPicPr>
          <p:cNvPr id="13329" name="Picture 17" descr="D:\潇潇\原始文件\语文人教版必修下册(2021.1.21教用出成书)\Y21.TIF"/>
          <p:cNvPicPr>
            <a:picLocks noChangeAspect="1" noChangeArrowheads="1"/>
          </p:cNvPicPr>
          <p:nvPr/>
        </p:nvPicPr>
        <p:blipFill>
          <a:blip r:embed="rId5" r:link="rId6" cstate="print">
            <a:extLst>
              <a:ext uri="{28A0092B-C50C-407E-A947-70E740481C1C}">
                <a14:useLocalDpi xmlns:a14="http://schemas.microsoft.com/office/drawing/2010/main" val="0"/>
              </a:ext>
            </a:extLst>
          </a:blip>
          <a:stretch>
            <a:fillRect/>
          </a:stretch>
        </p:blipFill>
        <p:spPr bwMode="auto">
          <a:xfrm>
            <a:off x="5231110" y="2709714"/>
            <a:ext cx="2324100"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88937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lgn="l"/>
                <a:tab pos="9372600" algn="l"/>
              </a:tabLst>
            </a:pPr>
            <a:r>
              <a:rPr lang="zh-CN" altLang="zh-CN" kern="100">
                <a:ea typeface="楷体_GB2312"/>
                <a:cs typeface="Times New Roman"/>
              </a:rPr>
              <a:t>如此想来，不禁对梧桐多了一份喜爱。喜爱它诗一样的名字，喜欢它肥硕丰满的叶子，向人们宣示着那生命繁盛的季节已经来临，也为人们带来了一抹难得的夏日清凉。它的气质如此与众不同，就像一个伟岸挺拔的英雄，在一群普通平凡的树种中独领风骚，傲然挺立。</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傍晚，我坐在阳台藤椅上看书，听着窗外淅淅沥沥的雨，滴滴答答地落在梧桐叶子上，就像在聆听一曲抑扬顿挫、优美回荡的钢琴曲。透过窗子望着霓虹闪烁的街道，一时间，思绪纷飞，竟不知自己身在何处，脑中想起了塞纳河、维多利亚湾，还想起莫斯科的郊外</a:t>
            </a:r>
            <a:r>
              <a:rPr lang="en-US" altLang="zh-CN" kern="100" smtClean="0">
                <a:latin typeface="宋体"/>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632002"/>
          </a:xfrm>
        </p:spPr>
        <p:txBody>
          <a:bodyPr/>
          <a:lstStyle/>
          <a:p>
            <a:pPr indent="713740" algn="just">
              <a:lnSpc>
                <a:spcPct val="130000"/>
              </a:lnSpc>
              <a:tabLst>
                <a:tab pos="5829300" algn="l"/>
                <a:tab pos="9372600" algn="l"/>
              </a:tabLst>
            </a:pPr>
            <a:r>
              <a:rPr lang="zh-CN" altLang="zh-CN" kern="100">
                <a:ea typeface="楷体_GB2312"/>
                <a:cs typeface="Times New Roman"/>
              </a:rPr>
              <a:t>窗内恬淡惬意，温馨静谧，窗外雨打梧桐，声声清脆，窗外的风景窗内的心情，互相映衬，两两相宜。在这样一个闲适自在的傍晚，时光仿佛停滞，我不知不觉沉醉在岁月的河床，尘世的烦恼仿佛也随同那嘀嗒的雨声消失得无影无踪。</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楷体_GB2312"/>
                <a:cs typeface="Times New Roman"/>
              </a:rPr>
              <a:t>窗外，雨声越来越急，经过雨水的洗涤，梧桐的叶子愈发清新苍翠，街道忽明忽暗的车灯一照射，它的表面便泛闪出莹莹的光，宛若新生。望着街道，脑海中呈现出</a:t>
            </a:r>
            <a:r>
              <a:rPr lang="en-US" altLang="zh-CN" kern="100">
                <a:latin typeface="宋体"/>
                <a:cs typeface="Times New Roman"/>
              </a:rPr>
              <a:t>“</a:t>
            </a:r>
            <a:r>
              <a:rPr lang="zh-CN" altLang="zh-CN" kern="100">
                <a:ea typeface="楷体_GB2312"/>
                <a:cs typeface="Times New Roman"/>
              </a:rPr>
              <a:t>高楼目尽欲黄昏，梧桐叶上萧萧雨</a:t>
            </a:r>
            <a:r>
              <a:rPr lang="en-US" altLang="zh-CN" kern="100">
                <a:latin typeface="宋体"/>
                <a:cs typeface="Times New Roman"/>
              </a:rPr>
              <a:t>”</a:t>
            </a:r>
            <a:r>
              <a:rPr lang="zh-CN" altLang="zh-CN" kern="100">
                <a:ea typeface="楷体_GB2312"/>
                <a:cs typeface="Times New Roman"/>
              </a:rPr>
              <a:t>的景象，心中顿时生出一种惆怅，不禁想起了大学时在雨夜的梧桐树下一起逛书摊的同窗好友，又想起了故去的亲人，转而那声声心醉的雨声变成了哀婉动人的倾诉</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93490"/>
            <a:ext cx="11377262" cy="5632002"/>
          </a:xfrm>
        </p:spPr>
        <p:txBody>
          <a:bodyPr/>
          <a:lstStyle/>
          <a:p>
            <a:pPr indent="713740" algn="just">
              <a:lnSpc>
                <a:spcPct val="130000"/>
              </a:lnSpc>
              <a:tabLst>
                <a:tab pos="5829300" algn="l"/>
                <a:tab pos="9372600" algn="l"/>
              </a:tabLst>
            </a:pPr>
            <a:r>
              <a:rPr lang="zh-CN" altLang="zh-CN" kern="100">
                <a:ea typeface="楷体_GB2312"/>
                <a:cs typeface="Times New Roman"/>
              </a:rPr>
              <a:t>梧桐绿了又黄，年复一年。年龄的增长，阅历的增加，让我再听雨声已不是儿时那般单纯，而这种复杂的心绪才更真实。少不更事，笛声悠扬，雨声清丽；青年闯荡，风餐露宿，雨声铿锵；中年担当，肩上沉重，雨声凄怆。时光如水，似锦繁华终抵不过岁月流沙。伴着窗外雨打梧桐，往事不断涌上心头，有欢欣，有忧伤，更多的却是感恩。</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ea typeface="楷体_GB2312"/>
                <a:cs typeface="Times New Roman"/>
              </a:rPr>
              <a:t>想着，想着，睡意来袭，一年四季，周而复始，每年的夏天都会如约而至，每年的夏天都有它不一样的美丽。心想，人生像极了这雨后梧桐，经历了风雨的洗礼才会变得更加坚强有力！明天清晨，打开窗子，会有更大的欣喜，透过灿烂的阳光，那被雨水浇灌敲打了一夜的梧桐，将会展现出更加清新可人的夏意</a:t>
            </a:r>
            <a:r>
              <a:rPr lang="en-US" altLang="zh-CN" kern="100" smtClean="0">
                <a:latin typeface="宋体"/>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lgn="l"/>
                <a:tab pos="9372600" algn="l"/>
              </a:tabLst>
            </a:pPr>
            <a:r>
              <a:rPr lang="zh-CN" altLang="zh-CN" kern="100">
                <a:ea typeface="黑体"/>
                <a:cs typeface="Times New Roman"/>
              </a:rPr>
              <a:t>【赏析】</a:t>
            </a:r>
            <a:r>
              <a:rPr lang="zh-CN" altLang="zh-CN" kern="100">
                <a:cs typeface="Times New Roman"/>
              </a:rPr>
              <a:t>作者由夏日院落盎然生机写起，清晨映入眼帘的是梧桐树，触发多角度描写梧桐：上班时，傍晚时；窗内、窗外。诗化的语言勾勒梧桐的叶子，勾勒往事的一幕幕。随着年龄增加，作者明晓青年、中年的艰辛，也更加懂得感恩。最后点明主旨，人生如梧桐，经过洗礼更加坚强。</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推荐阅读：</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《远去的梧桐》许鸿轩</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《梧桐只有一棵》卜</a:t>
            </a:r>
            <a:r>
              <a:rPr lang="zh-CN" altLang="zh-CN" kern="100" smtClean="0">
                <a:cs typeface="Times New Roman"/>
              </a:rPr>
              <a:t>白</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92503"/>
            <a:ext cx="11377262" cy="3639149"/>
          </a:xfrm>
        </p:spPr>
        <p:txBody>
          <a:bodyPr/>
          <a:lstStyle/>
          <a:p>
            <a:pPr indent="713740" algn="ctr">
              <a:tabLst>
                <a:tab pos="5829300" algn="l"/>
                <a:tab pos="9372600" algn="l"/>
              </a:tabLst>
            </a:pPr>
            <a:r>
              <a:rPr lang="zh-CN" altLang="zh-CN" kern="100">
                <a:ea typeface="方正小标宋_GBK"/>
                <a:cs typeface="Times New Roman"/>
              </a:rPr>
              <a:t>论述类文本之筛选并整合文中的信息</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考点链接</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《说</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》通过对</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树叶</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落木</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落叶</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与</a:t>
            </a:r>
            <a:r>
              <a:rPr lang="en-US" altLang="zh-CN" kern="100">
                <a:latin typeface="宋体"/>
                <a:cs typeface="Times New Roman"/>
              </a:rPr>
              <a:t>“</a:t>
            </a:r>
            <a:r>
              <a:rPr lang="zh-CN" altLang="zh-CN" kern="100">
                <a:cs typeface="Times New Roman"/>
              </a:rPr>
              <a:t>树</a:t>
            </a:r>
            <a:r>
              <a:rPr lang="en-US" altLang="zh-CN" kern="100">
                <a:latin typeface="宋体"/>
                <a:cs typeface="Times New Roman"/>
              </a:rPr>
              <a:t>”</a:t>
            </a:r>
            <a:r>
              <a:rPr lang="zh-CN" altLang="zh-CN" kern="100">
                <a:cs typeface="Times New Roman"/>
              </a:rPr>
              <a:t>所造成的诗的意境的差别进行分析，阐释了诗歌语言的暗示性的问题，其中围绕</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筛选并整合，列举古典诗歌中的大量实例来进行解说，鲜明生动</a:t>
            </a:r>
            <a:r>
              <a:rPr lang="zh-CN" altLang="zh-CN" kern="100" smtClean="0">
                <a:cs typeface="Times New Roman"/>
              </a:rPr>
              <a:t>。</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36834636"/>
              </p:ext>
            </p:extLst>
          </p:nvPr>
        </p:nvGraphicFramePr>
        <p:xfrm>
          <a:off x="3143250" y="798761"/>
          <a:ext cx="5268913" cy="758825"/>
        </p:xfrm>
        <a:graphic>
          <a:graphicData uri="http://schemas.openxmlformats.org/presentationml/2006/ole">
            <mc:AlternateContent xmlns:mc="http://schemas.openxmlformats.org/markup-compatibility/2006">
              <mc:Choice xmlns:v="urn:schemas-microsoft-com:vml" Requires="v">
                <p:oleObj spid="_x0000_s9218"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143250" y="798761"/>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2264845454"/>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1522"/>
            <a:ext cx="11377262" cy="4242391"/>
          </a:xfrm>
        </p:spPr>
        <p:txBody>
          <a:bodyPr/>
          <a:lstStyle/>
          <a:p>
            <a:pPr indent="713740" algn="just">
              <a:tabLst>
                <a:tab pos="5829300" algn="l"/>
                <a:tab pos="9372600" algn="l"/>
              </a:tabLst>
            </a:pPr>
            <a:r>
              <a:rPr lang="zh-CN" altLang="zh-CN" kern="100">
                <a:cs typeface="Times New Roman"/>
              </a:rPr>
              <a:t>从全国卷来看，论述类文本阅读中</a:t>
            </a:r>
            <a:r>
              <a:rPr lang="en-US" altLang="zh-CN" kern="100">
                <a:latin typeface="宋体"/>
                <a:cs typeface="Times New Roman"/>
              </a:rPr>
              <a:t>“</a:t>
            </a:r>
            <a:r>
              <a:rPr lang="zh-CN" altLang="zh-CN" kern="100">
                <a:cs typeface="Times New Roman"/>
              </a:rPr>
              <a:t>筛选并整合文中的信息</a:t>
            </a:r>
            <a:r>
              <a:rPr lang="en-US" altLang="zh-CN" kern="100">
                <a:latin typeface="宋体"/>
                <a:cs typeface="Times New Roman"/>
              </a:rPr>
              <a:t>”</a:t>
            </a:r>
            <a:r>
              <a:rPr lang="zh-CN" altLang="zh-CN" kern="100">
                <a:cs typeface="Times New Roman"/>
              </a:rPr>
              <a:t>已成为考查的重点。这类题目的四个选项，都是命题者设置的</a:t>
            </a:r>
            <a:r>
              <a:rPr lang="en-US" altLang="zh-CN" kern="100">
                <a:latin typeface="宋体"/>
                <a:cs typeface="Times New Roman"/>
              </a:rPr>
              <a:t>“</a:t>
            </a:r>
            <a:r>
              <a:rPr lang="zh-CN" altLang="zh-CN" kern="100">
                <a:cs typeface="Times New Roman"/>
              </a:rPr>
              <a:t>筛选并整合文中的信息</a:t>
            </a:r>
            <a:r>
              <a:rPr lang="en-US" altLang="zh-CN" kern="100">
                <a:latin typeface="宋体"/>
                <a:cs typeface="Times New Roman"/>
              </a:rPr>
              <a:t>”</a:t>
            </a:r>
            <a:r>
              <a:rPr lang="zh-CN" altLang="zh-CN" kern="100">
                <a:cs typeface="Times New Roman"/>
              </a:rPr>
              <a:t>的结果，考生须从中选出符合题干要求的选项。</a:t>
            </a:r>
            <a:r>
              <a:rPr lang="en-US" altLang="zh-CN" kern="100">
                <a:latin typeface="宋体"/>
                <a:cs typeface="Times New Roman"/>
              </a:rPr>
              <a:t>“</a:t>
            </a:r>
            <a:r>
              <a:rPr lang="zh-CN" altLang="zh-CN" kern="100">
                <a:cs typeface="Times New Roman"/>
              </a:rPr>
              <a:t>筛选并整合文中的信息</a:t>
            </a:r>
            <a:r>
              <a:rPr lang="en-US" altLang="zh-CN" kern="100">
                <a:latin typeface="宋体"/>
                <a:cs typeface="Times New Roman"/>
              </a:rPr>
              <a:t>”</a:t>
            </a:r>
            <a:r>
              <a:rPr lang="zh-CN" altLang="zh-CN" kern="100">
                <a:cs typeface="Times New Roman"/>
              </a:rPr>
              <a:t>是按照考题要求从文中寻找出符合要求的信息，即把符合考题要求的字、词、句等语言材料筛选出来并加以整理合成。</a:t>
            </a:r>
            <a:r>
              <a:rPr lang="en-US" altLang="zh-CN" kern="100">
                <a:latin typeface="宋体"/>
                <a:cs typeface="Times New Roman"/>
              </a:rPr>
              <a:t>“</a:t>
            </a:r>
            <a:r>
              <a:rPr lang="zh-CN" altLang="zh-CN" kern="100">
                <a:cs typeface="Times New Roman"/>
              </a:rPr>
              <a:t>筛选并整合文中的信息</a:t>
            </a:r>
            <a:r>
              <a:rPr lang="en-US" altLang="zh-CN" kern="100">
                <a:latin typeface="宋体"/>
                <a:cs typeface="Times New Roman"/>
              </a:rPr>
              <a:t>”</a:t>
            </a:r>
            <a:r>
              <a:rPr lang="zh-CN" altLang="zh-CN" kern="100">
                <a:cs typeface="Times New Roman"/>
              </a:rPr>
              <a:t>一般包括两个方面的内容：一是能够对照材料辨别题中信息的正误；二是能够筛选出与题目有关的语句，进行简答表述</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41254"/>
            <a:ext cx="11377262" cy="4864804"/>
          </a:xfrm>
        </p:spPr>
        <p:txBody>
          <a:bodyPr/>
          <a:lstStyle/>
          <a:p>
            <a:pPr indent="713740" algn="just">
              <a:tabLst>
                <a:tab pos="5829300" algn="l"/>
                <a:tab pos="9372600" algn="l"/>
              </a:tabLst>
            </a:pPr>
            <a:r>
              <a:rPr lang="zh-CN" altLang="zh-CN" kern="100">
                <a:ea typeface="黑体"/>
                <a:cs typeface="Times New Roman"/>
              </a:rPr>
              <a:t>典题在线</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(2018·</a:t>
            </a:r>
            <a:r>
              <a:rPr lang="zh-CN" altLang="zh-CN" kern="100">
                <a:ea typeface="楷体_GB2312"/>
                <a:cs typeface="Times New Roman"/>
              </a:rPr>
              <a:t>全国卷</a:t>
            </a:r>
            <a:r>
              <a:rPr lang="en-US" altLang="zh-CN" kern="100">
                <a:latin typeface="宋体"/>
                <a:ea typeface="楷体_GB2312"/>
                <a:cs typeface="Times New Roman"/>
              </a:rPr>
              <a:t>Ⅱ</a:t>
            </a:r>
            <a:r>
              <a:rPr lang="en-US" altLang="zh-CN" kern="100">
                <a:ea typeface="楷体_GB2312"/>
                <a:cs typeface="Courier New"/>
              </a:rPr>
              <a:t>)</a:t>
            </a:r>
            <a:r>
              <a:rPr lang="zh-CN" altLang="zh-CN" kern="100">
                <a:cs typeface="Times New Roman"/>
              </a:rPr>
              <a:t>阅读下面的文字，完成后面的题。</a:t>
            </a:r>
            <a:endParaRPr lang="zh-CN" altLang="zh-CN" sz="1050" kern="100">
              <a:latin typeface="宋体"/>
              <a:cs typeface="Courier New"/>
            </a:endParaRPr>
          </a:p>
          <a:p>
            <a:r>
              <a:rPr lang="zh-CN" altLang="zh-CN" kern="100">
                <a:ea typeface="楷体_GB2312"/>
                <a:cs typeface="Times New Roman"/>
              </a:rPr>
              <a:t>所谓</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即数据主体有权要求数据控制者永久删除有关数据主体的个人数据，有权被互联网遗忘，除非数据的保留有合法的理由。在大数据时代，数字化、廉价的存储器、易于提取、全球覆盖作为数字化记忆发展的四大驱动力，改变了记忆的经济学，使得海量的数字化记忆不仅唾手可得，甚至比选择性删除所耗费的成本更低，记忆和遗忘的平衡反转，往事正像刺青一样刻在我们的数字肌肤上；</a:t>
            </a:r>
            <a:endParaRPr lang="zh-CN" altLang="en-US"/>
          </a:p>
        </p:txBody>
      </p:sp>
    </p:spTree>
    <p:extLst>
      <p:ext uri="{BB962C8B-B14F-4D97-AF65-F5344CB8AC3E}">
        <p14:creationId xmlns:p14="http://schemas.microsoft.com/office/powerpoint/2010/main" val="168560253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遗忘变得困难，而记忆却成了常态，</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的出现，意在改变数据主体难以</a:t>
            </a:r>
            <a:r>
              <a:rPr lang="en-US" altLang="zh-CN" kern="100">
                <a:latin typeface="宋体"/>
                <a:cs typeface="Times New Roman"/>
              </a:rPr>
              <a:t>“</a:t>
            </a:r>
            <a:r>
              <a:rPr lang="zh-CN" altLang="zh-CN" kern="100">
                <a:ea typeface="楷体_GB2312"/>
                <a:cs typeface="Times New Roman"/>
              </a:rPr>
              <a:t>被遗忘</a:t>
            </a:r>
            <a:r>
              <a:rPr lang="en-US" altLang="zh-CN" kern="100">
                <a:latin typeface="宋体"/>
                <a:cs typeface="Times New Roman"/>
              </a:rPr>
              <a:t>”</a:t>
            </a:r>
            <a:r>
              <a:rPr lang="zh-CN" altLang="zh-CN" kern="100">
                <a:ea typeface="楷体_GB2312"/>
                <a:cs typeface="Times New Roman"/>
              </a:rPr>
              <a:t>的格局，赋予数据主体对信息进行自决控制的权利，并且有着更深的调节、修复大数据时代数字化记忆伦理的意义。</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首先，</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不是消极地防御自己的隐私不受侵犯，而是主体能动地控制个人的信息，并界定个人隐私的边界，进一步说，是主体争取主动建构个人数字化记忆与遗忘的权利，与纯粹的</a:t>
            </a:r>
            <a:r>
              <a:rPr lang="en-US" altLang="zh-CN" kern="100">
                <a:latin typeface="宋体"/>
                <a:cs typeface="Times New Roman"/>
              </a:rPr>
              <a:t>“</a:t>
            </a:r>
            <a:r>
              <a:rPr lang="zh-CN" altLang="zh-CN" kern="100">
                <a:ea typeface="楷体_GB2312"/>
                <a:cs typeface="Times New Roman"/>
              </a:rPr>
              <a:t>隐私权</a:t>
            </a:r>
            <a:r>
              <a:rPr lang="en-US" altLang="zh-CN" kern="100">
                <a:latin typeface="宋体"/>
                <a:cs typeface="Times New Roman"/>
              </a:rPr>
              <a:t>”</a:t>
            </a:r>
            <a:r>
              <a:rPr lang="zh-CN" altLang="zh-CN" kern="100">
                <a:ea typeface="楷体_GB2312"/>
                <a:cs typeface="Times New Roman"/>
              </a:rPr>
              <a:t>不同，</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更是一项主动性的权利，其权利主体可自主决定是否行使该项权利对网络上已经被公开的有关个人信息进行删除，是数据主体对自己的个人信息所享有的排除他人非法使用的权利</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1088914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64804"/>
          </a:xfrm>
        </p:spPr>
        <p:txBody>
          <a:bodyPr/>
          <a:lstStyle/>
          <a:p>
            <a:pPr indent="713740" algn="just">
              <a:tabLst>
                <a:tab pos="5829300" algn="l"/>
                <a:tab pos="9372600" algn="l"/>
              </a:tabLst>
            </a:pPr>
            <a:r>
              <a:rPr lang="zh-CN" altLang="zh-CN" kern="100">
                <a:ea typeface="楷体_GB2312"/>
                <a:cs typeface="Times New Roman"/>
              </a:rPr>
              <a:t>其次，在数据快速流转且难以被遗忘的大数据时代，</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对调和人类记忆与遗忘的平衡具有重要的意义，如果在大数据时代不能</a:t>
            </a:r>
            <a:r>
              <a:rPr lang="en-US" altLang="zh-CN" kern="100">
                <a:latin typeface="宋体"/>
                <a:cs typeface="Times New Roman"/>
              </a:rPr>
              <a:t>“</a:t>
            </a:r>
            <a:r>
              <a:rPr lang="zh-CN" altLang="zh-CN" kern="100">
                <a:ea typeface="楷体_GB2312"/>
                <a:cs typeface="Times New Roman"/>
              </a:rPr>
              <a:t>被遗忘</a:t>
            </a:r>
            <a:r>
              <a:rPr lang="en-US" altLang="zh-CN" kern="100">
                <a:latin typeface="宋体"/>
                <a:cs typeface="Times New Roman"/>
              </a:rPr>
              <a:t>”</a:t>
            </a:r>
            <a:r>
              <a:rPr lang="zh-CN" altLang="zh-CN" kern="100">
                <a:ea typeface="楷体_GB2312"/>
                <a:cs typeface="Times New Roman"/>
              </a:rPr>
              <a:t>，那意味着人们容易被囚禁在数字化记忆的监狱之中，不论是个人的遗忘还是社会的遗忘，在某种程度都是一种个人及社会修复和更新的机制，让我们能够从过去的经验中吸取教训，面对现实，想象未来，而不仅仅被过去的记忆所束缚。</a:t>
            </a:r>
            <a:endParaRPr lang="zh-CN" altLang="zh-CN" sz="1050" kern="100">
              <a:latin typeface="宋体"/>
              <a:cs typeface="Courier New"/>
            </a:endParaRPr>
          </a:p>
          <a:p>
            <a:r>
              <a:rPr lang="zh-CN" altLang="zh-CN" kern="100">
                <a:ea typeface="楷体_GB2312"/>
                <a:cs typeface="Times New Roman"/>
              </a:rPr>
              <a:t>最后，大数据技术加速了人的主体身份的</a:t>
            </a:r>
            <a:r>
              <a:rPr lang="en-US" altLang="zh-CN" kern="100">
                <a:latin typeface="宋体"/>
                <a:cs typeface="Times New Roman"/>
              </a:rPr>
              <a:t>“</a:t>
            </a:r>
            <a:r>
              <a:rPr lang="zh-CN" altLang="zh-CN" kern="100">
                <a:ea typeface="楷体_GB2312"/>
                <a:cs typeface="Times New Roman"/>
              </a:rPr>
              <a:t>被数据化</a:t>
            </a:r>
            <a:r>
              <a:rPr lang="en-US" altLang="zh-CN" kern="100">
                <a:latin typeface="宋体"/>
                <a:cs typeface="Times New Roman"/>
              </a:rPr>
              <a:t>”</a:t>
            </a:r>
            <a:r>
              <a:rPr lang="zh-CN" altLang="zh-CN" kern="100">
                <a:ea typeface="楷体_GB2312"/>
                <a:cs typeface="Times New Roman"/>
              </a:rPr>
              <a:t>，人成为数据的表征，个人生活的方方面面都在以数据的形式被</a:t>
            </a:r>
            <a:r>
              <a:rPr lang="zh-CN" altLang="zh-CN" kern="100" smtClean="0">
                <a:ea typeface="楷体_GB2312"/>
                <a:cs typeface="Times New Roman"/>
              </a:rPr>
              <a:t>记忆。</a:t>
            </a:r>
            <a:endParaRPr lang="zh-CN" altLang="en-US"/>
          </a:p>
        </p:txBody>
      </p:sp>
    </p:spTree>
    <p:extLst>
      <p:ext uri="{BB962C8B-B14F-4D97-AF65-F5344CB8AC3E}">
        <p14:creationId xmlns:p14="http://schemas.microsoft.com/office/powerpoint/2010/main" val="411088914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748123"/>
          </a:xfrm>
        </p:spPr>
        <p:txBody>
          <a:bodyPr/>
          <a:lstStyle/>
          <a:p>
            <a:pPr indent="713740" algn="just">
              <a:lnSpc>
                <a:spcPct val="120000"/>
              </a:lnSpc>
              <a:tabLst>
                <a:tab pos="5829300" algn="l"/>
                <a:tab pos="9372600" algn="l"/>
              </a:tabLst>
            </a:pPr>
            <a:r>
              <a:rPr lang="zh-CN" altLang="zh-CN" kern="100">
                <a:ea typeface="楷体_GB2312"/>
                <a:cs typeface="Times New Roman"/>
              </a:rPr>
              <a:t>大数据所建构的主体身份会导致一种危险，即</a:t>
            </a:r>
            <a:r>
              <a:rPr lang="en-US" altLang="zh-CN" kern="100">
                <a:latin typeface="宋体"/>
                <a:cs typeface="Times New Roman"/>
              </a:rPr>
              <a:t>“</a:t>
            </a:r>
            <a:r>
              <a:rPr lang="zh-CN" altLang="zh-CN" kern="100">
                <a:ea typeface="楷体_GB2312"/>
                <a:cs typeface="Times New Roman"/>
              </a:rPr>
              <a:t>我是</a:t>
            </a:r>
            <a:r>
              <a:rPr lang="en-US" altLang="zh-CN" kern="100">
                <a:latin typeface="宋体"/>
                <a:cs typeface="Times New Roman"/>
              </a:rPr>
              <a:t>”</a:t>
            </a:r>
            <a:r>
              <a:rPr lang="zh-CN" altLang="zh-CN" kern="100">
                <a:ea typeface="楷体_GB2312"/>
                <a:cs typeface="Times New Roman"/>
              </a:rPr>
              <a:t>与</a:t>
            </a:r>
            <a:r>
              <a:rPr lang="en-US" altLang="zh-CN" kern="100">
                <a:latin typeface="宋体"/>
                <a:cs typeface="Times New Roman"/>
              </a:rPr>
              <a:t>“</a:t>
            </a:r>
            <a:r>
              <a:rPr lang="zh-CN" altLang="zh-CN" kern="100">
                <a:ea typeface="楷体_GB2312"/>
                <a:cs typeface="Times New Roman"/>
              </a:rPr>
              <a:t>我喜欢</a:t>
            </a:r>
            <a:r>
              <a:rPr lang="en-US" altLang="zh-CN" kern="100">
                <a:latin typeface="宋体"/>
                <a:cs typeface="Times New Roman"/>
              </a:rPr>
              <a:t>”</a:t>
            </a:r>
            <a:r>
              <a:rPr lang="zh-CN" altLang="zh-CN" kern="100">
                <a:ea typeface="楷体_GB2312"/>
                <a:cs typeface="Times New Roman"/>
              </a:rPr>
              <a:t>变成了</a:t>
            </a:r>
            <a:r>
              <a:rPr lang="en-US" altLang="zh-CN" kern="100">
                <a:latin typeface="宋体"/>
                <a:cs typeface="Times New Roman"/>
              </a:rPr>
              <a:t>“</a:t>
            </a:r>
            <a:r>
              <a:rPr lang="zh-CN" altLang="zh-CN" kern="100">
                <a:ea typeface="楷体_GB2312"/>
                <a:cs typeface="Times New Roman"/>
              </a:rPr>
              <a:t>你是</a:t>
            </a:r>
            <a:r>
              <a:rPr lang="en-US" altLang="zh-CN" kern="100">
                <a:latin typeface="宋体"/>
                <a:cs typeface="Times New Roman"/>
              </a:rPr>
              <a:t>”</a:t>
            </a:r>
            <a:r>
              <a:rPr lang="zh-CN" altLang="zh-CN" kern="100">
                <a:ea typeface="楷体_GB2312"/>
                <a:cs typeface="Times New Roman"/>
              </a:rPr>
              <a:t>与</a:t>
            </a:r>
            <a:r>
              <a:rPr lang="en-US" altLang="zh-CN" kern="100">
                <a:latin typeface="宋体"/>
                <a:cs typeface="Times New Roman"/>
              </a:rPr>
              <a:t>“</a:t>
            </a:r>
            <a:r>
              <a:rPr lang="zh-CN" altLang="zh-CN" kern="100">
                <a:ea typeface="楷体_GB2312"/>
                <a:cs typeface="Times New Roman"/>
              </a:rPr>
              <a:t>你将会喜欢</a:t>
            </a:r>
            <a:r>
              <a:rPr lang="en-US" altLang="zh-CN" kern="100">
                <a:latin typeface="宋体"/>
                <a:cs typeface="Times New Roman"/>
              </a:rPr>
              <a:t>”</a:t>
            </a:r>
            <a:r>
              <a:rPr lang="zh-CN" altLang="zh-CN" kern="100">
                <a:ea typeface="楷体_GB2312"/>
                <a:cs typeface="Times New Roman"/>
              </a:rPr>
              <a:t>；大数据的力量可以利用信息去推动、劝服、影响甚至限制我们的认同。也就是说，不是主体想把自身塑造成什么样的人，而是客观的数据来显示主体是什么样的人，技术过程和结果反而成为支配人、压抑人的力量。进一步说，数字化记忆与认同背后的核心问题在于权力不由数据主体掌控，而是数据控制者选择和构建关于我们的数字化记忆，并塑造我们的认同。这种大数据的分类系统并不是客观中立的，而是指向特定的目的。因此，适度的、合理的遗忘，是对这种数字化记忆霸权的抵抗。</a:t>
            </a:r>
            <a:endParaRPr lang="zh-CN" altLang="zh-CN" sz="1050" kern="100">
              <a:latin typeface="宋体"/>
              <a:cs typeface="Courier New"/>
            </a:endParaRPr>
          </a:p>
          <a:p>
            <a:pPr indent="713740" algn="r">
              <a:lnSpc>
                <a:spcPct val="120000"/>
              </a:lnSpc>
              <a:tabLst>
                <a:tab pos="5829300" algn="l"/>
                <a:tab pos="9372600" algn="l"/>
              </a:tabLst>
            </a:pPr>
            <a:r>
              <a:rPr lang="en-US" altLang="zh-CN" kern="100">
                <a:ea typeface="楷体_GB2312"/>
                <a:cs typeface="Courier New"/>
              </a:rPr>
              <a:t>(</a:t>
            </a:r>
            <a:r>
              <a:rPr lang="zh-CN" altLang="zh-CN" kern="100">
                <a:ea typeface="楷体_GB2312"/>
                <a:cs typeface="Times New Roman"/>
              </a:rPr>
              <a:t>摘编自袁梦倩《</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之争：大数据时代的数字化记忆与隐私边界》</a:t>
            </a:r>
            <a:r>
              <a:rPr lang="en-US" altLang="zh-CN" kern="100" smtClean="0">
                <a:ea typeface="楷体_GB2312"/>
                <a:cs typeface="Courier New"/>
              </a:rPr>
              <a:t>)</a:t>
            </a:r>
            <a:endParaRPr lang="zh-CN" altLang="zh-CN" sz="1050" kern="100">
              <a:latin typeface="宋体"/>
              <a:cs typeface="Courier New"/>
            </a:endParaRPr>
          </a:p>
        </p:txBody>
      </p:sp>
    </p:spTree>
    <p:extLst>
      <p:ext uri="{BB962C8B-B14F-4D97-AF65-F5344CB8AC3E}">
        <p14:creationId xmlns:p14="http://schemas.microsoft.com/office/powerpoint/2010/main" val="411088914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728952"/>
          </a:xfrm>
        </p:spPr>
        <p:txBody>
          <a:bodyPr/>
          <a:lstStyle/>
          <a:p>
            <a:pPr indent="713740" algn="just">
              <a:lnSpc>
                <a:spcPct val="120000"/>
              </a:lnSpc>
              <a:tabLst>
                <a:tab pos="5829300" algn="l"/>
                <a:tab pos="9372600" algn="l"/>
              </a:tabLst>
            </a:pPr>
            <a:r>
              <a:rPr lang="zh-CN" altLang="zh-CN" kern="100" dirty="0">
                <a:cs typeface="Times New Roman"/>
              </a:rPr>
              <a:t>林庚</a:t>
            </a:r>
            <a:r>
              <a:rPr lang="en-US" altLang="zh-CN" kern="100" dirty="0">
                <a:cs typeface="Courier New"/>
              </a:rPr>
              <a:t>(1910—2006)</a:t>
            </a:r>
            <a:r>
              <a:rPr lang="zh-CN" altLang="zh-CN" kern="100" dirty="0">
                <a:cs typeface="Times New Roman"/>
              </a:rPr>
              <a:t>，字静希，原籍福建闽侯</a:t>
            </a:r>
            <a:r>
              <a:rPr lang="en-US" altLang="zh-CN" kern="100" dirty="0">
                <a:cs typeface="Courier New"/>
              </a:rPr>
              <a:t>(</a:t>
            </a:r>
            <a:r>
              <a:rPr lang="zh-CN" altLang="zh-CN" kern="100" dirty="0">
                <a:cs typeface="Times New Roman"/>
              </a:rPr>
              <a:t>今福建省福州市闽侯县</a:t>
            </a:r>
            <a:r>
              <a:rPr lang="en-US" altLang="zh-CN" kern="100" dirty="0">
                <a:cs typeface="Courier New"/>
              </a:rPr>
              <a:t>)</a:t>
            </a:r>
            <a:r>
              <a:rPr lang="zh-CN" altLang="zh-CN" kern="100" dirty="0">
                <a:cs typeface="Times New Roman"/>
              </a:rPr>
              <a:t>，生于北京。现代著名诗人、古代文学学者、文学史家。林庚与季羡林、吴组缃、李长之早年并称为</a:t>
            </a:r>
            <a:r>
              <a:rPr lang="en-US" altLang="zh-CN" kern="100" dirty="0">
                <a:latin typeface="宋体"/>
                <a:cs typeface="Times New Roman"/>
              </a:rPr>
              <a:t>“</a:t>
            </a:r>
            <a:r>
              <a:rPr lang="zh-CN" altLang="zh-CN" kern="100" dirty="0">
                <a:cs typeface="Times New Roman"/>
              </a:rPr>
              <a:t>清华四剑客</a:t>
            </a:r>
            <a:r>
              <a:rPr lang="en-US" altLang="zh-CN" kern="100" dirty="0">
                <a:latin typeface="宋体"/>
                <a:cs typeface="Times New Roman"/>
              </a:rPr>
              <a:t>”</a:t>
            </a:r>
            <a:r>
              <a:rPr lang="zh-CN" altLang="zh-CN" kern="100" dirty="0">
                <a:cs typeface="Times New Roman"/>
              </a:rPr>
              <a:t>，与吴组缃、王瑶、季镇淮并称为</a:t>
            </a:r>
            <a:r>
              <a:rPr lang="en-US" altLang="zh-CN" kern="100" dirty="0">
                <a:latin typeface="宋体"/>
                <a:cs typeface="Times New Roman"/>
              </a:rPr>
              <a:t>“</a:t>
            </a:r>
            <a:r>
              <a:rPr lang="zh-CN" altLang="zh-CN" kern="100" dirty="0">
                <a:cs typeface="Times New Roman"/>
              </a:rPr>
              <a:t>北大中文四老</a:t>
            </a:r>
            <a:r>
              <a:rPr lang="en-US" altLang="zh-CN" kern="100" dirty="0">
                <a:latin typeface="宋体"/>
                <a:cs typeface="Times New Roman"/>
              </a:rPr>
              <a:t>”</a:t>
            </a:r>
            <a:r>
              <a:rPr lang="zh-CN" altLang="zh-CN" kern="100" dirty="0">
                <a:cs typeface="Times New Roman"/>
              </a:rPr>
              <a:t>。林庚的研究主要涉及唐诗、楚辞、文学史等方面，显示出诗人学者的独有特色。他专于中国文学史，他的楚辞研究和唐诗研究可称为</a:t>
            </a:r>
            <a:r>
              <a:rPr lang="en-US" altLang="zh-CN" kern="100" dirty="0">
                <a:latin typeface="宋体"/>
                <a:cs typeface="Times New Roman"/>
              </a:rPr>
              <a:t>“</a:t>
            </a:r>
            <a:r>
              <a:rPr lang="zh-CN" altLang="zh-CN" kern="100" dirty="0">
                <a:cs typeface="Times New Roman"/>
              </a:rPr>
              <a:t>双璧</a:t>
            </a:r>
            <a:r>
              <a:rPr lang="en-US" altLang="zh-CN" kern="100" dirty="0">
                <a:latin typeface="宋体"/>
                <a:cs typeface="Times New Roman"/>
              </a:rPr>
              <a:t>”</a:t>
            </a:r>
            <a:r>
              <a:rPr lang="zh-CN" altLang="zh-CN" kern="100" dirty="0">
                <a:cs typeface="Times New Roman"/>
              </a:rPr>
              <a:t>。林庚对盛唐诗歌情有独钟，</a:t>
            </a:r>
            <a:r>
              <a:rPr lang="en-US" altLang="zh-CN" kern="100" dirty="0">
                <a:latin typeface="宋体"/>
                <a:cs typeface="Times New Roman"/>
              </a:rPr>
              <a:t>“</a:t>
            </a:r>
            <a:r>
              <a:rPr lang="zh-CN" altLang="zh-CN" kern="100" dirty="0">
                <a:cs typeface="Times New Roman"/>
              </a:rPr>
              <a:t>盛唐气象</a:t>
            </a:r>
            <a:r>
              <a:rPr lang="en-US" altLang="zh-CN" kern="100" dirty="0">
                <a:latin typeface="宋体"/>
                <a:cs typeface="Times New Roman"/>
              </a:rPr>
              <a:t>”</a:t>
            </a:r>
            <a:r>
              <a:rPr lang="zh-CN" altLang="zh-CN" kern="100" dirty="0">
                <a:cs typeface="Times New Roman"/>
              </a:rPr>
              <a:t>和</a:t>
            </a:r>
            <a:r>
              <a:rPr lang="en-US" altLang="zh-CN" kern="100" dirty="0">
                <a:latin typeface="宋体"/>
                <a:cs typeface="Times New Roman"/>
              </a:rPr>
              <a:t>“</a:t>
            </a:r>
            <a:r>
              <a:rPr lang="zh-CN" altLang="zh-CN" kern="100" dirty="0">
                <a:cs typeface="Times New Roman"/>
              </a:rPr>
              <a:t>少年精神</a:t>
            </a:r>
            <a:r>
              <a:rPr lang="en-US" altLang="zh-CN" kern="100" dirty="0">
                <a:latin typeface="宋体"/>
                <a:cs typeface="Times New Roman"/>
              </a:rPr>
              <a:t>”</a:t>
            </a:r>
            <a:r>
              <a:rPr lang="zh-CN" altLang="zh-CN" kern="100" dirty="0">
                <a:cs typeface="Times New Roman"/>
              </a:rPr>
              <a:t>是他提出的两个极为传神、深入骨髓的概念，不但在当时产生了强烈反响，在今天也具有积极意义，其研究成果汇集在《唐诗综论》里。著有诗歌《沪之雨夜》、诗集《春野与窗》《夜》等及《中国文学简史》《诗人李白》《新诗格律与语言的诗化》等学术著作</a:t>
            </a:r>
            <a:r>
              <a:rPr lang="zh-CN" altLang="zh-CN" kern="100" dirty="0" smtClean="0">
                <a:cs typeface="Times New Roman"/>
              </a:rPr>
              <a:t>。</a:t>
            </a:r>
            <a:endParaRPr lang="zh-CN" altLang="zh-CN" sz="1050" kern="100" dirty="0">
              <a:latin typeface="宋体"/>
              <a:cs typeface="Courier New"/>
            </a:endParaRPr>
          </a:p>
        </p:txBody>
      </p:sp>
      <p:pic>
        <p:nvPicPr>
          <p:cNvPr id="4" name="New picture"/>
          <p:cNvPicPr/>
          <p:nvPr/>
        </p:nvPicPr>
        <p:blipFill>
          <a:blip r:embed="rId2"/>
          <a:stretch>
            <a:fillRect/>
          </a:stretch>
        </p:blipFill>
        <p:spPr>
          <a:xfrm>
            <a:off x="11049000" y="10261600"/>
            <a:ext cx="342900" cy="254000"/>
          </a:xfrm>
          <a:prstGeom prst="cube">
            <a:avLst/>
          </a:prstGeom>
        </p:spPr>
      </p:pic>
    </p:spTree>
    <p:extLst>
      <p:ext uri="{BB962C8B-B14F-4D97-AF65-F5344CB8AC3E}">
        <p14:creationId xmlns:p14="http://schemas.microsoft.com/office/powerpoint/2010/main" val="4073977539"/>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651174"/>
          </a:xfrm>
        </p:spPr>
        <p:txBody>
          <a:bodyPr/>
          <a:lstStyle/>
          <a:p>
            <a:pPr indent="713740" algn="just">
              <a:lnSpc>
                <a:spcPct val="130000"/>
              </a:lnSpc>
              <a:tabLst>
                <a:tab pos="5829300" algn="l"/>
                <a:tab pos="9372600" algn="l"/>
              </a:tabLst>
            </a:pPr>
            <a:r>
              <a:rPr lang="zh-CN" altLang="zh-CN" kern="100">
                <a:cs typeface="Times New Roman"/>
              </a:rPr>
              <a:t>下列关于原文内容的理解和分析，正确的一项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A</a:t>
            </a:r>
            <a:r>
              <a:rPr lang="zh-CN" altLang="zh-CN" kern="100">
                <a:cs typeface="Times New Roman"/>
              </a:rPr>
              <a:t>．由于数字化记忆的发展，记忆与遗忘的平衡发生了反转，记忆变得更加容易。</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B</a:t>
            </a:r>
            <a:r>
              <a:rPr lang="zh-CN" altLang="zh-CN" kern="100">
                <a:cs typeface="Times New Roman"/>
              </a:rPr>
              <a:t>．人的主体身份所以被数据化，是因为个人信息选择性删除所耗费的成本太高。</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C</a:t>
            </a:r>
            <a:r>
              <a:rPr lang="zh-CN" altLang="zh-CN" kern="100">
                <a:cs typeface="Times New Roman"/>
              </a:rPr>
              <a:t>．</a:t>
            </a:r>
            <a:r>
              <a:rPr lang="en-US" altLang="zh-CN" kern="100">
                <a:latin typeface="宋体"/>
                <a:cs typeface="Times New Roman"/>
              </a:rPr>
              <a:t>“</a:t>
            </a:r>
            <a:r>
              <a:rPr lang="zh-CN" altLang="zh-CN" kern="100">
                <a:cs typeface="Times New Roman"/>
              </a:rPr>
              <a:t>被遗忘权</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隐私权</a:t>
            </a:r>
            <a:r>
              <a:rPr lang="en-US" altLang="zh-CN" kern="100">
                <a:latin typeface="宋体"/>
                <a:cs typeface="Times New Roman"/>
              </a:rPr>
              <a:t>”</a:t>
            </a:r>
            <a:r>
              <a:rPr lang="zh-CN" altLang="zh-CN" kern="100">
                <a:cs typeface="Times New Roman"/>
              </a:rPr>
              <a:t>的提出都是为了对抗大数据，不过前者更积极一些。</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D</a:t>
            </a:r>
            <a:r>
              <a:rPr lang="zh-CN" altLang="zh-CN" kern="100">
                <a:cs typeface="Times New Roman"/>
              </a:rPr>
              <a:t>．我们要对抗数字化记忆霸权，就要成为数据控制者并构建他人的数字化记忆。</a:t>
            </a:r>
            <a:endParaRPr lang="zh-CN" altLang="zh-CN" sz="1050" kern="100">
              <a:latin typeface="宋体"/>
              <a:cs typeface="Courier New"/>
            </a:endParaRPr>
          </a:p>
          <a:p>
            <a:pPr indent="713740" algn="just">
              <a:lnSpc>
                <a:spcPct val="130000"/>
              </a:lnSpc>
              <a:tabLst>
                <a:tab pos="5829300" algn="l"/>
                <a:tab pos="9372600" algn="l"/>
              </a:tabLst>
            </a:pPr>
            <a:r>
              <a:rPr lang="zh-CN" altLang="zh-CN" kern="100">
                <a:solidFill>
                  <a:srgbClr val="FF0000"/>
                </a:solidFill>
                <a:ea typeface="黑体"/>
                <a:cs typeface="Times New Roman"/>
              </a:rPr>
              <a:t>【答案】</a:t>
            </a:r>
            <a:r>
              <a:rPr lang="en-US" altLang="zh-CN" kern="100">
                <a:cs typeface="Courier New"/>
              </a:rPr>
              <a:t>A</a:t>
            </a:r>
            <a:r>
              <a:rPr lang="zh-CN" altLang="zh-CN" kern="100">
                <a:cs typeface="Times New Roman"/>
              </a:rPr>
              <a:t>　</a:t>
            </a:r>
            <a:endParaRPr lang="zh-CN" altLang="zh-CN" sz="1050" kern="100">
              <a:latin typeface="宋体"/>
              <a:cs typeface="Courier New"/>
            </a:endParaRPr>
          </a:p>
        </p:txBody>
      </p:sp>
    </p:spTree>
    <p:extLst>
      <p:ext uri="{BB962C8B-B14F-4D97-AF65-F5344CB8AC3E}">
        <p14:creationId xmlns:p14="http://schemas.microsoft.com/office/powerpoint/2010/main" val="41108891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93490"/>
            <a:ext cx="11377262" cy="5632002"/>
          </a:xfrm>
        </p:spPr>
        <p:txBody>
          <a:bodyPr/>
          <a:lstStyle/>
          <a:p>
            <a:pPr indent="713740" algn="just">
              <a:lnSpc>
                <a:spcPct val="130000"/>
              </a:lnSpc>
              <a:tabLst>
                <a:tab pos="5829300" algn="l"/>
                <a:tab pos="9372600" algn="l"/>
              </a:tabLst>
            </a:pPr>
            <a:r>
              <a:rPr lang="zh-CN" altLang="zh-CN" kern="100">
                <a:solidFill>
                  <a:srgbClr val="0000FF"/>
                </a:solidFill>
                <a:ea typeface="黑体"/>
                <a:cs typeface="Times New Roman"/>
              </a:rPr>
              <a:t>【解析】</a:t>
            </a:r>
            <a:r>
              <a:rPr lang="en-US" altLang="zh-CN" kern="100">
                <a:ea typeface="楷体_GB2312"/>
                <a:cs typeface="Courier New"/>
              </a:rPr>
              <a:t>B</a:t>
            </a:r>
            <a:r>
              <a:rPr lang="zh-CN" altLang="zh-CN" kern="100">
                <a:ea typeface="楷体_GB2312"/>
                <a:cs typeface="Times New Roman"/>
              </a:rPr>
              <a:t>．将第</a:t>
            </a:r>
            <a:r>
              <a:rPr lang="en-US" altLang="zh-CN" kern="100">
                <a:ea typeface="楷体_GB2312"/>
                <a:cs typeface="Courier New"/>
              </a:rPr>
              <a:t>1</a:t>
            </a:r>
            <a:r>
              <a:rPr lang="zh-CN" altLang="zh-CN" kern="100">
                <a:ea typeface="楷体_GB2312"/>
                <a:cs typeface="Times New Roman"/>
              </a:rPr>
              <a:t>段</a:t>
            </a:r>
            <a:r>
              <a:rPr lang="en-US" altLang="zh-CN" kern="100">
                <a:latin typeface="宋体"/>
                <a:cs typeface="Times New Roman"/>
              </a:rPr>
              <a:t>“</a:t>
            </a:r>
            <a:r>
              <a:rPr lang="zh-CN" altLang="zh-CN" kern="100">
                <a:ea typeface="楷体_GB2312"/>
                <a:cs typeface="Times New Roman"/>
              </a:rPr>
              <a:t>数字化记忆不仅唾手可得，甚至比选择性删除所耗费的成本更低</a:t>
            </a:r>
            <a:r>
              <a:rPr lang="en-US" altLang="zh-CN" kern="100">
                <a:latin typeface="宋体"/>
                <a:cs typeface="Times New Roman"/>
              </a:rPr>
              <a:t>”</a:t>
            </a:r>
            <a:r>
              <a:rPr lang="zh-CN" altLang="zh-CN" kern="100">
                <a:ea typeface="楷体_GB2312"/>
                <a:cs typeface="Times New Roman"/>
              </a:rPr>
              <a:t>和第</a:t>
            </a:r>
            <a:r>
              <a:rPr lang="en-US" altLang="zh-CN" kern="100">
                <a:ea typeface="楷体_GB2312"/>
                <a:cs typeface="Courier New"/>
              </a:rPr>
              <a:t>4</a:t>
            </a:r>
            <a:r>
              <a:rPr lang="zh-CN" altLang="zh-CN" kern="100">
                <a:ea typeface="楷体_GB2312"/>
                <a:cs typeface="Times New Roman"/>
              </a:rPr>
              <a:t>段</a:t>
            </a:r>
            <a:r>
              <a:rPr lang="en-US" altLang="zh-CN" kern="100">
                <a:latin typeface="宋体"/>
                <a:cs typeface="Times New Roman"/>
              </a:rPr>
              <a:t>“</a:t>
            </a:r>
            <a:r>
              <a:rPr lang="zh-CN" altLang="zh-CN" kern="100">
                <a:ea typeface="楷体_GB2312"/>
                <a:cs typeface="Times New Roman"/>
              </a:rPr>
              <a:t>大数据技术加速了人的主体身份的</a:t>
            </a:r>
            <a:r>
              <a:rPr lang="en-US" altLang="zh-CN" kern="100">
                <a:latin typeface="宋体"/>
                <a:cs typeface="Times New Roman"/>
              </a:rPr>
              <a:t>‘</a:t>
            </a:r>
            <a:r>
              <a:rPr lang="zh-CN" altLang="zh-CN" kern="100">
                <a:ea typeface="楷体_GB2312"/>
                <a:cs typeface="Times New Roman"/>
              </a:rPr>
              <a:t>被数据化</a:t>
            </a:r>
            <a:r>
              <a:rPr lang="en-US" altLang="zh-CN" kern="100">
                <a:latin typeface="宋体"/>
                <a:cs typeface="Times New Roman"/>
              </a:rPr>
              <a:t>’”</a:t>
            </a:r>
            <a:r>
              <a:rPr lang="zh-CN" altLang="zh-CN" kern="100">
                <a:ea typeface="楷体_GB2312"/>
                <a:cs typeface="Times New Roman"/>
              </a:rPr>
              <a:t>进行简单拼接，强加因果。</a:t>
            </a:r>
            <a:r>
              <a:rPr lang="en-US" altLang="zh-CN" kern="100">
                <a:ea typeface="楷体_GB2312"/>
                <a:cs typeface="Courier New"/>
              </a:rPr>
              <a:t>C</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和</a:t>
            </a:r>
            <a:r>
              <a:rPr lang="en-US" altLang="zh-CN" kern="100">
                <a:latin typeface="宋体"/>
                <a:cs typeface="Times New Roman"/>
              </a:rPr>
              <a:t>‘</a:t>
            </a:r>
            <a:r>
              <a:rPr lang="zh-CN" altLang="zh-CN" kern="100">
                <a:ea typeface="楷体_GB2312"/>
                <a:cs typeface="Times New Roman"/>
              </a:rPr>
              <a:t>隐私权</a:t>
            </a:r>
            <a:r>
              <a:rPr lang="en-US" altLang="zh-CN" kern="100">
                <a:latin typeface="宋体"/>
                <a:cs typeface="Times New Roman"/>
              </a:rPr>
              <a:t>’</a:t>
            </a:r>
            <a:r>
              <a:rPr lang="zh-CN" altLang="zh-CN" kern="100">
                <a:ea typeface="楷体_GB2312"/>
                <a:cs typeface="Times New Roman"/>
              </a:rPr>
              <a:t>的提出都是为了对抗大数据</a:t>
            </a:r>
            <a:r>
              <a:rPr lang="en-US" altLang="zh-CN" kern="100">
                <a:latin typeface="宋体"/>
                <a:cs typeface="Times New Roman"/>
              </a:rPr>
              <a:t>”</a:t>
            </a:r>
            <a:r>
              <a:rPr lang="zh-CN" altLang="zh-CN" kern="100">
                <a:ea typeface="楷体_GB2312"/>
                <a:cs typeface="Times New Roman"/>
              </a:rPr>
              <a:t>错误，原文第</a:t>
            </a:r>
            <a:r>
              <a:rPr lang="en-US" altLang="zh-CN" kern="100">
                <a:ea typeface="楷体_GB2312"/>
                <a:cs typeface="Courier New"/>
              </a:rPr>
              <a:t>1</a:t>
            </a:r>
            <a:r>
              <a:rPr lang="zh-CN" altLang="zh-CN" kern="100">
                <a:ea typeface="楷体_GB2312"/>
                <a:cs typeface="Times New Roman"/>
              </a:rPr>
              <a:t>段中说</a:t>
            </a:r>
            <a:r>
              <a:rPr lang="en-US" altLang="zh-CN" kern="100">
                <a:latin typeface="宋体"/>
                <a:cs typeface="Times New Roman"/>
              </a:rPr>
              <a:t>“‘</a:t>
            </a:r>
            <a:r>
              <a:rPr lang="zh-CN" altLang="zh-CN" kern="100">
                <a:ea typeface="楷体_GB2312"/>
                <a:cs typeface="Times New Roman"/>
              </a:rPr>
              <a:t>被遗忘权</a:t>
            </a:r>
            <a:r>
              <a:rPr lang="en-US" altLang="zh-CN" kern="100">
                <a:latin typeface="宋体"/>
                <a:cs typeface="Times New Roman"/>
              </a:rPr>
              <a:t>’</a:t>
            </a:r>
            <a:r>
              <a:rPr lang="zh-CN" altLang="zh-CN" kern="100">
                <a:ea typeface="楷体_GB2312"/>
                <a:cs typeface="Times New Roman"/>
              </a:rPr>
              <a:t>的出现，意在改变数据主体难以</a:t>
            </a:r>
            <a:r>
              <a:rPr lang="en-US" altLang="zh-CN" kern="100">
                <a:latin typeface="宋体"/>
                <a:cs typeface="Times New Roman"/>
              </a:rPr>
              <a:t>‘</a:t>
            </a:r>
            <a:r>
              <a:rPr lang="zh-CN" altLang="zh-CN" kern="100">
                <a:ea typeface="楷体_GB2312"/>
                <a:cs typeface="Times New Roman"/>
              </a:rPr>
              <a:t>被遗忘</a:t>
            </a:r>
            <a:r>
              <a:rPr lang="en-US" altLang="zh-CN" kern="100">
                <a:latin typeface="宋体"/>
                <a:cs typeface="Times New Roman"/>
              </a:rPr>
              <a:t>’</a:t>
            </a:r>
            <a:r>
              <a:rPr lang="zh-CN" altLang="zh-CN" kern="100">
                <a:ea typeface="楷体_GB2312"/>
                <a:cs typeface="Times New Roman"/>
              </a:rPr>
              <a:t>的格局，赋予数据主体对信息进行自决控制的权利，并且有着更深的调节、修复大数据时代数字化记忆伦理的意义</a:t>
            </a:r>
            <a:r>
              <a:rPr lang="en-US" altLang="zh-CN" kern="100">
                <a:latin typeface="宋体"/>
                <a:cs typeface="Times New Roman"/>
              </a:rPr>
              <a:t>”</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．曲解文意，由原文最后一段可推知，</a:t>
            </a:r>
            <a:r>
              <a:rPr lang="en-US" altLang="zh-CN" kern="100">
                <a:latin typeface="宋体"/>
                <a:cs typeface="Times New Roman"/>
              </a:rPr>
              <a:t>“</a:t>
            </a:r>
            <a:r>
              <a:rPr lang="zh-CN" altLang="zh-CN" kern="100">
                <a:ea typeface="楷体_GB2312"/>
                <a:cs typeface="Times New Roman"/>
              </a:rPr>
              <a:t>数据控制者选择和构建关于我们的数字化记忆</a:t>
            </a:r>
            <a:r>
              <a:rPr lang="en-US" altLang="zh-CN" kern="100">
                <a:latin typeface="宋体"/>
                <a:cs typeface="Times New Roman"/>
              </a:rPr>
              <a:t>”</a:t>
            </a:r>
            <a:r>
              <a:rPr lang="zh-CN" altLang="zh-CN" kern="100">
                <a:ea typeface="楷体_GB2312"/>
                <a:cs typeface="Times New Roman"/>
              </a:rPr>
              <a:t>的行为本身属于数字化记忆霸权，而且明确表示</a:t>
            </a:r>
            <a:r>
              <a:rPr lang="en-US" altLang="zh-CN" kern="100">
                <a:latin typeface="宋体"/>
                <a:cs typeface="Times New Roman"/>
              </a:rPr>
              <a:t>“</a:t>
            </a:r>
            <a:r>
              <a:rPr lang="zh-CN" altLang="zh-CN" kern="100">
                <a:ea typeface="楷体_GB2312"/>
                <a:cs typeface="Times New Roman"/>
              </a:rPr>
              <a:t>适度的、合理的遗忘，是对这种数字化记忆霸权的抵抗</a:t>
            </a:r>
            <a:r>
              <a:rPr lang="en-US" altLang="zh-CN" kern="100">
                <a:latin typeface="宋体"/>
                <a:cs typeface="Times New Roman"/>
              </a:rPr>
              <a:t>”</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10889145"/>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728952"/>
          </a:xfrm>
        </p:spPr>
        <p:txBody>
          <a:bodyPr/>
          <a:lstStyle/>
          <a:p>
            <a:pPr indent="713740" algn="just">
              <a:lnSpc>
                <a:spcPct val="120000"/>
              </a:lnSpc>
              <a:tabLst>
                <a:tab pos="5829300" algn="l"/>
                <a:tab pos="9372600" algn="l"/>
              </a:tabLst>
            </a:pPr>
            <a:r>
              <a:rPr lang="zh-CN" altLang="zh-CN" kern="100">
                <a:ea typeface="黑体"/>
                <a:cs typeface="Times New Roman"/>
              </a:rPr>
              <a:t>技法攻略</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1</a:t>
            </a:r>
            <a:r>
              <a:rPr lang="zh-CN" altLang="zh-CN" kern="100">
                <a:cs typeface="Times New Roman"/>
              </a:rPr>
              <a:t>．把握全文主要内容。</a:t>
            </a:r>
            <a:r>
              <a:rPr lang="en-US" altLang="zh-CN" kern="100">
                <a:latin typeface="宋体"/>
                <a:cs typeface="Times New Roman"/>
              </a:rPr>
              <a:t>“</a:t>
            </a:r>
            <a:r>
              <a:rPr lang="zh-CN" altLang="zh-CN" kern="100">
                <a:cs typeface="Times New Roman"/>
              </a:rPr>
              <a:t>筛选并整合文中的信息</a:t>
            </a:r>
            <a:r>
              <a:rPr lang="en-US" altLang="zh-CN" kern="100">
                <a:latin typeface="宋体"/>
                <a:cs typeface="Times New Roman"/>
              </a:rPr>
              <a:t>”</a:t>
            </a:r>
            <a:r>
              <a:rPr lang="zh-CN" altLang="zh-CN" kern="100">
                <a:cs typeface="Times New Roman"/>
              </a:rPr>
              <a:t>涉及的内容一般范围比较大，所以把握全文主要内容是筛选和整合的基础。具体来说，论述文要探究文章的观点，把握作者在文中体现的态度，筛选出文中使用的论据等。</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2</a:t>
            </a:r>
            <a:r>
              <a:rPr lang="zh-CN" altLang="zh-CN" kern="100">
                <a:cs typeface="Times New Roman"/>
              </a:rPr>
              <a:t>．确定筛选信息的区间。信息筛选的依据主要是题干和文本。做题时先认真分析题干，明确命题指向，再回归文本，找到筛选区域，概括重要信息点。</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3</a:t>
            </a:r>
            <a:r>
              <a:rPr lang="zh-CN" altLang="zh-CN" kern="100">
                <a:cs typeface="Times New Roman"/>
              </a:rPr>
              <a:t>．选择题需要将选项信息与原文语句进行比较。选项语言与原文语句在表述上有一定区别，命题者常通过改变叙述的方式来设置一些干扰项，需要仔细比较</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10889145"/>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积累</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文化传承与理解</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53188250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935849"/>
          </a:xfrm>
          <a:ln>
            <a:solidFill>
              <a:schemeClr val="tx1"/>
            </a:solidFill>
          </a:ln>
        </p:spPr>
        <p:txBody>
          <a:bodyPr/>
          <a:lstStyle/>
          <a:p>
            <a:pPr algn="ctr">
              <a:tabLst>
                <a:tab pos="5829300" algn="l"/>
                <a:tab pos="9372600" algn="l"/>
              </a:tabLst>
            </a:pPr>
            <a:r>
              <a:rPr lang="zh-CN" altLang="zh-CN" kern="100">
                <a:ea typeface="黑体"/>
                <a:cs typeface="Times New Roman"/>
              </a:rPr>
              <a:t>【文化常识】</a:t>
            </a:r>
            <a:endParaRPr lang="zh-CN" altLang="zh-CN" sz="1050" kern="100">
              <a:latin typeface="宋体"/>
              <a:cs typeface="Courier New"/>
            </a:endParaRPr>
          </a:p>
          <a:p>
            <a:pPr>
              <a:tabLst>
                <a:tab pos="5829300" algn="l"/>
                <a:tab pos="9372600" algn="l"/>
              </a:tabLst>
            </a:pPr>
            <a:r>
              <a:rPr lang="en-US" altLang="zh-CN" kern="100">
                <a:ea typeface="黑体"/>
                <a:cs typeface="Courier New"/>
              </a:rPr>
              <a:t>1</a:t>
            </a:r>
            <a:r>
              <a:rPr lang="zh-CN" altLang="zh-CN" kern="100">
                <a:cs typeface="Times New Roman"/>
              </a:rPr>
              <a:t>．</a:t>
            </a:r>
            <a:r>
              <a:rPr lang="zh-CN" altLang="zh-CN" kern="100">
                <a:ea typeface="黑体"/>
                <a:cs typeface="Times New Roman"/>
              </a:rPr>
              <a:t>古代服饰民俗</a:t>
            </a:r>
            <a:endParaRPr lang="zh-CN" altLang="zh-CN" sz="1050" kern="100">
              <a:latin typeface="宋体"/>
              <a:cs typeface="Courier New"/>
            </a:endParaRPr>
          </a:p>
          <a:p>
            <a:pPr>
              <a:tabLst>
                <a:tab pos="5829300" algn="l"/>
                <a:tab pos="9372600" algn="l"/>
              </a:tabLst>
            </a:pPr>
            <a:r>
              <a:rPr lang="zh-CN" altLang="zh-CN" kern="100">
                <a:cs typeface="Times New Roman"/>
              </a:rPr>
              <a:t>例如：</a:t>
            </a:r>
            <a:r>
              <a:rPr lang="en-US" altLang="zh-CN" kern="100">
                <a:latin typeface="宋体"/>
                <a:cs typeface="Times New Roman"/>
              </a:rPr>
              <a:t>“</a:t>
            </a:r>
            <a:r>
              <a:rPr lang="zh-CN" altLang="zh-CN" kern="100">
                <a:cs typeface="Times New Roman"/>
              </a:rPr>
              <a:t>亭皋木叶下，陇首秋云飞。</a:t>
            </a:r>
            <a:r>
              <a:rPr lang="en-US" altLang="zh-CN" kern="100">
                <a:latin typeface="宋体"/>
                <a:cs typeface="Times New Roman"/>
              </a:rPr>
              <a:t>”</a:t>
            </a:r>
            <a:r>
              <a:rPr lang="en-US" altLang="zh-CN" kern="100">
                <a:cs typeface="Courier New"/>
              </a:rPr>
              <a:t>(</a:t>
            </a:r>
            <a:r>
              <a:rPr lang="zh-CN" altLang="zh-CN" kern="100">
                <a:cs typeface="Times New Roman"/>
              </a:rPr>
              <a:t>柳恽《捣衣诗》</a:t>
            </a:r>
            <a:r>
              <a:rPr lang="en-US" altLang="zh-CN" kern="100">
                <a:cs typeface="Courier New"/>
              </a:rPr>
              <a:t>)</a:t>
            </a:r>
            <a:r>
              <a:rPr lang="en-US" altLang="zh-CN" kern="100">
                <a:latin typeface="宋体"/>
                <a:cs typeface="Times New Roman"/>
              </a:rPr>
              <a:t>“</a:t>
            </a:r>
            <a:r>
              <a:rPr lang="zh-CN" altLang="zh-CN" kern="100">
                <a:cs typeface="Times New Roman"/>
              </a:rPr>
              <a:t>九月寒砧催木叶，十年征戍忆辽阳。</a:t>
            </a:r>
            <a:r>
              <a:rPr lang="en-US" altLang="zh-CN" kern="100">
                <a:latin typeface="宋体"/>
                <a:cs typeface="Times New Roman"/>
              </a:rPr>
              <a:t>”</a:t>
            </a:r>
            <a:r>
              <a:rPr lang="en-US" altLang="zh-CN" kern="100">
                <a:cs typeface="Courier New"/>
              </a:rPr>
              <a:t>(</a:t>
            </a:r>
            <a:r>
              <a:rPr lang="zh-CN" altLang="zh-CN" kern="100">
                <a:cs typeface="Times New Roman"/>
              </a:rPr>
              <a:t>沈佺期《古意》</a:t>
            </a:r>
            <a:r>
              <a:rPr lang="en-US" altLang="zh-CN" kern="100">
                <a:cs typeface="Courier New"/>
              </a:rPr>
              <a:t>)</a:t>
            </a:r>
            <a:endParaRPr lang="zh-CN" altLang="zh-CN" sz="1050" kern="100">
              <a:latin typeface="宋体"/>
              <a:cs typeface="Courier New"/>
            </a:endParaRPr>
          </a:p>
          <a:p>
            <a:pPr>
              <a:tabLst>
                <a:tab pos="5829300" algn="l"/>
                <a:tab pos="9372600" algn="l"/>
              </a:tabLst>
            </a:pPr>
            <a:r>
              <a:rPr lang="zh-CN" altLang="zh-CN" kern="100">
                <a:cs typeface="Times New Roman"/>
              </a:rPr>
              <a:t>捣衣：古代妇女把织好的布帛，铺在平滑的砧板上，用木棒敲平，以求柔软熨帖，好裁制衣服，称为</a:t>
            </a:r>
            <a:r>
              <a:rPr lang="en-US" altLang="zh-CN" kern="100">
                <a:latin typeface="宋体"/>
                <a:cs typeface="Times New Roman"/>
              </a:rPr>
              <a:t>“</a:t>
            </a:r>
            <a:r>
              <a:rPr lang="zh-CN" altLang="zh-CN" kern="100">
                <a:cs typeface="Times New Roman"/>
              </a:rPr>
              <a:t>捣衣</a:t>
            </a:r>
            <a:r>
              <a:rPr lang="en-US" altLang="zh-CN" kern="100">
                <a:latin typeface="宋体"/>
                <a:cs typeface="Times New Roman"/>
              </a:rPr>
              <a:t>”</a:t>
            </a:r>
            <a:r>
              <a:rPr lang="zh-CN" altLang="zh-CN" kern="100">
                <a:cs typeface="Times New Roman"/>
              </a:rPr>
              <a:t>。多于秋夜进行。</a:t>
            </a:r>
            <a:endParaRPr lang="zh-CN" altLang="zh-CN" sz="1050" kern="100">
              <a:latin typeface="宋体"/>
              <a:cs typeface="Courier New"/>
            </a:endParaRPr>
          </a:p>
          <a:p>
            <a:pPr>
              <a:tabLst>
                <a:tab pos="5829300" algn="l"/>
                <a:tab pos="9372600" algn="l"/>
              </a:tabLst>
            </a:pPr>
            <a:r>
              <a:rPr lang="zh-CN" altLang="zh-CN" kern="100">
                <a:cs typeface="Times New Roman"/>
              </a:rPr>
              <a:t>寒砧：在古典诗词中，凄冷的砧杵声称为</a:t>
            </a:r>
            <a:r>
              <a:rPr lang="en-US" altLang="zh-CN" kern="100">
                <a:latin typeface="宋体"/>
                <a:cs typeface="Times New Roman"/>
              </a:rPr>
              <a:t>“</a:t>
            </a:r>
            <a:r>
              <a:rPr lang="zh-CN" altLang="zh-CN" kern="100">
                <a:cs typeface="Times New Roman"/>
              </a:rPr>
              <a:t>寒砧</a:t>
            </a:r>
            <a:r>
              <a:rPr lang="en-US" altLang="zh-CN" kern="100">
                <a:latin typeface="宋体"/>
                <a:cs typeface="Times New Roman"/>
              </a:rPr>
              <a:t>”</a:t>
            </a:r>
            <a:r>
              <a:rPr lang="zh-CN" altLang="zh-CN" kern="100">
                <a:cs typeface="Times New Roman"/>
              </a:rPr>
              <a:t>，表现妇女对远方亲人的思念之情</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a:ln>
            <a:solidFill>
              <a:schemeClr val="tx1"/>
            </a:solidFill>
          </a:ln>
        </p:spPr>
        <p:txBody>
          <a:bodyPr/>
          <a:lstStyle/>
          <a:p>
            <a:pPr>
              <a:tabLst>
                <a:tab pos="5829300" algn="l"/>
                <a:tab pos="9372600" algn="l"/>
              </a:tabLst>
            </a:pPr>
            <a:r>
              <a:rPr lang="en-US" altLang="zh-CN" kern="100">
                <a:ea typeface="黑体"/>
                <a:cs typeface="Courier New"/>
              </a:rPr>
              <a:t>2</a:t>
            </a:r>
            <a:r>
              <a:rPr lang="zh-CN" altLang="zh-CN" kern="100">
                <a:cs typeface="Times New Roman"/>
              </a:rPr>
              <a:t>．</a:t>
            </a:r>
            <a:r>
              <a:rPr lang="zh-CN" altLang="zh-CN" kern="100">
                <a:ea typeface="黑体"/>
                <a:cs typeface="Times New Roman"/>
              </a:rPr>
              <a:t>古代</a:t>
            </a:r>
            <a:r>
              <a:rPr lang="en-US" altLang="zh-CN" kern="100">
                <a:latin typeface="宋体"/>
                <a:cs typeface="Times New Roman"/>
              </a:rPr>
              <a:t>“</a:t>
            </a:r>
            <a:r>
              <a:rPr lang="zh-CN" altLang="zh-CN" kern="100">
                <a:ea typeface="黑体"/>
                <a:cs typeface="Times New Roman"/>
              </a:rPr>
              <a:t>杨柳</a:t>
            </a:r>
            <a:r>
              <a:rPr lang="en-US" altLang="zh-CN" kern="100">
                <a:latin typeface="宋体"/>
                <a:cs typeface="Times New Roman"/>
              </a:rPr>
              <a:t>”</a:t>
            </a:r>
            <a:r>
              <a:rPr lang="zh-CN" altLang="zh-CN" kern="100">
                <a:ea typeface="黑体"/>
                <a:cs typeface="Times New Roman"/>
              </a:rPr>
              <a:t>含义</a:t>
            </a:r>
            <a:endParaRPr lang="zh-CN" altLang="zh-CN" sz="1050" kern="100">
              <a:latin typeface="宋体"/>
              <a:cs typeface="Courier New"/>
            </a:endParaRPr>
          </a:p>
          <a:p>
            <a:pPr>
              <a:tabLst>
                <a:tab pos="5829300" algn="l"/>
                <a:tab pos="9372600" algn="l"/>
              </a:tabLst>
            </a:pPr>
            <a:r>
              <a:rPr lang="zh-CN" altLang="zh-CN" kern="100">
                <a:cs typeface="Times New Roman"/>
              </a:rPr>
              <a:t>例如：</a:t>
            </a:r>
            <a:r>
              <a:rPr lang="en-US" altLang="zh-CN" kern="100">
                <a:latin typeface="宋体"/>
                <a:cs typeface="Times New Roman"/>
              </a:rPr>
              <a:t>“</a:t>
            </a:r>
            <a:r>
              <a:rPr lang="zh-CN" altLang="zh-CN" kern="100">
                <a:cs typeface="Times New Roman"/>
              </a:rPr>
              <a:t>叶密鸟飞碍，风轻花落迟。</a:t>
            </a:r>
            <a:r>
              <a:rPr lang="en-US" altLang="zh-CN" kern="100">
                <a:latin typeface="宋体"/>
                <a:cs typeface="Times New Roman"/>
              </a:rPr>
              <a:t>”</a:t>
            </a:r>
            <a:r>
              <a:rPr lang="en-US" altLang="zh-CN" kern="100">
                <a:cs typeface="Courier New"/>
              </a:rPr>
              <a:t>(</a:t>
            </a:r>
            <a:r>
              <a:rPr lang="zh-CN" altLang="zh-CN" kern="100">
                <a:cs typeface="Times New Roman"/>
              </a:rPr>
              <a:t>萧纲《折杨柳》</a:t>
            </a:r>
            <a:r>
              <a:rPr lang="en-US" altLang="zh-CN" kern="100">
                <a:cs typeface="Courier New"/>
              </a:rPr>
              <a:t>)</a:t>
            </a:r>
            <a:endParaRPr lang="zh-CN" altLang="zh-CN" sz="1050" kern="100">
              <a:latin typeface="宋体"/>
              <a:cs typeface="Courier New"/>
            </a:endParaRPr>
          </a:p>
          <a:p>
            <a:pPr>
              <a:tabLst>
                <a:tab pos="5829300" algn="l"/>
                <a:tab pos="9372600" algn="l"/>
              </a:tabLst>
            </a:pPr>
            <a:r>
              <a:rPr lang="zh-CN" altLang="zh-CN" kern="100">
                <a:cs typeface="Times New Roman"/>
              </a:rPr>
              <a:t>杨柳：诗经里有</a:t>
            </a:r>
            <a:r>
              <a:rPr lang="en-US" altLang="zh-CN" kern="100">
                <a:latin typeface="宋体"/>
                <a:cs typeface="Times New Roman"/>
              </a:rPr>
              <a:t>“</a:t>
            </a:r>
            <a:r>
              <a:rPr lang="zh-CN" altLang="zh-CN" kern="100">
                <a:cs typeface="Times New Roman"/>
              </a:rPr>
              <a:t>昔我往矣，杨柳依依</a:t>
            </a:r>
            <a:r>
              <a:rPr lang="en-US" altLang="zh-CN" kern="100">
                <a:latin typeface="宋体"/>
                <a:cs typeface="Times New Roman"/>
              </a:rPr>
              <a:t>”</a:t>
            </a:r>
            <a:r>
              <a:rPr lang="zh-CN" altLang="zh-CN" kern="100">
                <a:cs typeface="Times New Roman"/>
              </a:rPr>
              <a:t>的诗句，杨柳最早就是杨树与柳树的意思，因为一到春天，杨树与柳树都会飞絮，是为</a:t>
            </a:r>
            <a:r>
              <a:rPr lang="en-US" altLang="zh-CN" kern="100">
                <a:latin typeface="宋体"/>
                <a:cs typeface="Times New Roman"/>
              </a:rPr>
              <a:t>“</a:t>
            </a:r>
            <a:r>
              <a:rPr lang="zh-CN" altLang="zh-CN" kern="100">
                <a:cs typeface="Times New Roman"/>
              </a:rPr>
              <a:t>杨花柳絮</a:t>
            </a:r>
            <a:r>
              <a:rPr lang="en-US" altLang="zh-CN" kern="100">
                <a:latin typeface="宋体"/>
                <a:cs typeface="Times New Roman"/>
              </a:rPr>
              <a:t>”</a:t>
            </a:r>
            <a:r>
              <a:rPr lang="zh-CN" altLang="zh-CN" kern="100">
                <a:cs typeface="Times New Roman"/>
              </a:rPr>
              <a:t>，很容易引起古人的伤感。后来隋炀帝游江南时，最喜欢江南岸的柳树，因此封赐它姓杨，故江南人都称柳树为</a:t>
            </a:r>
            <a:r>
              <a:rPr lang="en-US" altLang="zh-CN" kern="100">
                <a:latin typeface="宋体"/>
                <a:cs typeface="Times New Roman"/>
              </a:rPr>
              <a:t>“</a:t>
            </a:r>
            <a:r>
              <a:rPr lang="zh-CN" altLang="zh-CN" kern="100">
                <a:cs typeface="Times New Roman"/>
              </a:rPr>
              <a:t>杨柳</a:t>
            </a:r>
            <a:r>
              <a:rPr lang="en-US" altLang="zh-CN" kern="100">
                <a:latin typeface="宋体"/>
                <a:cs typeface="Times New Roman"/>
              </a:rPr>
              <a:t>”</a:t>
            </a:r>
            <a:r>
              <a:rPr lang="zh-CN" altLang="zh-CN" kern="100">
                <a:cs typeface="Times New Roman"/>
              </a:rPr>
              <a:t>。</a:t>
            </a:r>
            <a:endParaRPr lang="zh-CN" altLang="zh-CN" sz="1050" kern="100">
              <a:latin typeface="宋体"/>
              <a:cs typeface="Courier New"/>
            </a:endParaRPr>
          </a:p>
          <a:p>
            <a:pPr>
              <a:tabLst>
                <a:tab pos="5829300" algn="l"/>
                <a:tab pos="9372600" algn="l"/>
              </a:tabLst>
            </a:pPr>
            <a:r>
              <a:rPr lang="zh-CN" altLang="zh-CN" kern="100">
                <a:cs typeface="Times New Roman"/>
              </a:rPr>
              <a:t>关于杨柳的文学意象，要从</a:t>
            </a:r>
            <a:r>
              <a:rPr lang="en-US" altLang="zh-CN" kern="100">
                <a:latin typeface="宋体"/>
                <a:cs typeface="Times New Roman"/>
              </a:rPr>
              <a:t>“</a:t>
            </a:r>
            <a:r>
              <a:rPr lang="zh-CN" altLang="zh-CN" kern="100">
                <a:cs typeface="Times New Roman"/>
              </a:rPr>
              <a:t>柳</a:t>
            </a:r>
            <a:r>
              <a:rPr lang="en-US" altLang="zh-CN" kern="100">
                <a:latin typeface="宋体"/>
                <a:cs typeface="Times New Roman"/>
              </a:rPr>
              <a:t>”</a:t>
            </a:r>
            <a:r>
              <a:rPr lang="zh-CN" altLang="zh-CN" kern="100">
                <a:cs typeface="Times New Roman"/>
              </a:rPr>
              <a:t>字说起。</a:t>
            </a:r>
            <a:endParaRPr lang="zh-CN" altLang="zh-CN" sz="1050" kern="100">
              <a:latin typeface="宋体"/>
              <a:cs typeface="Courier New"/>
            </a:endParaRPr>
          </a:p>
          <a:p>
            <a:pPr>
              <a:tabLst>
                <a:tab pos="5829300" algn="l"/>
                <a:tab pos="9372600" algn="l"/>
              </a:tabLst>
            </a:pPr>
            <a:r>
              <a:rPr lang="en-US" altLang="zh-CN" kern="100">
                <a:cs typeface="Courier New"/>
              </a:rPr>
              <a:t>(1)</a:t>
            </a:r>
            <a:r>
              <a:rPr lang="en-US" altLang="zh-CN" kern="100">
                <a:latin typeface="宋体"/>
                <a:cs typeface="Times New Roman"/>
              </a:rPr>
              <a:t>“</a:t>
            </a:r>
            <a:r>
              <a:rPr lang="zh-CN" altLang="zh-CN" kern="100">
                <a:cs typeface="Times New Roman"/>
              </a:rPr>
              <a:t>柳</a:t>
            </a:r>
            <a:r>
              <a:rPr lang="en-US" altLang="zh-CN" kern="100">
                <a:latin typeface="宋体"/>
                <a:cs typeface="Times New Roman"/>
              </a:rPr>
              <a:t>”“</a:t>
            </a:r>
            <a:r>
              <a:rPr lang="zh-CN" altLang="zh-CN" kern="100">
                <a:cs typeface="Times New Roman"/>
              </a:rPr>
              <a:t>留</a:t>
            </a:r>
            <a:r>
              <a:rPr lang="en-US" altLang="zh-CN" kern="100">
                <a:latin typeface="宋体"/>
                <a:cs typeface="Times New Roman"/>
              </a:rPr>
              <a:t>”</a:t>
            </a:r>
            <a:r>
              <a:rPr lang="zh-CN" altLang="zh-CN" kern="100">
                <a:cs typeface="Times New Roman"/>
              </a:rPr>
              <a:t>二字谐音，经常暗喻离别。</a:t>
            </a:r>
            <a:r>
              <a:rPr lang="en-US" altLang="zh-CN" kern="100">
                <a:latin typeface="宋体"/>
                <a:cs typeface="Times New Roman"/>
              </a:rPr>
              <a:t>“</a:t>
            </a:r>
            <a:r>
              <a:rPr lang="zh-CN" altLang="zh-CN" kern="100">
                <a:cs typeface="Times New Roman"/>
              </a:rPr>
              <a:t>今宵酒醒何处？杨柳岸、晓风残月</a:t>
            </a:r>
            <a:r>
              <a:rPr lang="en-US" altLang="zh-CN" kern="100">
                <a:latin typeface="宋体"/>
                <a:cs typeface="Times New Roman"/>
              </a:rPr>
              <a:t>”</a:t>
            </a:r>
            <a:r>
              <a:rPr lang="zh-CN" altLang="zh-CN" kern="100">
                <a:cs typeface="Times New Roman"/>
              </a:rPr>
              <a:t>三句表现了柳永对恋人的思念</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13570"/>
            <a:ext cx="11377262" cy="3035907"/>
          </a:xfrm>
          <a:ln>
            <a:solidFill>
              <a:schemeClr val="tx1"/>
            </a:solidFill>
          </a:ln>
        </p:spPr>
        <p:txBody>
          <a:bodyPr/>
          <a:lstStyle/>
          <a:p>
            <a:pPr>
              <a:tabLst>
                <a:tab pos="5829300" algn="l"/>
                <a:tab pos="9372600" algn="l"/>
              </a:tabLst>
            </a:pPr>
            <a:r>
              <a:rPr lang="en-US" altLang="zh-CN" kern="100">
                <a:cs typeface="Courier New"/>
              </a:rPr>
              <a:t>(2)</a:t>
            </a:r>
            <a:r>
              <a:rPr lang="en-US" altLang="zh-CN" kern="100">
                <a:latin typeface="宋体"/>
                <a:cs typeface="Times New Roman"/>
              </a:rPr>
              <a:t>“</a:t>
            </a:r>
            <a:r>
              <a:rPr lang="zh-CN" altLang="zh-CN" kern="100">
                <a:cs typeface="Times New Roman"/>
              </a:rPr>
              <a:t>柳</a:t>
            </a:r>
            <a:r>
              <a:rPr lang="en-US" altLang="zh-CN" kern="100">
                <a:latin typeface="宋体"/>
                <a:cs typeface="Times New Roman"/>
              </a:rPr>
              <a:t>”</a:t>
            </a:r>
            <a:r>
              <a:rPr lang="zh-CN" altLang="zh-CN" kern="100">
                <a:cs typeface="Times New Roman"/>
              </a:rPr>
              <a:t>多种于檐前屋后，常作故乡的象征。</a:t>
            </a:r>
            <a:r>
              <a:rPr lang="en-US" altLang="zh-CN" kern="100">
                <a:latin typeface="宋体"/>
                <a:cs typeface="Times New Roman"/>
              </a:rPr>
              <a:t>“</a:t>
            </a:r>
            <a:r>
              <a:rPr lang="zh-CN" altLang="zh-CN" kern="100">
                <a:cs typeface="Times New Roman"/>
              </a:rPr>
              <a:t>此夜曲中闻折柳，何人不起故园情</a:t>
            </a:r>
            <a:r>
              <a:rPr lang="en-US" altLang="zh-CN" kern="100">
                <a:latin typeface="宋体"/>
                <a:cs typeface="Times New Roman"/>
              </a:rPr>
              <a:t>”</a:t>
            </a:r>
            <a:r>
              <a:rPr lang="zh-CN" altLang="zh-CN" kern="100">
                <a:cs typeface="Times New Roman"/>
              </a:rPr>
              <a:t>，抒发了李白对故乡的无限牵挂。</a:t>
            </a:r>
            <a:endParaRPr lang="zh-CN" altLang="zh-CN" sz="1050" kern="100">
              <a:latin typeface="宋体"/>
              <a:cs typeface="Courier New"/>
            </a:endParaRPr>
          </a:p>
          <a:p>
            <a:pPr>
              <a:tabLst>
                <a:tab pos="5829300" algn="l"/>
                <a:tab pos="9372600" algn="l"/>
              </a:tabLst>
            </a:pPr>
            <a:r>
              <a:rPr lang="en-US" altLang="zh-CN" kern="100">
                <a:cs typeface="Courier New"/>
              </a:rPr>
              <a:t>(3)</a:t>
            </a:r>
            <a:r>
              <a:rPr lang="zh-CN" altLang="zh-CN" kern="100">
                <a:cs typeface="Times New Roman"/>
              </a:rPr>
              <a:t>柳絮飘忽不定，常作遣愁的凭借。《青玉案》</a:t>
            </a:r>
            <a:r>
              <a:rPr lang="en-US" altLang="zh-CN" kern="100">
                <a:latin typeface="宋体"/>
                <a:cs typeface="Times New Roman"/>
              </a:rPr>
              <a:t>“</a:t>
            </a:r>
            <a:r>
              <a:rPr lang="zh-CN" altLang="zh-CN" kern="100">
                <a:cs typeface="Times New Roman"/>
              </a:rPr>
              <a:t>若问闲情都几许？一川烟草，满城风絮，梅子黄时雨</a:t>
            </a:r>
            <a:r>
              <a:rPr lang="en-US" altLang="zh-CN" kern="100">
                <a:latin typeface="宋体"/>
                <a:cs typeface="Times New Roman"/>
              </a:rPr>
              <a:t>”</a:t>
            </a:r>
            <a:r>
              <a:rPr lang="zh-CN" altLang="zh-CN" kern="100">
                <a:cs typeface="Times New Roman"/>
              </a:rPr>
              <a:t>几句，形象地诠释了贺铸</a:t>
            </a:r>
            <a:r>
              <a:rPr lang="en-US" altLang="zh-CN" kern="100">
                <a:latin typeface="宋体"/>
                <a:cs typeface="Times New Roman"/>
              </a:rPr>
              <a:t>“</a:t>
            </a:r>
            <a:r>
              <a:rPr lang="zh-CN" altLang="zh-CN" kern="100">
                <a:cs typeface="Times New Roman"/>
              </a:rPr>
              <a:t>当年不肯嫁春风，无端却被秋风误</a:t>
            </a:r>
            <a:r>
              <a:rPr lang="en-US" altLang="zh-CN" kern="100">
                <a:latin typeface="宋体"/>
                <a:cs typeface="Times New Roman"/>
              </a:rPr>
              <a:t>”</a:t>
            </a:r>
            <a:r>
              <a:rPr lang="zh-CN" altLang="zh-CN" kern="100">
                <a:cs typeface="Times New Roman"/>
              </a:rPr>
              <a:t>的忧愁程度</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539092"/>
          </a:xfrm>
          <a:ln>
            <a:solidFill>
              <a:schemeClr val="tx1"/>
            </a:solidFill>
          </a:ln>
        </p:spPr>
        <p:txBody>
          <a:bodyPr/>
          <a:lstStyle/>
          <a:p>
            <a:pPr>
              <a:tabLst>
                <a:tab pos="5829300" algn="l"/>
                <a:tab pos="9372600" algn="l"/>
              </a:tabLst>
            </a:pPr>
            <a:r>
              <a:rPr lang="zh-CN" altLang="zh-CN" kern="100">
                <a:ea typeface="黑体"/>
                <a:cs typeface="Times New Roman"/>
              </a:rPr>
              <a:t>【国学经典】</a:t>
            </a:r>
            <a:endParaRPr lang="zh-CN" altLang="zh-CN" sz="1050" kern="100">
              <a:latin typeface="宋体"/>
              <a:cs typeface="Courier New"/>
            </a:endParaRPr>
          </a:p>
          <a:p>
            <a:pPr>
              <a:tabLst>
                <a:tab pos="5829300" algn="l"/>
                <a:tab pos="9372600" algn="l"/>
              </a:tabLst>
            </a:pPr>
            <a:r>
              <a:rPr lang="zh-CN" altLang="zh-CN" kern="100">
                <a:cs typeface="Times New Roman"/>
              </a:rPr>
              <a:t>富润屋，德润身，心广体胖，故君子必诚其意。</a:t>
            </a:r>
            <a:r>
              <a:rPr lang="en-US" altLang="zh-CN" kern="100">
                <a:cs typeface="Courier New"/>
              </a:rPr>
              <a:t>——</a:t>
            </a:r>
            <a:r>
              <a:rPr lang="zh-CN" altLang="zh-CN" kern="100">
                <a:cs typeface="Times New Roman"/>
              </a:rPr>
              <a:t>《大学》</a:t>
            </a:r>
            <a:endParaRPr lang="zh-CN" altLang="zh-CN" sz="1050" kern="100">
              <a:latin typeface="宋体"/>
              <a:cs typeface="Courier New"/>
            </a:endParaRPr>
          </a:p>
          <a:p>
            <a:pPr>
              <a:tabLst>
                <a:tab pos="5829300" algn="l"/>
                <a:tab pos="9372600" algn="l"/>
              </a:tabLst>
            </a:pPr>
            <a:r>
              <a:rPr lang="en-US" altLang="zh-CN" kern="100">
                <a:ea typeface="黑体"/>
                <a:cs typeface="Courier New"/>
              </a:rPr>
              <a:t>[</a:t>
            </a:r>
            <a:r>
              <a:rPr lang="zh-CN" altLang="zh-CN" kern="100">
                <a:ea typeface="黑体"/>
                <a:cs typeface="Times New Roman"/>
              </a:rPr>
              <a:t>明理知义</a:t>
            </a:r>
            <a:r>
              <a:rPr lang="en-US" altLang="zh-CN" kern="100">
                <a:ea typeface="黑体"/>
                <a:cs typeface="Courier New"/>
              </a:rPr>
              <a:t>]</a:t>
            </a:r>
            <a:r>
              <a:rPr lang="zh-CN" altLang="zh-CN" kern="100">
                <a:ea typeface="仿宋_GB2312"/>
                <a:cs typeface="Times New Roman"/>
              </a:rPr>
              <a:t>有钱的人，能够光彩他的房屋；有仁德的人，会修养他的身心；心里宽畅，身体自然也安舒了。所以君子一定要证实自己的诚意。</a:t>
            </a:r>
            <a:endParaRPr lang="zh-CN" altLang="zh-CN" sz="1050" kern="100">
              <a:latin typeface="宋体"/>
              <a:cs typeface="Courier New"/>
            </a:endParaRPr>
          </a:p>
          <a:p>
            <a:r>
              <a:rPr lang="zh-CN" altLang="zh-CN" kern="100">
                <a:ea typeface="Times New Roman"/>
              </a:rPr>
              <a:t> </a:t>
            </a:r>
            <a:r>
              <a:rPr lang="en-US" altLang="zh-CN" kern="100">
                <a:ea typeface="Times New Roman"/>
              </a:rPr>
              <a:t>[</a:t>
            </a:r>
            <a:r>
              <a:rPr lang="zh-CN" altLang="zh-CN" kern="100">
                <a:ea typeface="黑体"/>
                <a:cs typeface="Times New Roman"/>
              </a:rPr>
              <a:t>成长启示</a:t>
            </a:r>
            <a:r>
              <a:rPr lang="en-US" altLang="zh-CN" kern="100">
                <a:ea typeface="黑体"/>
              </a:rPr>
              <a:t>]</a:t>
            </a:r>
            <a:r>
              <a:rPr lang="zh-CN" altLang="zh-CN" kern="100">
                <a:ea typeface="仿宋_GB2312"/>
                <a:cs typeface="Times New Roman"/>
              </a:rPr>
              <a:t>作为君子，一定要有诚意，在意念将发未发的瞬间要告诫自己，使意念真实无妄。由于意念是非，必然表现在各种言行上，而意念真诚又是美好道德品质的表现。所以有仁德的君子，做事光明正大，内心毫无愧疚，自然心胸坦然开朗，身体舒适健壮全归于诚意的</a:t>
            </a:r>
            <a:r>
              <a:rPr lang="zh-CN" altLang="zh-CN" kern="100" smtClean="0">
                <a:ea typeface="仿宋_GB2312"/>
                <a:cs typeface="Times New Roman"/>
              </a:rPr>
              <a:t>结果。</a:t>
            </a:r>
            <a:endParaRPr lang="zh-CN" altLang="en-US"/>
          </a:p>
        </p:txBody>
      </p:sp>
    </p:spTree>
    <p:extLst>
      <p:ext uri="{BB962C8B-B14F-4D97-AF65-F5344CB8AC3E}">
        <p14:creationId xmlns:p14="http://schemas.microsoft.com/office/powerpoint/2010/main" val="226484545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lgn="l"/>
                <a:tab pos="9372600" algn="l"/>
              </a:tabLst>
            </a:pPr>
            <a:r>
              <a:rPr lang="zh-CN" altLang="zh-CN" kern="100">
                <a:ea typeface="黑体"/>
                <a:cs typeface="Times New Roman"/>
              </a:rPr>
              <a:t>写作背景</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新诗的创作曾经历了</a:t>
            </a:r>
            <a:r>
              <a:rPr lang="en-US" altLang="zh-CN" kern="100">
                <a:cs typeface="Courier New"/>
              </a:rPr>
              <a:t>20</a:t>
            </a:r>
            <a:r>
              <a:rPr lang="zh-CN" altLang="zh-CN" kern="100">
                <a:cs typeface="Times New Roman"/>
              </a:rPr>
              <a:t>世纪</a:t>
            </a:r>
            <a:r>
              <a:rPr lang="en-US" altLang="zh-CN" kern="100">
                <a:cs typeface="Courier New"/>
              </a:rPr>
              <a:t>30</a:t>
            </a:r>
            <a:r>
              <a:rPr lang="zh-CN" altLang="zh-CN" kern="100">
                <a:cs typeface="Times New Roman"/>
              </a:rPr>
              <a:t>年代的辉煌，但当代诗坛却呈现出一派萎靡不振的景象，林庚说</a:t>
            </a:r>
            <a:r>
              <a:rPr lang="en-US" altLang="zh-CN" kern="100">
                <a:latin typeface="宋体"/>
                <a:cs typeface="Times New Roman"/>
              </a:rPr>
              <a:t>“</a:t>
            </a:r>
            <a:r>
              <a:rPr lang="zh-CN" altLang="zh-CN" kern="100">
                <a:cs typeface="Times New Roman"/>
              </a:rPr>
              <a:t>当代诗歌的路子不对</a:t>
            </a:r>
            <a:r>
              <a:rPr lang="en-US" altLang="zh-CN" kern="100">
                <a:latin typeface="宋体"/>
                <a:cs typeface="Times New Roman"/>
              </a:rPr>
              <a:t>……</a:t>
            </a:r>
            <a:r>
              <a:rPr lang="zh-CN" altLang="zh-CN" kern="100">
                <a:cs typeface="Times New Roman"/>
              </a:rPr>
              <a:t>诗歌的语言是艺术的语言、诗化的语言、精练的语言，它需要从日常的生活语言中不断进行提炼，既不能脱离生活语言，又要超越生活语言</a:t>
            </a:r>
            <a:r>
              <a:rPr lang="en-US" altLang="zh-CN" kern="100">
                <a:latin typeface="宋体"/>
                <a:cs typeface="Times New Roman"/>
              </a:rPr>
              <a:t>”</a:t>
            </a:r>
            <a:r>
              <a:rPr lang="zh-CN" altLang="zh-CN" kern="100">
                <a:cs typeface="Times New Roman"/>
              </a:rPr>
              <a:t>。他写的《说</a:t>
            </a:r>
            <a:r>
              <a:rPr lang="en-US" altLang="zh-CN" kern="100">
                <a:latin typeface="宋体"/>
                <a:cs typeface="Times New Roman"/>
              </a:rPr>
              <a:t>“</a:t>
            </a:r>
            <a:r>
              <a:rPr lang="zh-CN" altLang="zh-CN" kern="100">
                <a:cs typeface="Times New Roman"/>
              </a:rPr>
              <a:t>木叶</a:t>
            </a:r>
            <a:r>
              <a:rPr lang="en-US" altLang="zh-CN" kern="100">
                <a:latin typeface="宋体"/>
                <a:cs typeface="Times New Roman"/>
              </a:rPr>
              <a:t>”</a:t>
            </a:r>
            <a:r>
              <a:rPr lang="zh-CN" altLang="zh-CN" kern="100">
                <a:cs typeface="Times New Roman"/>
              </a:rPr>
              <a:t>》，正是通过对古代诗歌中</a:t>
            </a:r>
            <a:r>
              <a:rPr lang="en-US" altLang="zh-CN" kern="100">
                <a:latin typeface="宋体"/>
                <a:cs typeface="Times New Roman"/>
              </a:rPr>
              <a:t>“</a:t>
            </a:r>
            <a:r>
              <a:rPr lang="zh-CN" altLang="zh-CN" kern="100">
                <a:cs typeface="Times New Roman"/>
              </a:rPr>
              <a:t>木</a:t>
            </a:r>
            <a:r>
              <a:rPr lang="en-US" altLang="zh-CN" kern="100">
                <a:latin typeface="宋体"/>
                <a:cs typeface="Times New Roman"/>
              </a:rPr>
              <a:t>”</a:t>
            </a:r>
            <a:r>
              <a:rPr lang="zh-CN" altLang="zh-CN" kern="100">
                <a:cs typeface="Times New Roman"/>
              </a:rPr>
              <a:t>字的艺术象征的阐释，说明诗歌语言的暗示性特点的</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7078058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81302825"/>
              </p:ext>
            </p:extLst>
          </p:nvPr>
        </p:nvGraphicFramePr>
        <p:xfrm>
          <a:off x="534988" y="2054473"/>
          <a:ext cx="11122025" cy="4111625"/>
        </p:xfrm>
        <a:graphic>
          <a:graphicData uri="http://schemas.openxmlformats.org/presentationml/2006/ole">
            <mc:AlternateContent xmlns:mc="http://schemas.openxmlformats.org/markup-compatibility/2006">
              <mc:Choice xmlns:v="urn:schemas-microsoft-com:vml" Requires="v">
                <p:oleObj spid="_x0000_s2051" name="文档" r:id="rId3" imgW="11122671" imgH="4112377" progId="word.document.8">
                  <p:embed/>
                </p:oleObj>
              </mc:Choice>
              <mc:Fallback>
                <p:oleObj name="文档" r:id="rId3" imgW="11122671" imgH="4112377" progId="word.document.8">
                  <p:embed/>
                  <p:pic>
                    <p:nvPicPr>
                      <p:cNvPr id="0" name="OLE substitute image"/>
                      <p:cNvPicPr/>
                      <p:nvPr/>
                    </p:nvPicPr>
                    <p:blipFill>
                      <a:blip r:embed="rId4"/>
                      <a:stretch>
                        <a:fillRect/>
                      </a:stretch>
                    </p:blipFill>
                    <p:spPr>
                      <a:xfrm>
                        <a:off x="534988" y="2054473"/>
                        <a:ext cx="11122025" cy="4111625"/>
                      </a:xfrm>
                      <a:prstGeom prst="rect">
                        <a:avLst/>
                      </a:prstGeom>
                      <a:noFill/>
                    </p:spPr>
                  </p:pic>
                </p:oleObj>
              </mc:Fallback>
            </mc:AlternateContent>
          </a:graphicData>
        </a:graphic>
      </p:graphicFrame>
      <p:sp>
        <p:nvSpPr>
          <p:cNvPr id="7" name="Rectangle 6"/>
          <p:cNvSpPr>
            <a:spLocks noChangeArrowheads="1"/>
          </p:cNvSpPr>
          <p:nvPr/>
        </p:nvSpPr>
        <p:spPr bwMode="auto">
          <a:xfrm>
            <a:off x="4799062" y="2725872"/>
            <a:ext cx="1284326"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zhuó</a:t>
            </a:r>
            <a:r>
              <a:rPr lang="zh-CN" altLang="zh-CN" sz="2800" b="1" kern="100">
                <a:solidFill>
                  <a:srgbClr val="FF0000"/>
                </a:solidFill>
                <a:cs typeface="Times New Roman"/>
              </a:rPr>
              <a:t>　</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42882910"/>
              </p:ext>
            </p:extLst>
          </p:nvPr>
        </p:nvGraphicFramePr>
        <p:xfrm>
          <a:off x="3058541" y="693490"/>
          <a:ext cx="5268913" cy="758825"/>
        </p:xfrm>
        <a:graphic>
          <a:graphicData uri="http://schemas.openxmlformats.org/presentationml/2006/ole">
            <mc:AlternateContent xmlns:mc="http://schemas.openxmlformats.org/markup-compatibility/2006">
              <mc:Choice xmlns:v="urn:schemas-microsoft-com:vml" Requires="v">
                <p:oleObj spid="_x0000_s2052" name="文档" r:id="rId5" imgW="5269078" imgH="759565" progId="word.document.8">
                  <p:embed/>
                </p:oleObj>
              </mc:Choice>
              <mc:Fallback>
                <p:oleObj name="文档" r:id="rId5" imgW="5269078" imgH="759565" progId="word.document.8">
                  <p:embed/>
                  <p:pic>
                    <p:nvPicPr>
                      <p:cNvPr id="0" name="OLE substitute image"/>
                      <p:cNvPicPr/>
                      <p:nvPr/>
                    </p:nvPicPr>
                    <p:blipFill>
                      <a:blip r:embed="rId6"/>
                      <a:stretch>
                        <a:fillRect/>
                      </a:stretch>
                    </p:blipFill>
                    <p:spPr>
                      <a:xfrm>
                        <a:off x="3058541" y="693490"/>
                        <a:ext cx="5268913" cy="758825"/>
                      </a:xfrm>
                      <a:prstGeom prst="rect">
                        <a:avLst/>
                      </a:prstGeom>
                      <a:noFill/>
                    </p:spPr>
                  </p:pic>
                </p:oleObj>
              </mc:Fallback>
            </mc:AlternateContent>
          </a:graphicData>
        </a:graphic>
      </p:graphicFrame>
      <p:sp>
        <p:nvSpPr>
          <p:cNvPr id="6" name="内容占位符 2"/>
          <p:cNvSpPr>
            <a:spLocks noGrp="1"/>
          </p:cNvSpPr>
          <p:nvPr>
            <p:ph idx="1"/>
          </p:nvPr>
        </p:nvSpPr>
        <p:spPr>
          <a:xfrm>
            <a:off x="415043" y="1197546"/>
            <a:ext cx="11377262" cy="622939"/>
          </a:xfrm>
        </p:spPr>
        <p:txBody>
          <a:bodyPr/>
          <a:lstStyle/>
          <a:p>
            <a:pPr indent="713740" algn="just">
              <a:tabLst>
                <a:tab pos="5829300" algn="l"/>
                <a:tab pos="9372600" algn="l"/>
              </a:tabLst>
            </a:pPr>
            <a:r>
              <a:rPr lang="zh-CN" altLang="zh-CN" kern="100">
                <a:ea typeface="黑体"/>
                <a:cs typeface="Times New Roman"/>
              </a:rPr>
              <a:t>字音</a:t>
            </a:r>
            <a:r>
              <a:rPr lang="zh-CN" altLang="zh-CN" kern="100" smtClean="0">
                <a:ea typeface="黑体"/>
                <a:cs typeface="Times New Roman"/>
              </a:rPr>
              <a:t>识记</a:t>
            </a:r>
            <a:endParaRPr lang="zh-CN" altLang="zh-CN" sz="1050" kern="100">
              <a:latin typeface="宋体"/>
              <a:cs typeface="Courier New"/>
            </a:endParaRPr>
          </a:p>
        </p:txBody>
      </p:sp>
      <p:sp>
        <p:nvSpPr>
          <p:cNvPr id="8" name="Rectangle 6"/>
          <p:cNvSpPr>
            <a:spLocks noChangeArrowheads="1"/>
          </p:cNvSpPr>
          <p:nvPr/>
        </p:nvSpPr>
        <p:spPr bwMode="auto">
          <a:xfrm>
            <a:off x="8794387" y="2725872"/>
            <a:ext cx="1087157"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latin typeface="宋体"/>
                <a:cs typeface="Times New Roman"/>
              </a:rPr>
              <a:t>ɡā</a:t>
            </a:r>
            <a:r>
              <a:rPr lang="en-US" altLang="zh-CN" sz="2800" b="1" kern="100">
                <a:solidFill>
                  <a:srgbClr val="FF0000"/>
                </a:solidFill>
                <a:cs typeface="Courier New"/>
              </a:rPr>
              <a:t>o</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9" name="Rectangle 6"/>
          <p:cNvSpPr>
            <a:spLocks noChangeArrowheads="1"/>
          </p:cNvSpPr>
          <p:nvPr/>
        </p:nvSpPr>
        <p:spPr bwMode="auto">
          <a:xfrm>
            <a:off x="4799062" y="3357786"/>
            <a:ext cx="1085554"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shù</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0" name="Rectangle 6"/>
          <p:cNvSpPr>
            <a:spLocks noChangeArrowheads="1"/>
          </p:cNvSpPr>
          <p:nvPr/>
        </p:nvSpPr>
        <p:spPr bwMode="auto">
          <a:xfrm>
            <a:off x="8652648" y="3397557"/>
            <a:ext cx="1226618"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dìn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1" name="Rectangle 6"/>
          <p:cNvSpPr>
            <a:spLocks noChangeArrowheads="1"/>
          </p:cNvSpPr>
          <p:nvPr/>
        </p:nvSpPr>
        <p:spPr bwMode="auto">
          <a:xfrm>
            <a:off x="4773961" y="4053212"/>
            <a:ext cx="1063112"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wéi</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2" name="Rectangle 6"/>
          <p:cNvSpPr>
            <a:spLocks noChangeArrowheads="1"/>
          </p:cNvSpPr>
          <p:nvPr/>
        </p:nvSpPr>
        <p:spPr bwMode="auto">
          <a:xfrm>
            <a:off x="8602878" y="3957392"/>
            <a:ext cx="1524776"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xī</a:t>
            </a:r>
            <a:r>
              <a:rPr lang="zh-CN" altLang="zh-CN" sz="2800" b="1" kern="100">
                <a:solidFill>
                  <a:srgbClr val="FF0000"/>
                </a:solidFill>
                <a:cs typeface="Times New Roman"/>
              </a:rPr>
              <a:t>　</a:t>
            </a:r>
            <a:r>
              <a:rPr lang="en-US" altLang="zh-CN" sz="2800" b="1" kern="100" err="1">
                <a:solidFill>
                  <a:srgbClr val="FF0000"/>
                </a:solidFill>
                <a:cs typeface="Courier New"/>
              </a:rPr>
              <a:t>sū</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3" name="Rectangle 6"/>
          <p:cNvSpPr>
            <a:spLocks noChangeArrowheads="1"/>
          </p:cNvSpPr>
          <p:nvPr/>
        </p:nvSpPr>
        <p:spPr bwMode="auto">
          <a:xfrm>
            <a:off x="4810958" y="4670088"/>
            <a:ext cx="845103"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qí</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4" name="Rectangle 6"/>
          <p:cNvSpPr>
            <a:spLocks noChangeArrowheads="1"/>
          </p:cNvSpPr>
          <p:nvPr/>
        </p:nvSpPr>
        <p:spPr bwMode="auto">
          <a:xfrm>
            <a:off x="8754068" y="4653930"/>
            <a:ext cx="1085554"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a:solidFill>
                  <a:srgbClr val="FF0000"/>
                </a:solidFill>
                <a:cs typeface="Courier New"/>
              </a:rPr>
              <a:t>r</a:t>
            </a:r>
            <a:r>
              <a:rPr lang="zh-CN" altLang="zh-CN" sz="2800" b="1" kern="100">
                <a:solidFill>
                  <a:srgbClr val="FF0000"/>
                </a:solidFill>
                <a:latin typeface="宋体"/>
                <a:cs typeface="Times New Roman"/>
              </a:rPr>
              <a:t>ǎ</a:t>
            </a:r>
            <a:r>
              <a:rPr lang="en-US" altLang="zh-CN" sz="2800" b="1" kern="100">
                <a:solidFill>
                  <a:srgbClr val="FF0000"/>
                </a:solidFill>
                <a:cs typeface="Courier New"/>
              </a:rPr>
              <a:t>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5" name="Rectangle 6"/>
          <p:cNvSpPr>
            <a:spLocks noChangeArrowheads="1"/>
          </p:cNvSpPr>
          <p:nvPr/>
        </p:nvSpPr>
        <p:spPr bwMode="auto">
          <a:xfrm>
            <a:off x="4753553" y="5324023"/>
            <a:ext cx="1125629"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ti</a:t>
            </a:r>
            <a:r>
              <a:rPr lang="zh-CN" altLang="zh-CN" sz="2800" b="1" kern="100">
                <a:solidFill>
                  <a:srgbClr val="FF0000"/>
                </a:solidFill>
                <a:latin typeface="宋体"/>
                <a:cs typeface="Times New Roman"/>
              </a:rPr>
              <a:t>á</a:t>
            </a:r>
            <a:r>
              <a:rPr lang="en-US" altLang="zh-CN" sz="2800" b="1" kern="100">
                <a:solidFill>
                  <a:srgbClr val="FF0000"/>
                </a:solidFill>
                <a:cs typeface="Courier New"/>
              </a:rPr>
              <a:t>o</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6" name="Rectangle 6"/>
          <p:cNvSpPr>
            <a:spLocks noChangeArrowheads="1"/>
          </p:cNvSpPr>
          <p:nvPr/>
        </p:nvSpPr>
        <p:spPr bwMode="auto">
          <a:xfrm>
            <a:off x="8915004" y="5302002"/>
            <a:ext cx="564578"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yù</a:t>
            </a:r>
            <a:endParaRPr lang="zh-CN" altLang="zh-CN" sz="1050" kern="100">
              <a:effectLst/>
              <a:latin typeface="宋体"/>
              <a:cs typeface="Courier New"/>
            </a:endParaRPr>
          </a:p>
        </p:txBody>
      </p:sp>
    </p:spTree>
    <p:extLst>
      <p:ext uri="{BB962C8B-B14F-4D97-AF65-F5344CB8AC3E}">
        <p14:creationId xmlns:p14="http://schemas.microsoft.com/office/powerpoint/2010/main" val="1322457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blinds(horizontal)">
                                      <p:cBhvr>
                                        <p:cTn id="5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70646206"/>
              </p:ext>
            </p:extLst>
          </p:nvPr>
        </p:nvGraphicFramePr>
        <p:xfrm>
          <a:off x="606425" y="1485578"/>
          <a:ext cx="10979150" cy="3163887"/>
        </p:xfrm>
        <a:graphic>
          <a:graphicData uri="http://schemas.openxmlformats.org/presentationml/2006/ole">
            <mc:AlternateContent xmlns:mc="http://schemas.openxmlformats.org/markup-compatibility/2006">
              <mc:Choice xmlns:v="urn:schemas-microsoft-com:vml" Requires="v">
                <p:oleObj spid="_x0000_s3074" name="文档" r:id="rId3" imgW="10979053" imgH="3163505" progId="word.document.8">
                  <p:embed/>
                </p:oleObj>
              </mc:Choice>
              <mc:Fallback>
                <p:oleObj name="文档" r:id="rId3" imgW="10979053" imgH="3163505" progId="word.document.8">
                  <p:embed/>
                  <p:pic>
                    <p:nvPicPr>
                      <p:cNvPr id="0" name="OLE substitute image"/>
                      <p:cNvPicPr/>
                      <p:nvPr/>
                    </p:nvPicPr>
                    <p:blipFill>
                      <a:blip r:embed="rId4"/>
                      <a:stretch>
                        <a:fillRect/>
                      </a:stretch>
                    </p:blipFill>
                    <p:spPr>
                      <a:xfrm>
                        <a:off x="606425" y="1485578"/>
                        <a:ext cx="10979150" cy="3163887"/>
                      </a:xfrm>
                      <a:prstGeom prst="rect">
                        <a:avLst/>
                      </a:prstGeom>
                      <a:noFill/>
                    </p:spPr>
                  </p:pic>
                </p:oleObj>
              </mc:Fallback>
            </mc:AlternateContent>
          </a:graphicData>
        </a:graphic>
      </p:graphicFrame>
      <p:sp>
        <p:nvSpPr>
          <p:cNvPr id="7" name="Rectangle 6"/>
          <p:cNvSpPr>
            <a:spLocks noChangeArrowheads="1"/>
          </p:cNvSpPr>
          <p:nvPr/>
        </p:nvSpPr>
        <p:spPr bwMode="auto">
          <a:xfrm>
            <a:off x="3016622" y="2087386"/>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燥</a:t>
            </a:r>
            <a:endParaRPr lang="zh-CN" altLang="zh-CN" sz="1050" kern="100">
              <a:effectLst/>
              <a:latin typeface="宋体"/>
              <a:cs typeface="Courier New"/>
            </a:endParaRPr>
          </a:p>
        </p:txBody>
      </p:sp>
      <p:sp>
        <p:nvSpPr>
          <p:cNvPr id="5" name="Rectangle 6"/>
          <p:cNvSpPr>
            <a:spLocks noChangeArrowheads="1"/>
          </p:cNvSpPr>
          <p:nvPr/>
        </p:nvSpPr>
        <p:spPr bwMode="auto">
          <a:xfrm>
            <a:off x="2956941" y="2591441"/>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躁　</a:t>
            </a:r>
            <a:endParaRPr lang="zh-CN" altLang="zh-CN" sz="1050" kern="100">
              <a:effectLst/>
              <a:latin typeface="宋体"/>
              <a:cs typeface="Courier New"/>
            </a:endParaRPr>
          </a:p>
        </p:txBody>
      </p:sp>
      <p:sp>
        <p:nvSpPr>
          <p:cNvPr id="6" name="Rectangle 6"/>
          <p:cNvSpPr>
            <a:spLocks noChangeArrowheads="1"/>
          </p:cNvSpPr>
          <p:nvPr/>
        </p:nvSpPr>
        <p:spPr bwMode="auto">
          <a:xfrm>
            <a:off x="7278056" y="2088992"/>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砧</a:t>
            </a:r>
            <a:endParaRPr lang="zh-CN" altLang="zh-CN" sz="1050" kern="100">
              <a:effectLst/>
              <a:latin typeface="宋体"/>
              <a:cs typeface="Courier New"/>
            </a:endParaRPr>
          </a:p>
        </p:txBody>
      </p:sp>
      <p:sp>
        <p:nvSpPr>
          <p:cNvPr id="8" name="Rectangle 6"/>
          <p:cNvSpPr>
            <a:spLocks noChangeArrowheads="1"/>
          </p:cNvSpPr>
          <p:nvPr/>
        </p:nvSpPr>
        <p:spPr bwMode="auto">
          <a:xfrm>
            <a:off x="7565453" y="2591441"/>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毡　</a:t>
            </a:r>
            <a:endParaRPr lang="zh-CN" altLang="zh-CN" sz="1050" kern="100">
              <a:effectLst/>
              <a:latin typeface="宋体"/>
              <a:cs typeface="Courier New"/>
            </a:endParaRPr>
          </a:p>
        </p:txBody>
      </p:sp>
      <p:sp>
        <p:nvSpPr>
          <p:cNvPr id="9" name="Rectangle 6"/>
          <p:cNvSpPr>
            <a:spLocks noChangeArrowheads="1"/>
          </p:cNvSpPr>
          <p:nvPr/>
        </p:nvSpPr>
        <p:spPr bwMode="auto">
          <a:xfrm>
            <a:off x="2854846" y="3357786"/>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诠</a:t>
            </a:r>
            <a:endParaRPr lang="zh-CN" altLang="zh-CN" sz="1050" kern="100">
              <a:effectLst/>
              <a:latin typeface="宋体"/>
              <a:cs typeface="Courier New"/>
            </a:endParaRPr>
          </a:p>
        </p:txBody>
      </p:sp>
      <p:sp>
        <p:nvSpPr>
          <p:cNvPr id="10" name="Rectangle 6"/>
          <p:cNvSpPr>
            <a:spLocks noChangeArrowheads="1"/>
          </p:cNvSpPr>
          <p:nvPr/>
        </p:nvSpPr>
        <p:spPr bwMode="auto">
          <a:xfrm>
            <a:off x="2854846" y="3861842"/>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痊　</a:t>
            </a:r>
            <a:endParaRPr lang="zh-CN" altLang="zh-CN" sz="1050" kern="100">
              <a:effectLst/>
              <a:latin typeface="宋体"/>
              <a:cs typeface="Courier New"/>
            </a:endParaRPr>
          </a:p>
        </p:txBody>
      </p:sp>
      <p:sp>
        <p:nvSpPr>
          <p:cNvPr id="11" name="Rectangle 6"/>
          <p:cNvSpPr>
            <a:spLocks noChangeArrowheads="1"/>
          </p:cNvSpPr>
          <p:nvPr/>
        </p:nvSpPr>
        <p:spPr bwMode="auto">
          <a:xfrm>
            <a:off x="7917964" y="3357786"/>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锭</a:t>
            </a:r>
            <a:endParaRPr lang="zh-CN" altLang="zh-CN" sz="1050" kern="100">
              <a:effectLst/>
              <a:latin typeface="宋体"/>
              <a:cs typeface="Courier New"/>
            </a:endParaRPr>
          </a:p>
        </p:txBody>
      </p:sp>
      <p:sp>
        <p:nvSpPr>
          <p:cNvPr id="12" name="Rectangle 6"/>
          <p:cNvSpPr>
            <a:spLocks noChangeArrowheads="1"/>
          </p:cNvSpPr>
          <p:nvPr/>
        </p:nvSpPr>
        <p:spPr bwMode="auto">
          <a:xfrm>
            <a:off x="7193086" y="3905133"/>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淀</a:t>
            </a:r>
            <a:endParaRPr lang="zh-CN" altLang="zh-CN" sz="1050" kern="100">
              <a:effectLst/>
              <a:latin typeface="宋体"/>
              <a:cs typeface="Courier New"/>
            </a:endParaRPr>
          </a:p>
        </p:txBody>
      </p:sp>
    </p:spTree>
    <p:extLst>
      <p:ext uri="{BB962C8B-B14F-4D97-AF65-F5344CB8AC3E}">
        <p14:creationId xmlns:p14="http://schemas.microsoft.com/office/powerpoint/2010/main" val="663097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blinds(horizontal)">
                                      <p:cBhvr>
                                        <p:cTn id="37" dur="500"/>
                                        <p:tgtEl>
                                          <p:spTgt spid="11">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blinds(horizontal)">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5833</Words>
  <Application>Microsoft Office PowerPoint</Application>
  <PresentationFormat>自定义</PresentationFormat>
  <Paragraphs>221</Paragraphs>
  <Slides>67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67</vt:i4>
      </vt:variant>
    </vt:vector>
  </HeadingPairs>
  <TitlesOfParts>
    <vt:vector size="69" baseType="lpstr">
      <vt:lpstr>Office 主题​​</vt:lpstr>
      <vt:lpstr>文档</vt:lpstr>
      <vt:lpstr>第三单元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第三单元　</dc:title>
  <dc:creator>rbm.xkw.com</dc:creator>
  <cp:lastModifiedBy>hj</cp:lastModifiedBy>
  <cp:revision>2</cp:revision>
  <cp:lastPrinted>2021-03-07T11:44:44Z</cp:lastPrinted>
  <dcterms:created xsi:type="dcterms:W3CDTF">2021-03-07T11:44:44Z</dcterms:created>
  <dcterms:modified xsi:type="dcterms:W3CDTF">2021-03-22T05:59:59Z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