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23" r:id="rId5"/>
    <p:sldId id="349" r:id="rId6"/>
    <p:sldId id="324" r:id="rId7"/>
    <p:sldId id="325" r:id="rId8"/>
    <p:sldId id="350" r:id="rId9"/>
    <p:sldId id="341" r:id="rId10"/>
    <p:sldId id="364" r:id="rId11"/>
    <p:sldId id="333" r:id="rId12"/>
    <p:sldId id="326" r:id="rId13"/>
    <p:sldId id="365" r:id="rId14"/>
    <p:sldId id="329" r:id="rId15"/>
    <p:sldId id="328" r:id="rId16"/>
    <p:sldId id="352" r:id="rId17"/>
    <p:sldId id="373" r:id="rId18"/>
    <p:sldId id="371" r:id="rId19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97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550B4-F470-4E72-8B20-4909698510D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897E6-8350-4701-BB14-7485F4572D5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36476-D56D-4F16-BD95-87452F0733B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269CB-B9E5-4270-991A-CAC78311C38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65A7-D9F4-4EE0-9B36-F1F02E60C86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BAF96-61D9-4EE2-855B-66BE4F5DC1B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5ED28AE-4D14-462E-BE10-3C6A9C676A59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FC9632-A459-4CE7-8D85-D5E7631F46F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4E544B8-A8C8-4986-BF01-E18D35AF08E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2877724-C541-418F-A8DB-DBF9D260A36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7DBE993-3C4F-4BFA-B221-ECA5C59D9AA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97FD6FC-B5A9-47FF-BADC-1F1885D1BC2C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0CC3D04-1053-4714-BE6B-BA76F5AB5A1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4C73A01-DF86-4DC5-B40C-342DB7282F7F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D349C-CE29-43C9-844C-B737DD0039E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B186-D6BF-4D5B-82CB-3EE328846A5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EBCCC82-A186-456F-A605-4747C223678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08B2DBE-4E84-4699-B1BB-F8DA9599370D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7FF53F4-1AC6-446A-8C95-238E7142233F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F37A7-5E06-4D2B-9E0B-EF1DEBA7410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2B528-9DE9-41A8-8A5D-7945CBA160A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40C92-A052-4C94-8A48-D9F39C9594A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70248-ACEF-490F-B0BB-C54F00CFCA5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3B942-352B-439A-978C-F70BD3EFD8C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22807-4D62-4CBB-9E38-BE0E88C53A5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557CA-E04D-49EC-87F2-BED0E11BEBB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3CE25-096C-44A1-A80C-3715096EAA6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699F3-3DC7-4828-9222-A7815C15D5E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1782D-231A-4539-B9B6-EF07C28EEB1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3D5D9-F4C0-4C11-8B9B-279B490069B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88EF3-FC39-42B7-AB2D-183C9587AED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E4E1D-2400-4D26-B623-E60B7F94053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4F8BB-952B-4E5D-9AA9-0E5F55857B0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FAAE96-44DD-44D8-95FC-86FBB8C6A3A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1E23CD-B63B-43DE-93FD-C0A35E04E855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E0E860A5-0C6F-4C98-8DB4-F47501825CF2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365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4206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</a:rPr>
              <a:t>4、课内文言文挖空训练</a:t>
            </a:r>
          </a:p>
          <a:p>
            <a:r>
              <a:rPr lang="en-US" altLang="zh-CN" sz="5400" b="1">
                <a:solidFill>
                  <a:srgbClr val="FF0000"/>
                </a:solidFill>
              </a:rPr>
              <a:t>                  ——《登泰山记》         </a:t>
            </a:r>
          </a:p>
          <a:p>
            <a:r>
              <a:rPr lang="en-US" altLang="zh-CN" sz="5400" b="1">
                <a:solidFill>
                  <a:srgbClr val="FF0000"/>
                </a:solidFill>
              </a:rPr>
              <a:t>                </a:t>
            </a:r>
          </a:p>
          <a:p>
            <a:r>
              <a:rPr lang="en-US" altLang="zh-CN" sz="5400" b="1">
                <a:solidFill>
                  <a:srgbClr val="FF0000"/>
                </a:solidFill>
              </a:rPr>
              <a:t>           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矩形 2"/>
          <p:cNvSpPr>
            <a:spLocks noChangeArrowheads="1"/>
          </p:cNvSpPr>
          <p:nvPr/>
        </p:nvSpPr>
        <p:spPr bwMode="auto">
          <a:xfrm>
            <a:off x="0" y="0"/>
            <a:ext cx="9036050" cy="3505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/>
              <a:t>三、易写错字填空，并翻译句子</a:t>
            </a:r>
          </a:p>
          <a:p>
            <a:r>
              <a:rPr lang="zh-CN" altLang="zh-CN" sz="2800" b="1"/>
              <a:t>1、当其南北分者，古长城也。</a:t>
            </a:r>
          </a:p>
          <a:p>
            <a:r>
              <a:rPr lang="zh-CN" altLang="zh-CN" sz="2800" b="1"/>
              <a:t>翻译：在那南北山谷分界的地方，是古长城。</a:t>
            </a:r>
          </a:p>
          <a:p>
            <a:r>
              <a:rPr lang="zh-CN" altLang="zh-CN" sz="2800" b="1"/>
              <a:t>2、道皆砌石为磴，其级七千有余。</a:t>
            </a:r>
          </a:p>
          <a:p>
            <a:r>
              <a:rPr lang="zh-CN" altLang="zh-CN" sz="2800" b="1"/>
              <a:t>翻译：道路都是石板砌成的台阶，共有七千多级。</a:t>
            </a:r>
          </a:p>
          <a:p>
            <a:r>
              <a:rPr lang="zh-CN" altLang="zh-CN" sz="2800" b="1"/>
              <a:t>3、今所经中岭及山巅，崖限当道者，世皆谓之天门云。</a:t>
            </a:r>
          </a:p>
          <a:p>
            <a:r>
              <a:rPr lang="zh-CN" altLang="zh-CN" sz="2800" b="1"/>
              <a:t>翻译：现在经过的中岭和山顶有像门槛一样阻挡道路的山崖，世人都称它为“天门”。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2"/>
          <p:cNvSpPr>
            <a:spLocks noChangeArrowheads="1"/>
          </p:cNvSpPr>
          <p:nvPr/>
        </p:nvSpPr>
        <p:spPr bwMode="auto">
          <a:xfrm>
            <a:off x="0" y="117475"/>
            <a:ext cx="9226550" cy="563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4、道中迷雾冰滑，磴几不可登。</a:t>
            </a:r>
          </a:p>
          <a:p>
            <a:r>
              <a:rPr lang="en-US" altLang="zh-CN" sz="2800" b="1"/>
              <a:t>翻译：一路上大雾弥漫、冰冻溜滑，石板石阶几乎无法攀登。     </a:t>
            </a:r>
          </a:p>
          <a:p>
            <a:r>
              <a:rPr lang="en-US" altLang="zh-CN" sz="2800" b="1"/>
              <a:t>5、及既上，苍山负雪，明烛天南。望晚日照城郭，汶水、徂徕如画，而半山居雾若带然。</a:t>
            </a:r>
          </a:p>
          <a:p>
            <a:r>
              <a:rPr lang="en-US" altLang="zh-CN" sz="2800" b="1"/>
              <a:t>翻译：等到已经登上山顶，只见青黑色的山上覆盖着白雪，明亮的雪光照亮了南边的天空。远望夕阳映照着泰安城，汶水、徂徕山就像是一幅美丽的山水画，停留在半山腰处的云雾，又像飘带一样。</a:t>
            </a:r>
          </a:p>
          <a:p>
            <a:r>
              <a:rPr lang="en-US" altLang="zh-CN" sz="2800" b="1"/>
              <a:t>6、亭东自足下皆云漫，稍见云中白若摴蒱数十立者，山  也。</a:t>
            </a:r>
          </a:p>
          <a:p>
            <a:r>
              <a:rPr lang="en-US" altLang="zh-CN" sz="2800" b="1"/>
              <a:t>翻译：日观亭东面从脚底往下一片云雾弥漫， 逐渐可见云中几十个小白点像“五木”骰子一样立在那里，都是远山。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矩形 2"/>
          <p:cNvSpPr>
            <a:spLocks noChangeArrowheads="1"/>
          </p:cNvSpPr>
          <p:nvPr/>
        </p:nvSpPr>
        <p:spPr bwMode="auto">
          <a:xfrm>
            <a:off x="0" y="117475"/>
            <a:ext cx="9226550" cy="6065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7、极天云一线异色，须臾成五彩。</a:t>
            </a:r>
          </a:p>
          <a:p>
            <a:r>
              <a:rPr lang="en-US" altLang="zh-CN" sz="2800" b="1"/>
              <a:t>翻译：天边云彩上有一线奇异的颜色，一会儿又变成五颜六色。  </a:t>
            </a:r>
          </a:p>
          <a:p>
            <a:r>
              <a:rPr lang="en-US" altLang="zh-CN" sz="2800" b="1"/>
              <a:t>8、日上，正赤如丹，下有红光动摇承之。</a:t>
            </a:r>
          </a:p>
          <a:p>
            <a:r>
              <a:rPr lang="en-US" altLang="zh-CN" sz="2800" b="1"/>
              <a:t>翻译：太阳升起来了，纯正的红色象朱砂一样，下面有红光晃动摇荡着托着它。                     </a:t>
            </a:r>
          </a:p>
          <a:p>
            <a:r>
              <a:rPr lang="en-US" altLang="zh-CN" sz="2800" b="1"/>
              <a:t>9、回视日观以西峰，或得日或否，绛皓驳色，而皆若偻。</a:t>
            </a:r>
          </a:p>
          <a:p>
            <a:r>
              <a:rPr lang="en-US" altLang="zh-CN" sz="2800" b="1"/>
              <a:t>翻译：回首观望日观峰以西的山峰，有的被日光照着，有的没有，或红或白，颜色错杂，又都像弯腰曲背的样子。 </a:t>
            </a:r>
          </a:p>
          <a:p>
            <a:r>
              <a:rPr lang="en-US" altLang="zh-CN" sz="2800" b="1"/>
              <a:t>10、是日，观道中石刻，自唐显庆以来；其远古刻尽漫失。僻不当道，皆不及往。</a:t>
            </a:r>
          </a:p>
          <a:p>
            <a:r>
              <a:rPr lang="en-US" altLang="zh-CN" sz="2800" b="1"/>
              <a:t>翻译：这天，看见途中路两旁刻写的石碑。是从唐显庆年间以来的；那些更古老的石碑都磨灭不清了。至于偏僻不在路边的石碑，都没来得及去看。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1206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chemeClr val="tx1"/>
                </a:solidFill>
              </a:rPr>
              <a:t>四、理解式诗句默写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chemeClr val="tx1"/>
                </a:solidFill>
              </a:rPr>
              <a:t>1.姚鼐《登泰山记》中写山顶雪景的句子是“苍山负雪,明烛天南 ”。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chemeClr val="tx1"/>
                </a:solidFill>
              </a:rPr>
              <a:t>2.姚鼐《登泰山记》中“望晚日照城郭, 汶水、徂徕如画,而半山居雾若带然 ”三句写作者在山顶远望所见的景色。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chemeClr val="tx1"/>
                </a:solidFill>
              </a:rPr>
              <a:t>3.姚鼐《登泰山记》中“大风扬积雪击面。亭东自足下皆云漫 ”两句生动地展示了日出前风扬积雪、云雾弥漫的环境。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chemeClr val="tx1"/>
                </a:solidFill>
              </a:rPr>
              <a:t>4.姚鼐《登泰山记》中写日出时云彩的色彩变化的句子是“极天云一线异色,须臾成五采 ”。  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矩形 2"/>
          <p:cNvSpPr>
            <a:spLocks noChangeArrowheads="1"/>
          </p:cNvSpPr>
          <p:nvPr/>
        </p:nvSpPr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5.桐城派作家非常重学问考据，《登泰山记》中泰山的地理形势，登山路径，东西南北方位距离等无不言之确凿。例如，作者写泰山南麓山路上：四十五里，道皆砌石为磴,其级七千有余。</a:t>
            </a:r>
          </a:p>
          <a:p>
            <a:r>
              <a:rPr lang="en-US" altLang="zh-CN" sz="3200" b="1"/>
              <a:t>6.《登泰山记》中作者写自己与朱孝纯所走山路危险难行的句子是：道中迷雾冰滑,磴几不可登。</a:t>
            </a:r>
          </a:p>
          <a:p>
            <a:r>
              <a:rPr lang="en-US" altLang="zh-CN" sz="3200" b="1"/>
              <a:t>7.《登泰山记》中作者写登顶泰山后远望夕阳映照着泰安城，用“汶水、徂徕如画,而半山居雾若带然 ”两个比喻句写出了泰山安详，明媚，肃穆中有温柔飘逸之美的特殊风韵。</a:t>
            </a:r>
          </a:p>
          <a:p>
            <a:r>
              <a:rPr lang="en-US" altLang="zh-CN" sz="3200" b="1"/>
              <a:t>8.《登泰山记》中作者写日出过程中天边变化的句子是：极天云一线异色,须臾成五采。 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矩形 2"/>
          <p:cNvSpPr>
            <a:spLocks noChangeArrowheads="1"/>
          </p:cNvSpPr>
          <p:nvPr/>
        </p:nvSpPr>
        <p:spPr bwMode="auto">
          <a:xfrm>
            <a:off x="0" y="-26988"/>
            <a:ext cx="9144000" cy="594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9.姚鼐《登泰山记》中“自京师乘风雪,历齐河、长清 ”使我们仿佛看到作者顶风冒雪风尘仆仆、不远万里赶来登山的迫切心情。</a:t>
            </a:r>
          </a:p>
          <a:p>
            <a:r>
              <a:rPr lang="en-US" altLang="zh-CN" sz="3200" b="1"/>
              <a:t>10.在《登泰山记》中，作者登上山顶，只见青山上覆盖着白雪，雪光照亮了南天的句子是：“苍山负雪,明烛天南 ”。</a:t>
            </a:r>
          </a:p>
          <a:p>
            <a:r>
              <a:rPr lang="en-US" altLang="zh-CN" sz="3200" b="1"/>
              <a:t>11.《登泰山记》中用博戏的掷具形容所见到的山峰的句子是：稍见云中白若樗蒱数十立者,山也。</a:t>
            </a:r>
          </a:p>
          <a:p>
            <a:r>
              <a:rPr lang="en-US" altLang="zh-CN" sz="3200" b="1"/>
              <a:t>12.在《登泰山记》中，“绛皓驳色，而皆若偻”两句与杜甫的“会当凌绝顶，一览众山小”有异曲同工之妙，写出了日观峰以西诸山在晨曦的映照下红白错杂，都似乎弯腰俯首，显得矮小。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矩形 2"/>
          <p:cNvSpPr>
            <a:spLocks noChangeArrowheads="1"/>
          </p:cNvSpPr>
          <p:nvPr/>
        </p:nvSpPr>
        <p:spPr bwMode="auto">
          <a:xfrm>
            <a:off x="0" y="-26988"/>
            <a:ext cx="9144000" cy="6126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/>
              <a:t>13.在《登泰山记》中，作者写自己在泰山顶上观日出，“大风扬积雪击面 ”一句对天气的描写与前文“迷雾冰滑”照应，再次突显了天气的恶劣。</a:t>
            </a:r>
          </a:p>
          <a:p>
            <a:r>
              <a:rPr lang="en-US" altLang="zh-CN" sz="3600" b="1"/>
              <a:t>14.姚鼐在描写完日出后，又回视日观峰以西群峰的句子是：“或得日或否，绛皓驳色，而皆若偻”。</a:t>
            </a:r>
          </a:p>
          <a:p>
            <a:r>
              <a:rPr lang="en-US" altLang="zh-CN" sz="3600" b="1"/>
              <a:t>15.在《登泰山记》中，“正赤如丹,下有红光，动摇承之 ”这三句写出了太阳从东海中升起的壮观景象，充满了生气和力量，具有无比震撼的美。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-26988"/>
            <a:ext cx="9144000" cy="6431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文化常识积累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有关的古文化知识——朔、晦、望与既望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朔：阴历每月第一天         晦：阴历每月最后一天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望：阴历每月十五           既望：阴历每月十六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五鼓：古代五时钟，以打更击鼓报时，一夜分为五更，每更一个时辰（两小时），又把每更分为五点。每更里的每点只占24分钟。晚七点起更，晚上7时至9时为一更，9时至11时为二更，11时至1时为三更（即“子时” ），午夜1时至3时为四更，后半夜3时至5时为五更，“五鼓”相当于五点钟。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行宫：皇帝外出巡行时居住的处所。</a:t>
            </a:r>
          </a:p>
          <a:p>
            <a:r>
              <a:rPr lang="zh-CN" altLang="en-US" sz="3200" b="1">
                <a:solidFill>
                  <a:srgbClr val="000000"/>
                </a:solidFill>
              </a:rPr>
              <a:t>知府：也称太守，是中国古代的地方官职名，州府最高行政长官。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学习目标：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1、背诵第二段最后两句和第三段，并默写。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2、理解、落实关键字句,积累文化常识。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88913"/>
            <a:ext cx="9144000" cy="55778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一、课前检测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1.曹操《短歌行》中“明明如月，何时可掇”两句运用比喻手法，以明月可望而不可取，比喻求贤才而不得，点明了忧愁不断的原因。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2.曹操《短歌行》中借用《管子·形势解》中的句子来表现自己广纳天下贤才的壮志和胸襟的句子是“山不厌高，海不厌深”。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3.曹操《短歌行》中借用典故表达了诗人礼贤下士，统一大业的雄心壮志的句子是“周公吐哺，天下归心”。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731500" y="10464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88913"/>
            <a:ext cx="9144000" cy="55778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4.杜甫一生失意，常陷入病痛孤独之境，《登高》一诗中对此进行直接描述的两句是：“万里悲秋常作客，百年多病独登台。”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5.杜甫的《登高》中道出郁积诗人心中的自身之苦和国运之恨，无限悲凉难以排遣的句子是：“艰难苦恨繁霜鬓 ，潦倒新停浊酒杯 。”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3600" b="1">
                <a:latin typeface="+mn-lt"/>
                <a:ea typeface="+mn-ea"/>
              </a:rPr>
              <a:t>6.杜甫的《登高》中，“无边落木萧萧下”一句描绘秋天落叶飘摇的悲凉之景，“百年多病独登台”一句则直述自己身体不好还孤身登高。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3017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3200" b="1">
                <a:latin typeface="+mn-lt"/>
                <a:ea typeface="+mn-ea"/>
              </a:rPr>
              <a:t>二、重点实词释义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3200" b="1">
                <a:latin typeface="+mn-lt"/>
                <a:ea typeface="+mn-ea"/>
              </a:rPr>
              <a:t>         泰山之阳（ 山南水北，泰山南面），汶水西（名词作状语，向西）流；其阴（山北水南为阴，泰山北面），济水东（名词作状语，向东）流。阳谷皆入汶，阴谷皆入济。当（介词，在）其南北分者，古长城也。最高日观峰，在长城南十五里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496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4000" b="1">
                <a:latin typeface="+mn-lt"/>
                <a:ea typeface="+mn-ea"/>
              </a:rPr>
              <a:t>余以（在，介词 ）乾隆三十九年十二月，自京师乘chéng（冒着）风雪，历（经过）齐河、长清，穿泰山西北谷，越长城之限（界限 ，指城墙），至于（到达 ）泰安。是（这 ）月丁未（干支纪日法），与知府朱孝纯子颖由南麓（ 山脚 ）登。四十五里，道皆砌石为磴（石阶 ），其级七千有（同“又”）余。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矩形 2"/>
          <p:cNvSpPr>
            <a:spLocks noChangeArrowheads="1"/>
          </p:cNvSpPr>
          <p:nvPr/>
        </p:nvSpPr>
        <p:spPr bwMode="auto">
          <a:xfrm>
            <a:off x="0" y="0"/>
            <a:ext cx="9054465" cy="5455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泰山正南面有三谷，中谷绕泰安城下，郦道元所谓环水也。余始循（省“之”，指中谷）以入，道少半（不到一半 ），越中岭，复循（沿着）西谷，遂至其巅（顶峰）。古时登山，循东谷入，道有天门。东谷者，古谓之天门溪水，余所不至也。　今所经中岭及山巅，崖限当道者（定语后置句，像门槛一样横在路上的山崖。），世皆谓之天门云。道中迷雾冰滑，磴几（几乎 ）不可登。及（等到 ）既上，苍山负（ 背 ）雪，明烛（照亮  ）天南，望晚日照城郭，汶水、徂徕如画，而半山居（停留 ）雾若带然（……的样子 ）。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126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3600" b="1">
                <a:latin typeface="+mn-lt"/>
                <a:ea typeface="+mn-ea"/>
              </a:rPr>
              <a:t>戊申晦( 阴历每月最后一天 )，五鼓（ 五更 ），与子颖坐（省“于”，在）日观亭，待日出。大风扬积雪击面，亭东自足下皆云漫（ 弥漫 ），稍（逐渐 ）见云中白若摴蒱数十（定语后置）立者，山也。  极（ 尽，尽头 ）天云一线异色，须臾成五采（同“彩” ）。日上，正赤如丹，下有红光动摇承之，或（ 有人 ）曰：此东海也（判断句）。回视日观以西峰，或（有的 ）得日或否，绛(红色)皓( 白色 )驳（ 错杂 ）色，而皆若偻（弯腰曲背 ）。</a:t>
            </a:r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612775"/>
            <a:ext cx="8796338" cy="55778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3600" b="1">
                <a:latin typeface="+mn-lt"/>
                <a:ea typeface="+mn-ea"/>
              </a:rPr>
              <a:t>亭西有岱祠，又有碧霞元君祠。皇帝行宫（皇帝外出巡行时居住的处所）在碧霞元君祠东。是( 这  )日观道中石刻，自唐显庆以来；其远古刻尽漫失( 模糊，缺损 )。僻(偏僻 )不当(在 )道，皆不及( 来得及 )往。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sz="3600" b="1">
                <a:latin typeface="+mn-lt"/>
                <a:ea typeface="+mn-ea"/>
              </a:rPr>
              <a:t>       山多石，少土。石苍(深青色，深绿色 )黑色，多平方(平整的，方正的 )，少圜(同“圆”)。少杂树，多松，生石罅( 石缝 )，皆平顶。冰雪，无瀑水，无鸟兽音迹。至日观数里内无树，而雪与人膝齐。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680700" y="11239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65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2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2021-09-28T11:11:31.203</cp:lastPrinted>
  <dcterms:created xsi:type="dcterms:W3CDTF">2021-09-28T11:11:31Z</dcterms:created>
  <dcterms:modified xsi:type="dcterms:W3CDTF">2021-09-28T03:11:31Z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