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04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6" r:id="rId19"/>
    <p:sldId id="271" r:id="rId20"/>
    <p:sldId id="287" r:id="rId21"/>
    <p:sldId id="272" r:id="rId22"/>
    <p:sldId id="273" r:id="rId23"/>
    <p:sldId id="274" r:id="rId24"/>
    <p:sldId id="275" r:id="rId25"/>
    <p:sldId id="288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1EC2F7-8C4F-4C58-B10C-31DD4DA6A7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8BF22-4583-4804-9BFA-467E709D2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135380" y="2763838"/>
            <a:ext cx="9144000" cy="32940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见了面要叫叔叔好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我一定好好总结总结。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会有这样的人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83712" y="386366"/>
            <a:ext cx="9708524" cy="78608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尝试解释下列语境中的“哦”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220" y="304165"/>
            <a:ext cx="6217920" cy="10369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小说三要素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timg-1"/>
          <p:cNvPicPr/>
          <p:nvPr/>
        </p:nvPicPr>
        <p:blipFill>
          <a:blip r:embed="rId1"/>
          <a:stretch>
            <a:fillRect/>
          </a:stretch>
        </p:blipFill>
        <p:spPr>
          <a:xfrm>
            <a:off x="1049406" y="4157190"/>
            <a:ext cx="2880000" cy="1980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160780" y="3479800"/>
            <a:ext cx="287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鲁迅：《孔乙己》</a:t>
            </a:r>
            <a:endParaRPr lang="zh-CN" altLang="en-US" sz="28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160" y="6155405"/>
            <a:ext cx="3720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莫泊桑：《我的叔叔于勒》</a:t>
            </a:r>
            <a:endParaRPr lang="zh-CN" altLang="en-US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83505" y="3418205"/>
            <a:ext cx="1329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endParaRPr lang="zh-CN" altLang="en-US" sz="36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右箭头 16"/>
          <p:cNvSpPr/>
          <p:nvPr/>
        </p:nvSpPr>
        <p:spPr>
          <a:xfrm rot="2460000">
            <a:off x="3970655" y="2499995"/>
            <a:ext cx="1684655" cy="417195"/>
          </a:xfrm>
          <a:prstGeom prst="rightArrow">
            <a:avLst/>
          </a:prstGeom>
          <a:gradFill rotWithShape="1">
            <a:gsLst>
              <a:gs pos="0">
                <a:srgbClr val="ED7D31">
                  <a:lumMod val="110000"/>
                  <a:satMod val="105000"/>
                  <a:tint val="67000"/>
                </a:srgbClr>
              </a:gs>
              <a:gs pos="50000">
                <a:srgbClr val="ED7D31">
                  <a:lumMod val="105000"/>
                  <a:satMod val="103000"/>
                  <a:tint val="73000"/>
                </a:srgbClr>
              </a:gs>
              <a:gs pos="100000">
                <a:srgbClr val="ED7D31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charset="-122"/>
              <a:ea typeface="等线" charset="-122"/>
              <a:cs typeface="+mn-cs"/>
            </a:endParaRPr>
          </a:p>
        </p:txBody>
      </p:sp>
      <p:sp>
        <p:nvSpPr>
          <p:cNvPr id="11" name="右箭头 17"/>
          <p:cNvSpPr/>
          <p:nvPr/>
        </p:nvSpPr>
        <p:spPr>
          <a:xfrm rot="18960000">
            <a:off x="3992245" y="4528185"/>
            <a:ext cx="1684655" cy="417195"/>
          </a:xfrm>
          <a:prstGeom prst="rightArrow">
            <a:avLst/>
          </a:prstGeom>
          <a:gradFill rotWithShape="1">
            <a:gsLst>
              <a:gs pos="0">
                <a:srgbClr val="ED7D31">
                  <a:lumMod val="110000"/>
                  <a:satMod val="105000"/>
                  <a:tint val="67000"/>
                </a:srgbClr>
              </a:gs>
              <a:gs pos="50000">
                <a:srgbClr val="ED7D31">
                  <a:lumMod val="105000"/>
                  <a:satMod val="103000"/>
                  <a:tint val="73000"/>
                </a:srgbClr>
              </a:gs>
              <a:gs pos="100000">
                <a:srgbClr val="ED7D31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2" name="燕尾形 19"/>
          <p:cNvSpPr/>
          <p:nvPr/>
        </p:nvSpPr>
        <p:spPr>
          <a:xfrm>
            <a:off x="6512560" y="3651885"/>
            <a:ext cx="1189990" cy="278130"/>
          </a:xfrm>
          <a:prstGeom prst="chevron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3" name="燕尾形 20"/>
          <p:cNvSpPr/>
          <p:nvPr/>
        </p:nvSpPr>
        <p:spPr>
          <a:xfrm rot="19740000">
            <a:off x="6334125" y="2918460"/>
            <a:ext cx="1189990" cy="274955"/>
          </a:xfrm>
          <a:prstGeom prst="chevron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 w="22225">
                <a:solidFill>
                  <a:srgbClr val="ED7D31"/>
                </a:solidFill>
                <a:prstDash val="solid"/>
              </a:ln>
              <a:solidFill>
                <a:srgbClr val="ED7D31">
                  <a:lumMod val="40000"/>
                  <a:lumOff val="60000"/>
                </a:srgbClr>
              </a:solidFill>
              <a:effectLst/>
              <a:uLnTx/>
              <a:uFillTx/>
              <a:latin typeface="等线" charset="-122"/>
              <a:ea typeface="等线" charset="-122"/>
              <a:cs typeface="+mn-cs"/>
            </a:endParaRPr>
          </a:p>
        </p:txBody>
      </p:sp>
      <p:sp>
        <p:nvSpPr>
          <p:cNvPr id="14" name="燕尾形 21"/>
          <p:cNvSpPr/>
          <p:nvPr/>
        </p:nvSpPr>
        <p:spPr>
          <a:xfrm rot="1740000">
            <a:off x="6327140" y="4327525"/>
            <a:ext cx="1189990" cy="278130"/>
          </a:xfrm>
          <a:prstGeom prst="chevron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94600" y="2447290"/>
            <a:ext cx="177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人物形象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94600" y="3529965"/>
            <a:ext cx="177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故事情节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94600" y="4476115"/>
            <a:ext cx="177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典型环境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15225" y="5274310"/>
            <a:ext cx="1931670" cy="583565"/>
          </a:xfrm>
          <a:prstGeom prst="rect">
            <a:avLst/>
          </a:prstGeom>
          <a:solidFill>
            <a:srgbClr val="FFC000">
              <a:lumMod val="60000"/>
              <a:lumOff val="4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三要素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9366885" y="2523490"/>
            <a:ext cx="540385" cy="2534285"/>
          </a:xfrm>
          <a:prstGeom prst="leftBrace">
            <a:avLst>
              <a:gd name="adj1" fmla="val 8333"/>
              <a:gd name="adj2" fmla="val 50012"/>
            </a:avLst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07270" y="2710180"/>
            <a:ext cx="120523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高潮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结局</a:t>
            </a:r>
            <a:endParaRPr lang="zh-CN" altLang="en-US" sz="32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0" y="1415943"/>
            <a:ext cx="2937510" cy="19622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220" y="304165"/>
            <a:ext cx="6217920" cy="10369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0" y="1554480"/>
            <a:ext cx="7185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尝试归纳小说的主要情节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" y="2473940"/>
            <a:ext cx="10332720" cy="37856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开端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（从 “如果不是有人发明了火车”到“自己的行为是多么可笑啊。”）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（从“台儿沟没有学校”到“西山口离台儿沟三十里”）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（从“列车很快就从西山口车站消失了”到“确切地说，是冲去”）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（从“香雪越走越热了”到“哦，香雪！香雪！”）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9740" y="1231245"/>
            <a:ext cx="7185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火车带给了台儿沟什么变化？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1470" y="1940540"/>
            <a:ext cx="11487150" cy="19389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台儿沟人历来是吃过晚饭就钻被窝，仿佛是在同一时刻听到了大山无声的命令。台儿沟那一小片石头房子也在同一时刻忽然完全静止了，静得那样深沉、真切，好像在默默地向大山诉说着自己的虔诚。这里的人们质朴纯洁，一天只吃两顿饭，生活贫穷落后，被大山挡着，封闭保守，就像世外桃源一样，与世隔绝，不知道外边的世界是个什么样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470" y="4138612"/>
            <a:ext cx="11582400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火车开来了，也带来了现代文明的风尚，自然影响到台儿沟的人。台儿沟以往的宁静被搅乱了。姑娘们为迎接火车，开始梳妆打扮，注重“服饰和容貌”了；起初是观望议论，“日久天长”，“她们开始挎上装满核桃、鸡蛋、大枣的长方形柳条篮子，站在车窗下，抓紧时间跟旅客和和气气地做买卖”，商品经济之风吹进了深山；香雪最后为换一个铅笔盒还登上火车走出了三十里路，希望“上大学、坐上火车到处跑”，“再也不会让人瞧不起”，更是超出了物质层次要求，有了精神追求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1406505"/>
            <a:ext cx="11445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小说主要描写了哪些人物？主要通过哪几个故事情节表现的呢？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599" y="3105027"/>
            <a:ext cx="10309860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一群淳朴、善良但性格各异的山村少女。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小说主要写了四个情节：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姑娘们对“北京话”的议论；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姑娘们与旅客做生意；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香雪渴望有一个铅笔盒；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香雪夜走三十里路得到心爱的铅笔盒。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1406505"/>
            <a:ext cx="11445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在描写主人公香雪时，采取了什么手法，表现了香雪怎样的性格特质？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860" y="2782445"/>
            <a:ext cx="11162119" cy="18062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只有香雪躲在后面，双手紧紧捂着耳朵。看火车，她跑在最前边，火车来了，她却缩到最后去了。她有点害怕它那巨大的车头，车头那么雄壮地吐着白雾，仿佛一口气就能把台儿沟吸进肚里。它那撼天动地的轰鸣也叫她感到恐惧。在它跟前，她简直像一叶没根的小草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8100" y="518988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胆怯，淳朴，对新事物的害怕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940" y="1116945"/>
            <a:ext cx="11445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在描写主人公香雪时，采取了什么手法，表现了香雪怎样的性格特质？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940" y="2194163"/>
            <a:ext cx="11445240" cy="33239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“香雪又悄悄把手送到凤娇手心里，她示意凤娇握住她的手，仿佛请求凤娇的宽恕，仿佛是她使凤娇受了委屈。”（第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香雪平时话不多，胆子又小，但做起买卖却是姑娘中最顺利的一个。旅客们爱买她的货，因为她是那么信任地瞧着你，那洁如水晶的眼睛告诉你，站在车窗下的这个女孩子还不知道什么叫受骗。她还不知道怎么讲价钱，只说：‘你看着给吧。’你望着她那洁净得仿佛一分钟前才诞生的面孔，望着她那柔软得宛若红缎子似的嘴唇，心中会升起一种美好的感情。你不忍心跟这样的小姑娘耍滑头，在她面前，再爱计较的人也会变得慷慨大度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06140" y="5882640"/>
            <a:ext cx="5379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纯真，善良，拥有美好的心灵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929640"/>
            <a:ext cx="11445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在描写主人公香雪时，采取了什么手法，表现了香雪怎样的性格特质？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820" y="1714649"/>
            <a:ext cx="1165098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/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“车上一直没有人发现她，她却在一张堆满食品的小桌上，发现了渴望已久的东西。它的出现，使她再也不想往前走了，她放下篮子，心跳着，双手紧紧扒住窗框，认清了那真是一只铅笔盒，一只装有吸铁石的自动铅笔盒。它和她离得那样近，她一伸手就可以摸到。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一位中年女乘务员走过来拉开了香雪。香雪跨起篮子站在远处继续观察。当她断定它属于靠窗的那位女学生模样的姑娘时，就果断地跑过去敲起了玻璃。女学生转过脸来，看见香雪臂弯里的篮子，抱歉地冲她摆了摆手，并没有打开车窗的意思，不知怎么的她就朝车门跑去，当她在门口站定时，还一把扒住了扶手。如果说跑的时候她还有点犹豫，那么从车厢里送出来的一阵阵温馨的、火车特有的气息却坚定了她的信心，她学着“北京话”的样子，轻巧地跃上了踏板。她打算以最快的速度跑进车厢，以最快的速度用鸡蛋换回铅笔盒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40580" y="6190040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坚毅，执着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929640"/>
            <a:ext cx="11445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在描写主人公香雪时，采取了什么手法，表现了香雪怎样的性格特质？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4820" y="1867049"/>
            <a:ext cx="1165098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/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“有时她也抓空儿向他们打听外面的事，打听北京的大学要不要台儿沟人，打听什么叫“配乐诗朗诵”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那是她偶然在同桌的一本书上看到的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。有一回她向一位戴眼镜的中年妇女打听能自动开关的铅笔盒，还问到它的价钱。”（第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47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/>
          </a:p>
          <a:p>
            <a:endParaRPr lang="en-US" altLang="zh-CN"/>
          </a:p>
          <a:p>
            <a:endParaRPr lang="zh-CN" altLang="en-US"/>
          </a:p>
          <a:p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“台儿沟再穷，她也从没白拿过别人的东西。”（第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86100" y="5728336"/>
            <a:ext cx="6560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虽然穷，但是自尊自爱，有骨气。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5100" y="3522003"/>
            <a:ext cx="6941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渴求科学文化知识，迫切希望学习新知识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1406505"/>
            <a:ext cx="11445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以凤娇为代表的女孩们具有怎样的性格特征？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741" y="3026789"/>
            <a:ext cx="1123187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“凤娇骂着，眼睛却不游自主地朝第三节车厢的车门望去。”（第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“她和他做买卖故意磨磨蹭蹭，车快开时才把整蓝地鸡蛋塞给他。又是他先把鸡蛋拿走，下次见面时再付钱，那就更够意思了。如果他给她捎回一捆挂面、两条沙巾，凤娇就一定抽回一斤挂面还给他。”（第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45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段）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380" y="1132185"/>
            <a:ext cx="11445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以凤娇为代表的女孩们具有怎样的性格特征？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230" y="1972845"/>
            <a:ext cx="11559540" cy="458535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小说中香雪的伙伴凤娇，与香雪的性格截然不同，她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泼辣，大胆，爽朗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这个人物的设置，其实是对香雪的一个反衬。性格开朗的凤娇最爱找“北京话”做买卖，而且每次都是磨磨蹭蹭，她从“北京话”手里换来的东西每每还要回赠他。虽然她没有过多想法，但也暗示了她不求回报的情感，情犊初开的凤娇，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对爱情开始有了朦胧的向往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。而纯朴的香雪在感情问题上还是一张白纸，她的内心还从没注入过这样的内容。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另外，凤娇很有自己的“小聪明”，她曾劝香雪用旧衣裳换糖吃，并教香雪如何骗自己的娘，但香雪内心还有自己的主意，“到底没换”，她做不出欺骗娘的事情。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凤娇的“老成”和香雪的单纯，形成鲜明对比，这些都凸显出香雪的冰清玉洁。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作为小说中必不可少的一个人物，凤娇的形象还有另外一个作用，她也算是台儿沟人最鲜明的一个形象代表，凤娇身上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折射出了台儿沟人彼时的生存状态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，通过凤娇这个人物的思想行为，我们看到当时山里人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对“山外”的物质文明的向往等。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1135380" y="2763838"/>
            <a:ext cx="9144000" cy="32940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见了面要叫叔叔好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我一定好好总结总结。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哦！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会有这样的人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83712" y="386366"/>
            <a:ext cx="9708524" cy="78608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尝试解释下列语境中的“哦”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34400" y="2967335"/>
            <a:ext cx="210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表示提醒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35340" y="3907949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表示承诺、答应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82000" y="4747260"/>
            <a:ext cx="3322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表示疑问、惊奇等</a:t>
            </a:r>
            <a:endParaRPr lang="zh-CN" altLang="en-US" sz="24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260" y="1721614"/>
            <a:ext cx="7330440" cy="41242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环境描写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包括对社会环境和自然环境的描写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社会环境是指能反映社会、时代特征的建筑、场所、陈设等景物以及民俗民风等。自然环境是指自然界的景物，如季节变化、风霜雨雪、山川湖海、森林原野等。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环境描写的主要作用：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交代事情发生的地点或背景；渲染气氛烘托人物的心情；寄托人物的思想感情；反映人物的性格或品质；推动情节的发展；深化作品主题。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3340" y="2373630"/>
            <a:ext cx="4285488" cy="2678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980" y="1281053"/>
            <a:ext cx="1137666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①“现在她害怕这陌生的西山口，害怕四周黑幽幽的大山，害怕叫人心跳的寂静，当风吹响近处的小树林时，她又害怕小树林发出的窸窸窣窣的声音。”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——怕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“她站了起来，忽然感到心里很满意，风也柔合了许多。她发现月亮是这样明净。群山被月光笼罩着，像母亲庄严、神圣的胸脯;那秋风吹干的一树树核桃叶，卷起来像一树树金铃铛，她第一次听清它们在夜晚，在风的怂恿下“豁啷啷”地歌唱。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——不怕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③“她环视群山，群山沉默着;她又朝着近处的杨树林张望，杨树林窸窸窣窣地响着，并不真心告诉她应该怎么做。”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——犹豫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④“小溪的歌唱高昂起来了，它欢腾着向前奔跑，撞击着水中的石块，不时溅起一朵小小的浪花。”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——坚定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5290" y="1963787"/>
            <a:ext cx="1136142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 algn="l"/>
            <a:r>
              <a:rPr lang="zh-CN" altLang="en-US" sz="2400" kern="1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如果不是有人发明了火车，如果不是有人把铁轨铺进深山，你怎么也不会发现台儿沟这个小村。它和它的十几户乡亲，一心一意掩藏在大山那深深的皱褶里，从春到夏，从秋到冬，默默的接受着大山任意给予的温存和粗暴。</a:t>
            </a:r>
            <a:endParaRPr lang="zh-CN" altLang="zh-CN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1490" y="3693885"/>
            <a:ext cx="1128522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表面看是自然环境的描写，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其实写出了故事发生的社会环境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，发生在台儿沟这样一个地处偏僻、贫穷落后、封闭保守的小山村。这里的人们安于现状，自甘封闭。</a:t>
            </a:r>
            <a:endParaRPr kumimoji="0" lang="zh-CN" altLang="zh-CN" sz="1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正是因为它的封闭，所以才有了后面这些山里的姑娘对火车的惊喜，才显得香雪对外界文明的追求的可贵，推动了情节的发展。</a:t>
            </a:r>
            <a:endParaRPr kumimoji="0" lang="zh-CN" altLang="zh-CN" sz="1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030" y="1749504"/>
            <a:ext cx="1171194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kern="100"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zh-CN" sz="2400" kern="100">
                <a:latin typeface="黑体" panose="02010609060101010101" pitchFamily="49" charset="-122"/>
                <a:ea typeface="黑体" panose="02010609060101010101" pitchFamily="49" charset="-122"/>
              </a:rPr>
              <a:t>然而，两根纤细、闪亮地铁轨延伸过来了。它勇敢地盘旋在山腰，又悄悄的试探着前进，弯弯曲曲，曲曲弯弯，终于绕到台儿沟脚下，然后钻进幽暗的隧道，冲向又一道山粱，朝着神秘的远方奔去。</a:t>
            </a:r>
            <a:endParaRPr lang="zh-CN" altLang="zh-CN" sz="2400" kern="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770" y="3910281"/>
            <a:ext cx="1118616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拟人、象征。火车的到来给这个封闭的小山村撕开了一个口子，让山里人通过它看到了外面的世界。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火车象征着改革的春风，虽然行程曲折，但它还是刮进了这个偏僻的小山村。</a:t>
            </a:r>
            <a:endParaRPr kumimoji="0" lang="zh-CN" altLang="zh-CN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4380" y="1690063"/>
            <a:ext cx="1098042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⑦</a:t>
            </a: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一轮满月升起来了，照亮了寂静的山谷，灰白的小路，照亮了秋日的败草，粗糙的树干，还有一丛丛荆棘、怪石，还有满山遍野那树的队伍，还有香雪手中那只闪闪发光的小盒子。</a:t>
            </a:r>
            <a:endParaRPr kumimoji="0" lang="zh-CN" altLang="zh-CN" sz="24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380" y="3650815"/>
            <a:ext cx="1109472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这一段描写的景物色调都比较灰暗，但只有一样东西色彩是明丽的，那就是铅笔盒，</a:t>
            </a:r>
            <a:r>
              <a:rPr kumimoji="0" lang="zh-CN" altLang="zh-CN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前面的景物描写烘托了此时香雪心里的害怕，更重要的是通过对比，突出铅笔盒在香雪看来是十分重要的，珍贵的，甚至是神圣的。</a:t>
            </a:r>
            <a:endParaRPr kumimoji="0" lang="zh-CN" altLang="zh-CN" b="1" i="0" u="none" strike="noStrike" kern="1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语言鉴赏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940" y="2252451"/>
            <a:ext cx="10386060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 algn="l"/>
            <a:r>
              <a:rPr lang="zh-CN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）哦，五彩缤纷的一分钟，你饱含着台儿沟姑娘们多少喜怒哀乐！</a:t>
            </a:r>
            <a:endParaRPr lang="zh-CN" altLang="zh-CN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 algn="l"/>
            <a:r>
              <a:rPr lang="zh-CN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）她和他做买卖故意磨磨蹭蹭，车快开时才把整篮的鸡蛋塞给他。要是他先把鸡蛋拿走，下次见面时再付钱，那就更够意思了。</a:t>
            </a:r>
            <a:endParaRPr lang="zh-CN" altLang="zh-CN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520" y="131875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示例分析：</a:t>
            </a:r>
            <a:endParaRPr kumimoji="0" lang="zh-CN" altLang="zh-CN" sz="280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940" y="3918036"/>
            <a:ext cx="10386060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（</a:t>
            </a:r>
            <a:r>
              <a:rPr kumimoji="0" lang="en-US" altLang="zh-CN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1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）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“五彩缤纷”表明姑娘们对这一分钟的期盼，这里有她们的“喜怒哀乐”，表明她们对这一分钟内发生的故事，心情是复杂的，既高兴，又伤心，高兴可以每天接触大山以外的现代文明，伤心是不能走出大山，融入现代文明的世界中去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2520" y="5128736"/>
            <a:ext cx="10237470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3048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（</a:t>
            </a:r>
            <a:r>
              <a:rPr kumimoji="0" lang="en-US" altLang="zh-CN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2</a:t>
            </a:r>
            <a:r>
              <a:rPr kumimoji="0" lang="zh-CN" altLang="en-US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）</a:t>
            </a:r>
            <a:r>
              <a:rPr kumimoji="0" lang="zh-CN" altLang="zh-CN" sz="1800" b="0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仿宋" panose="02010609060101010101" pitchFamily="49" charset="-122"/>
                <a:cs typeface="仿宋" panose="02010609060101010101" pitchFamily="49" charset="-122"/>
              </a:rPr>
              <a:t>“故意磨磨蹭蹭”是因为喜欢，想多待一会，特别是开她玩笑后更有那一点意思了；“更够意思”是说“北京话”对她更好。这里她对“北京话”好，实质上表明她爱“北京话”所代表的现代都市文明。“北京话”可以理解为一种象征。</a:t>
            </a:r>
            <a:endParaRPr kumimoji="0" lang="zh-CN" altLang="zh-CN" sz="14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语言鉴赏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470" y="1278404"/>
            <a:ext cx="10386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l"/>
            <a:r>
              <a:rPr lang="zh-CN" altLang="en-US" sz="2800" b="1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自主分析下列句子：</a:t>
            </a:r>
            <a:endParaRPr lang="zh-CN" altLang="zh-CN" sz="2000" b="1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9145" y="2301300"/>
            <a:ext cx="11029950" cy="3579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、“它和它的十几户乡亲一心一意掩藏在大山那深深的皱褶里”。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、“台儿沟，无论从哪个方面讲，都不具备挽留火车在它身边留步的力量”。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、“望着她那洁净得仿佛一分钟前才诞生的面孔，望着她那柔软得宛若红缎子似的嘴唇，心中会生起一种美好的感情。”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、“香雪没有住，更不打算去找‘北京话’的什么亲戚，他的话倒更使她感到了委屈，她替凤娇委屈，替台儿沟委屈。”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、“古老的群山终于被感动得颤栗了，它发出宽亮低沉的回音，和她们共同欢呼着。”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8220" y="124789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你怎样认识香雪和她追求的铅笔盒？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1480" y="1929348"/>
            <a:ext cx="11369040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铅笔盒这个象征性的实物是这篇小说的纽结所在，自始至终也是主人公的情结。小说所描绘的，主要就是这个铅笔盒所引起的内心波澜。铅笔盒作为一个文具，自然可以看成知识的象征。对知识的追求，正是上世纪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代初现代化运动兴起的时代背景上最响亮的话语，乡村中学生香雪的铅笔盒故事，不能说没有呼应关于现代化的历史诉求，故事的讲述多多少少也就带有叙事性。但是铅笔盒故事里的道具意义，它所不断暗示的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还是人性的魅力。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在山村姑娘香雪来说，铅笔盒留给她的，是创伤的记忆。在公社中学里，她使用的父亲亲手做给她的木头铅笔盒，遭到了同学们的取笑，心地单纯的她，自尊受到了严重的伤害。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造成这种伤害的力量，主要不是同学，而是现代文明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：城市里才有的机器制造的可以自己关上的塑料铅笔盒，把她的手工制作的木铅笔盒比得那样寒怆。让她受到伤害的，不只是铅笔盒，也包括闭塞的台儿沟所保留的一天只吃两顿饭的落后的生存方式。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当老实善良的香雪终于明白她和她的台儿沟是被人耻笑的对象，她的内心也就埋下了对现代文明的向往。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6300" y="127075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你怎样认识香雪和她追求的铅笔盒？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050" y="2135088"/>
            <a:ext cx="11391900" cy="40222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香雪那个时代的现代文明，也就是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由铅笔盒所代表的工业文明。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只要能拥有这种铅笔盒，她就能理直气壮地生活在同一种文明里，失去的自尊就能找回，再也不会被人看不起。所以得到新型铅笔盒，首先是香雪的个人需要，是获得尊严、实现自我的需要，即使叙事主体受制于开放改革时期的国家话语，但对人物的刻画只能遵循人性的逻辑。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香雪的情结就是要洗雪文明的落差带给她的屈辱。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从首都开来的火车给她带来了机会。她不惜代价地从女大学生手中换来了自动铅笔盒。这个铅笔盒将改变她的身份，使她进入先进文明的行列，与山外的同学平起平坐。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这是未曾遭到文明撞击带来的屈辱的凤娇们所难以理解的。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铅笔盒不仅给了香雪巨大的力量，帮助一向胆子小的她战胜了走夜路的恐惧，还改变了香雪对这个世界的感受。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小说特色鉴赏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9180" y="1281529"/>
            <a:ext cx="10287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①小说语言清新婉丽，艺术构思精巧。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作者善于诗化生活场景和自然景物，创造空灵蕴藉的艺术境界，对笔下的一切充满了宽容与厚爱，写山、写树、写小溪、写火车都充满了生命的灵性与诗情画意。这一切与香雪微妙复杂的心理活动糅合在一起，构成了至今仍为人们所激赏的“香雪旋律”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9180" y="3015287"/>
            <a:ext cx="10287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400" b="1">
                <a:solidFill>
                  <a:srgbClr val="FF0000"/>
                </a:solidFill>
              </a:rPr>
              <a:t>②性格鲜明的人物刻画。</a:t>
            </a:r>
            <a:r>
              <a:rPr lang="zh-CN" altLang="en-US" sz="2400"/>
              <a:t>小说刻画了香雪和凤娇两个性格截然相反的人物。凤娇的“老成”和香雪的单纯，形成鲜明对比，这些都凸显出香雪的冰清玉洁。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1059180" y="4379714"/>
            <a:ext cx="10287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③借喻的手法。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小说借用“火车”为现代文明的象征，借用“铅笔盒”为文化知识的象征，姑娘们与火车一分钟的交集，深刻地揭示她们对现代文明的无限向往、对美好生活的强烈渴望以及对文化知识的追求。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1500417"/>
            <a:ext cx="9144000" cy="16557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铁凝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统编高中语文必修 上册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授课人：天津耀华滨海学校 孙若涵</a:t>
            </a:r>
            <a:endParaRPr lang="zh-CN" altLang="en-US" sz="2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9621" t="-236" b="236"/>
          <a:stretch>
            <a:fillRect/>
          </a:stretch>
        </p:blipFill>
        <p:spPr>
          <a:xfrm>
            <a:off x="3123126" y="3243201"/>
            <a:ext cx="5655972" cy="3172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423" y="0"/>
            <a:ext cx="9144793" cy="192650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小说特色鉴赏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2500" y="1859340"/>
            <a:ext cx="1034034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④诗意的语言。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小说的题目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哦，香雪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因为前面一个语气词“哦”，显得特别具有诗意。再看开头这句：写大山的“温存和粗暴。”这句话把大山人格化来写，无疑给大山注进了血肉和情感。诗意的语言，使得山水万物都充满了感情，也增加了文章的抒情力度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2980" y="3978177"/>
            <a:ext cx="1027938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⑤生动的内心描写。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小说运用了很多内心描写，表现香雪的所思所想。细腻又传神的描写，生动自然，写出了香雪内心深处急于摆脱被人嘲笑的贫穷落后，赢得尊严的心情。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" y="32028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9840" y="1402080"/>
            <a:ext cx="937260" cy="2278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现代文明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2060" y="1402080"/>
            <a:ext cx="937260" cy="2278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传统文明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箭头: 右 4"/>
          <p:cNvSpPr/>
          <p:nvPr/>
        </p:nvSpPr>
        <p:spPr>
          <a:xfrm>
            <a:off x="3573780" y="2392680"/>
            <a:ext cx="1478280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左 5"/>
          <p:cNvSpPr/>
          <p:nvPr/>
        </p:nvSpPr>
        <p:spPr>
          <a:xfrm>
            <a:off x="7056120" y="2392680"/>
            <a:ext cx="1691640" cy="3352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49240" y="1657350"/>
            <a:ext cx="1562100" cy="18059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台儿沟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160" y="4833342"/>
            <a:ext cx="10584180" cy="13843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铁凝在她的散文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又见香雪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里写的：“香雪并非从前一个遥远的故事，那本是人类美好天性的表现之一，那本是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生命长河中短暂然而的确存在的纯净瞬间。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有人类就永远有那个瞬间，正是那个瞬间使生命有所附丽。”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6250" y="1404818"/>
            <a:ext cx="11239500" cy="50838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哦，香雪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以北方小山村台儿沟为背景，通过对香雪等一群乡村少女的心理活动的生动描摹，叙写了每天只停留一分钟的火车给一向宁静的山村生活带来的波澜。表达了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姑娘们对山外文明的向往，对改变山村封闭落后，摆脱贫穷的迫切心情，同时表现了山里姑娘的自爱自尊和她们纯美的心灵。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小说更深刻的意义在于借台儿沟的一角，写出了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改革开放后中国从历史的阴影下走出，摆脱封闭、愚昧和落后，走向开放、文明与进步的痛苦与喜悦。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这是一篇抒情意味浓厚的散文短篇小说，其特点就在于纯净的诗情与隽永的意境。散文体小说不重在情节上下功夫，而是写人，写人的内心世界，写人高尚的道德情操的美好。小说把农村女孩的善良之心和温暖情怀转化为一种抒情诗的意境，情景交融，如诗如画，意境优美，韵味萦回。“生发以情，贯穿以情，旨在谈情，意在动情。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520" y="1147584"/>
            <a:ext cx="11506200" cy="55270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说的情感基调是清新、婉丽、优美、纯净的，但并不意味着纤弱、单薄竿浅显，相反它寄予了作者对时代现实的严峻思考：“那纯朴、淡远的美果然是迷人的，令人不由自主地去欣赏和赞美，但它恰恰又是与贫穷和闭塞联系在一起，在时代列车的呼啸声中，这种纯朴迷人的美还能保留多久呢？”（当代评论家陈思和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年代是一个对“现代化”充满神秘与迷信的时代，产生了一种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新的二元对立的思维模式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现代化必然代表进步、文明和美好；反之，就是落后、封建和野蛮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，但敏锐的作家铁凝却从现代化（火车的象征）进入以前的人性淳朴的民间社会作出美轮美奂的赞美，这种深远的意蕴，将会超越时空而发生永恒的魅力。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台儿沟的发展有两面性。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香雪踏上火车的一刹那，暗示着台儿沟的觉醒，但山里太纯朴，她们不知道山外的世界有多复杂。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假如她们走出了大山，我们又会少了那一个与世隔绝的村庄，又会少了一杯纯净的水，但更少了的是那纯朴的风土人情。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83185"/>
            <a:ext cx="6217920" cy="8464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160" y="1285220"/>
            <a:ext cx="11399520" cy="17235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一、课外阅读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边城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，试比较二者的异同。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二、这篇小说的主人公是香雪，题目如果叫“香雪”也未尝不可，可是为什么还要加一个“哦”呢？这个“哦”字到底该怎样读？课文题目中为什么用“哦”字而不用“哇”、“啊”、“嘿”、“唉”、“嗯”？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2262" y="3224212"/>
            <a:ext cx="6010275" cy="3152775"/>
          </a:xfrm>
          <a:prstGeom prst="rect">
            <a:avLst/>
          </a:prstGeom>
        </p:spPr>
      </p:pic>
      <p:pic>
        <p:nvPicPr>
          <p:cNvPr id="6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163300" y="11442700"/>
            <a:ext cx="304800" cy="355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81305"/>
            <a:ext cx="3048000" cy="132556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作者名片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680" y="1949440"/>
            <a:ext cx="7018020" cy="4493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铁凝，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1957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年生河北赵县，当代著名作家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。主要著作：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玫瑰门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无雨之城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大浴女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麦秸垛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哦，香雪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孕妇和牛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以及散文、电影文学剧本等百余篇（部），总计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余万字。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散文集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女人的白夜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获中国首届鲁迅文学奖，中篇小说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永远有多远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获第二届鲁迅文学奖。根据小说改编的电影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哦，香雪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获第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届柏林国际电影节青春片最高奖。电影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红衣少女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获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年中国电影“金鸡奖”“百花奖”优秀故事片奖。部分作品译成英、法、德、日、俄、丹麦、西班牙等文字。亦有小说在香港和台湾出版。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现任中国共产党第十九届中央委员会委员，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中国文联主席、中国作家协会主席。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1489" y="1949441"/>
            <a:ext cx="3807647" cy="4493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81305"/>
            <a:ext cx="3048000" cy="132556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935480"/>
            <a:ext cx="2393899" cy="3520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9704" r="9704" b="4102"/>
          <a:stretch>
            <a:fillRect/>
          </a:stretch>
        </p:blipFill>
        <p:spPr>
          <a:xfrm>
            <a:off x="3382061" y="1935480"/>
            <a:ext cx="2218928" cy="3520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511" y="1935480"/>
            <a:ext cx="2482680" cy="35204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435" y="1935480"/>
            <a:ext cx="2414802" cy="35204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81305"/>
            <a:ext cx="3048000" cy="10369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8140" y="1651338"/>
            <a:ext cx="7269480" cy="48623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本文选自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1982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年第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期的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青年文学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并获得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1982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年全国最佳短篇小说奖。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哦，香雪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是铁凝的成名作，和大部分青年作家一样，铁凝也在这篇作品里倾注了相当多的抒情成分，作家特有的女性的细腻、敏感也突出了作品的抒情风格；但更重要的是时代思潮的影响，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年代末兴起的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个性解放和主情主义思潮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，使这一时期的小说出现了一种抒情化的倾向。铁凝的小说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哦，香雪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也正产生于此时，它深刻地反映了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年代初整个中国走向文明、开放的艰难与坎坷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她的小说常以普通人生活为表现对象，通过平凡的日常事物的描写，来揭示人物的心灵世界，并借助人物心灵深处的触动传达具有时代特征的情绪。她善于从自己独特的视角捕捉人物内心的活动，以清丽简洁、富有音乐性和诗意的语言，营造空灵、淡远、含蓄的艺术境界。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885" y="2816542"/>
            <a:ext cx="4199856" cy="238791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81305"/>
            <a:ext cx="3048000" cy="10369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预习检测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7820" y="2332546"/>
            <a:ext cx="857250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褶皱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嘟囔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吸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着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见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怂恿</a:t>
            </a:r>
            <a:r>
              <a:rPr lang="zh-CN" altLang="en-US" sz="3200"/>
              <a:t>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娇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嗔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碾轧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搡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踮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起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窸窸窣窣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隧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道</a:t>
            </a:r>
            <a:r>
              <a:rPr lang="zh-CN" altLang="en-US" sz="3200"/>
              <a:t>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细 震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颤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栗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接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茬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儿 笨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拙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悯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豁啷啷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281305"/>
            <a:ext cx="3048000" cy="10369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预习检测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08020" y="1601599"/>
            <a:ext cx="7178040" cy="4744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刻意：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用尽心思。</a:t>
            </a:r>
            <a:r>
              <a:rPr lang="zh-CN" altLang="en-US"/>
              <a:t>                            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惆怅：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伤感，失意。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悸动：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因为害怕而心跳得厉害。</a:t>
            </a:r>
            <a:r>
              <a:rPr lang="zh-CN" altLang="en-US"/>
              <a:t>     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怂恿：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鼓动别人去做某事。（通常是不好的事） 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蠕动：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像蚯蚓爬行那样动</a:t>
            </a:r>
            <a:r>
              <a:rPr lang="zh-CN" altLang="en-US"/>
              <a:t>。         </a:t>
            </a:r>
            <a:endParaRPr lang="en-US" altLang="zh-CN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荆棘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泛指山野丛生的带刺的小灌木。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撼天动地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形容声音响亮或声势浩大。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斟酌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考虑事情文字等是否可行或是否适当。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220" y="304165"/>
            <a:ext cx="6217920" cy="1036955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用自己的语言概括一下这个故事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310" y="1944499"/>
            <a:ext cx="11803380" cy="341249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小说以一个北方偏僻的小山村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台儿沟为叙述和抒情背景，书写了一个叫香雪的姑娘她在那停车一分钟的间隙里，毅然踏进了火车，用积攒的四十个鸡蛋，换来了一个向往已久的带磁铁的泡沫塑料铅笔盒，而且一个人摸黑走了三十里的山路。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7336</Words>
  <Application>WPS 演示</Application>
  <PresentationFormat>宽屏</PresentationFormat>
  <Paragraphs>274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仿宋</vt:lpstr>
      <vt:lpstr>黑体</vt:lpstr>
      <vt:lpstr>等线</vt:lpstr>
      <vt:lpstr>等线</vt:lpstr>
      <vt:lpstr>Arial Unicode MS</vt:lpstr>
      <vt:lpstr>等线 Light</vt:lpstr>
      <vt:lpstr>Calibri</vt:lpstr>
      <vt:lpstr>Times New Roman</vt:lpstr>
      <vt:lpstr>Calibri</vt:lpstr>
      <vt:lpstr>等线</vt:lpstr>
      <vt:lpstr>Office 主题​​</vt:lpstr>
      <vt:lpstr>导入：尝试解释下列语境中的“哦”</vt:lpstr>
      <vt:lpstr>尝试解释下列语境中的“哦”</vt:lpstr>
      <vt:lpstr>PowerPoint 演示文稿</vt:lpstr>
      <vt:lpstr>作者名片</vt:lpstr>
      <vt:lpstr>作者名片</vt:lpstr>
      <vt:lpstr>写作背景</vt:lpstr>
      <vt:lpstr>预习检测</vt:lpstr>
      <vt:lpstr>预习检测</vt:lpstr>
      <vt:lpstr>用自己的语言概括一下这个故事</vt:lpstr>
      <vt:lpstr>小说三要素</vt:lpstr>
      <vt:lpstr>初步感知</vt:lpstr>
      <vt:lpstr>初步感知</vt:lpstr>
      <vt:lpstr>分析人物</vt:lpstr>
      <vt:lpstr>分析人物</vt:lpstr>
      <vt:lpstr>分析人物</vt:lpstr>
      <vt:lpstr>分析人物</vt:lpstr>
      <vt:lpstr>分析人物</vt:lpstr>
      <vt:lpstr>分析人物</vt:lpstr>
      <vt:lpstr>分析人物</vt:lpstr>
      <vt:lpstr>环境描写</vt:lpstr>
      <vt:lpstr>环境描写</vt:lpstr>
      <vt:lpstr>环境描写</vt:lpstr>
      <vt:lpstr>环境描写</vt:lpstr>
      <vt:lpstr>环境描写</vt:lpstr>
      <vt:lpstr>语言鉴赏</vt:lpstr>
      <vt:lpstr>语言鉴赏</vt:lpstr>
      <vt:lpstr>深入探究</vt:lpstr>
      <vt:lpstr>深入探究</vt:lpstr>
      <vt:lpstr>小说特色鉴赏</vt:lpstr>
      <vt:lpstr>小说特色鉴赏</vt:lpstr>
      <vt:lpstr>总结</vt:lpstr>
      <vt:lpstr>总结</vt:lpstr>
      <vt:lpstr>总结</vt:lpstr>
      <vt:lpstr>作业超市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 忠凯</dc:creator>
  <cp:lastModifiedBy>Administrator</cp:lastModifiedBy>
  <cp:revision>20</cp:revision>
  <dcterms:created xsi:type="dcterms:W3CDTF">2020-08-14T03:16:00Z</dcterms:created>
  <dcterms:modified xsi:type="dcterms:W3CDTF">2020-09-13T06:50:07Z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