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326" r:id="rId31"/>
    <p:sldId id="327" r:id="rId32"/>
    <p:sldId id="328" r:id="rId33"/>
    <p:sldId id="332" r:id="rId34"/>
    <p:sldId id="329" r:id="rId35"/>
    <p:sldId id="334" r:id="rId36"/>
    <p:sldId id="333" r:id="rId37"/>
    <p:sldId id="285" r:id="rId38"/>
    <p:sldId id="286" r:id="rId39"/>
    <p:sldId id="287" r:id="rId40"/>
    <p:sldId id="290" r:id="rId41"/>
    <p:sldId id="304" r:id="rId42"/>
    <p:sldId id="323" r:id="rId43"/>
    <p:sldId id="335" r:id="rId44"/>
    <p:sldId id="340" r:id="rId45"/>
    <p:sldId id="324" r:id="rId46"/>
    <p:sldId id="336" r:id="rId47"/>
    <p:sldId id="341" r:id="rId48"/>
    <p:sldId id="325" r:id="rId49"/>
    <p:sldId id="337" r:id="rId50"/>
    <p:sldId id="342" r:id="rId51"/>
    <p:sldId id="343" r:id="rId52"/>
    <p:sldId id="344" r:id="rId53"/>
    <p:sldId id="345" r:id="rId54"/>
    <p:sldId id="346" r:id="rId55"/>
    <p:sldId id="347" r:id="rId56"/>
    <p:sldId id="348" r:id="rId57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505F2C04-C923-438B-8C0F-E0CD2BADF298}">
      <wppc:fontMiss xmlns:wppc="http://www.wps.cn/officeDocument/PresentationCustomData" type="true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99"/>
    <a:srgbClr val="FF0000"/>
    <a:srgbClr val="0000CC"/>
    <a:srgbClr val="FFFF00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777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0" Type="http://schemas.openxmlformats.org/officeDocument/2006/relationships/tableStyles" Target="tableStyles.xml"/><Relationship Id="rId6" Type="http://schemas.openxmlformats.org/officeDocument/2006/relationships/slide" Target="slides/slide4.xml"/><Relationship Id="rId59" Type="http://schemas.openxmlformats.org/officeDocument/2006/relationships/viewProps" Target="viewProps.xml"/><Relationship Id="rId58" Type="http://schemas.openxmlformats.org/officeDocument/2006/relationships/presProps" Target="presProps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GIF"/><Relationship Id="rId1" Type="http://schemas.openxmlformats.org/officeDocument/2006/relationships/slide" Target="slide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" Target="slide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GIF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GIF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GIF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GIF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GIF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GIF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Picture 5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WordArt 3"/>
          <p:cNvSpPr>
            <a:spLocks noTextEdit="1"/>
          </p:cNvSpPr>
          <p:nvPr/>
        </p:nvSpPr>
        <p:spPr>
          <a:xfrm>
            <a:off x="468313" y="260350"/>
            <a:ext cx="8077200" cy="1304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9600">
                <a:gradFill rotWithShape="1">
                  <a:gsLst>
                    <a:gs pos="0">
                      <a:srgbClr val="000082">
                        <a:alpha val="100000"/>
                      </a:srgbClr>
                    </a:gs>
                    <a:gs pos="30000">
                      <a:srgbClr val="66008F">
                        <a:alpha val="100000"/>
                      </a:srgbClr>
                    </a:gs>
                    <a:gs pos="64999">
                      <a:srgbClr val="BA0066">
                        <a:alpha val="100000"/>
                      </a:srgbClr>
                    </a:gs>
                    <a:gs pos="89999">
                      <a:srgbClr val="FF0000">
                        <a:alpha val="100000"/>
                      </a:srgbClr>
                    </a:gs>
                    <a:gs pos="100000">
                      <a:srgbClr val="FF8200">
                        <a:alpha val="100000"/>
                      </a:srgbClr>
                    </a:gs>
                  </a:gsLst>
                  <a:lin ang="5400000" scaled="1"/>
                  <a:tileRect/>
                </a:gradFill>
                <a:effectLst>
                  <a:outerShdw dist="56796" dir="1593903" algn="ctr" rotWithShape="0">
                    <a:schemeClr val="bg2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文言特殊句式</a:t>
            </a:r>
            <a:endParaRPr lang="zh-CN" altLang="en-US" sz="9600">
              <a:gradFill rotWithShape="1">
                <a:gsLst>
                  <a:gs pos="0">
                    <a:srgbClr val="000082">
                      <a:alpha val="100000"/>
                    </a:srgbClr>
                  </a:gs>
                  <a:gs pos="30000">
                    <a:srgbClr val="66008F">
                      <a:alpha val="100000"/>
                    </a:srgbClr>
                  </a:gs>
                  <a:gs pos="64999">
                    <a:srgbClr val="BA0066">
                      <a:alpha val="100000"/>
                    </a:srgbClr>
                  </a:gs>
                  <a:gs pos="89999">
                    <a:srgbClr val="FF0000">
                      <a:alpha val="100000"/>
                    </a:srgbClr>
                  </a:gs>
                  <a:gs pos="100000">
                    <a:srgbClr val="FF8200">
                      <a:alpha val="100000"/>
                    </a:srgbClr>
                  </a:gs>
                </a:gsLst>
                <a:lin ang="5400000" scaled="1"/>
                <a:tileRect/>
              </a:gradFill>
              <a:effectLst>
                <a:outerShdw dist="56796" dir="1593903" algn="ctr" rotWithShape="0">
                  <a:schemeClr val="bg2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2"/>
          <p:cNvSpPr txBox="1"/>
          <p:nvPr/>
        </p:nvSpPr>
        <p:spPr>
          <a:xfrm>
            <a:off x="250825" y="692150"/>
            <a:ext cx="8629650" cy="5940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85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003399"/>
                </a:solidFill>
                <a:latin typeface="文鼎新艺体简" pitchFamily="49" charset="-122"/>
                <a:ea typeface="文鼎新艺体简" pitchFamily="49" charset="-122"/>
              </a:rPr>
              <a:t>5</a:t>
            </a:r>
            <a:r>
              <a:rPr lang="zh-CN" altLang="en-US" sz="3600" b="1" dirty="0">
                <a:solidFill>
                  <a:srgbClr val="003399"/>
                </a:solidFill>
                <a:latin typeface="文鼎新艺体简" pitchFamily="49" charset="-122"/>
                <a:ea typeface="文鼎新艺体简" pitchFamily="49" charset="-122"/>
              </a:rPr>
              <a:t>．用</a:t>
            </a:r>
            <a:r>
              <a:rPr lang="zh-CN" altLang="en-US" sz="3600" b="1" dirty="0">
                <a:solidFill>
                  <a:srgbClr val="003399"/>
                </a:solidFill>
                <a:latin typeface="Times New Roman" panose="02020603050405020304" pitchFamily="18" charset="0"/>
                <a:ea typeface="文鼎新艺体简" pitchFamily="49" charset="-122"/>
              </a:rPr>
              <a:t>“</a:t>
            </a:r>
            <a:r>
              <a:rPr lang="zh-CN" altLang="en-US" sz="3600" b="1" u="sng" dirty="0">
                <a:solidFill>
                  <a:srgbClr val="990099"/>
                </a:solidFill>
                <a:latin typeface="文鼎新艺体简" pitchFamily="49" charset="-122"/>
                <a:ea typeface="文鼎新艺体简" pitchFamily="49" charset="-122"/>
              </a:rPr>
              <a:t>非</a:t>
            </a:r>
            <a:r>
              <a:rPr lang="zh-CN" altLang="en-US" sz="3600" b="1" u="sng" dirty="0">
                <a:solidFill>
                  <a:srgbClr val="990099"/>
                </a:solidFill>
                <a:latin typeface="Times New Roman" panose="02020603050405020304" pitchFamily="18" charset="0"/>
                <a:ea typeface="文鼎新艺体简" pitchFamily="49" charset="-122"/>
              </a:rPr>
              <a:t>”“</a:t>
            </a:r>
            <a:r>
              <a:rPr lang="zh-CN" altLang="en-US" sz="3600" b="1" u="sng" dirty="0">
                <a:solidFill>
                  <a:srgbClr val="990099"/>
                </a:solidFill>
                <a:latin typeface="文鼎新艺体简" pitchFamily="49" charset="-122"/>
                <a:ea typeface="文鼎新艺体简" pitchFamily="49" charset="-122"/>
              </a:rPr>
              <a:t>未</a:t>
            </a:r>
            <a:r>
              <a:rPr lang="zh-CN" altLang="en-US" sz="3600" b="1" u="sng" dirty="0">
                <a:solidFill>
                  <a:srgbClr val="990099"/>
                </a:solidFill>
                <a:latin typeface="Times New Roman" panose="02020603050405020304" pitchFamily="18" charset="0"/>
                <a:ea typeface="文鼎新艺体简" pitchFamily="49" charset="-122"/>
              </a:rPr>
              <a:t>”“</a:t>
            </a:r>
            <a:r>
              <a:rPr lang="zh-CN" altLang="en-US" sz="3600" b="1" u="sng" dirty="0">
                <a:solidFill>
                  <a:srgbClr val="990099"/>
                </a:solidFill>
                <a:latin typeface="文鼎新艺体简" pitchFamily="49" charset="-122"/>
                <a:ea typeface="文鼎新艺体简" pitchFamily="49" charset="-122"/>
              </a:rPr>
              <a:t>弗</a:t>
            </a:r>
            <a:r>
              <a:rPr lang="zh-CN" altLang="en-US" sz="3600" b="1" u="sng" dirty="0">
                <a:solidFill>
                  <a:srgbClr val="990099"/>
                </a:solidFill>
                <a:latin typeface="Times New Roman" panose="02020603050405020304" pitchFamily="18" charset="0"/>
                <a:ea typeface="文鼎新艺体简" pitchFamily="49" charset="-122"/>
              </a:rPr>
              <a:t>”“</a:t>
            </a:r>
            <a:r>
              <a:rPr lang="zh-CN" altLang="en-US" sz="3600" b="1" u="sng" dirty="0">
                <a:solidFill>
                  <a:srgbClr val="990099"/>
                </a:solidFill>
                <a:latin typeface="文鼎新艺体简" pitchFamily="49" charset="-122"/>
                <a:ea typeface="文鼎新艺体简" pitchFamily="49" charset="-122"/>
              </a:rPr>
              <a:t>无</a:t>
            </a:r>
            <a:r>
              <a:rPr lang="zh-CN" altLang="en-US" sz="3600" b="1" u="sng" dirty="0">
                <a:solidFill>
                  <a:srgbClr val="990099"/>
                </a:solidFill>
                <a:latin typeface="Times New Roman" panose="02020603050405020304" pitchFamily="18" charset="0"/>
                <a:ea typeface="文鼎新艺体简" pitchFamily="49" charset="-122"/>
              </a:rPr>
              <a:t>”“</a:t>
            </a:r>
            <a:r>
              <a:rPr lang="zh-CN" altLang="en-US" sz="3600" b="1" u="sng" dirty="0">
                <a:solidFill>
                  <a:srgbClr val="990099"/>
                </a:solidFill>
                <a:latin typeface="文鼎新艺体简" pitchFamily="49" charset="-122"/>
                <a:ea typeface="文鼎新艺体简" pitchFamily="49" charset="-122"/>
              </a:rPr>
              <a:t>莫</a:t>
            </a:r>
            <a:r>
              <a:rPr lang="zh-CN" altLang="en-US" sz="3600" b="1" u="sng" dirty="0">
                <a:solidFill>
                  <a:srgbClr val="990099"/>
                </a:solidFill>
                <a:latin typeface="Times New Roman" panose="02020603050405020304" pitchFamily="18" charset="0"/>
                <a:ea typeface="文鼎新艺体简" pitchFamily="49" charset="-122"/>
              </a:rPr>
              <a:t>”“</a:t>
            </a:r>
            <a:r>
              <a:rPr lang="zh-CN" altLang="en-US" sz="3600" b="1" u="sng" dirty="0">
                <a:solidFill>
                  <a:srgbClr val="990099"/>
                </a:solidFill>
                <a:latin typeface="文鼎新艺体简" pitchFamily="49" charset="-122"/>
                <a:ea typeface="文鼎新艺体简" pitchFamily="49" charset="-122"/>
              </a:rPr>
              <a:t>毋</a:t>
            </a:r>
            <a:r>
              <a:rPr lang="zh-CN" altLang="en-US" sz="3600" b="1" u="sng" dirty="0">
                <a:solidFill>
                  <a:srgbClr val="990099"/>
                </a:solidFill>
                <a:latin typeface="Times New Roman" panose="02020603050405020304" pitchFamily="18" charset="0"/>
                <a:ea typeface="文鼎新艺体简" pitchFamily="49" charset="-122"/>
              </a:rPr>
              <a:t>”</a:t>
            </a:r>
            <a:r>
              <a:rPr lang="zh-CN" altLang="en-US" sz="3600" b="1" dirty="0">
                <a:solidFill>
                  <a:srgbClr val="003399"/>
                </a:solidFill>
                <a:latin typeface="文鼎新艺体简" pitchFamily="49" charset="-122"/>
                <a:ea typeface="文鼎新艺体简" pitchFamily="49" charset="-122"/>
              </a:rPr>
              <a:t>等</a:t>
            </a:r>
            <a:r>
              <a:rPr lang="zh-CN" altLang="en-US" sz="3600" b="1" u="sng" dirty="0">
                <a:solidFill>
                  <a:srgbClr val="990099"/>
                </a:solidFill>
                <a:latin typeface="文鼎新艺体简" pitchFamily="49" charset="-122"/>
                <a:ea typeface="文鼎新艺体简" pitchFamily="49" charset="-122"/>
              </a:rPr>
              <a:t>否定词</a:t>
            </a:r>
            <a:r>
              <a:rPr lang="zh-CN" altLang="en-US" sz="3600" b="1" dirty="0">
                <a:solidFill>
                  <a:srgbClr val="003399"/>
                </a:solidFill>
                <a:latin typeface="文鼎新艺体简" pitchFamily="49" charset="-122"/>
                <a:ea typeface="文鼎新艺体简" pitchFamily="49" charset="-122"/>
              </a:rPr>
              <a:t>表示判断。</a:t>
            </a:r>
            <a:endParaRPr lang="zh-CN" altLang="en-US" sz="3600" b="1" dirty="0">
              <a:solidFill>
                <a:srgbClr val="003399"/>
              </a:solidFill>
              <a:latin typeface="文鼎新艺体简" pitchFamily="49" charset="-122"/>
              <a:ea typeface="文鼎新艺体简" pitchFamily="49" charset="-122"/>
            </a:endParaRPr>
          </a:p>
          <a:p>
            <a:pPr algn="just">
              <a:lnSpc>
                <a:spcPct val="85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文鼎新艺体简" pitchFamily="49" charset="-122"/>
                <a:ea typeface="文鼎新艺体简" pitchFamily="49" charset="-122"/>
              </a:rPr>
              <a:t>⑴予本非文人画士</a:t>
            </a:r>
            <a:endParaRPr lang="zh-CN" altLang="en-US" sz="3600" b="1" dirty="0">
              <a:solidFill>
                <a:srgbClr val="0000CC"/>
              </a:solidFill>
              <a:latin typeface="文鼎新艺体简" pitchFamily="49" charset="-122"/>
              <a:ea typeface="文鼎新艺体简" pitchFamily="49" charset="-122"/>
            </a:endParaRPr>
          </a:p>
          <a:p>
            <a:pPr algn="just">
              <a:lnSpc>
                <a:spcPct val="85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文鼎新艺体简" pitchFamily="49" charset="-122"/>
                <a:ea typeface="文鼎新艺体简" pitchFamily="49" charset="-122"/>
              </a:rPr>
              <a:t>⑵有司、博士为之师，未有问而不告，求而不得者也</a:t>
            </a:r>
            <a:endParaRPr lang="zh-CN" altLang="en-US" sz="3600" b="1" dirty="0">
              <a:solidFill>
                <a:srgbClr val="0000CC"/>
              </a:solidFill>
              <a:latin typeface="文鼎新艺体简" pitchFamily="49" charset="-122"/>
              <a:ea typeface="文鼎新艺体简" pitchFamily="49" charset="-122"/>
            </a:endParaRPr>
          </a:p>
          <a:p>
            <a:pPr algn="just">
              <a:lnSpc>
                <a:spcPct val="85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文鼎新艺体简" pitchFamily="49" charset="-122"/>
                <a:ea typeface="文鼎新艺体简" pitchFamily="49" charset="-122"/>
              </a:rPr>
              <a:t>⑶呼尔而与之，行道之人弗受</a:t>
            </a:r>
            <a:endParaRPr lang="zh-CN" altLang="en-US" sz="3600" b="1" dirty="0">
              <a:solidFill>
                <a:srgbClr val="0000CC"/>
              </a:solidFill>
              <a:latin typeface="文鼎新艺体简" pitchFamily="49" charset="-122"/>
              <a:ea typeface="文鼎新艺体简" pitchFamily="49" charset="-122"/>
            </a:endParaRPr>
          </a:p>
          <a:p>
            <a:pPr algn="just">
              <a:lnSpc>
                <a:spcPct val="85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文鼎新艺体简" pitchFamily="49" charset="-122"/>
                <a:ea typeface="文鼎新艺体简" pitchFamily="49" charset="-122"/>
              </a:rPr>
              <a:t>⑷蚓无爪牙之利，筋骨之强</a:t>
            </a:r>
            <a:endParaRPr lang="zh-CN" altLang="en-US" sz="3600" b="1" dirty="0">
              <a:solidFill>
                <a:srgbClr val="0000CC"/>
              </a:solidFill>
              <a:latin typeface="文鼎新艺体简" pitchFamily="49" charset="-122"/>
              <a:ea typeface="文鼎新艺体简" pitchFamily="49" charset="-122"/>
            </a:endParaRPr>
          </a:p>
          <a:p>
            <a:pPr algn="just">
              <a:lnSpc>
                <a:spcPct val="85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文鼎新艺体简" pitchFamily="49" charset="-122"/>
                <a:ea typeface="文鼎新艺体简" pitchFamily="49" charset="-122"/>
              </a:rPr>
              <a:t>⑸愿早定大计，莫用众人之议也</a:t>
            </a:r>
            <a:endParaRPr lang="zh-CN" altLang="en-US" sz="3600" b="1" dirty="0">
              <a:solidFill>
                <a:srgbClr val="0000CC"/>
              </a:solidFill>
              <a:latin typeface="文鼎新艺体简" pitchFamily="49" charset="-122"/>
              <a:ea typeface="文鼎新艺体简" pitchFamily="49" charset="-122"/>
            </a:endParaRPr>
          </a:p>
          <a:p>
            <a:pPr algn="just">
              <a:lnSpc>
                <a:spcPct val="85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文鼎新艺体简" pitchFamily="49" charset="-122"/>
                <a:ea typeface="文鼎新艺体简" pitchFamily="49" charset="-122"/>
              </a:rPr>
              <a:t>⑹以吾一日长乎尔，毋吾以也</a:t>
            </a:r>
            <a:endParaRPr lang="zh-CN" altLang="en-US" sz="3600" b="1" dirty="0">
              <a:solidFill>
                <a:srgbClr val="0000CC"/>
              </a:solidFill>
              <a:latin typeface="文鼎新艺体简" pitchFamily="49" charset="-122"/>
              <a:ea typeface="文鼎新艺体简" pitchFamily="49" charset="-122"/>
            </a:endParaRPr>
          </a:p>
        </p:txBody>
      </p:sp>
      <p:sp>
        <p:nvSpPr>
          <p:cNvPr id="11267" name="Text Box 3"/>
          <p:cNvSpPr txBox="1"/>
          <p:nvPr/>
        </p:nvSpPr>
        <p:spPr>
          <a:xfrm>
            <a:off x="1763713" y="1989138"/>
            <a:ext cx="1219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8" name="Text Box 4"/>
          <p:cNvSpPr txBox="1"/>
          <p:nvPr/>
        </p:nvSpPr>
        <p:spPr>
          <a:xfrm>
            <a:off x="5076825" y="2852738"/>
            <a:ext cx="1219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9" name="Text Box 5"/>
          <p:cNvSpPr txBox="1"/>
          <p:nvPr/>
        </p:nvSpPr>
        <p:spPr>
          <a:xfrm>
            <a:off x="5435600" y="4005263"/>
            <a:ext cx="1363663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0" name="Text Box 6"/>
          <p:cNvSpPr txBox="1"/>
          <p:nvPr/>
        </p:nvSpPr>
        <p:spPr>
          <a:xfrm>
            <a:off x="1331913" y="4724400"/>
            <a:ext cx="1219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1" name="Text Box 7"/>
          <p:cNvSpPr txBox="1"/>
          <p:nvPr/>
        </p:nvSpPr>
        <p:spPr>
          <a:xfrm>
            <a:off x="3563938" y="5516563"/>
            <a:ext cx="1219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2" name="Text Box 8"/>
          <p:cNvSpPr txBox="1"/>
          <p:nvPr/>
        </p:nvSpPr>
        <p:spPr>
          <a:xfrm>
            <a:off x="4500563" y="6237288"/>
            <a:ext cx="1219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  <p:bldP spid="11269" grpId="0"/>
      <p:bldP spid="11270" grpId="0"/>
      <p:bldP spid="11271" grpId="0"/>
      <p:bldP spid="1127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539750" y="1916113"/>
            <a:ext cx="8064500" cy="4111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just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4400" kern="1200" cap="none" spc="0" normalizeH="0" baseline="0" noProof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超粗黑简体" pitchFamily="2" charset="-122"/>
                <a:ea typeface="方正超粗黑简体" pitchFamily="2" charset="-122"/>
                <a:cs typeface="+mn-cs"/>
              </a:rPr>
              <a:t>古汉语中，主语是谓语动词所表示行为的被动者的句子叫被动句。</a:t>
            </a:r>
            <a:r>
              <a:rPr kumimoji="0" lang="zh-CN" altLang="en-US" sz="4400" kern="1200" cap="none" spc="0" normalizeH="0" baseline="0" noProof="0" smtClean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  <a:cs typeface="+mn-cs"/>
              </a:rPr>
              <a:t>也就是说，主语是位于动词所表示的行为的被动者、受害者，而不是主动者、实施者。</a:t>
            </a:r>
            <a:r>
              <a:rPr kumimoji="1" lang="zh-CN" altLang="en-US" sz="4400" kern="1200" cap="none" spc="0" normalizeH="0" baseline="0" noProof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超粗黑简体" pitchFamily="2" charset="-122"/>
                <a:ea typeface="方正超粗黑简体" pitchFamily="2" charset="-122"/>
                <a:cs typeface="+mn-cs"/>
              </a:rPr>
              <a:t> （表示被动意义的句子）。</a:t>
            </a:r>
            <a:endParaRPr kumimoji="0" lang="zh-CN" altLang="en-US" sz="4400" kern="1200" cap="none" spc="0" normalizeH="0" baseline="0" noProof="0" smtClean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  <a:cs typeface="+mn-cs"/>
            </a:endParaRP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2555875" y="765175"/>
            <a:ext cx="3841750" cy="8239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800" b="1" i="0" u="none" strike="noStrike" kern="1200" cap="none" spc="0" normalizeH="0" baseline="0" noProof="0" smtClean="0">
                <a:ln>
                  <a:noFill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迷你简汉真广标" pitchFamily="49" charset="-122"/>
                <a:cs typeface="+mn-cs"/>
              </a:rPr>
              <a:t>二、被动句：</a:t>
            </a:r>
            <a:endParaRPr kumimoji="1" lang="zh-CN" altLang="en-US" sz="4800" b="1" i="0" u="none" strike="noStrike" kern="1200" cap="none" spc="0" normalizeH="0" baseline="0" noProof="0" smtClean="0">
              <a:ln>
                <a:noFill/>
              </a:ln>
              <a:solidFill>
                <a:srgbClr val="990099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迷你简汉真广标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 Box 2"/>
          <p:cNvSpPr txBox="1"/>
          <p:nvPr/>
        </p:nvSpPr>
        <p:spPr>
          <a:xfrm>
            <a:off x="250825" y="981075"/>
            <a:ext cx="8535988" cy="5116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4400" b="1" dirty="0">
                <a:solidFill>
                  <a:srgbClr val="003399"/>
                </a:solidFill>
                <a:latin typeface="迷你简汉真广标" pitchFamily="49" charset="-122"/>
                <a:ea typeface="迷你简汉真广标" pitchFamily="49" charset="-122"/>
              </a:rPr>
              <a:t>1</a:t>
            </a:r>
            <a:r>
              <a:rPr lang="zh-CN" altLang="en-US" sz="4400" b="1" dirty="0">
                <a:solidFill>
                  <a:srgbClr val="003399"/>
                </a:solidFill>
                <a:latin typeface="迷你简汉真广标" pitchFamily="49" charset="-122"/>
                <a:ea typeface="迷你简汉真广标" pitchFamily="49" charset="-122"/>
              </a:rPr>
              <a:t>．</a:t>
            </a:r>
            <a:r>
              <a:rPr lang="zh-CN" altLang="en-US" sz="4400" b="1" u="sng" dirty="0">
                <a:solidFill>
                  <a:srgbClr val="FF1389"/>
                </a:solidFill>
                <a:latin typeface="Times New Roman" panose="02020603050405020304" pitchFamily="18" charset="0"/>
                <a:ea typeface="迷你简汉真广标" pitchFamily="49" charset="-122"/>
              </a:rPr>
              <a:t>“</a:t>
            </a:r>
            <a:r>
              <a:rPr lang="zh-CN" altLang="en-US" sz="4400" b="1" u="sng" dirty="0">
                <a:solidFill>
                  <a:srgbClr val="FF1389"/>
                </a:solidFill>
                <a:latin typeface="迷你简汉真广标" pitchFamily="49" charset="-122"/>
                <a:ea typeface="迷你简汉真广标" pitchFamily="49" charset="-122"/>
              </a:rPr>
              <a:t>于</a:t>
            </a:r>
            <a:r>
              <a:rPr lang="zh-CN" altLang="en-US" sz="4400" b="1" u="sng" dirty="0">
                <a:solidFill>
                  <a:srgbClr val="FF1389"/>
                </a:solidFill>
                <a:latin typeface="Times New Roman" panose="02020603050405020304" pitchFamily="18" charset="0"/>
                <a:ea typeface="迷你简汉真广标" pitchFamily="49" charset="-122"/>
              </a:rPr>
              <a:t>”</a:t>
            </a:r>
            <a:r>
              <a:rPr lang="zh-CN" altLang="en-US" sz="4400" b="1" dirty="0">
                <a:solidFill>
                  <a:srgbClr val="003399"/>
                </a:solidFill>
                <a:latin typeface="迷你简汉真广标" pitchFamily="49" charset="-122"/>
                <a:ea typeface="迷你简汉真广标" pitchFamily="49" charset="-122"/>
              </a:rPr>
              <a:t>表被动</a:t>
            </a:r>
            <a:endParaRPr lang="zh-CN" altLang="en-US" sz="4400" b="1" dirty="0">
              <a:solidFill>
                <a:srgbClr val="003399"/>
              </a:solidFill>
              <a:latin typeface="迷你简汉真广标" pitchFamily="49" charset="-122"/>
              <a:ea typeface="迷你简汉真广标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4400" b="1" dirty="0">
                <a:solidFill>
                  <a:srgbClr val="0000CC"/>
                </a:solidFill>
                <a:latin typeface="迷你简汉真广标" pitchFamily="49" charset="-122"/>
                <a:ea typeface="迷你简汉真广标" pitchFamily="49" charset="-122"/>
              </a:rPr>
              <a:t>⑴而君幸于赵王</a:t>
            </a:r>
            <a:endParaRPr lang="zh-CN" altLang="en-US" sz="4400" b="1" dirty="0">
              <a:solidFill>
                <a:srgbClr val="0000CC"/>
              </a:solidFill>
              <a:latin typeface="迷你简汉真广标" pitchFamily="49" charset="-122"/>
              <a:ea typeface="迷你简汉真广标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4400" b="1" dirty="0">
                <a:solidFill>
                  <a:srgbClr val="0000CC"/>
                </a:solidFill>
                <a:latin typeface="迷你简汉真广标" pitchFamily="49" charset="-122"/>
                <a:ea typeface="迷你简汉真广标" pitchFamily="49" charset="-122"/>
              </a:rPr>
              <a:t>⑵六艺经传皆通习之，不拘于时，学于余</a:t>
            </a:r>
            <a:endParaRPr lang="zh-CN" altLang="en-US" sz="4400" b="1" dirty="0">
              <a:solidFill>
                <a:srgbClr val="0000CC"/>
              </a:solidFill>
              <a:latin typeface="迷你简汉真广标" pitchFamily="49" charset="-122"/>
              <a:ea typeface="迷你简汉真广标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4400" b="1" dirty="0">
                <a:solidFill>
                  <a:srgbClr val="0000CC"/>
                </a:solidFill>
                <a:latin typeface="迷你简汉真广标" pitchFamily="49" charset="-122"/>
                <a:ea typeface="迷你简汉真广标" pitchFamily="49" charset="-122"/>
              </a:rPr>
              <a:t>⑶怀王以不知忠臣之分，故内惑于郑袖，外欺于张仪。</a:t>
            </a:r>
            <a:endParaRPr lang="zh-CN" altLang="en-US" sz="4400" b="1" dirty="0">
              <a:solidFill>
                <a:srgbClr val="0000CC"/>
              </a:solidFill>
              <a:latin typeface="迷你简汉真广标" pitchFamily="49" charset="-122"/>
              <a:ea typeface="迷你简汉真广标" pitchFamily="49" charset="-122"/>
            </a:endParaRPr>
          </a:p>
        </p:txBody>
      </p:sp>
      <p:sp>
        <p:nvSpPr>
          <p:cNvPr id="14339" name="Text Box 3"/>
          <p:cNvSpPr txBox="1"/>
          <p:nvPr/>
        </p:nvSpPr>
        <p:spPr>
          <a:xfrm>
            <a:off x="2627313" y="2349500"/>
            <a:ext cx="1219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0" name="Text Box 4"/>
          <p:cNvSpPr txBox="1"/>
          <p:nvPr/>
        </p:nvSpPr>
        <p:spPr>
          <a:xfrm>
            <a:off x="8243888" y="3357563"/>
            <a:ext cx="1219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1" name="Text Box 5"/>
          <p:cNvSpPr txBox="1"/>
          <p:nvPr/>
        </p:nvSpPr>
        <p:spPr>
          <a:xfrm>
            <a:off x="395288" y="5661025"/>
            <a:ext cx="1219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2" name="Text Box 6"/>
          <p:cNvSpPr txBox="1"/>
          <p:nvPr/>
        </p:nvSpPr>
        <p:spPr>
          <a:xfrm>
            <a:off x="3779838" y="5661025"/>
            <a:ext cx="1219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  <p:bldP spid="14341" grpId="0"/>
      <p:bldP spid="143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 Box 9"/>
          <p:cNvSpPr txBox="1"/>
          <p:nvPr/>
        </p:nvSpPr>
        <p:spPr>
          <a:xfrm>
            <a:off x="323850" y="836613"/>
            <a:ext cx="8520113" cy="5421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85000"/>
              </a:lnSpc>
              <a:spcBef>
                <a:spcPct val="50000"/>
              </a:spcBef>
            </a:pPr>
            <a:r>
              <a:rPr lang="en-US" altLang="zh-CN" sz="4400" b="1" dirty="0">
                <a:solidFill>
                  <a:srgbClr val="003399"/>
                </a:solidFill>
                <a:latin typeface="迷你简汉真广标" pitchFamily="49" charset="-122"/>
                <a:ea typeface="迷你简汉真广标" pitchFamily="49" charset="-122"/>
              </a:rPr>
              <a:t>2</a:t>
            </a:r>
            <a:r>
              <a:rPr lang="zh-CN" altLang="en-US" sz="4400" b="1" dirty="0">
                <a:solidFill>
                  <a:srgbClr val="003399"/>
                </a:solidFill>
                <a:latin typeface="迷你简汉真广标" pitchFamily="49" charset="-122"/>
                <a:ea typeface="迷你简汉真广标" pitchFamily="49" charset="-122"/>
              </a:rPr>
              <a:t>．用</a:t>
            </a:r>
            <a:r>
              <a:rPr lang="zh-CN" altLang="en-US" sz="4400" b="1" u="sng" dirty="0">
                <a:solidFill>
                  <a:srgbClr val="FF1389"/>
                </a:solidFill>
                <a:latin typeface="Times New Roman" panose="02020603050405020304" pitchFamily="18" charset="0"/>
                <a:ea typeface="迷你简汉真广标" pitchFamily="49" charset="-122"/>
              </a:rPr>
              <a:t>“</a:t>
            </a:r>
            <a:r>
              <a:rPr lang="zh-CN" altLang="en-US" sz="4400" b="1" u="sng" dirty="0">
                <a:solidFill>
                  <a:srgbClr val="FF1389"/>
                </a:solidFill>
                <a:latin typeface="迷你简汉真广标" pitchFamily="49" charset="-122"/>
                <a:ea typeface="迷你简汉真广标" pitchFamily="49" charset="-122"/>
              </a:rPr>
              <a:t>见</a:t>
            </a:r>
            <a:r>
              <a:rPr lang="zh-CN" altLang="en-US" sz="4400" b="1" u="sng" dirty="0">
                <a:solidFill>
                  <a:srgbClr val="FF1389"/>
                </a:solidFill>
                <a:latin typeface="Times New Roman" panose="02020603050405020304" pitchFamily="18" charset="0"/>
                <a:ea typeface="迷你简汉真广标" pitchFamily="49" charset="-122"/>
              </a:rPr>
              <a:t>”“</a:t>
            </a:r>
            <a:r>
              <a:rPr lang="zh-CN" altLang="en-US" sz="4400" b="1" u="sng" dirty="0">
                <a:solidFill>
                  <a:srgbClr val="FF1389"/>
                </a:solidFill>
                <a:latin typeface="迷你简汉真广标" pitchFamily="49" charset="-122"/>
                <a:ea typeface="迷你简汉真广标" pitchFamily="49" charset="-122"/>
              </a:rPr>
              <a:t>见</a:t>
            </a:r>
            <a:r>
              <a:rPr lang="en-US" altLang="zh-CN" sz="4400" b="1" u="sng" dirty="0">
                <a:solidFill>
                  <a:srgbClr val="FF1389"/>
                </a:solidFill>
                <a:latin typeface="Times New Roman" panose="02020603050405020304" pitchFamily="18" charset="0"/>
                <a:ea typeface="迷你简汉真广标" pitchFamily="49" charset="-122"/>
              </a:rPr>
              <a:t>…</a:t>
            </a:r>
            <a:r>
              <a:rPr lang="zh-CN" altLang="en-US" sz="4400" b="1" u="sng" dirty="0">
                <a:solidFill>
                  <a:srgbClr val="FF1389"/>
                </a:solidFill>
                <a:latin typeface="迷你简汉真广标" pitchFamily="49" charset="-122"/>
                <a:ea typeface="迷你简汉真广标" pitchFamily="49" charset="-122"/>
              </a:rPr>
              <a:t>于</a:t>
            </a:r>
            <a:r>
              <a:rPr lang="en-US" altLang="zh-CN" sz="4400" b="1" u="sng" dirty="0">
                <a:solidFill>
                  <a:srgbClr val="FF1389"/>
                </a:solidFill>
                <a:latin typeface="Times New Roman" panose="02020603050405020304" pitchFamily="18" charset="0"/>
                <a:ea typeface="迷你简汉真广标" pitchFamily="49" charset="-122"/>
              </a:rPr>
              <a:t>…”“</a:t>
            </a:r>
            <a:r>
              <a:rPr lang="zh-CN" altLang="en-US" sz="4400" b="1" u="sng" dirty="0">
                <a:solidFill>
                  <a:srgbClr val="FF1389"/>
                </a:solidFill>
                <a:latin typeface="迷你简汉真广标" pitchFamily="49" charset="-122"/>
                <a:ea typeface="迷你简汉真广标" pitchFamily="49" charset="-122"/>
              </a:rPr>
              <a:t>受</a:t>
            </a:r>
            <a:r>
              <a:rPr lang="en-US" altLang="zh-CN" sz="4400" b="1" u="sng" dirty="0">
                <a:solidFill>
                  <a:srgbClr val="FF1389"/>
                </a:solidFill>
                <a:latin typeface="Times New Roman" panose="02020603050405020304" pitchFamily="18" charset="0"/>
                <a:ea typeface="迷你简汉真广标" pitchFamily="49" charset="-122"/>
              </a:rPr>
              <a:t>…</a:t>
            </a:r>
            <a:r>
              <a:rPr lang="zh-CN" altLang="en-US" sz="4400" b="1" u="sng" dirty="0">
                <a:solidFill>
                  <a:srgbClr val="FF1389"/>
                </a:solidFill>
                <a:latin typeface="迷你简汉真广标" pitchFamily="49" charset="-122"/>
                <a:ea typeface="迷你简汉真广标" pitchFamily="49" charset="-122"/>
              </a:rPr>
              <a:t>于</a:t>
            </a:r>
            <a:r>
              <a:rPr lang="en-US" altLang="zh-CN" sz="4400" b="1" u="sng" dirty="0">
                <a:solidFill>
                  <a:srgbClr val="FF1389"/>
                </a:solidFill>
                <a:latin typeface="Times New Roman" panose="02020603050405020304" pitchFamily="18" charset="0"/>
                <a:ea typeface="迷你简汉真广标" pitchFamily="49" charset="-122"/>
              </a:rPr>
              <a:t>…”</a:t>
            </a:r>
            <a:r>
              <a:rPr lang="zh-CN" altLang="en-US" sz="4400" b="1" dirty="0">
                <a:solidFill>
                  <a:srgbClr val="003399"/>
                </a:solidFill>
                <a:latin typeface="迷你简汉真广标" pitchFamily="49" charset="-122"/>
                <a:ea typeface="迷你简汉真广标" pitchFamily="49" charset="-122"/>
              </a:rPr>
              <a:t>表被动。</a:t>
            </a:r>
            <a:endParaRPr lang="zh-CN" altLang="en-US" sz="4400" b="1" dirty="0">
              <a:solidFill>
                <a:srgbClr val="003399"/>
              </a:solidFill>
              <a:latin typeface="迷你简汉真广标" pitchFamily="49" charset="-122"/>
              <a:ea typeface="迷你简汉真广标" pitchFamily="49" charset="-122"/>
            </a:endParaRPr>
          </a:p>
          <a:p>
            <a:pPr algn="just">
              <a:lnSpc>
                <a:spcPct val="85000"/>
              </a:lnSpc>
              <a:spcBef>
                <a:spcPct val="50000"/>
              </a:spcBef>
            </a:pPr>
            <a:r>
              <a:rPr lang="zh-CN" altLang="en-US" sz="4400" b="1" dirty="0">
                <a:solidFill>
                  <a:srgbClr val="0000CC"/>
                </a:solidFill>
                <a:latin typeface="迷你简汉真广标" pitchFamily="49" charset="-122"/>
                <a:ea typeface="迷你简汉真广标" pitchFamily="49" charset="-122"/>
              </a:rPr>
              <a:t>⑴秦城恐不可得，徒见欺。</a:t>
            </a:r>
            <a:endParaRPr lang="zh-CN" altLang="en-US" sz="4400" b="1" dirty="0">
              <a:solidFill>
                <a:srgbClr val="0000CC"/>
              </a:solidFill>
              <a:latin typeface="迷你简汉真广标" pitchFamily="49" charset="-122"/>
              <a:ea typeface="迷你简汉真广标" pitchFamily="49" charset="-122"/>
            </a:endParaRPr>
          </a:p>
          <a:p>
            <a:pPr algn="just">
              <a:lnSpc>
                <a:spcPct val="85000"/>
              </a:lnSpc>
              <a:spcBef>
                <a:spcPct val="50000"/>
              </a:spcBef>
            </a:pPr>
            <a:r>
              <a:rPr lang="zh-CN" altLang="en-US" sz="4400" b="1" dirty="0">
                <a:solidFill>
                  <a:srgbClr val="0000CC"/>
                </a:solidFill>
                <a:latin typeface="迷你简汉真广标" pitchFamily="49" charset="-122"/>
                <a:ea typeface="迷你简汉真广标" pitchFamily="49" charset="-122"/>
              </a:rPr>
              <a:t>⑵臣诚恐见欺于王而负赵。</a:t>
            </a:r>
            <a:endParaRPr lang="zh-CN" altLang="en-US" sz="4400" b="1" dirty="0">
              <a:solidFill>
                <a:srgbClr val="0000CC"/>
              </a:solidFill>
              <a:latin typeface="迷你简汉真广标" pitchFamily="49" charset="-122"/>
              <a:ea typeface="迷你简汉真广标" pitchFamily="49" charset="-122"/>
            </a:endParaRPr>
          </a:p>
          <a:p>
            <a:pPr algn="just">
              <a:lnSpc>
                <a:spcPct val="85000"/>
              </a:lnSpc>
              <a:spcBef>
                <a:spcPct val="50000"/>
              </a:spcBef>
            </a:pPr>
            <a:r>
              <a:rPr lang="zh-CN" altLang="en-US" sz="4400" b="1" dirty="0">
                <a:solidFill>
                  <a:srgbClr val="0000CC"/>
                </a:solidFill>
                <a:latin typeface="迷你简汉真广标" pitchFamily="49" charset="-122"/>
                <a:ea typeface="迷你简汉真广标" pitchFamily="49" charset="-122"/>
              </a:rPr>
              <a:t>⑶吾常见笑于大方之家。</a:t>
            </a:r>
            <a:endParaRPr lang="zh-CN" altLang="en-US" sz="4400" b="1" dirty="0">
              <a:solidFill>
                <a:srgbClr val="0000CC"/>
              </a:solidFill>
              <a:latin typeface="迷你简汉真广标" pitchFamily="49" charset="-122"/>
              <a:ea typeface="迷你简汉真广标" pitchFamily="49" charset="-122"/>
            </a:endParaRPr>
          </a:p>
          <a:p>
            <a:pPr algn="just">
              <a:lnSpc>
                <a:spcPct val="85000"/>
              </a:lnSpc>
              <a:spcBef>
                <a:spcPct val="50000"/>
              </a:spcBef>
            </a:pPr>
            <a:r>
              <a:rPr lang="zh-CN" altLang="en-US" sz="4400" b="1" dirty="0">
                <a:solidFill>
                  <a:srgbClr val="0000CC"/>
                </a:solidFill>
                <a:latin typeface="迷你简汉真广标" pitchFamily="49" charset="-122"/>
                <a:ea typeface="迷你简汉真广标" pitchFamily="49" charset="-122"/>
              </a:rPr>
              <a:t>⑷吾不能举全吴之地，十万之众，受制于人</a:t>
            </a:r>
            <a:endParaRPr lang="zh-CN" altLang="en-US" sz="4400" b="1" dirty="0">
              <a:solidFill>
                <a:srgbClr val="0000CC"/>
              </a:solidFill>
              <a:latin typeface="迷你简汉真广标" pitchFamily="49" charset="-122"/>
              <a:ea typeface="迷你简汉真广标" pitchFamily="49" charset="-122"/>
            </a:endParaRPr>
          </a:p>
        </p:txBody>
      </p:sp>
      <p:sp>
        <p:nvSpPr>
          <p:cNvPr id="15362" name="Text Box 2"/>
          <p:cNvSpPr txBox="1"/>
          <p:nvPr/>
        </p:nvSpPr>
        <p:spPr>
          <a:xfrm>
            <a:off x="5651500" y="2565400"/>
            <a:ext cx="1219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2771775" y="3429000"/>
            <a:ext cx="2305050" cy="914400"/>
            <a:chOff x="1560" y="2004"/>
            <a:chExt cx="1452" cy="576"/>
          </a:xfrm>
        </p:grpSpPr>
        <p:sp>
          <p:nvSpPr>
            <p:cNvPr id="14347" name="Text Box 4"/>
            <p:cNvSpPr txBox="1"/>
            <p:nvPr/>
          </p:nvSpPr>
          <p:spPr>
            <a:xfrm>
              <a:off x="1560" y="2004"/>
              <a:ext cx="768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5400" b="1" dirty="0">
                  <a:solidFill>
                    <a:srgbClr val="FF1389"/>
                  </a:solidFill>
                  <a:latin typeface="Times New Roman" panose="02020603050405020304" pitchFamily="18" charset="0"/>
                </a:rPr>
                <a:t>·</a:t>
              </a:r>
              <a:endPara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4348" name="Text Box 5"/>
            <p:cNvSpPr txBox="1"/>
            <p:nvPr/>
          </p:nvSpPr>
          <p:spPr>
            <a:xfrm>
              <a:off x="2244" y="2004"/>
              <a:ext cx="768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5400" b="1" dirty="0">
                  <a:solidFill>
                    <a:srgbClr val="FF1389"/>
                  </a:solidFill>
                  <a:latin typeface="Times New Roman" panose="02020603050405020304" pitchFamily="18" charset="0"/>
                </a:rPr>
                <a:t>·</a:t>
              </a:r>
              <a:endPara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Group 6"/>
          <p:cNvGrpSpPr/>
          <p:nvPr/>
        </p:nvGrpSpPr>
        <p:grpSpPr>
          <a:xfrm>
            <a:off x="2195513" y="4437063"/>
            <a:ext cx="2305050" cy="933450"/>
            <a:chOff x="1212" y="2616"/>
            <a:chExt cx="1452" cy="588"/>
          </a:xfrm>
        </p:grpSpPr>
        <p:sp>
          <p:nvSpPr>
            <p:cNvPr id="14345" name="Text Box 7"/>
            <p:cNvSpPr txBox="1"/>
            <p:nvPr/>
          </p:nvSpPr>
          <p:spPr>
            <a:xfrm>
              <a:off x="1212" y="2628"/>
              <a:ext cx="768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5400" b="1" dirty="0">
                  <a:solidFill>
                    <a:srgbClr val="FF1389"/>
                  </a:solidFill>
                  <a:latin typeface="Times New Roman" panose="02020603050405020304" pitchFamily="18" charset="0"/>
                </a:rPr>
                <a:t>·</a:t>
              </a:r>
              <a:endPara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4346" name="Text Box 8"/>
            <p:cNvSpPr txBox="1"/>
            <p:nvPr/>
          </p:nvSpPr>
          <p:spPr>
            <a:xfrm>
              <a:off x="1896" y="2616"/>
              <a:ext cx="768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5400" b="1" dirty="0">
                  <a:solidFill>
                    <a:srgbClr val="FF1389"/>
                  </a:solidFill>
                  <a:latin typeface="Times New Roman" panose="02020603050405020304" pitchFamily="18" charset="0"/>
                </a:rPr>
                <a:t>·</a:t>
              </a:r>
              <a:endPara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" name="Group 10"/>
          <p:cNvGrpSpPr/>
          <p:nvPr/>
        </p:nvGrpSpPr>
        <p:grpSpPr>
          <a:xfrm>
            <a:off x="2195513" y="5943600"/>
            <a:ext cx="2265362" cy="914400"/>
            <a:chOff x="1484" y="3840"/>
            <a:chExt cx="1427" cy="576"/>
          </a:xfrm>
        </p:grpSpPr>
        <p:sp>
          <p:nvSpPr>
            <p:cNvPr id="14343" name="Text Box 11"/>
            <p:cNvSpPr txBox="1"/>
            <p:nvPr/>
          </p:nvSpPr>
          <p:spPr>
            <a:xfrm>
              <a:off x="1484" y="3840"/>
              <a:ext cx="768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5400" b="1" dirty="0">
                  <a:solidFill>
                    <a:srgbClr val="FF1389"/>
                  </a:solidFill>
                  <a:latin typeface="Times New Roman" panose="02020603050405020304" pitchFamily="18" charset="0"/>
                </a:rPr>
                <a:t>·</a:t>
              </a:r>
              <a:endPara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4344" name="Text Box 12"/>
            <p:cNvSpPr txBox="1"/>
            <p:nvPr/>
          </p:nvSpPr>
          <p:spPr>
            <a:xfrm>
              <a:off x="2143" y="3840"/>
              <a:ext cx="768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5400" b="1" dirty="0">
                  <a:solidFill>
                    <a:srgbClr val="FF1389"/>
                  </a:solidFill>
                  <a:latin typeface="Times New Roman" panose="02020603050405020304" pitchFamily="18" charset="0"/>
                </a:rPr>
                <a:t>·</a:t>
              </a:r>
              <a:endPara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 Box 2"/>
          <p:cNvSpPr txBox="1"/>
          <p:nvPr/>
        </p:nvSpPr>
        <p:spPr>
          <a:xfrm>
            <a:off x="250825" y="836613"/>
            <a:ext cx="8569325" cy="5292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85000"/>
              </a:lnSpc>
              <a:spcBef>
                <a:spcPct val="50000"/>
              </a:spcBef>
            </a:pPr>
            <a:r>
              <a:rPr lang="en-US" altLang="zh-CN" sz="4800" b="1" dirty="0">
                <a:solidFill>
                  <a:srgbClr val="003399"/>
                </a:solidFill>
                <a:latin typeface="迷你简汉真广标" pitchFamily="49" charset="-122"/>
                <a:ea typeface="迷你简汉真广标" pitchFamily="49" charset="-122"/>
              </a:rPr>
              <a:t>3</a:t>
            </a:r>
            <a:r>
              <a:rPr lang="zh-CN" altLang="en-US" sz="4800" b="1" dirty="0">
                <a:solidFill>
                  <a:srgbClr val="003399"/>
                </a:solidFill>
                <a:latin typeface="迷你简汉真广标" pitchFamily="49" charset="-122"/>
                <a:ea typeface="迷你简汉真广标" pitchFamily="49" charset="-122"/>
              </a:rPr>
              <a:t>．用</a:t>
            </a:r>
            <a:r>
              <a:rPr lang="zh-CN" altLang="en-US" sz="4400" b="1" u="sng" dirty="0">
                <a:solidFill>
                  <a:srgbClr val="FF1389"/>
                </a:solidFill>
                <a:latin typeface="Times New Roman" panose="02020603050405020304" pitchFamily="18" charset="0"/>
                <a:ea typeface="迷你简汉真广标" pitchFamily="49" charset="-122"/>
              </a:rPr>
              <a:t>“</a:t>
            </a:r>
            <a:r>
              <a:rPr lang="zh-CN" altLang="en-US" sz="4400" b="1" u="sng" dirty="0">
                <a:solidFill>
                  <a:srgbClr val="FF1389"/>
                </a:solidFill>
                <a:latin typeface="迷你简汉真广标" pitchFamily="49" charset="-122"/>
                <a:ea typeface="迷你简汉真广标" pitchFamily="49" charset="-122"/>
              </a:rPr>
              <a:t>为</a:t>
            </a:r>
            <a:r>
              <a:rPr lang="zh-CN" altLang="en-US" sz="4400" b="1" u="sng" dirty="0">
                <a:solidFill>
                  <a:srgbClr val="FF1389"/>
                </a:solidFill>
                <a:latin typeface="Times New Roman" panose="02020603050405020304" pitchFamily="18" charset="0"/>
                <a:ea typeface="迷你简汉真广标" pitchFamily="49" charset="-122"/>
              </a:rPr>
              <a:t>”“</a:t>
            </a:r>
            <a:r>
              <a:rPr lang="zh-CN" altLang="en-US" sz="4400" b="1" u="sng" dirty="0">
                <a:solidFill>
                  <a:srgbClr val="FF1389"/>
                </a:solidFill>
                <a:latin typeface="迷你简汉真广标" pitchFamily="49" charset="-122"/>
                <a:ea typeface="迷你简汉真广标" pitchFamily="49" charset="-122"/>
              </a:rPr>
              <a:t>为</a:t>
            </a:r>
            <a:r>
              <a:rPr lang="en-US" altLang="zh-CN" sz="4400" b="1" u="sng" dirty="0">
                <a:solidFill>
                  <a:srgbClr val="FF1389"/>
                </a:solidFill>
                <a:latin typeface="Times New Roman" panose="02020603050405020304" pitchFamily="18" charset="0"/>
                <a:ea typeface="迷你简汉真广标" pitchFamily="49" charset="-122"/>
              </a:rPr>
              <a:t>……</a:t>
            </a:r>
            <a:r>
              <a:rPr lang="zh-CN" altLang="en-US" sz="4400" b="1" u="sng" dirty="0">
                <a:solidFill>
                  <a:srgbClr val="FF1389"/>
                </a:solidFill>
                <a:latin typeface="迷你简汉真广标" pitchFamily="49" charset="-122"/>
                <a:ea typeface="迷你简汉真广标" pitchFamily="49" charset="-122"/>
              </a:rPr>
              <a:t>所</a:t>
            </a:r>
            <a:r>
              <a:rPr lang="en-US" altLang="zh-CN" sz="4400" b="1" u="sng" dirty="0">
                <a:solidFill>
                  <a:srgbClr val="FF1389"/>
                </a:solidFill>
                <a:latin typeface="Times New Roman" panose="02020603050405020304" pitchFamily="18" charset="0"/>
                <a:ea typeface="迷你简汉真广标" pitchFamily="49" charset="-122"/>
              </a:rPr>
              <a:t>……”“……</a:t>
            </a:r>
            <a:r>
              <a:rPr lang="zh-CN" altLang="en-US" sz="4400" b="1" u="sng" dirty="0">
                <a:solidFill>
                  <a:srgbClr val="FF1389"/>
                </a:solidFill>
                <a:latin typeface="迷你简汉真广标" pitchFamily="49" charset="-122"/>
                <a:ea typeface="迷你简汉真广标" pitchFamily="49" charset="-122"/>
              </a:rPr>
              <a:t>为所</a:t>
            </a:r>
            <a:r>
              <a:rPr lang="zh-CN" altLang="en-US" sz="4400" b="1" u="sng" dirty="0">
                <a:solidFill>
                  <a:srgbClr val="FF1389"/>
                </a:solidFill>
                <a:latin typeface="Times New Roman" panose="02020603050405020304" pitchFamily="18" charset="0"/>
                <a:ea typeface="迷你简汉真广标" pitchFamily="49" charset="-122"/>
              </a:rPr>
              <a:t>”</a:t>
            </a:r>
            <a:r>
              <a:rPr lang="zh-CN" altLang="en-US" sz="4800" b="1" dirty="0">
                <a:solidFill>
                  <a:srgbClr val="003399"/>
                </a:solidFill>
                <a:latin typeface="迷你简汉真广标" pitchFamily="49" charset="-122"/>
                <a:ea typeface="迷你简汉真广标" pitchFamily="49" charset="-122"/>
              </a:rPr>
              <a:t>表被动。</a:t>
            </a:r>
            <a:endParaRPr lang="zh-CN" altLang="en-US" sz="4800" b="1" dirty="0">
              <a:solidFill>
                <a:srgbClr val="003399"/>
              </a:solidFill>
              <a:latin typeface="迷你简汉真广标" pitchFamily="49" charset="-122"/>
              <a:ea typeface="迷你简汉真广标" pitchFamily="49" charset="-122"/>
            </a:endParaRPr>
          </a:p>
          <a:p>
            <a:pPr algn="just">
              <a:lnSpc>
                <a:spcPct val="85000"/>
              </a:lnSpc>
              <a:spcBef>
                <a:spcPct val="50000"/>
              </a:spcBef>
            </a:pPr>
            <a:r>
              <a:rPr lang="zh-CN" altLang="en-US" sz="4800" b="1" dirty="0">
                <a:solidFill>
                  <a:srgbClr val="0000CC"/>
                </a:solidFill>
                <a:latin typeface="迷你简汉真广标" pitchFamily="49" charset="-122"/>
                <a:ea typeface="迷你简汉真广标" pitchFamily="49" charset="-122"/>
              </a:rPr>
              <a:t>⑸而身死国灭，为天下笑</a:t>
            </a:r>
            <a:endParaRPr lang="zh-CN" altLang="en-US" sz="4800" b="1" dirty="0">
              <a:solidFill>
                <a:srgbClr val="0000CC"/>
              </a:solidFill>
              <a:latin typeface="迷你简汉真广标" pitchFamily="49" charset="-122"/>
              <a:ea typeface="迷你简汉真广标" pitchFamily="49" charset="-122"/>
            </a:endParaRPr>
          </a:p>
          <a:p>
            <a:pPr algn="just">
              <a:lnSpc>
                <a:spcPct val="85000"/>
              </a:lnSpc>
              <a:spcBef>
                <a:spcPct val="50000"/>
              </a:spcBef>
            </a:pPr>
            <a:r>
              <a:rPr lang="zh-CN" altLang="en-US" sz="4800" b="1" dirty="0">
                <a:solidFill>
                  <a:srgbClr val="0000CC"/>
                </a:solidFill>
                <a:latin typeface="迷你简汉真广标" pitchFamily="49" charset="-122"/>
                <a:ea typeface="迷你简汉真广标" pitchFamily="49" charset="-122"/>
              </a:rPr>
              <a:t>⑹兔不可复得，而身为宋国笑</a:t>
            </a:r>
            <a:endParaRPr lang="zh-CN" altLang="en-US" sz="4800" b="1" dirty="0">
              <a:solidFill>
                <a:srgbClr val="0000CC"/>
              </a:solidFill>
              <a:latin typeface="迷你简汉真广标" pitchFamily="49" charset="-122"/>
              <a:ea typeface="迷你简汉真广标" pitchFamily="49" charset="-122"/>
            </a:endParaRPr>
          </a:p>
          <a:p>
            <a:pPr algn="just">
              <a:lnSpc>
                <a:spcPct val="85000"/>
              </a:lnSpc>
              <a:spcBef>
                <a:spcPct val="50000"/>
              </a:spcBef>
            </a:pPr>
            <a:r>
              <a:rPr lang="zh-CN" altLang="en-US" sz="4800" b="1" dirty="0">
                <a:solidFill>
                  <a:srgbClr val="0000CC"/>
                </a:solidFill>
                <a:latin typeface="迷你简汉真广标" pitchFamily="49" charset="-122"/>
                <a:ea typeface="迷你简汉真广标" pitchFamily="49" charset="-122"/>
              </a:rPr>
              <a:t>⑺赢闻如姬父为人所杀</a:t>
            </a:r>
            <a:endParaRPr lang="zh-CN" altLang="en-US" sz="4800" b="1" dirty="0">
              <a:solidFill>
                <a:srgbClr val="0000CC"/>
              </a:solidFill>
              <a:latin typeface="迷你简汉真广标" pitchFamily="49" charset="-122"/>
              <a:ea typeface="迷你简汉真广标" pitchFamily="49" charset="-122"/>
            </a:endParaRPr>
          </a:p>
          <a:p>
            <a:pPr algn="just">
              <a:lnSpc>
                <a:spcPct val="85000"/>
              </a:lnSpc>
              <a:spcBef>
                <a:spcPct val="50000"/>
              </a:spcBef>
            </a:pPr>
            <a:r>
              <a:rPr lang="zh-CN" altLang="en-US" sz="4800" b="1" dirty="0">
                <a:solidFill>
                  <a:srgbClr val="0000CC"/>
                </a:solidFill>
                <a:latin typeface="迷你简汉真广标" pitchFamily="49" charset="-122"/>
                <a:ea typeface="迷你简汉真广标" pitchFamily="49" charset="-122"/>
              </a:rPr>
              <a:t>⑻不者，若属皆且为所虏</a:t>
            </a:r>
            <a:endParaRPr lang="zh-CN" altLang="en-US" sz="4800" b="1" dirty="0">
              <a:solidFill>
                <a:srgbClr val="0000CC"/>
              </a:solidFill>
              <a:latin typeface="迷你简汉真广标" pitchFamily="49" charset="-122"/>
              <a:ea typeface="迷你简汉真广标" pitchFamily="49" charset="-122"/>
            </a:endParaRPr>
          </a:p>
        </p:txBody>
      </p:sp>
      <p:sp>
        <p:nvSpPr>
          <p:cNvPr id="16387" name="Text Box 3"/>
          <p:cNvSpPr txBox="1"/>
          <p:nvPr/>
        </p:nvSpPr>
        <p:spPr>
          <a:xfrm>
            <a:off x="4787900" y="2708275"/>
            <a:ext cx="1219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88" name="Text Box 4"/>
          <p:cNvSpPr txBox="1"/>
          <p:nvPr/>
        </p:nvSpPr>
        <p:spPr>
          <a:xfrm>
            <a:off x="6011863" y="3789363"/>
            <a:ext cx="1219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" name="Group 5"/>
          <p:cNvGrpSpPr/>
          <p:nvPr/>
        </p:nvGrpSpPr>
        <p:grpSpPr>
          <a:xfrm>
            <a:off x="4140200" y="4724400"/>
            <a:ext cx="2514600" cy="933450"/>
            <a:chOff x="2448" y="2880"/>
            <a:chExt cx="1584" cy="588"/>
          </a:xfrm>
        </p:grpSpPr>
        <p:sp>
          <p:nvSpPr>
            <p:cNvPr id="15369" name="Text Box 6"/>
            <p:cNvSpPr txBox="1"/>
            <p:nvPr/>
          </p:nvSpPr>
          <p:spPr>
            <a:xfrm>
              <a:off x="3264" y="2880"/>
              <a:ext cx="768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5400" b="1" dirty="0">
                  <a:solidFill>
                    <a:srgbClr val="FF1389"/>
                  </a:solidFill>
                  <a:latin typeface="Times New Roman" panose="02020603050405020304" pitchFamily="18" charset="0"/>
                </a:rPr>
                <a:t>·</a:t>
              </a:r>
              <a:endPara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5370" name="Text Box 7"/>
            <p:cNvSpPr txBox="1"/>
            <p:nvPr/>
          </p:nvSpPr>
          <p:spPr>
            <a:xfrm>
              <a:off x="2448" y="2892"/>
              <a:ext cx="768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5400" b="1" dirty="0">
                  <a:solidFill>
                    <a:srgbClr val="FF1389"/>
                  </a:solidFill>
                  <a:latin typeface="Times New Roman" panose="02020603050405020304" pitchFamily="18" charset="0"/>
                </a:rPr>
                <a:t>·</a:t>
              </a:r>
              <a:endPara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Group 8"/>
          <p:cNvGrpSpPr/>
          <p:nvPr/>
        </p:nvGrpSpPr>
        <p:grpSpPr>
          <a:xfrm>
            <a:off x="5364163" y="5734050"/>
            <a:ext cx="1885950" cy="914400"/>
            <a:chOff x="3252" y="3612"/>
            <a:chExt cx="1188" cy="576"/>
          </a:xfrm>
        </p:grpSpPr>
        <p:sp>
          <p:nvSpPr>
            <p:cNvPr id="15367" name="Text Box 9"/>
            <p:cNvSpPr txBox="1"/>
            <p:nvPr/>
          </p:nvSpPr>
          <p:spPr>
            <a:xfrm>
              <a:off x="3672" y="3612"/>
              <a:ext cx="768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5400" b="1" dirty="0">
                  <a:solidFill>
                    <a:srgbClr val="FF1389"/>
                  </a:solidFill>
                  <a:latin typeface="Times New Roman" panose="02020603050405020304" pitchFamily="18" charset="0"/>
                </a:rPr>
                <a:t>·</a:t>
              </a:r>
              <a:endPara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5368" name="Text Box 10"/>
            <p:cNvSpPr txBox="1"/>
            <p:nvPr/>
          </p:nvSpPr>
          <p:spPr>
            <a:xfrm>
              <a:off x="3252" y="3612"/>
              <a:ext cx="768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5400" b="1" dirty="0">
                  <a:solidFill>
                    <a:srgbClr val="FF1389"/>
                  </a:solidFill>
                  <a:latin typeface="Times New Roman" panose="02020603050405020304" pitchFamily="18" charset="0"/>
                </a:rPr>
                <a:t>·</a:t>
              </a:r>
              <a:endPara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 Box 2"/>
          <p:cNvSpPr txBox="1"/>
          <p:nvPr/>
        </p:nvSpPr>
        <p:spPr>
          <a:xfrm>
            <a:off x="539750" y="1125538"/>
            <a:ext cx="8051800" cy="3752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4800" b="1" dirty="0">
                <a:solidFill>
                  <a:srgbClr val="003399"/>
                </a:solidFill>
                <a:latin typeface="文鼎新艺体简" pitchFamily="49" charset="-122"/>
                <a:ea typeface="文鼎新艺体简" pitchFamily="49" charset="-122"/>
              </a:rPr>
              <a:t>4</a:t>
            </a:r>
            <a:r>
              <a:rPr lang="zh-CN" altLang="en-US" sz="4800" b="1" dirty="0">
                <a:solidFill>
                  <a:srgbClr val="003399"/>
                </a:solidFill>
                <a:latin typeface="文鼎新艺体简" pitchFamily="49" charset="-122"/>
                <a:ea typeface="文鼎新艺体简" pitchFamily="49" charset="-122"/>
              </a:rPr>
              <a:t>．用</a:t>
            </a:r>
            <a:r>
              <a:rPr lang="zh-CN" altLang="en-US" sz="4400" b="1" u="sng" dirty="0">
                <a:solidFill>
                  <a:srgbClr val="FF1389"/>
                </a:solidFill>
                <a:latin typeface="Times New Roman" panose="02020603050405020304" pitchFamily="18" charset="0"/>
                <a:ea typeface="文鼎新艺体简" pitchFamily="49" charset="-122"/>
              </a:rPr>
              <a:t>“</a:t>
            </a:r>
            <a:r>
              <a:rPr lang="zh-CN" altLang="en-US" sz="4400" b="1" u="sng" dirty="0">
                <a:solidFill>
                  <a:srgbClr val="FF1389"/>
                </a:solidFill>
                <a:latin typeface="文鼎新艺体简" pitchFamily="49" charset="-122"/>
                <a:ea typeface="文鼎新艺体简" pitchFamily="49" charset="-122"/>
              </a:rPr>
              <a:t>被</a:t>
            </a:r>
            <a:r>
              <a:rPr lang="zh-CN" altLang="en-US" sz="4400" b="1" u="sng" dirty="0">
                <a:solidFill>
                  <a:srgbClr val="FF1389"/>
                </a:solidFill>
                <a:latin typeface="Times New Roman" panose="02020603050405020304" pitchFamily="18" charset="0"/>
                <a:ea typeface="文鼎新艺体简" pitchFamily="49" charset="-122"/>
              </a:rPr>
              <a:t>”</a:t>
            </a:r>
            <a:r>
              <a:rPr lang="zh-CN" altLang="en-US" sz="4800" b="1" dirty="0">
                <a:solidFill>
                  <a:srgbClr val="003399"/>
                </a:solidFill>
                <a:latin typeface="文鼎新艺体简" pitchFamily="49" charset="-122"/>
                <a:ea typeface="文鼎新艺体简" pitchFamily="49" charset="-122"/>
              </a:rPr>
              <a:t>表被动。</a:t>
            </a:r>
            <a:endParaRPr lang="zh-CN" altLang="en-US" sz="4800" b="1" dirty="0">
              <a:solidFill>
                <a:srgbClr val="003399"/>
              </a:solidFill>
              <a:latin typeface="文鼎新艺体简" pitchFamily="49" charset="-122"/>
              <a:ea typeface="文鼎新艺体简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4800" b="1" dirty="0">
                <a:solidFill>
                  <a:srgbClr val="0000CC"/>
                </a:solidFill>
                <a:latin typeface="文鼎新艺体简" pitchFamily="49" charset="-122"/>
                <a:ea typeface="文鼎新艺体简" pitchFamily="49" charset="-122"/>
              </a:rPr>
              <a:t>⑴五人者，盖当蓼洲周公之被逮，激于义而死焉者也。</a:t>
            </a:r>
            <a:endParaRPr lang="zh-CN" altLang="en-US" sz="4800" b="1" dirty="0">
              <a:solidFill>
                <a:srgbClr val="0000CC"/>
              </a:solidFill>
              <a:latin typeface="文鼎新艺体简" pitchFamily="49" charset="-122"/>
              <a:ea typeface="文鼎新艺体简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4800" b="1" dirty="0">
                <a:solidFill>
                  <a:srgbClr val="0000CC"/>
                </a:solidFill>
                <a:latin typeface="文鼎新艺体简" pitchFamily="49" charset="-122"/>
                <a:ea typeface="文鼎新艺体简" pitchFamily="49" charset="-122"/>
              </a:rPr>
              <a:t>⑵信而见疑，忠而被谤。</a:t>
            </a:r>
            <a:endParaRPr lang="zh-CN" altLang="en-US" sz="4800" b="1" dirty="0">
              <a:solidFill>
                <a:srgbClr val="0000CC"/>
              </a:solidFill>
              <a:latin typeface="文鼎新艺体简" pitchFamily="49" charset="-122"/>
              <a:ea typeface="文鼎新艺体简" pitchFamily="49" charset="-122"/>
            </a:endParaRPr>
          </a:p>
        </p:txBody>
      </p:sp>
      <p:sp>
        <p:nvSpPr>
          <p:cNvPr id="17411" name="Text Box 3"/>
          <p:cNvSpPr txBox="1"/>
          <p:nvPr/>
        </p:nvSpPr>
        <p:spPr>
          <a:xfrm>
            <a:off x="755650" y="3284538"/>
            <a:ext cx="1219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2" name="Text Box 4"/>
          <p:cNvSpPr txBox="1"/>
          <p:nvPr/>
        </p:nvSpPr>
        <p:spPr>
          <a:xfrm>
            <a:off x="5651500" y="4437063"/>
            <a:ext cx="1219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3" name="Text Box 5"/>
          <p:cNvSpPr txBox="1"/>
          <p:nvPr/>
        </p:nvSpPr>
        <p:spPr>
          <a:xfrm>
            <a:off x="2627313" y="4437063"/>
            <a:ext cx="1219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4" name="Text Box 6"/>
          <p:cNvSpPr txBox="1"/>
          <p:nvPr/>
        </p:nvSpPr>
        <p:spPr>
          <a:xfrm>
            <a:off x="3203575" y="3357563"/>
            <a:ext cx="1219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  <p:bldP spid="17413" grpId="0"/>
      <p:bldP spid="174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 Box 2"/>
          <p:cNvSpPr txBox="1"/>
          <p:nvPr/>
        </p:nvSpPr>
        <p:spPr>
          <a:xfrm>
            <a:off x="609600" y="831850"/>
            <a:ext cx="8534400" cy="557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lang="en-US" altLang="zh-CN" sz="4800" b="1" dirty="0">
                <a:solidFill>
                  <a:srgbClr val="A50021"/>
                </a:solidFill>
                <a:latin typeface="文鼎新艺体简" pitchFamily="49" charset="-122"/>
                <a:ea typeface="文鼎新艺体简" pitchFamily="49" charset="-122"/>
              </a:rPr>
              <a:t>5</a:t>
            </a:r>
            <a:r>
              <a:rPr lang="zh-CN" altLang="en-US" sz="4800" b="1" dirty="0">
                <a:solidFill>
                  <a:srgbClr val="A50021"/>
                </a:solidFill>
                <a:latin typeface="文鼎新艺体简" pitchFamily="49" charset="-122"/>
                <a:ea typeface="文鼎新艺体简" pitchFamily="49" charset="-122"/>
              </a:rPr>
              <a:t>、意念被动句</a:t>
            </a:r>
            <a:r>
              <a:rPr lang="en-US" altLang="zh-CN" sz="4800" b="1" dirty="0">
                <a:solidFill>
                  <a:srgbClr val="A50021"/>
                </a:solidFill>
                <a:latin typeface="文鼎新艺体简" pitchFamily="49" charset="-122"/>
                <a:ea typeface="文鼎新艺体简" pitchFamily="49" charset="-122"/>
              </a:rPr>
              <a:t>(</a:t>
            </a:r>
            <a:r>
              <a:rPr lang="zh-CN" altLang="en-US" sz="4800" b="1" dirty="0">
                <a:solidFill>
                  <a:srgbClr val="A50021"/>
                </a:solidFill>
                <a:latin typeface="文鼎新艺体简" pitchFamily="49" charset="-122"/>
                <a:ea typeface="文鼎新艺体简" pitchFamily="49" charset="-122"/>
              </a:rPr>
              <a:t>无标志</a:t>
            </a:r>
            <a:r>
              <a:rPr lang="en-US" altLang="zh-CN" sz="4800" b="1" dirty="0">
                <a:solidFill>
                  <a:srgbClr val="A50021"/>
                </a:solidFill>
                <a:latin typeface="文鼎新艺体简" pitchFamily="49" charset="-122"/>
                <a:ea typeface="文鼎新艺体简" pitchFamily="49" charset="-122"/>
              </a:rPr>
              <a:t>)</a:t>
            </a:r>
            <a:endParaRPr lang="en-US" altLang="zh-CN" sz="4800" b="1" dirty="0">
              <a:solidFill>
                <a:srgbClr val="A50021"/>
              </a:solidFill>
              <a:latin typeface="文鼎新艺体简" pitchFamily="49" charset="-122"/>
              <a:ea typeface="文鼎新艺体简" pitchFamily="49" charset="-122"/>
            </a:endParaRPr>
          </a:p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lang="en-US" altLang="zh-CN" sz="4400" b="1" dirty="0">
                <a:solidFill>
                  <a:srgbClr val="0000CC"/>
                </a:solidFill>
                <a:latin typeface="文鼎新艺体简" pitchFamily="49" charset="-122"/>
                <a:ea typeface="文鼎新艺体简" pitchFamily="49" charset="-122"/>
              </a:rPr>
              <a:t>⑴</a:t>
            </a:r>
            <a:r>
              <a:rPr lang="zh-CN" altLang="en-US" sz="4400" b="1" dirty="0">
                <a:solidFill>
                  <a:srgbClr val="0000CC"/>
                </a:solidFill>
                <a:latin typeface="文鼎新艺体简" pitchFamily="49" charset="-122"/>
                <a:ea typeface="文鼎新艺体简" pitchFamily="49" charset="-122"/>
              </a:rPr>
              <a:t>锲而不舍，</a:t>
            </a:r>
            <a:r>
              <a:rPr lang="zh-CN" altLang="en-US" sz="4400" b="1" u="sng" dirty="0">
                <a:solidFill>
                  <a:srgbClr val="0000CC"/>
                </a:solidFill>
                <a:latin typeface="文鼎新艺体简" pitchFamily="49" charset="-122"/>
                <a:ea typeface="文鼎新艺体简" pitchFamily="49" charset="-122"/>
              </a:rPr>
              <a:t>金石</a:t>
            </a:r>
            <a:r>
              <a:rPr lang="zh-CN" altLang="en-US" sz="4400" b="1" dirty="0">
                <a:solidFill>
                  <a:srgbClr val="0000CC"/>
                </a:solidFill>
                <a:latin typeface="文鼎新艺体简" pitchFamily="49" charset="-122"/>
                <a:ea typeface="文鼎新艺体简" pitchFamily="49" charset="-122"/>
              </a:rPr>
              <a:t>可镂</a:t>
            </a:r>
            <a:endParaRPr lang="zh-CN" altLang="en-US" sz="4400" b="1" dirty="0">
              <a:solidFill>
                <a:srgbClr val="0000CC"/>
              </a:solidFill>
              <a:latin typeface="文鼎新艺体简" pitchFamily="49" charset="-122"/>
              <a:ea typeface="文鼎新艺体简" pitchFamily="49" charset="-122"/>
            </a:endParaRPr>
          </a:p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lang="zh-CN" altLang="en-US" sz="4400" b="1" dirty="0">
                <a:solidFill>
                  <a:srgbClr val="0000CC"/>
                </a:solidFill>
                <a:latin typeface="文鼎新艺体简" pitchFamily="49" charset="-122"/>
                <a:ea typeface="文鼎新艺体简" pitchFamily="49" charset="-122"/>
              </a:rPr>
              <a:t>⑵</a:t>
            </a:r>
            <a:r>
              <a:rPr lang="zh-CN" altLang="en-US" sz="4400" b="1" u="sng" dirty="0">
                <a:solidFill>
                  <a:srgbClr val="0000CC"/>
                </a:solidFill>
                <a:latin typeface="文鼎新艺体简" pitchFamily="49" charset="-122"/>
                <a:ea typeface="文鼎新艺体简" pitchFamily="49" charset="-122"/>
              </a:rPr>
              <a:t>人马</a:t>
            </a:r>
            <a:r>
              <a:rPr lang="zh-CN" altLang="en-US" sz="4400" b="1" dirty="0">
                <a:solidFill>
                  <a:srgbClr val="0000CC"/>
                </a:solidFill>
                <a:latin typeface="文鼎新艺体简" pitchFamily="49" charset="-122"/>
                <a:ea typeface="文鼎新艺体简" pitchFamily="49" charset="-122"/>
              </a:rPr>
              <a:t>烧溺死者甚众。</a:t>
            </a:r>
            <a:endParaRPr lang="zh-CN" altLang="en-US" sz="4400" b="1" dirty="0">
              <a:solidFill>
                <a:srgbClr val="0000CC"/>
              </a:solidFill>
              <a:latin typeface="文鼎新艺体简" pitchFamily="49" charset="-122"/>
              <a:ea typeface="文鼎新艺体简" pitchFamily="49" charset="-122"/>
            </a:endParaRPr>
          </a:p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lang="zh-CN" altLang="en-US" sz="4400" b="1" dirty="0">
                <a:solidFill>
                  <a:srgbClr val="0000CC"/>
                </a:solidFill>
                <a:latin typeface="Arial" panose="020B0604020202020204" pitchFamily="34" charset="0"/>
                <a:ea typeface="文鼎新艺体简" pitchFamily="49" charset="-122"/>
              </a:rPr>
              <a:t>⑶洎</a:t>
            </a:r>
            <a:r>
              <a:rPr lang="zh-CN" altLang="en-US" sz="4400" b="1" u="sng" dirty="0">
                <a:solidFill>
                  <a:srgbClr val="0000CC"/>
                </a:solidFill>
                <a:latin typeface="Arial" panose="020B0604020202020204" pitchFamily="34" charset="0"/>
                <a:ea typeface="文鼎新艺体简" pitchFamily="49" charset="-122"/>
              </a:rPr>
              <a:t>牧</a:t>
            </a:r>
            <a:r>
              <a:rPr lang="zh-CN" altLang="en-US" sz="4400" b="1" dirty="0">
                <a:solidFill>
                  <a:srgbClr val="0000CC"/>
                </a:solidFill>
                <a:latin typeface="Arial" panose="020B0604020202020204" pitchFamily="34" charset="0"/>
                <a:ea typeface="文鼎新艺体简" pitchFamily="49" charset="-122"/>
              </a:rPr>
              <a:t>以谗诛，邯郸为郡</a:t>
            </a:r>
            <a:endParaRPr lang="zh-CN" altLang="en-US" sz="4400" b="1" dirty="0">
              <a:solidFill>
                <a:srgbClr val="0000CC"/>
              </a:solidFill>
              <a:latin typeface="Arial" panose="020B0604020202020204" pitchFamily="34" charset="0"/>
              <a:ea typeface="文鼎新艺体简" pitchFamily="49" charset="-122"/>
            </a:endParaRPr>
          </a:p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lang="zh-CN" altLang="en-US" sz="4400" b="1" dirty="0">
                <a:solidFill>
                  <a:srgbClr val="0000CC"/>
                </a:solidFill>
                <a:latin typeface="Arial" panose="020B0604020202020204" pitchFamily="34" charset="0"/>
                <a:ea typeface="文鼎新艺体简" pitchFamily="49" charset="-122"/>
              </a:rPr>
              <a:t>⑷狡兔死，</a:t>
            </a:r>
            <a:r>
              <a:rPr lang="zh-CN" altLang="en-US" sz="4400" b="1" u="sng" dirty="0">
                <a:solidFill>
                  <a:srgbClr val="0000CC"/>
                </a:solidFill>
                <a:latin typeface="Arial" panose="020B0604020202020204" pitchFamily="34" charset="0"/>
                <a:ea typeface="文鼎新艺体简" pitchFamily="49" charset="-122"/>
              </a:rPr>
              <a:t>走狗</a:t>
            </a:r>
            <a:r>
              <a:rPr lang="zh-CN" altLang="en-US" sz="4400" b="1" dirty="0">
                <a:solidFill>
                  <a:srgbClr val="0000CC"/>
                </a:solidFill>
                <a:latin typeface="Arial" panose="020B0604020202020204" pitchFamily="34" charset="0"/>
                <a:ea typeface="文鼎新艺体简" pitchFamily="49" charset="-122"/>
              </a:rPr>
              <a:t>烹；飞鸟尽，</a:t>
            </a:r>
            <a:r>
              <a:rPr lang="zh-CN" altLang="en-US" sz="4400" b="1" u="sng" dirty="0">
                <a:solidFill>
                  <a:srgbClr val="0000CC"/>
                </a:solidFill>
                <a:latin typeface="Arial" panose="020B0604020202020204" pitchFamily="34" charset="0"/>
                <a:ea typeface="文鼎新艺体简" pitchFamily="49" charset="-122"/>
              </a:rPr>
              <a:t>良弓</a:t>
            </a:r>
            <a:r>
              <a:rPr lang="zh-CN" altLang="en-US" sz="4400" b="1" dirty="0">
                <a:solidFill>
                  <a:srgbClr val="0000CC"/>
                </a:solidFill>
                <a:latin typeface="Arial" panose="020B0604020202020204" pitchFamily="34" charset="0"/>
                <a:ea typeface="文鼎新艺体简" pitchFamily="49" charset="-122"/>
              </a:rPr>
              <a:t>藏。</a:t>
            </a:r>
            <a:endParaRPr lang="zh-CN" altLang="en-US" sz="4400" b="1" dirty="0">
              <a:solidFill>
                <a:srgbClr val="0000CC"/>
              </a:solidFill>
              <a:latin typeface="Arial" panose="020B0604020202020204" pitchFamily="34" charset="0"/>
              <a:ea typeface="文鼎新艺体简" pitchFamily="49" charset="-122"/>
            </a:endParaRPr>
          </a:p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lang="zh-CN" altLang="en-US" sz="4400" b="1" dirty="0">
                <a:solidFill>
                  <a:srgbClr val="0000CC"/>
                </a:solidFill>
                <a:latin typeface="Arial" panose="020B0604020202020204" pitchFamily="34" charset="0"/>
                <a:ea typeface="文鼎新艺体简" pitchFamily="49" charset="-122"/>
              </a:rPr>
              <a:t>⑸</a:t>
            </a:r>
            <a:r>
              <a:rPr lang="zh-CN" altLang="en-US" sz="4400" b="1" u="sng" dirty="0">
                <a:solidFill>
                  <a:srgbClr val="0000CC"/>
                </a:solidFill>
                <a:latin typeface="Arial" panose="020B0604020202020204" pitchFamily="34" charset="0"/>
                <a:ea typeface="文鼎新艺体简" pitchFamily="49" charset="-122"/>
              </a:rPr>
              <a:t>龙逢</a:t>
            </a:r>
            <a:r>
              <a:rPr lang="zh-CN" altLang="en-US" sz="4400" b="1" dirty="0">
                <a:solidFill>
                  <a:srgbClr val="0000CC"/>
                </a:solidFill>
                <a:latin typeface="Arial" panose="020B0604020202020204" pitchFamily="34" charset="0"/>
                <a:ea typeface="文鼎新艺体简" pitchFamily="49" charset="-122"/>
              </a:rPr>
              <a:t>斩，</a:t>
            </a:r>
            <a:r>
              <a:rPr lang="zh-CN" altLang="en-US" sz="4400" b="1" u="sng" dirty="0">
                <a:solidFill>
                  <a:srgbClr val="0000CC"/>
                </a:solidFill>
                <a:latin typeface="Arial" panose="020B0604020202020204" pitchFamily="34" charset="0"/>
                <a:ea typeface="文鼎新艺体简" pitchFamily="49" charset="-122"/>
              </a:rPr>
              <a:t>比干</a:t>
            </a:r>
            <a:r>
              <a:rPr lang="zh-CN" altLang="en-US" sz="4400" b="1" dirty="0">
                <a:solidFill>
                  <a:srgbClr val="0000CC"/>
                </a:solidFill>
                <a:latin typeface="Arial" panose="020B0604020202020204" pitchFamily="34" charset="0"/>
                <a:ea typeface="文鼎新艺体简" pitchFamily="49" charset="-122"/>
              </a:rPr>
              <a:t>剖。</a:t>
            </a:r>
            <a:endParaRPr lang="zh-CN" altLang="en-US" sz="4400" b="1" dirty="0">
              <a:solidFill>
                <a:srgbClr val="0000CC"/>
              </a:solidFill>
              <a:latin typeface="Arial" panose="020B0604020202020204" pitchFamily="34" charset="0"/>
              <a:ea typeface="文鼎新艺体简" pitchFamily="49" charset="-122"/>
            </a:endParaRPr>
          </a:p>
        </p:txBody>
      </p:sp>
      <p:sp>
        <p:nvSpPr>
          <p:cNvPr id="18435" name="Text Box 3"/>
          <p:cNvSpPr txBox="1"/>
          <p:nvPr/>
        </p:nvSpPr>
        <p:spPr>
          <a:xfrm>
            <a:off x="5940425" y="2060575"/>
            <a:ext cx="1219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" name="Group 6"/>
          <p:cNvGrpSpPr/>
          <p:nvPr/>
        </p:nvGrpSpPr>
        <p:grpSpPr>
          <a:xfrm>
            <a:off x="2555875" y="2924175"/>
            <a:ext cx="1885950" cy="914400"/>
            <a:chOff x="3252" y="3612"/>
            <a:chExt cx="1188" cy="576"/>
          </a:xfrm>
        </p:grpSpPr>
        <p:sp>
          <p:nvSpPr>
            <p:cNvPr id="17418" name="Text Box 7"/>
            <p:cNvSpPr txBox="1"/>
            <p:nvPr/>
          </p:nvSpPr>
          <p:spPr>
            <a:xfrm>
              <a:off x="3672" y="3612"/>
              <a:ext cx="768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5400" b="1" dirty="0">
                  <a:solidFill>
                    <a:srgbClr val="FF1389"/>
                  </a:solidFill>
                  <a:latin typeface="Times New Roman" panose="02020603050405020304" pitchFamily="18" charset="0"/>
                </a:rPr>
                <a:t>·</a:t>
              </a:r>
              <a:endPara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19" name="Text Box 8"/>
            <p:cNvSpPr txBox="1"/>
            <p:nvPr/>
          </p:nvSpPr>
          <p:spPr>
            <a:xfrm>
              <a:off x="3252" y="3612"/>
              <a:ext cx="768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5400" b="1" dirty="0">
                  <a:solidFill>
                    <a:srgbClr val="FF1389"/>
                  </a:solidFill>
                  <a:latin typeface="Times New Roman" panose="02020603050405020304" pitchFamily="18" charset="0"/>
                </a:rPr>
                <a:t>·</a:t>
              </a:r>
              <a:endPara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8441" name="Text Box 9"/>
          <p:cNvSpPr txBox="1"/>
          <p:nvPr/>
        </p:nvSpPr>
        <p:spPr>
          <a:xfrm>
            <a:off x="4932363" y="4652963"/>
            <a:ext cx="1219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42" name="Text Box 10"/>
          <p:cNvSpPr txBox="1"/>
          <p:nvPr/>
        </p:nvSpPr>
        <p:spPr>
          <a:xfrm>
            <a:off x="2484438" y="5943600"/>
            <a:ext cx="1219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43" name="Text Box 11"/>
          <p:cNvSpPr txBox="1"/>
          <p:nvPr/>
        </p:nvSpPr>
        <p:spPr>
          <a:xfrm>
            <a:off x="4643438" y="5943600"/>
            <a:ext cx="1219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44" name="Text Box 12"/>
          <p:cNvSpPr txBox="1"/>
          <p:nvPr/>
        </p:nvSpPr>
        <p:spPr>
          <a:xfrm>
            <a:off x="3635375" y="3716338"/>
            <a:ext cx="1219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45" name="Text Box 13"/>
          <p:cNvSpPr txBox="1"/>
          <p:nvPr/>
        </p:nvSpPr>
        <p:spPr>
          <a:xfrm>
            <a:off x="1331913" y="5157788"/>
            <a:ext cx="1219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41" grpId="0"/>
      <p:bldP spid="18442" grpId="0"/>
      <p:bldP spid="18443" grpId="0"/>
      <p:bldP spid="18444" grpId="0"/>
      <p:bldP spid="1844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468313" y="692150"/>
            <a:ext cx="8310563" cy="5699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4400" b="1" kern="1200" cap="none" spc="0" normalizeH="0" baseline="0" noProof="0" smtClean="0">
                <a:solidFill>
                  <a:srgbClr val="990099"/>
                </a:solidFill>
                <a:latin typeface="方正超粗黑简体" pitchFamily="2" charset="-122"/>
                <a:ea typeface="方正超粗黑简体" pitchFamily="2" charset="-122"/>
                <a:cs typeface="+mn-cs"/>
              </a:rPr>
              <a:t>三、</a:t>
            </a:r>
            <a:r>
              <a:rPr kumimoji="1" lang="zh-CN" altLang="en-US" sz="4400" b="1" u="sng" kern="1200" cap="none" spc="0" normalizeH="0" baseline="0" noProof="0" smtClean="0">
                <a:solidFill>
                  <a:srgbClr val="990099"/>
                </a:solidFill>
                <a:latin typeface="方正超粗黑简体" pitchFamily="2" charset="-122"/>
                <a:ea typeface="方正超粗黑简体" pitchFamily="2" charset="-122"/>
                <a:cs typeface="+mn-cs"/>
              </a:rPr>
              <a:t>倒装句</a:t>
            </a:r>
            <a:r>
              <a:rPr kumimoji="1" lang="zh-CN" altLang="en-US" sz="4400" b="1" kern="1200" cap="none" spc="0" normalizeH="0" baseline="0" noProof="0" smtClean="0">
                <a:solidFill>
                  <a:srgbClr val="990099"/>
                </a:solidFill>
                <a:latin typeface="方正超粗黑简体" pitchFamily="2" charset="-122"/>
                <a:ea typeface="方正超粗黑简体" pitchFamily="2" charset="-122"/>
                <a:cs typeface="+mn-cs"/>
              </a:rPr>
              <a:t>：</a:t>
            </a:r>
            <a:r>
              <a:rPr kumimoji="1" lang="zh-CN" altLang="en-US" sz="4400" b="1" kern="1200" cap="none" spc="0" normalizeH="0" baseline="0" noProof="0" smtClean="0">
                <a:solidFill>
                  <a:schemeClr val="bg1"/>
                </a:solidFill>
                <a:latin typeface="方正超粗黑简体" pitchFamily="2" charset="-122"/>
                <a:ea typeface="方正超粗黑简体" pitchFamily="2" charset="-122"/>
                <a:cs typeface="+mn-cs"/>
              </a:rPr>
              <a:t> </a:t>
            </a:r>
            <a:r>
              <a:rPr kumimoji="1" lang="zh-CN" altLang="en-US" sz="4400" b="1" i="1" kern="1200" cap="none" spc="0" normalizeH="0" baseline="0" noProof="0" smtClean="0">
                <a:solidFill>
                  <a:srgbClr val="003399"/>
                </a:solidFill>
                <a:latin typeface="方正超粗黑简体" pitchFamily="2" charset="-122"/>
                <a:ea typeface="方正超粗黑简体" pitchFamily="2" charset="-122"/>
                <a:cs typeface="+mn-cs"/>
              </a:rPr>
              <a:t>     </a:t>
            </a:r>
            <a:endParaRPr kumimoji="1" lang="zh-CN" altLang="en-US" sz="4400" b="1" i="1" kern="1200" cap="none" spc="0" normalizeH="0" baseline="0" noProof="0" smtClean="0">
              <a:solidFill>
                <a:srgbClr val="003399"/>
              </a:solidFill>
              <a:latin typeface="方正超粗黑简体" pitchFamily="2" charset="-122"/>
              <a:ea typeface="方正超粗黑简体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4400" b="1" i="1" kern="1200" cap="none" spc="0" normalizeH="0" baseline="0" noProof="0" smtClean="0">
                <a:solidFill>
                  <a:srgbClr val="003399"/>
                </a:solidFill>
                <a:latin typeface="方正超粗黑简体" pitchFamily="2" charset="-122"/>
                <a:ea typeface="方正超粗黑简体" pitchFamily="2" charset="-122"/>
                <a:cs typeface="+mn-cs"/>
              </a:rPr>
              <a:t> </a:t>
            </a:r>
            <a:r>
              <a:rPr kumimoji="1" lang="zh-CN" altLang="en-US" sz="3600" b="1" kern="1200" cap="none" spc="0" normalizeH="0" baseline="0" noProof="0" smtClean="0">
                <a:solidFill>
                  <a:srgbClr val="0033CC"/>
                </a:solidFill>
                <a:latin typeface="方正超粗黑简体" pitchFamily="2" charset="-122"/>
                <a:ea typeface="方正超粗黑简体" pitchFamily="2" charset="-122"/>
                <a:cs typeface="+mn-cs"/>
              </a:rPr>
              <a:t>所谓倒装，是比照现代汉语习惯说的。</a:t>
            </a:r>
            <a:endParaRPr kumimoji="1" lang="zh-CN" altLang="en-US" sz="3600" b="1" kern="1200" cap="none" spc="0" normalizeH="0" baseline="0" noProof="0" smtClean="0">
              <a:solidFill>
                <a:srgbClr val="0033CC"/>
              </a:solidFill>
              <a:latin typeface="方正超粗黑简体" pitchFamily="2" charset="-122"/>
              <a:ea typeface="方正超粗黑简体" pitchFamily="2" charset="-122"/>
              <a:cs typeface="+mn-cs"/>
            </a:endParaRPr>
          </a:p>
          <a:p>
            <a:pPr marR="0" algn="just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en-US" altLang="zh-CN" sz="3600" kern="1200" cap="none" spc="0" normalizeH="0" baseline="0" noProof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超粗黑简体" pitchFamily="2" charset="-122"/>
                <a:ea typeface="方正超粗黑简体" pitchFamily="2" charset="-122"/>
                <a:cs typeface="+mn-cs"/>
              </a:rPr>
              <a:t>1</a:t>
            </a:r>
            <a:r>
              <a:rPr kumimoji="1" lang="zh-CN" altLang="en-US" sz="3600" kern="1200" cap="none" spc="0" normalizeH="0" baseline="0" noProof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超粗黑简体" pitchFamily="2" charset="-122"/>
                <a:ea typeface="方正超粗黑简体" pitchFamily="2" charset="-122"/>
                <a:cs typeface="+mn-cs"/>
              </a:rPr>
              <a:t>．</a:t>
            </a:r>
            <a:r>
              <a:rPr kumimoji="1" lang="zh-CN" altLang="en-US" sz="3600" u="sng" kern="1200" cap="none" spc="0" normalizeH="0" baseline="0" noProof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超粗黑简体" pitchFamily="2" charset="-122"/>
                <a:ea typeface="方正超粗黑简体" pitchFamily="2" charset="-122"/>
                <a:cs typeface="+mn-cs"/>
              </a:rPr>
              <a:t>主谓倒装</a:t>
            </a:r>
            <a:r>
              <a:rPr kumimoji="1" lang="zh-CN" altLang="en-US" sz="3600" kern="1200" cap="none" spc="0" normalizeH="0" baseline="0" noProof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超粗黑简体" pitchFamily="2" charset="-122"/>
                <a:ea typeface="方正超粗黑简体" pitchFamily="2" charset="-122"/>
                <a:cs typeface="+mn-cs"/>
              </a:rPr>
              <a:t>。</a:t>
            </a:r>
            <a:r>
              <a:rPr kumimoji="0" lang="zh-CN" altLang="en-US" sz="3600" kern="1200" cap="none" spc="0" normalizeH="0" baseline="0" noProof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方正超粗黑简体" pitchFamily="2" charset="-122"/>
                <a:cs typeface="+mn-cs"/>
              </a:rPr>
              <a:t>为了强调谓语，有时将谓语置于主语之前。这仅仅是因为语言表达的需要。</a:t>
            </a:r>
            <a:endParaRPr kumimoji="1" lang="zh-CN" altLang="en-US" sz="3600" kern="1200" cap="none" spc="0" normalizeH="0" baseline="0" noProof="0" smtClean="0">
              <a:solidFill>
                <a:srgbClr val="A5002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超粗黑简体" pitchFamily="2" charset="-122"/>
              <a:ea typeface="方正超粗黑简体" pitchFamily="2" charset="-122"/>
              <a:cs typeface="+mn-cs"/>
            </a:endParaRPr>
          </a:p>
          <a:p>
            <a:pPr marR="0" algn="just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4400" b="1" kern="1200" cap="none" spc="0" normalizeH="0" baseline="0" noProof="0" smtClean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  <a:cs typeface="+mn-cs"/>
              </a:rPr>
              <a:t>⑴甚矣，汝之不惠！</a:t>
            </a:r>
            <a:endParaRPr kumimoji="1" lang="zh-CN" altLang="en-US" sz="4400" b="1" kern="1200" cap="none" spc="0" normalizeH="0" baseline="0" noProof="0" smtClean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  <a:cs typeface="+mn-cs"/>
            </a:endParaRPr>
          </a:p>
          <a:p>
            <a:pPr marR="0" algn="just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4400" b="1" kern="1200" cap="none" spc="0" normalizeH="0" baseline="0" noProof="0" smtClean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  <a:cs typeface="+mn-cs"/>
              </a:rPr>
              <a:t>⑵安在公子能急人之困！</a:t>
            </a:r>
            <a:endParaRPr kumimoji="1" lang="zh-CN" altLang="en-US" sz="4400" b="1" kern="1200" cap="none" spc="0" normalizeH="0" baseline="0" noProof="0" smtClean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  <a:cs typeface="+mn-cs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971550" y="4508500"/>
            <a:ext cx="4419600" cy="990600"/>
            <a:chOff x="576" y="2640"/>
            <a:chExt cx="2784" cy="624"/>
          </a:xfrm>
        </p:grpSpPr>
        <p:sp>
          <p:nvSpPr>
            <p:cNvPr id="18440" name="Line 4"/>
            <p:cNvSpPr/>
            <p:nvPr/>
          </p:nvSpPr>
          <p:spPr>
            <a:xfrm>
              <a:off x="576" y="2640"/>
              <a:ext cx="1104" cy="0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41" name="Line 5"/>
            <p:cNvSpPr/>
            <p:nvPr/>
          </p:nvSpPr>
          <p:spPr>
            <a:xfrm>
              <a:off x="1680" y="2640"/>
              <a:ext cx="0" cy="624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42" name="Line 6"/>
            <p:cNvSpPr/>
            <p:nvPr/>
          </p:nvSpPr>
          <p:spPr>
            <a:xfrm>
              <a:off x="1680" y="3264"/>
              <a:ext cx="1680" cy="0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" name="Group 7"/>
          <p:cNvGrpSpPr/>
          <p:nvPr/>
        </p:nvGrpSpPr>
        <p:grpSpPr>
          <a:xfrm>
            <a:off x="684213" y="5516563"/>
            <a:ext cx="5827712" cy="990600"/>
            <a:chOff x="805" y="3351"/>
            <a:chExt cx="3889" cy="624"/>
          </a:xfrm>
        </p:grpSpPr>
        <p:sp>
          <p:nvSpPr>
            <p:cNvPr id="18437" name="Line 8"/>
            <p:cNvSpPr/>
            <p:nvPr/>
          </p:nvSpPr>
          <p:spPr>
            <a:xfrm>
              <a:off x="805" y="3351"/>
              <a:ext cx="1085" cy="0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38" name="Line 9"/>
            <p:cNvSpPr/>
            <p:nvPr/>
          </p:nvSpPr>
          <p:spPr>
            <a:xfrm>
              <a:off x="1879" y="3351"/>
              <a:ext cx="0" cy="624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39" name="Line 10"/>
            <p:cNvSpPr/>
            <p:nvPr/>
          </p:nvSpPr>
          <p:spPr>
            <a:xfrm>
              <a:off x="1891" y="3974"/>
              <a:ext cx="2803" cy="0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ext Box 2"/>
          <p:cNvSpPr txBox="1"/>
          <p:nvPr/>
        </p:nvSpPr>
        <p:spPr>
          <a:xfrm>
            <a:off x="323850" y="908050"/>
            <a:ext cx="8820150" cy="5511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en-US" altLang="zh-CN" sz="4800" b="1" dirty="0">
                <a:solidFill>
                  <a:srgbClr val="003399"/>
                </a:solidFill>
                <a:latin typeface="方正超粗黑简体" pitchFamily="2" charset="-122"/>
                <a:ea typeface="方正超粗黑简体" pitchFamily="2" charset="-122"/>
              </a:rPr>
              <a:t>2</a:t>
            </a:r>
            <a:r>
              <a:rPr lang="zh-CN" altLang="en-US" sz="4800" b="1" dirty="0">
                <a:solidFill>
                  <a:srgbClr val="003399"/>
                </a:solidFill>
                <a:latin typeface="方正超粗黑简体" pitchFamily="2" charset="-122"/>
                <a:ea typeface="方正超粗黑简体" pitchFamily="2" charset="-122"/>
              </a:rPr>
              <a:t>．</a:t>
            </a:r>
            <a:r>
              <a:rPr lang="zh-CN" altLang="en-US" sz="4800" b="1" u="sng" dirty="0">
                <a:solidFill>
                  <a:srgbClr val="990099"/>
                </a:solidFill>
                <a:latin typeface="方正超粗黑简体" pitchFamily="2" charset="-122"/>
                <a:ea typeface="方正超粗黑简体" pitchFamily="2" charset="-122"/>
              </a:rPr>
              <a:t>宾语前置</a:t>
            </a:r>
            <a:endParaRPr lang="zh-CN" altLang="en-US" sz="4800" b="1" u="sng" dirty="0">
              <a:solidFill>
                <a:srgbClr val="990099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en-US" altLang="zh-CN" sz="4800" b="1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A</a:t>
            </a:r>
            <a:r>
              <a:rPr lang="zh-CN" altLang="en-US" sz="4800" b="1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．</a:t>
            </a:r>
            <a:r>
              <a:rPr lang="zh-CN" altLang="en-US" sz="4800" b="1" u="sng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否定句中代词作宾语</a:t>
            </a:r>
            <a:r>
              <a:rPr lang="zh-CN" altLang="en-US" sz="4800" b="1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，宾语前置。</a:t>
            </a:r>
            <a:endParaRPr lang="zh-CN" altLang="en-US" sz="4800" b="1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en-US" sz="4800" b="1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⑴古之人不余欺也。</a:t>
            </a:r>
            <a:endParaRPr lang="zh-CN" altLang="en-US" sz="4800" b="1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en-US" sz="4800" b="1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⑵自书典所记，未之有也。</a:t>
            </a:r>
            <a:endParaRPr lang="zh-CN" altLang="en-US" sz="4800" b="1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en-US" sz="4800" b="1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⑶忌不自信。</a:t>
            </a:r>
            <a:endParaRPr lang="zh-CN" altLang="en-US" sz="4800" b="1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3059113" y="3573463"/>
            <a:ext cx="1784350" cy="1169987"/>
            <a:chOff x="2180" y="1975"/>
            <a:chExt cx="1124" cy="737"/>
          </a:xfrm>
        </p:grpSpPr>
        <p:sp>
          <p:nvSpPr>
            <p:cNvPr id="19472" name="Text Box 4"/>
            <p:cNvSpPr txBox="1"/>
            <p:nvPr/>
          </p:nvSpPr>
          <p:spPr>
            <a:xfrm>
              <a:off x="2180" y="2136"/>
              <a:ext cx="768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5400" b="1" dirty="0">
                  <a:solidFill>
                    <a:srgbClr val="FF1389"/>
                  </a:solidFill>
                  <a:latin typeface="Times New Roman" panose="02020603050405020304" pitchFamily="18" charset="0"/>
                </a:rPr>
                <a:t>·</a:t>
              </a:r>
              <a:endPara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19473" name="Group 5"/>
            <p:cNvGrpSpPr/>
            <p:nvPr/>
          </p:nvGrpSpPr>
          <p:grpSpPr>
            <a:xfrm>
              <a:off x="2530" y="1975"/>
              <a:ext cx="774" cy="445"/>
              <a:chOff x="576" y="2640"/>
              <a:chExt cx="2784" cy="624"/>
            </a:xfrm>
          </p:grpSpPr>
          <p:sp>
            <p:nvSpPr>
              <p:cNvPr id="19474" name="Line 6"/>
              <p:cNvSpPr/>
              <p:nvPr/>
            </p:nvSpPr>
            <p:spPr>
              <a:xfrm>
                <a:off x="576" y="2640"/>
                <a:ext cx="1104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9475" name="Line 7"/>
              <p:cNvSpPr/>
              <p:nvPr/>
            </p:nvSpPr>
            <p:spPr>
              <a:xfrm>
                <a:off x="1680" y="2640"/>
                <a:ext cx="0" cy="62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9476" name="Line 8"/>
              <p:cNvSpPr/>
              <p:nvPr/>
            </p:nvSpPr>
            <p:spPr>
              <a:xfrm>
                <a:off x="1680" y="3264"/>
                <a:ext cx="1680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4" name="Group 9"/>
          <p:cNvGrpSpPr/>
          <p:nvPr/>
        </p:nvGrpSpPr>
        <p:grpSpPr>
          <a:xfrm>
            <a:off x="4859338" y="4652963"/>
            <a:ext cx="1784350" cy="1169987"/>
            <a:chOff x="2180" y="1975"/>
            <a:chExt cx="1124" cy="737"/>
          </a:xfrm>
        </p:grpSpPr>
        <p:sp>
          <p:nvSpPr>
            <p:cNvPr id="19467" name="Text Box 10"/>
            <p:cNvSpPr txBox="1"/>
            <p:nvPr/>
          </p:nvSpPr>
          <p:spPr>
            <a:xfrm>
              <a:off x="2180" y="2136"/>
              <a:ext cx="768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5400" b="1" dirty="0">
                  <a:solidFill>
                    <a:srgbClr val="FF1389"/>
                  </a:solidFill>
                  <a:latin typeface="Times New Roman" panose="02020603050405020304" pitchFamily="18" charset="0"/>
                </a:rPr>
                <a:t>·</a:t>
              </a:r>
              <a:endPara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19468" name="Group 11"/>
            <p:cNvGrpSpPr/>
            <p:nvPr/>
          </p:nvGrpSpPr>
          <p:grpSpPr>
            <a:xfrm>
              <a:off x="2530" y="1975"/>
              <a:ext cx="774" cy="445"/>
              <a:chOff x="576" y="2640"/>
              <a:chExt cx="2784" cy="624"/>
            </a:xfrm>
          </p:grpSpPr>
          <p:sp>
            <p:nvSpPr>
              <p:cNvPr id="19469" name="Line 12"/>
              <p:cNvSpPr/>
              <p:nvPr/>
            </p:nvSpPr>
            <p:spPr>
              <a:xfrm>
                <a:off x="576" y="2640"/>
                <a:ext cx="1104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9470" name="Line 13"/>
              <p:cNvSpPr/>
              <p:nvPr/>
            </p:nvSpPr>
            <p:spPr>
              <a:xfrm>
                <a:off x="1680" y="2640"/>
                <a:ext cx="0" cy="62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9471" name="Line 14"/>
              <p:cNvSpPr/>
              <p:nvPr/>
            </p:nvSpPr>
            <p:spPr>
              <a:xfrm>
                <a:off x="1680" y="3264"/>
                <a:ext cx="1680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6" name="Group 15"/>
          <p:cNvGrpSpPr/>
          <p:nvPr/>
        </p:nvGrpSpPr>
        <p:grpSpPr>
          <a:xfrm>
            <a:off x="1835150" y="5688013"/>
            <a:ext cx="1784350" cy="1169987"/>
            <a:chOff x="2180" y="1975"/>
            <a:chExt cx="1124" cy="737"/>
          </a:xfrm>
        </p:grpSpPr>
        <p:sp>
          <p:nvSpPr>
            <p:cNvPr id="19462" name="Text Box 16"/>
            <p:cNvSpPr txBox="1"/>
            <p:nvPr/>
          </p:nvSpPr>
          <p:spPr>
            <a:xfrm>
              <a:off x="2180" y="2136"/>
              <a:ext cx="768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5400" b="1" dirty="0">
                  <a:solidFill>
                    <a:srgbClr val="FF1389"/>
                  </a:solidFill>
                  <a:latin typeface="Times New Roman" panose="02020603050405020304" pitchFamily="18" charset="0"/>
                </a:rPr>
                <a:t>·</a:t>
              </a:r>
              <a:endPara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19463" name="Group 17"/>
            <p:cNvGrpSpPr/>
            <p:nvPr/>
          </p:nvGrpSpPr>
          <p:grpSpPr>
            <a:xfrm>
              <a:off x="2530" y="1975"/>
              <a:ext cx="774" cy="445"/>
              <a:chOff x="576" y="2640"/>
              <a:chExt cx="2784" cy="624"/>
            </a:xfrm>
          </p:grpSpPr>
          <p:sp>
            <p:nvSpPr>
              <p:cNvPr id="19464" name="Line 18"/>
              <p:cNvSpPr/>
              <p:nvPr/>
            </p:nvSpPr>
            <p:spPr>
              <a:xfrm>
                <a:off x="576" y="2640"/>
                <a:ext cx="1104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9465" name="Line 19"/>
              <p:cNvSpPr/>
              <p:nvPr/>
            </p:nvSpPr>
            <p:spPr>
              <a:xfrm>
                <a:off x="1680" y="2640"/>
                <a:ext cx="0" cy="62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9466" name="Line 20"/>
              <p:cNvSpPr/>
              <p:nvPr/>
            </p:nvSpPr>
            <p:spPr>
              <a:xfrm>
                <a:off x="1680" y="3264"/>
                <a:ext cx="1680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 Box 2"/>
          <p:cNvSpPr txBox="1"/>
          <p:nvPr/>
        </p:nvSpPr>
        <p:spPr>
          <a:xfrm>
            <a:off x="539750" y="908050"/>
            <a:ext cx="8351838" cy="5461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en-US" altLang="zh-CN" sz="4000" dirty="0">
                <a:solidFill>
                  <a:srgbClr val="003399"/>
                </a:solidFill>
                <a:latin typeface="方正超粗黑简体" pitchFamily="2" charset="-122"/>
                <a:ea typeface="方正超粗黑简体" pitchFamily="2" charset="-122"/>
              </a:rPr>
              <a:t>B</a:t>
            </a:r>
            <a:r>
              <a:rPr lang="zh-CN" altLang="en-US" sz="4000" dirty="0">
                <a:solidFill>
                  <a:srgbClr val="003399"/>
                </a:solidFill>
                <a:latin typeface="方正超粗黑简体" pitchFamily="2" charset="-122"/>
                <a:ea typeface="方正超粗黑简体" pitchFamily="2" charset="-122"/>
              </a:rPr>
              <a:t>．</a:t>
            </a:r>
            <a:r>
              <a:rPr lang="zh-CN" altLang="en-US" sz="4000" u="sng" dirty="0">
                <a:solidFill>
                  <a:srgbClr val="990099"/>
                </a:solidFill>
                <a:latin typeface="方正超粗黑简体" pitchFamily="2" charset="-122"/>
                <a:ea typeface="方正超粗黑简体" pitchFamily="2" charset="-122"/>
              </a:rPr>
              <a:t>疑问句中代词作动词或介词宾语</a:t>
            </a:r>
            <a:r>
              <a:rPr lang="zh-CN" altLang="en-US" sz="4000" dirty="0">
                <a:solidFill>
                  <a:srgbClr val="003399"/>
                </a:solidFill>
                <a:latin typeface="方正超粗黑简体" pitchFamily="2" charset="-122"/>
                <a:ea typeface="方正超粗黑简体" pitchFamily="2" charset="-122"/>
              </a:rPr>
              <a:t>，</a:t>
            </a:r>
            <a:r>
              <a:rPr lang="zh-CN" altLang="en-US" sz="40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宾语前置。</a:t>
            </a:r>
            <a:endParaRPr lang="zh-CN" altLang="en-US" sz="40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en-US" sz="40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⑴大王来何操？</a:t>
            </a:r>
            <a:endParaRPr lang="zh-CN" altLang="en-US" sz="40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en-US" sz="40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⑵沛公安在？</a:t>
            </a:r>
            <a:endParaRPr lang="zh-CN" altLang="en-US" sz="40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en-US" sz="40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⑶执肃手曰：</a:t>
            </a:r>
            <a:r>
              <a:rPr lang="zh-CN" altLang="en-US" sz="4000" dirty="0">
                <a:solidFill>
                  <a:srgbClr val="0000CC"/>
                </a:solidFill>
                <a:latin typeface="Times New Roman" panose="02020603050405020304" pitchFamily="18" charset="0"/>
                <a:ea typeface="方正超粗黑简体" pitchFamily="2" charset="-122"/>
              </a:rPr>
              <a:t>“</a:t>
            </a:r>
            <a:r>
              <a:rPr lang="zh-CN" altLang="en-US" sz="40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卿欲何言？</a:t>
            </a:r>
            <a:r>
              <a:rPr lang="zh-CN" altLang="en-US" sz="4000" dirty="0">
                <a:solidFill>
                  <a:srgbClr val="0000CC"/>
                </a:solidFill>
                <a:latin typeface="Times New Roman" panose="02020603050405020304" pitchFamily="18" charset="0"/>
                <a:ea typeface="方正超粗黑简体" pitchFamily="2" charset="-122"/>
              </a:rPr>
              <a:t>”</a:t>
            </a:r>
            <a:endParaRPr lang="zh-CN" altLang="en-US" sz="40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en-US" sz="40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⑷微斯人，吾谁与归！</a:t>
            </a:r>
            <a:endParaRPr lang="zh-CN" altLang="en-US" sz="40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40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⑸不然，籍何以至此？ </a:t>
            </a:r>
            <a:endParaRPr lang="zh-CN" altLang="en-US" sz="40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2700338" y="2349500"/>
            <a:ext cx="1209675" cy="666750"/>
            <a:chOff x="576" y="2640"/>
            <a:chExt cx="2784" cy="624"/>
          </a:xfrm>
        </p:grpSpPr>
        <p:sp>
          <p:nvSpPr>
            <p:cNvPr id="20500" name="Line 4"/>
            <p:cNvSpPr/>
            <p:nvPr/>
          </p:nvSpPr>
          <p:spPr>
            <a:xfrm>
              <a:off x="576" y="2640"/>
              <a:ext cx="1104" cy="0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01" name="Line 5"/>
            <p:cNvSpPr/>
            <p:nvPr/>
          </p:nvSpPr>
          <p:spPr>
            <a:xfrm>
              <a:off x="1680" y="2640"/>
              <a:ext cx="0" cy="624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02" name="Line 6"/>
            <p:cNvSpPr/>
            <p:nvPr/>
          </p:nvSpPr>
          <p:spPr>
            <a:xfrm>
              <a:off x="1680" y="3264"/>
              <a:ext cx="1680" cy="0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" name="Group 7"/>
          <p:cNvGrpSpPr/>
          <p:nvPr/>
        </p:nvGrpSpPr>
        <p:grpSpPr>
          <a:xfrm>
            <a:off x="2195513" y="3213100"/>
            <a:ext cx="1209675" cy="666750"/>
            <a:chOff x="576" y="2640"/>
            <a:chExt cx="2784" cy="624"/>
          </a:xfrm>
        </p:grpSpPr>
        <p:sp>
          <p:nvSpPr>
            <p:cNvPr id="20497" name="Line 8"/>
            <p:cNvSpPr/>
            <p:nvPr/>
          </p:nvSpPr>
          <p:spPr>
            <a:xfrm>
              <a:off x="576" y="2640"/>
              <a:ext cx="1104" cy="0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498" name="Line 9"/>
            <p:cNvSpPr/>
            <p:nvPr/>
          </p:nvSpPr>
          <p:spPr>
            <a:xfrm>
              <a:off x="1680" y="2640"/>
              <a:ext cx="0" cy="624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499" name="Line 10"/>
            <p:cNvSpPr/>
            <p:nvPr/>
          </p:nvSpPr>
          <p:spPr>
            <a:xfrm>
              <a:off x="1680" y="3264"/>
              <a:ext cx="1680" cy="0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" name="Group 11"/>
          <p:cNvGrpSpPr/>
          <p:nvPr/>
        </p:nvGrpSpPr>
        <p:grpSpPr>
          <a:xfrm>
            <a:off x="5076825" y="4005263"/>
            <a:ext cx="1209675" cy="666750"/>
            <a:chOff x="576" y="2640"/>
            <a:chExt cx="2784" cy="624"/>
          </a:xfrm>
        </p:grpSpPr>
        <p:sp>
          <p:nvSpPr>
            <p:cNvPr id="20494" name="Line 12"/>
            <p:cNvSpPr/>
            <p:nvPr/>
          </p:nvSpPr>
          <p:spPr>
            <a:xfrm>
              <a:off x="576" y="2640"/>
              <a:ext cx="1104" cy="0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495" name="Line 13"/>
            <p:cNvSpPr/>
            <p:nvPr/>
          </p:nvSpPr>
          <p:spPr>
            <a:xfrm>
              <a:off x="1680" y="2640"/>
              <a:ext cx="0" cy="624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496" name="Line 14"/>
            <p:cNvSpPr/>
            <p:nvPr/>
          </p:nvSpPr>
          <p:spPr>
            <a:xfrm>
              <a:off x="1680" y="3264"/>
              <a:ext cx="1680" cy="0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5" name="Group 15"/>
          <p:cNvGrpSpPr/>
          <p:nvPr/>
        </p:nvGrpSpPr>
        <p:grpSpPr>
          <a:xfrm>
            <a:off x="3851275" y="4868863"/>
            <a:ext cx="844550" cy="565150"/>
            <a:chOff x="576" y="2640"/>
            <a:chExt cx="2784" cy="624"/>
          </a:xfrm>
        </p:grpSpPr>
        <p:sp>
          <p:nvSpPr>
            <p:cNvPr id="20491" name="Line 16"/>
            <p:cNvSpPr/>
            <p:nvPr/>
          </p:nvSpPr>
          <p:spPr>
            <a:xfrm>
              <a:off x="576" y="2640"/>
              <a:ext cx="1104" cy="0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492" name="Line 17"/>
            <p:cNvSpPr/>
            <p:nvPr/>
          </p:nvSpPr>
          <p:spPr>
            <a:xfrm>
              <a:off x="1680" y="2640"/>
              <a:ext cx="0" cy="624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493" name="Line 18"/>
            <p:cNvSpPr/>
            <p:nvPr/>
          </p:nvSpPr>
          <p:spPr>
            <a:xfrm>
              <a:off x="1680" y="3264"/>
              <a:ext cx="1680" cy="0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6" name="Group 19"/>
          <p:cNvGrpSpPr/>
          <p:nvPr/>
        </p:nvGrpSpPr>
        <p:grpSpPr>
          <a:xfrm>
            <a:off x="3348038" y="5734050"/>
            <a:ext cx="944562" cy="523875"/>
            <a:chOff x="576" y="2640"/>
            <a:chExt cx="2784" cy="624"/>
          </a:xfrm>
        </p:grpSpPr>
        <p:sp>
          <p:nvSpPr>
            <p:cNvPr id="20488" name="Line 20"/>
            <p:cNvSpPr/>
            <p:nvPr/>
          </p:nvSpPr>
          <p:spPr>
            <a:xfrm>
              <a:off x="576" y="2640"/>
              <a:ext cx="1104" cy="0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489" name="Line 21"/>
            <p:cNvSpPr/>
            <p:nvPr/>
          </p:nvSpPr>
          <p:spPr>
            <a:xfrm>
              <a:off x="1680" y="2640"/>
              <a:ext cx="0" cy="624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490" name="Line 22"/>
            <p:cNvSpPr/>
            <p:nvPr/>
          </p:nvSpPr>
          <p:spPr>
            <a:xfrm>
              <a:off x="1680" y="3264"/>
              <a:ext cx="1680" cy="0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Text Box 2"/>
          <p:cNvSpPr txBox="1"/>
          <p:nvPr/>
        </p:nvSpPr>
        <p:spPr>
          <a:xfrm>
            <a:off x="323850" y="1628775"/>
            <a:ext cx="8326438" cy="4831080"/>
          </a:xfrm>
          <a:prstGeom prst="rect">
            <a:avLst/>
          </a:prstGeom>
          <a:noFill/>
          <a:ln w="38100" cap="rnd" cmpd="dbl">
            <a:solidFill>
              <a:srgbClr val="0000CC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44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古代汉语和现代汉语的句法大致相同，由于语言的发展和演变，也存在一些差异。掌握有别于现代汉语的常见文言句式，是文言文阅读所必需的能力。这里主要掌握判断句、被动句、倒装（变式）句、省略句</a:t>
            </a:r>
            <a:r>
              <a:rPr lang="en-US" altLang="zh-CN" sz="44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.</a:t>
            </a:r>
            <a:endParaRPr lang="en-US" altLang="zh-CN" sz="44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 Box 2"/>
          <p:cNvSpPr txBox="1"/>
          <p:nvPr/>
        </p:nvSpPr>
        <p:spPr>
          <a:xfrm>
            <a:off x="468313" y="981075"/>
            <a:ext cx="8372475" cy="4851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4800" dirty="0">
                <a:solidFill>
                  <a:srgbClr val="003399"/>
                </a:solidFill>
                <a:latin typeface="方正超粗黑简体" pitchFamily="2" charset="-122"/>
                <a:ea typeface="方正超粗黑简体" pitchFamily="2" charset="-122"/>
              </a:rPr>
              <a:t>C</a:t>
            </a:r>
            <a:r>
              <a:rPr lang="zh-CN" altLang="en-US" sz="4800" dirty="0">
                <a:solidFill>
                  <a:srgbClr val="003399"/>
                </a:solidFill>
                <a:latin typeface="方正超粗黑简体" pitchFamily="2" charset="-122"/>
                <a:ea typeface="方正超粗黑简体" pitchFamily="2" charset="-122"/>
              </a:rPr>
              <a:t>．</a:t>
            </a:r>
            <a:r>
              <a:rPr lang="zh-CN" altLang="en-US" sz="4800" u="sng" dirty="0">
                <a:solidFill>
                  <a:srgbClr val="990099"/>
                </a:solidFill>
                <a:latin typeface="方正超粗黑简体" pitchFamily="2" charset="-122"/>
                <a:ea typeface="方正超粗黑简体" pitchFamily="2" charset="-122"/>
              </a:rPr>
              <a:t>用</a:t>
            </a:r>
            <a:r>
              <a:rPr lang="zh-CN" altLang="en-US" sz="4800" u="sng" dirty="0">
                <a:solidFill>
                  <a:srgbClr val="990099"/>
                </a:solidFill>
                <a:latin typeface="Times New Roman" panose="02020603050405020304" pitchFamily="18" charset="0"/>
                <a:ea typeface="方正超粗黑简体" pitchFamily="2" charset="-122"/>
              </a:rPr>
              <a:t>“</a:t>
            </a:r>
            <a:r>
              <a:rPr lang="zh-CN" altLang="en-US" sz="4800" u="sng" dirty="0">
                <a:solidFill>
                  <a:srgbClr val="990099"/>
                </a:solidFill>
                <a:latin typeface="方正超粗黑简体" pitchFamily="2" charset="-122"/>
                <a:ea typeface="方正超粗黑简体" pitchFamily="2" charset="-122"/>
              </a:rPr>
              <a:t>之</a:t>
            </a:r>
            <a:r>
              <a:rPr lang="zh-CN" altLang="en-US" sz="4800" u="sng" dirty="0">
                <a:solidFill>
                  <a:srgbClr val="990099"/>
                </a:solidFill>
                <a:latin typeface="Times New Roman" panose="02020603050405020304" pitchFamily="18" charset="0"/>
                <a:ea typeface="方正超粗黑简体" pitchFamily="2" charset="-122"/>
              </a:rPr>
              <a:t>”</a:t>
            </a:r>
            <a:r>
              <a:rPr lang="zh-CN" altLang="en-US" sz="4800" u="sng" dirty="0">
                <a:solidFill>
                  <a:srgbClr val="990099"/>
                </a:solidFill>
                <a:latin typeface="方正超粗黑简体" pitchFamily="2" charset="-122"/>
                <a:ea typeface="方正超粗黑简体" pitchFamily="2" charset="-122"/>
              </a:rPr>
              <a:t>或</a:t>
            </a:r>
            <a:r>
              <a:rPr lang="zh-CN" altLang="en-US" sz="4800" u="sng" dirty="0">
                <a:solidFill>
                  <a:srgbClr val="990099"/>
                </a:solidFill>
                <a:latin typeface="Times New Roman" panose="02020603050405020304" pitchFamily="18" charset="0"/>
                <a:ea typeface="方正超粗黑简体" pitchFamily="2" charset="-122"/>
              </a:rPr>
              <a:t>“</a:t>
            </a:r>
            <a:r>
              <a:rPr lang="zh-CN" altLang="en-US" sz="4800" u="sng" dirty="0">
                <a:solidFill>
                  <a:srgbClr val="990099"/>
                </a:solidFill>
                <a:latin typeface="方正超粗黑简体" pitchFamily="2" charset="-122"/>
                <a:ea typeface="方正超粗黑简体" pitchFamily="2" charset="-122"/>
              </a:rPr>
              <a:t>是</a:t>
            </a:r>
            <a:r>
              <a:rPr lang="zh-CN" altLang="en-US" sz="4800" u="sng" dirty="0">
                <a:solidFill>
                  <a:srgbClr val="990099"/>
                </a:solidFill>
                <a:latin typeface="Times New Roman" panose="02020603050405020304" pitchFamily="18" charset="0"/>
                <a:ea typeface="方正超粗黑简体" pitchFamily="2" charset="-122"/>
              </a:rPr>
              <a:t>”</a:t>
            </a:r>
            <a:r>
              <a:rPr lang="zh-CN" altLang="en-US" sz="4800" dirty="0">
                <a:solidFill>
                  <a:srgbClr val="003399"/>
                </a:solidFill>
                <a:latin typeface="方正超粗黑简体" pitchFamily="2" charset="-122"/>
                <a:ea typeface="方正超粗黑简体" pitchFamily="2" charset="-122"/>
              </a:rPr>
              <a:t>把宾语提到动词前。</a:t>
            </a:r>
            <a:endParaRPr lang="zh-CN" altLang="en-US" sz="4800" dirty="0">
              <a:solidFill>
                <a:srgbClr val="003399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48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⑴句读之不知，惑之不解</a:t>
            </a:r>
            <a:endParaRPr lang="zh-CN" altLang="en-US" sz="48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48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⑵夫晋，何厌之有？</a:t>
            </a:r>
            <a:endParaRPr lang="zh-CN" altLang="en-US" sz="48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48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⑶唯利是图，唯才是举。</a:t>
            </a:r>
            <a:endParaRPr lang="zh-CN" altLang="en-US" sz="48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</p:txBody>
      </p:sp>
      <p:grpSp>
        <p:nvGrpSpPr>
          <p:cNvPr id="2" name="Group 4"/>
          <p:cNvGrpSpPr/>
          <p:nvPr/>
        </p:nvGrpSpPr>
        <p:grpSpPr>
          <a:xfrm>
            <a:off x="1619250" y="2781300"/>
            <a:ext cx="3649663" cy="746125"/>
            <a:chOff x="576" y="2640"/>
            <a:chExt cx="2784" cy="624"/>
          </a:xfrm>
        </p:grpSpPr>
        <p:sp>
          <p:nvSpPr>
            <p:cNvPr id="21531" name="Line 5"/>
            <p:cNvSpPr/>
            <p:nvPr/>
          </p:nvSpPr>
          <p:spPr>
            <a:xfrm>
              <a:off x="576" y="2640"/>
              <a:ext cx="1104" cy="0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32" name="Line 6"/>
            <p:cNvSpPr/>
            <p:nvPr/>
          </p:nvSpPr>
          <p:spPr>
            <a:xfrm>
              <a:off x="1680" y="2640"/>
              <a:ext cx="0" cy="624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33" name="Line 7"/>
            <p:cNvSpPr/>
            <p:nvPr/>
          </p:nvSpPr>
          <p:spPr>
            <a:xfrm>
              <a:off x="1680" y="3264"/>
              <a:ext cx="1680" cy="0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" name="Group 10"/>
          <p:cNvGrpSpPr/>
          <p:nvPr/>
        </p:nvGrpSpPr>
        <p:grpSpPr>
          <a:xfrm>
            <a:off x="3492500" y="3933825"/>
            <a:ext cx="3487738" cy="901700"/>
            <a:chOff x="576" y="2640"/>
            <a:chExt cx="2784" cy="624"/>
          </a:xfrm>
        </p:grpSpPr>
        <p:sp>
          <p:nvSpPr>
            <p:cNvPr id="21528" name="Line 11"/>
            <p:cNvSpPr/>
            <p:nvPr/>
          </p:nvSpPr>
          <p:spPr>
            <a:xfrm>
              <a:off x="576" y="2640"/>
              <a:ext cx="1104" cy="0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29" name="Line 12"/>
            <p:cNvSpPr/>
            <p:nvPr/>
          </p:nvSpPr>
          <p:spPr>
            <a:xfrm>
              <a:off x="1680" y="2640"/>
              <a:ext cx="0" cy="624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30" name="Line 13"/>
            <p:cNvSpPr/>
            <p:nvPr/>
          </p:nvSpPr>
          <p:spPr>
            <a:xfrm>
              <a:off x="1680" y="3264"/>
              <a:ext cx="1680" cy="0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1509" name="Text Box 14"/>
          <p:cNvSpPr txBox="1"/>
          <p:nvPr/>
        </p:nvSpPr>
        <p:spPr>
          <a:xfrm>
            <a:off x="4722813" y="4392613"/>
            <a:ext cx="130175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endParaRPr lang="zh-CN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4" name="Group 16"/>
          <p:cNvGrpSpPr/>
          <p:nvPr/>
        </p:nvGrpSpPr>
        <p:grpSpPr>
          <a:xfrm>
            <a:off x="1979613" y="5013325"/>
            <a:ext cx="2532062" cy="746125"/>
            <a:chOff x="576" y="2640"/>
            <a:chExt cx="2784" cy="624"/>
          </a:xfrm>
        </p:grpSpPr>
        <p:sp>
          <p:nvSpPr>
            <p:cNvPr id="21525" name="Line 17"/>
            <p:cNvSpPr/>
            <p:nvPr/>
          </p:nvSpPr>
          <p:spPr>
            <a:xfrm>
              <a:off x="576" y="2640"/>
              <a:ext cx="1104" cy="0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26" name="Line 18"/>
            <p:cNvSpPr/>
            <p:nvPr/>
          </p:nvSpPr>
          <p:spPr>
            <a:xfrm>
              <a:off x="1680" y="2640"/>
              <a:ext cx="0" cy="624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27" name="Line 19"/>
            <p:cNvSpPr/>
            <p:nvPr/>
          </p:nvSpPr>
          <p:spPr>
            <a:xfrm>
              <a:off x="1680" y="3264"/>
              <a:ext cx="1680" cy="0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1511" name="Text Box 20"/>
          <p:cNvSpPr txBox="1"/>
          <p:nvPr/>
        </p:nvSpPr>
        <p:spPr>
          <a:xfrm>
            <a:off x="2871788" y="5392738"/>
            <a:ext cx="94615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endParaRPr lang="zh-CN" altLang="zh-CN" sz="6600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5" name="Group 22"/>
          <p:cNvGrpSpPr/>
          <p:nvPr/>
        </p:nvGrpSpPr>
        <p:grpSpPr>
          <a:xfrm>
            <a:off x="5148263" y="5084763"/>
            <a:ext cx="2532062" cy="746125"/>
            <a:chOff x="576" y="2640"/>
            <a:chExt cx="2784" cy="624"/>
          </a:xfrm>
        </p:grpSpPr>
        <p:sp>
          <p:nvSpPr>
            <p:cNvPr id="21522" name="Line 23"/>
            <p:cNvSpPr/>
            <p:nvPr/>
          </p:nvSpPr>
          <p:spPr>
            <a:xfrm>
              <a:off x="576" y="2640"/>
              <a:ext cx="1104" cy="0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23" name="Line 24"/>
            <p:cNvSpPr/>
            <p:nvPr/>
          </p:nvSpPr>
          <p:spPr>
            <a:xfrm>
              <a:off x="1680" y="2640"/>
              <a:ext cx="0" cy="624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24" name="Line 25"/>
            <p:cNvSpPr/>
            <p:nvPr/>
          </p:nvSpPr>
          <p:spPr>
            <a:xfrm>
              <a:off x="1680" y="3264"/>
              <a:ext cx="1680" cy="0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1513" name="Rectangle 27"/>
          <p:cNvSpPr/>
          <p:nvPr/>
        </p:nvSpPr>
        <p:spPr>
          <a:xfrm>
            <a:off x="2411413" y="3357563"/>
            <a:ext cx="692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dirty="0">
                <a:solidFill>
                  <a:srgbClr val="FF1389"/>
                </a:solidFill>
                <a:latin typeface="Arial" panose="020B0604020202020204" pitchFamily="34" charset="0"/>
              </a:rPr>
              <a:t>·</a:t>
            </a:r>
            <a:endParaRPr lang="en-US" altLang="zh-CN" sz="4000" dirty="0">
              <a:solidFill>
                <a:srgbClr val="FF1389"/>
              </a:solidFill>
              <a:latin typeface="Arial" panose="020B0604020202020204" pitchFamily="34" charset="0"/>
            </a:endParaRPr>
          </a:p>
        </p:txBody>
      </p:sp>
      <p:sp>
        <p:nvSpPr>
          <p:cNvPr id="21514" name="Rectangle 28"/>
          <p:cNvSpPr/>
          <p:nvPr/>
        </p:nvSpPr>
        <p:spPr>
          <a:xfrm>
            <a:off x="5435600" y="3284538"/>
            <a:ext cx="692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dirty="0">
                <a:solidFill>
                  <a:srgbClr val="FF1389"/>
                </a:solidFill>
                <a:latin typeface="Arial" panose="020B0604020202020204" pitchFamily="34" charset="0"/>
              </a:rPr>
              <a:t>·</a:t>
            </a:r>
            <a:endParaRPr lang="en-US" altLang="zh-CN" sz="4000" dirty="0">
              <a:solidFill>
                <a:srgbClr val="FF1389"/>
              </a:solidFill>
              <a:latin typeface="Arial" panose="020B0604020202020204" pitchFamily="34" charset="0"/>
            </a:endParaRPr>
          </a:p>
        </p:txBody>
      </p:sp>
      <p:sp>
        <p:nvSpPr>
          <p:cNvPr id="21515" name="Rectangle 29"/>
          <p:cNvSpPr/>
          <p:nvPr/>
        </p:nvSpPr>
        <p:spPr>
          <a:xfrm>
            <a:off x="4211638" y="4437063"/>
            <a:ext cx="692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dirty="0">
                <a:solidFill>
                  <a:srgbClr val="FF1389"/>
                </a:solidFill>
                <a:latin typeface="Arial" panose="020B0604020202020204" pitchFamily="34" charset="0"/>
              </a:rPr>
              <a:t>·</a:t>
            </a:r>
            <a:endParaRPr lang="en-US" altLang="zh-CN" sz="4000" dirty="0">
              <a:solidFill>
                <a:srgbClr val="FF1389"/>
              </a:solidFill>
              <a:latin typeface="Arial" panose="020B0604020202020204" pitchFamily="34" charset="0"/>
            </a:endParaRPr>
          </a:p>
        </p:txBody>
      </p:sp>
      <p:sp>
        <p:nvSpPr>
          <p:cNvPr id="21516" name="Rectangle 30"/>
          <p:cNvSpPr/>
          <p:nvPr/>
        </p:nvSpPr>
        <p:spPr>
          <a:xfrm>
            <a:off x="2411413" y="5516563"/>
            <a:ext cx="692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dirty="0">
                <a:solidFill>
                  <a:srgbClr val="FF1389"/>
                </a:solidFill>
                <a:latin typeface="Arial" panose="020B0604020202020204" pitchFamily="34" charset="0"/>
              </a:rPr>
              <a:t>·</a:t>
            </a:r>
            <a:endParaRPr lang="en-US" altLang="zh-CN" sz="4000" dirty="0">
              <a:solidFill>
                <a:srgbClr val="FF1389"/>
              </a:solidFill>
              <a:latin typeface="Arial" panose="020B0604020202020204" pitchFamily="34" charset="0"/>
            </a:endParaRPr>
          </a:p>
        </p:txBody>
      </p:sp>
      <p:sp>
        <p:nvSpPr>
          <p:cNvPr id="21517" name="Rectangle 31"/>
          <p:cNvSpPr/>
          <p:nvPr/>
        </p:nvSpPr>
        <p:spPr>
          <a:xfrm>
            <a:off x="5435600" y="5445125"/>
            <a:ext cx="692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dirty="0">
                <a:solidFill>
                  <a:srgbClr val="FF1389"/>
                </a:solidFill>
                <a:latin typeface="Arial" panose="020B0604020202020204" pitchFamily="34" charset="0"/>
              </a:rPr>
              <a:t>·</a:t>
            </a:r>
            <a:endParaRPr lang="en-US" altLang="zh-CN" sz="4000" dirty="0">
              <a:solidFill>
                <a:srgbClr val="FF1389"/>
              </a:solidFill>
              <a:latin typeface="Arial" panose="020B0604020202020204" pitchFamily="34" charset="0"/>
            </a:endParaRPr>
          </a:p>
        </p:txBody>
      </p:sp>
      <p:grpSp>
        <p:nvGrpSpPr>
          <p:cNvPr id="6" name="Group 32"/>
          <p:cNvGrpSpPr/>
          <p:nvPr/>
        </p:nvGrpSpPr>
        <p:grpSpPr>
          <a:xfrm>
            <a:off x="5003800" y="2852738"/>
            <a:ext cx="2532063" cy="746125"/>
            <a:chOff x="576" y="2640"/>
            <a:chExt cx="2784" cy="624"/>
          </a:xfrm>
        </p:grpSpPr>
        <p:sp>
          <p:nvSpPr>
            <p:cNvPr id="21519" name="Line 33"/>
            <p:cNvSpPr/>
            <p:nvPr/>
          </p:nvSpPr>
          <p:spPr>
            <a:xfrm>
              <a:off x="576" y="2640"/>
              <a:ext cx="1104" cy="0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20" name="Line 34"/>
            <p:cNvSpPr/>
            <p:nvPr/>
          </p:nvSpPr>
          <p:spPr>
            <a:xfrm>
              <a:off x="1680" y="2640"/>
              <a:ext cx="0" cy="624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21" name="Line 35"/>
            <p:cNvSpPr/>
            <p:nvPr/>
          </p:nvSpPr>
          <p:spPr>
            <a:xfrm>
              <a:off x="1680" y="3264"/>
              <a:ext cx="1680" cy="0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 Box 2"/>
          <p:cNvSpPr txBox="1"/>
          <p:nvPr/>
        </p:nvSpPr>
        <p:spPr>
          <a:xfrm>
            <a:off x="250825" y="836613"/>
            <a:ext cx="8591550" cy="560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5400" u="sng" dirty="0">
                <a:solidFill>
                  <a:srgbClr val="990099"/>
                </a:solidFill>
                <a:latin typeface="方正超粗黑简体" pitchFamily="2" charset="-122"/>
                <a:ea typeface="方正超粗黑简体" pitchFamily="2" charset="-122"/>
              </a:rPr>
              <a:t>3</a:t>
            </a:r>
            <a:r>
              <a:rPr lang="zh-CN" altLang="en-US" sz="5400" u="sng" dirty="0">
                <a:solidFill>
                  <a:srgbClr val="990099"/>
                </a:solidFill>
                <a:latin typeface="方正超粗黑简体" pitchFamily="2" charset="-122"/>
                <a:ea typeface="方正超粗黑简体" pitchFamily="2" charset="-122"/>
              </a:rPr>
              <a:t>．定语后置</a:t>
            </a:r>
            <a:endParaRPr lang="zh-CN" altLang="en-US" sz="5400" dirty="0">
              <a:solidFill>
                <a:srgbClr val="003399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44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⑴石之</a:t>
            </a:r>
            <a:r>
              <a:rPr lang="zh-CN" altLang="en-US" sz="4400" u="sng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铿然有声者</a:t>
            </a:r>
            <a:r>
              <a:rPr lang="zh-CN" altLang="en-US" sz="44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，所在皆是也</a:t>
            </a:r>
            <a:endParaRPr lang="zh-CN" altLang="en-US" sz="44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44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⑵大阉之乱，缙绅而</a:t>
            </a:r>
            <a:r>
              <a:rPr lang="zh-CN" altLang="en-US" sz="4400" u="sng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能不易志者</a:t>
            </a:r>
            <a:r>
              <a:rPr lang="zh-CN" altLang="en-US" sz="44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，四海之大，有几人欤？</a:t>
            </a:r>
            <a:endParaRPr lang="zh-CN" altLang="en-US" sz="44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44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⑶马之</a:t>
            </a:r>
            <a:r>
              <a:rPr lang="zh-CN" altLang="en-US" sz="4400" u="sng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千里者</a:t>
            </a:r>
            <a:endParaRPr lang="zh-CN" altLang="en-US" sz="4400" u="sng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44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⑷蚓无爪牙之</a:t>
            </a:r>
            <a:r>
              <a:rPr lang="zh-CN" altLang="en-US" sz="4400" u="sng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利</a:t>
            </a:r>
            <a:r>
              <a:rPr lang="zh-CN" altLang="en-US" sz="44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，筋骨之</a:t>
            </a:r>
            <a:r>
              <a:rPr lang="zh-CN" altLang="en-US" sz="4400" u="sng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强</a:t>
            </a:r>
            <a:endParaRPr lang="zh-CN" altLang="en-US" sz="4400" u="sng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</p:txBody>
      </p:sp>
      <p:grpSp>
        <p:nvGrpSpPr>
          <p:cNvPr id="2" name="Group 43"/>
          <p:cNvGrpSpPr/>
          <p:nvPr/>
        </p:nvGrpSpPr>
        <p:grpSpPr>
          <a:xfrm>
            <a:off x="2411413" y="5648325"/>
            <a:ext cx="2095500" cy="766763"/>
            <a:chOff x="1519" y="3558"/>
            <a:chExt cx="1320" cy="483"/>
          </a:xfrm>
        </p:grpSpPr>
        <p:sp>
          <p:nvSpPr>
            <p:cNvPr id="22558" name="Line 4"/>
            <p:cNvSpPr/>
            <p:nvPr/>
          </p:nvSpPr>
          <p:spPr>
            <a:xfrm flipV="1">
              <a:off x="1519" y="3558"/>
              <a:ext cx="794" cy="10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59" name="Line 5"/>
            <p:cNvSpPr/>
            <p:nvPr/>
          </p:nvSpPr>
          <p:spPr>
            <a:xfrm>
              <a:off x="2313" y="3558"/>
              <a:ext cx="0" cy="483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60" name="Line 6"/>
            <p:cNvSpPr/>
            <p:nvPr/>
          </p:nvSpPr>
          <p:spPr>
            <a:xfrm flipV="1">
              <a:off x="2313" y="4041"/>
              <a:ext cx="526" cy="0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" name="Group 42"/>
          <p:cNvGrpSpPr/>
          <p:nvPr/>
        </p:nvGrpSpPr>
        <p:grpSpPr>
          <a:xfrm>
            <a:off x="5292725" y="5684838"/>
            <a:ext cx="2076450" cy="768350"/>
            <a:chOff x="3334" y="3581"/>
            <a:chExt cx="1308" cy="484"/>
          </a:xfrm>
        </p:grpSpPr>
        <p:sp>
          <p:nvSpPr>
            <p:cNvPr id="22555" name="Line 9"/>
            <p:cNvSpPr/>
            <p:nvPr/>
          </p:nvSpPr>
          <p:spPr>
            <a:xfrm>
              <a:off x="3334" y="3581"/>
              <a:ext cx="782" cy="1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56" name="Line 10"/>
            <p:cNvSpPr/>
            <p:nvPr/>
          </p:nvSpPr>
          <p:spPr>
            <a:xfrm>
              <a:off x="4116" y="3582"/>
              <a:ext cx="0" cy="483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57" name="Line 11"/>
            <p:cNvSpPr/>
            <p:nvPr/>
          </p:nvSpPr>
          <p:spPr>
            <a:xfrm flipV="1">
              <a:off x="4116" y="4065"/>
              <a:ext cx="526" cy="0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" name="Group 40"/>
          <p:cNvGrpSpPr/>
          <p:nvPr/>
        </p:nvGrpSpPr>
        <p:grpSpPr>
          <a:xfrm>
            <a:off x="4067175" y="2997200"/>
            <a:ext cx="4379913" cy="1246188"/>
            <a:chOff x="2562" y="1888"/>
            <a:chExt cx="2759" cy="785"/>
          </a:xfrm>
        </p:grpSpPr>
        <p:sp>
          <p:nvSpPr>
            <p:cNvPr id="22550" name="Text Box 14"/>
            <p:cNvSpPr txBox="1"/>
            <p:nvPr/>
          </p:nvSpPr>
          <p:spPr>
            <a:xfrm>
              <a:off x="5071" y="2097"/>
              <a:ext cx="250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5400" b="1" dirty="0">
                  <a:solidFill>
                    <a:srgbClr val="FF1389"/>
                  </a:solidFill>
                  <a:latin typeface="Times New Roman" panose="02020603050405020304" pitchFamily="18" charset="0"/>
                </a:rPr>
                <a:t>·</a:t>
              </a:r>
              <a:endPara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22551" name="Group 39"/>
            <p:cNvGrpSpPr/>
            <p:nvPr/>
          </p:nvGrpSpPr>
          <p:grpSpPr>
            <a:xfrm>
              <a:off x="2562" y="1888"/>
              <a:ext cx="2455" cy="491"/>
              <a:chOff x="2562" y="1888"/>
              <a:chExt cx="2455" cy="491"/>
            </a:xfrm>
          </p:grpSpPr>
          <p:sp>
            <p:nvSpPr>
              <p:cNvPr id="22552" name="Line 16"/>
              <p:cNvSpPr/>
              <p:nvPr/>
            </p:nvSpPr>
            <p:spPr>
              <a:xfrm>
                <a:off x="2562" y="1888"/>
                <a:ext cx="809" cy="1"/>
              </a:xfrm>
              <a:prstGeom prst="line">
                <a:avLst/>
              </a:prstGeom>
              <a:ln w="28575" cap="flat" cmpd="sng">
                <a:solidFill>
                  <a:srgbClr val="A5002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2553" name="Line 17"/>
              <p:cNvSpPr/>
              <p:nvPr/>
            </p:nvSpPr>
            <p:spPr>
              <a:xfrm>
                <a:off x="3371" y="1889"/>
                <a:ext cx="0" cy="490"/>
              </a:xfrm>
              <a:prstGeom prst="line">
                <a:avLst/>
              </a:prstGeom>
              <a:ln w="28575" cap="flat" cmpd="sng">
                <a:solidFill>
                  <a:srgbClr val="A5002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2554" name="Line 18"/>
              <p:cNvSpPr/>
              <p:nvPr/>
            </p:nvSpPr>
            <p:spPr>
              <a:xfrm>
                <a:off x="3371" y="2379"/>
                <a:ext cx="1646" cy="0"/>
              </a:xfrm>
              <a:prstGeom prst="line">
                <a:avLst/>
              </a:prstGeom>
              <a:ln w="28575" cap="flat" cmpd="sng">
                <a:solidFill>
                  <a:srgbClr val="A5002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6" name="Group 20"/>
          <p:cNvGrpSpPr/>
          <p:nvPr/>
        </p:nvGrpSpPr>
        <p:grpSpPr>
          <a:xfrm>
            <a:off x="971550" y="1989138"/>
            <a:ext cx="3997325" cy="1192212"/>
            <a:chOff x="775" y="813"/>
            <a:chExt cx="2518" cy="751"/>
          </a:xfrm>
        </p:grpSpPr>
        <p:grpSp>
          <p:nvGrpSpPr>
            <p:cNvPr id="22544" name="Group 21"/>
            <p:cNvGrpSpPr/>
            <p:nvPr/>
          </p:nvGrpSpPr>
          <p:grpSpPr>
            <a:xfrm>
              <a:off x="775" y="813"/>
              <a:ext cx="2518" cy="751"/>
              <a:chOff x="775" y="813"/>
              <a:chExt cx="2518" cy="751"/>
            </a:xfrm>
          </p:grpSpPr>
          <p:sp>
            <p:nvSpPr>
              <p:cNvPr id="22546" name="Line 22"/>
              <p:cNvSpPr/>
              <p:nvPr/>
            </p:nvSpPr>
            <p:spPr>
              <a:xfrm>
                <a:off x="775" y="813"/>
                <a:ext cx="644" cy="1"/>
              </a:xfrm>
              <a:prstGeom prst="line">
                <a:avLst/>
              </a:prstGeom>
              <a:ln w="28575" cap="flat" cmpd="sng">
                <a:solidFill>
                  <a:srgbClr val="A5002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2547" name="Line 23"/>
              <p:cNvSpPr/>
              <p:nvPr/>
            </p:nvSpPr>
            <p:spPr>
              <a:xfrm>
                <a:off x="1419" y="814"/>
                <a:ext cx="0" cy="483"/>
              </a:xfrm>
              <a:prstGeom prst="line">
                <a:avLst/>
              </a:prstGeom>
              <a:ln w="28575" cap="flat" cmpd="sng">
                <a:solidFill>
                  <a:srgbClr val="A5002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2548" name="Line 24"/>
              <p:cNvSpPr/>
              <p:nvPr/>
            </p:nvSpPr>
            <p:spPr>
              <a:xfrm>
                <a:off x="1419" y="1297"/>
                <a:ext cx="1874" cy="0"/>
              </a:xfrm>
              <a:prstGeom prst="line">
                <a:avLst/>
              </a:prstGeom>
              <a:ln w="28575" cap="flat" cmpd="sng">
                <a:solidFill>
                  <a:srgbClr val="A5002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2549" name="Text Box 25"/>
              <p:cNvSpPr txBox="1"/>
              <p:nvPr/>
            </p:nvSpPr>
            <p:spPr>
              <a:xfrm>
                <a:off x="1235" y="988"/>
                <a:ext cx="377" cy="57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0" hangingPunct="0"/>
                <a:r>
                  <a:rPr lang="en-US" altLang="zh-CN" sz="5400" b="1" dirty="0">
                    <a:solidFill>
                      <a:srgbClr val="FF1389"/>
                    </a:solidFill>
                    <a:latin typeface="Times New Roman" panose="02020603050405020304" pitchFamily="18" charset="0"/>
                  </a:rPr>
                  <a:t>·</a:t>
                </a:r>
                <a:endParaRPr lang="en-US" altLang="zh-CN" sz="5400" b="1" dirty="0">
                  <a:solidFill>
                    <a:srgbClr val="FF1389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22545" name="Text Box 26"/>
            <p:cNvSpPr txBox="1"/>
            <p:nvPr/>
          </p:nvSpPr>
          <p:spPr>
            <a:xfrm>
              <a:off x="3007" y="968"/>
              <a:ext cx="250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5400" b="1" dirty="0">
                  <a:solidFill>
                    <a:srgbClr val="FF1389"/>
                  </a:solidFill>
                  <a:latin typeface="Times New Roman" panose="02020603050405020304" pitchFamily="18" charset="0"/>
                </a:rPr>
                <a:t>·</a:t>
              </a:r>
              <a:endPara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8" name="Group 41"/>
          <p:cNvGrpSpPr/>
          <p:nvPr/>
        </p:nvGrpSpPr>
        <p:grpSpPr>
          <a:xfrm>
            <a:off x="1403350" y="4724400"/>
            <a:ext cx="2478088" cy="768350"/>
            <a:chOff x="884" y="2976"/>
            <a:chExt cx="1561" cy="484"/>
          </a:xfrm>
        </p:grpSpPr>
        <p:sp>
          <p:nvSpPr>
            <p:cNvPr id="22541" name="Line 28"/>
            <p:cNvSpPr/>
            <p:nvPr/>
          </p:nvSpPr>
          <p:spPr>
            <a:xfrm>
              <a:off x="884" y="2976"/>
              <a:ext cx="436" cy="1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42" name="Line 29"/>
            <p:cNvSpPr/>
            <p:nvPr/>
          </p:nvSpPr>
          <p:spPr>
            <a:xfrm>
              <a:off x="1320" y="2977"/>
              <a:ext cx="0" cy="483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43" name="Line 30"/>
            <p:cNvSpPr/>
            <p:nvPr/>
          </p:nvSpPr>
          <p:spPr>
            <a:xfrm flipV="1">
              <a:off x="1320" y="3460"/>
              <a:ext cx="1125" cy="0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2536" name="Rectangle 33"/>
          <p:cNvSpPr/>
          <p:nvPr/>
        </p:nvSpPr>
        <p:spPr>
          <a:xfrm>
            <a:off x="1547813" y="5157788"/>
            <a:ext cx="36830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b="1" dirty="0">
                <a:solidFill>
                  <a:srgbClr val="FF1389"/>
                </a:solidFill>
                <a:latin typeface="Arial" panose="020B0604020202020204" pitchFamily="34" charset="0"/>
              </a:rPr>
              <a:t>·</a:t>
            </a:r>
            <a:endParaRPr lang="en-US" altLang="zh-CN" sz="4000" b="1" dirty="0">
              <a:solidFill>
                <a:srgbClr val="FF1389"/>
              </a:solidFill>
              <a:latin typeface="Arial" panose="020B0604020202020204" pitchFamily="34" charset="0"/>
            </a:endParaRPr>
          </a:p>
        </p:txBody>
      </p:sp>
      <p:sp>
        <p:nvSpPr>
          <p:cNvPr id="22537" name="Rectangle 34"/>
          <p:cNvSpPr/>
          <p:nvPr/>
        </p:nvSpPr>
        <p:spPr>
          <a:xfrm>
            <a:off x="3276600" y="5084763"/>
            <a:ext cx="350838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solidFill>
                  <a:srgbClr val="FF1389"/>
                </a:solidFill>
                <a:latin typeface="Arial" panose="020B0604020202020204" pitchFamily="34" charset="0"/>
              </a:rPr>
              <a:t>·</a:t>
            </a:r>
            <a:endParaRPr lang="en-US" altLang="zh-CN" sz="3600" b="1" dirty="0">
              <a:solidFill>
                <a:srgbClr val="FF1389"/>
              </a:solidFill>
              <a:latin typeface="Arial" panose="020B0604020202020204" pitchFamily="34" charset="0"/>
            </a:endParaRPr>
          </a:p>
        </p:txBody>
      </p:sp>
      <p:sp>
        <p:nvSpPr>
          <p:cNvPr id="22538" name="Rectangle 35"/>
          <p:cNvSpPr/>
          <p:nvPr/>
        </p:nvSpPr>
        <p:spPr>
          <a:xfrm>
            <a:off x="3276600" y="6216650"/>
            <a:ext cx="350838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solidFill>
                  <a:srgbClr val="FF1389"/>
                </a:solidFill>
                <a:latin typeface="Arial" panose="020B0604020202020204" pitchFamily="34" charset="0"/>
              </a:rPr>
              <a:t>·</a:t>
            </a:r>
            <a:endParaRPr lang="en-US" altLang="zh-CN" sz="3600" b="1" dirty="0">
              <a:solidFill>
                <a:srgbClr val="FF1389"/>
              </a:solidFill>
              <a:latin typeface="Arial" panose="020B0604020202020204" pitchFamily="34" charset="0"/>
            </a:endParaRPr>
          </a:p>
        </p:txBody>
      </p:sp>
      <p:sp>
        <p:nvSpPr>
          <p:cNvPr id="22539" name="Rectangle 36"/>
          <p:cNvSpPr/>
          <p:nvPr/>
        </p:nvSpPr>
        <p:spPr>
          <a:xfrm>
            <a:off x="6084888" y="6216650"/>
            <a:ext cx="350837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solidFill>
                  <a:srgbClr val="FF1389"/>
                </a:solidFill>
                <a:latin typeface="Arial" panose="020B0604020202020204" pitchFamily="34" charset="0"/>
              </a:rPr>
              <a:t>·</a:t>
            </a:r>
            <a:endParaRPr lang="en-US" altLang="zh-CN" sz="3600" b="1" dirty="0">
              <a:solidFill>
                <a:srgbClr val="FF1389"/>
              </a:solidFill>
              <a:latin typeface="Arial" panose="020B0604020202020204" pitchFamily="34" charset="0"/>
            </a:endParaRPr>
          </a:p>
        </p:txBody>
      </p:sp>
      <p:sp>
        <p:nvSpPr>
          <p:cNvPr id="22540" name="Rectangle 37"/>
          <p:cNvSpPr/>
          <p:nvPr/>
        </p:nvSpPr>
        <p:spPr>
          <a:xfrm>
            <a:off x="4932363" y="3429000"/>
            <a:ext cx="350837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solidFill>
                  <a:srgbClr val="FF1389"/>
                </a:solidFill>
                <a:latin typeface="Arial" panose="020B0604020202020204" pitchFamily="34" charset="0"/>
              </a:rPr>
              <a:t>·</a:t>
            </a:r>
            <a:endParaRPr lang="en-US" altLang="zh-CN" sz="3600" b="1" dirty="0">
              <a:solidFill>
                <a:srgbClr val="FF13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Text Box 2"/>
          <p:cNvSpPr txBox="1"/>
          <p:nvPr/>
        </p:nvSpPr>
        <p:spPr>
          <a:xfrm>
            <a:off x="179388" y="836613"/>
            <a:ext cx="8705850" cy="5214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85000"/>
              </a:lnSpc>
              <a:spcBef>
                <a:spcPct val="50000"/>
              </a:spcBef>
            </a:pPr>
            <a:r>
              <a:rPr lang="en-US" altLang="zh-CN" sz="4400" dirty="0">
                <a:solidFill>
                  <a:srgbClr val="003399"/>
                </a:solidFill>
                <a:latin typeface="方正超粗黑简体" pitchFamily="2" charset="-122"/>
                <a:ea typeface="方正超粗黑简体" pitchFamily="2" charset="-122"/>
              </a:rPr>
              <a:t>4</a:t>
            </a:r>
            <a:r>
              <a:rPr lang="zh-CN" altLang="en-US" sz="4400" dirty="0">
                <a:solidFill>
                  <a:srgbClr val="003399"/>
                </a:solidFill>
                <a:latin typeface="方正超粗黑简体" pitchFamily="2" charset="-122"/>
                <a:ea typeface="方正超粗黑简体" pitchFamily="2" charset="-122"/>
              </a:rPr>
              <a:t>、</a:t>
            </a:r>
            <a:r>
              <a:rPr lang="zh-CN" altLang="en-US" sz="4400" u="sng" dirty="0">
                <a:solidFill>
                  <a:srgbClr val="990099"/>
                </a:solidFill>
                <a:latin typeface="方正超粗黑简体" pitchFamily="2" charset="-122"/>
                <a:ea typeface="方正超粗黑简体" pitchFamily="2" charset="-122"/>
              </a:rPr>
              <a:t>介词结构后置</a:t>
            </a:r>
            <a:endParaRPr lang="zh-CN" altLang="en-US" sz="4400" dirty="0">
              <a:solidFill>
                <a:srgbClr val="003399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 algn="just">
              <a:lnSpc>
                <a:spcPct val="85000"/>
              </a:lnSpc>
              <a:spcBef>
                <a:spcPct val="50000"/>
              </a:spcBef>
            </a:pPr>
            <a:r>
              <a:rPr lang="zh-CN" altLang="en-US" sz="4400" dirty="0">
                <a:solidFill>
                  <a:srgbClr val="003399"/>
                </a:solidFill>
                <a:latin typeface="方正超粗黑简体" pitchFamily="2" charset="-122"/>
                <a:ea typeface="方正超粗黑简体" pitchFamily="2" charset="-122"/>
              </a:rPr>
              <a:t>       </a:t>
            </a:r>
            <a:r>
              <a:rPr lang="zh-CN" altLang="en-US" sz="36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现代汉语中，介词结构常常放在动词前作状语，古代汉语里有些则置后作补语。</a:t>
            </a:r>
            <a:endParaRPr lang="zh-CN" altLang="en-US" sz="36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 algn="just">
              <a:lnSpc>
                <a:spcPct val="85000"/>
              </a:lnSpc>
              <a:spcBef>
                <a:spcPct val="50000"/>
              </a:spcBef>
            </a:pPr>
            <a:r>
              <a:rPr lang="zh-CN" altLang="en-US" sz="44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⑴使负栋之柱，多于南亩之农夫。</a:t>
            </a:r>
            <a:endParaRPr lang="zh-CN" altLang="en-US" sz="44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 algn="just">
              <a:lnSpc>
                <a:spcPct val="85000"/>
              </a:lnSpc>
              <a:spcBef>
                <a:spcPct val="50000"/>
              </a:spcBef>
            </a:pPr>
            <a:r>
              <a:rPr lang="zh-CN" altLang="en-US" sz="44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⑵事急矣，请奉命求救于孙将军。</a:t>
            </a:r>
            <a:endParaRPr lang="zh-CN" altLang="en-US" sz="44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 algn="just">
              <a:lnSpc>
                <a:spcPct val="85000"/>
              </a:lnSpc>
              <a:spcBef>
                <a:spcPct val="50000"/>
              </a:spcBef>
            </a:pPr>
            <a:r>
              <a:rPr lang="zh-CN" altLang="en-US" sz="44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⑶青，取之于</a:t>
            </a:r>
            <a:r>
              <a:rPr lang="zh-CN" altLang="en-US" sz="4400" u="sng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蓝</a:t>
            </a:r>
            <a:r>
              <a:rPr lang="zh-CN" altLang="en-US" sz="44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，而青于蓝。</a:t>
            </a:r>
            <a:endParaRPr lang="zh-CN" altLang="en-US" sz="44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>
          <a:xfrm>
            <a:off x="4356100" y="3500438"/>
            <a:ext cx="4143375" cy="1293812"/>
            <a:chOff x="2744" y="2205"/>
            <a:chExt cx="2610" cy="815"/>
          </a:xfrm>
        </p:grpSpPr>
        <p:sp>
          <p:nvSpPr>
            <p:cNvPr id="23571" name="Line 5"/>
            <p:cNvSpPr/>
            <p:nvPr/>
          </p:nvSpPr>
          <p:spPr>
            <a:xfrm>
              <a:off x="2744" y="2205"/>
              <a:ext cx="583" cy="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72" name="Line 6"/>
            <p:cNvSpPr/>
            <p:nvPr/>
          </p:nvSpPr>
          <p:spPr>
            <a:xfrm>
              <a:off x="3327" y="2205"/>
              <a:ext cx="0" cy="47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73" name="Line 7"/>
            <p:cNvSpPr/>
            <p:nvPr/>
          </p:nvSpPr>
          <p:spPr>
            <a:xfrm>
              <a:off x="3327" y="2675"/>
              <a:ext cx="2027" cy="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74" name="Text Box 8"/>
            <p:cNvSpPr txBox="1"/>
            <p:nvPr/>
          </p:nvSpPr>
          <p:spPr>
            <a:xfrm>
              <a:off x="3179" y="2444"/>
              <a:ext cx="517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5400" b="1" dirty="0">
                  <a:solidFill>
                    <a:srgbClr val="FF1389"/>
                  </a:solidFill>
                  <a:latin typeface="Times New Roman" panose="02020603050405020304" pitchFamily="18" charset="0"/>
                </a:rPr>
                <a:t>  ·</a:t>
              </a:r>
              <a:endPara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Group 21"/>
          <p:cNvGrpSpPr/>
          <p:nvPr/>
        </p:nvGrpSpPr>
        <p:grpSpPr>
          <a:xfrm>
            <a:off x="2195513" y="5300663"/>
            <a:ext cx="2232025" cy="1293812"/>
            <a:chOff x="1383" y="3339"/>
            <a:chExt cx="1406" cy="815"/>
          </a:xfrm>
        </p:grpSpPr>
        <p:sp>
          <p:nvSpPr>
            <p:cNvPr id="23567" name="Line 10"/>
            <p:cNvSpPr/>
            <p:nvPr/>
          </p:nvSpPr>
          <p:spPr>
            <a:xfrm>
              <a:off x="1383" y="3339"/>
              <a:ext cx="58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68" name="Line 11"/>
            <p:cNvSpPr/>
            <p:nvPr/>
          </p:nvSpPr>
          <p:spPr>
            <a:xfrm>
              <a:off x="1966" y="3339"/>
              <a:ext cx="0" cy="47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69" name="Line 12"/>
            <p:cNvSpPr/>
            <p:nvPr/>
          </p:nvSpPr>
          <p:spPr>
            <a:xfrm>
              <a:off x="1966" y="3809"/>
              <a:ext cx="823" cy="2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70" name="Text Box 13"/>
            <p:cNvSpPr txBox="1"/>
            <p:nvPr/>
          </p:nvSpPr>
          <p:spPr>
            <a:xfrm>
              <a:off x="1818" y="3578"/>
              <a:ext cx="654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5400" b="1" dirty="0">
                  <a:solidFill>
                    <a:srgbClr val="FF1389"/>
                  </a:solidFill>
                  <a:latin typeface="Times New Roman" panose="02020603050405020304" pitchFamily="18" charset="0"/>
                </a:rPr>
                <a:t> ·</a:t>
              </a:r>
              <a:endPara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" name="Group 22"/>
          <p:cNvGrpSpPr/>
          <p:nvPr/>
        </p:nvGrpSpPr>
        <p:grpSpPr>
          <a:xfrm>
            <a:off x="5000625" y="5373688"/>
            <a:ext cx="2235200" cy="1293812"/>
            <a:chOff x="3150" y="3385"/>
            <a:chExt cx="1408" cy="815"/>
          </a:xfrm>
        </p:grpSpPr>
        <p:sp>
          <p:nvSpPr>
            <p:cNvPr id="23563" name="Line 17"/>
            <p:cNvSpPr/>
            <p:nvPr/>
          </p:nvSpPr>
          <p:spPr>
            <a:xfrm>
              <a:off x="3150" y="3385"/>
              <a:ext cx="58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64" name="Line 18"/>
            <p:cNvSpPr/>
            <p:nvPr/>
          </p:nvSpPr>
          <p:spPr>
            <a:xfrm>
              <a:off x="3733" y="3385"/>
              <a:ext cx="0" cy="47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65" name="Line 19"/>
            <p:cNvSpPr/>
            <p:nvPr/>
          </p:nvSpPr>
          <p:spPr>
            <a:xfrm>
              <a:off x="3733" y="3855"/>
              <a:ext cx="825" cy="2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66" name="Text Box 20"/>
            <p:cNvSpPr txBox="1"/>
            <p:nvPr/>
          </p:nvSpPr>
          <p:spPr>
            <a:xfrm>
              <a:off x="3585" y="3624"/>
              <a:ext cx="654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5400" b="1" dirty="0">
                  <a:solidFill>
                    <a:srgbClr val="FF1389"/>
                  </a:solidFill>
                  <a:latin typeface="Times New Roman" panose="02020603050405020304" pitchFamily="18" charset="0"/>
                </a:rPr>
                <a:t> ·</a:t>
              </a:r>
              <a:endPara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" name="Group 23"/>
          <p:cNvGrpSpPr/>
          <p:nvPr/>
        </p:nvGrpSpPr>
        <p:grpSpPr>
          <a:xfrm>
            <a:off x="5003800" y="4365625"/>
            <a:ext cx="2235200" cy="1293813"/>
            <a:chOff x="3150" y="3385"/>
            <a:chExt cx="1408" cy="815"/>
          </a:xfrm>
        </p:grpSpPr>
        <p:sp>
          <p:nvSpPr>
            <p:cNvPr id="23559" name="Line 24"/>
            <p:cNvSpPr/>
            <p:nvPr/>
          </p:nvSpPr>
          <p:spPr>
            <a:xfrm>
              <a:off x="3150" y="3385"/>
              <a:ext cx="58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60" name="Line 25"/>
            <p:cNvSpPr/>
            <p:nvPr/>
          </p:nvSpPr>
          <p:spPr>
            <a:xfrm>
              <a:off x="3733" y="3385"/>
              <a:ext cx="0" cy="47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61" name="Line 26"/>
            <p:cNvSpPr/>
            <p:nvPr/>
          </p:nvSpPr>
          <p:spPr>
            <a:xfrm>
              <a:off x="3733" y="3855"/>
              <a:ext cx="825" cy="2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62" name="Text Box 27"/>
            <p:cNvSpPr txBox="1"/>
            <p:nvPr/>
          </p:nvSpPr>
          <p:spPr>
            <a:xfrm>
              <a:off x="3585" y="3624"/>
              <a:ext cx="654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5400" b="1" dirty="0">
                  <a:solidFill>
                    <a:srgbClr val="FF1389"/>
                  </a:solidFill>
                  <a:latin typeface="Times New Roman" panose="02020603050405020304" pitchFamily="18" charset="0"/>
                </a:rPr>
                <a:t> ·</a:t>
              </a:r>
              <a:endPara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2"/>
          <p:cNvSpPr/>
          <p:nvPr/>
        </p:nvSpPr>
        <p:spPr>
          <a:xfrm>
            <a:off x="250825" y="836613"/>
            <a:ext cx="8459788" cy="57165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en-US" altLang="zh-CN" sz="44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⑷</a:t>
            </a:r>
            <a:r>
              <a:rPr lang="zh-CN" altLang="en-US" sz="44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君子博学而日参省乎</a:t>
            </a:r>
            <a:r>
              <a:rPr lang="zh-CN" altLang="en-US" sz="4400" u="sng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己</a:t>
            </a:r>
            <a:endParaRPr lang="zh-CN" altLang="en-US" sz="44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zh-CN" altLang="en-US" sz="44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⑸生乎吾前，其闻道也固先乎</a:t>
            </a:r>
            <a:r>
              <a:rPr lang="zh-CN" altLang="en-US" sz="4400" u="sng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吾</a:t>
            </a:r>
            <a:r>
              <a:rPr lang="zh-CN" altLang="en-US" sz="44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，吾从而师之</a:t>
            </a:r>
            <a:endParaRPr lang="zh-CN" altLang="en-US" sz="44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zh-CN" altLang="en-US" sz="44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⑹古人观于</a:t>
            </a:r>
            <a:r>
              <a:rPr lang="zh-CN" altLang="en-US" sz="4400" u="sng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天地、山川、草木、虫鱼、鸟兽</a:t>
            </a:r>
            <a:r>
              <a:rPr lang="zh-CN" altLang="en-US" sz="44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，往往有得</a:t>
            </a:r>
            <a:endParaRPr lang="zh-CN" altLang="en-US" sz="44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zh-CN" altLang="en-US" sz="44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  ⑺饰以</a:t>
            </a:r>
            <a:r>
              <a:rPr lang="zh-CN" altLang="en-US" sz="4400" u="sng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篆文山龟鸟兽之形</a:t>
            </a:r>
            <a:r>
              <a:rPr lang="zh-CN" altLang="en-US" sz="44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。</a:t>
            </a:r>
            <a:endParaRPr lang="zh-CN" altLang="en-US" sz="44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</p:txBody>
      </p:sp>
      <p:grpSp>
        <p:nvGrpSpPr>
          <p:cNvPr id="2" name="Group 14"/>
          <p:cNvGrpSpPr/>
          <p:nvPr/>
        </p:nvGrpSpPr>
        <p:grpSpPr>
          <a:xfrm>
            <a:off x="4427538" y="908050"/>
            <a:ext cx="4143375" cy="1293813"/>
            <a:chOff x="2517" y="663"/>
            <a:chExt cx="2610" cy="815"/>
          </a:xfrm>
        </p:grpSpPr>
        <p:sp>
          <p:nvSpPr>
            <p:cNvPr id="24595" name="Line 10"/>
            <p:cNvSpPr/>
            <p:nvPr/>
          </p:nvSpPr>
          <p:spPr>
            <a:xfrm>
              <a:off x="2517" y="663"/>
              <a:ext cx="583" cy="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96" name="Line 11"/>
            <p:cNvSpPr/>
            <p:nvPr/>
          </p:nvSpPr>
          <p:spPr>
            <a:xfrm>
              <a:off x="3100" y="663"/>
              <a:ext cx="0" cy="47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97" name="Line 12"/>
            <p:cNvSpPr/>
            <p:nvPr/>
          </p:nvSpPr>
          <p:spPr>
            <a:xfrm>
              <a:off x="3100" y="1133"/>
              <a:ext cx="2027" cy="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98" name="Text Box 13"/>
            <p:cNvSpPr txBox="1"/>
            <p:nvPr/>
          </p:nvSpPr>
          <p:spPr>
            <a:xfrm>
              <a:off x="2952" y="902"/>
              <a:ext cx="517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5400" b="1" dirty="0">
                  <a:solidFill>
                    <a:srgbClr val="FF1389"/>
                  </a:solidFill>
                  <a:latin typeface="Times New Roman" panose="02020603050405020304" pitchFamily="18" charset="0"/>
                </a:rPr>
                <a:t>  ·</a:t>
              </a:r>
              <a:endPara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Group 15"/>
          <p:cNvGrpSpPr/>
          <p:nvPr/>
        </p:nvGrpSpPr>
        <p:grpSpPr>
          <a:xfrm>
            <a:off x="539750" y="1989138"/>
            <a:ext cx="4143375" cy="1293812"/>
            <a:chOff x="2517" y="663"/>
            <a:chExt cx="2610" cy="815"/>
          </a:xfrm>
        </p:grpSpPr>
        <p:sp>
          <p:nvSpPr>
            <p:cNvPr id="24591" name="Line 16"/>
            <p:cNvSpPr/>
            <p:nvPr/>
          </p:nvSpPr>
          <p:spPr>
            <a:xfrm>
              <a:off x="2517" y="663"/>
              <a:ext cx="583" cy="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92" name="Line 17"/>
            <p:cNvSpPr/>
            <p:nvPr/>
          </p:nvSpPr>
          <p:spPr>
            <a:xfrm>
              <a:off x="3100" y="663"/>
              <a:ext cx="0" cy="47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93" name="Line 18"/>
            <p:cNvSpPr/>
            <p:nvPr/>
          </p:nvSpPr>
          <p:spPr>
            <a:xfrm>
              <a:off x="3100" y="1133"/>
              <a:ext cx="2027" cy="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94" name="Text Box 19"/>
            <p:cNvSpPr txBox="1"/>
            <p:nvPr/>
          </p:nvSpPr>
          <p:spPr>
            <a:xfrm>
              <a:off x="2952" y="902"/>
              <a:ext cx="517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5400" b="1" dirty="0">
                  <a:solidFill>
                    <a:srgbClr val="FF1389"/>
                  </a:solidFill>
                  <a:latin typeface="Times New Roman" panose="02020603050405020304" pitchFamily="18" charset="0"/>
                </a:rPr>
                <a:t>  ·</a:t>
              </a:r>
              <a:endPara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" name="Group 20"/>
          <p:cNvGrpSpPr/>
          <p:nvPr/>
        </p:nvGrpSpPr>
        <p:grpSpPr>
          <a:xfrm>
            <a:off x="1619250" y="3789363"/>
            <a:ext cx="4143375" cy="1293812"/>
            <a:chOff x="2517" y="663"/>
            <a:chExt cx="2610" cy="815"/>
          </a:xfrm>
        </p:grpSpPr>
        <p:sp>
          <p:nvSpPr>
            <p:cNvPr id="24587" name="Line 21"/>
            <p:cNvSpPr/>
            <p:nvPr/>
          </p:nvSpPr>
          <p:spPr>
            <a:xfrm>
              <a:off x="2517" y="663"/>
              <a:ext cx="583" cy="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88" name="Line 22"/>
            <p:cNvSpPr/>
            <p:nvPr/>
          </p:nvSpPr>
          <p:spPr>
            <a:xfrm>
              <a:off x="3100" y="663"/>
              <a:ext cx="0" cy="47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89" name="Line 23"/>
            <p:cNvSpPr/>
            <p:nvPr/>
          </p:nvSpPr>
          <p:spPr>
            <a:xfrm>
              <a:off x="3100" y="1133"/>
              <a:ext cx="2027" cy="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90" name="Text Box 24"/>
            <p:cNvSpPr txBox="1"/>
            <p:nvPr/>
          </p:nvSpPr>
          <p:spPr>
            <a:xfrm>
              <a:off x="2952" y="902"/>
              <a:ext cx="517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5400" b="1" dirty="0">
                  <a:solidFill>
                    <a:srgbClr val="FF1389"/>
                  </a:solidFill>
                  <a:latin typeface="Times New Roman" panose="02020603050405020304" pitchFamily="18" charset="0"/>
                </a:rPr>
                <a:t>  ·</a:t>
              </a:r>
              <a:endPara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" name="Group 25"/>
          <p:cNvGrpSpPr/>
          <p:nvPr/>
        </p:nvGrpSpPr>
        <p:grpSpPr>
          <a:xfrm>
            <a:off x="900113" y="5805488"/>
            <a:ext cx="4143375" cy="1293812"/>
            <a:chOff x="2517" y="663"/>
            <a:chExt cx="2610" cy="815"/>
          </a:xfrm>
        </p:grpSpPr>
        <p:sp>
          <p:nvSpPr>
            <p:cNvPr id="24583" name="Line 26"/>
            <p:cNvSpPr/>
            <p:nvPr/>
          </p:nvSpPr>
          <p:spPr>
            <a:xfrm>
              <a:off x="2517" y="663"/>
              <a:ext cx="583" cy="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84" name="Line 27"/>
            <p:cNvSpPr/>
            <p:nvPr/>
          </p:nvSpPr>
          <p:spPr>
            <a:xfrm>
              <a:off x="3100" y="663"/>
              <a:ext cx="0" cy="47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85" name="Line 28"/>
            <p:cNvSpPr/>
            <p:nvPr/>
          </p:nvSpPr>
          <p:spPr>
            <a:xfrm>
              <a:off x="3100" y="1133"/>
              <a:ext cx="2027" cy="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86" name="Text Box 29"/>
            <p:cNvSpPr txBox="1"/>
            <p:nvPr/>
          </p:nvSpPr>
          <p:spPr>
            <a:xfrm>
              <a:off x="2952" y="902"/>
              <a:ext cx="517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sz="5400" b="1" dirty="0">
                  <a:solidFill>
                    <a:srgbClr val="FF1389"/>
                  </a:solidFill>
                  <a:latin typeface="Times New Roman" panose="02020603050405020304" pitchFamily="18" charset="0"/>
                </a:rPr>
                <a:t>  ·</a:t>
              </a:r>
              <a:endPara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Text Box 2"/>
          <p:cNvSpPr txBox="1"/>
          <p:nvPr/>
        </p:nvSpPr>
        <p:spPr>
          <a:xfrm>
            <a:off x="304800" y="908050"/>
            <a:ext cx="8534400" cy="56276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6600" dirty="0">
                <a:solidFill>
                  <a:srgbClr val="990099"/>
                </a:solidFill>
                <a:latin typeface="方正超粗黑简体" pitchFamily="2" charset="-122"/>
                <a:ea typeface="方正超粗黑简体" pitchFamily="2" charset="-122"/>
              </a:rPr>
              <a:t>     </a:t>
            </a:r>
            <a:r>
              <a:rPr lang="zh-CN" altLang="en-US" sz="6600" dirty="0">
                <a:solidFill>
                  <a:srgbClr val="990099"/>
                </a:solidFill>
                <a:latin typeface="方正超粗黑简体" pitchFamily="2" charset="-122"/>
                <a:ea typeface="方正超粗黑简体" pitchFamily="2" charset="-122"/>
              </a:rPr>
              <a:t>四、省略句：</a:t>
            </a:r>
            <a:endParaRPr lang="zh-CN" altLang="en-US" sz="6600" dirty="0">
              <a:solidFill>
                <a:srgbClr val="990099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6600" i="1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句子中省略某词或某成份的现象，古代汉语中更为多见，常见的有以下几种：</a:t>
            </a:r>
            <a:endParaRPr lang="zh-CN" altLang="en-US" sz="6600" i="1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Text Box 2"/>
          <p:cNvSpPr txBox="1"/>
          <p:nvPr/>
        </p:nvSpPr>
        <p:spPr>
          <a:xfrm>
            <a:off x="152400" y="836613"/>
            <a:ext cx="8763000" cy="5532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4200" dirty="0">
                <a:solidFill>
                  <a:srgbClr val="003399"/>
                </a:solidFill>
                <a:latin typeface="方正超粗黑简体" pitchFamily="2" charset="-122"/>
                <a:ea typeface="方正超粗黑简体" pitchFamily="2" charset="-122"/>
              </a:rPr>
              <a:t>1</a:t>
            </a:r>
            <a:r>
              <a:rPr lang="zh-CN" altLang="en-US" sz="4200" dirty="0">
                <a:solidFill>
                  <a:srgbClr val="003399"/>
                </a:solidFill>
                <a:latin typeface="方正超粗黑简体" pitchFamily="2" charset="-122"/>
                <a:ea typeface="方正超粗黑简体" pitchFamily="2" charset="-122"/>
              </a:rPr>
              <a:t>．</a:t>
            </a:r>
            <a:r>
              <a:rPr lang="zh-CN" altLang="en-US" sz="4200" u="sng" dirty="0">
                <a:solidFill>
                  <a:srgbClr val="A50021"/>
                </a:solidFill>
                <a:latin typeface="方正超粗黑简体" pitchFamily="2" charset="-122"/>
                <a:ea typeface="方正超粗黑简体" pitchFamily="2" charset="-122"/>
              </a:rPr>
              <a:t>省主语</a:t>
            </a:r>
            <a:r>
              <a:rPr lang="zh-CN" altLang="en-US" sz="4200" dirty="0">
                <a:solidFill>
                  <a:srgbClr val="A50021"/>
                </a:solidFill>
                <a:latin typeface="方正超粗黑简体" pitchFamily="2" charset="-122"/>
                <a:ea typeface="方正超粗黑简体" pitchFamily="2" charset="-122"/>
              </a:rPr>
              <a:t>：</a:t>
            </a:r>
            <a:endParaRPr lang="zh-CN" altLang="en-US" sz="4200" dirty="0">
              <a:solidFill>
                <a:srgbClr val="A50021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2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⑴永州之野产异蛇，（）黑质而白章，（）触草木，（）尽死。</a:t>
            </a:r>
            <a:endParaRPr lang="zh-CN" altLang="en-US" sz="42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42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⑵沛公谓张良曰：</a:t>
            </a:r>
            <a:r>
              <a:rPr lang="zh-CN" altLang="en-US" sz="4200" dirty="0">
                <a:solidFill>
                  <a:srgbClr val="0000CC"/>
                </a:solidFill>
                <a:latin typeface="Times New Roman" panose="02020603050405020304" pitchFamily="18" charset="0"/>
                <a:ea typeface="方正超粗黑简体" pitchFamily="2" charset="-122"/>
              </a:rPr>
              <a:t>“</a:t>
            </a:r>
            <a:r>
              <a:rPr lang="en-US" altLang="zh-CN" sz="4200" dirty="0">
                <a:solidFill>
                  <a:srgbClr val="0000CC"/>
                </a:solidFill>
                <a:latin typeface="Times New Roman" panose="02020603050405020304" pitchFamily="18" charset="0"/>
                <a:ea typeface="方正超粗黑简体" pitchFamily="2" charset="-122"/>
              </a:rPr>
              <a:t>……</a:t>
            </a:r>
            <a:r>
              <a:rPr lang="zh-CN" altLang="en-US" sz="42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（ ）度我至军中，公乃入。</a:t>
            </a:r>
            <a:endParaRPr lang="zh-CN" altLang="en-US" sz="42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42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⑶（  ）曰：</a:t>
            </a:r>
            <a:r>
              <a:rPr lang="zh-CN" altLang="en-US" sz="4200" dirty="0">
                <a:solidFill>
                  <a:srgbClr val="0000CC"/>
                </a:solidFill>
                <a:latin typeface="Times New Roman" panose="02020603050405020304" pitchFamily="18" charset="0"/>
                <a:ea typeface="方正超粗黑简体" pitchFamily="2" charset="-122"/>
              </a:rPr>
              <a:t>“</a:t>
            </a:r>
            <a:r>
              <a:rPr lang="zh-CN" altLang="en-US" sz="42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独乐乐，与人乐乐，孰乐？</a:t>
            </a:r>
            <a:r>
              <a:rPr lang="zh-CN" altLang="en-US" sz="4200" dirty="0">
                <a:solidFill>
                  <a:srgbClr val="0000CC"/>
                </a:solidFill>
                <a:latin typeface="Times New Roman" panose="02020603050405020304" pitchFamily="18" charset="0"/>
                <a:ea typeface="方正超粗黑简体" pitchFamily="2" charset="-122"/>
              </a:rPr>
              <a:t>”</a:t>
            </a:r>
            <a:r>
              <a:rPr lang="zh-CN" altLang="en-US" sz="42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（  ）曰：</a:t>
            </a:r>
            <a:r>
              <a:rPr lang="zh-CN" altLang="en-US" sz="4200" dirty="0">
                <a:solidFill>
                  <a:srgbClr val="0000CC"/>
                </a:solidFill>
                <a:latin typeface="Times New Roman" panose="02020603050405020304" pitchFamily="18" charset="0"/>
                <a:ea typeface="方正超粗黑简体" pitchFamily="2" charset="-122"/>
              </a:rPr>
              <a:t>“</a:t>
            </a:r>
            <a:r>
              <a:rPr lang="zh-CN" altLang="en-US" sz="42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不若与人。</a:t>
            </a:r>
            <a:r>
              <a:rPr lang="zh-CN" altLang="en-US" sz="4200" dirty="0">
                <a:solidFill>
                  <a:srgbClr val="0000CC"/>
                </a:solidFill>
                <a:latin typeface="Times New Roman" panose="02020603050405020304" pitchFamily="18" charset="0"/>
                <a:ea typeface="方正超粗黑简体" pitchFamily="2" charset="-122"/>
              </a:rPr>
              <a:t>”</a:t>
            </a:r>
            <a:endParaRPr lang="zh-CN" altLang="en-US" sz="42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</p:txBody>
      </p:sp>
      <p:sp>
        <p:nvSpPr>
          <p:cNvPr id="27651" name="Rectangle 3"/>
          <p:cNvSpPr/>
          <p:nvPr/>
        </p:nvSpPr>
        <p:spPr>
          <a:xfrm>
            <a:off x="6804025" y="2565400"/>
            <a:ext cx="27368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4000" b="1" dirty="0">
                <a:solidFill>
                  <a:srgbClr val="FF0000"/>
                </a:solidFill>
                <a:latin typeface="方正魏碑简体" pitchFamily="2" charset="-122"/>
                <a:ea typeface="方正魏碑简体" pitchFamily="2" charset="-122"/>
              </a:rPr>
              <a:t>[</a:t>
            </a:r>
            <a:r>
              <a:rPr lang="zh-CN" altLang="en-US" sz="4000" b="1" dirty="0">
                <a:solidFill>
                  <a:srgbClr val="FF0000"/>
                </a:solidFill>
                <a:latin typeface="方正魏碑简体" pitchFamily="2" charset="-122"/>
                <a:ea typeface="方正魏碑简体" pitchFamily="2" charset="-122"/>
              </a:rPr>
              <a:t>承前省略</a:t>
            </a:r>
            <a:r>
              <a:rPr lang="en-US" altLang="zh-CN" sz="4000" b="1" dirty="0">
                <a:solidFill>
                  <a:srgbClr val="FF0000"/>
                </a:solidFill>
                <a:latin typeface="方正魏碑简体" pitchFamily="2" charset="-122"/>
                <a:ea typeface="方正魏碑简体" pitchFamily="2" charset="-122"/>
              </a:rPr>
              <a:t>]</a:t>
            </a:r>
            <a:endParaRPr lang="en-US" altLang="zh-CN" sz="4000" b="1" dirty="0">
              <a:solidFill>
                <a:srgbClr val="FF0000"/>
              </a:solidFill>
              <a:latin typeface="方正魏碑简体" pitchFamily="2" charset="-122"/>
              <a:ea typeface="方正魏碑简体" pitchFamily="2" charset="-122"/>
            </a:endParaRPr>
          </a:p>
        </p:txBody>
      </p:sp>
      <p:sp>
        <p:nvSpPr>
          <p:cNvPr id="27652" name="Rectangle 4"/>
          <p:cNvSpPr/>
          <p:nvPr/>
        </p:nvSpPr>
        <p:spPr>
          <a:xfrm>
            <a:off x="4356100" y="4149725"/>
            <a:ext cx="3048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4000" b="1" dirty="0">
                <a:solidFill>
                  <a:srgbClr val="FF0000"/>
                </a:solidFill>
                <a:latin typeface="方正魏碑简体" pitchFamily="2" charset="-122"/>
                <a:ea typeface="方正魏碑简体" pitchFamily="2" charset="-122"/>
              </a:rPr>
              <a:t>[</a:t>
            </a:r>
            <a:r>
              <a:rPr lang="zh-CN" altLang="en-US" sz="4000" b="1" dirty="0">
                <a:solidFill>
                  <a:srgbClr val="FF0000"/>
                </a:solidFill>
                <a:latin typeface="方正魏碑简体" pitchFamily="2" charset="-122"/>
                <a:ea typeface="方正魏碑简体" pitchFamily="2" charset="-122"/>
              </a:rPr>
              <a:t>蒙后省略</a:t>
            </a:r>
            <a:r>
              <a:rPr lang="en-US" altLang="zh-CN" sz="4000" b="1" dirty="0">
                <a:solidFill>
                  <a:srgbClr val="FF0000"/>
                </a:solidFill>
                <a:latin typeface="方正魏碑简体" pitchFamily="2" charset="-122"/>
                <a:ea typeface="方正魏碑简体" pitchFamily="2" charset="-122"/>
              </a:rPr>
              <a:t>]</a:t>
            </a:r>
            <a:endParaRPr lang="en-US" altLang="zh-CN" sz="4000" b="1" dirty="0">
              <a:solidFill>
                <a:srgbClr val="FF0000"/>
              </a:solidFill>
              <a:latin typeface="方正魏碑简体" pitchFamily="2" charset="-122"/>
              <a:ea typeface="方正魏碑简体" pitchFamily="2" charset="-122"/>
            </a:endParaRPr>
          </a:p>
        </p:txBody>
      </p:sp>
      <p:sp>
        <p:nvSpPr>
          <p:cNvPr id="27653" name="Rectangle 5"/>
          <p:cNvSpPr/>
          <p:nvPr/>
        </p:nvSpPr>
        <p:spPr>
          <a:xfrm>
            <a:off x="6084888" y="6156325"/>
            <a:ext cx="3352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4000" b="1" dirty="0">
                <a:solidFill>
                  <a:srgbClr val="FF0000"/>
                </a:solidFill>
                <a:latin typeface="方正魏碑简体" pitchFamily="2" charset="-122"/>
                <a:ea typeface="方正魏碑简体" pitchFamily="2" charset="-122"/>
              </a:rPr>
              <a:t>[</a:t>
            </a:r>
            <a:r>
              <a:rPr lang="zh-CN" altLang="en-US" sz="4000" b="1" dirty="0">
                <a:solidFill>
                  <a:srgbClr val="FF0000"/>
                </a:solidFill>
                <a:latin typeface="方正魏碑简体" pitchFamily="2" charset="-122"/>
                <a:ea typeface="方正魏碑简体" pitchFamily="2" charset="-122"/>
              </a:rPr>
              <a:t>对话省略</a:t>
            </a:r>
            <a:r>
              <a:rPr lang="en-US" altLang="zh-CN" sz="4000" b="1" dirty="0">
                <a:solidFill>
                  <a:srgbClr val="FF0000"/>
                </a:solidFill>
                <a:latin typeface="方正魏碑简体" pitchFamily="2" charset="-122"/>
                <a:ea typeface="方正魏碑简体" pitchFamily="2" charset="-122"/>
              </a:rPr>
              <a:t>]</a:t>
            </a:r>
            <a:endParaRPr lang="en-US" altLang="zh-CN" sz="4000" b="1" dirty="0">
              <a:solidFill>
                <a:srgbClr val="FF0000"/>
              </a:solidFill>
              <a:latin typeface="方正魏碑简体" pitchFamily="2" charset="-122"/>
              <a:ea typeface="方正魏碑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2" grpId="0"/>
      <p:bldP spid="2765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Text Box 2"/>
          <p:cNvSpPr txBox="1"/>
          <p:nvPr/>
        </p:nvSpPr>
        <p:spPr>
          <a:xfrm>
            <a:off x="250825" y="836613"/>
            <a:ext cx="8642350" cy="5454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en-US" altLang="zh-CN" sz="4400" dirty="0">
                <a:solidFill>
                  <a:srgbClr val="003399"/>
                </a:solidFill>
                <a:latin typeface="方正超粗黑简体" pitchFamily="2" charset="-122"/>
                <a:ea typeface="方正超粗黑简体" pitchFamily="2" charset="-122"/>
              </a:rPr>
              <a:t>2</a:t>
            </a:r>
            <a:r>
              <a:rPr lang="zh-CN" altLang="en-US" sz="4400" dirty="0">
                <a:solidFill>
                  <a:srgbClr val="003399"/>
                </a:solidFill>
                <a:latin typeface="方正超粗黑简体" pitchFamily="2" charset="-122"/>
                <a:ea typeface="方正超粗黑简体" pitchFamily="2" charset="-122"/>
              </a:rPr>
              <a:t>．</a:t>
            </a:r>
            <a:r>
              <a:rPr lang="zh-CN" altLang="en-US" sz="4400" u="sng" dirty="0">
                <a:solidFill>
                  <a:srgbClr val="990099"/>
                </a:solidFill>
                <a:latin typeface="方正超粗黑简体" pitchFamily="2" charset="-122"/>
                <a:ea typeface="方正超粗黑简体" pitchFamily="2" charset="-122"/>
              </a:rPr>
              <a:t>省谓语</a:t>
            </a:r>
            <a:r>
              <a:rPr lang="zh-CN" altLang="en-US" sz="4400" dirty="0">
                <a:solidFill>
                  <a:srgbClr val="003399"/>
                </a:solidFill>
                <a:latin typeface="方正超粗黑简体" pitchFamily="2" charset="-122"/>
                <a:ea typeface="方正超粗黑简体" pitchFamily="2" charset="-122"/>
              </a:rPr>
              <a:t>：</a:t>
            </a:r>
            <a:endParaRPr lang="zh-CN" altLang="en-US" sz="4400" dirty="0">
              <a:solidFill>
                <a:srgbClr val="003399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en-US" sz="40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⑴一鼓作气，再（  ）而衰，三（  ）而竭。</a:t>
            </a:r>
            <a:endParaRPr lang="zh-CN" altLang="en-US" sz="40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en-US" sz="40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⑵及左公下厂狱，史朝夕（  ）狱门外。</a:t>
            </a:r>
            <a:endParaRPr lang="zh-CN" altLang="en-US" sz="40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4000" dirty="0">
                <a:solidFill>
                  <a:srgbClr val="0000CC"/>
                </a:solidFill>
                <a:latin typeface="Arial" panose="020B0604020202020204" pitchFamily="34" charset="0"/>
                <a:ea typeface="方正超粗黑简体" pitchFamily="2" charset="-122"/>
              </a:rPr>
              <a:t>⑶杨子之邻人亡羊，即率其党（家人）（  ），又请杨子之竖（童仆）追之。</a:t>
            </a:r>
            <a:endParaRPr lang="zh-CN" altLang="en-US" sz="4000" dirty="0">
              <a:solidFill>
                <a:srgbClr val="0000CC"/>
              </a:solidFill>
              <a:latin typeface="Arial" panose="020B0604020202020204" pitchFamily="34" charset="0"/>
              <a:ea typeface="方正超粗黑简体" pitchFamily="2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Text Box 2"/>
          <p:cNvSpPr txBox="1"/>
          <p:nvPr/>
        </p:nvSpPr>
        <p:spPr>
          <a:xfrm>
            <a:off x="179388" y="666750"/>
            <a:ext cx="8748712" cy="6191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95000"/>
              </a:lnSpc>
              <a:spcBef>
                <a:spcPct val="50000"/>
              </a:spcBef>
            </a:pPr>
            <a:r>
              <a:rPr lang="en-US" altLang="zh-CN" sz="4800" dirty="0">
                <a:solidFill>
                  <a:srgbClr val="003399"/>
                </a:solidFill>
                <a:latin typeface="方正超粗黑简体" pitchFamily="2" charset="-122"/>
                <a:ea typeface="方正超粗黑简体" pitchFamily="2" charset="-122"/>
              </a:rPr>
              <a:t>3</a:t>
            </a:r>
            <a:r>
              <a:rPr lang="zh-CN" altLang="en-US" sz="4800" dirty="0">
                <a:solidFill>
                  <a:srgbClr val="003399"/>
                </a:solidFill>
                <a:latin typeface="方正超粗黑简体" pitchFamily="2" charset="-122"/>
                <a:ea typeface="方正超粗黑简体" pitchFamily="2" charset="-122"/>
              </a:rPr>
              <a:t>．</a:t>
            </a:r>
            <a:r>
              <a:rPr lang="zh-CN" altLang="en-US" sz="4800" u="sng" dirty="0">
                <a:solidFill>
                  <a:srgbClr val="990099"/>
                </a:solidFill>
                <a:latin typeface="方正超粗黑简体" pitchFamily="2" charset="-122"/>
                <a:ea typeface="方正超粗黑简体" pitchFamily="2" charset="-122"/>
              </a:rPr>
              <a:t>省宾语</a:t>
            </a:r>
            <a:r>
              <a:rPr lang="zh-CN" altLang="en-US" sz="4800" dirty="0">
                <a:solidFill>
                  <a:srgbClr val="003399"/>
                </a:solidFill>
                <a:latin typeface="方正超粗黑简体" pitchFamily="2" charset="-122"/>
                <a:ea typeface="方正超粗黑简体" pitchFamily="2" charset="-122"/>
              </a:rPr>
              <a:t>：</a:t>
            </a:r>
            <a:endParaRPr lang="zh-CN" altLang="en-US" sz="4800" dirty="0">
              <a:solidFill>
                <a:srgbClr val="003399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 algn="just">
              <a:lnSpc>
                <a:spcPct val="95000"/>
              </a:lnSpc>
              <a:spcBef>
                <a:spcPct val="50000"/>
              </a:spcBef>
            </a:pPr>
            <a:r>
              <a:rPr lang="zh-CN" altLang="en-US" sz="46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⑴权起更衣，肃追（  ）于宇下，</a:t>
            </a:r>
            <a:endParaRPr lang="zh-CN" altLang="en-US" sz="46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 algn="just">
              <a:lnSpc>
                <a:spcPct val="95000"/>
              </a:lnSpc>
              <a:spcBef>
                <a:spcPct val="50000"/>
              </a:spcBef>
            </a:pPr>
            <a:r>
              <a:rPr lang="zh-CN" altLang="en-US" sz="46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⑵扬州城下，进退不由（  ）。</a:t>
            </a:r>
            <a:endParaRPr lang="zh-CN" altLang="en-US" sz="46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 algn="just">
              <a:lnSpc>
                <a:spcPct val="95000"/>
              </a:lnSpc>
              <a:spcBef>
                <a:spcPct val="50000"/>
              </a:spcBef>
            </a:pPr>
            <a:r>
              <a:rPr lang="zh-CN" altLang="en-US" sz="46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⑶项王曰：</a:t>
            </a:r>
            <a:r>
              <a:rPr lang="zh-CN" altLang="en-US" sz="4600" dirty="0">
                <a:solidFill>
                  <a:srgbClr val="0000CC"/>
                </a:solidFill>
                <a:latin typeface="Times New Roman" panose="02020603050405020304" pitchFamily="18" charset="0"/>
                <a:ea typeface="方正超粗黑简体" pitchFamily="2" charset="-122"/>
              </a:rPr>
              <a:t>“</a:t>
            </a:r>
            <a:r>
              <a:rPr lang="zh-CN" altLang="en-US" sz="46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壮士！赐之厄酒。</a:t>
            </a:r>
            <a:r>
              <a:rPr lang="zh-CN" altLang="en-US" sz="4600" dirty="0">
                <a:solidFill>
                  <a:srgbClr val="0000CC"/>
                </a:solidFill>
                <a:latin typeface="Times New Roman" panose="02020603050405020304" pitchFamily="18" charset="0"/>
                <a:ea typeface="方正超粗黑简体" pitchFamily="2" charset="-122"/>
              </a:rPr>
              <a:t>”</a:t>
            </a:r>
            <a:r>
              <a:rPr lang="zh-CN" altLang="en-US" sz="46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则与（  ）斗厄酒。</a:t>
            </a:r>
            <a:endParaRPr lang="zh-CN" altLang="en-US" sz="46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 algn="just">
              <a:lnSpc>
                <a:spcPct val="95000"/>
              </a:lnSpc>
              <a:spcBef>
                <a:spcPct val="50000"/>
              </a:spcBef>
            </a:pPr>
            <a:r>
              <a:rPr lang="zh-CN" altLang="en-US" sz="46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⑷竖子不足与（  ）谋。</a:t>
            </a:r>
            <a:endParaRPr lang="zh-CN" altLang="en-US" sz="46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Text Box 2"/>
          <p:cNvSpPr txBox="1"/>
          <p:nvPr/>
        </p:nvSpPr>
        <p:spPr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29699" name="Text Box 3"/>
          <p:cNvSpPr txBox="1"/>
          <p:nvPr/>
        </p:nvSpPr>
        <p:spPr>
          <a:xfrm>
            <a:off x="323850" y="908050"/>
            <a:ext cx="8640763" cy="536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95000"/>
              </a:lnSpc>
              <a:spcBef>
                <a:spcPct val="50000"/>
              </a:spcBef>
            </a:pPr>
            <a:r>
              <a:rPr lang="en-US" altLang="zh-CN" sz="4800" dirty="0">
                <a:solidFill>
                  <a:srgbClr val="003399"/>
                </a:solidFill>
                <a:latin typeface="方正超粗黑简体" pitchFamily="2" charset="-122"/>
                <a:ea typeface="方正超粗黑简体" pitchFamily="2" charset="-122"/>
              </a:rPr>
              <a:t>4</a:t>
            </a:r>
            <a:r>
              <a:rPr lang="zh-CN" altLang="en-US" sz="4800" dirty="0">
                <a:solidFill>
                  <a:srgbClr val="003399"/>
                </a:solidFill>
                <a:latin typeface="方正超粗黑简体" pitchFamily="2" charset="-122"/>
                <a:ea typeface="方正超粗黑简体" pitchFamily="2" charset="-122"/>
              </a:rPr>
              <a:t>．</a:t>
            </a:r>
            <a:r>
              <a:rPr lang="zh-CN" altLang="en-US" sz="4800" u="sng" dirty="0">
                <a:solidFill>
                  <a:srgbClr val="990099"/>
                </a:solidFill>
                <a:latin typeface="方正超粗黑简体" pitchFamily="2" charset="-122"/>
                <a:ea typeface="方正超粗黑简体" pitchFamily="2" charset="-122"/>
              </a:rPr>
              <a:t>省介词</a:t>
            </a:r>
            <a:endParaRPr lang="zh-CN" altLang="en-US" sz="4800" u="sng" dirty="0">
              <a:solidFill>
                <a:srgbClr val="990099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 algn="just">
              <a:lnSpc>
                <a:spcPct val="95000"/>
              </a:lnSpc>
              <a:spcBef>
                <a:spcPct val="50000"/>
              </a:spcBef>
            </a:pPr>
            <a:r>
              <a:rPr lang="zh-CN" altLang="en-US" sz="48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⑴今以钟磬置（  ）水中。</a:t>
            </a:r>
            <a:endParaRPr lang="zh-CN" altLang="en-US" sz="48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 algn="just">
              <a:lnSpc>
                <a:spcPct val="95000"/>
              </a:lnSpc>
              <a:spcBef>
                <a:spcPct val="50000"/>
              </a:spcBef>
            </a:pPr>
            <a:r>
              <a:rPr lang="zh-CN" altLang="en-US" sz="48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⑵荆州之民附操者，逼（  ）兵势耳。</a:t>
            </a:r>
            <a:endParaRPr lang="zh-CN" altLang="en-US" sz="48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 algn="just">
              <a:lnSpc>
                <a:spcPct val="95000"/>
              </a:lnSpc>
              <a:spcBef>
                <a:spcPct val="50000"/>
              </a:spcBef>
            </a:pPr>
            <a:r>
              <a:rPr lang="zh-CN" altLang="en-US" sz="48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⑶是儿少（  ）秦武阳二岁。（</a:t>
            </a:r>
            <a:r>
              <a:rPr lang="en-US" altLang="zh-CN" sz="48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《</a:t>
            </a:r>
            <a:r>
              <a:rPr lang="zh-CN" altLang="en-US" sz="48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童区寄传</a:t>
            </a:r>
            <a:r>
              <a:rPr lang="en-US" altLang="zh-CN" sz="48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》</a:t>
            </a:r>
            <a:r>
              <a:rPr lang="zh-CN" altLang="en-US" sz="48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）</a:t>
            </a:r>
            <a:endParaRPr lang="zh-CN" altLang="en-US" sz="48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Rectangle 2"/>
          <p:cNvSpPr>
            <a:spLocks noGrp="1"/>
          </p:cNvSpPr>
          <p:nvPr>
            <p:ph idx="1"/>
          </p:nvPr>
        </p:nvSpPr>
        <p:spPr>
          <a:xfrm>
            <a:off x="250825" y="908050"/>
            <a:ext cx="8642350" cy="5616575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en-US" altLang="zh-CN" dirty="0"/>
              <a:t> </a:t>
            </a:r>
            <a:r>
              <a:rPr lang="zh-CN" altLang="en-US" sz="4000" u="sng" dirty="0">
                <a:solidFill>
                  <a:srgbClr val="A50021"/>
                </a:solidFill>
                <a:ea typeface="方正超粗黑简体" pitchFamily="2" charset="-122"/>
              </a:rPr>
              <a:t>定语后置</a:t>
            </a:r>
            <a:br>
              <a:rPr lang="zh-CN" altLang="en-US" sz="4000" u="sng" dirty="0">
                <a:solidFill>
                  <a:srgbClr val="A50021"/>
                </a:solidFill>
                <a:ea typeface="方正超粗黑简体" pitchFamily="2" charset="-122"/>
              </a:rPr>
            </a:br>
            <a:r>
              <a:rPr lang="zh-CN" altLang="en-US" dirty="0">
                <a:ea typeface="方正超粗黑简体" pitchFamily="2" charset="-122"/>
              </a:rPr>
              <a:t> </a:t>
            </a:r>
            <a:endParaRPr lang="zh-CN" altLang="en-US" dirty="0">
              <a:ea typeface="方正超粗黑简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4000" dirty="0">
                <a:ea typeface="方正超粗黑简体" pitchFamily="2" charset="-122"/>
              </a:rPr>
              <a:t>文言文中，定语的位置一般也在中心词前边，但有时为了突出，中心词的地位，强调定语所表现的内容，或使语气流畅，往往把定语放在中心词之后，并用“者”结句。</a:t>
            </a:r>
            <a:endParaRPr lang="zh-CN" altLang="en-US" sz="4000" dirty="0">
              <a:ea typeface="方正超粗黑简体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Text Box 2"/>
          <p:cNvSpPr txBox="1"/>
          <p:nvPr/>
        </p:nvSpPr>
        <p:spPr>
          <a:xfrm>
            <a:off x="755650" y="2276475"/>
            <a:ext cx="7559675" cy="3814763"/>
          </a:xfrm>
          <a:prstGeom prst="rect">
            <a:avLst/>
          </a:prstGeom>
          <a:noFill/>
          <a:ln w="38100" cap="rnd" cmpd="dbl">
            <a:solidFill>
              <a:srgbClr val="0000CC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4400" b="1" dirty="0">
                <a:solidFill>
                  <a:srgbClr val="A50021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44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判断句是对事物的性质、情况、事物间的关系作出肯定或否定判断的句子。</a:t>
            </a:r>
            <a:endParaRPr lang="zh-CN" altLang="en-US" sz="44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44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  文言文中表判断的常见句式有如下几种类型：</a:t>
            </a:r>
            <a:endParaRPr lang="zh-CN" altLang="en-US" sz="44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1187450" y="836613"/>
            <a:ext cx="6480175" cy="118903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7200" kern="1200" cap="none" spc="0" normalizeH="0" baseline="0" noProof="0" smtClean="0">
                <a:solidFill>
                  <a:srgbClr val="990099"/>
                </a:solidFill>
                <a:latin typeface="Times New Roman" panose="02020603050405020304" pitchFamily="18" charset="0"/>
                <a:ea typeface="经典圆叠黑" pitchFamily="49" charset="-122"/>
                <a:cs typeface="+mn-cs"/>
              </a:rPr>
              <a:t>一、判断句：</a:t>
            </a:r>
            <a:endParaRPr kumimoji="1" lang="zh-CN" altLang="en-US" sz="7200" kern="1200" cap="none" spc="0" normalizeH="0" baseline="0" noProof="0" smtClean="0">
              <a:solidFill>
                <a:srgbClr val="990099"/>
              </a:solidFill>
              <a:latin typeface="Times New Roman" panose="02020603050405020304" pitchFamily="18" charset="0"/>
              <a:ea typeface="经典圆叠黑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Rectangle 2"/>
          <p:cNvSpPr>
            <a:spLocks noGrp="1"/>
          </p:cNvSpPr>
          <p:nvPr>
            <p:ph idx="1"/>
          </p:nvPr>
        </p:nvSpPr>
        <p:spPr>
          <a:xfrm>
            <a:off x="0" y="765175"/>
            <a:ext cx="8893175" cy="575945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110000"/>
              </a:lnSpc>
            </a:pPr>
            <a:r>
              <a:rPr lang="en-US" altLang="zh-CN" dirty="0"/>
              <a:t> </a:t>
            </a:r>
            <a:r>
              <a:rPr lang="zh-CN" altLang="en-US" sz="4000" u="sng" dirty="0">
                <a:solidFill>
                  <a:srgbClr val="A50021"/>
                </a:solidFill>
                <a:ea typeface="方正超粗黑简体" pitchFamily="2" charset="-122"/>
              </a:rPr>
              <a:t>定语后置</a:t>
            </a:r>
            <a:br>
              <a:rPr lang="zh-CN" altLang="en-US" sz="4000" u="sng" dirty="0">
                <a:solidFill>
                  <a:srgbClr val="A50021"/>
                </a:solidFill>
                <a:ea typeface="方正超粗黑简体" pitchFamily="2" charset="-122"/>
              </a:rPr>
            </a:br>
            <a:r>
              <a:rPr lang="zh-CN" altLang="en-US" sz="3600" dirty="0">
                <a:ea typeface="方正超粗黑简体" pitchFamily="2" charset="-122"/>
              </a:rPr>
              <a:t>“中心词＋后置定语＋者”或“中心词＋之＋后置定语＋者”的形式。如：“求人可使报秦者，未得。”（</a:t>
            </a:r>
            <a:r>
              <a:rPr lang="en-US" altLang="zh-CN" sz="3600" dirty="0">
                <a:ea typeface="方正超粗黑简体" pitchFamily="2" charset="-122"/>
              </a:rPr>
              <a:t>《</a:t>
            </a:r>
            <a:r>
              <a:rPr lang="zh-CN" altLang="en-US" sz="3600" dirty="0">
                <a:ea typeface="方正超粗黑简体" pitchFamily="2" charset="-122"/>
              </a:rPr>
              <a:t>史记．廉颇蔺相如列传</a:t>
            </a:r>
            <a:r>
              <a:rPr lang="en-US" altLang="zh-CN" sz="3600" dirty="0">
                <a:ea typeface="方正超粗黑简体" pitchFamily="2" charset="-122"/>
              </a:rPr>
              <a:t>》</a:t>
            </a:r>
            <a:r>
              <a:rPr lang="zh-CN" altLang="en-US" sz="3600" dirty="0">
                <a:ea typeface="方正超粗黑简体" pitchFamily="2" charset="-122"/>
              </a:rPr>
              <a:t>）以及：“石之铿然有声者，所在皆是也。”（苏轼</a:t>
            </a:r>
            <a:r>
              <a:rPr lang="en-US" altLang="zh-CN" sz="3600" dirty="0">
                <a:ea typeface="方正超粗黑简体" pitchFamily="2" charset="-122"/>
              </a:rPr>
              <a:t>《</a:t>
            </a:r>
            <a:r>
              <a:rPr lang="zh-CN" altLang="en-US" sz="3600" dirty="0">
                <a:ea typeface="方正超粗黑简体" pitchFamily="2" charset="-122"/>
              </a:rPr>
              <a:t>石钟山记</a:t>
            </a:r>
            <a:r>
              <a:rPr lang="en-US" altLang="zh-CN" sz="3600" dirty="0">
                <a:ea typeface="方正超粗黑简体" pitchFamily="2" charset="-122"/>
              </a:rPr>
              <a:t>》</a:t>
            </a:r>
            <a:r>
              <a:rPr lang="zh-CN" altLang="en-US" sz="3600" dirty="0">
                <a:ea typeface="方正超粗黑简体" pitchFamily="2" charset="-122"/>
              </a:rPr>
              <a:t>）等。应注意的是，文言文中定语后置只限于表示修饰关系的句子，表领属关系的定语则不后置。</a:t>
            </a:r>
            <a:endParaRPr lang="zh-CN" altLang="en-US" sz="3600" dirty="0">
              <a:ea typeface="方正超粗黑简体" pitchFamily="2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6" name="Text Box 2"/>
          <p:cNvSpPr txBox="1"/>
          <p:nvPr/>
        </p:nvSpPr>
        <p:spPr>
          <a:xfrm>
            <a:off x="827088" y="620713"/>
            <a:ext cx="7077075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5400" b="1" u="sng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中心词</a:t>
            </a:r>
            <a:r>
              <a:rPr lang="en-US" altLang="zh-CN" sz="5400" b="1" u="sng" dirty="0">
                <a:latin typeface="隶书" panose="02010509060101010101" pitchFamily="49" charset="-122"/>
                <a:ea typeface="隶书" panose="02010509060101010101" pitchFamily="49" charset="-122"/>
              </a:rPr>
              <a:t>+</a:t>
            </a:r>
            <a:r>
              <a:rPr lang="zh-CN" altLang="en-US" sz="5400" b="1" u="sng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定语</a:t>
            </a:r>
            <a:r>
              <a:rPr lang="en-US" altLang="zh-CN" sz="5400" b="1" u="sng" dirty="0">
                <a:latin typeface="隶书" panose="02010509060101010101" pitchFamily="49" charset="-122"/>
                <a:ea typeface="隶书" panose="02010509060101010101" pitchFamily="49" charset="-122"/>
              </a:rPr>
              <a:t>+</a:t>
            </a:r>
            <a:r>
              <a:rPr lang="zh-CN" altLang="en-US" sz="5400" b="1" u="sng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者</a:t>
            </a:r>
            <a:r>
              <a:rPr lang="zh-CN" altLang="en-US" sz="5400" b="1" u="sng" dirty="0">
                <a:latin typeface="隶书" panose="02010509060101010101" pitchFamily="49" charset="-122"/>
                <a:ea typeface="隶书" panose="02010509060101010101" pitchFamily="49" charset="-122"/>
              </a:rPr>
              <a:t>式结构</a:t>
            </a:r>
            <a:endParaRPr lang="zh-CN" altLang="en-US" sz="5400" b="1" u="sng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2947" name="Text Box 3"/>
          <p:cNvSpPr txBox="1"/>
          <p:nvPr/>
        </p:nvSpPr>
        <p:spPr>
          <a:xfrm>
            <a:off x="539750" y="1662113"/>
            <a:ext cx="6889750" cy="20748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5000"/>
              </a:lnSpc>
            </a:pPr>
            <a:r>
              <a:rPr lang="zh-CN" altLang="en-US" sz="3600" dirty="0">
                <a:latin typeface="方正超粗黑简体" pitchFamily="2" charset="-122"/>
                <a:ea typeface="方正超粗黑简体" pitchFamily="2" charset="-122"/>
              </a:rPr>
              <a:t>求</a:t>
            </a:r>
            <a:r>
              <a:rPr lang="zh-CN" altLang="en-US" sz="3600" dirty="0">
                <a:solidFill>
                  <a:srgbClr val="FF0000"/>
                </a:solidFill>
                <a:latin typeface="方正超粗黑简体" pitchFamily="2" charset="-122"/>
                <a:ea typeface="方正超粗黑简体" pitchFamily="2" charset="-122"/>
              </a:rPr>
              <a:t>人</a:t>
            </a:r>
            <a:r>
              <a:rPr lang="zh-CN" altLang="en-US" sz="3600" u="sng" dirty="0">
                <a:solidFill>
                  <a:srgbClr val="0000FF"/>
                </a:solidFill>
                <a:latin typeface="方正超粗黑简体" pitchFamily="2" charset="-122"/>
                <a:ea typeface="方正超粗黑简体" pitchFamily="2" charset="-122"/>
              </a:rPr>
              <a:t>可使报秦</a:t>
            </a:r>
            <a:r>
              <a:rPr lang="zh-CN" altLang="en-US" sz="3600" u="sng" dirty="0">
                <a:solidFill>
                  <a:srgbClr val="FF0000"/>
                </a:solidFill>
                <a:latin typeface="方正超粗黑简体" pitchFamily="2" charset="-122"/>
                <a:ea typeface="方正超粗黑简体" pitchFamily="2" charset="-122"/>
              </a:rPr>
              <a:t>者</a:t>
            </a:r>
            <a:r>
              <a:rPr lang="zh-CN" altLang="en-US" sz="3600" dirty="0">
                <a:latin typeface="方正超粗黑简体" pitchFamily="2" charset="-122"/>
                <a:ea typeface="方正超粗黑简体" pitchFamily="2" charset="-122"/>
              </a:rPr>
              <a:t>，末得。</a:t>
            </a:r>
            <a:r>
              <a:rPr lang="zh-CN" altLang="en-US" sz="2400" dirty="0">
                <a:latin typeface="方正超粗黑简体" pitchFamily="2" charset="-122"/>
                <a:ea typeface="方正超粗黑简体" pitchFamily="2" charset="-122"/>
              </a:rPr>
              <a:t>（</a:t>
            </a:r>
            <a:r>
              <a:rPr lang="en-US" altLang="zh-CN" sz="2400" dirty="0">
                <a:latin typeface="方正超粗黑简体" pitchFamily="2" charset="-122"/>
                <a:ea typeface="方正超粗黑简体" pitchFamily="2" charset="-122"/>
              </a:rPr>
              <a:t>《</a:t>
            </a:r>
            <a:r>
              <a:rPr lang="zh-CN" altLang="en-US" sz="2400" dirty="0">
                <a:latin typeface="方正超粗黑简体" pitchFamily="2" charset="-122"/>
                <a:ea typeface="方正超粗黑简体" pitchFamily="2" charset="-122"/>
              </a:rPr>
              <a:t>廉</a:t>
            </a:r>
            <a:r>
              <a:rPr lang="en-US" altLang="zh-CN" sz="2400" dirty="0">
                <a:latin typeface="方正超粗黑简体" pitchFamily="2" charset="-122"/>
                <a:ea typeface="方正超粗黑简体" pitchFamily="2" charset="-122"/>
              </a:rPr>
              <a:t>》</a:t>
            </a:r>
            <a:r>
              <a:rPr lang="zh-CN" altLang="en-US" sz="2400" dirty="0">
                <a:latin typeface="方正超粗黑简体" pitchFamily="2" charset="-122"/>
                <a:ea typeface="方正超粗黑简体" pitchFamily="2" charset="-122"/>
              </a:rPr>
              <a:t>）</a:t>
            </a:r>
            <a:endParaRPr lang="zh-CN" altLang="en-US" sz="24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4400" dirty="0">
                <a:latin typeface="方正超粗黑简体" pitchFamily="2" charset="-122"/>
                <a:ea typeface="方正超粗黑简体" pitchFamily="2" charset="-122"/>
              </a:rPr>
              <a:t>寻找</a:t>
            </a:r>
            <a:r>
              <a:rPr lang="zh-CN" altLang="en-US" sz="4400" dirty="0">
                <a:solidFill>
                  <a:srgbClr val="0000FF"/>
                </a:solidFill>
                <a:latin typeface="方正超粗黑简体" pitchFamily="2" charset="-122"/>
                <a:ea typeface="方正超粗黑简体" pitchFamily="2" charset="-122"/>
              </a:rPr>
              <a:t>能够出使回复秦国</a:t>
            </a:r>
            <a:r>
              <a:rPr lang="zh-CN" altLang="en-US" sz="4400" dirty="0">
                <a:solidFill>
                  <a:srgbClr val="000099"/>
                </a:solidFill>
                <a:latin typeface="方正超粗黑简体" pitchFamily="2" charset="-122"/>
                <a:ea typeface="方正超粗黑简体" pitchFamily="2" charset="-122"/>
              </a:rPr>
              <a:t>的</a:t>
            </a:r>
            <a:r>
              <a:rPr lang="zh-CN" altLang="en-US" sz="4400" dirty="0">
                <a:solidFill>
                  <a:srgbClr val="FF0000"/>
                </a:solidFill>
                <a:latin typeface="方正超粗黑简体" pitchFamily="2" charset="-122"/>
                <a:ea typeface="方正超粗黑简体" pitchFamily="2" charset="-122"/>
              </a:rPr>
              <a:t>人</a:t>
            </a:r>
            <a:endParaRPr lang="zh-CN" altLang="en-US" sz="4400" dirty="0">
              <a:solidFill>
                <a:srgbClr val="FF0000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25000"/>
              </a:lnSpc>
            </a:pPr>
            <a:endParaRPr lang="en-US" altLang="zh-CN" sz="2400" dirty="0">
              <a:solidFill>
                <a:srgbClr val="FF00FF"/>
              </a:solidFill>
              <a:latin typeface="方正超粗黑简体" pitchFamily="2" charset="-122"/>
              <a:ea typeface="方正超粗黑简体" pitchFamily="2" charset="-122"/>
            </a:endParaRPr>
          </a:p>
        </p:txBody>
      </p:sp>
      <p:sp>
        <p:nvSpPr>
          <p:cNvPr id="82948" name="Text Box 4"/>
          <p:cNvSpPr txBox="1"/>
          <p:nvPr/>
        </p:nvSpPr>
        <p:spPr>
          <a:xfrm>
            <a:off x="468313" y="3860800"/>
            <a:ext cx="8229600" cy="1541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5000"/>
              </a:lnSpc>
            </a:pPr>
            <a:r>
              <a:rPr lang="zh-CN" altLang="en-US" sz="3600" dirty="0">
                <a:latin typeface="方正超粗黑简体" pitchFamily="2" charset="-122"/>
                <a:ea typeface="方正超粗黑简体" pitchFamily="2" charset="-122"/>
              </a:rPr>
              <a:t>亦</a:t>
            </a:r>
            <a:r>
              <a:rPr lang="zh-CN" altLang="en-US" sz="3600" dirty="0">
                <a:solidFill>
                  <a:srgbClr val="FF0000"/>
                </a:solidFill>
                <a:latin typeface="方正超粗黑简体" pitchFamily="2" charset="-122"/>
                <a:ea typeface="方正超粗黑简体" pitchFamily="2" charset="-122"/>
              </a:rPr>
              <a:t>雁荡</a:t>
            </a:r>
            <a:r>
              <a:rPr lang="zh-CN" altLang="en-US" sz="3600" u="sng" dirty="0">
                <a:solidFill>
                  <a:srgbClr val="0000FF"/>
                </a:solidFill>
                <a:latin typeface="方正超粗黑简体" pitchFamily="2" charset="-122"/>
                <a:ea typeface="方正超粗黑简体" pitchFamily="2" charset="-122"/>
              </a:rPr>
              <a:t>具体而微</a:t>
            </a:r>
            <a:r>
              <a:rPr lang="zh-CN" altLang="en-US" sz="3600" u="sng" dirty="0">
                <a:solidFill>
                  <a:srgbClr val="FF0000"/>
                </a:solidFill>
                <a:latin typeface="方正超粗黑简体" pitchFamily="2" charset="-122"/>
                <a:ea typeface="方正超粗黑简体" pitchFamily="2" charset="-122"/>
              </a:rPr>
              <a:t>者</a:t>
            </a:r>
            <a:r>
              <a:rPr lang="zh-CN" altLang="en-US" sz="3600" dirty="0">
                <a:latin typeface="方正超粗黑简体" pitchFamily="2" charset="-122"/>
                <a:ea typeface="方正超粗黑简体" pitchFamily="2" charset="-122"/>
              </a:rPr>
              <a:t>。</a:t>
            </a:r>
            <a:r>
              <a:rPr lang="zh-CN" altLang="en-US" sz="2400" dirty="0">
                <a:latin typeface="方正超粗黑简体" pitchFamily="2" charset="-122"/>
                <a:ea typeface="方正超粗黑简体" pitchFamily="2" charset="-122"/>
              </a:rPr>
              <a:t>（</a:t>
            </a:r>
            <a:r>
              <a:rPr lang="en-US" altLang="zh-CN" sz="2400" dirty="0">
                <a:latin typeface="方正超粗黑简体" pitchFamily="2" charset="-122"/>
                <a:ea typeface="方正超粗黑简体" pitchFamily="2" charset="-122"/>
              </a:rPr>
              <a:t>《</a:t>
            </a:r>
            <a:r>
              <a:rPr lang="zh-CN" altLang="en-US" sz="2400" dirty="0">
                <a:latin typeface="方正超粗黑简体" pitchFamily="2" charset="-122"/>
                <a:ea typeface="方正超粗黑简体" pitchFamily="2" charset="-122"/>
              </a:rPr>
              <a:t>雁荡山</a:t>
            </a:r>
            <a:r>
              <a:rPr lang="en-US" altLang="zh-CN" sz="2400" dirty="0">
                <a:latin typeface="方正超粗黑简体" pitchFamily="2" charset="-122"/>
                <a:ea typeface="方正超粗黑简体" pitchFamily="2" charset="-122"/>
              </a:rPr>
              <a:t>》</a:t>
            </a:r>
            <a:r>
              <a:rPr lang="zh-CN" altLang="en-US" sz="2400" dirty="0">
                <a:latin typeface="方正超粗黑简体" pitchFamily="2" charset="-122"/>
                <a:ea typeface="方正超粗黑简体" pitchFamily="2" charset="-122"/>
              </a:rPr>
              <a:t>）</a:t>
            </a:r>
            <a:endParaRPr lang="zh-CN" altLang="en-US" sz="24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4000" dirty="0">
                <a:latin typeface="方正超粗黑简体" pitchFamily="2" charset="-122"/>
                <a:ea typeface="方正超粗黑简体" pitchFamily="2" charset="-122"/>
              </a:rPr>
              <a:t>也是</a:t>
            </a:r>
            <a:r>
              <a:rPr lang="zh-CN" altLang="en-US" sz="4000" dirty="0">
                <a:solidFill>
                  <a:srgbClr val="0000FF"/>
                </a:solidFill>
                <a:latin typeface="方正超粗黑简体" pitchFamily="2" charset="-122"/>
                <a:ea typeface="方正超粗黑简体" pitchFamily="2" charset="-122"/>
              </a:rPr>
              <a:t>形体具备而规模较小的</a:t>
            </a:r>
            <a:r>
              <a:rPr lang="zh-CN" altLang="en-US" sz="4000" dirty="0">
                <a:solidFill>
                  <a:srgbClr val="FF0000"/>
                </a:solidFill>
                <a:latin typeface="方正超粗黑简体" pitchFamily="2" charset="-122"/>
                <a:ea typeface="方正超粗黑简体" pitchFamily="2" charset="-122"/>
              </a:rPr>
              <a:t>雁荡山</a:t>
            </a:r>
            <a:endParaRPr lang="zh-CN" altLang="en-US" sz="4000" dirty="0">
              <a:latin typeface="方正超粗黑简体" pitchFamily="2" charset="-122"/>
              <a:ea typeface="方正超粗黑简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"/>
                                        <p:tgtEl>
                                          <p:spTgt spid="82947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charRg st="17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82947">
                                            <p:txEl>
                                              <p:charRg st="17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82948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>
                                            <p:txEl>
                                              <p:charRg st="17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82948">
                                            <p:txEl>
                                              <p:charRg st="17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/>
      <p:bldP spid="82947" grpId="0" build="p"/>
      <p:bldP spid="82948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4" name="Text Box 4"/>
          <p:cNvSpPr txBox="1"/>
          <p:nvPr/>
        </p:nvSpPr>
        <p:spPr>
          <a:xfrm>
            <a:off x="539750" y="765175"/>
            <a:ext cx="8112125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5400" b="1" u="sng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中心词</a:t>
            </a:r>
            <a:r>
              <a:rPr lang="en-US" altLang="zh-CN" sz="5400" b="1" u="sng" dirty="0">
                <a:latin typeface="隶书" panose="02010509060101010101" pitchFamily="49" charset="-122"/>
                <a:ea typeface="隶书" panose="02010509060101010101" pitchFamily="49" charset="-122"/>
              </a:rPr>
              <a:t>+</a:t>
            </a:r>
            <a:r>
              <a:rPr lang="zh-CN" altLang="en-US" sz="5400" b="1" u="sng" dirty="0">
                <a:latin typeface="隶书" panose="02010509060101010101" pitchFamily="49" charset="-122"/>
                <a:ea typeface="隶书" panose="02010509060101010101" pitchFamily="49" charset="-122"/>
              </a:rPr>
              <a:t>之</a:t>
            </a:r>
            <a:r>
              <a:rPr lang="en-US" altLang="zh-CN" sz="5400" b="1" u="sng" dirty="0">
                <a:latin typeface="隶书" panose="02010509060101010101" pitchFamily="49" charset="-122"/>
                <a:ea typeface="隶书" panose="02010509060101010101" pitchFamily="49" charset="-122"/>
              </a:rPr>
              <a:t>+</a:t>
            </a:r>
            <a:r>
              <a:rPr lang="zh-CN" altLang="en-US" sz="5400" b="1" u="sng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定语</a:t>
            </a:r>
            <a:r>
              <a:rPr lang="en-US" altLang="zh-CN" sz="5400" b="1" u="sng" dirty="0">
                <a:latin typeface="隶书" panose="02010509060101010101" pitchFamily="49" charset="-122"/>
                <a:ea typeface="隶书" panose="02010509060101010101" pitchFamily="49" charset="-122"/>
              </a:rPr>
              <a:t>+</a:t>
            </a:r>
            <a:r>
              <a:rPr lang="zh-CN" altLang="en-US" sz="5400" b="1" u="sng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者</a:t>
            </a:r>
            <a:r>
              <a:rPr lang="zh-CN" altLang="en-US" sz="5400" b="1" u="sng" dirty="0">
                <a:latin typeface="隶书" panose="02010509060101010101" pitchFamily="49" charset="-122"/>
                <a:ea typeface="隶书" panose="02010509060101010101" pitchFamily="49" charset="-122"/>
              </a:rPr>
              <a:t>式结构</a:t>
            </a:r>
            <a:endParaRPr lang="zh-CN" altLang="en-US" sz="5400" b="1" u="sng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7045" name="Text Box 5"/>
          <p:cNvSpPr txBox="1"/>
          <p:nvPr/>
        </p:nvSpPr>
        <p:spPr>
          <a:xfrm>
            <a:off x="323850" y="1989138"/>
            <a:ext cx="8820150" cy="1555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4000" dirty="0">
                <a:latin typeface="方正超粗黑简体" pitchFamily="2" charset="-122"/>
                <a:ea typeface="方正超粗黑简体" pitchFamily="2" charset="-122"/>
              </a:rPr>
              <a:t>率谢庄少年</a:t>
            </a:r>
            <a:r>
              <a:rPr lang="zh-CN" altLang="en-US" sz="4000" dirty="0">
                <a:solidFill>
                  <a:srgbClr val="FF0000"/>
                </a:solidFill>
                <a:latin typeface="方正超粗黑简体" pitchFamily="2" charset="-122"/>
                <a:ea typeface="方正超粗黑简体" pitchFamily="2" charset="-122"/>
              </a:rPr>
              <a:t>之</a:t>
            </a:r>
            <a:r>
              <a:rPr lang="zh-CN" altLang="en-US" sz="40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精技击</a:t>
            </a:r>
            <a:r>
              <a:rPr lang="zh-CN" altLang="en-US" sz="4000" dirty="0">
                <a:solidFill>
                  <a:srgbClr val="FF0000"/>
                </a:solidFill>
                <a:latin typeface="方正超粗黑简体" pitchFamily="2" charset="-122"/>
                <a:ea typeface="方正超粗黑简体" pitchFamily="2" charset="-122"/>
              </a:rPr>
              <a:t>者</a:t>
            </a:r>
            <a:r>
              <a:rPr lang="zh-CN" altLang="en-US" sz="4000" dirty="0">
                <a:latin typeface="方正超粗黑简体" pitchFamily="2" charset="-122"/>
                <a:ea typeface="方正超粗黑简体" pitchFamily="2" charset="-122"/>
              </a:rPr>
              <a:t>百人（</a:t>
            </a:r>
            <a:r>
              <a:rPr lang="en-US" altLang="zh-CN" sz="4000" dirty="0">
                <a:latin typeface="方正超粗黑简体" pitchFamily="2" charset="-122"/>
                <a:ea typeface="方正超粗黑简体" pitchFamily="2" charset="-122"/>
              </a:rPr>
              <a:t>《</a:t>
            </a:r>
            <a:r>
              <a:rPr lang="zh-CN" altLang="en-US" sz="4000" dirty="0">
                <a:latin typeface="方正超粗黑简体" pitchFamily="2" charset="-122"/>
                <a:ea typeface="方正超粗黑简体" pitchFamily="2" charset="-122"/>
              </a:rPr>
              <a:t>廉</a:t>
            </a:r>
            <a:r>
              <a:rPr lang="en-US" altLang="zh-CN" sz="4000" dirty="0">
                <a:latin typeface="方正超粗黑简体" pitchFamily="2" charset="-122"/>
                <a:ea typeface="方正超粗黑简体" pitchFamily="2" charset="-122"/>
              </a:rPr>
              <a:t>》</a:t>
            </a:r>
            <a:r>
              <a:rPr lang="zh-CN" altLang="en-US" sz="4000" dirty="0">
                <a:latin typeface="方正超粗黑简体" pitchFamily="2" charset="-122"/>
                <a:ea typeface="方正超粗黑简体" pitchFamily="2" charset="-122"/>
              </a:rPr>
              <a:t>）</a:t>
            </a:r>
            <a:endParaRPr lang="zh-CN" altLang="en-US" sz="40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dirty="0">
                <a:latin typeface="方正超粗黑简体" pitchFamily="2" charset="-122"/>
                <a:ea typeface="方正超粗黑简体" pitchFamily="2" charset="-122"/>
              </a:rPr>
              <a:t>率领</a:t>
            </a:r>
            <a:r>
              <a:rPr lang="zh-CN" altLang="en-US" sz="4000" dirty="0">
                <a:solidFill>
                  <a:srgbClr val="0000FF"/>
                </a:solidFill>
                <a:latin typeface="方正超粗黑简体" pitchFamily="2" charset="-122"/>
                <a:ea typeface="方正超粗黑简体" pitchFamily="2" charset="-122"/>
              </a:rPr>
              <a:t>精通武艺善于格斗</a:t>
            </a:r>
            <a:r>
              <a:rPr lang="zh-CN" altLang="en-US" sz="4000" dirty="0">
                <a:solidFill>
                  <a:srgbClr val="000099"/>
                </a:solidFill>
                <a:latin typeface="方正超粗黑简体" pitchFamily="2" charset="-122"/>
                <a:ea typeface="方正超粗黑简体" pitchFamily="2" charset="-122"/>
              </a:rPr>
              <a:t>的</a:t>
            </a:r>
            <a:r>
              <a:rPr lang="zh-CN" altLang="en-US" sz="4000" dirty="0">
                <a:solidFill>
                  <a:srgbClr val="FF0000"/>
                </a:solidFill>
                <a:latin typeface="方正超粗黑简体" pitchFamily="2" charset="-122"/>
                <a:ea typeface="方正超粗黑简体" pitchFamily="2" charset="-122"/>
              </a:rPr>
              <a:t>少年</a:t>
            </a:r>
            <a:endParaRPr lang="zh-CN" altLang="en-US" sz="4000" dirty="0">
              <a:solidFill>
                <a:srgbClr val="FF0000"/>
              </a:solidFill>
              <a:latin typeface="方正超粗黑简体" pitchFamily="2" charset="-122"/>
              <a:ea typeface="方正超粗黑简体" pitchFamily="2" charset="-122"/>
            </a:endParaRPr>
          </a:p>
        </p:txBody>
      </p:sp>
      <p:sp>
        <p:nvSpPr>
          <p:cNvPr id="87046" name="Text Box 6"/>
          <p:cNvSpPr txBox="1"/>
          <p:nvPr/>
        </p:nvSpPr>
        <p:spPr>
          <a:xfrm>
            <a:off x="395288" y="4076700"/>
            <a:ext cx="5264150" cy="1555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4000" dirty="0">
                <a:latin typeface="方正超粗黑简体" pitchFamily="2" charset="-122"/>
                <a:ea typeface="方正超粗黑简体" pitchFamily="2" charset="-122"/>
              </a:rPr>
              <a:t>马</a:t>
            </a:r>
            <a:r>
              <a:rPr lang="zh-CN" altLang="en-US" sz="4000" dirty="0">
                <a:solidFill>
                  <a:srgbClr val="FF0000"/>
                </a:solidFill>
                <a:latin typeface="方正超粗黑简体" pitchFamily="2" charset="-122"/>
                <a:ea typeface="方正超粗黑简体" pitchFamily="2" charset="-122"/>
              </a:rPr>
              <a:t>之</a:t>
            </a:r>
            <a:r>
              <a:rPr lang="zh-CN" altLang="en-US" sz="40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千里</a:t>
            </a:r>
            <a:r>
              <a:rPr lang="zh-CN" altLang="en-US" sz="4000" dirty="0">
                <a:solidFill>
                  <a:srgbClr val="FF0000"/>
                </a:solidFill>
                <a:latin typeface="方正超粗黑简体" pitchFamily="2" charset="-122"/>
                <a:ea typeface="方正超粗黑简体" pitchFamily="2" charset="-122"/>
              </a:rPr>
              <a:t>者</a:t>
            </a:r>
            <a:r>
              <a:rPr lang="zh-CN" altLang="en-US" sz="4000" dirty="0">
                <a:latin typeface="方正超粗黑简体" pitchFamily="2" charset="-122"/>
                <a:ea typeface="方正超粗黑简体" pitchFamily="2" charset="-122"/>
              </a:rPr>
              <a:t>（</a:t>
            </a:r>
            <a:r>
              <a:rPr lang="en-US" altLang="zh-CN" sz="4000" dirty="0">
                <a:latin typeface="方正超粗黑简体" pitchFamily="2" charset="-122"/>
                <a:ea typeface="方正超粗黑简体" pitchFamily="2" charset="-122"/>
              </a:rPr>
              <a:t>《</a:t>
            </a:r>
            <a:r>
              <a:rPr lang="zh-CN" altLang="en-US" sz="4000" dirty="0">
                <a:latin typeface="方正超粗黑简体" pitchFamily="2" charset="-122"/>
                <a:ea typeface="方正超粗黑简体" pitchFamily="2" charset="-122"/>
              </a:rPr>
              <a:t>廉</a:t>
            </a:r>
            <a:r>
              <a:rPr lang="en-US" altLang="zh-CN" sz="4000" dirty="0">
                <a:latin typeface="方正超粗黑简体" pitchFamily="2" charset="-122"/>
                <a:ea typeface="方正超粗黑简体" pitchFamily="2" charset="-122"/>
              </a:rPr>
              <a:t>》</a:t>
            </a:r>
            <a:r>
              <a:rPr lang="zh-CN" altLang="en-US" sz="4000" dirty="0">
                <a:latin typeface="方正超粗黑简体" pitchFamily="2" charset="-122"/>
                <a:ea typeface="方正超粗黑简体" pitchFamily="2" charset="-122"/>
              </a:rPr>
              <a:t>）</a:t>
            </a:r>
            <a:endParaRPr lang="zh-CN" altLang="en-US" sz="40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dirty="0">
                <a:latin typeface="方正超粗黑简体" pitchFamily="2" charset="-122"/>
                <a:ea typeface="方正超粗黑简体" pitchFamily="2" charset="-122"/>
              </a:rPr>
              <a:t>能日行千里的</a:t>
            </a:r>
            <a:r>
              <a:rPr lang="zh-CN" altLang="en-US" sz="4000" dirty="0">
                <a:solidFill>
                  <a:srgbClr val="FF0000"/>
                </a:solidFill>
                <a:latin typeface="方正超粗黑简体" pitchFamily="2" charset="-122"/>
                <a:ea typeface="方正超粗黑简体" pitchFamily="2" charset="-122"/>
              </a:rPr>
              <a:t>马</a:t>
            </a:r>
            <a:endParaRPr lang="zh-CN" altLang="en-US" sz="4000" dirty="0">
              <a:solidFill>
                <a:srgbClr val="FF0000"/>
              </a:solidFill>
              <a:latin typeface="方正超粗黑简体" pitchFamily="2" charset="-122"/>
              <a:ea typeface="方正超粗黑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"/>
                                        <p:tgtEl>
                                          <p:spTgt spid="87045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>
                                            <p:txEl>
                                              <p:charRg st="18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87045">
                                            <p:txEl>
                                              <p:charRg st="18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8704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>
                                            <p:txEl>
                                              <p:charRg st="11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87046">
                                            <p:txEl>
                                              <p:charRg st="11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4" grpId="0"/>
      <p:bldP spid="87045" grpId="0" build="p"/>
      <p:bldP spid="87046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Text Box 2"/>
          <p:cNvSpPr txBox="1"/>
          <p:nvPr/>
        </p:nvSpPr>
        <p:spPr>
          <a:xfrm>
            <a:off x="838200" y="533400"/>
            <a:ext cx="7070725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5400" b="1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中心词</a:t>
            </a:r>
            <a:r>
              <a:rPr lang="en-US" altLang="zh-CN" sz="5400" b="1" u="sng" dirty="0">
                <a:latin typeface="Times New Roman" panose="02020603050405020304" pitchFamily="18" charset="0"/>
              </a:rPr>
              <a:t>+</a:t>
            </a:r>
            <a:r>
              <a:rPr lang="zh-CN" altLang="en-US" sz="54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之</a:t>
            </a:r>
            <a:r>
              <a:rPr lang="en-US" altLang="zh-CN" sz="5400" b="1" u="sng" dirty="0">
                <a:latin typeface="Times New Roman" panose="02020603050405020304" pitchFamily="18" charset="0"/>
              </a:rPr>
              <a:t>+</a:t>
            </a:r>
            <a:r>
              <a:rPr lang="zh-CN" altLang="en-US" sz="5400" b="1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定语</a:t>
            </a:r>
            <a:r>
              <a:rPr lang="zh-CN" altLang="en-US" sz="5400" b="1" u="sng" dirty="0">
                <a:latin typeface="Times New Roman" panose="02020603050405020304" pitchFamily="18" charset="0"/>
                <a:ea typeface="隶书" panose="02010509060101010101" pitchFamily="49" charset="-122"/>
              </a:rPr>
              <a:t>式结构</a:t>
            </a:r>
            <a:endParaRPr lang="zh-CN" altLang="en-US" sz="5400" b="1" u="sng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83971" name="Text Box 3"/>
          <p:cNvSpPr txBox="1"/>
          <p:nvPr/>
        </p:nvSpPr>
        <p:spPr>
          <a:xfrm>
            <a:off x="533400" y="2066925"/>
            <a:ext cx="7804150" cy="1555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4000" dirty="0">
                <a:latin typeface="方正超粗黑简体" pitchFamily="2" charset="-122"/>
                <a:ea typeface="方正超粗黑简体" pitchFamily="2" charset="-122"/>
              </a:rPr>
              <a:t>蚓无爪牙</a:t>
            </a:r>
            <a:r>
              <a:rPr lang="zh-CN" altLang="en-US" sz="4000" dirty="0">
                <a:solidFill>
                  <a:srgbClr val="0000FF"/>
                </a:solidFill>
                <a:latin typeface="方正超粗黑简体" pitchFamily="2" charset="-122"/>
                <a:ea typeface="方正超粗黑简体" pitchFamily="2" charset="-122"/>
              </a:rPr>
              <a:t>之</a:t>
            </a:r>
            <a:r>
              <a:rPr lang="zh-CN" altLang="en-US" sz="4000" dirty="0">
                <a:solidFill>
                  <a:srgbClr val="FF0000"/>
                </a:solidFill>
                <a:latin typeface="方正超粗黑简体" pitchFamily="2" charset="-122"/>
                <a:ea typeface="方正超粗黑简体" pitchFamily="2" charset="-122"/>
              </a:rPr>
              <a:t>利</a:t>
            </a:r>
            <a:r>
              <a:rPr lang="zh-CN" altLang="en-US" sz="4000" dirty="0">
                <a:latin typeface="方正超粗黑简体" pitchFamily="2" charset="-122"/>
                <a:ea typeface="方正超粗黑简体" pitchFamily="2" charset="-122"/>
              </a:rPr>
              <a:t>，筋骨</a:t>
            </a:r>
            <a:r>
              <a:rPr lang="zh-CN" altLang="en-US" sz="4000" dirty="0">
                <a:solidFill>
                  <a:srgbClr val="0000FF"/>
                </a:solidFill>
                <a:latin typeface="方正超粗黑简体" pitchFamily="2" charset="-122"/>
                <a:ea typeface="方正超粗黑简体" pitchFamily="2" charset="-122"/>
              </a:rPr>
              <a:t>之</a:t>
            </a:r>
            <a:r>
              <a:rPr lang="zh-CN" altLang="en-US" sz="4000" dirty="0">
                <a:solidFill>
                  <a:srgbClr val="FF0000"/>
                </a:solidFill>
                <a:latin typeface="方正超粗黑简体" pitchFamily="2" charset="-122"/>
                <a:ea typeface="方正超粗黑简体" pitchFamily="2" charset="-122"/>
              </a:rPr>
              <a:t>强</a:t>
            </a:r>
            <a:r>
              <a:rPr lang="zh-CN" altLang="en-US" sz="2400" dirty="0">
                <a:latin typeface="方正超粗黑简体" pitchFamily="2" charset="-122"/>
                <a:ea typeface="方正超粗黑简体" pitchFamily="2" charset="-122"/>
              </a:rPr>
              <a:t>（</a:t>
            </a:r>
            <a:r>
              <a:rPr lang="en-US" altLang="zh-CN" sz="2400" dirty="0">
                <a:latin typeface="方正超粗黑简体" pitchFamily="2" charset="-122"/>
                <a:ea typeface="方正超粗黑简体" pitchFamily="2" charset="-122"/>
              </a:rPr>
              <a:t>《</a:t>
            </a:r>
            <a:r>
              <a:rPr lang="zh-CN" altLang="en-US" sz="2400" dirty="0">
                <a:latin typeface="方正超粗黑简体" pitchFamily="2" charset="-122"/>
                <a:ea typeface="方正超粗黑简体" pitchFamily="2" charset="-122"/>
              </a:rPr>
              <a:t>劝学</a:t>
            </a:r>
            <a:r>
              <a:rPr lang="en-US" altLang="zh-CN" sz="2400" dirty="0">
                <a:latin typeface="方正超粗黑简体" pitchFamily="2" charset="-122"/>
                <a:ea typeface="方正超粗黑简体" pitchFamily="2" charset="-122"/>
              </a:rPr>
              <a:t>》</a:t>
            </a:r>
            <a:r>
              <a:rPr lang="zh-CN" altLang="en-US" sz="2400" dirty="0">
                <a:latin typeface="方正超粗黑简体" pitchFamily="2" charset="-122"/>
                <a:ea typeface="方正超粗黑简体" pitchFamily="2" charset="-122"/>
              </a:rPr>
              <a:t>）</a:t>
            </a:r>
            <a:endParaRPr lang="zh-CN" altLang="en-US" sz="24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dirty="0">
                <a:latin typeface="方正超粗黑简体" pitchFamily="2" charset="-122"/>
                <a:ea typeface="方正超粗黑简体" pitchFamily="2" charset="-122"/>
              </a:rPr>
              <a:t>蚯蚓没有</a:t>
            </a:r>
            <a:r>
              <a:rPr lang="zh-CN" altLang="en-US" sz="4000" dirty="0">
                <a:solidFill>
                  <a:srgbClr val="0000FF"/>
                </a:solidFill>
                <a:latin typeface="方正超粗黑简体" pitchFamily="2" charset="-122"/>
                <a:ea typeface="方正超粗黑简体" pitchFamily="2" charset="-122"/>
              </a:rPr>
              <a:t>锋利</a:t>
            </a:r>
            <a:r>
              <a:rPr lang="zh-CN" altLang="en-US" sz="4000" dirty="0">
                <a:latin typeface="方正超粗黑简体" pitchFamily="2" charset="-122"/>
                <a:ea typeface="方正超粗黑简体" pitchFamily="2" charset="-122"/>
              </a:rPr>
              <a:t>的爪牙，</a:t>
            </a:r>
            <a:r>
              <a:rPr lang="zh-CN" altLang="en-US" sz="4000" dirty="0">
                <a:solidFill>
                  <a:srgbClr val="0000FF"/>
                </a:solidFill>
                <a:latin typeface="方正超粗黑简体" pitchFamily="2" charset="-122"/>
                <a:ea typeface="方正超粗黑简体" pitchFamily="2" charset="-122"/>
              </a:rPr>
              <a:t>强劲</a:t>
            </a:r>
            <a:r>
              <a:rPr lang="zh-CN" altLang="en-US" sz="4000" dirty="0">
                <a:latin typeface="方正超粗黑简体" pitchFamily="2" charset="-122"/>
                <a:ea typeface="方正超粗黑简体" pitchFamily="2" charset="-122"/>
              </a:rPr>
              <a:t>的筋骨</a:t>
            </a:r>
            <a:endParaRPr lang="zh-CN" altLang="en-US" sz="4000" dirty="0">
              <a:latin typeface="方正超粗黑简体" pitchFamily="2" charset="-122"/>
              <a:ea typeface="方正超粗黑简体" pitchFamily="2" charset="-122"/>
            </a:endParaRPr>
          </a:p>
        </p:txBody>
      </p:sp>
      <p:sp>
        <p:nvSpPr>
          <p:cNvPr id="83973" name="Text Box 5"/>
          <p:cNvSpPr txBox="1"/>
          <p:nvPr/>
        </p:nvSpPr>
        <p:spPr>
          <a:xfrm>
            <a:off x="468313" y="3860800"/>
            <a:ext cx="7296150" cy="19939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4000" dirty="0">
                <a:latin typeface="方正超粗黑简体" pitchFamily="2" charset="-122"/>
                <a:ea typeface="方正超粗黑简体" pitchFamily="2" charset="-122"/>
              </a:rPr>
              <a:t>带长铗</a:t>
            </a:r>
            <a:r>
              <a:rPr lang="zh-CN" altLang="en-US" sz="40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之</a:t>
            </a:r>
            <a:r>
              <a:rPr lang="zh-CN" altLang="en-US" sz="4000" dirty="0">
                <a:solidFill>
                  <a:srgbClr val="FF0000"/>
                </a:solidFill>
                <a:latin typeface="方正超粗黑简体" pitchFamily="2" charset="-122"/>
                <a:ea typeface="方正超粗黑简体" pitchFamily="2" charset="-122"/>
              </a:rPr>
              <a:t>陆离</a:t>
            </a:r>
            <a:r>
              <a:rPr lang="zh-CN" altLang="en-US" sz="4000" dirty="0">
                <a:latin typeface="方正超粗黑简体" pitchFamily="2" charset="-122"/>
                <a:ea typeface="方正超粗黑简体" pitchFamily="2" charset="-122"/>
              </a:rPr>
              <a:t>兮，冠切云</a:t>
            </a:r>
            <a:r>
              <a:rPr lang="zh-CN" altLang="en-US" sz="40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之</a:t>
            </a:r>
            <a:r>
              <a:rPr lang="zh-CN" altLang="en-US" sz="4000" dirty="0">
                <a:solidFill>
                  <a:srgbClr val="FF0000"/>
                </a:solidFill>
                <a:latin typeface="方正超粗黑简体" pitchFamily="2" charset="-122"/>
                <a:ea typeface="方正超粗黑简体" pitchFamily="2" charset="-122"/>
              </a:rPr>
              <a:t>崔嵬</a:t>
            </a:r>
            <a:endParaRPr lang="zh-CN" altLang="en-US" sz="4000" dirty="0">
              <a:solidFill>
                <a:srgbClr val="FF0000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方正超粗黑简体" pitchFamily="2" charset="-122"/>
                <a:ea typeface="方正超粗黑简体" pitchFamily="2" charset="-122"/>
              </a:rPr>
              <a:t>（</a:t>
            </a:r>
            <a:r>
              <a:rPr lang="en-US" altLang="zh-CN" sz="2400" dirty="0">
                <a:latin typeface="方正超粗黑简体" pitchFamily="2" charset="-122"/>
                <a:ea typeface="方正超粗黑简体" pitchFamily="2" charset="-122"/>
              </a:rPr>
              <a:t>《</a:t>
            </a:r>
            <a:r>
              <a:rPr lang="zh-CN" altLang="en-US" sz="2400" dirty="0">
                <a:latin typeface="方正超粗黑简体" pitchFamily="2" charset="-122"/>
                <a:ea typeface="方正超粗黑简体" pitchFamily="2" charset="-122"/>
              </a:rPr>
              <a:t>涉江</a:t>
            </a:r>
            <a:r>
              <a:rPr lang="en-US" altLang="zh-CN" sz="2400" dirty="0">
                <a:latin typeface="方正超粗黑简体" pitchFamily="2" charset="-122"/>
                <a:ea typeface="方正超粗黑简体" pitchFamily="2" charset="-122"/>
              </a:rPr>
              <a:t>》</a:t>
            </a:r>
            <a:r>
              <a:rPr lang="zh-CN" altLang="en-US" sz="2400" dirty="0">
                <a:latin typeface="方正超粗黑简体" pitchFamily="2" charset="-122"/>
                <a:ea typeface="方正超粗黑简体" pitchFamily="2" charset="-122"/>
              </a:rPr>
              <a:t>）</a:t>
            </a:r>
            <a:endParaRPr lang="zh-CN" altLang="en-US" sz="24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dirty="0">
                <a:latin typeface="方正超粗黑简体" pitchFamily="2" charset="-122"/>
                <a:ea typeface="方正超粗黑简体" pitchFamily="2" charset="-122"/>
              </a:rPr>
              <a:t>佩带着</a:t>
            </a:r>
            <a:r>
              <a:rPr lang="zh-CN" altLang="en-US" sz="4000" dirty="0">
                <a:solidFill>
                  <a:srgbClr val="0000FF"/>
                </a:solidFill>
                <a:latin typeface="方正超粗黑简体" pitchFamily="2" charset="-122"/>
                <a:ea typeface="方正超粗黑简体" pitchFamily="2" charset="-122"/>
              </a:rPr>
              <a:t>长长</a:t>
            </a:r>
            <a:r>
              <a:rPr lang="zh-CN" altLang="en-US" sz="4000" dirty="0">
                <a:latin typeface="方正超粗黑简体" pitchFamily="2" charset="-122"/>
                <a:ea typeface="方正超粗黑简体" pitchFamily="2" charset="-122"/>
              </a:rPr>
              <a:t>的爪牙，</a:t>
            </a:r>
            <a:r>
              <a:rPr lang="zh-CN" altLang="en-US" sz="4000" dirty="0">
                <a:solidFill>
                  <a:srgbClr val="0000FF"/>
                </a:solidFill>
                <a:latin typeface="方正超粗黑简体" pitchFamily="2" charset="-122"/>
                <a:ea typeface="方正超粗黑简体" pitchFamily="2" charset="-122"/>
              </a:rPr>
              <a:t>强劲</a:t>
            </a:r>
            <a:r>
              <a:rPr lang="zh-CN" altLang="en-US" sz="4000" dirty="0">
                <a:latin typeface="方正超粗黑简体" pitchFamily="2" charset="-122"/>
                <a:ea typeface="方正超粗黑简体" pitchFamily="2" charset="-122"/>
              </a:rPr>
              <a:t>的筋骨</a:t>
            </a:r>
            <a:endParaRPr lang="zh-CN" altLang="en-US" sz="4000" dirty="0">
              <a:latin typeface="方正超粗黑简体" pitchFamily="2" charset="-122"/>
              <a:ea typeface="方正超粗黑简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"/>
                                        <p:tgtEl>
                                          <p:spTgt spid="83971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charRg st="18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83971">
                                            <p:txEl>
                                              <p:charRg st="18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8397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2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charRg st="15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83973">
                                            <p:txEl>
                                              <p:charRg st="15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charRg st="22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83973">
                                            <p:txEl>
                                              <p:charRg st="22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/>
      <p:bldP spid="83971" grpId="0" build="p"/>
      <p:bldP spid="8397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090" name="Text Box 2"/>
          <p:cNvSpPr txBox="1"/>
          <p:nvPr/>
        </p:nvSpPr>
        <p:spPr>
          <a:xfrm>
            <a:off x="611188" y="765175"/>
            <a:ext cx="8102600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5400" b="1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中心词</a:t>
            </a:r>
            <a:r>
              <a:rPr lang="en-US" altLang="zh-CN" sz="5400" b="1" u="sng" dirty="0">
                <a:latin typeface="Times New Roman" panose="02020603050405020304" pitchFamily="18" charset="0"/>
              </a:rPr>
              <a:t>+</a:t>
            </a:r>
            <a:r>
              <a:rPr lang="zh-CN" altLang="en-US" sz="54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而</a:t>
            </a:r>
            <a:r>
              <a:rPr lang="en-US" altLang="zh-CN" sz="5400" b="1" u="sng" dirty="0">
                <a:latin typeface="Times New Roman" panose="02020603050405020304" pitchFamily="18" charset="0"/>
              </a:rPr>
              <a:t>+</a:t>
            </a:r>
            <a:r>
              <a:rPr lang="zh-CN" altLang="en-US" sz="5400" b="1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定语</a:t>
            </a:r>
            <a:r>
              <a:rPr lang="en-US" altLang="zh-CN" sz="5400" b="1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+</a:t>
            </a:r>
            <a:r>
              <a:rPr lang="zh-CN" altLang="en-US" sz="5400" b="1" u="sng" dirty="0">
                <a:solidFill>
                  <a:srgbClr val="0000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者</a:t>
            </a:r>
            <a:r>
              <a:rPr lang="zh-CN" altLang="en-US" sz="5400" b="1" u="sng" dirty="0">
                <a:latin typeface="Times New Roman" panose="02020603050405020304" pitchFamily="18" charset="0"/>
                <a:ea typeface="隶书" panose="02010509060101010101" pitchFamily="49" charset="-122"/>
              </a:rPr>
              <a:t>式结构</a:t>
            </a:r>
            <a:endParaRPr lang="zh-CN" altLang="en-US" sz="5400" b="1" u="sng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89091" name="Text Box 3"/>
          <p:cNvSpPr txBox="1"/>
          <p:nvPr/>
        </p:nvSpPr>
        <p:spPr>
          <a:xfrm>
            <a:off x="468313" y="2276475"/>
            <a:ext cx="7804150" cy="30194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4000" dirty="0">
                <a:latin typeface="方正超粗黑简体" pitchFamily="2" charset="-122"/>
                <a:ea typeface="方正超粗黑简体" pitchFamily="2" charset="-122"/>
              </a:rPr>
              <a:t>缙绅</a:t>
            </a:r>
            <a:r>
              <a:rPr lang="zh-CN" altLang="en-US" sz="40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而</a:t>
            </a:r>
            <a:r>
              <a:rPr lang="zh-CN" altLang="en-US" sz="4000" dirty="0">
                <a:solidFill>
                  <a:srgbClr val="FF0000"/>
                </a:solidFill>
                <a:latin typeface="方正超粗黑简体" pitchFamily="2" charset="-122"/>
                <a:ea typeface="方正超粗黑简体" pitchFamily="2" charset="-122"/>
              </a:rPr>
              <a:t>能不易其志</a:t>
            </a:r>
            <a:r>
              <a:rPr lang="zh-CN" altLang="en-US" sz="40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者</a:t>
            </a:r>
            <a:r>
              <a:rPr lang="zh-CN" altLang="en-US" sz="4000" dirty="0">
                <a:latin typeface="方正超粗黑简体" pitchFamily="2" charset="-122"/>
                <a:ea typeface="方正超粗黑简体" pitchFamily="2" charset="-122"/>
              </a:rPr>
              <a:t>，天下之大，</a:t>
            </a:r>
            <a:endParaRPr lang="zh-CN" altLang="en-US" sz="40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dirty="0">
                <a:latin typeface="方正超粗黑简体" pitchFamily="2" charset="-122"/>
                <a:ea typeface="方正超粗黑简体" pitchFamily="2" charset="-122"/>
              </a:rPr>
              <a:t>有几人欤？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（</a:t>
            </a:r>
            <a:r>
              <a:rPr lang="en-US" altLang="zh-CN" sz="2800" dirty="0">
                <a:latin typeface="方正超粗黑简体" pitchFamily="2" charset="-122"/>
                <a:ea typeface="方正超粗黑简体" pitchFamily="2" charset="-122"/>
              </a:rPr>
              <a:t>《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五人墓碑记</a:t>
            </a:r>
            <a:r>
              <a:rPr lang="en-US" altLang="zh-CN" sz="2800" dirty="0">
                <a:latin typeface="方正超粗黑简体" pitchFamily="2" charset="-122"/>
                <a:ea typeface="方正超粗黑简体" pitchFamily="2" charset="-122"/>
              </a:rPr>
              <a:t>》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）</a:t>
            </a:r>
            <a:endParaRPr lang="zh-CN" altLang="en-US" sz="16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40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能不改变自己志节</a:t>
            </a:r>
            <a:r>
              <a:rPr lang="zh-CN" altLang="en-US" sz="4000" dirty="0">
                <a:latin typeface="方正超粗黑简体" pitchFamily="2" charset="-122"/>
                <a:ea typeface="方正超粗黑简体" pitchFamily="2" charset="-122"/>
              </a:rPr>
              <a:t>的</a:t>
            </a:r>
            <a:r>
              <a:rPr lang="zh-CN" altLang="en-US" sz="4000" u="sng" dirty="0">
                <a:latin typeface="方正超粗黑简体" pitchFamily="2" charset="-122"/>
                <a:ea typeface="方正超粗黑简体" pitchFamily="2" charset="-122"/>
              </a:rPr>
              <a:t>做官人</a:t>
            </a:r>
            <a:r>
              <a:rPr lang="zh-CN" altLang="en-US" sz="4000" dirty="0">
                <a:latin typeface="方正超粗黑简体" pitchFamily="2" charset="-122"/>
                <a:ea typeface="方正超粗黑简体" pitchFamily="2" charset="-122"/>
              </a:rPr>
              <a:t>，</a:t>
            </a:r>
            <a:r>
              <a:rPr lang="en-US" altLang="zh-CN" sz="4000" dirty="0">
                <a:latin typeface="Arial" panose="020B0604020202020204" pitchFamily="34" charset="0"/>
              </a:rPr>
              <a:t>……</a:t>
            </a:r>
            <a:endParaRPr lang="en-US" altLang="zh-CN" sz="4000" dirty="0">
              <a:latin typeface="Arial" panose="020B0604020202020204" pitchFamily="34" charset="0"/>
            </a:endParaRPr>
          </a:p>
        </p:txBody>
      </p:sp>
      <p:pic>
        <p:nvPicPr>
          <p:cNvPr id="35844" name="Picture 4" descr="A5_099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2088" y="5805488"/>
            <a:ext cx="914400" cy="571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"/>
                                        <p:tgtEl>
                                          <p:spTgt spid="89091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charRg st="16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89091">
                                            <p:txEl>
                                              <p:charRg st="16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charRg st="32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89091">
                                            <p:txEl>
                                              <p:charRg st="32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/>
      <p:bldP spid="89091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6" name="Text Box 2"/>
          <p:cNvSpPr txBox="1"/>
          <p:nvPr/>
        </p:nvSpPr>
        <p:spPr>
          <a:xfrm>
            <a:off x="539750" y="765175"/>
            <a:ext cx="8108950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5400" b="1" u="sng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中心词</a:t>
            </a:r>
            <a:r>
              <a:rPr lang="en-US" altLang="zh-CN" sz="5400" b="1" u="sng" dirty="0">
                <a:latin typeface="隶书" panose="02010509060101010101" pitchFamily="49" charset="-122"/>
                <a:ea typeface="隶书" panose="02010509060101010101" pitchFamily="49" charset="-122"/>
              </a:rPr>
              <a:t>+</a:t>
            </a:r>
            <a:r>
              <a:rPr lang="zh-CN" altLang="en-US" sz="5400" b="1" u="sng" dirty="0">
                <a:solidFill>
                  <a:srgbClr val="00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数（量）词</a:t>
            </a:r>
            <a:r>
              <a:rPr lang="zh-CN" altLang="en-US" sz="5400" b="1" u="sng" dirty="0">
                <a:latin typeface="隶书" panose="02010509060101010101" pitchFamily="49" charset="-122"/>
                <a:ea typeface="隶书" panose="02010509060101010101" pitchFamily="49" charset="-122"/>
              </a:rPr>
              <a:t>式结构</a:t>
            </a:r>
            <a:endParaRPr lang="zh-CN" altLang="en-US" sz="5400" b="1" u="sng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8067" name="Text Box 3"/>
          <p:cNvSpPr txBox="1"/>
          <p:nvPr/>
        </p:nvSpPr>
        <p:spPr>
          <a:xfrm>
            <a:off x="323850" y="1989138"/>
            <a:ext cx="7804150" cy="1555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4000" dirty="0">
                <a:latin typeface="方正超粗黑简体" pitchFamily="2" charset="-122"/>
                <a:ea typeface="方正超粗黑简体" pitchFamily="2" charset="-122"/>
              </a:rPr>
              <a:t>马之千里者，一食或尽</a:t>
            </a:r>
            <a:r>
              <a:rPr lang="zh-CN" altLang="en-US" sz="4000" dirty="0">
                <a:solidFill>
                  <a:srgbClr val="FF0000"/>
                </a:solidFill>
                <a:latin typeface="方正超粗黑简体" pitchFamily="2" charset="-122"/>
                <a:ea typeface="方正超粗黑简体" pitchFamily="2" charset="-122"/>
              </a:rPr>
              <a:t>粟</a:t>
            </a:r>
            <a:r>
              <a:rPr lang="zh-CN" altLang="en-US" sz="4000" u="sng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一石</a:t>
            </a:r>
            <a:r>
              <a:rPr lang="zh-CN" altLang="en-US" sz="4000" dirty="0">
                <a:latin typeface="方正超粗黑简体" pitchFamily="2" charset="-122"/>
                <a:ea typeface="方正超粗黑简体" pitchFamily="2" charset="-122"/>
              </a:rPr>
              <a:t>。</a:t>
            </a:r>
            <a:endParaRPr lang="zh-CN" altLang="en-US" sz="40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dirty="0">
                <a:latin typeface="方正超粗黑简体" pitchFamily="2" charset="-122"/>
                <a:ea typeface="方正超粗黑简体" pitchFamily="2" charset="-122"/>
              </a:rPr>
              <a:t>一顿有时（就）吃掉</a:t>
            </a:r>
            <a:r>
              <a:rPr lang="zh-CN" altLang="en-US" sz="4000" u="sng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一石</a:t>
            </a:r>
            <a:r>
              <a:rPr lang="zh-CN" altLang="en-US" sz="4000" dirty="0">
                <a:latin typeface="方正超粗黑简体" pitchFamily="2" charset="-122"/>
                <a:ea typeface="方正超粗黑简体" pitchFamily="2" charset="-122"/>
              </a:rPr>
              <a:t>的</a:t>
            </a:r>
            <a:r>
              <a:rPr lang="zh-CN" altLang="en-US" sz="4000" dirty="0">
                <a:solidFill>
                  <a:srgbClr val="FF0000"/>
                </a:solidFill>
                <a:latin typeface="方正超粗黑简体" pitchFamily="2" charset="-122"/>
                <a:ea typeface="方正超粗黑简体" pitchFamily="2" charset="-122"/>
              </a:rPr>
              <a:t>粮食</a:t>
            </a:r>
            <a:r>
              <a:rPr lang="zh-CN" altLang="en-US" sz="4000" dirty="0">
                <a:latin typeface="方正超粗黑简体" pitchFamily="2" charset="-122"/>
                <a:ea typeface="方正超粗黑简体" pitchFamily="2" charset="-122"/>
              </a:rPr>
              <a:t>。</a:t>
            </a:r>
            <a:endParaRPr lang="zh-CN" altLang="en-US" sz="4000" dirty="0">
              <a:solidFill>
                <a:srgbClr val="FF0000"/>
              </a:solidFill>
              <a:latin typeface="方正超粗黑简体" pitchFamily="2" charset="-122"/>
              <a:ea typeface="方正超粗黑简体" pitchFamily="2" charset="-122"/>
            </a:endParaRPr>
          </a:p>
        </p:txBody>
      </p:sp>
      <p:sp>
        <p:nvSpPr>
          <p:cNvPr id="88069" name="Text Box 5"/>
          <p:cNvSpPr txBox="1"/>
          <p:nvPr/>
        </p:nvSpPr>
        <p:spPr>
          <a:xfrm>
            <a:off x="468313" y="4076700"/>
            <a:ext cx="6330950" cy="16986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4400" dirty="0">
                <a:latin typeface="方正超粗黑简体" pitchFamily="2" charset="-122"/>
                <a:ea typeface="方正超粗黑简体" pitchFamily="2" charset="-122"/>
              </a:rPr>
              <a:t>铸以为</a:t>
            </a:r>
            <a:r>
              <a:rPr lang="zh-CN" altLang="en-US" sz="4400" dirty="0">
                <a:solidFill>
                  <a:srgbClr val="FF0000"/>
                </a:solidFill>
                <a:latin typeface="方正超粗黑简体" pitchFamily="2" charset="-122"/>
                <a:ea typeface="方正超粗黑简体" pitchFamily="2" charset="-122"/>
              </a:rPr>
              <a:t>金人</a:t>
            </a:r>
            <a:r>
              <a:rPr lang="zh-CN" altLang="en-US" sz="4400" u="sng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十二</a:t>
            </a:r>
            <a:r>
              <a:rPr lang="zh-CN" altLang="en-US" sz="4400" dirty="0">
                <a:latin typeface="方正超粗黑简体" pitchFamily="2" charset="-122"/>
                <a:ea typeface="方正超粗黑简体" pitchFamily="2" charset="-122"/>
              </a:rPr>
              <a:t>。</a:t>
            </a:r>
            <a:endParaRPr lang="zh-CN" altLang="en-US" sz="44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400" dirty="0">
                <a:latin typeface="方正超粗黑简体" pitchFamily="2" charset="-122"/>
                <a:ea typeface="方正超粗黑简体" pitchFamily="2" charset="-122"/>
              </a:rPr>
              <a:t>用它铸成了</a:t>
            </a:r>
            <a:r>
              <a:rPr lang="zh-CN" altLang="en-US" sz="4400" u="sng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十二个</a:t>
            </a:r>
            <a:r>
              <a:rPr lang="zh-CN" altLang="en-US" sz="4400" dirty="0">
                <a:solidFill>
                  <a:srgbClr val="FF0000"/>
                </a:solidFill>
                <a:latin typeface="方正超粗黑简体" pitchFamily="2" charset="-122"/>
                <a:ea typeface="方正超粗黑简体" pitchFamily="2" charset="-122"/>
              </a:rPr>
              <a:t>金人</a:t>
            </a:r>
            <a:r>
              <a:rPr lang="zh-CN" altLang="en-US" sz="4400" dirty="0">
                <a:latin typeface="方正超粗黑简体" pitchFamily="2" charset="-122"/>
                <a:ea typeface="方正超粗黑简体" pitchFamily="2" charset="-122"/>
              </a:rPr>
              <a:t>。</a:t>
            </a:r>
            <a:endParaRPr lang="zh-CN" altLang="en-US" sz="4400" dirty="0">
              <a:solidFill>
                <a:srgbClr val="FF0000"/>
              </a:solidFill>
              <a:latin typeface="方正超粗黑简体" pitchFamily="2" charset="-122"/>
              <a:ea typeface="方正超粗黑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"/>
                                        <p:tgtEl>
                                          <p:spTgt spid="88067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charRg st="15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88067">
                                            <p:txEl>
                                              <p:charRg st="15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8806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>
                                            <p:txEl>
                                              <p:charRg st="9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88069">
                                            <p:txEl>
                                              <p:charRg st="9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/>
      <p:bldP spid="88067" grpId="0" build="p"/>
      <p:bldP spid="88069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Rectangle 3"/>
          <p:cNvSpPr/>
          <p:nvPr/>
        </p:nvSpPr>
        <p:spPr>
          <a:xfrm>
            <a:off x="395288" y="908050"/>
            <a:ext cx="8496300" cy="542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5000"/>
              </a:lnSpc>
            </a:pPr>
            <a:r>
              <a:rPr lang="zh-CN" altLang="en-US" sz="6000" i="1" dirty="0">
                <a:solidFill>
                  <a:srgbClr val="990099"/>
                </a:solidFill>
                <a:latin typeface="方正超粗黑简体" pitchFamily="2" charset="-122"/>
                <a:ea typeface="方正超粗黑简体" pitchFamily="2" charset="-122"/>
              </a:rPr>
              <a:t>五、疑问句：</a:t>
            </a:r>
            <a:endParaRPr lang="zh-CN" altLang="en-US" sz="6000" i="1" dirty="0">
              <a:solidFill>
                <a:srgbClr val="990099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4400" dirty="0">
                <a:solidFill>
                  <a:srgbClr val="003399"/>
                </a:solidFill>
                <a:latin typeface="方正超粗黑简体" pitchFamily="2" charset="-122"/>
                <a:ea typeface="方正超粗黑简体" pitchFamily="2" charset="-122"/>
              </a:rPr>
              <a:t> </a:t>
            </a:r>
            <a:r>
              <a:rPr lang="zh-CN" altLang="en-US" sz="44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文言文中借疑问代词或否定词能发出疑问的句子叫疑问句。 </a:t>
            </a:r>
            <a:endParaRPr lang="zh-CN" altLang="en-US" sz="44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44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一般要用疑问代词</a:t>
            </a:r>
            <a:r>
              <a:rPr lang="zh-CN" altLang="en-US" sz="4400" dirty="0">
                <a:solidFill>
                  <a:srgbClr val="0000CC"/>
                </a:solidFill>
                <a:latin typeface="Arial" panose="020B0604020202020204" pitchFamily="34" charset="0"/>
                <a:ea typeface="方正超粗黑简体" pitchFamily="2" charset="-122"/>
              </a:rPr>
              <a:t>“</a:t>
            </a:r>
            <a:r>
              <a:rPr lang="zh-CN" altLang="en-US" sz="44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谁、何、盍曷、胡、安、孰、焉</a:t>
            </a:r>
            <a:r>
              <a:rPr lang="zh-CN" altLang="en-US" sz="4400" dirty="0">
                <a:solidFill>
                  <a:srgbClr val="0000CC"/>
                </a:solidFill>
                <a:latin typeface="Arial" panose="020B0604020202020204" pitchFamily="34" charset="0"/>
                <a:ea typeface="方正超粗黑简体" pitchFamily="2" charset="-122"/>
              </a:rPr>
              <a:t>”</a:t>
            </a:r>
            <a:r>
              <a:rPr lang="zh-CN" altLang="en-US" sz="44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或疑问语气词</a:t>
            </a:r>
            <a:r>
              <a:rPr lang="zh-CN" altLang="en-US" sz="4400" dirty="0">
                <a:solidFill>
                  <a:srgbClr val="0000CC"/>
                </a:solidFill>
                <a:latin typeface="Arial" panose="020B0604020202020204" pitchFamily="34" charset="0"/>
                <a:ea typeface="方正超粗黑简体" pitchFamily="2" charset="-122"/>
              </a:rPr>
              <a:t>“</a:t>
            </a:r>
            <a:r>
              <a:rPr lang="zh-CN" altLang="en-US" sz="44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乎、欤、耶、哉</a:t>
            </a:r>
            <a:r>
              <a:rPr lang="zh-CN" altLang="en-US" sz="4400" dirty="0">
                <a:solidFill>
                  <a:srgbClr val="0000CC"/>
                </a:solidFill>
                <a:latin typeface="Arial" panose="020B0604020202020204" pitchFamily="34" charset="0"/>
                <a:ea typeface="方正超粗黑简体" pitchFamily="2" charset="-122"/>
              </a:rPr>
              <a:t>”</a:t>
            </a:r>
            <a:r>
              <a:rPr lang="zh-CN" altLang="en-US" sz="44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 </a:t>
            </a:r>
            <a:endParaRPr lang="zh-CN" altLang="en-US" sz="44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Text Box 2"/>
          <p:cNvSpPr txBox="1"/>
          <p:nvPr/>
        </p:nvSpPr>
        <p:spPr>
          <a:xfrm>
            <a:off x="250825" y="908050"/>
            <a:ext cx="8664575" cy="5697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lang="en-US" altLang="zh-CN" sz="36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⑴</a:t>
            </a:r>
            <a:r>
              <a:rPr lang="zh-CN" altLang="en-US" sz="36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虎兕出于柙，龟玉毁于椟中，是谁之过与？</a:t>
            </a:r>
            <a:endParaRPr lang="zh-CN" altLang="en-US" sz="36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⑵项王按剑而跽曰：</a:t>
            </a:r>
            <a:r>
              <a:rPr lang="zh-CN" altLang="en-US" sz="3600" dirty="0">
                <a:solidFill>
                  <a:srgbClr val="0000CC"/>
                </a:solidFill>
                <a:latin typeface="Times New Roman" panose="02020603050405020304" pitchFamily="18" charset="0"/>
                <a:ea typeface="方正超粗黑简体" pitchFamily="2" charset="-122"/>
              </a:rPr>
              <a:t>“</a:t>
            </a:r>
            <a:r>
              <a:rPr lang="zh-CN" altLang="en-US" sz="36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客何为者？</a:t>
            </a:r>
            <a:r>
              <a:rPr lang="zh-CN" altLang="en-US" sz="3600" dirty="0">
                <a:solidFill>
                  <a:srgbClr val="0000CC"/>
                </a:solidFill>
                <a:latin typeface="Times New Roman" panose="02020603050405020304" pitchFamily="18" charset="0"/>
                <a:ea typeface="方正超粗黑简体" pitchFamily="2" charset="-122"/>
              </a:rPr>
              <a:t>”</a:t>
            </a:r>
            <a:r>
              <a:rPr lang="zh-CN" altLang="en-US" sz="36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   吾君在前，叱者何也？</a:t>
            </a:r>
            <a:endParaRPr lang="zh-CN" altLang="en-US" sz="36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⑶蹈死不顾，亦曷故哉？</a:t>
            </a:r>
            <a:endParaRPr lang="zh-CN" altLang="en-US" sz="36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⑷楚王叱曰</a:t>
            </a:r>
            <a:r>
              <a:rPr lang="zh-CN" altLang="en-US" sz="3600" dirty="0">
                <a:solidFill>
                  <a:srgbClr val="0000CC"/>
                </a:solidFill>
                <a:latin typeface="Times New Roman" panose="02020603050405020304" pitchFamily="18" charset="0"/>
                <a:ea typeface="方正超粗黑简体" pitchFamily="2" charset="-122"/>
              </a:rPr>
              <a:t>“</a:t>
            </a:r>
            <a:r>
              <a:rPr lang="zh-CN" altLang="en-US" sz="36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胡不下？</a:t>
            </a:r>
            <a:r>
              <a:rPr lang="zh-CN" altLang="en-US" sz="3600" dirty="0">
                <a:solidFill>
                  <a:srgbClr val="0000CC"/>
                </a:solidFill>
                <a:latin typeface="Times New Roman" panose="02020603050405020304" pitchFamily="18" charset="0"/>
                <a:ea typeface="方正超粗黑简体" pitchFamily="2" charset="-122"/>
              </a:rPr>
              <a:t>”</a:t>
            </a:r>
            <a:endParaRPr lang="zh-CN" altLang="en-US" sz="36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⑸沛公曰：</a:t>
            </a:r>
            <a:r>
              <a:rPr lang="zh-CN" altLang="en-US" sz="3600" dirty="0">
                <a:solidFill>
                  <a:srgbClr val="0000CC"/>
                </a:solidFill>
                <a:latin typeface="Times New Roman" panose="02020603050405020304" pitchFamily="18" charset="0"/>
                <a:ea typeface="方正超粗黑简体" pitchFamily="2" charset="-122"/>
              </a:rPr>
              <a:t>“</a:t>
            </a:r>
            <a:r>
              <a:rPr lang="zh-CN" altLang="en-US" sz="36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君安与项伯有故？</a:t>
            </a:r>
            <a:r>
              <a:rPr lang="zh-CN" altLang="en-US" sz="3600" dirty="0">
                <a:solidFill>
                  <a:srgbClr val="0000CC"/>
                </a:solidFill>
                <a:latin typeface="Times New Roman" panose="02020603050405020304" pitchFamily="18" charset="0"/>
                <a:ea typeface="方正超粗黑简体" pitchFamily="2" charset="-122"/>
              </a:rPr>
              <a:t>”</a:t>
            </a:r>
            <a:endParaRPr lang="zh-CN" altLang="en-US" sz="36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⑹且焉置土石？</a:t>
            </a:r>
            <a:endParaRPr lang="zh-CN" altLang="en-US" sz="36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⑺人非生而知之者，孰能无惑？</a:t>
            </a:r>
            <a:endParaRPr lang="zh-CN" altLang="en-US" sz="36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</p:txBody>
      </p:sp>
      <p:sp>
        <p:nvSpPr>
          <p:cNvPr id="38915" name="Text Box 4"/>
          <p:cNvSpPr txBox="1"/>
          <p:nvPr/>
        </p:nvSpPr>
        <p:spPr>
          <a:xfrm>
            <a:off x="7467600" y="304800"/>
            <a:ext cx="304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916" name="Text Box 5"/>
          <p:cNvSpPr txBox="1"/>
          <p:nvPr/>
        </p:nvSpPr>
        <p:spPr>
          <a:xfrm>
            <a:off x="152400" y="914400"/>
            <a:ext cx="304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917" name="Text Box 6"/>
          <p:cNvSpPr txBox="1"/>
          <p:nvPr/>
        </p:nvSpPr>
        <p:spPr>
          <a:xfrm>
            <a:off x="7596188" y="1052513"/>
            <a:ext cx="304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918" name="Text Box 7"/>
          <p:cNvSpPr txBox="1"/>
          <p:nvPr/>
        </p:nvSpPr>
        <p:spPr>
          <a:xfrm>
            <a:off x="5292725" y="2205038"/>
            <a:ext cx="304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919" name="Text Box 8"/>
          <p:cNvSpPr txBox="1"/>
          <p:nvPr/>
        </p:nvSpPr>
        <p:spPr>
          <a:xfrm>
            <a:off x="3708400" y="3284538"/>
            <a:ext cx="304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920" name="Text Box 9"/>
          <p:cNvSpPr txBox="1"/>
          <p:nvPr/>
        </p:nvSpPr>
        <p:spPr>
          <a:xfrm>
            <a:off x="2987675" y="3933825"/>
            <a:ext cx="304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921" name="Text Box 10"/>
          <p:cNvSpPr txBox="1"/>
          <p:nvPr/>
        </p:nvSpPr>
        <p:spPr>
          <a:xfrm>
            <a:off x="3419475" y="4797425"/>
            <a:ext cx="304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922" name="Text Box 11"/>
          <p:cNvSpPr txBox="1"/>
          <p:nvPr/>
        </p:nvSpPr>
        <p:spPr>
          <a:xfrm>
            <a:off x="1331913" y="5516563"/>
            <a:ext cx="304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923" name="Text Box 12"/>
          <p:cNvSpPr txBox="1"/>
          <p:nvPr/>
        </p:nvSpPr>
        <p:spPr>
          <a:xfrm>
            <a:off x="4572000" y="6092825"/>
            <a:ext cx="304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/>
          <p:nvPr/>
        </p:nvSpPr>
        <p:spPr>
          <a:xfrm>
            <a:off x="250825" y="908050"/>
            <a:ext cx="8642350" cy="574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en-US" altLang="zh-CN" sz="36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⑻</a:t>
            </a:r>
            <a:r>
              <a:rPr lang="zh-CN" altLang="en-US" sz="36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然豫州新败之后，安能抗此难乎？</a:t>
            </a:r>
            <a:endParaRPr lang="zh-CN" altLang="en-US" sz="36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en-US" sz="36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⑼四海之大，有几人欤？</a:t>
            </a:r>
            <a:endParaRPr lang="zh-CN" altLang="en-US" sz="36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en-US" sz="36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⑽王尝语庄子以好乐，有诸？</a:t>
            </a:r>
            <a:endParaRPr lang="zh-CN" altLang="en-US" sz="36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6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⑾且公子纵轻胜，弃之降秦，独不怜公子姊邪？</a:t>
            </a:r>
            <a:endParaRPr lang="zh-CN" altLang="en-US" sz="36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en-US" sz="36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⑿而此独以钟名，何哉？</a:t>
            </a:r>
            <a:endParaRPr lang="zh-CN" altLang="en-US" sz="36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en-US" sz="36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⒀汝忆否？四五年前某夕</a:t>
            </a:r>
            <a:endParaRPr lang="zh-CN" altLang="en-US" sz="36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en-US" sz="3600" dirty="0">
                <a:solidFill>
                  <a:srgbClr val="0000CC"/>
                </a:solidFill>
                <a:latin typeface="方正超粗黑简体" pitchFamily="2" charset="-122"/>
                <a:ea typeface="方正超粗黑简体" pitchFamily="2" charset="-122"/>
              </a:rPr>
              <a:t>⒁学而时习之，不亦说乎？ </a:t>
            </a:r>
            <a:endParaRPr lang="zh-CN" altLang="en-US" sz="3600" dirty="0">
              <a:solidFill>
                <a:srgbClr val="0000CC"/>
              </a:solidFill>
              <a:latin typeface="方正超粗黑简体" pitchFamily="2" charset="-122"/>
              <a:ea typeface="方正超粗黑简体" pitchFamily="2" charset="-122"/>
            </a:endParaRPr>
          </a:p>
        </p:txBody>
      </p:sp>
      <p:sp>
        <p:nvSpPr>
          <p:cNvPr id="39939" name="Text Box 4"/>
          <p:cNvSpPr txBox="1"/>
          <p:nvPr/>
        </p:nvSpPr>
        <p:spPr>
          <a:xfrm>
            <a:off x="5003800" y="6165850"/>
            <a:ext cx="28892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40" name="Text Box 5"/>
          <p:cNvSpPr txBox="1"/>
          <p:nvPr/>
        </p:nvSpPr>
        <p:spPr>
          <a:xfrm>
            <a:off x="4572000" y="981075"/>
            <a:ext cx="304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41" name="Text Box 6"/>
          <p:cNvSpPr txBox="1"/>
          <p:nvPr/>
        </p:nvSpPr>
        <p:spPr>
          <a:xfrm>
            <a:off x="4572000" y="1773238"/>
            <a:ext cx="304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42" name="Text Box 7"/>
          <p:cNvSpPr txBox="1"/>
          <p:nvPr/>
        </p:nvSpPr>
        <p:spPr>
          <a:xfrm>
            <a:off x="5508625" y="2492375"/>
            <a:ext cx="304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43" name="Text Box 8"/>
          <p:cNvSpPr txBox="1"/>
          <p:nvPr/>
        </p:nvSpPr>
        <p:spPr>
          <a:xfrm>
            <a:off x="900113" y="3933825"/>
            <a:ext cx="304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44" name="Text Box 9"/>
          <p:cNvSpPr txBox="1"/>
          <p:nvPr/>
        </p:nvSpPr>
        <p:spPr>
          <a:xfrm>
            <a:off x="4572000" y="4724400"/>
            <a:ext cx="304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45" name="Text Box 10"/>
          <p:cNvSpPr txBox="1"/>
          <p:nvPr/>
        </p:nvSpPr>
        <p:spPr>
          <a:xfrm>
            <a:off x="1763713" y="5373688"/>
            <a:ext cx="287337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2" name="Picture 3" descr="r6b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3" name="WordArt 2"/>
          <p:cNvSpPr>
            <a:spLocks noTextEdit="1"/>
          </p:cNvSpPr>
          <p:nvPr/>
        </p:nvSpPr>
        <p:spPr>
          <a:xfrm>
            <a:off x="611188" y="1268413"/>
            <a:ext cx="7648575" cy="1296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5400" b="1">
                <a:ln w="12700" cap="flat" cmpd="sng">
                  <a:solidFill>
                    <a:srgbClr val="A5002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CC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文言固定格式复习与检测</a:t>
            </a:r>
            <a:endParaRPr lang="zh-CN" altLang="en-US" sz="5400" b="1">
              <a:ln w="12700" cap="flat" cmpd="sng">
                <a:solidFill>
                  <a:srgbClr val="A50021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CC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2"/>
          <p:cNvSpPr/>
          <p:nvPr/>
        </p:nvSpPr>
        <p:spPr>
          <a:xfrm>
            <a:off x="900113" y="836613"/>
            <a:ext cx="6889750" cy="1431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SzPct val="100000"/>
              <a:buFont typeface="Times New Roman" panose="02020603050405020304" pitchFamily="18" charset="0"/>
            </a:pPr>
            <a:r>
              <a:rPr lang="en-US" altLang="zh-CN" sz="4400" b="1" dirty="0">
                <a:solidFill>
                  <a:srgbClr val="003399"/>
                </a:solidFill>
                <a:latin typeface="文鼎新艺体简" pitchFamily="49" charset="-122"/>
                <a:ea typeface="文鼎新艺体简" pitchFamily="49" charset="-122"/>
              </a:rPr>
              <a:t>1</a:t>
            </a:r>
            <a:r>
              <a:rPr lang="zh-CN" altLang="en-US" sz="4400" b="1" dirty="0">
                <a:solidFill>
                  <a:srgbClr val="003399"/>
                </a:solidFill>
                <a:latin typeface="文鼎新艺体简" pitchFamily="49" charset="-122"/>
                <a:ea typeface="文鼎新艺体简" pitchFamily="49" charset="-122"/>
              </a:rPr>
              <a:t>、用</a:t>
            </a:r>
            <a:r>
              <a:rPr lang="zh-CN" altLang="en-US" sz="4400" b="1" u="sng" dirty="0">
                <a:solidFill>
                  <a:srgbClr val="990099"/>
                </a:solidFill>
                <a:latin typeface="Times New Roman" panose="02020603050405020304" pitchFamily="18" charset="0"/>
                <a:ea typeface="文鼎新艺体简" pitchFamily="49" charset="-122"/>
              </a:rPr>
              <a:t>“</a:t>
            </a:r>
            <a:r>
              <a:rPr lang="zh-CN" altLang="en-US" sz="4400" b="1" u="sng" dirty="0">
                <a:solidFill>
                  <a:srgbClr val="990099"/>
                </a:solidFill>
                <a:latin typeface="文鼎新艺体简" pitchFamily="49" charset="-122"/>
                <a:ea typeface="文鼎新艺体简" pitchFamily="49" charset="-122"/>
              </a:rPr>
              <a:t>者</a:t>
            </a:r>
            <a:r>
              <a:rPr lang="zh-CN" altLang="en-US" sz="4400" b="1" u="sng" dirty="0">
                <a:solidFill>
                  <a:srgbClr val="990099"/>
                </a:solidFill>
                <a:latin typeface="Times New Roman" panose="02020603050405020304" pitchFamily="18" charset="0"/>
                <a:ea typeface="文鼎新艺体简" pitchFamily="49" charset="-122"/>
              </a:rPr>
              <a:t>”</a:t>
            </a:r>
            <a:r>
              <a:rPr lang="zh-CN" altLang="en-US" sz="4400" b="1" u="sng" dirty="0">
                <a:solidFill>
                  <a:srgbClr val="990099"/>
                </a:solidFill>
                <a:latin typeface="文鼎新艺体简" pitchFamily="49" charset="-122"/>
                <a:ea typeface="文鼎新艺体简" pitchFamily="49" charset="-122"/>
              </a:rPr>
              <a:t>、</a:t>
            </a:r>
            <a:r>
              <a:rPr lang="zh-CN" altLang="en-US" sz="4400" b="1" u="sng" dirty="0">
                <a:solidFill>
                  <a:srgbClr val="990099"/>
                </a:solidFill>
                <a:latin typeface="Times New Roman" panose="02020603050405020304" pitchFamily="18" charset="0"/>
                <a:ea typeface="文鼎新艺体简" pitchFamily="49" charset="-122"/>
              </a:rPr>
              <a:t>“</a:t>
            </a:r>
            <a:r>
              <a:rPr lang="zh-CN" altLang="en-US" sz="4400" b="1" u="sng" dirty="0">
                <a:solidFill>
                  <a:srgbClr val="990099"/>
                </a:solidFill>
                <a:latin typeface="文鼎新艺体简" pitchFamily="49" charset="-122"/>
                <a:ea typeface="文鼎新艺体简" pitchFamily="49" charset="-122"/>
              </a:rPr>
              <a:t>也</a:t>
            </a:r>
            <a:r>
              <a:rPr lang="zh-CN" altLang="en-US" sz="4400" b="1" u="sng" dirty="0">
                <a:solidFill>
                  <a:srgbClr val="990099"/>
                </a:solidFill>
                <a:latin typeface="Times New Roman" panose="02020603050405020304" pitchFamily="18" charset="0"/>
                <a:ea typeface="文鼎新艺体简" pitchFamily="49" charset="-122"/>
              </a:rPr>
              <a:t>”</a:t>
            </a:r>
            <a:r>
              <a:rPr lang="zh-CN" altLang="en-US" sz="4400" b="1" u="sng" dirty="0">
                <a:solidFill>
                  <a:srgbClr val="990099"/>
                </a:solidFill>
                <a:latin typeface="文鼎新艺体简" pitchFamily="49" charset="-122"/>
                <a:ea typeface="文鼎新艺体简" pitchFamily="49" charset="-122"/>
              </a:rPr>
              <a:t> </a:t>
            </a:r>
            <a:r>
              <a:rPr lang="zh-CN" altLang="en-US" sz="4400" b="1" dirty="0">
                <a:solidFill>
                  <a:srgbClr val="003399"/>
                </a:solidFill>
                <a:latin typeface="文鼎新艺体简" pitchFamily="49" charset="-122"/>
                <a:ea typeface="文鼎新艺体简" pitchFamily="49" charset="-122"/>
              </a:rPr>
              <a:t>表判断。</a:t>
            </a:r>
            <a:endParaRPr lang="zh-CN" altLang="en-US" sz="4400" b="1" dirty="0">
              <a:solidFill>
                <a:srgbClr val="003399"/>
              </a:solidFill>
              <a:latin typeface="文鼎新艺体简" pitchFamily="49" charset="-122"/>
              <a:ea typeface="文鼎新艺体简" pitchFamily="49" charset="-122"/>
            </a:endParaRPr>
          </a:p>
          <a:p>
            <a:pPr>
              <a:buSzPct val="100000"/>
              <a:buFont typeface="Times New Roman" panose="02020603050405020304" pitchFamily="18" charset="0"/>
            </a:pPr>
            <a:r>
              <a:rPr lang="zh-CN" altLang="en-US" sz="4400" b="1" dirty="0">
                <a:solidFill>
                  <a:srgbClr val="003399"/>
                </a:solidFill>
                <a:latin typeface="Times New Roman" panose="02020603050405020304" pitchFamily="18" charset="0"/>
                <a:ea typeface="文鼎新艺体简" pitchFamily="49" charset="-122"/>
              </a:rPr>
              <a:t>“</a:t>
            </a:r>
            <a:r>
              <a:rPr lang="zh-CN" altLang="en-US" sz="4400" b="1" dirty="0">
                <a:solidFill>
                  <a:srgbClr val="003399"/>
                </a:solidFill>
                <a:latin typeface="文鼎新艺体简" pitchFamily="49" charset="-122"/>
                <a:ea typeface="文鼎新艺体简" pitchFamily="49" charset="-122"/>
              </a:rPr>
              <a:t>者</a:t>
            </a:r>
            <a:r>
              <a:rPr lang="zh-CN" altLang="en-US" sz="4400" b="1" dirty="0">
                <a:solidFill>
                  <a:srgbClr val="003399"/>
                </a:solidFill>
                <a:latin typeface="Times New Roman" panose="02020603050405020304" pitchFamily="18" charset="0"/>
                <a:ea typeface="文鼎新艺体简" pitchFamily="49" charset="-122"/>
              </a:rPr>
              <a:t>”</a:t>
            </a:r>
            <a:r>
              <a:rPr lang="zh-CN" altLang="en-US" sz="4400" b="1" dirty="0">
                <a:solidFill>
                  <a:srgbClr val="003399"/>
                </a:solidFill>
                <a:latin typeface="文鼎新艺体简" pitchFamily="49" charset="-122"/>
                <a:ea typeface="文鼎新艺体简" pitchFamily="49" charset="-122"/>
              </a:rPr>
              <a:t>表停顿，</a:t>
            </a:r>
            <a:r>
              <a:rPr lang="zh-CN" altLang="en-US" sz="4400" b="1" dirty="0">
                <a:solidFill>
                  <a:srgbClr val="003399"/>
                </a:solidFill>
                <a:latin typeface="Times New Roman" panose="02020603050405020304" pitchFamily="18" charset="0"/>
                <a:ea typeface="文鼎新艺体简" pitchFamily="49" charset="-122"/>
              </a:rPr>
              <a:t>“</a:t>
            </a:r>
            <a:r>
              <a:rPr lang="zh-CN" altLang="en-US" sz="4400" b="1" dirty="0">
                <a:solidFill>
                  <a:srgbClr val="003399"/>
                </a:solidFill>
                <a:latin typeface="文鼎新艺体简" pitchFamily="49" charset="-122"/>
                <a:ea typeface="文鼎新艺体简" pitchFamily="49" charset="-122"/>
              </a:rPr>
              <a:t>也</a:t>
            </a:r>
            <a:r>
              <a:rPr lang="zh-CN" altLang="en-US" sz="4400" b="1" dirty="0">
                <a:solidFill>
                  <a:srgbClr val="003399"/>
                </a:solidFill>
                <a:latin typeface="Times New Roman" panose="02020603050405020304" pitchFamily="18" charset="0"/>
                <a:ea typeface="文鼎新艺体简" pitchFamily="49" charset="-122"/>
              </a:rPr>
              <a:t>”</a:t>
            </a:r>
            <a:r>
              <a:rPr lang="zh-CN" altLang="en-US" sz="4400" b="1" dirty="0">
                <a:solidFill>
                  <a:srgbClr val="003399"/>
                </a:solidFill>
                <a:latin typeface="文鼎新艺体简" pitchFamily="49" charset="-122"/>
                <a:ea typeface="文鼎新艺体简" pitchFamily="49" charset="-122"/>
              </a:rPr>
              <a:t>表判断。</a:t>
            </a:r>
            <a:endParaRPr lang="zh-CN" altLang="en-US" sz="4400" b="1" dirty="0">
              <a:solidFill>
                <a:srgbClr val="003399"/>
              </a:solidFill>
              <a:latin typeface="文鼎新艺体简" pitchFamily="49" charset="-122"/>
              <a:ea typeface="文鼎新艺体简" pitchFamily="49" charset="-122"/>
            </a:endParaRPr>
          </a:p>
        </p:txBody>
      </p:sp>
      <p:sp>
        <p:nvSpPr>
          <p:cNvPr id="5123" name="Rectangle 3"/>
          <p:cNvSpPr/>
          <p:nvPr/>
        </p:nvSpPr>
        <p:spPr>
          <a:xfrm>
            <a:off x="684213" y="2338388"/>
            <a:ext cx="589915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SzPct val="100000"/>
              <a:buFont typeface="Times New Roman" panose="02020603050405020304" pitchFamily="18" charset="0"/>
            </a:pPr>
            <a:r>
              <a:rPr lang="zh-CN" altLang="en-US" sz="4000" b="1" dirty="0">
                <a:solidFill>
                  <a:srgbClr val="003399"/>
                </a:solidFill>
                <a:latin typeface="文鼎新艺体简" pitchFamily="49" charset="-122"/>
                <a:ea typeface="文鼎新艺体简" pitchFamily="49" charset="-122"/>
              </a:rPr>
              <a:t>（</a:t>
            </a:r>
            <a:r>
              <a:rPr lang="en-US" altLang="zh-CN" sz="4000" b="1" dirty="0">
                <a:solidFill>
                  <a:srgbClr val="003399"/>
                </a:solidFill>
                <a:latin typeface="文鼎新艺体简" pitchFamily="49" charset="-122"/>
                <a:ea typeface="文鼎新艺体简" pitchFamily="49" charset="-122"/>
              </a:rPr>
              <a:t>1</a:t>
            </a:r>
            <a:r>
              <a:rPr lang="zh-CN" altLang="en-US" sz="4000" b="1" dirty="0">
                <a:solidFill>
                  <a:srgbClr val="003399"/>
                </a:solidFill>
                <a:latin typeface="文鼎新艺体简" pitchFamily="49" charset="-122"/>
                <a:ea typeface="文鼎新艺体简" pitchFamily="49" charset="-122"/>
              </a:rPr>
              <a:t>） </a:t>
            </a:r>
            <a:r>
              <a:rPr lang="en-US" altLang="zh-CN" sz="4400" b="1" dirty="0">
                <a:solidFill>
                  <a:srgbClr val="A50021"/>
                </a:solidFill>
                <a:latin typeface="Arial" panose="020B0604020202020204" pitchFamily="34" charset="0"/>
              </a:rPr>
              <a:t>……</a:t>
            </a:r>
            <a:r>
              <a:rPr lang="en-US" altLang="zh-CN" sz="4400" b="1" dirty="0">
                <a:solidFill>
                  <a:srgbClr val="A50021"/>
                </a:solidFill>
                <a:latin typeface="Times New Roman" panose="02020603050405020304" pitchFamily="18" charset="0"/>
                <a:ea typeface="文鼎新艺体简" pitchFamily="49" charset="-122"/>
              </a:rPr>
              <a:t>“</a:t>
            </a:r>
            <a:r>
              <a:rPr lang="zh-CN" altLang="en-US" sz="4400" b="1" dirty="0">
                <a:solidFill>
                  <a:srgbClr val="A50021"/>
                </a:solidFill>
                <a:latin typeface="文鼎新艺体简" pitchFamily="49" charset="-122"/>
                <a:ea typeface="文鼎新艺体简" pitchFamily="49" charset="-122"/>
              </a:rPr>
              <a:t>者</a:t>
            </a:r>
            <a:r>
              <a:rPr lang="zh-CN" altLang="en-US" sz="4400" b="1" dirty="0">
                <a:solidFill>
                  <a:srgbClr val="A50021"/>
                </a:solidFill>
                <a:latin typeface="Times New Roman" panose="02020603050405020304" pitchFamily="18" charset="0"/>
                <a:ea typeface="文鼎新艺体简" pitchFamily="49" charset="-122"/>
              </a:rPr>
              <a:t>”</a:t>
            </a:r>
            <a:r>
              <a:rPr lang="zh-CN" altLang="en-US" sz="4400" b="1" dirty="0">
                <a:solidFill>
                  <a:srgbClr val="A50021"/>
                </a:solidFill>
                <a:latin typeface="文鼎新艺体简" pitchFamily="49" charset="-122"/>
                <a:ea typeface="文鼎新艺体简" pitchFamily="49" charset="-122"/>
              </a:rPr>
              <a:t> </a:t>
            </a:r>
            <a:r>
              <a:rPr lang="en-US" altLang="zh-CN" sz="4400" b="1" dirty="0">
                <a:solidFill>
                  <a:srgbClr val="A50021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4400" dirty="0">
                <a:solidFill>
                  <a:srgbClr val="A50021"/>
                </a:solidFill>
                <a:latin typeface="文鼎新艺体简" pitchFamily="49" charset="-122"/>
                <a:ea typeface="文鼎新艺体简" pitchFamily="49" charset="-122"/>
              </a:rPr>
              <a:t>也</a:t>
            </a:r>
            <a:endParaRPr lang="zh-CN" altLang="en-US" sz="4400" dirty="0">
              <a:solidFill>
                <a:srgbClr val="A50021"/>
              </a:solidFill>
              <a:latin typeface="文鼎新艺体简" pitchFamily="49" charset="-122"/>
              <a:ea typeface="文鼎新艺体简" pitchFamily="49" charset="-122"/>
            </a:endParaRPr>
          </a:p>
        </p:txBody>
      </p:sp>
      <p:sp>
        <p:nvSpPr>
          <p:cNvPr id="5124" name="Rectangle 5"/>
          <p:cNvSpPr/>
          <p:nvPr/>
        </p:nvSpPr>
        <p:spPr>
          <a:xfrm>
            <a:off x="684213" y="4221163"/>
            <a:ext cx="567055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SzPct val="100000"/>
              <a:buFont typeface="Times New Roman" panose="02020603050405020304" pitchFamily="18" charset="0"/>
            </a:pPr>
            <a:r>
              <a:rPr lang="zh-CN" altLang="en-US" sz="4400" b="1" dirty="0">
                <a:solidFill>
                  <a:srgbClr val="003399"/>
                </a:solidFill>
                <a:latin typeface="文鼎新艺体简" pitchFamily="49" charset="-122"/>
                <a:ea typeface="文鼎新艺体简" pitchFamily="49" charset="-122"/>
              </a:rPr>
              <a:t>（</a:t>
            </a:r>
            <a:r>
              <a:rPr lang="en-US" altLang="zh-CN" sz="4400" b="1" dirty="0">
                <a:solidFill>
                  <a:srgbClr val="003399"/>
                </a:solidFill>
                <a:latin typeface="文鼎新艺体简" pitchFamily="49" charset="-122"/>
                <a:ea typeface="文鼎新艺体简" pitchFamily="49" charset="-122"/>
              </a:rPr>
              <a:t>3</a:t>
            </a:r>
            <a:r>
              <a:rPr lang="zh-CN" altLang="en-US" sz="4400" b="1" dirty="0">
                <a:solidFill>
                  <a:srgbClr val="003399"/>
                </a:solidFill>
                <a:latin typeface="文鼎新艺体简" pitchFamily="49" charset="-122"/>
                <a:ea typeface="文鼎新艺体简" pitchFamily="49" charset="-122"/>
              </a:rPr>
              <a:t>）</a:t>
            </a:r>
            <a:r>
              <a:rPr lang="zh-CN" altLang="en-US" sz="4400" b="1" dirty="0">
                <a:solidFill>
                  <a:srgbClr val="990099"/>
                </a:solidFill>
                <a:latin typeface="文鼎新艺体简" pitchFamily="49" charset="-122"/>
                <a:ea typeface="文鼎新艺体简" pitchFamily="49" charset="-122"/>
              </a:rPr>
              <a:t> </a:t>
            </a:r>
            <a:r>
              <a:rPr lang="en-US" altLang="zh-CN" sz="4000" b="1" dirty="0">
                <a:solidFill>
                  <a:srgbClr val="A50021"/>
                </a:solidFill>
                <a:latin typeface="Arial" panose="020B0604020202020204" pitchFamily="34" charset="0"/>
                <a:ea typeface="文鼎新艺体简" pitchFamily="49" charset="-122"/>
              </a:rPr>
              <a:t>……</a:t>
            </a:r>
            <a:r>
              <a:rPr lang="zh-CN" altLang="en-US" sz="4000" b="1" dirty="0">
                <a:solidFill>
                  <a:srgbClr val="A50021"/>
                </a:solidFill>
                <a:latin typeface="文鼎新艺体简" pitchFamily="49" charset="-122"/>
                <a:ea typeface="文鼎新艺体简" pitchFamily="49" charset="-122"/>
              </a:rPr>
              <a:t>者，</a:t>
            </a:r>
            <a:r>
              <a:rPr lang="en-US" altLang="zh-CN" sz="4000" b="1" dirty="0">
                <a:solidFill>
                  <a:srgbClr val="A50021"/>
                </a:solidFill>
                <a:latin typeface="Arial" panose="020B0604020202020204" pitchFamily="34" charset="0"/>
              </a:rPr>
              <a:t>……</a:t>
            </a:r>
            <a:r>
              <a:rPr lang="en-US" altLang="zh-CN" sz="4000" dirty="0">
                <a:solidFill>
                  <a:srgbClr val="A50021"/>
                </a:solidFill>
                <a:latin typeface="Arial" panose="020B0604020202020204" pitchFamily="34" charset="0"/>
              </a:rPr>
              <a:t> </a:t>
            </a:r>
            <a:r>
              <a:rPr lang="zh-CN" altLang="en-US" sz="4000" b="1" dirty="0">
                <a:solidFill>
                  <a:srgbClr val="A50021"/>
                </a:solidFill>
                <a:latin typeface="文鼎新艺体简" pitchFamily="49" charset="-122"/>
                <a:ea typeface="文鼎新艺体简" pitchFamily="49" charset="-122"/>
              </a:rPr>
              <a:t>。</a:t>
            </a:r>
            <a:endParaRPr lang="zh-CN" altLang="en-US" sz="4000" b="1" dirty="0">
              <a:solidFill>
                <a:srgbClr val="A50021"/>
              </a:solidFill>
              <a:latin typeface="文鼎新艺体简" pitchFamily="49" charset="-122"/>
              <a:ea typeface="文鼎新艺体简" pitchFamily="49" charset="-122"/>
            </a:endParaRPr>
          </a:p>
        </p:txBody>
      </p:sp>
      <p:sp>
        <p:nvSpPr>
          <p:cNvPr id="5125" name="Rectangle 6"/>
          <p:cNvSpPr/>
          <p:nvPr/>
        </p:nvSpPr>
        <p:spPr>
          <a:xfrm>
            <a:off x="611188" y="5084763"/>
            <a:ext cx="389255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SzPct val="100000"/>
              <a:buFont typeface="Times New Roman" panose="02020603050405020304" pitchFamily="18" charset="0"/>
            </a:pPr>
            <a:r>
              <a:rPr lang="zh-CN" altLang="en-US" sz="4400" b="1" dirty="0">
                <a:solidFill>
                  <a:srgbClr val="003399"/>
                </a:solidFill>
                <a:latin typeface="文鼎新艺体简" pitchFamily="49" charset="-122"/>
                <a:ea typeface="文鼎新艺体简" pitchFamily="49" charset="-122"/>
              </a:rPr>
              <a:t>（</a:t>
            </a:r>
            <a:r>
              <a:rPr lang="en-US" altLang="zh-CN" sz="4400" b="1" dirty="0">
                <a:solidFill>
                  <a:srgbClr val="003399"/>
                </a:solidFill>
                <a:latin typeface="文鼎新艺体简" pitchFamily="49" charset="-122"/>
                <a:ea typeface="文鼎新艺体简" pitchFamily="49" charset="-122"/>
              </a:rPr>
              <a:t>4</a:t>
            </a:r>
            <a:r>
              <a:rPr lang="zh-CN" altLang="en-US" sz="4400" b="1" dirty="0">
                <a:solidFill>
                  <a:srgbClr val="003399"/>
                </a:solidFill>
                <a:latin typeface="文鼎新艺体简" pitchFamily="49" charset="-122"/>
                <a:ea typeface="文鼎新艺体简" pitchFamily="49" charset="-122"/>
              </a:rPr>
              <a:t>）</a:t>
            </a:r>
            <a:r>
              <a:rPr lang="zh-CN" altLang="en-US" sz="4400" b="1" dirty="0">
                <a:solidFill>
                  <a:srgbClr val="990099"/>
                </a:solidFill>
                <a:latin typeface="文鼎新艺体简" pitchFamily="49" charset="-122"/>
                <a:ea typeface="文鼎新艺体简" pitchFamily="49" charset="-122"/>
              </a:rPr>
              <a:t> </a:t>
            </a:r>
            <a:r>
              <a:rPr lang="en-US" altLang="zh-CN" sz="4000" b="1" dirty="0">
                <a:solidFill>
                  <a:srgbClr val="A50021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4000" b="1" dirty="0">
                <a:solidFill>
                  <a:srgbClr val="A50021"/>
                </a:solidFill>
                <a:latin typeface="文鼎新艺体简" pitchFamily="49" charset="-122"/>
                <a:ea typeface="文鼎新艺体简" pitchFamily="49" charset="-122"/>
              </a:rPr>
              <a:t>者也</a:t>
            </a:r>
            <a:endParaRPr lang="zh-CN" altLang="en-US" sz="4000" b="1" dirty="0">
              <a:solidFill>
                <a:srgbClr val="A50021"/>
              </a:solidFill>
              <a:latin typeface="文鼎新艺体简" pitchFamily="49" charset="-122"/>
              <a:ea typeface="文鼎新艺体简" pitchFamily="49" charset="-122"/>
            </a:endParaRPr>
          </a:p>
        </p:txBody>
      </p:sp>
      <p:sp>
        <p:nvSpPr>
          <p:cNvPr id="5126" name="Rectangle 8"/>
          <p:cNvSpPr/>
          <p:nvPr/>
        </p:nvSpPr>
        <p:spPr>
          <a:xfrm>
            <a:off x="684213" y="3284538"/>
            <a:ext cx="5264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SzPct val="100000"/>
              <a:buFont typeface="Times New Roman" panose="02020603050405020304" pitchFamily="18" charset="0"/>
            </a:pPr>
            <a:r>
              <a:rPr lang="zh-CN" altLang="en-US" sz="4000" b="1" dirty="0">
                <a:solidFill>
                  <a:srgbClr val="003399"/>
                </a:solidFill>
                <a:latin typeface="文鼎新艺体简" pitchFamily="49" charset="-122"/>
                <a:ea typeface="文鼎新艺体简" pitchFamily="49" charset="-122"/>
              </a:rPr>
              <a:t>（</a:t>
            </a:r>
            <a:r>
              <a:rPr lang="en-US" altLang="zh-CN" sz="4000" b="1" dirty="0">
                <a:solidFill>
                  <a:srgbClr val="003399"/>
                </a:solidFill>
                <a:latin typeface="文鼎新艺体简" pitchFamily="49" charset="-122"/>
                <a:ea typeface="文鼎新艺体简" pitchFamily="49" charset="-122"/>
              </a:rPr>
              <a:t>2</a:t>
            </a:r>
            <a:r>
              <a:rPr lang="zh-CN" altLang="en-US" sz="4000" b="1" dirty="0">
                <a:solidFill>
                  <a:srgbClr val="003399"/>
                </a:solidFill>
                <a:latin typeface="文鼎新艺体简" pitchFamily="49" charset="-122"/>
                <a:ea typeface="文鼎新艺体简" pitchFamily="49" charset="-122"/>
              </a:rPr>
              <a:t>） </a:t>
            </a:r>
            <a:r>
              <a:rPr lang="en-US" altLang="zh-CN" sz="4000" b="1" dirty="0">
                <a:solidFill>
                  <a:srgbClr val="A50021"/>
                </a:solidFill>
                <a:latin typeface="Arial" panose="020B0604020202020204" pitchFamily="34" charset="0"/>
              </a:rPr>
              <a:t>……</a:t>
            </a:r>
            <a:r>
              <a:rPr lang="en-US" altLang="zh-CN" sz="4000" dirty="0">
                <a:solidFill>
                  <a:srgbClr val="A50021"/>
                </a:solidFill>
                <a:latin typeface="文鼎新艺体简" pitchFamily="49" charset="-122"/>
                <a:ea typeface="文鼎新艺体简" pitchFamily="49" charset="-122"/>
              </a:rPr>
              <a:t> </a:t>
            </a:r>
            <a:r>
              <a:rPr lang="zh-CN" altLang="en-US" sz="4000" b="1" dirty="0">
                <a:solidFill>
                  <a:srgbClr val="A50021"/>
                </a:solidFill>
                <a:latin typeface="文鼎新艺体简" pitchFamily="49" charset="-122"/>
                <a:ea typeface="文鼎新艺体简" pitchFamily="49" charset="-122"/>
              </a:rPr>
              <a:t>， </a:t>
            </a:r>
            <a:r>
              <a:rPr lang="en-US" altLang="zh-CN" sz="4000" b="1" dirty="0">
                <a:solidFill>
                  <a:srgbClr val="A50021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4000" dirty="0">
                <a:solidFill>
                  <a:srgbClr val="A50021"/>
                </a:solidFill>
                <a:latin typeface="文鼎新艺体简" pitchFamily="49" charset="-122"/>
                <a:ea typeface="文鼎新艺体简" pitchFamily="49" charset="-122"/>
              </a:rPr>
              <a:t>也</a:t>
            </a:r>
            <a:endParaRPr lang="zh-CN" altLang="en-US" sz="4000" dirty="0">
              <a:solidFill>
                <a:srgbClr val="A50021"/>
              </a:solidFill>
              <a:latin typeface="文鼎新艺体简" pitchFamily="49" charset="-122"/>
              <a:ea typeface="文鼎新艺体简" pitchFamily="49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Rectangle 2"/>
          <p:cNvSpPr/>
          <p:nvPr/>
        </p:nvSpPr>
        <p:spPr>
          <a:xfrm>
            <a:off x="323850" y="981075"/>
            <a:ext cx="8512175" cy="52101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algn="ctr" eaLnBrk="0">
              <a:spcBef>
                <a:spcPct val="50000"/>
              </a:spcBef>
            </a:pPr>
            <a:r>
              <a:rPr lang="zh-CN" altLang="en-US" sz="4000" u="sng" dirty="0">
                <a:solidFill>
                  <a:srgbClr val="A50021"/>
                </a:solidFill>
                <a:latin typeface="方正超粗黑简体" pitchFamily="2" charset="-122"/>
                <a:ea typeface="方正超粗黑简体" pitchFamily="2" charset="-122"/>
              </a:rPr>
              <a:t>常见文言文固定格式</a:t>
            </a:r>
            <a:endParaRPr lang="zh-CN" altLang="en-US" sz="4000" u="sng" dirty="0">
              <a:solidFill>
                <a:srgbClr val="A50021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 eaLnBrk="0">
              <a:lnSpc>
                <a:spcPct val="110000"/>
              </a:lnSpc>
              <a:spcBef>
                <a:spcPct val="50000"/>
              </a:spcBef>
            </a:pPr>
            <a:r>
              <a:rPr lang="zh-CN" altLang="en-US" sz="3200" dirty="0">
                <a:latin typeface="方正超粗黑简体" pitchFamily="2" charset="-122"/>
                <a:ea typeface="方正超粗黑简体" pitchFamily="2" charset="-122"/>
              </a:rPr>
              <a:t> </a:t>
            </a:r>
            <a:r>
              <a:rPr lang="zh-CN" altLang="en-US" sz="3600" dirty="0">
                <a:latin typeface="方正超粗黑简体" pitchFamily="2" charset="-122"/>
                <a:ea typeface="方正超粗黑简体" pitchFamily="2" charset="-122"/>
              </a:rPr>
              <a:t>固定格式也叫固定结构，或者凝固结构。它的语法特点就是由一些不同词性的词凝结在一起，固定成为一种句法格式，表达一种新的语法意义，世代沿用，约定俗成，经久不变。</a:t>
            </a:r>
            <a:r>
              <a:rPr lang="zh-CN" altLang="en-US" sz="3600" dirty="0">
                <a:latin typeface="Arial" panose="020B0604020202020204" pitchFamily="34" charset="0"/>
                <a:ea typeface="方正超粗黑简体" pitchFamily="2" charset="-122"/>
              </a:rPr>
              <a:t>这些固定用法大致可分为表示疑问、表示反问、表示感叹、表示揣度和表示选择五种</a:t>
            </a:r>
            <a:r>
              <a:rPr lang="zh-CN" altLang="en-US" sz="3600" dirty="0">
                <a:latin typeface="方正超粗黑简体" pitchFamily="2" charset="-122"/>
                <a:ea typeface="方正超粗黑简体" pitchFamily="2" charset="-122"/>
              </a:rPr>
              <a:t>：</a:t>
            </a:r>
            <a:endParaRPr lang="zh-CN" altLang="en-US" sz="3600" dirty="0">
              <a:latin typeface="方正超粗黑简体" pitchFamily="2" charset="-122"/>
              <a:ea typeface="方正超粗黑简体" pitchFamily="2" charset="-122"/>
            </a:endParaRP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Rectangle 3"/>
          <p:cNvSpPr/>
          <p:nvPr/>
        </p:nvSpPr>
        <p:spPr>
          <a:xfrm>
            <a:off x="395288" y="765175"/>
            <a:ext cx="8353425" cy="5327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方正超粗黑简体" pitchFamily="2" charset="-122"/>
                <a:ea typeface="方正超粗黑简体" pitchFamily="2" charset="-122"/>
              </a:rPr>
              <a:t>文言文的固定格式：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  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方正超粗黑简体" pitchFamily="2" charset="-122"/>
                <a:ea typeface="方正超粗黑简体" pitchFamily="2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方正超粗黑简体" pitchFamily="2" charset="-122"/>
                <a:ea typeface="方正超粗黑简体" pitchFamily="2" charset="-122"/>
              </a:rPr>
              <a:t>）表示疑问：</a:t>
            </a:r>
            <a:endParaRPr lang="zh-CN" altLang="en-US" sz="2800" dirty="0">
              <a:solidFill>
                <a:srgbClr val="FF0000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</a:t>
            </a:r>
            <a:r>
              <a:rPr lang="en-US" altLang="zh-CN" sz="2800" dirty="0">
                <a:latin typeface="方正超粗黑简体" pitchFamily="2" charset="-122"/>
                <a:ea typeface="方正超粗黑简体" pitchFamily="2" charset="-122"/>
              </a:rPr>
              <a:t>A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、何以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？（根据什么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？凭什么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？）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   例如：王曰：</a:t>
            </a:r>
            <a:r>
              <a:rPr lang="zh-CN" altLang="en-US" sz="2800" dirty="0">
                <a:latin typeface="Arial" panose="020B0604020202020204" pitchFamily="34" charset="0"/>
                <a:ea typeface="方正超粗黑简体" pitchFamily="2" charset="-122"/>
              </a:rPr>
              <a:t>“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何以知之？</a:t>
            </a:r>
            <a:r>
              <a:rPr lang="zh-CN" altLang="en-US" sz="2800" dirty="0">
                <a:latin typeface="Arial" panose="020B0604020202020204" pitchFamily="34" charset="0"/>
                <a:ea typeface="方正超粗黑简体" pitchFamily="2" charset="-122"/>
              </a:rPr>
              <a:t>”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</a:t>
            </a:r>
            <a:r>
              <a:rPr lang="en-US" altLang="zh-CN" sz="2800" dirty="0">
                <a:latin typeface="方正超粗黑简体" pitchFamily="2" charset="-122"/>
                <a:ea typeface="方正超粗黑简体" pitchFamily="2" charset="-122"/>
              </a:rPr>
              <a:t>B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、何所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？（所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的是什么？）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   例如：问女何所思，问女何所忆？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</a:t>
            </a:r>
            <a:r>
              <a:rPr lang="en-US" altLang="zh-CN" sz="2800" dirty="0">
                <a:latin typeface="方正超粗黑简体" pitchFamily="2" charset="-122"/>
                <a:ea typeface="方正超粗黑简体" pitchFamily="2" charset="-122"/>
              </a:rPr>
              <a:t>C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、奈何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？（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怎么办？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为什么？）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   例如：未辞也，为之奈何？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   奈何取之尽锱铢，用之如泥沙？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dirty="0">
                <a:latin typeface="方正超粗黑简体" pitchFamily="2" charset="-122"/>
                <a:ea typeface="方正超粗黑简体" pitchFamily="2" charset="-122"/>
              </a:rPr>
              <a:t>D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、如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何？奈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何？（拿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怎么样呢？）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  例如：如太行王屋何？         虞兮虞兮奈若何？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Rectangle 4"/>
          <p:cNvSpPr/>
          <p:nvPr/>
        </p:nvSpPr>
        <p:spPr>
          <a:xfrm>
            <a:off x="323850" y="836613"/>
            <a:ext cx="8424863" cy="5457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en-US" altLang="zh-CN" sz="3200" dirty="0">
                <a:latin typeface="方正超粗黑简体" pitchFamily="2" charset="-122"/>
                <a:ea typeface="方正超粗黑简体" pitchFamily="2" charset="-122"/>
              </a:rPr>
              <a:t>E</a:t>
            </a:r>
            <a:r>
              <a:rPr lang="zh-CN" altLang="en-US" sz="3200" dirty="0">
                <a:latin typeface="方正超粗黑简体" pitchFamily="2" charset="-122"/>
                <a:ea typeface="方正超粗黑简体" pitchFamily="2" charset="-122"/>
              </a:rPr>
              <a:t>、孰与</a:t>
            </a:r>
            <a:r>
              <a:rPr lang="en-US" altLang="zh-CN" sz="32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3200" dirty="0">
                <a:latin typeface="方正超粗黑简体" pitchFamily="2" charset="-122"/>
                <a:ea typeface="方正超粗黑简体" pitchFamily="2" charset="-122"/>
              </a:rPr>
              <a:t>？（与</a:t>
            </a:r>
            <a:r>
              <a:rPr lang="en-US" altLang="zh-CN" sz="32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3200" dirty="0">
                <a:latin typeface="方正超粗黑简体" pitchFamily="2" charset="-122"/>
                <a:ea typeface="方正超粗黑简体" pitchFamily="2" charset="-122"/>
              </a:rPr>
              <a:t>相比，哪个</a:t>
            </a:r>
            <a:r>
              <a:rPr lang="en-US" altLang="zh-CN" sz="32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3200" dirty="0">
                <a:latin typeface="方正超粗黑简体" pitchFamily="2" charset="-122"/>
                <a:ea typeface="方正超粗黑简体" pitchFamily="2" charset="-122"/>
              </a:rPr>
              <a:t>？）</a:t>
            </a:r>
            <a:endParaRPr lang="zh-CN" altLang="en-US" sz="32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dirty="0">
                <a:latin typeface="方正超粗黑简体" pitchFamily="2" charset="-122"/>
                <a:ea typeface="方正超粗黑简体" pitchFamily="2" charset="-122"/>
              </a:rPr>
              <a:t>  例如：吾孰与城比徐公美？</a:t>
            </a:r>
            <a:endParaRPr lang="zh-CN" altLang="en-US" sz="32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dirty="0">
                <a:latin typeface="方正超粗黑简体" pitchFamily="2" charset="-122"/>
                <a:ea typeface="方正超粗黑简体" pitchFamily="2" charset="-122"/>
              </a:rPr>
              <a:t>  公之视廉将军孰与秦王？</a:t>
            </a:r>
            <a:endParaRPr lang="zh-CN" altLang="en-US" sz="32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dirty="0">
                <a:latin typeface="方正超粗黑简体" pitchFamily="2" charset="-122"/>
                <a:ea typeface="方正超粗黑简体" pitchFamily="2" charset="-122"/>
              </a:rPr>
              <a:t>F</a:t>
            </a:r>
            <a:r>
              <a:rPr lang="zh-CN" altLang="en-US" sz="3200" dirty="0">
                <a:latin typeface="方正超粗黑简体" pitchFamily="2" charset="-122"/>
                <a:ea typeface="方正超粗黑简体" pitchFamily="2" charset="-122"/>
              </a:rPr>
              <a:t>、安</a:t>
            </a:r>
            <a:r>
              <a:rPr lang="en-US" altLang="zh-CN" sz="32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3200" dirty="0">
                <a:latin typeface="方正超粗黑简体" pitchFamily="2" charset="-122"/>
                <a:ea typeface="方正超粗黑简体" pitchFamily="2" charset="-122"/>
              </a:rPr>
              <a:t>乎？（怎么</a:t>
            </a:r>
            <a:r>
              <a:rPr lang="en-US" altLang="zh-CN" sz="32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3200" dirty="0">
                <a:latin typeface="方正超粗黑简体" pitchFamily="2" charset="-122"/>
                <a:ea typeface="方正超粗黑简体" pitchFamily="2" charset="-122"/>
              </a:rPr>
              <a:t>呢？）</a:t>
            </a:r>
            <a:endParaRPr lang="zh-CN" altLang="en-US" sz="32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dirty="0">
                <a:latin typeface="方正超粗黑简体" pitchFamily="2" charset="-122"/>
                <a:ea typeface="方正超粗黑简体" pitchFamily="2" charset="-122"/>
              </a:rPr>
              <a:t>  例如：然刘豫州新败之后，安能抗此难乎？</a:t>
            </a:r>
            <a:endParaRPr lang="zh-CN" altLang="en-US" sz="32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dirty="0">
                <a:latin typeface="方正超粗黑简体" pitchFamily="2" charset="-122"/>
                <a:ea typeface="方正超粗黑简体" pitchFamily="2" charset="-122"/>
              </a:rPr>
              <a:t>G</a:t>
            </a:r>
            <a:r>
              <a:rPr lang="zh-CN" altLang="en-US" sz="3200" dirty="0">
                <a:latin typeface="方正超粗黑简体" pitchFamily="2" charset="-122"/>
                <a:ea typeface="方正超粗黑简体" pitchFamily="2" charset="-122"/>
              </a:rPr>
              <a:t>、独</a:t>
            </a:r>
            <a:r>
              <a:rPr lang="en-US" altLang="zh-CN" sz="32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3200" dirty="0">
                <a:latin typeface="方正超粗黑简体" pitchFamily="2" charset="-122"/>
                <a:ea typeface="方正超粗黑简体" pitchFamily="2" charset="-122"/>
              </a:rPr>
              <a:t>耶？（难道</a:t>
            </a:r>
            <a:r>
              <a:rPr lang="en-US" altLang="zh-CN" sz="32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3200" dirty="0">
                <a:latin typeface="方正超粗黑简体" pitchFamily="2" charset="-122"/>
                <a:ea typeface="方正超粗黑简体" pitchFamily="2" charset="-122"/>
              </a:rPr>
              <a:t>吗？）</a:t>
            </a:r>
            <a:endParaRPr lang="zh-CN" altLang="en-US" sz="32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dirty="0">
                <a:latin typeface="方正超粗黑简体" pitchFamily="2" charset="-122"/>
                <a:ea typeface="方正超粗黑简体" pitchFamily="2" charset="-122"/>
              </a:rPr>
              <a:t>  例如：公子纵轻胜，弃之降秦，独不怜公子姊耶？</a:t>
            </a:r>
            <a:endParaRPr lang="zh-CN" altLang="en-US" sz="32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dirty="0">
                <a:latin typeface="方正超粗黑简体" pitchFamily="2" charset="-122"/>
                <a:ea typeface="方正超粗黑简体" pitchFamily="2" charset="-122"/>
              </a:rPr>
              <a:t>H</a:t>
            </a:r>
            <a:r>
              <a:rPr lang="zh-CN" altLang="en-US" sz="3200" dirty="0">
                <a:latin typeface="方正超粗黑简体" pitchFamily="2" charset="-122"/>
                <a:ea typeface="方正超粗黑简体" pitchFamily="2" charset="-122"/>
              </a:rPr>
              <a:t>、何为</a:t>
            </a:r>
            <a:r>
              <a:rPr lang="en-US" altLang="zh-CN" sz="32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3200" dirty="0">
                <a:latin typeface="方正超粗黑简体" pitchFamily="2" charset="-122"/>
                <a:ea typeface="方正超粗黑简体" pitchFamily="2" charset="-122"/>
              </a:rPr>
              <a:t>？（为什么</a:t>
            </a:r>
            <a:r>
              <a:rPr lang="en-US" altLang="zh-CN" sz="32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3200" dirty="0">
                <a:latin typeface="方正超粗黑简体" pitchFamily="2" charset="-122"/>
                <a:ea typeface="方正超粗黑简体" pitchFamily="2" charset="-122"/>
              </a:rPr>
              <a:t>？）</a:t>
            </a:r>
            <a:endParaRPr lang="zh-CN" altLang="en-US" sz="32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dirty="0">
                <a:latin typeface="方正超粗黑简体" pitchFamily="2" charset="-122"/>
                <a:ea typeface="方正超粗黑简体" pitchFamily="2" charset="-122"/>
              </a:rPr>
              <a:t>  例如：君何为生我家？</a:t>
            </a:r>
            <a:endParaRPr lang="zh-CN" altLang="en-US" sz="3200" dirty="0">
              <a:latin typeface="方正超粗黑简体" pitchFamily="2" charset="-122"/>
              <a:ea typeface="方正超粗黑简体" pitchFamily="2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Rectangle 2"/>
          <p:cNvSpPr/>
          <p:nvPr/>
        </p:nvSpPr>
        <p:spPr>
          <a:xfrm>
            <a:off x="323850" y="836613"/>
            <a:ext cx="8424863" cy="5854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方正超粗黑简体" pitchFamily="2" charset="-122"/>
                <a:ea typeface="方正超粗黑简体" pitchFamily="2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方正超粗黑简体" pitchFamily="2" charset="-122"/>
                <a:ea typeface="方正超粗黑简体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方正超粗黑简体" pitchFamily="2" charset="-122"/>
                <a:ea typeface="方正超粗黑简体" pitchFamily="2" charset="-122"/>
              </a:rPr>
              <a:t>）表示反问：</a:t>
            </a:r>
            <a:endParaRPr lang="zh-CN" altLang="en-US" sz="2800" dirty="0">
              <a:solidFill>
                <a:srgbClr val="FF0000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 dirty="0">
                <a:latin typeface="方正超粗黑简体" pitchFamily="2" charset="-122"/>
                <a:ea typeface="方正超粗黑简体" pitchFamily="2" charset="-122"/>
              </a:rPr>
              <a:t>A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、何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哉（也）？（怎么能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呢？）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 例如：若为佣耕，何富贵也？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 何可胜道也哉？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 dirty="0">
                <a:latin typeface="方正超粗黑简体" pitchFamily="2" charset="-122"/>
                <a:ea typeface="方正超粗黑简体" pitchFamily="2" charset="-122"/>
              </a:rPr>
              <a:t>B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、何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为？（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干什么呢？）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 例如：何辞为？        秦则无礼，何施之为？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 dirty="0">
                <a:latin typeface="方正超粗黑简体" pitchFamily="2" charset="-122"/>
                <a:ea typeface="方正超粗黑简体" pitchFamily="2" charset="-122"/>
              </a:rPr>
              <a:t>C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、何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之有？（有什么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呢？）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 例如：宋何罪之有？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 dirty="0">
                <a:latin typeface="方正超粗黑简体" pitchFamily="2" charset="-122"/>
                <a:ea typeface="方正超粗黑简体" pitchFamily="2" charset="-122"/>
              </a:rPr>
              <a:t>D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、如之何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？（怎么能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呢？）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 例如：君臣之义，如之何其废之？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 dirty="0">
                <a:latin typeface="方正超粗黑简体" pitchFamily="2" charset="-122"/>
                <a:ea typeface="方正超粗黑简体" pitchFamily="2" charset="-122"/>
              </a:rPr>
              <a:t>E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、岂（其）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哉（乎，耶）？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  （哪里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呢？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哪里呢？）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 例如：岂若吾相乡邻之旦旦有是哉！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 岂可一切拘以定月哉？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dirty="0">
                <a:latin typeface="Arial" panose="020B0604020202020204" pitchFamily="34" charset="0"/>
                <a:ea typeface="方正超粗黑简体" pitchFamily="2" charset="-122"/>
              </a:rPr>
              <a:t> 未报秦施而代其师，岂为死君乎？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Rectangle 3"/>
          <p:cNvSpPr/>
          <p:nvPr/>
        </p:nvSpPr>
        <p:spPr>
          <a:xfrm>
            <a:off x="323850" y="908050"/>
            <a:ext cx="8569325" cy="578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5000"/>
              </a:lnSpc>
            </a:pPr>
            <a:r>
              <a:rPr lang="en-US" altLang="zh-CN" sz="2800" dirty="0">
                <a:latin typeface="方正超粗黑简体" pitchFamily="2" charset="-122"/>
                <a:ea typeface="方正超粗黑简体" pitchFamily="2" charset="-122"/>
              </a:rPr>
              <a:t>F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、安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哉（乎）？（哪里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呢？）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95000"/>
              </a:lnSpc>
            </a:pP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 例如：燕雀安知鸿鹄之志哉？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95000"/>
              </a:lnSpc>
            </a:pP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 将军迎操将安所归乎？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95000"/>
              </a:lnSpc>
            </a:pPr>
            <a:r>
              <a:rPr lang="en-US" altLang="zh-CN" sz="2800" dirty="0">
                <a:latin typeface="方正超粗黑简体" pitchFamily="2" charset="-122"/>
                <a:ea typeface="方正超粗黑简体" pitchFamily="2" charset="-122"/>
              </a:rPr>
              <a:t>G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、不亦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乎？（不是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吗？）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95000"/>
              </a:lnSpc>
            </a:pP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 例如：人不知而不愠，不亦君子乎？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95000"/>
              </a:lnSpc>
            </a:pP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  求剑若此，不亦惑乎？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95000"/>
              </a:lnSpc>
            </a:pPr>
            <a:r>
              <a:rPr lang="en-US" altLang="zh-CN" sz="2800" dirty="0">
                <a:latin typeface="方正超粗黑简体" pitchFamily="2" charset="-122"/>
                <a:ea typeface="方正超粗黑简体" pitchFamily="2" charset="-122"/>
              </a:rPr>
              <a:t>H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、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非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欤？（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不是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吗？）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95000"/>
              </a:lnSpc>
            </a:pP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  例如：子非三闾大夫欤？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95000"/>
              </a:lnSpc>
            </a:pPr>
            <a:r>
              <a:rPr lang="en-US" altLang="zh-CN" sz="2800" dirty="0">
                <a:latin typeface="方正超粗黑简体" pitchFamily="2" charset="-122"/>
                <a:ea typeface="方正超粗黑简体" pitchFamily="2" charset="-122"/>
              </a:rPr>
              <a:t>I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、宁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耶？（哪里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呢？）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95000"/>
              </a:lnSpc>
            </a:pP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  例如：宁知此为归骨所耶？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95000"/>
              </a:lnSpc>
            </a:pPr>
            <a:r>
              <a:rPr lang="en-US" altLang="zh-CN" sz="2800" dirty="0">
                <a:latin typeface="方正超粗黑简体" pitchFamily="2" charset="-122"/>
                <a:ea typeface="方正超粗黑简体" pitchFamily="2" charset="-122"/>
              </a:rPr>
              <a:t>J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、顾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哉？（难道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吗？）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95000"/>
              </a:lnSpc>
            </a:pP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   例如：顾不如蜀鄙之僧哉？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95000"/>
              </a:lnSpc>
            </a:pPr>
            <a:r>
              <a:rPr lang="en-US" altLang="zh-CN" sz="2800" dirty="0">
                <a:latin typeface="方正超粗黑简体" pitchFamily="2" charset="-122"/>
                <a:ea typeface="方正超粗黑简体" pitchFamily="2" charset="-122"/>
              </a:rPr>
              <a:t>K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、独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哉？（难道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吗？）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95000"/>
              </a:lnSpc>
            </a:pP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   例如：相如虽弩，独畏廉将军哉？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Rectangle 4"/>
          <p:cNvSpPr/>
          <p:nvPr/>
        </p:nvSpPr>
        <p:spPr>
          <a:xfrm>
            <a:off x="323850" y="1196975"/>
            <a:ext cx="8569325" cy="521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方正超粗黑简体" pitchFamily="2" charset="-122"/>
                <a:ea typeface="方正超粗黑简体" pitchFamily="2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方正超粗黑简体" pitchFamily="2" charset="-122"/>
                <a:ea typeface="方正超粗黑简体" pitchFamily="2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方正超粗黑简体" pitchFamily="2" charset="-122"/>
                <a:ea typeface="方正超粗黑简体" pitchFamily="2" charset="-122"/>
              </a:rPr>
              <a:t>）表示感叹：</a:t>
            </a:r>
            <a:endParaRPr lang="zh-CN" altLang="en-US" sz="2800" dirty="0">
              <a:solidFill>
                <a:srgbClr val="FF0000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r>
              <a:rPr lang="en-US" altLang="zh-CN" sz="2800" dirty="0">
                <a:latin typeface="方正超粗黑简体" pitchFamily="2" charset="-122"/>
                <a:ea typeface="方正超粗黑简体" pitchFamily="2" charset="-122"/>
              </a:rPr>
              <a:t>A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、何其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也！（怎么那么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啊！）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   例如：虽有君命，何其速也！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r>
              <a:rPr lang="en-US" altLang="zh-CN" sz="2800" dirty="0">
                <a:latin typeface="方正超粗黑简体" pitchFamily="2" charset="-122"/>
                <a:ea typeface="方正超粗黑简体" pitchFamily="2" charset="-122"/>
              </a:rPr>
              <a:t>B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、直（特）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耳！（只不过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罢了！）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   例如：王曰：</a:t>
            </a:r>
            <a:r>
              <a:rPr lang="zh-CN" altLang="en-US" sz="2800" dirty="0">
                <a:latin typeface="Arial" panose="020B0604020202020204" pitchFamily="34" charset="0"/>
                <a:ea typeface="方正超粗黑简体" pitchFamily="2" charset="-122"/>
              </a:rPr>
              <a:t>“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不可，直不过百步耳！</a:t>
            </a:r>
            <a:r>
              <a:rPr lang="zh-CN" altLang="en-US" sz="2800" dirty="0">
                <a:latin typeface="Arial" panose="020B0604020202020204" pitchFamily="34" charset="0"/>
                <a:ea typeface="方正超粗黑简体" pitchFamily="2" charset="-122"/>
              </a:rPr>
              <a:t>”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r>
              <a:rPr lang="en-US" altLang="zh-CN" sz="2800" dirty="0">
                <a:latin typeface="方正超粗黑简体" pitchFamily="2" charset="-122"/>
                <a:ea typeface="方正超粗黑简体" pitchFamily="2" charset="-122"/>
              </a:rPr>
              <a:t>G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、不亦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乎？（不是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吗？）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 例如：人不知而不愠，不亦君子乎？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  求剑若此，不亦惑乎？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r>
              <a:rPr lang="en-US" altLang="zh-CN" sz="2800" dirty="0">
                <a:latin typeface="方正超粗黑简体" pitchFamily="2" charset="-122"/>
                <a:ea typeface="方正超粗黑简体" pitchFamily="2" charset="-122"/>
              </a:rPr>
              <a:t>H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、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非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欤？（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不是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吗？）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  例如：子非三闾大夫欤？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r>
              <a:rPr lang="en-US" altLang="zh-CN" sz="2800" dirty="0">
                <a:latin typeface="方正超粗黑简体" pitchFamily="2" charset="-122"/>
                <a:ea typeface="方正超粗黑简体" pitchFamily="2" charset="-122"/>
              </a:rPr>
              <a:t>I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、宁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耶？（哪里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呢？）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  例如：宁知此为归骨所耶？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Rectangle 2"/>
          <p:cNvSpPr/>
          <p:nvPr/>
        </p:nvSpPr>
        <p:spPr>
          <a:xfrm>
            <a:off x="323850" y="981075"/>
            <a:ext cx="8569325" cy="5643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dirty="0">
                <a:latin typeface="方正超粗黑简体" pitchFamily="2" charset="-122"/>
                <a:ea typeface="方正超粗黑简体" pitchFamily="2" charset="-122"/>
              </a:rPr>
              <a:t>J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、顾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哉？（难道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吗？）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   例如：顾不如蜀鄙之僧哉？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r>
              <a:rPr lang="en-US" altLang="zh-CN" sz="2800" dirty="0">
                <a:latin typeface="方正超粗黑简体" pitchFamily="2" charset="-122"/>
                <a:ea typeface="方正超粗黑简体" pitchFamily="2" charset="-122"/>
              </a:rPr>
              <a:t>K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、独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哉？（难道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吗？）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   例如：相如虽弩，独畏廉将军哉？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r>
              <a:rPr lang="en-US" altLang="zh-CN" sz="2800" dirty="0">
                <a:latin typeface="方正超粗黑简体" pitchFamily="2" charset="-122"/>
                <a:ea typeface="方正超粗黑简体" pitchFamily="2" charset="-122"/>
              </a:rPr>
              <a:t>C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、惟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耳！（只是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罢了！）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   例如：吾已无事可办，惟待死期耳！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r>
              <a:rPr lang="en-US" altLang="zh-CN" sz="2800" dirty="0">
                <a:latin typeface="方正超粗黑简体" pitchFamily="2" charset="-122"/>
                <a:ea typeface="方正超粗黑简体" pitchFamily="2" charset="-122"/>
              </a:rPr>
              <a:t>D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、一何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（多么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啊！）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   例如：吏呼一何怒，妇啼一何苦！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r>
              <a:rPr lang="en-US" altLang="zh-CN" sz="2800" dirty="0">
                <a:latin typeface="方正超粗黑简体" pitchFamily="2" charset="-122"/>
                <a:ea typeface="方正超粗黑简体" pitchFamily="2" charset="-122"/>
              </a:rPr>
              <a:t>E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、亦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哉！（也真是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啊！）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   例如：且立石于其墓之门，以旌其所为。鸣呼，亦盛矣哉！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r>
              <a:rPr lang="en-US" altLang="zh-CN" sz="2800" dirty="0">
                <a:latin typeface="方正超粗黑简体" pitchFamily="2" charset="-122"/>
                <a:ea typeface="方正超粗黑简体" pitchFamily="2" charset="-122"/>
              </a:rPr>
              <a:t>F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、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何如哉？（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该是怎样的呢？）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   例如：痛定思痛，痛何如哉？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Rectangle 3"/>
          <p:cNvSpPr/>
          <p:nvPr/>
        </p:nvSpPr>
        <p:spPr>
          <a:xfrm>
            <a:off x="250825" y="774700"/>
            <a:ext cx="8569325" cy="542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5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方正超粗黑简体" pitchFamily="2" charset="-122"/>
                <a:ea typeface="方正超粗黑简体" pitchFamily="2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方正超粗黑简体" pitchFamily="2" charset="-122"/>
                <a:ea typeface="方正超粗黑简体" pitchFamily="2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方正超粗黑简体" pitchFamily="2" charset="-122"/>
                <a:ea typeface="方正超粗黑简体" pitchFamily="2" charset="-122"/>
              </a:rPr>
              <a:t>）表揣度：</a:t>
            </a:r>
            <a:endParaRPr lang="zh-CN" altLang="en-US" sz="2800" dirty="0">
              <a:solidFill>
                <a:srgbClr val="FF0000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800" dirty="0">
                <a:latin typeface="方正超粗黑简体" pitchFamily="2" charset="-122"/>
                <a:ea typeface="方正超粗黑简体" pitchFamily="2" charset="-122"/>
              </a:rPr>
              <a:t>A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、无乃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乎（耶）？（恐怕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吧？</a:t>
            </a:r>
            <a:r>
              <a:rPr lang="zh-CN" altLang="en-US" sz="2000" dirty="0">
                <a:latin typeface="方正超粗黑简体" pitchFamily="2" charset="-122"/>
                <a:ea typeface="方正超粗黑简体" pitchFamily="2" charset="-122"/>
              </a:rPr>
              <a:t>）（兼表反问）</a:t>
            </a:r>
            <a:endParaRPr lang="zh-CN" altLang="en-US" sz="20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   例如：求，无乃尔是过欤？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   师劳力竭，远主备之，无乃不可乎？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800" dirty="0">
                <a:latin typeface="方正超粗黑简体" pitchFamily="2" charset="-122"/>
                <a:ea typeface="方正超粗黑简体" pitchFamily="2" charset="-122"/>
              </a:rPr>
              <a:t>B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、得无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乎（耶）？（该不是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吗？）</a:t>
            </a:r>
            <a:r>
              <a:rPr lang="zh-CN" altLang="en-US" sz="1600" dirty="0">
                <a:latin typeface="方正超粗黑简体" pitchFamily="2" charset="-122"/>
                <a:ea typeface="方正超粗黑简体" pitchFamily="2" charset="-122"/>
              </a:rPr>
              <a:t>（兼表反问）</a:t>
            </a:r>
            <a:endParaRPr lang="zh-CN" altLang="en-US" sz="16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   例如：若辈得无若贫乎？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800" dirty="0">
                <a:latin typeface="方正超粗黑简体" pitchFamily="2" charset="-122"/>
                <a:ea typeface="方正超粗黑简体" pitchFamily="2" charset="-122"/>
              </a:rPr>
              <a:t>C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、其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欤？（不是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吗？）（兼表反问）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   例如：其可怪也欤？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800" dirty="0">
                <a:latin typeface="方正超粗黑简体" pitchFamily="2" charset="-122"/>
                <a:ea typeface="方正超粗黑简体" pitchFamily="2" charset="-122"/>
              </a:rPr>
              <a:t>D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、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庶几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欤？（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或许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吧？）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   例如：吾王庶几无疾病欤？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Rectangle 4"/>
          <p:cNvSpPr/>
          <p:nvPr/>
        </p:nvSpPr>
        <p:spPr>
          <a:xfrm>
            <a:off x="395288" y="981075"/>
            <a:ext cx="8424862" cy="542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5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方正超粗黑简体" pitchFamily="2" charset="-122"/>
                <a:ea typeface="方正超粗黑简体" pitchFamily="2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方正超粗黑简体" pitchFamily="2" charset="-122"/>
                <a:ea typeface="方正超粗黑简体" pitchFamily="2" charset="-122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方正超粗黑简体" pitchFamily="2" charset="-122"/>
                <a:ea typeface="方正超粗黑简体" pitchFamily="2" charset="-122"/>
              </a:rPr>
              <a:t>）表示选择：</a:t>
            </a:r>
            <a:endParaRPr lang="zh-CN" altLang="en-US" sz="2800" dirty="0">
              <a:solidFill>
                <a:srgbClr val="FF0000"/>
              </a:solidFill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800" dirty="0">
                <a:latin typeface="方正超粗黑简体" pitchFamily="2" charset="-122"/>
                <a:ea typeface="方正超粗黑简体" pitchFamily="2" charset="-122"/>
              </a:rPr>
              <a:t>A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、与其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孰若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？（与其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，哪如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？）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   例如：与其坐而待亡，孰若起而拯之？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800" dirty="0">
                <a:latin typeface="方正超粗黑简体" pitchFamily="2" charset="-122"/>
                <a:ea typeface="方正超粗黑简体" pitchFamily="2" charset="-122"/>
              </a:rPr>
              <a:t>B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、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欤（耶），抑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欤（耶）？（是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，还是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？）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   例如：先生在民间，审知故扬州阁部果死耶，抑未死耶？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800" dirty="0">
                <a:latin typeface="方正超粗黑简体" pitchFamily="2" charset="-122"/>
                <a:ea typeface="方正超粗黑简体" pitchFamily="2" charset="-122"/>
              </a:rPr>
              <a:t>C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、其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，其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也？（是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呢，还是</a:t>
            </a:r>
            <a:r>
              <a:rPr lang="en-US" altLang="zh-CN" sz="2800" dirty="0">
                <a:latin typeface="Arial" panose="020B0604020202020204" pitchFamily="34" charset="0"/>
                <a:ea typeface="方正超粗黑简体" pitchFamily="2" charset="-122"/>
              </a:rPr>
              <a:t>……</a:t>
            </a: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呢？）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800" dirty="0">
                <a:latin typeface="方正超粗黑简体" pitchFamily="2" charset="-122"/>
                <a:ea typeface="方正超粗黑简体" pitchFamily="2" charset="-122"/>
              </a:rPr>
              <a:t>    例如：其真无马耶？其真不知马也。</a:t>
            </a:r>
            <a:endParaRPr lang="zh-CN" altLang="en-US" sz="2800" dirty="0">
              <a:latin typeface="方正超粗黑简体" pitchFamily="2" charset="-122"/>
              <a:ea typeface="方正超粗黑简体" pitchFamily="2" charset="-122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Text Box 2"/>
          <p:cNvSpPr txBox="1"/>
          <p:nvPr/>
        </p:nvSpPr>
        <p:spPr>
          <a:xfrm>
            <a:off x="468313" y="836613"/>
            <a:ext cx="8401050" cy="58070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</a:pPr>
            <a:r>
              <a:rPr lang="zh-CN" altLang="en-US" sz="2600" dirty="0">
                <a:solidFill>
                  <a:srgbClr val="A5002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判断下列特殊句式的类型</a:t>
            </a:r>
            <a:endParaRPr lang="zh-CN" altLang="en-US" sz="2600" dirty="0">
              <a:solidFill>
                <a:srgbClr val="A5002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600" dirty="0">
                <a:latin typeface="华文琥珀" panose="02010800040101010101" pitchFamily="2" charset="-122"/>
                <a:ea typeface="华文琥珀" panose="02010800040101010101" pitchFamily="2" charset="-122"/>
              </a:rPr>
              <a:t>1</a:t>
            </a:r>
            <a:r>
              <a:rPr lang="zh-CN" altLang="en-US" sz="2600" dirty="0">
                <a:latin typeface="华文琥珀" panose="02010800040101010101" pitchFamily="2" charset="-122"/>
                <a:ea typeface="华文琥珀" panose="02010800040101010101" pitchFamily="2" charset="-122"/>
              </a:rPr>
              <a:t>、贤哉，回也！（   ）</a:t>
            </a:r>
            <a:endParaRPr lang="zh-CN" altLang="en-US" sz="26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600" dirty="0">
                <a:latin typeface="华文琥珀" panose="02010800040101010101" pitchFamily="2" charset="-122"/>
                <a:ea typeface="华文琥珀" panose="02010800040101010101" pitchFamily="2" charset="-122"/>
              </a:rPr>
              <a:t>2</a:t>
            </a:r>
            <a:r>
              <a:rPr lang="zh-CN" altLang="en-US" sz="2600" dirty="0">
                <a:latin typeface="华文琥珀" panose="02010800040101010101" pitchFamily="2" charset="-122"/>
                <a:ea typeface="华文琥珀" panose="02010800040101010101" pitchFamily="2" charset="-122"/>
              </a:rPr>
              <a:t>、君何以知燕王？（    ）</a:t>
            </a:r>
            <a:endParaRPr lang="zh-CN" altLang="en-US" sz="26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600" dirty="0">
                <a:latin typeface="华文琥珀" panose="02010800040101010101" pitchFamily="2" charset="-122"/>
                <a:ea typeface="华文琥珀" panose="02010800040101010101" pitchFamily="2" charset="-122"/>
              </a:rPr>
              <a:t>3</a:t>
            </a:r>
            <a:r>
              <a:rPr lang="zh-CN" altLang="en-US" sz="2600" dirty="0">
                <a:latin typeface="华文琥珀" panose="02010800040101010101" pitchFamily="2" charset="-122"/>
                <a:ea typeface="华文琥珀" panose="02010800040101010101" pitchFamily="2" charset="-122"/>
              </a:rPr>
              <a:t>、句读之不知，惑之不解（  ）</a:t>
            </a:r>
            <a:endParaRPr lang="zh-CN" altLang="en-US" sz="26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600" dirty="0">
                <a:latin typeface="华文琥珀" panose="02010800040101010101" pitchFamily="2" charset="-122"/>
                <a:ea typeface="华文琥珀" panose="02010800040101010101" pitchFamily="2" charset="-122"/>
              </a:rPr>
              <a:t>4</a:t>
            </a:r>
            <a:r>
              <a:rPr lang="zh-CN" altLang="en-US" sz="2600" dirty="0">
                <a:latin typeface="华文琥珀" panose="02010800040101010101" pitchFamily="2" charset="-122"/>
                <a:ea typeface="华文琥珀" panose="02010800040101010101" pitchFamily="2" charset="-122"/>
              </a:rPr>
              <a:t>、豫州今欲何至？（  ）</a:t>
            </a:r>
            <a:endParaRPr lang="zh-CN" altLang="en-US" sz="26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600" dirty="0">
                <a:latin typeface="华文琥珀" panose="02010800040101010101" pitchFamily="2" charset="-122"/>
                <a:ea typeface="华文琥珀" panose="02010800040101010101" pitchFamily="2" charset="-122"/>
              </a:rPr>
              <a:t>5</a:t>
            </a:r>
            <a:r>
              <a:rPr lang="zh-CN" altLang="en-US" sz="2600" dirty="0">
                <a:latin typeface="华文琥珀" panose="02010800040101010101" pitchFamily="2" charset="-122"/>
                <a:ea typeface="华文琥珀" panose="02010800040101010101" pitchFamily="2" charset="-122"/>
              </a:rPr>
              <a:t>、且将军大势可以拒操者，长江也（    ）</a:t>
            </a:r>
            <a:endParaRPr lang="zh-CN" altLang="en-US" sz="26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600" dirty="0">
                <a:latin typeface="华文琥珀" panose="02010800040101010101" pitchFamily="2" charset="-122"/>
                <a:ea typeface="华文琥珀" panose="02010800040101010101" pitchFamily="2" charset="-122"/>
              </a:rPr>
              <a:t>6</a:t>
            </a:r>
            <a:r>
              <a:rPr lang="zh-CN" altLang="en-US" sz="2600" dirty="0">
                <a:latin typeface="华文琥珀" panose="02010800040101010101" pitchFamily="2" charset="-122"/>
                <a:ea typeface="华文琥珀" panose="02010800040101010101" pitchFamily="2" charset="-122"/>
              </a:rPr>
              <a:t>、会于西河外渑池（   ）</a:t>
            </a:r>
            <a:endParaRPr lang="zh-CN" altLang="en-US" sz="26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600" dirty="0">
                <a:latin typeface="华文琥珀" panose="02010800040101010101" pitchFamily="2" charset="-122"/>
                <a:ea typeface="华文琥珀" panose="02010800040101010101" pitchFamily="2" charset="-122"/>
              </a:rPr>
              <a:t>7</a:t>
            </a:r>
            <a:r>
              <a:rPr lang="zh-CN" altLang="en-US" sz="2600" dirty="0">
                <a:latin typeface="华文琥珀" panose="02010800040101010101" pitchFamily="2" charset="-122"/>
                <a:ea typeface="华文琥珀" panose="02010800040101010101" pitchFamily="2" charset="-122"/>
              </a:rPr>
              <a:t>、永元中，举孝廉不行，连辟公府不就 </a:t>
            </a:r>
            <a:endParaRPr lang="zh-CN" altLang="en-US" sz="26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600" dirty="0">
                <a:latin typeface="华文琥珀" panose="02010800040101010101" pitchFamily="2" charset="-122"/>
                <a:ea typeface="华文琥珀" panose="02010800040101010101" pitchFamily="2" charset="-122"/>
              </a:rPr>
              <a:t>8</a:t>
            </a:r>
            <a:r>
              <a:rPr lang="zh-CN" altLang="en-US" sz="2600" dirty="0">
                <a:latin typeface="华文琥珀" panose="02010800040101010101" pitchFamily="2" charset="-122"/>
                <a:ea typeface="华文琥珀" panose="02010800040101010101" pitchFamily="2" charset="-122"/>
              </a:rPr>
              <a:t>、村中少年好事者，驯养一虫 。</a:t>
            </a:r>
            <a:endParaRPr lang="zh-CN" altLang="en-US" sz="26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600" dirty="0">
                <a:latin typeface="华文琥珀" panose="02010800040101010101" pitchFamily="2" charset="-122"/>
                <a:ea typeface="华文琥珀" panose="02010800040101010101" pitchFamily="2" charset="-122"/>
              </a:rPr>
              <a:t>9</a:t>
            </a:r>
            <a:r>
              <a:rPr lang="zh-CN" altLang="en-US" sz="2600" dirty="0">
                <a:latin typeface="华文琥珀" panose="02010800040101010101" pitchFamily="2" charset="-122"/>
                <a:ea typeface="华文琥珀" panose="02010800040101010101" pitchFamily="2" charset="-122"/>
              </a:rPr>
              <a:t>、不患人之不己知，患不知人也。</a:t>
            </a:r>
            <a:endParaRPr lang="zh-CN" altLang="en-US" sz="26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600" dirty="0">
                <a:latin typeface="华文琥珀" panose="02010800040101010101" pitchFamily="2" charset="-122"/>
                <a:ea typeface="华文琥珀" panose="02010800040101010101" pitchFamily="2" charset="-122"/>
              </a:rPr>
              <a:t>10</a:t>
            </a:r>
            <a:r>
              <a:rPr lang="zh-CN" altLang="en-US" sz="2600" dirty="0">
                <a:latin typeface="华文琥珀" panose="02010800040101010101" pitchFamily="2" charset="-122"/>
                <a:ea typeface="华文琥珀" panose="02010800040101010101" pitchFamily="2" charset="-122"/>
              </a:rPr>
              <a:t>、今以钟磬置水中。 </a:t>
            </a:r>
            <a:endParaRPr lang="zh-CN" altLang="en-US" sz="26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600" dirty="0">
                <a:latin typeface="华文琥珀" panose="02010800040101010101" pitchFamily="2" charset="-122"/>
                <a:ea typeface="华文琥珀" panose="02010800040101010101" pitchFamily="2" charset="-122"/>
              </a:rPr>
              <a:t>11</a:t>
            </a:r>
            <a:r>
              <a:rPr lang="zh-CN" altLang="en-US" sz="2600" dirty="0">
                <a:latin typeface="华文琥珀" panose="02010800040101010101" pitchFamily="2" charset="-122"/>
                <a:ea typeface="华文琥珀" panose="02010800040101010101" pitchFamily="2" charset="-122"/>
              </a:rPr>
              <a:t>、遂为猾胥报充里正役。 </a:t>
            </a:r>
            <a:endParaRPr lang="zh-CN" altLang="en-US" sz="26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600" dirty="0">
                <a:latin typeface="华文琥珀" panose="02010800040101010101" pitchFamily="2" charset="-122"/>
                <a:ea typeface="华文琥珀" panose="02010800040101010101" pitchFamily="2" charset="-122"/>
              </a:rPr>
              <a:t>12</a:t>
            </a:r>
            <a:r>
              <a:rPr lang="zh-CN" altLang="en-US" sz="2600" dirty="0">
                <a:latin typeface="华文琥珀" panose="02010800040101010101" pitchFamily="2" charset="-122"/>
                <a:ea typeface="华文琥珀" panose="02010800040101010101" pitchFamily="2" charset="-122"/>
              </a:rPr>
              <a:t>、和氏壁，天下所共传宝也。</a:t>
            </a:r>
            <a:endParaRPr lang="zh-CN" altLang="en-US" sz="26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600" dirty="0">
                <a:latin typeface="华文琥珀" panose="02010800040101010101" pitchFamily="2" charset="-122"/>
                <a:ea typeface="华文琥珀" panose="02010800040101010101" pitchFamily="2" charset="-122"/>
              </a:rPr>
              <a:t>13</a:t>
            </a:r>
            <a:r>
              <a:rPr lang="zh-CN" altLang="en-US" sz="2600" dirty="0">
                <a:latin typeface="华文琥珀" panose="02010800040101010101" pitchFamily="2" charset="-122"/>
                <a:ea typeface="华文琥珀" panose="02010800040101010101" pitchFamily="2" charset="-122"/>
              </a:rPr>
              <a:t>、计未定，求人可使报秦者，未得 </a:t>
            </a:r>
            <a:endParaRPr lang="zh-CN" altLang="en-US" sz="26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600" dirty="0">
                <a:latin typeface="华文琥珀" panose="02010800040101010101" pitchFamily="2" charset="-122"/>
                <a:ea typeface="华文琥珀" panose="02010800040101010101" pitchFamily="2" charset="-122"/>
              </a:rPr>
              <a:t>14</a:t>
            </a:r>
            <a:r>
              <a:rPr lang="zh-CN" altLang="en-US" sz="2600" dirty="0">
                <a:latin typeface="华文琥珀" panose="02010800040101010101" pitchFamily="2" charset="-122"/>
                <a:ea typeface="华文琥珀" panose="02010800040101010101" pitchFamily="2" charset="-122"/>
              </a:rPr>
              <a:t>、父母唯其疾之忧 </a:t>
            </a:r>
            <a:endParaRPr lang="zh-CN" altLang="en-US" sz="26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600" dirty="0">
                <a:latin typeface="华文琥珀" panose="02010800040101010101" pitchFamily="2" charset="-122"/>
                <a:ea typeface="华文琥珀" panose="02010800040101010101" pitchFamily="2" charset="-122"/>
              </a:rPr>
              <a:t>15</a:t>
            </a:r>
            <a:r>
              <a:rPr lang="zh-CN" altLang="en-US" sz="2600" dirty="0">
                <a:latin typeface="华文琥珀" panose="02010800040101010101" pitchFamily="2" charset="-122"/>
                <a:ea typeface="华文琥珀" panose="02010800040101010101" pitchFamily="2" charset="-122"/>
              </a:rPr>
              <a:t>、又试之鸡，果如臣言 </a:t>
            </a:r>
            <a:endParaRPr lang="zh-CN" altLang="en-US" sz="26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51203" name="WordArt 3"/>
          <p:cNvSpPr>
            <a:spLocks noTextEdit="1"/>
          </p:cNvSpPr>
          <p:nvPr/>
        </p:nvSpPr>
        <p:spPr>
          <a:xfrm>
            <a:off x="2339975" y="0"/>
            <a:ext cx="5327650" cy="693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000">
                <a:ln w="9525" cap="flat" cmpd="sng">
                  <a:solidFill>
                    <a:srgbClr val="A5002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CC"/>
                </a:soli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特殊句式巩固练习：</a:t>
            </a:r>
            <a:endParaRPr lang="zh-CN" altLang="en-US" sz="4000">
              <a:ln w="9525" cap="flat" cmpd="sng">
                <a:solidFill>
                  <a:srgbClr val="A50021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CC"/>
              </a:soli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1204" name="Picture 4" descr="ZW_011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7425" y="0"/>
            <a:ext cx="536575" cy="549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05" name="Picture 5" descr="ZW_011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36575" cy="476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755650" y="1268413"/>
            <a:ext cx="7467600" cy="4224338"/>
          </a:xfrm>
          <a:prstGeom prst="rect">
            <a:avLst/>
          </a:prstGeom>
          <a:noFill/>
          <a:ln w="19050" cap="rnd">
            <a:solidFill>
              <a:srgbClr val="A50021"/>
            </a:solidFill>
            <a:prstDash val="sysDot"/>
            <a:miter lim="800000"/>
          </a:ln>
          <a:effectLst/>
        </p:spPr>
        <p:txBody>
          <a:bodyPr>
            <a:spAutoFit/>
          </a:bodyPr>
          <a:lstStyle/>
          <a:p>
            <a:pPr marR="0" algn="just" defTabSz="914400">
              <a:lnSpc>
                <a:spcPct val="105000"/>
              </a:lnSpc>
              <a:spcBef>
                <a:spcPct val="50000"/>
              </a:spcBef>
              <a:buClrTx/>
              <a:buSzTx/>
              <a:buFontTx/>
              <a:defRPr/>
            </a:pPr>
            <a:r>
              <a:rPr kumimoji="1" lang="en-US" altLang="zh-CN" sz="4000" b="1" kern="1200" cap="none" spc="0" normalizeH="0" baseline="0" noProof="0" smtClean="0">
                <a:solidFill>
                  <a:srgbClr val="0000CC"/>
                </a:solidFill>
                <a:latin typeface="Times New Roman" panose="02020603050405020304" pitchFamily="18" charset="0"/>
                <a:ea typeface="文鼎新艺体简" pitchFamily="49" charset="-122"/>
                <a:cs typeface="+mn-cs"/>
              </a:rPr>
              <a:t>⑴</a:t>
            </a:r>
            <a:r>
              <a:rPr kumimoji="1" lang="zh-CN" altLang="en-US" sz="4000" b="1" kern="1200" cap="none" spc="0" normalizeH="0" baseline="0" noProof="0" smtClean="0">
                <a:solidFill>
                  <a:srgbClr val="0000CC"/>
                </a:solidFill>
                <a:latin typeface="Times New Roman" panose="02020603050405020304" pitchFamily="18" charset="0"/>
                <a:ea typeface="文鼎新艺体简" pitchFamily="49" charset="-122"/>
                <a:cs typeface="+mn-cs"/>
              </a:rPr>
              <a:t>廉颇者，赵之良将也。</a:t>
            </a:r>
            <a:endParaRPr kumimoji="1" lang="zh-CN" altLang="en-US" sz="4000" b="1" kern="1200" cap="none" spc="0" normalizeH="0" baseline="0" noProof="0" smtClean="0">
              <a:solidFill>
                <a:srgbClr val="0000CC"/>
              </a:solidFill>
              <a:latin typeface="Times New Roman" panose="02020603050405020304" pitchFamily="18" charset="0"/>
              <a:ea typeface="文鼎新艺体简" pitchFamily="49" charset="-122"/>
              <a:cs typeface="+mn-cs"/>
            </a:endParaRPr>
          </a:p>
          <a:p>
            <a:pPr marR="0" algn="just" defTabSz="914400">
              <a:lnSpc>
                <a:spcPct val="105000"/>
              </a:lnSpc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4000" b="1" kern="1200" cap="none" spc="0" normalizeH="0" baseline="0" noProof="0" smtClean="0">
                <a:solidFill>
                  <a:srgbClr val="0000CC"/>
                </a:solidFill>
                <a:latin typeface="Times New Roman" panose="02020603050405020304" pitchFamily="18" charset="0"/>
                <a:ea typeface="文鼎新艺体简" pitchFamily="49" charset="-122"/>
                <a:cs typeface="+mn-cs"/>
              </a:rPr>
              <a:t>⑵魏公子无忌者，魏昭王少子，而魏安</a:t>
            </a:r>
            <a:r>
              <a:rPr kumimoji="1" lang="zh-CN" altLang="en-US" sz="4000" b="1" kern="1200" cap="none" spc="0" normalizeH="0" baseline="0" noProof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方正粗倩繁体" pitchFamily="65" charset="-122"/>
                <a:cs typeface="+mn-cs"/>
              </a:rPr>
              <a:t>釐</a:t>
            </a:r>
            <a:r>
              <a:rPr kumimoji="1" lang="zh-CN" altLang="en-US" sz="4000" b="1" kern="1200" cap="none" spc="0" normalizeH="0" baseline="0" noProof="0" smtClean="0">
                <a:solidFill>
                  <a:srgbClr val="0000CC"/>
                </a:solidFill>
                <a:latin typeface="Times New Roman" panose="02020603050405020304" pitchFamily="18" charset="0"/>
                <a:ea typeface="文鼎新艺体简" pitchFamily="49" charset="-122"/>
                <a:cs typeface="+mn-cs"/>
              </a:rPr>
              <a:t>王异母弟也。</a:t>
            </a:r>
            <a:endParaRPr kumimoji="1" lang="zh-CN" altLang="en-US" sz="4000" b="1" kern="1200" cap="none" spc="0" normalizeH="0" baseline="0" noProof="0" smtClean="0">
              <a:solidFill>
                <a:srgbClr val="0000CC"/>
              </a:solidFill>
              <a:latin typeface="Times New Roman" panose="02020603050405020304" pitchFamily="18" charset="0"/>
              <a:ea typeface="文鼎新艺体简" pitchFamily="49" charset="-122"/>
              <a:cs typeface="+mn-cs"/>
            </a:endParaRPr>
          </a:p>
          <a:p>
            <a:pPr marR="0" algn="just" defTabSz="914400">
              <a:lnSpc>
                <a:spcPct val="105000"/>
              </a:lnSpc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4000" b="1" kern="1200" cap="none" spc="0" normalizeH="0" baseline="0" noProof="0" smtClean="0">
                <a:solidFill>
                  <a:srgbClr val="0000CC"/>
                </a:solidFill>
                <a:latin typeface="Times New Roman" panose="02020603050405020304" pitchFamily="18" charset="0"/>
                <a:ea typeface="文鼎新艺体简" pitchFamily="49" charset="-122"/>
                <a:cs typeface="+mn-cs"/>
              </a:rPr>
              <a:t>⑶夫战，勇气也。</a:t>
            </a:r>
            <a:endParaRPr kumimoji="1" lang="zh-CN" altLang="en-US" sz="4000" b="1" kern="1200" cap="none" spc="0" normalizeH="0" baseline="0" noProof="0" smtClean="0">
              <a:solidFill>
                <a:srgbClr val="0000CC"/>
              </a:solidFill>
              <a:latin typeface="Times New Roman" panose="02020603050405020304" pitchFamily="18" charset="0"/>
              <a:ea typeface="文鼎新艺体简" pitchFamily="49" charset="-122"/>
              <a:cs typeface="+mn-cs"/>
            </a:endParaRPr>
          </a:p>
          <a:p>
            <a:pPr marR="0" algn="just" defTabSz="914400">
              <a:lnSpc>
                <a:spcPct val="105000"/>
              </a:lnSpc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4000" b="1" kern="1200" cap="none" spc="0" normalizeH="0" baseline="0" noProof="0" smtClean="0">
                <a:solidFill>
                  <a:srgbClr val="0000CC"/>
                </a:solidFill>
                <a:latin typeface="Times New Roman" panose="02020603050405020304" pitchFamily="18" charset="0"/>
                <a:ea typeface="文鼎新艺体简" pitchFamily="49" charset="-122"/>
                <a:cs typeface="+mn-cs"/>
              </a:rPr>
              <a:t>⑷张衡字平子，南阳西鄂人也。</a:t>
            </a:r>
            <a:endParaRPr kumimoji="1" lang="zh-CN" altLang="en-US" sz="4000" b="1" kern="1200" cap="none" spc="0" normalizeH="0" baseline="0" noProof="0" smtClean="0">
              <a:solidFill>
                <a:srgbClr val="0000CC"/>
              </a:solidFill>
              <a:latin typeface="Times New Roman" panose="02020603050405020304" pitchFamily="18" charset="0"/>
              <a:ea typeface="文鼎新艺体简" pitchFamily="49" charset="-122"/>
              <a:cs typeface="+mn-cs"/>
            </a:endParaRPr>
          </a:p>
        </p:txBody>
      </p:sp>
      <p:sp>
        <p:nvSpPr>
          <p:cNvPr id="7172" name="Text Box 4"/>
          <p:cNvSpPr txBox="1"/>
          <p:nvPr/>
        </p:nvSpPr>
        <p:spPr>
          <a:xfrm>
            <a:off x="2484438" y="1557338"/>
            <a:ext cx="2286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3" name="Text Box 5"/>
          <p:cNvSpPr txBox="1"/>
          <p:nvPr/>
        </p:nvSpPr>
        <p:spPr>
          <a:xfrm>
            <a:off x="5580063" y="1557338"/>
            <a:ext cx="35877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4" name="Text Box 6"/>
          <p:cNvSpPr txBox="1"/>
          <p:nvPr/>
        </p:nvSpPr>
        <p:spPr>
          <a:xfrm>
            <a:off x="4067175" y="2420938"/>
            <a:ext cx="28892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5" name="Text Box 7"/>
          <p:cNvSpPr txBox="1"/>
          <p:nvPr/>
        </p:nvSpPr>
        <p:spPr>
          <a:xfrm>
            <a:off x="5076825" y="3141663"/>
            <a:ext cx="28575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6" name="Text Box 8"/>
          <p:cNvSpPr txBox="1"/>
          <p:nvPr/>
        </p:nvSpPr>
        <p:spPr>
          <a:xfrm>
            <a:off x="3995738" y="4076700"/>
            <a:ext cx="36195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7" name="Text Box 9"/>
          <p:cNvSpPr txBox="1"/>
          <p:nvPr/>
        </p:nvSpPr>
        <p:spPr>
          <a:xfrm>
            <a:off x="7092950" y="5084763"/>
            <a:ext cx="28892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3" grpId="0"/>
      <p:bldP spid="7174" grpId="0"/>
      <p:bldP spid="7175" grpId="0"/>
      <p:bldP spid="7176" grpId="0"/>
      <p:bldP spid="717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Rectangle 2"/>
          <p:cNvSpPr/>
          <p:nvPr/>
        </p:nvSpPr>
        <p:spPr>
          <a:xfrm>
            <a:off x="250825" y="774700"/>
            <a:ext cx="8642350" cy="576738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zh-CN" altLang="en-US" sz="2600" b="1" dirty="0">
                <a:solidFill>
                  <a:srgbClr val="A5002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一、阅读下面句子，找出句式不同的一句是（ ） </a:t>
            </a:r>
            <a:br>
              <a:rPr lang="zh-CN" altLang="en-US" sz="2600" b="1" dirty="0">
                <a:solidFill>
                  <a:srgbClr val="A5002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</a:b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A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．虽董之以严刑，振之以威怒 </a:t>
            </a: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B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．不拘于时，学于余 </a:t>
            </a:r>
            <a:b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</a:b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C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．青出于蓝而胜于蓝 </a:t>
            </a: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D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．苟得闻子大夫之言，何后之有 </a:t>
            </a:r>
            <a:b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</a:br>
            <a:r>
              <a:rPr lang="zh-CN" altLang="en-US" sz="2600" b="1" dirty="0">
                <a:solidFill>
                  <a:srgbClr val="A5002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二、从句式看将以下各句分类正确的一项是（ ）。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b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</a:b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1.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甚矣，汝之不惠       </a:t>
            </a: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2.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请其矢，盛以锦囊 </a:t>
            </a:r>
            <a:b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</a:b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3.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一夫作难而七庙隳   </a:t>
            </a: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4.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梁，吾仇也 </a:t>
            </a:r>
            <a:b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</a:b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5.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身死国灭，为天下笑   </a:t>
            </a: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6.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其势弱于秦 </a:t>
            </a:r>
            <a:b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</a:b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7.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痛哉斯言 </a:t>
            </a: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8.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其两股相比者，各隐卷底衣褶中 </a:t>
            </a:r>
            <a:endParaRPr lang="zh-CN" altLang="en-US" sz="26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9.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何以谓之文也 </a:t>
            </a:r>
            <a:b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</a:b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A.1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、</a:t>
            </a: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7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／</a:t>
            </a: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、</a:t>
            </a: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6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／</a:t>
            </a: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、</a:t>
            </a: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5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／</a:t>
            </a: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4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／</a:t>
            </a: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8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／</a:t>
            </a: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9 </a:t>
            </a:r>
            <a:b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</a:b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B.1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、</a:t>
            </a: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4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／</a:t>
            </a: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、</a:t>
            </a: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／</a:t>
            </a: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5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、</a:t>
            </a: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6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／</a:t>
            </a: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7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／</a:t>
            </a: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8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／</a:t>
            </a: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9 </a:t>
            </a:r>
            <a:b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</a:b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C.1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、</a:t>
            </a: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／</a:t>
            </a: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、</a:t>
            </a: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4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／</a:t>
            </a: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5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、</a:t>
            </a: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8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／</a:t>
            </a: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6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／</a:t>
            </a: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7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／</a:t>
            </a: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9</a:t>
            </a:r>
            <a:b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</a:b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D.1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／</a:t>
            </a: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、</a:t>
            </a: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、</a:t>
            </a: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4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／</a:t>
            </a: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6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／</a:t>
            </a: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7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／</a:t>
            </a: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8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／</a:t>
            </a: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9 </a:t>
            </a:r>
            <a:endParaRPr lang="en-US" altLang="zh-CN" sz="26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07523" name="Picture 3" descr="手-lef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3348038" y="1773238"/>
            <a:ext cx="431800" cy="433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524" name="Picture 4" descr="手-lef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4797425"/>
            <a:ext cx="431800" cy="4333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/>
          <p:nvPr/>
        </p:nvSpPr>
        <p:spPr>
          <a:xfrm>
            <a:off x="250825" y="836613"/>
            <a:ext cx="8642350" cy="5410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95000"/>
              </a:lnSpc>
            </a:pPr>
            <a:r>
              <a:rPr lang="zh-CN" altLang="en-US" sz="2600" b="1" dirty="0">
                <a:solidFill>
                  <a:srgbClr val="A5002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三、下面的句子句式不同于其他的是 </a:t>
            </a:r>
            <a:br>
              <a:rPr lang="zh-CN" altLang="en-US" sz="2600" b="1" dirty="0">
                <a:solidFill>
                  <a:srgbClr val="A5002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</a:b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A.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齐人勿附于秦　  </a:t>
            </a: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B.</a:t>
            </a:r>
            <a:r>
              <a:rPr lang="zh-CN" altLang="en-US" sz="2800" b="1" dirty="0">
                <a:latin typeface="Arial" panose="020B0604020202020204" pitchFamily="34" charset="0"/>
                <a:ea typeface="华文细黑" panose="02010600040101010101" pitchFamily="2" charset="-122"/>
              </a:rPr>
              <a:t>于其身也，则耻师焉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  <a:endParaRPr lang="zh-CN" altLang="en-US" sz="26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95000"/>
              </a:lnSpc>
            </a:pP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C.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两见权于柴桑　  </a:t>
            </a: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D.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赵尝五战于秦，二败而三胜 </a:t>
            </a:r>
            <a:b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</a:b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四、下列句子有</a:t>
            </a: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A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判断句，</a:t>
            </a: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B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被动句，</a:t>
            </a: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C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宾语前置，</a:t>
            </a: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D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介词结构后置，</a:t>
            </a:r>
            <a:r>
              <a:rPr lang="en-US" altLang="zh-CN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E</a:t>
            </a: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句子成分的省略（即省略句）请在句后括号内标上序号注明。是省略句的，要补出省略成分。属两种句式的，同时写出。 </a:t>
            </a:r>
            <a:b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</a:b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①彼童子之师，授之书而习其句读者，非吾所谓传其道解其惑也。（              ） </a:t>
            </a:r>
            <a:b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</a:b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②句读之不知，惑之不解。（              ） </a:t>
            </a:r>
            <a:b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</a:b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③不拘于时，学于余。（                ） </a:t>
            </a:r>
            <a:b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</a:b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④师不必贤于弟子。（                ） </a:t>
            </a:r>
            <a:b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</a:b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⑤今其智乃反不能及。（              ） </a:t>
            </a:r>
            <a:b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</a:br>
            <a:r>
              <a:rPr lang="zh-CN" altLang="en-US" sz="26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③其下圣人也亦远矣。（               ） </a:t>
            </a:r>
            <a:endParaRPr lang="zh-CN" altLang="en-US" sz="26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08547" name="Picture 3" descr="手-lef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2916238" y="1268413"/>
            <a:ext cx="431800" cy="433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8548" name="Rectangle 4"/>
          <p:cNvSpPr/>
          <p:nvPr/>
        </p:nvSpPr>
        <p:spPr>
          <a:xfrm>
            <a:off x="2411413" y="3860800"/>
            <a:ext cx="427037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8549" name="Rectangle 5"/>
          <p:cNvSpPr/>
          <p:nvPr/>
        </p:nvSpPr>
        <p:spPr>
          <a:xfrm>
            <a:off x="4932363" y="4221163"/>
            <a:ext cx="422275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8550" name="Rectangle 6"/>
          <p:cNvSpPr/>
          <p:nvPr/>
        </p:nvSpPr>
        <p:spPr>
          <a:xfrm>
            <a:off x="4140200" y="4652963"/>
            <a:ext cx="1055688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8551" name="Rectangle 7"/>
          <p:cNvSpPr/>
          <p:nvPr/>
        </p:nvSpPr>
        <p:spPr>
          <a:xfrm>
            <a:off x="4140200" y="5013325"/>
            <a:ext cx="4540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8552" name="Rectangle 8"/>
          <p:cNvSpPr/>
          <p:nvPr/>
        </p:nvSpPr>
        <p:spPr>
          <a:xfrm>
            <a:off x="4284663" y="5734050"/>
            <a:ext cx="4032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E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8553" name="Rectangle 9"/>
          <p:cNvSpPr/>
          <p:nvPr/>
        </p:nvSpPr>
        <p:spPr>
          <a:xfrm>
            <a:off x="4284663" y="5373688"/>
            <a:ext cx="403225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E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8" grpId="0"/>
      <p:bldP spid="108549" grpId="0"/>
      <p:bldP spid="108550" grpId="0"/>
      <p:bldP spid="108551" grpId="0"/>
      <p:bldP spid="108552" grpId="0"/>
      <p:bldP spid="10855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Rectangle 2"/>
          <p:cNvSpPr/>
          <p:nvPr/>
        </p:nvSpPr>
        <p:spPr>
          <a:xfrm>
            <a:off x="330200" y="908050"/>
            <a:ext cx="8562975" cy="57816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95000"/>
              </a:lnSpc>
            </a:pPr>
            <a:r>
              <a:rPr lang="zh-CN" altLang="en-US" sz="2800" b="1" dirty="0">
                <a:solidFill>
                  <a:srgbClr val="A5002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四、下列各句中句式与其他各句不同的一项是（ ）</a:t>
            </a: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b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</a:br>
            <a:r>
              <a:rPr lang="en-US" altLang="zh-CN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A.</a:t>
            </a: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时人莫之许也 </a:t>
            </a:r>
            <a:r>
              <a:rPr lang="en-US" altLang="zh-CN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B.</a:t>
            </a: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古之人不余欺也 </a:t>
            </a:r>
            <a:b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</a:br>
            <a:r>
              <a:rPr lang="en-US" altLang="zh-CN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C.</a:t>
            </a: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石之铿然有声者，所在皆是也 </a:t>
            </a:r>
            <a:r>
              <a:rPr lang="en-US" altLang="zh-CN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D.</a:t>
            </a: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自书典所记，未之有也 </a:t>
            </a:r>
            <a:b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</a:br>
            <a:r>
              <a:rPr lang="zh-CN" altLang="en-US" sz="2800" b="1" dirty="0">
                <a:solidFill>
                  <a:srgbClr val="A5002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五、从句式角度看，对下列两组句子判断正确的一项是（　）</a:t>
            </a:r>
            <a:b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</a:b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①项脊轩，旧南阁子也。 ②庭有枇杷树，吾妻死之年所手植也。 </a:t>
            </a:r>
            <a:b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</a:b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③</a:t>
            </a:r>
            <a:r>
              <a:rPr lang="en-US" altLang="zh-CN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何竟日默默在此，大类女郎也？。 ④闻姊家有阁子，且何谓阁子也？ </a:t>
            </a:r>
            <a:b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</a:br>
            <a:r>
              <a:rPr lang="en-US" altLang="zh-CN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A.①</a:t>
            </a: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与②相同，③与④不同　　</a:t>
            </a:r>
            <a:r>
              <a:rPr lang="en-US" altLang="zh-CN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B.①</a:t>
            </a: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与②相同，③与④也相同 </a:t>
            </a:r>
            <a:b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</a:br>
            <a:r>
              <a:rPr lang="en-US" altLang="zh-CN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C.①</a:t>
            </a: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与②不同，③与④相同　　</a:t>
            </a:r>
            <a:r>
              <a:rPr lang="en-US" altLang="zh-CN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D.①</a:t>
            </a: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与②不同，③与④也不同</a:t>
            </a:r>
            <a:endParaRPr lang="zh-CN" altLang="en-US" sz="28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09571" name="Picture 3" descr="手-lef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179388" y="1773238"/>
            <a:ext cx="431800" cy="433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572" name="Picture 4" descr="手-lef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5076825" y="5084763"/>
            <a:ext cx="431800" cy="433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Rectangle 2"/>
          <p:cNvSpPr/>
          <p:nvPr/>
        </p:nvSpPr>
        <p:spPr>
          <a:xfrm>
            <a:off x="179388" y="836613"/>
            <a:ext cx="8785225" cy="548798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15000"/>
              </a:lnSpc>
            </a:pPr>
            <a:r>
              <a:rPr lang="zh-CN" altLang="en-US" sz="2800" b="1" dirty="0">
                <a:solidFill>
                  <a:srgbClr val="A5002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六、下列句式与所给例句画线部分相一致的一项是 </a:t>
            </a:r>
            <a:br>
              <a:rPr lang="zh-CN" altLang="en-US" sz="2800" b="1" dirty="0">
                <a:solidFill>
                  <a:srgbClr val="A5002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</a:b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例句：</a:t>
            </a:r>
            <a:r>
              <a:rPr lang="zh-CN" altLang="en-US" sz="2800" b="1" u="sng" dirty="0">
                <a:latin typeface="华文细黑" panose="02010600040101010101" pitchFamily="2" charset="-122"/>
                <a:ea typeface="华文细黑" panose="02010600040101010101" pitchFamily="2" charset="-122"/>
              </a:rPr>
              <a:t>不拘于时</a:t>
            </a: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，学于余 </a:t>
            </a:r>
            <a:b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</a:br>
            <a:r>
              <a:rPr lang="en-US" altLang="zh-CN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A </a:t>
            </a: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句读之不知，惑之不解     </a:t>
            </a:r>
            <a:r>
              <a:rPr lang="en-US" altLang="zh-CN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B </a:t>
            </a: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童子何知 </a:t>
            </a:r>
            <a:b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</a:br>
            <a:r>
              <a:rPr lang="en-US" altLang="zh-CN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C </a:t>
            </a: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纤歌凝而白云遏                </a:t>
            </a:r>
            <a:r>
              <a:rPr lang="en-US" altLang="zh-CN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D </a:t>
            </a: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三人行，则必有我师 </a:t>
            </a:r>
            <a:b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</a:br>
            <a:r>
              <a:rPr lang="zh-CN" altLang="en-US" sz="2800" b="1" dirty="0">
                <a:solidFill>
                  <a:srgbClr val="A5002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七、下列各句中不是被动句的一句是（　）</a:t>
            </a: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b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</a:br>
            <a:r>
              <a:rPr lang="en-US" altLang="zh-CN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A.</a:t>
            </a: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激昂大义　　        </a:t>
            </a:r>
            <a:r>
              <a:rPr lang="en-US" altLang="zh-CN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B</a:t>
            </a: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．激于义而死焉 </a:t>
            </a:r>
            <a:b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</a:br>
            <a:r>
              <a:rPr lang="en-US" altLang="zh-CN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C.</a:t>
            </a: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不能容于远近　　</a:t>
            </a:r>
            <a:r>
              <a:rPr lang="en-US" altLang="zh-CN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D</a:t>
            </a: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．周公之逮所由使也 </a:t>
            </a:r>
            <a:endParaRPr lang="zh-CN" altLang="en-US" sz="28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2800" b="1" dirty="0">
                <a:solidFill>
                  <a:srgbClr val="A5002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八、下列疑问句不表示反问的一句是（　）。</a:t>
            </a: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b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</a:br>
            <a:r>
              <a:rPr lang="en-US" altLang="zh-CN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A.</a:t>
            </a: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视五人之死，轻重固何如哉？</a:t>
            </a:r>
            <a:r>
              <a:rPr lang="en-US" altLang="zh-CN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B.</a:t>
            </a: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况草野之无闻者欤？ </a:t>
            </a:r>
            <a:b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</a:br>
            <a:r>
              <a:rPr lang="en-US" altLang="zh-CN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C.</a:t>
            </a: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谁为哀者？</a:t>
            </a:r>
            <a:r>
              <a:rPr lang="en-US" altLang="zh-CN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D</a:t>
            </a: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．安能屈豪杰之流</a:t>
            </a:r>
            <a:r>
              <a:rPr lang="en-US" altLang="zh-CN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……</a:t>
            </a: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发其志土之志哉？</a:t>
            </a:r>
            <a:endParaRPr lang="zh-CN" altLang="en-US" sz="28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10595" name="Picture 3" descr="手-lef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2420938"/>
            <a:ext cx="431800" cy="433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596" name="Picture 4" descr="手-lef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3429000"/>
            <a:ext cx="431800" cy="433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597" name="Picture 5" descr="手-lef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5373688"/>
            <a:ext cx="431800" cy="433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Rectangle 2"/>
          <p:cNvSpPr/>
          <p:nvPr/>
        </p:nvSpPr>
        <p:spPr>
          <a:xfrm>
            <a:off x="250825" y="836613"/>
            <a:ext cx="8713788" cy="56927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05000"/>
              </a:lnSpc>
            </a:pPr>
            <a:r>
              <a:rPr lang="zh-CN" altLang="en-US" sz="2500" dirty="0">
                <a:solidFill>
                  <a:srgbClr val="A50021"/>
                </a:solidFill>
                <a:latin typeface="方正超粗黑简体" pitchFamily="2" charset="-122"/>
                <a:ea typeface="方正超粗黑简体" pitchFamily="2" charset="-122"/>
              </a:rPr>
              <a:t>九、对</a:t>
            </a:r>
            <a:r>
              <a:rPr lang="zh-CN" altLang="en-US" sz="2500" dirty="0">
                <a:solidFill>
                  <a:srgbClr val="A50021"/>
                </a:solidFill>
                <a:latin typeface="华文细黑" panose="02010600040101010101" pitchFamily="2" charset="-122"/>
                <a:ea typeface="方正超粗黑简体" pitchFamily="2" charset="-122"/>
              </a:rPr>
              <a:t>“</a:t>
            </a:r>
            <a:r>
              <a:rPr lang="zh-CN" altLang="en-US" sz="2500" dirty="0">
                <a:solidFill>
                  <a:srgbClr val="A50021"/>
                </a:solidFill>
                <a:latin typeface="方正超粗黑简体" pitchFamily="2" charset="-122"/>
                <a:ea typeface="方正超粗黑简体" pitchFamily="2" charset="-122"/>
              </a:rPr>
              <a:t>句读之不知，惑之不解，或师焉，或不焉；小学而大遗，吾未见其明也。</a:t>
            </a:r>
            <a:r>
              <a:rPr lang="zh-CN" altLang="en-US" sz="2500" dirty="0">
                <a:solidFill>
                  <a:srgbClr val="A50021"/>
                </a:solidFill>
                <a:latin typeface="华文细黑" panose="02010600040101010101" pitchFamily="2" charset="-122"/>
                <a:ea typeface="方正超粗黑简体" pitchFamily="2" charset="-122"/>
              </a:rPr>
              <a:t>”</a:t>
            </a:r>
            <a:r>
              <a:rPr lang="zh-CN" altLang="en-US" sz="2500" dirty="0">
                <a:solidFill>
                  <a:srgbClr val="A50021"/>
                </a:solidFill>
                <a:latin typeface="方正超粗黑简体" pitchFamily="2" charset="-122"/>
                <a:ea typeface="方正超粗黑简体" pitchFamily="2" charset="-122"/>
              </a:rPr>
              <a:t>一句解释正确的一项是（ ）。</a:t>
            </a:r>
            <a:r>
              <a:rPr lang="zh-CN" altLang="en-US" sz="2500" b="1" dirty="0">
                <a:solidFill>
                  <a:srgbClr val="A5002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br>
              <a:rPr lang="zh-CN" altLang="en-US" sz="2500" b="1" dirty="0">
                <a:solidFill>
                  <a:srgbClr val="A5002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</a:br>
            <a:r>
              <a:rPr lang="en-US" altLang="zh-CN" sz="25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A.</a:t>
            </a:r>
            <a:r>
              <a:rPr lang="zh-CN" altLang="en-US" sz="25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不理解书本上的字句，有的跟老师学习，这只是小的方面学习；不能解决疑难问题，有的却不跟老师学习，这是把大的方面放弃了。我没看出这种人是明白事理的。 </a:t>
            </a:r>
            <a:br>
              <a:rPr lang="zh-CN" altLang="en-US" sz="2500" b="1" dirty="0">
                <a:latin typeface="华文细黑" panose="02010600040101010101" pitchFamily="2" charset="-122"/>
                <a:ea typeface="华文细黑" panose="02010600040101010101" pitchFamily="2" charset="-122"/>
              </a:rPr>
            </a:br>
            <a:r>
              <a:rPr lang="en-US" altLang="zh-CN" sz="25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B.</a:t>
            </a:r>
            <a:r>
              <a:rPr lang="zh-CN" altLang="en-US" sz="25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不理解书本上的字句，有的不跟老师学习，这是把大的方面放弃了；不能解决疑难问题，有的却跟老师学习，这只是小的方面学习。我看不出这种人是明白事理的。 </a:t>
            </a:r>
            <a:br>
              <a:rPr lang="zh-CN" altLang="en-US" sz="2500" b="1" dirty="0">
                <a:latin typeface="华文细黑" panose="02010600040101010101" pitchFamily="2" charset="-122"/>
                <a:ea typeface="华文细黑" panose="02010600040101010101" pitchFamily="2" charset="-122"/>
              </a:rPr>
            </a:br>
            <a:r>
              <a:rPr lang="en-US" altLang="zh-CN" sz="25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C.</a:t>
            </a:r>
            <a:r>
              <a:rPr lang="zh-CN" altLang="en-US" sz="25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不理解书本上的知识，不能解决疑难问题，有的以他为老师，有的不以他为老师，这是小的方面学习，大的方面放弃。我没能见到他的明白事理。 </a:t>
            </a:r>
            <a:br>
              <a:rPr lang="zh-CN" altLang="en-US" sz="2500" b="1" dirty="0">
                <a:latin typeface="华文细黑" panose="02010600040101010101" pitchFamily="2" charset="-122"/>
                <a:ea typeface="华文细黑" panose="02010600040101010101" pitchFamily="2" charset="-122"/>
              </a:rPr>
            </a:br>
            <a:r>
              <a:rPr lang="en-US" altLang="zh-CN" sz="25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D.</a:t>
            </a:r>
            <a:r>
              <a:rPr lang="zh-CN" altLang="en-US" sz="25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不理解书本上的字句，不能解决疑难问题，有的学习，有的不学习，大的方面放弃小的方面学习。我看不出他的聪明之处。 </a:t>
            </a:r>
            <a:endParaRPr lang="zh-CN" altLang="en-US" sz="25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11619" name="Picture 3" descr="手-lef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5300663"/>
            <a:ext cx="431800" cy="433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Text Box 2" descr="4"/>
          <p:cNvSpPr txBox="1"/>
          <p:nvPr/>
        </p:nvSpPr>
        <p:spPr>
          <a:xfrm>
            <a:off x="250825" y="981075"/>
            <a:ext cx="8642350" cy="511175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76200" cap="flat" cmpd="tri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lnSpc>
                <a:spcPct val="90000"/>
              </a:lnSpc>
            </a:pPr>
            <a:r>
              <a:rPr lang="zh-CN" altLang="en-US" sz="4000" b="1" dirty="0">
                <a:latin typeface="方正魏碑简体" pitchFamily="2" charset="-122"/>
                <a:ea typeface="方正魏碑简体" pitchFamily="2" charset="-122"/>
              </a:rPr>
              <a:t>颢弟凯，尝得危疾，上遣使视之，</a:t>
            </a:r>
            <a:endParaRPr lang="zh-CN" altLang="en-US" sz="4000" b="1" dirty="0">
              <a:latin typeface="方正魏碑简体" pitchFamily="2" charset="-122"/>
              <a:ea typeface="方正魏碑简体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4000" b="1" dirty="0">
                <a:latin typeface="方正魏碑简体" pitchFamily="2" charset="-122"/>
                <a:ea typeface="方正魏碑简体" pitchFamily="2" charset="-122"/>
              </a:rPr>
              <a:t>还，问：</a:t>
            </a:r>
            <a:r>
              <a:rPr lang="zh-CN" altLang="en-US" sz="4000" b="1" dirty="0">
                <a:latin typeface="Times New Roman" panose="02020603050405020304" pitchFamily="18" charset="0"/>
                <a:ea typeface="方正魏碑简体" pitchFamily="2" charset="-122"/>
              </a:rPr>
              <a:t>“</a:t>
            </a:r>
            <a:r>
              <a:rPr lang="zh-CN" altLang="en-US" sz="4000" b="1" dirty="0">
                <a:latin typeface="方正魏碑简体" pitchFamily="2" charset="-122"/>
                <a:ea typeface="方正魏碑简体" pitchFamily="2" charset="-122"/>
              </a:rPr>
              <a:t>公主何在？</a:t>
            </a:r>
            <a:r>
              <a:rPr lang="zh-CN" altLang="en-US" sz="4000" b="1" dirty="0">
                <a:latin typeface="Times New Roman" panose="02020603050405020304" pitchFamily="18" charset="0"/>
                <a:ea typeface="方正魏碑简体" pitchFamily="2" charset="-122"/>
              </a:rPr>
              <a:t>”</a:t>
            </a:r>
            <a:r>
              <a:rPr lang="zh-CN" altLang="en-US" sz="4000" b="1" dirty="0">
                <a:latin typeface="方正魏碑简体" pitchFamily="2" charset="-122"/>
                <a:ea typeface="方正魏碑简体" pitchFamily="2" charset="-122"/>
              </a:rPr>
              <a:t>曰：</a:t>
            </a:r>
            <a:r>
              <a:rPr lang="zh-CN" altLang="en-US" sz="4000" b="1" dirty="0">
                <a:latin typeface="Times New Roman" panose="02020603050405020304" pitchFamily="18" charset="0"/>
                <a:ea typeface="方正魏碑简体" pitchFamily="2" charset="-122"/>
              </a:rPr>
              <a:t>“</a:t>
            </a:r>
            <a:r>
              <a:rPr lang="zh-CN" altLang="en-US" sz="4000" b="1" dirty="0">
                <a:latin typeface="方正魏碑简体" pitchFamily="2" charset="-122"/>
                <a:ea typeface="方正魏碑简体" pitchFamily="2" charset="-122"/>
              </a:rPr>
              <a:t>在慈恩寺观戏场，</a:t>
            </a:r>
            <a:r>
              <a:rPr lang="zh-CN" altLang="en-US" sz="4000" b="1" dirty="0">
                <a:latin typeface="Times New Roman" panose="02020603050405020304" pitchFamily="18" charset="0"/>
                <a:ea typeface="方正魏碑简体" pitchFamily="2" charset="-122"/>
              </a:rPr>
              <a:t>”</a:t>
            </a:r>
            <a:r>
              <a:rPr lang="zh-CN" altLang="en-US" sz="4000" b="1" dirty="0">
                <a:latin typeface="方正魏碑简体" pitchFamily="2" charset="-122"/>
                <a:ea typeface="方正魏碑简体" pitchFamily="2" charset="-122"/>
              </a:rPr>
              <a:t>上怒，叹曰：</a:t>
            </a:r>
            <a:r>
              <a:rPr lang="zh-CN" altLang="en-US" sz="4000" b="1" dirty="0">
                <a:latin typeface="Times New Roman" panose="02020603050405020304" pitchFamily="18" charset="0"/>
                <a:ea typeface="方正魏碑简体" pitchFamily="2" charset="-122"/>
              </a:rPr>
              <a:t>“</a:t>
            </a:r>
            <a:r>
              <a:rPr lang="zh-CN" altLang="en-US" sz="4000" b="1" dirty="0">
                <a:latin typeface="方正魏碑简体" pitchFamily="2" charset="-122"/>
                <a:ea typeface="方正魏碑简体" pitchFamily="2" charset="-122"/>
              </a:rPr>
              <a:t>我怪士大夫家不欲与我家为婚，良有以也。</a:t>
            </a:r>
            <a:r>
              <a:rPr lang="zh-CN" altLang="en-US" sz="4000" b="1" dirty="0">
                <a:latin typeface="Times New Roman" panose="02020603050405020304" pitchFamily="18" charset="0"/>
                <a:ea typeface="方正魏碑简体" pitchFamily="2" charset="-122"/>
              </a:rPr>
              <a:t>”</a:t>
            </a:r>
            <a:r>
              <a:rPr lang="zh-CN" altLang="en-US" sz="4000" b="1" dirty="0">
                <a:latin typeface="方正魏碑简体" pitchFamily="2" charset="-122"/>
                <a:ea typeface="方正魏碑简体" pitchFamily="2" charset="-122"/>
              </a:rPr>
              <a:t>   亟命召公主入宫，立之阶下， 不之视。公主惧，涕泣谢罪。上责之曰： </a:t>
            </a:r>
            <a:r>
              <a:rPr lang="zh-CN" altLang="en-US" sz="4000" b="1" dirty="0">
                <a:latin typeface="Times New Roman" panose="02020603050405020304" pitchFamily="18" charset="0"/>
                <a:ea typeface="方正魏碑简体" pitchFamily="2" charset="-122"/>
              </a:rPr>
              <a:t>“</a:t>
            </a:r>
            <a:r>
              <a:rPr lang="zh-CN" altLang="en-US" sz="4000" b="1" dirty="0">
                <a:latin typeface="方正魏碑简体" pitchFamily="2" charset="-122"/>
                <a:ea typeface="方正魏碑简体" pitchFamily="2" charset="-122"/>
              </a:rPr>
              <a:t>岂有小郎病，不往省视，乃视戏乎？</a:t>
            </a:r>
            <a:r>
              <a:rPr lang="zh-CN" altLang="en-US" sz="4000" b="1" dirty="0">
                <a:latin typeface="Times New Roman" panose="02020603050405020304" pitchFamily="18" charset="0"/>
                <a:ea typeface="方正魏碑简体" pitchFamily="2" charset="-122"/>
              </a:rPr>
              <a:t>”</a:t>
            </a:r>
            <a:r>
              <a:rPr lang="zh-CN" altLang="en-US" sz="4000" b="1" dirty="0">
                <a:latin typeface="方正魏碑简体" pitchFamily="2" charset="-122"/>
                <a:ea typeface="方正魏碑简体" pitchFamily="2" charset="-122"/>
              </a:rPr>
              <a:t>      </a:t>
            </a:r>
            <a:endParaRPr lang="zh-CN" altLang="en-US" sz="4000" b="1" dirty="0">
              <a:latin typeface="方正魏碑简体" pitchFamily="2" charset="-122"/>
              <a:ea typeface="方正魏碑简体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4000" b="1" dirty="0">
                <a:latin typeface="方正魏碑简体" pitchFamily="2" charset="-122"/>
                <a:ea typeface="方正魏碑简体" pitchFamily="2" charset="-122"/>
              </a:rPr>
              <a:t>                            （ </a:t>
            </a:r>
            <a:r>
              <a:rPr lang="en-US" altLang="zh-CN" sz="4000" b="1" dirty="0">
                <a:latin typeface="方正魏碑简体" pitchFamily="2" charset="-122"/>
                <a:ea typeface="方正魏碑简体" pitchFamily="2" charset="-122"/>
              </a:rPr>
              <a:t>《</a:t>
            </a:r>
            <a:r>
              <a:rPr lang="zh-CN" altLang="en-US" sz="4000" b="1" dirty="0">
                <a:latin typeface="方正魏碑简体" pitchFamily="2" charset="-122"/>
                <a:ea typeface="方正魏碑简体" pitchFamily="2" charset="-122"/>
              </a:rPr>
              <a:t>资治通鉴</a:t>
            </a:r>
            <a:r>
              <a:rPr lang="en-US" altLang="zh-CN" sz="4000" b="1" dirty="0">
                <a:latin typeface="方正魏碑简体" pitchFamily="2" charset="-122"/>
                <a:ea typeface="方正魏碑简体" pitchFamily="2" charset="-122"/>
              </a:rPr>
              <a:t>》</a:t>
            </a:r>
            <a:r>
              <a:rPr lang="zh-CN" altLang="en-US" sz="4000" b="1" dirty="0">
                <a:latin typeface="方正魏碑简体" pitchFamily="2" charset="-122"/>
                <a:ea typeface="方正魏碑简体" pitchFamily="2" charset="-122"/>
              </a:rPr>
              <a:t>）                                                   </a:t>
            </a:r>
            <a:endParaRPr lang="zh-CN" altLang="en-US" sz="4000" b="1" dirty="0">
              <a:latin typeface="方正魏碑简体" pitchFamily="2" charset="-122"/>
              <a:ea typeface="方正魏碑简体" pitchFamily="2" charset="-122"/>
            </a:endParaRPr>
          </a:p>
        </p:txBody>
      </p:sp>
      <p:sp>
        <p:nvSpPr>
          <p:cNvPr id="57347" name="Text Box 3"/>
          <p:cNvSpPr txBox="1"/>
          <p:nvPr/>
        </p:nvSpPr>
        <p:spPr>
          <a:xfrm>
            <a:off x="539750" y="0"/>
            <a:ext cx="800735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u="sng" dirty="0">
                <a:solidFill>
                  <a:srgbClr val="A50021"/>
                </a:solidFill>
                <a:latin typeface="Times New Roman" panose="02020603050405020304" pitchFamily="18" charset="0"/>
                <a:ea typeface="迷你简汉真广标" pitchFamily="49" charset="-122"/>
              </a:rPr>
              <a:t>读下列文段，找出其中的倒置句</a:t>
            </a:r>
            <a:endParaRPr lang="zh-CN" altLang="en-US" sz="4400" b="1" u="sng" dirty="0">
              <a:solidFill>
                <a:srgbClr val="A50021"/>
              </a:solidFill>
              <a:latin typeface="Times New Roman" panose="02020603050405020304" pitchFamily="18" charset="0"/>
              <a:ea typeface="迷你简汉真广标" pitchFamily="49" charset="-122"/>
            </a:endParaRPr>
          </a:p>
        </p:txBody>
      </p:sp>
      <p:pic>
        <p:nvPicPr>
          <p:cNvPr id="57348" name="Picture 4" descr="ZW_01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8607425" y="6151563"/>
            <a:ext cx="536575" cy="706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49" name="Picture 5" descr="ZW_01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0" y="6151563"/>
            <a:ext cx="536575" cy="706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/>
          <p:nvPr/>
        </p:nvSpPr>
        <p:spPr>
          <a:xfrm>
            <a:off x="539750" y="1484313"/>
            <a:ext cx="8077200" cy="4514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15000"/>
              </a:lnSpc>
              <a:spcBef>
                <a:spcPct val="50000"/>
              </a:spcBef>
            </a:pPr>
            <a:r>
              <a:rPr lang="en-US" altLang="zh-CN" sz="4000" b="1" dirty="0">
                <a:solidFill>
                  <a:srgbClr val="0000CC"/>
                </a:solidFill>
                <a:latin typeface="Times New Roman" panose="02020603050405020304" pitchFamily="18" charset="0"/>
                <a:ea typeface="文鼎新艺体简" pitchFamily="49" charset="-122"/>
              </a:rPr>
              <a:t>⑸</a:t>
            </a:r>
            <a:r>
              <a:rPr lang="zh-CN" altLang="en-US" sz="4000" b="1" dirty="0">
                <a:solidFill>
                  <a:srgbClr val="0000CC"/>
                </a:solidFill>
                <a:latin typeface="Times New Roman" panose="02020603050405020304" pitchFamily="18" charset="0"/>
                <a:ea typeface="文鼎新艺体简" pitchFamily="49" charset="-122"/>
              </a:rPr>
              <a:t>粟者，民之所种。</a:t>
            </a:r>
            <a:endParaRPr lang="zh-CN" altLang="en-US" sz="4000" b="1" dirty="0">
              <a:solidFill>
                <a:srgbClr val="0000CC"/>
              </a:solidFill>
              <a:latin typeface="Times New Roman" panose="02020603050405020304" pitchFamily="18" charset="0"/>
              <a:ea typeface="文鼎新艺体简" pitchFamily="49" charset="-122"/>
            </a:endParaRPr>
          </a:p>
          <a:p>
            <a:pPr algn="just">
              <a:lnSpc>
                <a:spcPct val="115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00CC"/>
                </a:solidFill>
                <a:latin typeface="Times New Roman" panose="02020603050405020304" pitchFamily="18" charset="0"/>
                <a:ea typeface="文鼎新艺体简" pitchFamily="49" charset="-122"/>
              </a:rPr>
              <a:t>⑹四人者：庐陵萧君圭君玉</a:t>
            </a:r>
            <a:r>
              <a:rPr lang="en-US" altLang="zh-CN" sz="4000" b="1" dirty="0">
                <a:solidFill>
                  <a:srgbClr val="0000CC"/>
                </a:solidFill>
                <a:latin typeface="Times New Roman" panose="02020603050405020304" pitchFamily="18" charset="0"/>
                <a:ea typeface="文鼎新艺体简" pitchFamily="49" charset="-122"/>
              </a:rPr>
              <a:t>……</a:t>
            </a:r>
            <a:endParaRPr lang="en-US" altLang="zh-CN" sz="4000" b="1" dirty="0">
              <a:solidFill>
                <a:srgbClr val="0000CC"/>
              </a:solidFill>
              <a:latin typeface="Times New Roman" panose="02020603050405020304" pitchFamily="18" charset="0"/>
              <a:ea typeface="文鼎新艺体简" pitchFamily="49" charset="-122"/>
            </a:endParaRPr>
          </a:p>
          <a:p>
            <a:pPr algn="just">
              <a:lnSpc>
                <a:spcPct val="115000"/>
              </a:lnSpc>
              <a:spcBef>
                <a:spcPct val="50000"/>
              </a:spcBef>
            </a:pPr>
            <a:r>
              <a:rPr lang="en-US" altLang="zh-CN" sz="4000" b="1" dirty="0">
                <a:solidFill>
                  <a:srgbClr val="0000CC"/>
                </a:solidFill>
                <a:latin typeface="Times New Roman" panose="02020603050405020304" pitchFamily="18" charset="0"/>
                <a:ea typeface="文鼎新艺体简" pitchFamily="49" charset="-122"/>
              </a:rPr>
              <a:t>⑺</a:t>
            </a:r>
            <a:r>
              <a:rPr lang="zh-CN" altLang="en-US" sz="4000" b="1" dirty="0">
                <a:solidFill>
                  <a:srgbClr val="0000CC"/>
                </a:solidFill>
                <a:latin typeface="Times New Roman" panose="02020603050405020304" pitchFamily="18" charset="0"/>
                <a:ea typeface="文鼎新艺体简" pitchFamily="49" charset="-122"/>
              </a:rPr>
              <a:t>莲，花之君子者也，菊，花之隐逸者也。牡丹花之富贵者也。</a:t>
            </a:r>
            <a:endParaRPr lang="zh-CN" altLang="en-US" sz="4000" b="1" dirty="0">
              <a:solidFill>
                <a:srgbClr val="0000CC"/>
              </a:solidFill>
              <a:latin typeface="Times New Roman" panose="02020603050405020304" pitchFamily="18" charset="0"/>
              <a:ea typeface="文鼎新艺体简" pitchFamily="49" charset="-122"/>
            </a:endParaRPr>
          </a:p>
          <a:p>
            <a:pPr algn="just">
              <a:lnSpc>
                <a:spcPct val="115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00CC"/>
                </a:solidFill>
                <a:latin typeface="Times New Roman" panose="02020603050405020304" pitchFamily="18" charset="0"/>
                <a:ea typeface="文鼎新艺体简" pitchFamily="49" charset="-122"/>
              </a:rPr>
              <a:t>⑻城北徐公，齐国之美丽者也。</a:t>
            </a:r>
            <a:endParaRPr lang="zh-CN" altLang="en-US" sz="4000" b="1" dirty="0">
              <a:solidFill>
                <a:srgbClr val="0000CC"/>
              </a:solidFill>
              <a:latin typeface="Times New Roman" panose="02020603050405020304" pitchFamily="18" charset="0"/>
              <a:ea typeface="文鼎新艺体简" pitchFamily="49" charset="-122"/>
            </a:endParaRPr>
          </a:p>
        </p:txBody>
      </p:sp>
      <p:sp>
        <p:nvSpPr>
          <p:cNvPr id="8195" name="AutoShape 3" descr="新闻纸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8591550" y="6400800"/>
            <a:ext cx="381000" cy="304800"/>
          </a:xfrm>
          <a:prstGeom prst="actionButtonBackPrevious">
            <a:avLst/>
          </a:prstGeom>
          <a:blipFill dpi="0" rotWithShape="0">
            <a:blip r:embed="rId1" cstate="print"/>
            <a:srcRect/>
            <a:tile tx="0" ty="0" sx="100000" sy="100000" flip="none" algn="tl"/>
          </a:blipFill>
          <a:ln w="9525">
            <a:solidFill>
              <a:srgbClr val="FF9999"/>
            </a:solidFill>
            <a:miter lim="800000"/>
          </a:ln>
          <a:effectLst>
            <a:outerShdw dist="107763" dir="18900000" algn="ctr" rotWithShape="0">
              <a:srgbClr val="808080"/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6" name="Text Box 4"/>
          <p:cNvSpPr txBox="1"/>
          <p:nvPr/>
        </p:nvSpPr>
        <p:spPr>
          <a:xfrm>
            <a:off x="1763713" y="1844675"/>
            <a:ext cx="20955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7" name="Text Box 5"/>
          <p:cNvSpPr txBox="1"/>
          <p:nvPr/>
        </p:nvSpPr>
        <p:spPr>
          <a:xfrm>
            <a:off x="2268538" y="2852738"/>
            <a:ext cx="304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" name="Group 6"/>
          <p:cNvGrpSpPr/>
          <p:nvPr/>
        </p:nvGrpSpPr>
        <p:grpSpPr>
          <a:xfrm>
            <a:off x="1116013" y="4581525"/>
            <a:ext cx="1771650" cy="914400"/>
            <a:chOff x="2724" y="2664"/>
            <a:chExt cx="1116" cy="576"/>
          </a:xfrm>
        </p:grpSpPr>
        <p:sp>
          <p:nvSpPr>
            <p:cNvPr id="7184" name="Text Box 7"/>
            <p:cNvSpPr txBox="1"/>
            <p:nvPr/>
          </p:nvSpPr>
          <p:spPr>
            <a:xfrm>
              <a:off x="2724" y="2664"/>
              <a:ext cx="768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5400" b="1" dirty="0">
                  <a:solidFill>
                    <a:srgbClr val="FF1389"/>
                  </a:solidFill>
                  <a:latin typeface="Times New Roman" panose="02020603050405020304" pitchFamily="18" charset="0"/>
                </a:rPr>
                <a:t>·</a:t>
              </a:r>
              <a:endPara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185" name="Text Box 8"/>
            <p:cNvSpPr txBox="1"/>
            <p:nvPr/>
          </p:nvSpPr>
          <p:spPr>
            <a:xfrm>
              <a:off x="3072" y="2664"/>
              <a:ext cx="768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5400" b="1" dirty="0">
                  <a:solidFill>
                    <a:srgbClr val="FF1389"/>
                  </a:solidFill>
                  <a:latin typeface="Times New Roman" panose="02020603050405020304" pitchFamily="18" charset="0"/>
                </a:rPr>
                <a:t>·</a:t>
              </a:r>
              <a:endPara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Group 9"/>
          <p:cNvGrpSpPr/>
          <p:nvPr/>
        </p:nvGrpSpPr>
        <p:grpSpPr>
          <a:xfrm>
            <a:off x="4427538" y="3860800"/>
            <a:ext cx="1771650" cy="914400"/>
            <a:chOff x="2724" y="2664"/>
            <a:chExt cx="1116" cy="576"/>
          </a:xfrm>
        </p:grpSpPr>
        <p:sp>
          <p:nvSpPr>
            <p:cNvPr id="7182" name="Text Box 10"/>
            <p:cNvSpPr txBox="1"/>
            <p:nvPr/>
          </p:nvSpPr>
          <p:spPr>
            <a:xfrm>
              <a:off x="2724" y="2664"/>
              <a:ext cx="768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5400" b="1" dirty="0">
                  <a:solidFill>
                    <a:srgbClr val="FF1389"/>
                  </a:solidFill>
                  <a:latin typeface="Times New Roman" panose="02020603050405020304" pitchFamily="18" charset="0"/>
                </a:rPr>
                <a:t>·</a:t>
              </a:r>
              <a:endPara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183" name="Text Box 11"/>
            <p:cNvSpPr txBox="1"/>
            <p:nvPr/>
          </p:nvSpPr>
          <p:spPr>
            <a:xfrm>
              <a:off x="3072" y="2664"/>
              <a:ext cx="768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5400" b="1" dirty="0">
                  <a:solidFill>
                    <a:srgbClr val="FF1389"/>
                  </a:solidFill>
                  <a:latin typeface="Times New Roman" panose="02020603050405020304" pitchFamily="18" charset="0"/>
                </a:rPr>
                <a:t>·</a:t>
              </a:r>
              <a:endPara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" name="Group 12"/>
          <p:cNvGrpSpPr/>
          <p:nvPr/>
        </p:nvGrpSpPr>
        <p:grpSpPr>
          <a:xfrm>
            <a:off x="5795963" y="4581525"/>
            <a:ext cx="1771650" cy="914400"/>
            <a:chOff x="2724" y="2664"/>
            <a:chExt cx="1116" cy="576"/>
          </a:xfrm>
        </p:grpSpPr>
        <p:sp>
          <p:nvSpPr>
            <p:cNvPr id="7180" name="Text Box 13"/>
            <p:cNvSpPr txBox="1"/>
            <p:nvPr/>
          </p:nvSpPr>
          <p:spPr>
            <a:xfrm>
              <a:off x="2724" y="2664"/>
              <a:ext cx="768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5400" b="1" dirty="0">
                  <a:solidFill>
                    <a:srgbClr val="FF1389"/>
                  </a:solidFill>
                  <a:latin typeface="Times New Roman" panose="02020603050405020304" pitchFamily="18" charset="0"/>
                </a:rPr>
                <a:t>·</a:t>
              </a:r>
              <a:endPara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181" name="Text Box 14"/>
            <p:cNvSpPr txBox="1"/>
            <p:nvPr/>
          </p:nvSpPr>
          <p:spPr>
            <a:xfrm>
              <a:off x="3072" y="2664"/>
              <a:ext cx="768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5400" b="1" dirty="0">
                  <a:solidFill>
                    <a:srgbClr val="FF1389"/>
                  </a:solidFill>
                  <a:latin typeface="Times New Roman" panose="02020603050405020304" pitchFamily="18" charset="0"/>
                </a:rPr>
                <a:t>·</a:t>
              </a:r>
              <a:endPara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" name="Group 15"/>
          <p:cNvGrpSpPr/>
          <p:nvPr/>
        </p:nvGrpSpPr>
        <p:grpSpPr>
          <a:xfrm>
            <a:off x="6227763" y="5516563"/>
            <a:ext cx="1771650" cy="914400"/>
            <a:chOff x="2724" y="2664"/>
            <a:chExt cx="1116" cy="576"/>
          </a:xfrm>
        </p:grpSpPr>
        <p:sp>
          <p:nvSpPr>
            <p:cNvPr id="7178" name="Text Box 16"/>
            <p:cNvSpPr txBox="1"/>
            <p:nvPr/>
          </p:nvSpPr>
          <p:spPr>
            <a:xfrm>
              <a:off x="2724" y="2664"/>
              <a:ext cx="768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5400" b="1" dirty="0">
                  <a:solidFill>
                    <a:srgbClr val="FF1389"/>
                  </a:solidFill>
                  <a:latin typeface="Times New Roman" panose="02020603050405020304" pitchFamily="18" charset="0"/>
                </a:rPr>
                <a:t>·</a:t>
              </a:r>
              <a:endPara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179" name="Text Box 17"/>
            <p:cNvSpPr txBox="1"/>
            <p:nvPr/>
          </p:nvSpPr>
          <p:spPr>
            <a:xfrm>
              <a:off x="3072" y="2664"/>
              <a:ext cx="768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5400" b="1" dirty="0">
                  <a:solidFill>
                    <a:srgbClr val="FF1389"/>
                  </a:solidFill>
                  <a:latin typeface="Times New Roman" panose="02020603050405020304" pitchFamily="18" charset="0"/>
                </a:rPr>
                <a:t>·</a:t>
              </a:r>
              <a:endPara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 Box 2"/>
          <p:cNvSpPr txBox="1"/>
          <p:nvPr/>
        </p:nvSpPr>
        <p:spPr>
          <a:xfrm>
            <a:off x="468313" y="1052513"/>
            <a:ext cx="8280400" cy="4979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85000"/>
              </a:lnSpc>
              <a:spcBef>
                <a:spcPct val="50000"/>
              </a:spcBef>
            </a:pPr>
            <a:r>
              <a:rPr lang="en-US" altLang="zh-CN" sz="3400" dirty="0">
                <a:solidFill>
                  <a:srgbClr val="003399"/>
                </a:solidFill>
                <a:latin typeface="文鼎新艺体简" pitchFamily="49" charset="-122"/>
                <a:ea typeface="文鼎新艺体简" pitchFamily="49" charset="-122"/>
              </a:rPr>
              <a:t>2</a:t>
            </a:r>
            <a:r>
              <a:rPr lang="zh-CN" altLang="en-US" sz="3400" dirty="0">
                <a:solidFill>
                  <a:srgbClr val="003399"/>
                </a:solidFill>
                <a:latin typeface="文鼎新艺体简" pitchFamily="49" charset="-122"/>
                <a:ea typeface="文鼎新艺体简" pitchFamily="49" charset="-122"/>
              </a:rPr>
              <a:t>、用</a:t>
            </a:r>
            <a:r>
              <a:rPr lang="zh-CN" altLang="en-US" sz="3400" u="sng" dirty="0">
                <a:solidFill>
                  <a:srgbClr val="990099"/>
                </a:solidFill>
                <a:latin typeface="文鼎新艺体简" pitchFamily="49" charset="-122"/>
                <a:ea typeface="文鼎新艺体简" pitchFamily="49" charset="-122"/>
              </a:rPr>
              <a:t>副词</a:t>
            </a:r>
            <a:r>
              <a:rPr lang="zh-CN" altLang="en-US" sz="3400" u="sng" dirty="0">
                <a:solidFill>
                  <a:srgbClr val="990099"/>
                </a:solidFill>
                <a:latin typeface="Times New Roman" panose="02020603050405020304" pitchFamily="18" charset="0"/>
                <a:ea typeface="文鼎新艺体简" pitchFamily="49" charset="-122"/>
              </a:rPr>
              <a:t>“</a:t>
            </a:r>
            <a:r>
              <a:rPr lang="zh-CN" altLang="en-US" sz="3400" u="sng" dirty="0">
                <a:solidFill>
                  <a:srgbClr val="990099"/>
                </a:solidFill>
                <a:latin typeface="文鼎新艺体简" pitchFamily="49" charset="-122"/>
                <a:ea typeface="文鼎新艺体简" pitchFamily="49" charset="-122"/>
              </a:rPr>
              <a:t>乃</a:t>
            </a:r>
            <a:r>
              <a:rPr lang="zh-CN" altLang="en-US" sz="3400" u="sng" dirty="0">
                <a:solidFill>
                  <a:srgbClr val="990099"/>
                </a:solidFill>
                <a:latin typeface="Times New Roman" panose="02020603050405020304" pitchFamily="18" charset="0"/>
                <a:ea typeface="文鼎新艺体简" pitchFamily="49" charset="-122"/>
              </a:rPr>
              <a:t>”“</a:t>
            </a:r>
            <a:r>
              <a:rPr lang="zh-CN" altLang="en-US" sz="3400" u="sng" dirty="0">
                <a:solidFill>
                  <a:srgbClr val="990099"/>
                </a:solidFill>
                <a:latin typeface="文鼎新艺体简" pitchFamily="49" charset="-122"/>
                <a:ea typeface="文鼎新艺体简" pitchFamily="49" charset="-122"/>
              </a:rPr>
              <a:t>则</a:t>
            </a:r>
            <a:r>
              <a:rPr lang="zh-CN" altLang="en-US" sz="3400" u="sng" dirty="0">
                <a:solidFill>
                  <a:srgbClr val="990099"/>
                </a:solidFill>
                <a:latin typeface="Times New Roman" panose="02020603050405020304" pitchFamily="18" charset="0"/>
                <a:ea typeface="文鼎新艺体简" pitchFamily="49" charset="-122"/>
              </a:rPr>
              <a:t>”“</a:t>
            </a:r>
            <a:r>
              <a:rPr lang="zh-CN" altLang="en-US" sz="3400" u="sng" dirty="0">
                <a:solidFill>
                  <a:srgbClr val="990099"/>
                </a:solidFill>
                <a:latin typeface="文鼎新艺体简" pitchFamily="49" charset="-122"/>
                <a:ea typeface="文鼎新艺体简" pitchFamily="49" charset="-122"/>
              </a:rPr>
              <a:t>即</a:t>
            </a:r>
            <a:r>
              <a:rPr lang="zh-CN" altLang="en-US" sz="3400" u="sng" dirty="0">
                <a:solidFill>
                  <a:srgbClr val="990099"/>
                </a:solidFill>
                <a:latin typeface="Times New Roman" panose="02020603050405020304" pitchFamily="18" charset="0"/>
                <a:ea typeface="文鼎新艺体简" pitchFamily="49" charset="-122"/>
              </a:rPr>
              <a:t>”“</a:t>
            </a:r>
            <a:r>
              <a:rPr lang="zh-CN" altLang="en-US" sz="3400" u="sng" dirty="0">
                <a:solidFill>
                  <a:srgbClr val="990099"/>
                </a:solidFill>
                <a:latin typeface="文鼎新艺体简" pitchFamily="49" charset="-122"/>
                <a:ea typeface="文鼎新艺体简" pitchFamily="49" charset="-122"/>
              </a:rPr>
              <a:t>皆</a:t>
            </a:r>
            <a:r>
              <a:rPr lang="zh-CN" altLang="en-US" sz="3400" u="sng" dirty="0">
                <a:solidFill>
                  <a:srgbClr val="990099"/>
                </a:solidFill>
                <a:latin typeface="Times New Roman" panose="02020603050405020304" pitchFamily="18" charset="0"/>
                <a:ea typeface="文鼎新艺体简" pitchFamily="49" charset="-122"/>
              </a:rPr>
              <a:t>”“</a:t>
            </a:r>
            <a:r>
              <a:rPr lang="zh-CN" altLang="en-US" sz="3400" u="sng" dirty="0">
                <a:solidFill>
                  <a:srgbClr val="990099"/>
                </a:solidFill>
                <a:latin typeface="文鼎新艺体简" pitchFamily="49" charset="-122"/>
                <a:ea typeface="文鼎新艺体简" pitchFamily="49" charset="-122"/>
              </a:rPr>
              <a:t>耳</a:t>
            </a:r>
            <a:r>
              <a:rPr lang="zh-CN" altLang="en-US" sz="3400" u="sng" dirty="0">
                <a:solidFill>
                  <a:srgbClr val="990099"/>
                </a:solidFill>
                <a:latin typeface="Times New Roman" panose="02020603050405020304" pitchFamily="18" charset="0"/>
                <a:ea typeface="文鼎新艺体简" pitchFamily="49" charset="-122"/>
              </a:rPr>
              <a:t>”</a:t>
            </a:r>
            <a:r>
              <a:rPr lang="zh-CN" altLang="en-US" sz="3400" dirty="0">
                <a:solidFill>
                  <a:srgbClr val="003399"/>
                </a:solidFill>
                <a:latin typeface="文鼎新艺体简" pitchFamily="49" charset="-122"/>
                <a:ea typeface="文鼎新艺体简" pitchFamily="49" charset="-122"/>
              </a:rPr>
              <a:t>表判断。</a:t>
            </a:r>
            <a:endParaRPr lang="zh-CN" altLang="en-US" sz="3400" dirty="0">
              <a:solidFill>
                <a:srgbClr val="003399"/>
              </a:solidFill>
              <a:latin typeface="文鼎新艺体简" pitchFamily="49" charset="-122"/>
              <a:ea typeface="文鼎新艺体简" pitchFamily="49" charset="-122"/>
            </a:endParaRPr>
          </a:p>
          <a:p>
            <a:pPr algn="just">
              <a:lnSpc>
                <a:spcPct val="85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文鼎新艺体简" pitchFamily="49" charset="-122"/>
                <a:ea typeface="文鼎新艺体简" pitchFamily="49" charset="-122"/>
              </a:rPr>
              <a:t>⑴当立者乃公子扶苏。</a:t>
            </a:r>
            <a:endParaRPr lang="zh-CN" altLang="en-US" sz="3600" b="1" dirty="0">
              <a:solidFill>
                <a:srgbClr val="0000CC"/>
              </a:solidFill>
              <a:latin typeface="文鼎新艺体简" pitchFamily="49" charset="-122"/>
              <a:ea typeface="文鼎新艺体简" pitchFamily="49" charset="-122"/>
            </a:endParaRPr>
          </a:p>
          <a:p>
            <a:pPr algn="just">
              <a:lnSpc>
                <a:spcPct val="85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文鼎新艺体简" pitchFamily="49" charset="-122"/>
                <a:ea typeface="文鼎新艺体简" pitchFamily="49" charset="-122"/>
              </a:rPr>
              <a:t>⑵臣乃市井鼓刀屠者。</a:t>
            </a:r>
            <a:endParaRPr lang="zh-CN" altLang="en-US" sz="3600" b="1" dirty="0">
              <a:solidFill>
                <a:srgbClr val="0000CC"/>
              </a:solidFill>
              <a:latin typeface="文鼎新艺体简" pitchFamily="49" charset="-122"/>
              <a:ea typeface="文鼎新艺体简" pitchFamily="49" charset="-122"/>
            </a:endParaRPr>
          </a:p>
          <a:p>
            <a:pPr algn="just">
              <a:lnSpc>
                <a:spcPct val="85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文鼎新艺体简" pitchFamily="49" charset="-122"/>
                <a:ea typeface="文鼎新艺体简" pitchFamily="49" charset="-122"/>
              </a:rPr>
              <a:t>⑶此则岳阳楼之大观也。</a:t>
            </a:r>
            <a:endParaRPr lang="zh-CN" altLang="en-US" sz="3600" b="1" dirty="0">
              <a:solidFill>
                <a:srgbClr val="0000CC"/>
              </a:solidFill>
              <a:latin typeface="文鼎新艺体简" pitchFamily="49" charset="-122"/>
              <a:ea typeface="文鼎新艺体简" pitchFamily="49" charset="-122"/>
            </a:endParaRPr>
          </a:p>
          <a:p>
            <a:pPr algn="just">
              <a:lnSpc>
                <a:spcPct val="85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文鼎新艺体简" pitchFamily="49" charset="-122"/>
                <a:ea typeface="文鼎新艺体简" pitchFamily="49" charset="-122"/>
              </a:rPr>
              <a:t>⑷梁父即楚将项燕。</a:t>
            </a:r>
            <a:endParaRPr lang="zh-CN" altLang="en-US" sz="3600" b="1" dirty="0">
              <a:solidFill>
                <a:srgbClr val="0000CC"/>
              </a:solidFill>
              <a:latin typeface="文鼎新艺体简" pitchFamily="49" charset="-122"/>
              <a:ea typeface="文鼎新艺体简" pitchFamily="49" charset="-122"/>
            </a:endParaRPr>
          </a:p>
          <a:p>
            <a:pPr algn="just">
              <a:lnSpc>
                <a:spcPct val="85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文鼎新艺体简" pitchFamily="49" charset="-122"/>
                <a:ea typeface="文鼎新艺体简" pitchFamily="49" charset="-122"/>
              </a:rPr>
              <a:t>⑸环滁皆山也。</a:t>
            </a:r>
            <a:endParaRPr lang="zh-CN" altLang="en-US" sz="3600" b="1" dirty="0">
              <a:solidFill>
                <a:srgbClr val="0000CC"/>
              </a:solidFill>
              <a:latin typeface="文鼎新艺体简" pitchFamily="49" charset="-122"/>
              <a:ea typeface="文鼎新艺体简" pitchFamily="49" charset="-122"/>
            </a:endParaRPr>
          </a:p>
          <a:p>
            <a:pPr algn="just">
              <a:lnSpc>
                <a:spcPct val="85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文鼎新艺体简" pitchFamily="49" charset="-122"/>
                <a:ea typeface="文鼎新艺体简" pitchFamily="49" charset="-122"/>
              </a:rPr>
              <a:t>⑹此亡秦之续耳。</a:t>
            </a:r>
            <a:endParaRPr lang="zh-CN" altLang="en-US" sz="3600" b="1" dirty="0">
              <a:solidFill>
                <a:srgbClr val="0000CC"/>
              </a:solidFill>
              <a:latin typeface="文鼎新艺体简" pitchFamily="49" charset="-122"/>
              <a:ea typeface="文鼎新艺体简" pitchFamily="49" charset="-122"/>
            </a:endParaRPr>
          </a:p>
        </p:txBody>
      </p:sp>
      <p:sp>
        <p:nvSpPr>
          <p:cNvPr id="9219" name="Text Box 3"/>
          <p:cNvSpPr txBox="1"/>
          <p:nvPr/>
        </p:nvSpPr>
        <p:spPr>
          <a:xfrm>
            <a:off x="2411413" y="1916113"/>
            <a:ext cx="1219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0" name="Text Box 4"/>
          <p:cNvSpPr txBox="1"/>
          <p:nvPr/>
        </p:nvSpPr>
        <p:spPr>
          <a:xfrm>
            <a:off x="1547813" y="2636838"/>
            <a:ext cx="1219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1" name="Text Box 5"/>
          <p:cNvSpPr txBox="1"/>
          <p:nvPr/>
        </p:nvSpPr>
        <p:spPr>
          <a:xfrm>
            <a:off x="1547813" y="3429000"/>
            <a:ext cx="1219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2" name="Text Box 6"/>
          <p:cNvSpPr txBox="1"/>
          <p:nvPr/>
        </p:nvSpPr>
        <p:spPr>
          <a:xfrm>
            <a:off x="1908175" y="4149725"/>
            <a:ext cx="40005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3" name="Text Box 7"/>
          <p:cNvSpPr txBox="1"/>
          <p:nvPr/>
        </p:nvSpPr>
        <p:spPr>
          <a:xfrm>
            <a:off x="1979613" y="4868863"/>
            <a:ext cx="1219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4" name="Text Box 8"/>
          <p:cNvSpPr txBox="1"/>
          <p:nvPr/>
        </p:nvSpPr>
        <p:spPr>
          <a:xfrm>
            <a:off x="3348038" y="5589588"/>
            <a:ext cx="1219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/>
      <p:bldP spid="9221" grpId="0"/>
      <p:bldP spid="9222" grpId="0"/>
      <p:bldP spid="9223" grpId="0"/>
      <p:bldP spid="92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 Box 2"/>
          <p:cNvSpPr txBox="1"/>
          <p:nvPr/>
        </p:nvSpPr>
        <p:spPr>
          <a:xfrm>
            <a:off x="250825" y="908050"/>
            <a:ext cx="8642350" cy="5473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85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003399"/>
                </a:solidFill>
                <a:latin typeface="文鼎新艺体简" pitchFamily="49" charset="-122"/>
                <a:ea typeface="文鼎新艺体简" pitchFamily="49" charset="-122"/>
              </a:rPr>
              <a:t>3</a:t>
            </a:r>
            <a:r>
              <a:rPr lang="zh-CN" altLang="en-US" sz="3600" b="1" dirty="0">
                <a:solidFill>
                  <a:srgbClr val="003399"/>
                </a:solidFill>
                <a:latin typeface="文鼎新艺体简" pitchFamily="49" charset="-122"/>
                <a:ea typeface="文鼎新艺体简" pitchFamily="49" charset="-122"/>
              </a:rPr>
              <a:t>．</a:t>
            </a:r>
            <a:r>
              <a:rPr lang="zh-CN" altLang="en-US" sz="3600" b="1" u="sng" dirty="0">
                <a:solidFill>
                  <a:srgbClr val="990099"/>
                </a:solidFill>
                <a:latin typeface="文鼎新艺体简" pitchFamily="49" charset="-122"/>
                <a:ea typeface="文鼎新艺体简" pitchFamily="49" charset="-122"/>
              </a:rPr>
              <a:t>动词</a:t>
            </a:r>
            <a:r>
              <a:rPr lang="zh-CN" altLang="en-US" sz="3600" b="1" u="sng" dirty="0">
                <a:solidFill>
                  <a:srgbClr val="990099"/>
                </a:solidFill>
                <a:latin typeface="Times New Roman" panose="02020603050405020304" pitchFamily="18" charset="0"/>
                <a:ea typeface="文鼎新艺体简" pitchFamily="49" charset="-122"/>
              </a:rPr>
              <a:t>“</a:t>
            </a:r>
            <a:r>
              <a:rPr lang="zh-CN" altLang="en-US" sz="3600" b="1" u="sng" dirty="0">
                <a:solidFill>
                  <a:srgbClr val="990099"/>
                </a:solidFill>
                <a:latin typeface="文鼎新艺体简" pitchFamily="49" charset="-122"/>
                <a:ea typeface="文鼎新艺体简" pitchFamily="49" charset="-122"/>
              </a:rPr>
              <a:t>为</a:t>
            </a:r>
            <a:r>
              <a:rPr lang="zh-CN" altLang="en-US" sz="3600" b="1" u="sng" dirty="0">
                <a:solidFill>
                  <a:srgbClr val="990099"/>
                </a:solidFill>
                <a:latin typeface="Times New Roman" panose="02020603050405020304" pitchFamily="18" charset="0"/>
                <a:ea typeface="文鼎新艺体简" pitchFamily="49" charset="-122"/>
              </a:rPr>
              <a:t>”“</a:t>
            </a:r>
            <a:r>
              <a:rPr lang="zh-CN" altLang="en-US" sz="3600" b="1" u="sng" dirty="0">
                <a:solidFill>
                  <a:srgbClr val="990099"/>
                </a:solidFill>
                <a:latin typeface="文鼎新艺体简" pitchFamily="49" charset="-122"/>
                <a:ea typeface="文鼎新艺体简" pitchFamily="49" charset="-122"/>
              </a:rPr>
              <a:t>是</a:t>
            </a:r>
            <a:r>
              <a:rPr lang="zh-CN" altLang="en-US" sz="3600" b="1" u="sng" dirty="0">
                <a:solidFill>
                  <a:srgbClr val="990099"/>
                </a:solidFill>
                <a:latin typeface="Times New Roman" panose="02020603050405020304" pitchFamily="18" charset="0"/>
                <a:ea typeface="文鼎新艺体简" pitchFamily="49" charset="-122"/>
              </a:rPr>
              <a:t>”</a:t>
            </a:r>
            <a:r>
              <a:rPr lang="zh-CN" altLang="en-US" sz="3600" b="1" dirty="0">
                <a:solidFill>
                  <a:srgbClr val="0000CC"/>
                </a:solidFill>
                <a:latin typeface="文鼎新艺体简" pitchFamily="49" charset="-122"/>
                <a:ea typeface="文鼎新艺体简" pitchFamily="49" charset="-122"/>
              </a:rPr>
              <a:t>表判断（注意和代词</a:t>
            </a:r>
            <a:r>
              <a:rPr lang="zh-CN" altLang="en-US" sz="3600" b="1" dirty="0">
                <a:solidFill>
                  <a:srgbClr val="0000CC"/>
                </a:solidFill>
                <a:latin typeface="Times New Roman" panose="02020603050405020304" pitchFamily="18" charset="0"/>
                <a:ea typeface="文鼎新艺体简" pitchFamily="49" charset="-122"/>
              </a:rPr>
              <a:t>“</a:t>
            </a:r>
            <a:r>
              <a:rPr lang="zh-CN" altLang="en-US" sz="3600" b="1" dirty="0">
                <a:solidFill>
                  <a:srgbClr val="0000CC"/>
                </a:solidFill>
                <a:latin typeface="文鼎新艺体简" pitchFamily="49" charset="-122"/>
                <a:ea typeface="文鼎新艺体简" pitchFamily="49" charset="-122"/>
              </a:rPr>
              <a:t>是</a:t>
            </a:r>
            <a:r>
              <a:rPr lang="zh-CN" altLang="en-US" sz="3600" b="1" dirty="0">
                <a:solidFill>
                  <a:srgbClr val="0000CC"/>
                </a:solidFill>
                <a:latin typeface="Times New Roman" panose="02020603050405020304" pitchFamily="18" charset="0"/>
                <a:ea typeface="文鼎新艺体简" pitchFamily="49" charset="-122"/>
              </a:rPr>
              <a:t>”</a:t>
            </a:r>
            <a:r>
              <a:rPr lang="zh-CN" altLang="en-US" sz="3600" b="1" dirty="0">
                <a:solidFill>
                  <a:srgbClr val="0000CC"/>
                </a:solidFill>
                <a:latin typeface="文鼎新艺体简" pitchFamily="49" charset="-122"/>
                <a:ea typeface="文鼎新艺体简" pitchFamily="49" charset="-122"/>
              </a:rPr>
              <a:t>的区别）</a:t>
            </a:r>
            <a:endParaRPr lang="zh-CN" altLang="en-US" sz="3600" b="1" dirty="0">
              <a:solidFill>
                <a:srgbClr val="0000CC"/>
              </a:solidFill>
              <a:latin typeface="文鼎新艺体简" pitchFamily="49" charset="-122"/>
              <a:ea typeface="文鼎新艺体简" pitchFamily="49" charset="-122"/>
            </a:endParaRPr>
          </a:p>
          <a:p>
            <a:pPr algn="just">
              <a:lnSpc>
                <a:spcPct val="85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文鼎新艺体简" pitchFamily="49" charset="-122"/>
                <a:ea typeface="文鼎新艺体简" pitchFamily="49" charset="-122"/>
              </a:rPr>
              <a:t>⑴人为刀俎，我为鱼肉。</a:t>
            </a:r>
            <a:endParaRPr lang="zh-CN" altLang="en-US" sz="3600" b="1" dirty="0">
              <a:solidFill>
                <a:srgbClr val="0000CC"/>
              </a:solidFill>
              <a:latin typeface="文鼎新艺体简" pitchFamily="49" charset="-122"/>
              <a:ea typeface="文鼎新艺体简" pitchFamily="49" charset="-122"/>
            </a:endParaRPr>
          </a:p>
          <a:p>
            <a:pPr algn="just">
              <a:lnSpc>
                <a:spcPct val="85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文鼎新艺体简" pitchFamily="49" charset="-122"/>
                <a:ea typeface="文鼎新艺体简" pitchFamily="49" charset="-122"/>
              </a:rPr>
              <a:t>⑵此后典籍皆为版本。</a:t>
            </a:r>
            <a:endParaRPr lang="zh-CN" altLang="en-US" sz="3600" b="1" dirty="0">
              <a:solidFill>
                <a:srgbClr val="0000CC"/>
              </a:solidFill>
              <a:latin typeface="文鼎新艺体简" pitchFamily="49" charset="-122"/>
              <a:ea typeface="文鼎新艺体简" pitchFamily="49" charset="-122"/>
            </a:endParaRPr>
          </a:p>
          <a:p>
            <a:pPr algn="just">
              <a:lnSpc>
                <a:spcPct val="85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文鼎新艺体简" pitchFamily="49" charset="-122"/>
                <a:ea typeface="文鼎新艺体简" pitchFamily="49" charset="-122"/>
              </a:rPr>
              <a:t>⑶问今是何世。</a:t>
            </a:r>
            <a:endParaRPr lang="zh-CN" altLang="en-US" sz="3600" b="1" dirty="0">
              <a:solidFill>
                <a:srgbClr val="0000CC"/>
              </a:solidFill>
              <a:latin typeface="文鼎新艺体简" pitchFamily="49" charset="-122"/>
              <a:ea typeface="文鼎新艺体简" pitchFamily="49" charset="-122"/>
            </a:endParaRPr>
          </a:p>
          <a:p>
            <a:pPr algn="just">
              <a:lnSpc>
                <a:spcPct val="85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文鼎新艺体简" pitchFamily="49" charset="-122"/>
                <a:ea typeface="文鼎新艺体简" pitchFamily="49" charset="-122"/>
              </a:rPr>
              <a:t>⑷同行十二年，不知木兰是女郎。</a:t>
            </a:r>
            <a:endParaRPr lang="zh-CN" altLang="en-US" sz="3600" b="1" dirty="0">
              <a:solidFill>
                <a:srgbClr val="0000CC"/>
              </a:solidFill>
              <a:latin typeface="文鼎新艺体简" pitchFamily="49" charset="-122"/>
              <a:ea typeface="文鼎新艺体简" pitchFamily="49" charset="-122"/>
            </a:endParaRPr>
          </a:p>
          <a:p>
            <a:pPr algn="just">
              <a:lnSpc>
                <a:spcPct val="85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文鼎新艺体简" pitchFamily="49" charset="-122"/>
                <a:ea typeface="文鼎新艺体简" pitchFamily="49" charset="-122"/>
              </a:rPr>
              <a:t>⑸是日也，天朗气清，惠风和畅。</a:t>
            </a:r>
            <a:endParaRPr lang="zh-CN" altLang="en-US" sz="3600" b="1" dirty="0">
              <a:solidFill>
                <a:srgbClr val="0000CC"/>
              </a:solidFill>
              <a:latin typeface="文鼎新艺体简" pitchFamily="49" charset="-122"/>
              <a:ea typeface="文鼎新艺体简" pitchFamily="49" charset="-122"/>
            </a:endParaRPr>
          </a:p>
          <a:p>
            <a:pPr algn="just">
              <a:lnSpc>
                <a:spcPct val="85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文鼎新艺体简" pitchFamily="49" charset="-122"/>
                <a:ea typeface="文鼎新艺体简" pitchFamily="49" charset="-122"/>
              </a:rPr>
              <a:t>⑹石之铿然有声者，所在皆是也。</a:t>
            </a:r>
            <a:endParaRPr lang="zh-CN" altLang="en-US" sz="3600" b="1" dirty="0">
              <a:solidFill>
                <a:srgbClr val="0000CC"/>
              </a:solidFill>
              <a:latin typeface="文鼎新艺体简" pitchFamily="49" charset="-122"/>
              <a:ea typeface="文鼎新艺体简" pitchFamily="49" charset="-122"/>
            </a:endParaRPr>
          </a:p>
        </p:txBody>
      </p:sp>
      <p:sp>
        <p:nvSpPr>
          <p:cNvPr id="10243" name="Text Box 3"/>
          <p:cNvSpPr txBox="1"/>
          <p:nvPr/>
        </p:nvSpPr>
        <p:spPr>
          <a:xfrm>
            <a:off x="1331913" y="2205038"/>
            <a:ext cx="1219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4" name="Text Box 4"/>
          <p:cNvSpPr txBox="1"/>
          <p:nvPr/>
        </p:nvSpPr>
        <p:spPr>
          <a:xfrm>
            <a:off x="3635375" y="2205038"/>
            <a:ext cx="1219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5" name="Text Box 5"/>
          <p:cNvSpPr txBox="1"/>
          <p:nvPr/>
        </p:nvSpPr>
        <p:spPr>
          <a:xfrm>
            <a:off x="3203575" y="3068638"/>
            <a:ext cx="1219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6" name="Text Box 6"/>
          <p:cNvSpPr txBox="1"/>
          <p:nvPr/>
        </p:nvSpPr>
        <p:spPr>
          <a:xfrm>
            <a:off x="1835150" y="3716338"/>
            <a:ext cx="1219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7" name="Text Box 7"/>
          <p:cNvSpPr txBox="1"/>
          <p:nvPr/>
        </p:nvSpPr>
        <p:spPr>
          <a:xfrm>
            <a:off x="5508625" y="4437063"/>
            <a:ext cx="12192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54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8" name="Text Box 8"/>
          <p:cNvSpPr txBox="1"/>
          <p:nvPr/>
        </p:nvSpPr>
        <p:spPr>
          <a:xfrm>
            <a:off x="900113" y="5300663"/>
            <a:ext cx="300672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2400" b="1" dirty="0">
              <a:solidFill>
                <a:srgbClr val="FF1389"/>
              </a:solidFill>
              <a:latin typeface="Times New Roman" panose="02020603050405020304" pitchFamily="18" charset="0"/>
              <a:ea typeface="永中宋体" pitchFamily="2" charset="-122"/>
            </a:endParaRPr>
          </a:p>
        </p:txBody>
      </p:sp>
      <p:sp>
        <p:nvSpPr>
          <p:cNvPr id="10249" name="Text Box 9"/>
          <p:cNvSpPr txBox="1"/>
          <p:nvPr/>
        </p:nvSpPr>
        <p:spPr>
          <a:xfrm>
            <a:off x="5940425" y="5943600"/>
            <a:ext cx="2690813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5400" b="1" dirty="0">
                <a:solidFill>
                  <a:srgbClr val="FF1389"/>
                </a:solidFill>
                <a:latin typeface="Times New Roman" panose="02020603050405020304" pitchFamily="18" charset="0"/>
              </a:rPr>
              <a:t>·</a:t>
            </a:r>
            <a:endParaRPr lang="en-US" altLang="zh-CN" sz="2800" b="1" dirty="0">
              <a:solidFill>
                <a:srgbClr val="FF138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/>
      <p:bldP spid="10245" grpId="0"/>
      <p:bldP spid="10246" grpId="0"/>
      <p:bldP spid="10247" grpId="0"/>
      <p:bldP spid="10248" grpId="0"/>
      <p:bldP spid="102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457200" y="1196975"/>
            <a:ext cx="8686800" cy="46148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just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en-US" altLang="zh-CN" sz="5400" kern="1200" cap="none" spc="0" normalizeH="0" baseline="0" noProof="0" smtClean="0">
                <a:solidFill>
                  <a:srgbClr val="0000CC"/>
                </a:solidFill>
                <a:latin typeface="文鼎新艺体简" pitchFamily="49" charset="-122"/>
                <a:ea typeface="文鼎新艺体简" pitchFamily="49" charset="-122"/>
                <a:cs typeface="+mn-cs"/>
              </a:rPr>
              <a:t>4</a:t>
            </a:r>
            <a:r>
              <a:rPr kumimoji="1" lang="zh-CN" altLang="en-US" sz="5400" kern="1200" cap="none" spc="0" normalizeH="0" baseline="0" noProof="0" smtClean="0">
                <a:solidFill>
                  <a:srgbClr val="0000CC"/>
                </a:solidFill>
                <a:latin typeface="文鼎新艺体简" pitchFamily="49" charset="-122"/>
                <a:ea typeface="文鼎新艺体简" pitchFamily="49" charset="-122"/>
                <a:cs typeface="+mn-cs"/>
              </a:rPr>
              <a:t>、主谓直接表判断的。</a:t>
            </a:r>
            <a:endParaRPr kumimoji="1" lang="zh-CN" altLang="en-US" sz="5400" kern="1200" cap="none" spc="0" normalizeH="0" baseline="0" noProof="0" smtClean="0">
              <a:solidFill>
                <a:srgbClr val="0000CC"/>
              </a:solidFill>
              <a:latin typeface="文鼎新艺体简" pitchFamily="49" charset="-122"/>
              <a:ea typeface="文鼎新艺体简" pitchFamily="49" charset="-122"/>
              <a:cs typeface="+mn-cs"/>
            </a:endParaRPr>
          </a:p>
          <a:p>
            <a:pPr marR="0" algn="just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5400" kern="1200" cap="none" spc="0" normalizeH="0" baseline="0" noProof="0" smtClean="0">
                <a:solidFill>
                  <a:srgbClr val="0000CC"/>
                </a:solidFill>
                <a:latin typeface="文鼎新艺体简" pitchFamily="49" charset="-122"/>
                <a:ea typeface="文鼎新艺体简" pitchFamily="49" charset="-122"/>
                <a:cs typeface="+mn-cs"/>
              </a:rPr>
              <a:t>⑴荀卿，赵人。</a:t>
            </a:r>
            <a:endParaRPr kumimoji="1" lang="zh-CN" altLang="en-US" sz="5400" kern="1200" cap="none" spc="0" normalizeH="0" baseline="0" noProof="0" smtClean="0">
              <a:solidFill>
                <a:srgbClr val="0000CC"/>
              </a:solidFill>
              <a:latin typeface="文鼎新艺体简" pitchFamily="49" charset="-122"/>
              <a:ea typeface="文鼎新艺体简" pitchFamily="49" charset="-122"/>
              <a:cs typeface="+mn-cs"/>
            </a:endParaRPr>
          </a:p>
          <a:p>
            <a:pPr marR="0" algn="just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5400" kern="1200" cap="none" spc="0" normalizeH="0" baseline="0" noProof="0" smtClean="0">
                <a:solidFill>
                  <a:srgbClr val="0000CC"/>
                </a:solidFill>
                <a:latin typeface="文鼎新艺体简" pitchFamily="49" charset="-122"/>
                <a:ea typeface="文鼎新艺体简" pitchFamily="49" charset="-122"/>
                <a:cs typeface="+mn-cs"/>
              </a:rPr>
              <a:t>⑵刘备天下枭雄。</a:t>
            </a:r>
            <a:endParaRPr kumimoji="1" lang="zh-CN" altLang="en-US" sz="5400" kern="1200" cap="none" spc="0" normalizeH="0" baseline="0" noProof="0" smtClean="0">
              <a:solidFill>
                <a:srgbClr val="0000CC"/>
              </a:solidFill>
              <a:latin typeface="文鼎新艺体简" pitchFamily="49" charset="-122"/>
              <a:ea typeface="文鼎新艺体简" pitchFamily="49" charset="-122"/>
              <a:cs typeface="+mn-cs"/>
            </a:endParaRPr>
          </a:p>
          <a:p>
            <a:pPr marR="0" algn="just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5400" kern="1200" cap="none" spc="0" normalizeH="0" baseline="0" noProof="0" smtClean="0">
                <a:solidFill>
                  <a:srgbClr val="0000CC"/>
                </a:solidFill>
                <a:latin typeface="文鼎新艺体简" pitchFamily="49" charset="-122"/>
                <a:ea typeface="文鼎新艺体简" pitchFamily="49" charset="-122"/>
                <a:cs typeface="+mn-cs"/>
              </a:rPr>
              <a:t>⑶晋鄙</a:t>
            </a:r>
            <a:r>
              <a:rPr kumimoji="1" lang="zh-CN" altLang="en-US" sz="5400" b="1" kern="1200" cap="none" spc="0" normalizeH="0" baseline="0" noProof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经典圆叠黑" pitchFamily="49" charset="-122"/>
                <a:ea typeface="经典圆叠黑" pitchFamily="49" charset="-122"/>
                <a:cs typeface="+mn-cs"/>
              </a:rPr>
              <a:t>嚄唶</a:t>
            </a:r>
            <a:r>
              <a:rPr kumimoji="1" lang="zh-CN" altLang="en-US" sz="5400" kern="1200" cap="none" spc="0" normalizeH="0" baseline="0" noProof="0" smtClean="0">
                <a:solidFill>
                  <a:srgbClr val="0000CC"/>
                </a:solidFill>
                <a:latin typeface="文鼎新艺体简" pitchFamily="49" charset="-122"/>
                <a:ea typeface="文鼎新艺体简" pitchFamily="49" charset="-122"/>
                <a:cs typeface="+mn-cs"/>
              </a:rPr>
              <a:t>宿将。</a:t>
            </a:r>
            <a:endParaRPr kumimoji="1" lang="zh-CN" altLang="en-US" sz="5400" kern="1200" cap="none" spc="0" normalizeH="0" baseline="0" noProof="0" smtClean="0">
              <a:solidFill>
                <a:srgbClr val="0000CC"/>
              </a:solidFill>
              <a:latin typeface="文鼎新艺体简" pitchFamily="49" charset="-122"/>
              <a:ea typeface="文鼎新艺体简" pitchFamily="49" charset="-122"/>
              <a:cs typeface="+mn-cs"/>
            </a:endParaRPr>
          </a:p>
        </p:txBody>
      </p:sp>
      <p:sp>
        <p:nvSpPr>
          <p:cNvPr id="10243" name="Text Box 3"/>
          <p:cNvSpPr txBox="1"/>
          <p:nvPr/>
        </p:nvSpPr>
        <p:spPr>
          <a:xfrm>
            <a:off x="1835150" y="5445125"/>
            <a:ext cx="52578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990099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6000" b="1" dirty="0">
                <a:solidFill>
                  <a:srgbClr val="990099"/>
                </a:solidFill>
                <a:latin typeface="Times New Roman" panose="02020603050405020304" pitchFamily="18" charset="0"/>
              </a:rPr>
              <a:t>huòzè</a:t>
            </a:r>
            <a:r>
              <a:rPr lang="zh-CN" altLang="en-US" sz="6000" b="1" dirty="0">
                <a:solidFill>
                  <a:srgbClr val="990099"/>
                </a:solidFill>
                <a:latin typeface="Times New Roman" panose="02020603050405020304" pitchFamily="18" charset="0"/>
              </a:rPr>
              <a:t>） </a:t>
            </a:r>
            <a:endParaRPr lang="zh-CN" altLang="en-US" sz="6000" b="1" dirty="0">
              <a:solidFill>
                <a:srgbClr val="99009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6491</Words>
  <Application>WPS 演示</Application>
  <PresentationFormat>全屏显示(4:3)</PresentationFormat>
  <Paragraphs>591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76" baseType="lpstr">
      <vt:lpstr>Arial</vt:lpstr>
      <vt:lpstr>宋体</vt:lpstr>
      <vt:lpstr>Wingdings</vt:lpstr>
      <vt:lpstr>微软雅黑</vt:lpstr>
      <vt:lpstr>Calibri</vt:lpstr>
      <vt:lpstr>方正超粗黑简体</vt:lpstr>
      <vt:lpstr>黑体</vt:lpstr>
      <vt:lpstr>楷体_GB2312</vt:lpstr>
      <vt:lpstr>新宋体</vt:lpstr>
      <vt:lpstr>Times New Roman</vt:lpstr>
      <vt:lpstr>经典圆叠黑</vt:lpstr>
      <vt:lpstr>文鼎新艺体简</vt:lpstr>
      <vt:lpstr>方正粗倩繁体</vt:lpstr>
      <vt:lpstr>永中宋体</vt:lpstr>
      <vt:lpstr>Arial Unicode MS</vt:lpstr>
      <vt:lpstr>迷你简汉真广标</vt:lpstr>
      <vt:lpstr>方正魏碑简体</vt:lpstr>
      <vt:lpstr>隶书</vt:lpstr>
      <vt:lpstr>华文琥珀</vt:lpstr>
      <vt:lpstr>华文细黑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郑州市第九中学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赵自乾</dc:creator>
  <cp:lastModifiedBy>Administrator</cp:lastModifiedBy>
  <cp:revision>59</cp:revision>
  <dcterms:created xsi:type="dcterms:W3CDTF">2005-10-26T08:46:00Z</dcterms:created>
  <dcterms:modified xsi:type="dcterms:W3CDTF">2020-02-03T02:57:05Z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