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61" r:id="rId4"/>
    <p:sldId id="319" r:id="rId5"/>
    <p:sldId id="262" r:id="rId6"/>
    <p:sldId id="294" r:id="rId7"/>
    <p:sldId id="266" r:id="rId8"/>
    <p:sldId id="267" r:id="rId9"/>
    <p:sldId id="268" r:id="rId10"/>
    <p:sldId id="320" r:id="rId11"/>
    <p:sldId id="325" r:id="rId12"/>
    <p:sldId id="321" r:id="rId13"/>
    <p:sldId id="322" r:id="rId14"/>
    <p:sldId id="323" r:id="rId15"/>
    <p:sldId id="324" r:id="rId16"/>
    <p:sldId id="326" r:id="rId17"/>
    <p:sldId id="271" r:id="rId18"/>
    <p:sldId id="272" r:id="rId19"/>
    <p:sldId id="273" r:id="rId20"/>
    <p:sldId id="327" r:id="rId21"/>
    <p:sldId id="328" r:id="rId22"/>
    <p:sldId id="281" r:id="rId23"/>
    <p:sldId id="329" r:id="rId24"/>
    <p:sldId id="331" r:id="rId25"/>
    <p:sldId id="283" r:id="rId26"/>
    <p:sldId id="277" r:id="rId27"/>
    <p:sldId id="303" r:id="rId28"/>
    <p:sldId id="278" r:id="rId29"/>
    <p:sldId id="279" r:id="rId30"/>
    <p:sldId id="285" r:id="rId31"/>
    <p:sldId id="280" r:id="rId32"/>
    <p:sldId id="316" r:id="rId33"/>
    <p:sldId id="317" r:id="rId34"/>
    <p:sldId id="318"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作者" initials="作" lastIdx="0" clrIdx="24"/>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96" y="186"/>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2.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291483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318B51E-331E-4F82-A535-DCDE9BAAE508}" type="datetimeFigureOut">
              <a:rPr lang="zh-CN" altLang="en-US" smtClean="0"/>
              <a:t>2021/8/17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F2079D-7958-412A-A3BA-CEAD4D2A8B90}"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8B51E-331E-4F82-A535-DCDE9BAAE508}" type="datetimeFigureOut">
              <a:rPr lang="zh-CN" altLang="en-US" smtClean="0"/>
              <a:t>2021/8/17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F2079D-7958-412A-A3BA-CEAD4D2A8B9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32918;&#26410;\AppData\Local\Temp\wps\INetCache\e02e2d5894b64359581bfabefcce787e" TargetMode="External" /><Relationship Id="rId3" Type="http://schemas.openxmlformats.org/officeDocument/2006/relationships/image" Target="../media/image4.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32918;&#26410;\AppData\Local\Temp\wps\INetCache\e02e2d5894b64359581bfabefcce787e" TargetMode="External" /><Relationship Id="rId3" Type="http://schemas.openxmlformats.org/officeDocument/2006/relationships/image" Target="../media/image4.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32918;&#26410;\AppData\Local\Temp\wps\INetCache\e02e2d5894b64359581bfabefcce787e" TargetMode="External" /><Relationship Id="rId3" Type="http://schemas.openxmlformats.org/officeDocument/2006/relationships/image" Target="../media/image4.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32918;&#26410;\AppData\Local\Temp\wps\INetCache\e02e2d5894b64359581bfabefcce787e" TargetMode="External" /><Relationship Id="rId3" Type="http://schemas.openxmlformats.org/officeDocument/2006/relationships/image" Target="../media/image4.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tags" Target="../tags/tag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audio" Target="../media/audio11.wav"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32918;&#26410;\AppData\Local\Temp\wps\INetCache\e02e2d5894b64359581bfabefcce787e" TargetMode="External" /><Relationship Id="rId3"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32918;&#26410;\AppData\Local\Temp\wps\INetCache\e02e2d5894b64359581bfabefcce787e" TargetMode="External" /><Relationship Id="rId3" Type="http://schemas.openxmlformats.org/officeDocument/2006/relationships/image" Target="../media/image4.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7290391" y="0"/>
            <a:ext cx="4901609" cy="6834208"/>
          </a:xfrm>
          <a:prstGeom prst="rect">
            <a:avLst/>
          </a:prstGeom>
        </p:spPr>
      </p:pic>
      <p:sp>
        <p:nvSpPr>
          <p:cNvPr id="9" name="文本框 8"/>
          <p:cNvSpPr txBox="1"/>
          <p:nvPr/>
        </p:nvSpPr>
        <p:spPr>
          <a:xfrm>
            <a:off x="1317045" y="3513624"/>
            <a:ext cx="4110300" cy="737235"/>
          </a:xfrm>
          <a:prstGeom prst="rect">
            <a:avLst/>
          </a:prstGeom>
          <a:noFill/>
        </p:spPr>
        <p:txBody>
          <a:bodyPr vert="horz" wrap="square" rtlCol="0">
            <a:spAutoFit/>
          </a:bodyPr>
          <a:lstStyle/>
          <a:p>
            <a:pPr algn="ctr">
              <a:lnSpc>
                <a:spcPct val="150000"/>
              </a:lnSpc>
            </a:pPr>
            <a:r>
              <a:rPr lang="zh-CN" altLang="en-US" sz="280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茹志鹃</a:t>
            </a:r>
          </a:p>
        </p:txBody>
      </p:sp>
      <p:pic>
        <p:nvPicPr>
          <p:cNvPr id="3" name="图片 2"/>
          <p:cNvPicPr>
            <a:picLocks noChangeAspect="1"/>
          </p:cNvPicPr>
          <p:nvPr/>
        </p:nvPicPr>
        <p:blipFill>
          <a:blip r:embed="rId3"/>
          <a:stretch>
            <a:fillRect/>
          </a:stretch>
        </p:blipFill>
        <p:spPr>
          <a:xfrm>
            <a:off x="913130" y="1124585"/>
            <a:ext cx="6031865" cy="264604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lnSpcReduction="10000"/>
          </a:bodyPr>
          <a:lstStyle/>
          <a:p>
            <a:pPr fontAlgn="auto">
              <a:lnSpc>
                <a:spcPct val="150000"/>
              </a:lnSpc>
            </a:pPr>
            <a:r>
              <a:rPr lang="en-US" altLang="zh-CN">
                <a:latin typeface="方正北魏楷书简体" panose="03000509000000000000" charset="-122"/>
                <a:ea typeface="方正北魏楷书简体" panose="03000509000000000000" charset="-122"/>
                <a:cs typeface="方正北魏楷书简体" panose="03000509000000000000" charset="-122"/>
                <a:sym typeface="+mn-ea"/>
              </a:rPr>
              <a:t>1.</a:t>
            </a:r>
            <a:r>
              <a:rPr lang="zh-CN" altLang="en-US">
                <a:latin typeface="方正北魏楷书简体" panose="03000509000000000000" charset="-122"/>
                <a:ea typeface="方正北魏楷书简体" panose="03000509000000000000" charset="-122"/>
                <a:cs typeface="方正北魏楷书简体" panose="03000509000000000000" charset="-122"/>
                <a:sym typeface="+mn-ea"/>
              </a:rPr>
              <a:t>从借被子到献出被子，推动情节的发展，起到线索的作用。</a:t>
            </a:r>
          </a:p>
          <a:p>
            <a:pPr fontAlgn="auto">
              <a:lnSpc>
                <a:spcPct val="150000"/>
              </a:lnSpc>
            </a:pPr>
            <a:r>
              <a:rPr lang="en-US" altLang="zh-CN">
                <a:latin typeface="方正北魏楷书简体" panose="03000509000000000000" charset="-122"/>
                <a:ea typeface="方正北魏楷书简体" panose="03000509000000000000" charset="-122"/>
                <a:cs typeface="方正北魏楷书简体" panose="03000509000000000000" charset="-122"/>
              </a:rPr>
              <a:t>2.</a:t>
            </a:r>
            <a:r>
              <a:rPr lang="zh-CN" altLang="en-US">
                <a:latin typeface="方正北魏楷书简体" panose="03000509000000000000" charset="-122"/>
                <a:ea typeface="方正北魏楷书简体" panose="03000509000000000000" charset="-122"/>
                <a:cs typeface="方正北魏楷书简体" panose="03000509000000000000" charset="-122"/>
                <a:sym typeface="+mn-ea"/>
              </a:rPr>
              <a:t>百合花被子在刻画人物方面具有重要作用。刻画了新媳妇对子弟兵的无比崇敬的心灵，也烘托了小通讯员的动人形象。</a:t>
            </a:r>
          </a:p>
          <a:p>
            <a:pPr fontAlgn="auto">
              <a:lnSpc>
                <a:spcPct val="150000"/>
              </a:lnSpc>
            </a:pPr>
            <a:r>
              <a:rPr lang="en-US" altLang="zh-CN">
                <a:latin typeface="方正北魏楷书简体" panose="03000509000000000000" charset="-122"/>
                <a:ea typeface="方正北魏楷书简体" panose="03000509000000000000" charset="-122"/>
                <a:cs typeface="方正北魏楷书简体" panose="03000509000000000000" charset="-122"/>
                <a:sym typeface="+mn-ea"/>
              </a:rPr>
              <a:t>3.</a:t>
            </a:r>
            <a:r>
              <a:rPr lang="zh-CN" altLang="en-US">
                <a:latin typeface="方正北魏楷书简体" panose="03000509000000000000" charset="-122"/>
                <a:ea typeface="方正北魏楷书简体" panose="03000509000000000000" charset="-122"/>
                <a:cs typeface="方正北魏楷书简体" panose="03000509000000000000" charset="-122"/>
                <a:sym typeface="+mn-ea"/>
              </a:rPr>
              <a:t>百合花被子在作品的情节结构方面具有重要作用。在结构上则前后呼应，卒章显志，使作品结构严谨。</a:t>
            </a:r>
          </a:p>
          <a:p>
            <a:pPr fontAlgn="auto">
              <a:lnSpc>
                <a:spcPct val="150000"/>
              </a:lnSpc>
            </a:pPr>
            <a:r>
              <a:rPr lang="en-US" altLang="zh-CN">
                <a:latin typeface="方正北魏楷书简体" panose="03000509000000000000" charset="-122"/>
                <a:ea typeface="方正北魏楷书简体" panose="03000509000000000000" charset="-122"/>
                <a:cs typeface="方正北魏楷书简体" panose="03000509000000000000" charset="-122"/>
                <a:sym typeface="+mn-ea"/>
              </a:rPr>
              <a:t>4.</a:t>
            </a:r>
            <a:r>
              <a:rPr lang="zh-CN" altLang="en-US">
                <a:latin typeface="方正北魏楷书简体" panose="03000509000000000000" charset="-122"/>
                <a:ea typeface="方正北魏楷书简体" panose="03000509000000000000" charset="-122"/>
                <a:cs typeface="方正北魏楷书简体" panose="03000509000000000000" charset="-122"/>
              </a:rPr>
              <a:t>百合花被子是连接军民的重要纽带。深刻表现了军民团结、生死与共的主题。</a:t>
            </a:r>
          </a:p>
          <a:p>
            <a:endParaRPr lang="zh-CN" altLang="en-US">
              <a:latin typeface="方正北魏楷书简体" panose="03000509000000000000" charset="-122"/>
              <a:ea typeface="方正北魏楷书简体" panose="03000509000000000000" charset="-122"/>
              <a:cs typeface="方正北魏楷书简体" panose="03000509000000000000" charset="-122"/>
            </a:endParaRPr>
          </a:p>
        </p:txBody>
      </p:sp>
      <p:sp>
        <p:nvSpPr>
          <p:cNvPr id="4" name="标题 1"/>
          <p:cNvSpPr>
            <a:spLocks noGrp="1"/>
          </p:cNvSpPr>
          <p:nvPr/>
        </p:nvSpPr>
        <p:spPr>
          <a:xfrm>
            <a:off x="838200" y="365125"/>
            <a:ext cx="10515600" cy="1045845"/>
          </a:xfrm>
          <a:prstGeom prst="rect">
            <a:avLst/>
          </a:prstGeom>
          <a:solidFill>
            <a:schemeClr val="accent2"/>
          </a:solidFill>
        </p:spPr>
        <p:txBody>
          <a:bodyPr vert="horz" lIns="91440" tIns="45720" rIns="91440" bIns="45720" rtlCol="0" anchor="ctr">
            <a:normAutofit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latin typeface="迷你简启体" panose="03000509000000000000" charset="-122"/>
                <a:ea typeface="迷你简启体" panose="03000509000000000000" charset="-122"/>
                <a:sym typeface="+mn-ea"/>
              </a:rPr>
              <a:t>在文章中找出对百合花被子的描写，</a:t>
            </a:r>
            <a:r>
              <a:rPr lang="zh-CN" altLang="en-US" sz="3200">
                <a:latin typeface="迷你简启体" panose="03000509000000000000" charset="-122"/>
                <a:ea typeface="迷你简启体" panose="03000509000000000000" charset="-122"/>
              </a:rPr>
              <a:t>理解百合花被子在本小说中的地位和作用。</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970280"/>
          </a:xfrm>
          <a:solidFill>
            <a:schemeClr val="accent2"/>
          </a:solidFill>
        </p:spPr>
        <p:txBody>
          <a:bodyPr/>
          <a:lstStyle/>
          <a:p>
            <a:r>
              <a:rPr lang="zh-CN" altLang="en-US" sz="3200">
                <a:latin typeface="迷你简启体" panose="03000509000000000000" charset="-122"/>
                <a:ea typeface="迷你简启体" panose="03000509000000000000" charset="-122"/>
              </a:rPr>
              <a:t>借被和献被这两个情节，你看到了新媳妇怎样的性格？</a:t>
            </a:r>
          </a:p>
        </p:txBody>
      </p:sp>
      <p:sp>
        <p:nvSpPr>
          <p:cNvPr id="3" name="内容占位符 2"/>
          <p:cNvSpPr>
            <a:spLocks noGrp="1"/>
          </p:cNvSpPr>
          <p:nvPr>
            <p:ph idx="1"/>
          </p:nvPr>
        </p:nvSpPr>
        <p:spPr/>
        <p:txBody>
          <a:bodyPr>
            <a:normAutofit fontScale="90000" lnSpcReduction="20000"/>
          </a:bodyPr>
          <a:lstStyle/>
          <a:p>
            <a:pPr fontAlgn="auto">
              <a:lnSpc>
                <a:spcPct val="150000"/>
              </a:lnSpc>
            </a:pPr>
            <a:r>
              <a:rPr lang="zh-CN" altLang="en-US">
                <a:latin typeface="迷你简启体" panose="03000509000000000000" charset="-122"/>
                <a:ea typeface="迷你简启体" panose="03000509000000000000" charset="-122"/>
              </a:rPr>
              <a:t>分析</a:t>
            </a:r>
            <a:r>
              <a:rPr lang="zh-CN" altLang="en-US"/>
              <a:t>：</a:t>
            </a:r>
            <a:r>
              <a:rPr lang="zh-CN" altLang="en-US">
                <a:latin typeface="方正北魏楷书简体" panose="03000509000000000000" charset="-122"/>
                <a:ea typeface="方正北魏楷书简体" panose="03000509000000000000" charset="-122"/>
                <a:cs typeface="方正北魏楷书简体" panose="03000509000000000000" charset="-122"/>
              </a:rPr>
              <a:t>刚过门才三天，小通讯员就要借她唯一的嫁妆——一个有着百合花图案的被子，她当然有些舍不得，这种情感在情在理。但当听我说借被子是为了打仗为了老百姓之后，“一边听着，一边不断向房屋瞅着……半晌，她转身进去抱被子。”到了包扎所，她又主动将被子“铺在外面屋檐下的一块门板上”，当卫生员动手要揭掉通讯员身上的百合花被子时，新媳妇“劈手夺过被子”。“劈手”集中写出了新媳妇用自己的新被子为通讯员人殓时的那种果断坚毅、不容商量的态度。与先前的娴静羞赧判若两人……</a:t>
            </a:r>
          </a:p>
        </p:txBody>
      </p:sp>
      <p:sp>
        <p:nvSpPr>
          <p:cNvPr id="4" name="文本框 3"/>
          <p:cNvSpPr txBox="1"/>
          <p:nvPr/>
        </p:nvSpPr>
        <p:spPr>
          <a:xfrm>
            <a:off x="1799590" y="6090920"/>
            <a:ext cx="4721860" cy="583565"/>
          </a:xfrm>
          <a:prstGeom prst="rect">
            <a:avLst/>
          </a:prstGeom>
          <a:noFill/>
        </p:spPr>
        <p:txBody>
          <a:bodyPr wrap="square" rtlCol="0">
            <a:spAutoFit/>
          </a:bodyPr>
          <a:lstStyle/>
          <a:p>
            <a:r>
              <a:rPr lang="zh-CN" altLang="en-US" sz="3200" b="1">
                <a:solidFill>
                  <a:srgbClr val="FF0000"/>
                </a:solidFill>
              </a:rPr>
              <a:t>美丽、纯洁、善良、高尚</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fontAlgn="auto">
              <a:lnSpc>
                <a:spcPct val="150000"/>
              </a:lnSpc>
            </a:pPr>
            <a:r>
              <a:rPr lang="zh-CN" altLang="en-US">
                <a:latin typeface="方正北魏楷书简体" panose="03000509000000000000" charset="-122"/>
                <a:ea typeface="方正北魏楷书简体" panose="03000509000000000000" charset="-122"/>
                <a:cs typeface="方正北魏楷书简体" panose="03000509000000000000" charset="-122"/>
              </a:rPr>
              <a:t>刚开始做救护工作时，她害羞腼腆，我跟她说了半天，她才红了脸答应做我的下手。可当看到小通讯员为了保护群众而受重伤时，“她刚才那种忸怩羞涩已经完全消失，只是庄严而虔诚地给他试着身子……” 新媳妇已经知道通讯员牺牲了，可她还是密密地缝着那个破洞，其实是在缝进她的一片深情，所以当“我”劝她“不要缝了”时，“她却对我异样地瞟了一眼”，对“我”的不解以示不满。</a:t>
            </a:r>
          </a:p>
        </p:txBody>
      </p:sp>
      <p:sp>
        <p:nvSpPr>
          <p:cNvPr id="4" name="标题 1"/>
          <p:cNvSpPr>
            <a:spLocks noGrp="1"/>
          </p:cNvSpPr>
          <p:nvPr/>
        </p:nvSpPr>
        <p:spPr>
          <a:xfrm>
            <a:off x="838200" y="365125"/>
            <a:ext cx="10515600" cy="97028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latin typeface="迷你简启体" panose="03000509000000000000" charset="-122"/>
                <a:ea typeface="迷你简启体" panose="03000509000000000000" charset="-122"/>
              </a:rPr>
              <a:t>借被和献被这两个情节，你看到了新媳妇怎样的性格？</a:t>
            </a:r>
          </a:p>
        </p:txBody>
      </p:sp>
      <p:sp>
        <p:nvSpPr>
          <p:cNvPr id="5" name="文本框 4"/>
          <p:cNvSpPr txBox="1"/>
          <p:nvPr/>
        </p:nvSpPr>
        <p:spPr>
          <a:xfrm>
            <a:off x="1702435" y="6225540"/>
            <a:ext cx="4645660" cy="583565"/>
          </a:xfrm>
          <a:prstGeom prst="rect">
            <a:avLst/>
          </a:prstGeom>
          <a:noFill/>
        </p:spPr>
        <p:txBody>
          <a:bodyPr wrap="square" rtlCol="0">
            <a:spAutoFit/>
          </a:bodyPr>
          <a:lstStyle/>
          <a:p>
            <a:r>
              <a:rPr lang="zh-CN" altLang="en-US" sz="3200"/>
              <a:t>新媳妇性格发展的变化</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auto">
              <a:lnSpc>
                <a:spcPct val="150000"/>
              </a:lnSpc>
            </a:pPr>
            <a:r>
              <a:rPr lang="zh-CN" altLang="en-US">
                <a:latin typeface="方正北魏楷书简体" panose="03000509000000000000" charset="-122"/>
                <a:ea typeface="方正北魏楷书简体" panose="03000509000000000000" charset="-122"/>
              </a:rPr>
              <a:t>小说通过对新媳妇一系列的动作和细节描写，不仅写出了她对通讯员的友善、关切、崇敬、痛惜、悼念、歉疚的态度变化，更展示了新媳妇娴静、淳朴、善良、纯真、高洁如百合花一样美丽的人性美和性格美。所以，</a:t>
            </a:r>
            <a:r>
              <a:rPr lang="zh-CN" altLang="en-US">
                <a:solidFill>
                  <a:srgbClr val="FF0000"/>
                </a:solidFill>
                <a:latin typeface="方正北魏楷书简体" panose="03000509000000000000" charset="-122"/>
                <a:ea typeface="方正北魏楷书简体" panose="03000509000000000000" charset="-122"/>
              </a:rPr>
              <a:t>百合花，正是人物纯真、高洁的优美心灵和品格的象征。</a:t>
            </a:r>
          </a:p>
        </p:txBody>
      </p:sp>
      <p:sp>
        <p:nvSpPr>
          <p:cNvPr id="4" name="标题 1"/>
          <p:cNvSpPr>
            <a:spLocks noGrp="1"/>
          </p:cNvSpPr>
          <p:nvPr/>
        </p:nvSpPr>
        <p:spPr>
          <a:xfrm>
            <a:off x="838200" y="365125"/>
            <a:ext cx="10515600" cy="97028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latin typeface="迷你简启体" panose="03000509000000000000" charset="-122"/>
                <a:ea typeface="迷你简启体" panose="03000509000000000000" charset="-122"/>
              </a:rPr>
              <a:t>借被和献被这两个情节，你看到了新媳妇怎样的性格？</a:t>
            </a:r>
          </a:p>
        </p:txBody>
      </p:sp>
      <p:pic>
        <p:nvPicPr>
          <p:cNvPr id="100" name="图片 99"/>
          <p:cNvPicPr/>
          <p:nvPr/>
        </p:nvPicPr>
        <p:blipFill>
          <a:blip r:embed="rId3" r:link="rId2"/>
          <a:stretch>
            <a:fillRect/>
          </a:stretch>
        </p:blipFill>
        <p:spPr>
          <a:xfrm>
            <a:off x="5947410" y="4537710"/>
            <a:ext cx="3608705" cy="2212340"/>
          </a:xfrm>
          <a:prstGeom prst="rect">
            <a:avLst/>
          </a:prstGeom>
          <a:noFill/>
          <a:ln w="9525">
            <a:noFill/>
          </a:ln>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a:spLocks noGrp="1"/>
          </p:cNvSpPr>
          <p:nvPr/>
        </p:nvSpPr>
        <p:spPr>
          <a:xfrm>
            <a:off x="3272155" y="1963420"/>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600" b="1">
                <a:sym typeface="+mn-ea"/>
              </a:rPr>
              <a:t> </a:t>
            </a:r>
          </a:p>
          <a:p>
            <a:endParaRPr lang="en-US" altLang="zh-CN" sz="3600" b="1">
              <a:sym typeface="+mn-ea"/>
            </a:endParaRPr>
          </a:p>
          <a:p>
            <a:r>
              <a:rPr lang="en-US" altLang="zh-CN" sz="3600" b="1">
                <a:sym typeface="+mn-ea"/>
              </a:rPr>
              <a:t>                 </a:t>
            </a:r>
            <a:r>
              <a:rPr lang="zh-CN" altLang="en-US" sz="3600" b="1">
                <a:sym typeface="+mn-ea"/>
              </a:rPr>
              <a:t>百合花与小通讯员有何关系？</a:t>
            </a:r>
            <a:endParaRPr lang="zh-CN" altLang="en-US" sz="3600"/>
          </a:p>
        </p:txBody>
      </p:sp>
      <p:pic>
        <p:nvPicPr>
          <p:cNvPr id="100" name="内容占位符 99"/>
          <p:cNvPicPr>
            <a:picLocks noGrp="1" noChangeAspect="1"/>
          </p:cNvPicPr>
          <p:nvPr>
            <p:ph idx="1"/>
          </p:nvPr>
        </p:nvPicPr>
        <p:blipFill>
          <a:blip r:embed="rId3" r:link="rId2"/>
          <a:stretch>
            <a:fillRect/>
          </a:stretch>
        </p:blipFill>
        <p:spPr>
          <a:xfrm>
            <a:off x="119380" y="24130"/>
            <a:ext cx="5611495" cy="6671310"/>
          </a:xfrm>
          <a:prstGeom prst="rect">
            <a:avLst/>
          </a:prstGeom>
          <a:noFill/>
          <a:ln w="9525">
            <a:noFill/>
          </a:ln>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Text Box 15"/>
          <p:cNvSpPr txBox="1">
            <a:spLocks noChangeArrowheads="1"/>
          </p:cNvSpPr>
          <p:nvPr/>
        </p:nvSpPr>
        <p:spPr bwMode="auto">
          <a:xfrm>
            <a:off x="1273175" y="1769110"/>
            <a:ext cx="2797810" cy="521970"/>
          </a:xfrm>
          <a:prstGeom prst="rect">
            <a:avLst/>
          </a:prstGeom>
          <a:solidFill>
            <a:schemeClr val="tx2">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8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小通讯员</a:t>
            </a:r>
          </a:p>
        </p:txBody>
      </p:sp>
      <p:sp>
        <p:nvSpPr>
          <p:cNvPr id="6" name="文本框 5"/>
          <p:cNvSpPr txBox="1"/>
          <p:nvPr/>
        </p:nvSpPr>
        <p:spPr>
          <a:xfrm>
            <a:off x="267335" y="3143250"/>
            <a:ext cx="7878445" cy="2306955"/>
          </a:xfrm>
          <a:prstGeom prst="rect">
            <a:avLst/>
          </a:prstGeom>
          <a:solidFill>
            <a:schemeClr val="accent2">
              <a:lumMod val="20000"/>
              <a:lumOff val="80000"/>
            </a:schemeClr>
          </a:solidFill>
        </p:spPr>
        <p:txBody>
          <a:bodyPr wrap="square">
            <a:spAutoFit/>
          </a:bodyPr>
          <a:lstStyle/>
          <a:p>
            <a:pPr>
              <a:lnSpc>
                <a:spcPct val="150000"/>
              </a:lnSpc>
            </a:pPr>
            <a:r>
              <a:rPr lang="en-US" altLang="zh-CN" sz="2400">
                <a:latin typeface="黑体" panose="02010609060101010101" pitchFamily="49" charset="-122"/>
                <a:ea typeface="黑体" panose="02010609060101010101" pitchFamily="49" charset="-122"/>
                <a:cs typeface="黑体" panose="02010609060101010101" pitchFamily="49" charset="-122"/>
              </a:rPr>
              <a:t>    </a:t>
            </a:r>
            <a:r>
              <a:rPr lang="zh-CN" altLang="en-US" sz="2400">
                <a:latin typeface="黑体" panose="02010609060101010101" pitchFamily="49" charset="-122"/>
                <a:ea typeface="黑体" panose="02010609060101010101" pitchFamily="49" charset="-122"/>
                <a:cs typeface="黑体" panose="02010609060101010101" pitchFamily="49" charset="-122"/>
              </a:rPr>
              <a:t>现在从背后看去，只看到他是高挑挑的个子，块头不大，但从他那副厚实实的肩膀看来，是个挺棒的小伙，他穿了一身洗淡了的黄军装，绑腿直打到膝盖上。</a:t>
            </a:r>
          </a:p>
          <a:p>
            <a:pPr>
              <a:lnSpc>
                <a:spcPct val="150000"/>
              </a:lnSpc>
            </a:pPr>
            <a:r>
              <a:rPr lang="zh-CN" altLang="en-US" sz="2400">
                <a:latin typeface="黑体" panose="02010609060101010101" pitchFamily="49" charset="-122"/>
                <a:ea typeface="黑体" panose="02010609060101010101" pitchFamily="49" charset="-122"/>
                <a:cs typeface="黑体" panose="02010609060101010101" pitchFamily="49" charset="-122"/>
              </a:rPr>
              <a:t>    我看见他那张十分年轻稚气的圆脸，顶多有十八岁。</a:t>
            </a:r>
          </a:p>
        </p:txBody>
      </p:sp>
      <p:sp>
        <p:nvSpPr>
          <p:cNvPr id="4" name="文本框 3"/>
          <p:cNvSpPr txBox="1"/>
          <p:nvPr/>
        </p:nvSpPr>
        <p:spPr>
          <a:xfrm>
            <a:off x="8593456" y="3585478"/>
            <a:ext cx="2026920" cy="584775"/>
          </a:xfrm>
          <a:prstGeom prst="rect">
            <a:avLst/>
          </a:prstGeom>
          <a:noFill/>
        </p:spPr>
        <p:txBody>
          <a:bodyPr wrap="square" rtlCol="0">
            <a:spAutoFit/>
          </a:bodyPr>
          <a:lstStyle/>
          <a:p>
            <a:pPr algn="ctr"/>
            <a:r>
              <a:rPr lang="zh-CN" altLang="en-US" sz="3200">
                <a:solidFill>
                  <a:srgbClr val="FF0000"/>
                </a:solidFill>
                <a:latin typeface="黑体" panose="02010609060101010101" pitchFamily="49" charset="-122"/>
                <a:ea typeface="黑体" panose="02010609060101010101" pitchFamily="49" charset="-122"/>
              </a:rPr>
              <a:t>外貌描写</a:t>
            </a:r>
          </a:p>
        </p:txBody>
      </p:sp>
      <p:sp>
        <p:nvSpPr>
          <p:cNvPr id="7" name="箭头: 下 6"/>
          <p:cNvSpPr/>
          <p:nvPr/>
        </p:nvSpPr>
        <p:spPr>
          <a:xfrm>
            <a:off x="9412606" y="4468703"/>
            <a:ext cx="388620" cy="136186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340600" y="5900420"/>
            <a:ext cx="4532630" cy="583565"/>
          </a:xfrm>
          <a:prstGeom prst="rect">
            <a:avLst/>
          </a:prstGeom>
          <a:noFill/>
        </p:spPr>
        <p:txBody>
          <a:bodyPr wrap="square" rtlCol="0">
            <a:spAutoFit/>
          </a:bodyPr>
          <a:lstStyle/>
          <a:p>
            <a:pPr algn="ctr"/>
            <a:r>
              <a:rPr lang="zh-CN" altLang="en-US" sz="3200">
                <a:solidFill>
                  <a:srgbClr val="FF0000"/>
                </a:solidFill>
                <a:latin typeface="黑体" panose="02010609060101010101" pitchFamily="49" charset="-122"/>
                <a:ea typeface="黑体" panose="02010609060101010101" pitchFamily="49" charset="-122"/>
              </a:rPr>
              <a:t>憨厚朴实的农家小伙子</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1670" r="37585"/>
          <a:stretch>
            <a:fillRect/>
          </a:stretch>
        </p:blipFill>
        <p:spPr>
          <a:xfrm>
            <a:off x="8401050" y="579755"/>
            <a:ext cx="2411730" cy="27559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9" name="标题 8"/>
          <p:cNvSpPr>
            <a:spLocks noGrp="1"/>
          </p:cNvSpPr>
          <p:nvPr>
            <p:ph type="ctrTitle"/>
          </p:nvPr>
        </p:nvSpPr>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413385" y="1192530"/>
            <a:ext cx="11365230" cy="5408295"/>
          </a:xfrm>
          <a:prstGeom prst="rect">
            <a:avLst/>
          </a:prstGeom>
          <a:noFill/>
        </p:spPr>
        <p:txBody>
          <a:bodyPr wrap="square">
            <a:spAutoFit/>
          </a:bodyPr>
          <a:lstStyle/>
          <a:p>
            <a:pPr>
              <a:lnSpc>
                <a:spcPct val="120000"/>
              </a:lnSpc>
            </a:pPr>
            <a:r>
              <a:rPr lang="en-US" altLang="zh-CN" sz="2400" b="1">
                <a:latin typeface="黑体" panose="02010609060101010101" pitchFamily="49" charset="-122"/>
                <a:ea typeface="黑体" panose="02010609060101010101" pitchFamily="49" charset="-122"/>
                <a:cs typeface="黑体" panose="02010609060101010101" pitchFamily="49" charset="-122"/>
              </a:rPr>
              <a:t>    </a:t>
            </a:r>
            <a:r>
              <a:rPr lang="zh-CN" altLang="en-US" sz="2400" b="1">
                <a:latin typeface="黑体" panose="02010609060101010101" pitchFamily="49" charset="-122"/>
                <a:ea typeface="黑体" panose="02010609060101010101" pitchFamily="49" charset="-122"/>
                <a:cs typeface="黑体" panose="02010609060101010101" pitchFamily="49" charset="-122"/>
              </a:rPr>
              <a:t>我走快，他在前面大踏步向前；我走慢，他在前面就摇摇摆摆。奇怪的是，我从没见他回头看我一次，我不禁对这通讯员发生了兴趣。</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（动作描写）</a:t>
            </a:r>
          </a:p>
          <a:p>
            <a:pPr>
              <a:lnSpc>
                <a:spcPct val="120000"/>
              </a:lnSpc>
            </a:pPr>
            <a:r>
              <a:rPr lang="zh-CN" altLang="en-US" sz="2400" b="1">
                <a:latin typeface="黑体" panose="02010609060101010101" pitchFamily="49" charset="-122"/>
                <a:ea typeface="黑体" panose="02010609060101010101" pitchFamily="49" charset="-122"/>
                <a:cs typeface="黑体" panose="02010609060101010101" pitchFamily="49" charset="-122"/>
              </a:rPr>
              <a:t>    他见我挨他坐下，立即张惶起来，好像他身边埋下了一颗定时炸弹，局促不安，掉过脸去不好，不掉过去又不行，想站起来又不好意思。我拚命忍住笑，随便地问他是哪里人。他没回答，脸涨得像个关公，讷讷半晌，才说清自己是天目山人。</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（神态描写、动作描写）</a:t>
            </a:r>
          </a:p>
          <a:p>
            <a:pPr>
              <a:lnSpc>
                <a:spcPct val="120000"/>
              </a:lnSpc>
            </a:pPr>
            <a:r>
              <a:rPr lang="zh-CN" altLang="en-US" sz="2400" b="1">
                <a:latin typeface="黑体" panose="02010609060101010101" pitchFamily="49" charset="-122"/>
                <a:ea typeface="黑体" panose="02010609060101010101" pitchFamily="49" charset="-122"/>
                <a:cs typeface="黑体" panose="02010609060101010101" pitchFamily="49" charset="-122"/>
              </a:rPr>
              <a:t>    他飞红了脸，更加忸怩起来，两只手不停地数摸着腰皮带上的扣眼。半晌他才低下了头，憨憨地笑了一下，摇了摇头。</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kumimoji="0" lang="zh-CN" altLang="en-US" sz="24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神态描写、动作描写</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a:t>
            </a:r>
          </a:p>
          <a:p>
            <a:pPr>
              <a:lnSpc>
                <a:spcPct val="120000"/>
              </a:lnSpc>
            </a:pPr>
            <a:r>
              <a:rPr lang="zh-CN" altLang="en-US" sz="2400" b="1">
                <a:latin typeface="黑体" panose="02010609060101010101" pitchFamily="49" charset="-122"/>
                <a:ea typeface="黑体" panose="02010609060101010101" pitchFamily="49" charset="-122"/>
                <a:cs typeface="黑体" panose="02010609060101010101" pitchFamily="49" charset="-122"/>
              </a:rPr>
              <a:t>    “女同志，你去借吧！</a:t>
            </a:r>
            <a:r>
              <a:rPr lang="en-US" altLang="zh-CN" sz="2400" b="1">
                <a:latin typeface="黑体" panose="02010609060101010101" pitchFamily="49" charset="-122"/>
                <a:ea typeface="黑体" panose="02010609060101010101" pitchFamily="49" charset="-122"/>
                <a:cs typeface="黑体" panose="02010609060101010101" pitchFamily="49" charset="-122"/>
              </a:rPr>
              <a:t>……</a:t>
            </a:r>
            <a:r>
              <a:rPr lang="zh-CN" altLang="en-US" sz="2400" b="1">
                <a:latin typeface="黑体" panose="02010609060101010101" pitchFamily="49" charset="-122"/>
                <a:ea typeface="黑体" panose="02010609060101010101" pitchFamily="49" charset="-122"/>
                <a:cs typeface="黑体" panose="02010609060101010101" pitchFamily="49" charset="-122"/>
              </a:rPr>
              <a:t>老百姓死封建</a:t>
            </a:r>
            <a:r>
              <a:rPr lang="en-US" altLang="zh-CN" sz="2400" b="1">
                <a:latin typeface="黑体" panose="02010609060101010101" pitchFamily="49" charset="-122"/>
                <a:ea typeface="黑体" panose="02010609060101010101" pitchFamily="49" charset="-122"/>
                <a:cs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（语言描写）</a:t>
            </a:r>
            <a:endParaRPr lang="en-US" altLang="zh-CN" sz="2400" b="1">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pPr>
            <a:r>
              <a:rPr lang="zh-CN" altLang="en-US" sz="2400" b="1">
                <a:latin typeface="黑体" panose="02010609060101010101" pitchFamily="49" charset="-122"/>
                <a:ea typeface="黑体" panose="02010609060101010101" pitchFamily="49" charset="-122"/>
                <a:cs typeface="黑体" panose="02010609060101010101" pitchFamily="49" charset="-122"/>
              </a:rPr>
              <a:t>    借不到被子事小，得罪了老百姓影响可不好。我叫他带我去看看。但他执拗地低着头，像钉在地上似的，不肯挪步，我走近他，低声地把群众影响的话对他说了。他听了，果然就松松爽爽地带我走了。</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（动作描写）</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5" name="Text Box 15"/>
          <p:cNvSpPr txBox="1">
            <a:spLocks noChangeArrowheads="1"/>
          </p:cNvSpPr>
          <p:nvPr/>
        </p:nvSpPr>
        <p:spPr bwMode="auto">
          <a:xfrm>
            <a:off x="3985895" y="440055"/>
            <a:ext cx="2797810" cy="521970"/>
          </a:xfrm>
          <a:prstGeom prst="rect">
            <a:avLst/>
          </a:prstGeom>
          <a:solidFill>
            <a:schemeClr val="tx2">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8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小通讯员</a:t>
            </a:r>
          </a:p>
        </p:txBody>
      </p:sp>
      <p:sp>
        <p:nvSpPr>
          <p:cNvPr id="6" name="矩形 5"/>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2" name="标题 1"/>
          <p:cNvSpPr>
            <a:spLocks noGrp="1"/>
          </p:cNvSpPr>
          <p:nvPr>
            <p:ph type="ctrTitle"/>
          </p:nvPr>
        </p:nvSpPr>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randombar(horizontal)">
                                      <p:cBhvr>
                                        <p:cTn id="7" dur="500"/>
                                        <p:tgtEl>
                                          <p:spTgt spid="9">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randombar(horizontal)">
                                      <p:cBhvr>
                                        <p:cTn id="12" dur="500"/>
                                        <p:tgtEl>
                                          <p:spTgt spid="9">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randombar(horizontal)">
                                      <p:cBhvr>
                                        <p:cTn id="17" dur="500"/>
                                        <p:tgtEl>
                                          <p:spTgt spid="9">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randombar(horizontal)">
                                      <p:cBhvr>
                                        <p:cTn id="2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388620" y="1152525"/>
            <a:ext cx="11346180" cy="4965065"/>
          </a:xfrm>
          <a:prstGeom prst="rect">
            <a:avLst/>
          </a:prstGeom>
          <a:noFill/>
        </p:spPr>
        <p:txBody>
          <a:bodyPr wrap="square">
            <a:spAutoFit/>
          </a:bodyPr>
          <a:lstStyle/>
          <a:p>
            <a:pPr>
              <a:lnSpc>
                <a:spcPct val="120000"/>
              </a:lnSpc>
            </a:pPr>
            <a:r>
              <a:rPr lang="en-US" altLang="zh-CN" sz="2400" b="1">
                <a:latin typeface="黑体" panose="02010609060101010101" pitchFamily="49" charset="-122"/>
                <a:ea typeface="黑体" panose="02010609060101010101" pitchFamily="49" charset="-122"/>
                <a:cs typeface="黑体" panose="02010609060101010101" pitchFamily="49" charset="-122"/>
              </a:rPr>
              <a:t>    </a:t>
            </a:r>
            <a:r>
              <a:rPr lang="zh-CN" altLang="en-US" sz="2400" b="1">
                <a:latin typeface="黑体" panose="02010609060101010101" pitchFamily="49" charset="-122"/>
                <a:ea typeface="黑体" panose="02010609060101010101" pitchFamily="49" charset="-122"/>
                <a:cs typeface="黑体" panose="02010609060101010101" pitchFamily="49" charset="-122"/>
              </a:rPr>
              <a:t>他听到这里，突然站住脚，呆了一会，说：“那！</a:t>
            </a:r>
            <a:r>
              <a:rPr lang="en-US" altLang="zh-CN" sz="2400" b="1">
                <a:latin typeface="黑体" panose="02010609060101010101" pitchFamily="49" charset="-122"/>
                <a:ea typeface="黑体" panose="02010609060101010101" pitchFamily="49" charset="-122"/>
                <a:cs typeface="黑体" panose="02010609060101010101" pitchFamily="49" charset="-122"/>
              </a:rPr>
              <a:t>……</a:t>
            </a:r>
            <a:r>
              <a:rPr lang="zh-CN" altLang="en-US" sz="2400" b="1">
                <a:latin typeface="黑体" panose="02010609060101010101" pitchFamily="49" charset="-122"/>
                <a:ea typeface="黑体" panose="02010609060101010101" pitchFamily="49" charset="-122"/>
                <a:cs typeface="黑体" panose="02010609060101010101" pitchFamily="49" charset="-122"/>
              </a:rPr>
              <a:t>那我们送回去吧！”</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（语言描写）</a:t>
            </a:r>
          </a:p>
          <a:p>
            <a:pPr>
              <a:lnSpc>
                <a:spcPct val="120000"/>
              </a:lnSpc>
            </a:pPr>
            <a:r>
              <a:rPr lang="zh-CN" altLang="en-US" sz="2400" b="1">
                <a:latin typeface="黑体" panose="02010609060101010101" pitchFamily="49" charset="-122"/>
                <a:ea typeface="黑体" panose="02010609060101010101" pitchFamily="49" charset="-122"/>
                <a:cs typeface="黑体" panose="02010609060101010101" pitchFamily="49" charset="-122"/>
              </a:rPr>
              <a:t>    他精神顿时活泼起来了，向我敬了礼就跑了。走不几步，他又想起了什么，在自己挂包里掏了一阵，摸出两个馒头，朝我扬了扬，顺手放在路边石头上，说：“给你开饭啦！”说完就脚不点地的走了。</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（动作描写、语言描写）</a:t>
            </a:r>
          </a:p>
          <a:p>
            <a:pPr>
              <a:lnSpc>
                <a:spcPct val="120000"/>
              </a:lnSpc>
            </a:pPr>
            <a:r>
              <a:rPr lang="zh-CN" altLang="en-US" sz="2400" b="1">
                <a:latin typeface="黑体" panose="02010609060101010101" pitchFamily="49" charset="-122"/>
                <a:ea typeface="黑体" panose="02010609060101010101" pitchFamily="49" charset="-122"/>
                <a:cs typeface="黑体" panose="02010609060101010101" pitchFamily="49" charset="-122"/>
              </a:rPr>
              <a:t>    我走过去拿起那两个干硬的馒头，看见他背的枪筒里不知在什么时候又多了一枝野菊花，跟那些树枝一起，在他耳边抖抖地颤动着。</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（细节描写）</a:t>
            </a:r>
          </a:p>
          <a:p>
            <a:pPr>
              <a:lnSpc>
                <a:spcPct val="120000"/>
              </a:lnSpc>
            </a:pPr>
            <a:r>
              <a:rPr lang="zh-CN" altLang="en-US" sz="2400" b="1">
                <a:latin typeface="黑体" panose="02010609060101010101" pitchFamily="49" charset="-122"/>
                <a:ea typeface="黑体" panose="02010609060101010101" pitchFamily="49" charset="-122"/>
                <a:cs typeface="黑体" panose="02010609060101010101" pitchFamily="49" charset="-122"/>
              </a:rPr>
              <a:t>    “这都是为了我们，</a:t>
            </a:r>
            <a:r>
              <a:rPr lang="en-US" altLang="zh-CN" sz="2400" b="1">
                <a:latin typeface="黑体" panose="02010609060101010101" pitchFamily="49" charset="-122"/>
                <a:ea typeface="黑体" panose="02010609060101010101" pitchFamily="49" charset="-122"/>
                <a:cs typeface="黑体" panose="02010609060101010101" pitchFamily="49" charset="-122"/>
              </a:rPr>
              <a:t>……”</a:t>
            </a:r>
            <a:r>
              <a:rPr lang="zh-CN" altLang="en-US" sz="2400" b="1">
                <a:latin typeface="黑体" panose="02010609060101010101" pitchFamily="49" charset="-122"/>
                <a:ea typeface="黑体" panose="02010609060101010101" pitchFamily="49" charset="-122"/>
                <a:cs typeface="黑体" panose="02010609060101010101" pitchFamily="49" charset="-122"/>
              </a:rPr>
              <a:t>那个担架员负罪地说道，“我们十多副担架挤在一个小巷子里，准备往前运动，这位同志走在我们后面，可谁知道狗日的反动派不知从哪个屋顶上撂下颗手榴弹来，手榴弹就在我们人缝里冒着烟乱转，这时这位同志叫我们快趴下，他自己就一下扑在那个东西上了。</a:t>
            </a:r>
            <a:r>
              <a:rPr lang="zh-CN" altLang="en-US" sz="2400" b="1">
                <a:solidFill>
                  <a:srgbClr val="FF0000"/>
                </a:solidFill>
                <a:latin typeface="黑体" panose="02010609060101010101" pitchFamily="49" charset="-122"/>
                <a:ea typeface="黑体" panose="02010609060101010101" pitchFamily="49" charset="-122"/>
                <a:cs typeface="黑体" panose="02010609060101010101" pitchFamily="49" charset="-122"/>
              </a:rPr>
              <a:t>（语言描写）</a:t>
            </a:r>
          </a:p>
        </p:txBody>
      </p:sp>
      <p:sp>
        <p:nvSpPr>
          <p:cNvPr id="8" name="文本框 7"/>
          <p:cNvSpPr txBox="1"/>
          <p:nvPr/>
        </p:nvSpPr>
        <p:spPr>
          <a:xfrm>
            <a:off x="387985" y="6094095"/>
            <a:ext cx="11535410" cy="521970"/>
          </a:xfrm>
          <a:prstGeom prst="rect">
            <a:avLst/>
          </a:prstGeom>
          <a:noFill/>
        </p:spPr>
        <p:txBody>
          <a:bodyPr wrap="square">
            <a:spAutoFit/>
          </a:bodyPr>
          <a:lstStyle/>
          <a:p>
            <a:pPr algn="ctr"/>
            <a:r>
              <a:rPr lang="zh-CN" altLang="zh-CN" sz="28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宋体" panose="02010600030101010101" pitchFamily="2" charset="-122"/>
              </a:rPr>
              <a:t>腼腆、羞涩、耿直、单纯、淳朴、真挚、临危不惧、舍己救人</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7" name="Text Box 15"/>
          <p:cNvSpPr txBox="1">
            <a:spLocks noChangeArrowheads="1"/>
          </p:cNvSpPr>
          <p:nvPr/>
        </p:nvSpPr>
        <p:spPr bwMode="auto">
          <a:xfrm>
            <a:off x="3489960" y="600710"/>
            <a:ext cx="2797810" cy="521970"/>
          </a:xfrm>
          <a:prstGeom prst="rect">
            <a:avLst/>
          </a:prstGeom>
          <a:solidFill>
            <a:schemeClr val="tx2">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8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小通讯员</a:t>
            </a:r>
          </a:p>
        </p:txBody>
      </p:sp>
      <p:sp>
        <p:nvSpPr>
          <p:cNvPr id="2" name="标题 1"/>
          <p:cNvSpPr>
            <a:spLocks noGrp="1"/>
          </p:cNvSpPr>
          <p:nvPr>
            <p:ph type="ctrTitle"/>
          </p:nvPr>
        </p:nvSpPr>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7" dur="500"/>
                                        <p:tgtEl>
                                          <p:spTgt spid="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2" dur="500"/>
                                        <p:tgtEl>
                                          <p:spTgt spid="6">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randombar(horizontal)">
                                      <p:cBhvr>
                                        <p:cTn id="17" dur="500"/>
                                        <p:tgtEl>
                                          <p:spTgt spid="6">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6580" y="1561465"/>
            <a:ext cx="10515600" cy="4351338"/>
          </a:xfrm>
        </p:spPr>
        <p:txBody>
          <a:bodyPr/>
          <a:lstStyle/>
          <a:p>
            <a:pPr fontAlgn="auto">
              <a:lnSpc>
                <a:spcPct val="150000"/>
              </a:lnSpc>
            </a:pPr>
            <a:r>
              <a:rPr lang="zh-CN" altLang="en-US">
                <a:latin typeface="方正北魏楷书简体" panose="03000509000000000000" charset="-122"/>
                <a:ea typeface="方正北魏楷书简体" panose="03000509000000000000" charset="-122"/>
              </a:rPr>
              <a:t>小通讯员纯洁高尚美好的心灵也像百合花一样。</a:t>
            </a:r>
          </a:p>
          <a:p>
            <a:pPr fontAlgn="auto">
              <a:lnSpc>
                <a:spcPct val="150000"/>
              </a:lnSpc>
            </a:pPr>
            <a:r>
              <a:rPr lang="zh-CN" altLang="en-US">
                <a:latin typeface="方正北魏楷书简体" panose="03000509000000000000" charset="-122"/>
                <a:ea typeface="方正北魏楷书简体" panose="03000509000000000000" charset="-122"/>
              </a:rPr>
              <a:t>百合花还象征了纯洁高尚美好的军民之情。</a:t>
            </a:r>
          </a:p>
        </p:txBody>
      </p:sp>
      <p:pic>
        <p:nvPicPr>
          <p:cNvPr id="100" name="图片 99"/>
          <p:cNvPicPr/>
          <p:nvPr/>
        </p:nvPicPr>
        <p:blipFill>
          <a:blip r:embed="rId3" r:link="rId2"/>
          <a:stretch>
            <a:fillRect/>
          </a:stretch>
        </p:blipFill>
        <p:spPr>
          <a:xfrm>
            <a:off x="8168640" y="215265"/>
            <a:ext cx="3921125" cy="6480810"/>
          </a:xfrm>
          <a:prstGeom prst="rect">
            <a:avLst/>
          </a:prstGeom>
          <a:noFill/>
          <a:ln w="9525">
            <a:noFill/>
          </a:ln>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100" name="内容占位符 99"/>
          <p:cNvPicPr>
            <a:picLocks noGrp="1" noChangeAspect="1"/>
          </p:cNvPicPr>
          <p:nvPr>
            <p:ph idx="1"/>
          </p:nvPr>
        </p:nvPicPr>
        <p:blipFill>
          <a:blip r:embed="rId3" r:link="rId2"/>
          <a:stretch>
            <a:fillRect/>
          </a:stretch>
        </p:blipFill>
        <p:spPr>
          <a:xfrm>
            <a:off x="347980" y="219710"/>
            <a:ext cx="4963795" cy="6463665"/>
          </a:xfrm>
          <a:prstGeom prst="rect">
            <a:avLst/>
          </a:prstGeom>
          <a:noFill/>
          <a:ln w="9525">
            <a:noFill/>
          </a:ln>
        </p:spPr>
      </p:pic>
      <p:sp>
        <p:nvSpPr>
          <p:cNvPr id="5" name="内容占位符 2"/>
          <p:cNvSpPr>
            <a:spLocks noGrp="1"/>
          </p:cNvSpPr>
          <p:nvPr/>
        </p:nvSpPr>
        <p:spPr>
          <a:xfrm>
            <a:off x="4221480" y="1944370"/>
            <a:ext cx="7637145" cy="4351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600" b="1">
                <a:sym typeface="+mn-ea"/>
              </a:rPr>
              <a:t> </a:t>
            </a:r>
          </a:p>
          <a:p>
            <a:endParaRPr lang="en-US" altLang="zh-CN" sz="3600" b="1">
              <a:sym typeface="+mn-ea"/>
            </a:endParaRPr>
          </a:p>
          <a:p>
            <a:r>
              <a:rPr lang="en-US" altLang="zh-CN" sz="3600" b="1">
                <a:sym typeface="+mn-ea"/>
              </a:rPr>
              <a:t>                 </a:t>
            </a:r>
            <a:r>
              <a:rPr lang="zh-CN" altLang="en-US" sz="3600" b="1">
                <a:sym typeface="+mn-ea"/>
              </a:rPr>
              <a:t>百合花与我有何关系？</a:t>
            </a:r>
            <a:endParaRPr lang="zh-CN" altLang="en-US" sz="3600"/>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1010" y="235585"/>
            <a:ext cx="4307205" cy="1325880"/>
          </a:xfrm>
          <a:solidFill>
            <a:schemeClr val="accent2"/>
          </a:solidFill>
        </p:spPr>
        <p:txBody>
          <a:bodyPr/>
          <a:lstStyle/>
          <a:p>
            <a:r>
              <a:rPr lang="zh-CN" altLang="en-US" sz="3200" b="1">
                <a:latin typeface="迷你简启体" panose="03000509000000000000" charset="-122"/>
                <a:ea typeface="迷你简启体" panose="03000509000000000000" charset="-122"/>
              </a:rPr>
              <a:t>学习目标</a:t>
            </a:r>
          </a:p>
        </p:txBody>
      </p:sp>
      <p:sp>
        <p:nvSpPr>
          <p:cNvPr id="3" name="内容占位符 2"/>
          <p:cNvSpPr>
            <a:spLocks noGrp="1"/>
          </p:cNvSpPr>
          <p:nvPr>
            <p:ph idx="1"/>
          </p:nvPr>
        </p:nvSpPr>
        <p:spPr/>
        <p:txBody>
          <a:bodyPr/>
          <a:lstStyle/>
          <a:p>
            <a:pPr fontAlgn="auto">
              <a:lnSpc>
                <a:spcPct val="150000"/>
              </a:lnSpc>
            </a:pPr>
            <a:r>
              <a:rPr lang="en-US" altLang="zh-CN"/>
              <a:t>    </a:t>
            </a:r>
            <a:r>
              <a:rPr lang="zh-CN" altLang="en-US"/>
              <a:t>1.明白本小说题目的含义和主题</a:t>
            </a:r>
          </a:p>
          <a:p>
            <a:pPr fontAlgn="auto">
              <a:lnSpc>
                <a:spcPct val="150000"/>
              </a:lnSpc>
            </a:pPr>
            <a:r>
              <a:rPr lang="zh-CN" altLang="en-US"/>
              <a:t>    2.体味细节描写在小说中的作用。</a:t>
            </a:r>
          </a:p>
          <a:p>
            <a:pPr fontAlgn="auto">
              <a:lnSpc>
                <a:spcPct val="150000"/>
              </a:lnSpc>
            </a:pPr>
            <a:r>
              <a:rPr lang="zh-CN" altLang="en-US"/>
              <a:t>    3.咀嚼本小说清新俊逸的语言。</a:t>
            </a:r>
          </a:p>
          <a:p>
            <a:pPr fontAlgn="auto">
              <a:lnSpc>
                <a:spcPct val="150000"/>
              </a:lnSpc>
            </a:pPr>
            <a:r>
              <a:rPr lang="zh-CN" altLang="en-US"/>
              <a:t>    4.培养学生速读小说，概述小说的能力。</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427355" y="946636"/>
            <a:ext cx="11479530" cy="4965065"/>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a:spAutoFit/>
          </a:bodyPr>
          <a:lstStyle/>
          <a:p>
            <a:pPr>
              <a:lnSpc>
                <a:spcPct val="120000"/>
              </a:lnSpc>
            </a:pPr>
            <a:r>
              <a:rPr lang="en-US" altLang="zh-CN"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独特的女性视角是小说的一个重要特点。这个主要是通过“我”这个人物形象来实现的。虽然，作品主要写的是小通讯员和新媳妇之间的纯洁感情，但是，“我”却是小通讯员和新媳妇之间不可缺少的穿针引线的人物，是故事的叙述人和情节发展的重要推动者。因此，“我”不仅是作品采用“第一人称”方式的承担者，而且也是作品中的一个艺术形象。</a:t>
            </a:r>
          </a:p>
          <a:p>
            <a:pPr>
              <a:lnSpc>
                <a:spcPct val="120000"/>
              </a:lnSpc>
            </a:pP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“我”与小通讯员去前沿包扎所的路上，主动找他搭话，主动认老乡，甚至带着挑衅性地问他娶媳妇了没有言行，表现出一种战争年代革命队伍中的女同志特有的“泼辣”，是一个具有着强烈性别意识的人物。</a:t>
            </a:r>
          </a:p>
          <a:p>
            <a:pPr>
              <a:lnSpc>
                <a:spcPct val="120000"/>
              </a:lnSpc>
            </a:pP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作品不仅通过“我”带有女性特征的细微观察，使小通讯员和新媳妇的形象跃然纸上，而且通过富于浪漫气质的想象，使作品充满抒情的色彩。比如，“我”想象的小通讯员在家乡天目山拖毛竹时的情景语言不多，却充满诗情画意。</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2" name="标题 1"/>
          <p:cNvSpPr>
            <a:spLocks noGrp="1"/>
          </p:cNvSpPr>
          <p:nvPr>
            <p:ph type="ctrTitle"/>
          </p:nvPr>
        </p:nvSpPr>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49580" y="95885"/>
            <a:ext cx="4457700" cy="1014095"/>
          </a:xfrm>
          <a:solidFill>
            <a:schemeClr val="accent2"/>
          </a:solidFill>
        </p:spPr>
        <p:txBody>
          <a:bodyPr/>
          <a:lstStyle/>
          <a:p>
            <a:r>
              <a:rPr lang="zh-CN" altLang="en-US" sz="3200">
                <a:latin typeface="迷你简启体" panose="03000509000000000000" charset="-122"/>
                <a:ea typeface="迷你简启体" panose="03000509000000000000" charset="-122"/>
              </a:rPr>
              <a:t>我与百合花</a:t>
            </a:r>
          </a:p>
        </p:txBody>
      </p:sp>
      <p:sp>
        <p:nvSpPr>
          <p:cNvPr id="3" name="内容占位符 2"/>
          <p:cNvSpPr>
            <a:spLocks noGrp="1"/>
          </p:cNvSpPr>
          <p:nvPr>
            <p:ph idx="1"/>
          </p:nvPr>
        </p:nvSpPr>
        <p:spPr>
          <a:xfrm>
            <a:off x="536575" y="1577975"/>
            <a:ext cx="10515600" cy="4351338"/>
          </a:xfrm>
        </p:spPr>
        <p:txBody>
          <a:bodyPr/>
          <a:lstStyle/>
          <a:p>
            <a:pPr fontAlgn="auto">
              <a:lnSpc>
                <a:spcPct val="150000"/>
              </a:lnSpc>
            </a:pPr>
            <a:r>
              <a:rPr lang="en-US" altLang="zh-CN">
                <a:latin typeface="方正北魏楷书简体" panose="03000509000000000000" charset="-122"/>
                <a:ea typeface="方正北魏楷书简体" panose="03000509000000000000" charset="-122"/>
                <a:cs typeface="方正北魏楷书简体" panose="03000509000000000000" charset="-122"/>
              </a:rPr>
              <a:t>“</a:t>
            </a:r>
            <a:r>
              <a:rPr lang="zh-CN" altLang="en-US">
                <a:latin typeface="方正北魏楷书简体" panose="03000509000000000000" charset="-122"/>
                <a:ea typeface="方正北魏楷书简体" panose="03000509000000000000" charset="-122"/>
                <a:cs typeface="方正北魏楷书简体" panose="03000509000000000000" charset="-122"/>
              </a:rPr>
              <a:t>我</a:t>
            </a:r>
            <a:r>
              <a:rPr lang="en-US" altLang="zh-CN">
                <a:latin typeface="方正北魏楷书简体" panose="03000509000000000000" charset="-122"/>
                <a:ea typeface="方正北魏楷书简体" panose="03000509000000000000" charset="-122"/>
                <a:cs typeface="方正北魏楷书简体" panose="03000509000000000000" charset="-122"/>
              </a:rPr>
              <a:t>”</a:t>
            </a:r>
            <a:r>
              <a:rPr lang="zh-CN" altLang="en-US">
                <a:latin typeface="方正北魏楷书简体" panose="03000509000000000000" charset="-122"/>
                <a:ea typeface="方正北魏楷书简体" panose="03000509000000000000" charset="-122"/>
                <a:cs typeface="方正北魏楷书简体" panose="03000509000000000000" charset="-122"/>
              </a:rPr>
              <a:t>是一个温柔和善、亲切可人、爱国爱民的一个女军人，心灵也如百合花一样圣洁。</a:t>
            </a:r>
          </a:p>
        </p:txBody>
      </p:sp>
      <p:sp>
        <p:nvSpPr>
          <p:cNvPr id="7" name="文本框 6"/>
          <p:cNvSpPr txBox="1"/>
          <p:nvPr/>
        </p:nvSpPr>
        <p:spPr>
          <a:xfrm>
            <a:off x="668655" y="3186430"/>
            <a:ext cx="11523345" cy="2030095"/>
          </a:xfrm>
          <a:prstGeom prst="rect">
            <a:avLst/>
          </a:prstGeom>
          <a:noFill/>
        </p:spPr>
        <p:txBody>
          <a:bodyPr wrap="square">
            <a:spAutoFit/>
          </a:bodyPr>
          <a:lstStyle/>
          <a:p>
            <a:pPr fontAlgn="auto">
              <a:lnSpc>
                <a:spcPct val="150000"/>
              </a:lnSpc>
            </a:pPr>
            <a:r>
              <a:rPr lang="en-US" altLang="zh-CN" sz="2800" b="1">
                <a:solidFill>
                  <a:srgbClr val="FF0000"/>
                </a:solidFill>
                <a:effectLst>
                  <a:outerShdw blurRad="38100" dist="38100" dir="2700000" algn="tl">
                    <a:srgbClr val="000000">
                      <a:alpha val="43137"/>
                    </a:srgbClr>
                  </a:outerShdw>
                </a:effectLst>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solidFill>
                  <a:srgbClr val="FF0000"/>
                </a:solidFill>
                <a:effectLst>
                  <a:outerShdw blurRad="38100" dist="38100" dir="2700000" algn="tl">
                    <a:srgbClr val="000000">
                      <a:alpha val="43137"/>
                    </a:srgbClr>
                  </a:outerShdw>
                </a:effectLst>
                <a:latin typeface="方正北魏楷书简体" panose="03000509000000000000" charset="-122"/>
                <a:ea typeface="方正北魏楷书简体" panose="03000509000000000000" charset="-122"/>
                <a:cs typeface="方正北魏楷书简体" panose="03000509000000000000" charset="-122"/>
              </a:rPr>
              <a:t>我</a:t>
            </a:r>
            <a:r>
              <a:rPr lang="en-US" altLang="zh-CN" sz="2800" b="1">
                <a:solidFill>
                  <a:srgbClr val="FF0000"/>
                </a:solidFill>
                <a:effectLst>
                  <a:outerShdw blurRad="38100" dist="38100" dir="2700000" algn="tl">
                    <a:srgbClr val="000000">
                      <a:alpha val="43137"/>
                    </a:srgbClr>
                  </a:outerShdw>
                </a:effectLst>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solidFill>
                  <a:srgbClr val="FF0000"/>
                </a:solidFill>
                <a:effectLst>
                  <a:outerShdw blurRad="38100" dist="38100" dir="2700000" algn="tl">
                    <a:srgbClr val="000000">
                      <a:alpha val="43137"/>
                    </a:srgbClr>
                  </a:outerShdw>
                </a:effectLst>
                <a:latin typeface="方正北魏楷书简体" panose="03000509000000000000" charset="-122"/>
                <a:ea typeface="方正北魏楷书简体" panose="03000509000000000000" charset="-122"/>
                <a:cs typeface="方正北魏楷书简体" panose="03000509000000000000" charset="-122"/>
              </a:rPr>
              <a:t>是故事的见证者，是线索人物，以“我”为视点，</a:t>
            </a:r>
          </a:p>
          <a:p>
            <a:pPr fontAlgn="auto">
              <a:lnSpc>
                <a:spcPct val="150000"/>
              </a:lnSpc>
            </a:pPr>
            <a:r>
              <a:rPr lang="zh-CN" altLang="en-US" sz="2800" b="1">
                <a:solidFill>
                  <a:srgbClr val="FF0000"/>
                </a:solidFill>
                <a:effectLst>
                  <a:outerShdw blurRad="38100" dist="38100" dir="2700000" algn="tl">
                    <a:srgbClr val="000000">
                      <a:alpha val="43137"/>
                    </a:srgbClr>
                  </a:outerShdw>
                </a:effectLst>
                <a:latin typeface="方正北魏楷书简体" panose="03000509000000000000" charset="-122"/>
                <a:ea typeface="方正北魏楷书简体" panose="03000509000000000000" charset="-122"/>
                <a:cs typeface="方正北魏楷书简体" panose="03000509000000000000" charset="-122"/>
              </a:rPr>
              <a:t>娓娓动听地叙述故事，栩栩如生地描绘人物，并从“我”的</a:t>
            </a:r>
          </a:p>
          <a:p>
            <a:pPr fontAlgn="auto">
              <a:lnSpc>
                <a:spcPct val="150000"/>
              </a:lnSpc>
            </a:pPr>
            <a:r>
              <a:rPr lang="zh-CN" altLang="en-US" sz="2800" b="1">
                <a:solidFill>
                  <a:srgbClr val="FF0000"/>
                </a:solidFill>
                <a:effectLst>
                  <a:outerShdw blurRad="38100" dist="38100" dir="2700000" algn="tl">
                    <a:srgbClr val="000000">
                      <a:alpha val="43137"/>
                    </a:srgbClr>
                  </a:outerShdw>
                </a:effectLst>
                <a:latin typeface="方正北魏楷书简体" panose="03000509000000000000" charset="-122"/>
                <a:ea typeface="方正北魏楷书简体" panose="03000509000000000000" charset="-122"/>
                <a:cs typeface="方正北魏楷书简体" panose="03000509000000000000" charset="-122"/>
              </a:rPr>
              <a:t>感情变化中逐步完成人物性格的塑造。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2377440" cy="744220"/>
          </a:xfrm>
          <a:solidFill>
            <a:schemeClr val="accent2"/>
          </a:solidFill>
        </p:spPr>
        <p:txBody>
          <a:bodyPr/>
          <a:lstStyle/>
          <a:p>
            <a:r>
              <a:rPr lang="zh-CN" altLang="en-US" sz="3200" b="1">
                <a:latin typeface="迷你简启体" panose="03000509000000000000" charset="-122"/>
                <a:ea typeface="迷你简启体" panose="03000509000000000000" charset="-122"/>
              </a:rPr>
              <a:t>总结</a:t>
            </a:r>
          </a:p>
        </p:txBody>
      </p:sp>
      <p:sp>
        <p:nvSpPr>
          <p:cNvPr id="3" name="内容占位符 2"/>
          <p:cNvSpPr>
            <a:spLocks noGrp="1"/>
          </p:cNvSpPr>
          <p:nvPr>
            <p:ph idx="1"/>
          </p:nvPr>
        </p:nvSpPr>
        <p:spPr>
          <a:xfrm>
            <a:off x="601345" y="1383665"/>
            <a:ext cx="10515600" cy="4351338"/>
          </a:xfrm>
        </p:spPr>
        <p:txBody>
          <a:bodyPr>
            <a:normAutofit fontScale="90000" lnSpcReduction="20000"/>
          </a:bodyPr>
          <a:lstStyle/>
          <a:p>
            <a:pPr fontAlgn="auto">
              <a:lnSpc>
                <a:spcPct val="150000"/>
              </a:lnSpc>
            </a:pPr>
            <a:r>
              <a:rPr lang="zh-CN" altLang="en-US">
                <a:latin typeface="方正北魏楷书简体" panose="03000509000000000000" charset="-122"/>
                <a:ea typeface="方正北魏楷书简体" panose="03000509000000000000" charset="-122"/>
              </a:rPr>
              <a:t>由此可见，小说构思是非常巧妙的。表面上看，百合花的纯洁清新美好好像只与新媳妇有关，其实，百合花的特点与小说中的其他人物的性格，与人和人之间的关系也是紧密关联的。</a:t>
            </a:r>
          </a:p>
          <a:p>
            <a:pPr fontAlgn="auto">
              <a:lnSpc>
                <a:spcPct val="150000"/>
              </a:lnSpc>
            </a:pPr>
            <a:r>
              <a:rPr lang="zh-CN" altLang="en-US">
                <a:latin typeface="方正北魏楷书简体" panose="03000509000000000000" charset="-122"/>
                <a:ea typeface="方正北魏楷书简体" panose="03000509000000000000" charset="-122"/>
              </a:rPr>
              <a:t>百合花，色泽文雅，香气清幽，白净纯洁。本文题目以借代的手法指印有百合花的被子。更重要的是，百合花，作者赋予了它丰富的象征意义：即小通讯员和新媳妇他们都有百合花一样高尚纯洁美好的心灵，军民之间的感情也像百合花一样纯洁高尚美好，战士和战士之间的情感也像百合花一样纯洁高尚美好，一句话，百合花，象征着人性美、性格美。</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297180" y="2121535"/>
            <a:ext cx="7424420" cy="2675255"/>
          </a:xfrm>
          <a:prstGeom prst="rect">
            <a:avLst/>
          </a:prstGeom>
          <a:noFill/>
        </p:spPr>
        <p:txBody>
          <a:bodyPr wrap="square">
            <a:spAutoFit/>
          </a:bodyPr>
          <a:lstStyle>
            <a:defPPr>
              <a:defRPr lang="zh-CN"/>
            </a:defPPr>
            <a:lvl1pPr>
              <a:lnSpc>
                <a:spcPct val="120000"/>
              </a:lnSpc>
              <a:defRPr sz="2400">
                <a:latin typeface="微软雅黑" panose="020b0503020204020204" charset="-122"/>
                <a:ea typeface="微软雅黑" panose="020b0503020204020204" charset="-122"/>
              </a:defRPr>
            </a:lvl1pPr>
          </a:lstStyle>
          <a:p>
            <a:r>
              <a:rPr lang="en-US" altLang="zh-CN"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小说撷取了革命战争时期人民斗争生活中的一朵小小的浪花，刻画了有着百合花一样纯洁高尚美好心灵的小通讯员和新媳妇的形象，</a:t>
            </a:r>
            <a:r>
              <a:rPr lang="zh-CN" altLang="en-US" sz="28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表现了纯洁深厚的军民之情和战友之情，传达了高尚的人情美和人性美。 </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5" name="标题 4"/>
          <p:cNvSpPr>
            <a:spLocks noGrp="1"/>
          </p:cNvSpPr>
          <p:nvPr/>
        </p:nvSpPr>
        <p:spPr>
          <a:xfrm>
            <a:off x="4570095" y="677545"/>
            <a:ext cx="2818130" cy="69596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主题</a:t>
            </a:r>
          </a:p>
        </p:txBody>
      </p:sp>
      <p:pic>
        <p:nvPicPr>
          <p:cNvPr id="4" name="图片 3" descr="C:\Users\Administrator\Desktop\百合花\u=1757220919,2042033249&amp;fm=26&amp;gp=0.jpgu=1757220919,2042033249&amp;fm=26&amp;gp=0"/>
          <p:cNvPicPr>
            <a:picLocks noChangeAspect="1"/>
          </p:cNvPicPr>
          <p:nvPr/>
        </p:nvPicPr>
        <p:blipFill>
          <a:blip r:embed="rId2"/>
          <a:stretch>
            <a:fillRect/>
          </a:stretch>
        </p:blipFill>
        <p:spPr>
          <a:xfrm>
            <a:off x="8254365" y="1858010"/>
            <a:ext cx="3603625" cy="320230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nvSpPr>
        <p:spPr>
          <a:xfrm>
            <a:off x="1033145" y="360045"/>
            <a:ext cx="3517900" cy="69596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深入探究</a:t>
            </a:r>
          </a:p>
        </p:txBody>
      </p:sp>
      <p:sp>
        <p:nvSpPr>
          <p:cNvPr id="36" name="文本框 35"/>
          <p:cNvSpPr txBox="1"/>
          <p:nvPr/>
        </p:nvSpPr>
        <p:spPr>
          <a:xfrm>
            <a:off x="597535" y="1368425"/>
            <a:ext cx="10996295" cy="5128895"/>
          </a:xfrm>
          <a:prstGeom prst="rect">
            <a:avLst/>
          </a:prstGeom>
          <a:noFill/>
        </p:spPr>
        <p:txBody>
          <a:bodyPr wrap="square" rtlCol="0">
            <a:spAutoFit/>
          </a:bodyPr>
          <a:lstStyle/>
          <a:p>
            <a:pPr>
              <a:lnSpc>
                <a:spcPct val="130000"/>
              </a:lnSpc>
            </a:pPr>
            <a:r>
              <a:rPr lang="zh-CN" altLang="en-US" sz="2800" b="1">
                <a:solidFill>
                  <a:schemeClr val="tx1"/>
                </a:solidFill>
                <a:effectLst>
                  <a:outerShdw blurRad="38100" dist="38100" dir="2700000" algn="tl">
                    <a:srgbClr val="000000">
                      <a:alpha val="43137"/>
                    </a:srgbClr>
                  </a:outerShdw>
                </a:effectLst>
                <a:ea typeface="黑体" panose="02010609060101010101" pitchFamily="49" charset="-122"/>
              </a:rPr>
              <a:t>以“百合花”为题有何</a:t>
            </a:r>
            <a:r>
              <a:rPr lang="zh-CN" altLang="en-US" sz="2800" b="1">
                <a:solidFill>
                  <a:srgbClr val="C00000"/>
                </a:solidFill>
                <a:effectLst>
                  <a:outerShdw blurRad="38100" dist="38100" dir="2700000" algn="tl">
                    <a:srgbClr val="000000">
                      <a:alpha val="43137"/>
                    </a:srgbClr>
                  </a:outerShdw>
                </a:effectLst>
                <a:ea typeface="黑体" panose="02010609060101010101" pitchFamily="49" charset="-122"/>
              </a:rPr>
              <a:t>含义及作用</a:t>
            </a:r>
            <a:r>
              <a:rPr lang="zh-CN" altLang="en-US" sz="2800" b="1">
                <a:solidFill>
                  <a:schemeClr val="tx1"/>
                </a:solidFill>
                <a:effectLst>
                  <a:outerShdw blurRad="38100" dist="38100" dir="2700000" algn="tl">
                    <a:srgbClr val="000000">
                      <a:alpha val="43137"/>
                    </a:srgbClr>
                  </a:outerShdw>
                </a:effectLst>
                <a:ea typeface="黑体" panose="02010609060101010101" pitchFamily="49" charset="-122"/>
              </a:rPr>
              <a:t>？</a:t>
            </a:r>
          </a:p>
          <a:p>
            <a:pPr>
              <a:lnSpc>
                <a:spcPct val="130000"/>
              </a:lnSpc>
            </a:pPr>
            <a:endParaRPr lang="zh-CN" altLang="en-US" sz="28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sym typeface="+mn-ea"/>
            </a:endParaRPr>
          </a:p>
          <a:p>
            <a:pPr>
              <a:lnSpc>
                <a:spcPct val="130000"/>
              </a:lnSpc>
            </a:pPr>
            <a:r>
              <a:rPr lang="zh-CN" altLang="en-US" sz="28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sym typeface="+mn-ea"/>
              </a:rPr>
              <a:t>含义：</a:t>
            </a:r>
            <a:endParaRPr lang="zh-CN" altLang="en-US" sz="2800" b="1">
              <a:solidFill>
                <a:schemeClr val="tx1"/>
              </a:solidFill>
              <a:effectLst>
                <a:outerShdw blurRad="38100" dist="38100" dir="2700000" algn="tl">
                  <a:srgbClr val="000000">
                    <a:alpha val="43137"/>
                  </a:srgbClr>
                </a:outerShdw>
              </a:effectLst>
              <a:ea typeface="黑体" panose="02010609060101010101" pitchFamily="49" charset="-122"/>
            </a:endParaRPr>
          </a:p>
          <a:p>
            <a:pPr>
              <a:lnSpc>
                <a:spcPct val="130000"/>
              </a:lnSpc>
            </a:pPr>
            <a:r>
              <a:rPr lang="zh-CN" altLang="en-US" sz="2800" b="1">
                <a:solidFill>
                  <a:srgbClr val="0E459D"/>
                </a:solidFill>
                <a:effectLst>
                  <a:outerShdw blurRad="38100" dist="38100" dir="2700000" algn="tl">
                    <a:srgbClr val="000000">
                      <a:alpha val="43137"/>
                    </a:srgbClr>
                  </a:outerShdw>
                </a:effectLst>
                <a:ea typeface="黑体" panose="02010609060101010101" pitchFamily="49" charset="-122"/>
              </a:rPr>
              <a:t>    </a:t>
            </a:r>
            <a:r>
              <a:rPr lang="zh-CN" altLang="en-US" sz="2800" b="1">
                <a:solidFill>
                  <a:srgbClr val="C00000"/>
                </a:solidFill>
                <a:effectLst>
                  <a:outerShdw blurRad="38100" dist="38100" dir="2700000" algn="tl">
                    <a:srgbClr val="000000">
                      <a:alpha val="43137"/>
                    </a:srgbClr>
                  </a:outerShdw>
                </a:effectLst>
                <a:ea typeface="黑体" panose="02010609060101010101" pitchFamily="49" charset="-122"/>
              </a:rPr>
              <a:t>表层含义：</a:t>
            </a:r>
            <a:r>
              <a:rPr lang="zh-CN" altLang="en-US" sz="2800" b="1">
                <a:solidFill>
                  <a:srgbClr val="0E459D"/>
                </a:solidFill>
                <a:effectLst>
                  <a:outerShdw blurRad="38100" dist="38100" dir="2700000" algn="tl">
                    <a:srgbClr val="000000">
                      <a:alpha val="43137"/>
                    </a:srgbClr>
                  </a:outerShdw>
                </a:effectLst>
                <a:ea typeface="黑体" panose="02010609060101010101" pitchFamily="49" charset="-122"/>
              </a:rPr>
              <a:t>指代的是被子上的花纹图案，是一种客观物象。</a:t>
            </a:r>
          </a:p>
          <a:p>
            <a:pPr>
              <a:lnSpc>
                <a:spcPct val="130000"/>
              </a:lnSpc>
            </a:pPr>
            <a:r>
              <a:rPr lang="zh-CN" altLang="en-US" sz="2800" b="1">
                <a:solidFill>
                  <a:srgbClr val="0E459D"/>
                </a:solidFill>
                <a:effectLst>
                  <a:outerShdw blurRad="38100" dist="38100" dir="2700000" algn="tl">
                    <a:srgbClr val="000000">
                      <a:alpha val="43137"/>
                    </a:srgbClr>
                  </a:outerShdw>
                </a:effectLst>
                <a:ea typeface="黑体" panose="02010609060101010101" pitchFamily="49" charset="-122"/>
              </a:rPr>
              <a:t>    </a:t>
            </a:r>
            <a:r>
              <a:rPr lang="zh-CN" altLang="en-US" sz="2800" b="1">
                <a:solidFill>
                  <a:srgbClr val="C00000"/>
                </a:solidFill>
                <a:effectLst>
                  <a:outerShdw blurRad="38100" dist="38100" dir="2700000" algn="tl">
                    <a:srgbClr val="000000">
                      <a:alpha val="43137"/>
                    </a:srgbClr>
                  </a:outerShdw>
                </a:effectLst>
                <a:ea typeface="黑体" panose="02010609060101010101" pitchFamily="49" charset="-122"/>
              </a:rPr>
              <a:t>深层含义：</a:t>
            </a:r>
            <a:r>
              <a:rPr lang="zh-CN" altLang="en-US" sz="2800" b="1">
                <a:solidFill>
                  <a:srgbClr val="0E459D"/>
                </a:solidFill>
                <a:effectLst>
                  <a:outerShdw blurRad="38100" dist="38100" dir="2700000" algn="tl">
                    <a:srgbClr val="000000">
                      <a:alpha val="43137"/>
                    </a:srgbClr>
                  </a:outerShdw>
                </a:effectLst>
                <a:ea typeface="黑体" panose="02010609060101010101" pitchFamily="49" charset="-122"/>
              </a:rPr>
              <a:t>小说通过对新媳妇一系列的动作和细节描写，不仅写出了她对通讯员的友善、关切、崇敬、痛惜、悼念、歉疚的态度变化，更展示了新媳妇娴静、淳朴、善良、纯真、高洁如百合花一样美丽的人性美和性格美。所以，百合花，正是人物纯真、高洁的优美心灵和品格的象征。</a:t>
            </a:r>
          </a:p>
        </p:txBody>
      </p:sp>
      <p:pic>
        <p:nvPicPr>
          <p:cNvPr id="4" name="图片 3" descr="C:\Users\Administrator\Desktop\百合花\u=1757220919,2042033249&amp;fm=26&amp;gp=0.jpgu=1757220919,2042033249&amp;fm=26&amp;gp=0"/>
          <p:cNvPicPr>
            <a:picLocks noChangeAspect="1"/>
          </p:cNvPicPr>
          <p:nvPr/>
        </p:nvPicPr>
        <p:blipFill>
          <a:blip r:embed="rId2"/>
          <a:stretch>
            <a:fillRect/>
          </a:stretch>
        </p:blipFill>
        <p:spPr>
          <a:xfrm>
            <a:off x="8362315" y="447675"/>
            <a:ext cx="2451735" cy="217868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矩形 7"/>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6">
                                            <p:txEl>
                                              <p:pRg st="3" end="3"/>
                                            </p:txEl>
                                          </p:spTgt>
                                        </p:tgtEl>
                                        <p:attrNameLst>
                                          <p:attrName>style.visibility</p:attrName>
                                        </p:attrNameLst>
                                      </p:cBhvr>
                                      <p:to>
                                        <p:strVal val="visible"/>
                                      </p:to>
                                    </p:set>
                                    <p:animEffect transition="in" filter="randombar(horizontal)">
                                      <p:cBhvr>
                                        <p:cTn id="7" dur="500"/>
                                        <p:tgtEl>
                                          <p:spTgt spid="36">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6">
                                            <p:txEl>
                                              <p:pRg st="4" end="4"/>
                                            </p:txEl>
                                          </p:spTgt>
                                        </p:tgtEl>
                                        <p:attrNameLst>
                                          <p:attrName>style.visibility</p:attrName>
                                        </p:attrNameLst>
                                      </p:cBhvr>
                                      <p:to>
                                        <p:strVal val="visible"/>
                                      </p:to>
                                    </p:set>
                                    <p:animEffect transition="in" filter="randombar(horizontal)">
                                      <p:cBhvr>
                                        <p:cTn id="12"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58005" y="581660"/>
            <a:ext cx="7574280" cy="5688965"/>
          </a:xfrm>
          <a:prstGeom prst="rect">
            <a:avLst/>
          </a:prstGeom>
          <a:noFill/>
        </p:spPr>
        <p:txBody>
          <a:bodyPr wrap="square" rtlCol="0">
            <a:spAutoFit/>
          </a:bodyPr>
          <a:lstStyle/>
          <a:p>
            <a:pPr>
              <a:lnSpc>
                <a:spcPct val="130000"/>
              </a:lnSpc>
            </a:pPr>
            <a:r>
              <a:rPr lang="zh-CN" altLang="en-US" sz="2800" b="1">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以“百合花”为题有何</a:t>
            </a:r>
            <a:r>
              <a:rPr lang="zh-CN" altLang="en-US" sz="28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含义及作用</a:t>
            </a:r>
            <a:r>
              <a:rPr lang="zh-CN" altLang="en-US" sz="2800" b="1">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a:t>
            </a:r>
          </a:p>
          <a:p>
            <a:pPr>
              <a:lnSpc>
                <a:spcPct val="130000"/>
              </a:lnSpc>
            </a:pPr>
            <a:endParaRPr lang="zh-CN" altLang="en-US" sz="28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endParaRPr>
          </a:p>
          <a:p>
            <a:pPr>
              <a:lnSpc>
                <a:spcPct val="130000"/>
              </a:lnSpc>
            </a:pPr>
            <a:r>
              <a:rPr lang="zh-CN" altLang="en-US" sz="28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作用：</a:t>
            </a:r>
          </a:p>
          <a:p>
            <a:pPr>
              <a:lnSpc>
                <a:spcPct val="130000"/>
              </a:lnSpc>
            </a:pPr>
            <a:r>
              <a:rPr lang="zh-CN" altLang="en-US" sz="2800" b="1">
                <a:solidFill>
                  <a:srgbClr val="0E459D"/>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①以“百合花”为题，点出文章中的重要内容和相关情节线索；</a:t>
            </a:r>
          </a:p>
          <a:p>
            <a:pPr>
              <a:lnSpc>
                <a:spcPct val="130000"/>
              </a:lnSpc>
            </a:pPr>
            <a:r>
              <a:rPr lang="zh-CN" altLang="en-US" sz="2800" b="1">
                <a:solidFill>
                  <a:srgbClr val="0E459D"/>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②以“百合花”的纯白来象征人民战士、人民群众的高尚情操；</a:t>
            </a:r>
          </a:p>
          <a:p>
            <a:pPr>
              <a:lnSpc>
                <a:spcPct val="130000"/>
              </a:lnSpc>
            </a:pPr>
            <a:r>
              <a:rPr lang="zh-CN" altLang="en-US" sz="2800" b="1">
                <a:solidFill>
                  <a:srgbClr val="0E459D"/>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③以“百合花”作结，有利于揭示文章主旨，即有利于表现纯洁深厚的军民之情和战友之情，传达了高尚的人情美和人性美。</a:t>
            </a:r>
          </a:p>
        </p:txBody>
      </p:sp>
      <p:pic>
        <p:nvPicPr>
          <p:cNvPr id="2" name="图片 1" descr="C:\Users\Administrator\Desktop\百合花\u=1757220919,2042033249&amp;fm=26&amp;gp=0.jpgu=1757220919,2042033249&amp;fm=26&amp;gp=0"/>
          <p:cNvPicPr>
            <a:picLocks noChangeAspect="1"/>
          </p:cNvPicPr>
          <p:nvPr/>
        </p:nvPicPr>
        <p:blipFill>
          <a:blip r:embed="rId2"/>
          <a:stretch>
            <a:fillRect/>
          </a:stretch>
        </p:blipFill>
        <p:spPr>
          <a:xfrm>
            <a:off x="543560" y="2355850"/>
            <a:ext cx="3465830" cy="307975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标题 4"/>
          <p:cNvSpPr>
            <a:spLocks noGrp="1"/>
          </p:cNvSpPr>
          <p:nvPr/>
        </p:nvSpPr>
        <p:spPr>
          <a:xfrm>
            <a:off x="491490" y="419100"/>
            <a:ext cx="3517900" cy="69596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深入探究</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6">
                                            <p:txEl>
                                              <p:pRg st="3" end="3"/>
                                            </p:txEl>
                                          </p:spTgt>
                                        </p:tgtEl>
                                        <p:attrNameLst>
                                          <p:attrName>style.visibility</p:attrName>
                                        </p:attrNameLst>
                                      </p:cBhvr>
                                      <p:to>
                                        <p:strVal val="visible"/>
                                      </p:to>
                                    </p:set>
                                    <p:animEffect transition="in" filter="randombar(horizontal)">
                                      <p:cBhvr>
                                        <p:cTn id="7" dur="500"/>
                                        <p:tgtEl>
                                          <p:spTgt spid="36">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6">
                                            <p:txEl>
                                              <p:pRg st="4" end="4"/>
                                            </p:txEl>
                                          </p:spTgt>
                                        </p:tgtEl>
                                        <p:attrNameLst>
                                          <p:attrName>style.visibility</p:attrName>
                                        </p:attrNameLst>
                                      </p:cBhvr>
                                      <p:to>
                                        <p:strVal val="visible"/>
                                      </p:to>
                                    </p:set>
                                    <p:animEffect transition="in" filter="randombar(horizontal)">
                                      <p:cBhvr>
                                        <p:cTn id="12" dur="500"/>
                                        <p:tgtEl>
                                          <p:spTgt spid="36">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6">
                                            <p:txEl>
                                              <p:pRg st="5" end="5"/>
                                            </p:txEl>
                                          </p:spTgt>
                                        </p:tgtEl>
                                        <p:attrNameLst>
                                          <p:attrName>style.visibility</p:attrName>
                                        </p:attrNameLst>
                                      </p:cBhvr>
                                      <p:to>
                                        <p:strVal val="visible"/>
                                      </p:to>
                                    </p:set>
                                    <p:animEffect transition="in" filter="randombar(horizontal)">
                                      <p:cBhvr>
                                        <p:cTn id="17"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Text Box 15"/>
          <p:cNvSpPr txBox="1">
            <a:spLocks noChangeArrowheads="1"/>
          </p:cNvSpPr>
          <p:nvPr/>
        </p:nvSpPr>
        <p:spPr bwMode="auto">
          <a:xfrm>
            <a:off x="5082540" y="391160"/>
            <a:ext cx="4425315" cy="521970"/>
          </a:xfrm>
          <a:prstGeom prst="rect">
            <a:avLst/>
          </a:prstGeom>
          <a:solidFill>
            <a:schemeClr val="tx2">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8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找出本文的细节描写</a:t>
            </a:r>
          </a:p>
        </p:txBody>
      </p:sp>
      <p:sp>
        <p:nvSpPr>
          <p:cNvPr id="5" name="Text Box 11"/>
          <p:cNvSpPr txBox="1">
            <a:spLocks noChangeArrowheads="1"/>
          </p:cNvSpPr>
          <p:nvPr/>
        </p:nvSpPr>
        <p:spPr bwMode="auto">
          <a:xfrm>
            <a:off x="471487" y="1442403"/>
            <a:ext cx="11328399"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32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kumimoji="1" lang="zh-CN" altLang="en-US" sz="32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肩上的步枪筒里，稀疏地插了几根树枝，这要说是伪装，倒不如算作装饰点缀。</a:t>
            </a:r>
            <a:endParaRPr kumimoji="1" lang="zh-CN" altLang="en-US" sz="3200" b="1">
              <a:solidFill>
                <a:srgbClr val="00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p:txBody>
      </p:sp>
      <p:sp>
        <p:nvSpPr>
          <p:cNvPr id="7" name="Text Box 12"/>
          <p:cNvSpPr txBox="1">
            <a:spLocks noChangeArrowheads="1"/>
          </p:cNvSpPr>
          <p:nvPr/>
        </p:nvSpPr>
        <p:spPr bwMode="auto">
          <a:xfrm>
            <a:off x="810578" y="2760212"/>
            <a:ext cx="763428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3200" b="1">
                <a:solidFill>
                  <a:srgbClr val="A5002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对自然对生活的热爱，天真质朴的心灵</a:t>
            </a:r>
          </a:p>
        </p:txBody>
      </p:sp>
      <p:sp>
        <p:nvSpPr>
          <p:cNvPr id="8" name="Text Box 17"/>
          <p:cNvSpPr txBox="1">
            <a:spLocks noChangeArrowheads="1"/>
          </p:cNvSpPr>
          <p:nvPr/>
        </p:nvSpPr>
        <p:spPr bwMode="auto">
          <a:xfrm>
            <a:off x="395288" y="3672205"/>
            <a:ext cx="1147953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32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kumimoji="1" lang="zh-CN" altLang="en-US" sz="32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我走过去拿起那两个干硬的馒头，看见他背的枪筒里不知在什么时候又多了一枝野菊花，跟那些树枝一起，在他耳边抖抖地颤动着。</a:t>
            </a:r>
            <a:endParaRPr kumimoji="1" lang="zh-CN" altLang="en-US" sz="3200" b="1">
              <a:solidFill>
                <a:srgbClr val="00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p:txBody>
      </p:sp>
      <p:sp>
        <p:nvSpPr>
          <p:cNvPr id="9" name="Rectangle 25"/>
          <p:cNvSpPr>
            <a:spLocks noChangeArrowheads="1"/>
          </p:cNvSpPr>
          <p:nvPr/>
        </p:nvSpPr>
        <p:spPr bwMode="auto">
          <a:xfrm>
            <a:off x="1339215" y="5433695"/>
            <a:ext cx="422211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3200" b="1">
                <a:solidFill>
                  <a:srgbClr val="A5002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通讯员对我的关心</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6" name="标题 4"/>
          <p:cNvSpPr>
            <a:spLocks noGrp="1"/>
          </p:cNvSpPr>
          <p:nvPr/>
        </p:nvSpPr>
        <p:spPr>
          <a:xfrm>
            <a:off x="1033145" y="217170"/>
            <a:ext cx="3517900" cy="69596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ext Box 21"/>
          <p:cNvSpPr txBox="1">
            <a:spLocks noChangeArrowheads="1"/>
          </p:cNvSpPr>
          <p:nvPr/>
        </p:nvSpPr>
        <p:spPr bwMode="auto">
          <a:xfrm>
            <a:off x="472440" y="1251585"/>
            <a:ext cx="381635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32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kumimoji="1" lang="zh-CN" altLang="en-US" sz="32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衣服上的破洞</a:t>
            </a:r>
          </a:p>
        </p:txBody>
      </p:sp>
      <p:sp>
        <p:nvSpPr>
          <p:cNvPr id="12" name="文本框 11"/>
          <p:cNvSpPr txBox="1"/>
          <p:nvPr/>
        </p:nvSpPr>
        <p:spPr>
          <a:xfrm>
            <a:off x="259080" y="2270309"/>
            <a:ext cx="11673840" cy="4225925"/>
          </a:xfrm>
          <a:prstGeom prst="rect">
            <a:avLst/>
          </a:prstGeom>
          <a:solidFill>
            <a:schemeClr val="accent2">
              <a:lumMod val="20000"/>
              <a:lumOff val="80000"/>
            </a:schemeClr>
          </a:solidFill>
        </p:spPr>
        <p:txBody>
          <a:bodyPr wrap="square">
            <a:spAutoFit/>
          </a:bodyPr>
          <a:lstStyle/>
          <a:p>
            <a:pPr fontAlgn="auto">
              <a:lnSpc>
                <a:spcPct val="140000"/>
              </a:lnSpc>
            </a:pPr>
            <a:r>
              <a:rPr lang="en-US" altLang="zh-CN"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24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第一次</a:t>
            </a: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是在“我”和通讯员从新媳妇家借了被子出门时，通讯员由于“接过被子，慌慌张张地转身就走。不想他一步还没有走出去，就听见‘嘶’的一声，衣服挂住了门钩，在肩膀处，挂下一片布来，口子撕得不小”，结果“那媳妇一面笑着，一面赶忙找针拿线，要给他缝上。通讯员高低不肯，挟着被就走”。这一细节一方面写出了通讯员的朴实、腼腆、执拗，另一方面也写出了新媳妇的友善、热情、关切。在情节上为第二次出现作铺垫。</a:t>
            </a:r>
          </a:p>
          <a:p>
            <a:pPr fontAlgn="auto">
              <a:lnSpc>
                <a:spcPct val="140000"/>
              </a:lnSpc>
            </a:pP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24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第二次</a:t>
            </a: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是当通讯员回部队时，“他已经走远了，但还见他肩上撕挂下来的布片在风里一飘一飘”。这一细节写出了通讯员天真质朴的心灵和回部队时乐观的情绪。</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5" name="标题 4"/>
          <p:cNvSpPr>
            <a:spLocks noGrp="1"/>
          </p:cNvSpPr>
          <p:nvPr/>
        </p:nvSpPr>
        <p:spPr>
          <a:xfrm>
            <a:off x="1033145" y="236855"/>
            <a:ext cx="3517900" cy="69596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深入探究</a:t>
            </a:r>
          </a:p>
        </p:txBody>
      </p:sp>
      <p:sp>
        <p:nvSpPr>
          <p:cNvPr id="6" name="Text Box 15"/>
          <p:cNvSpPr txBox="1">
            <a:spLocks noChangeArrowheads="1"/>
          </p:cNvSpPr>
          <p:nvPr/>
        </p:nvSpPr>
        <p:spPr bwMode="auto">
          <a:xfrm>
            <a:off x="4708525" y="410845"/>
            <a:ext cx="4425315" cy="521970"/>
          </a:xfrm>
          <a:prstGeom prst="rect">
            <a:avLst/>
          </a:prstGeom>
          <a:solidFill>
            <a:schemeClr val="tx2">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8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找出本文的细节描写</a:t>
            </a:r>
          </a:p>
        </p:txBody>
      </p:sp>
      <p:pic>
        <p:nvPicPr>
          <p:cNvPr id="7" name="图片 6" descr="C:\Users\Administrator\Desktop\百合花\timg (3).jpgtimg (3)"/>
          <p:cNvPicPr>
            <a:picLocks noChangeAspect="1"/>
          </p:cNvPicPr>
          <p:nvPr/>
        </p:nvPicPr>
        <p:blipFill>
          <a:blip r:embed="rId2"/>
          <a:stretch>
            <a:fillRect/>
          </a:stretch>
        </p:blipFill>
        <p:spPr>
          <a:xfrm>
            <a:off x="9441180" y="324485"/>
            <a:ext cx="2197735" cy="166243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47650" y="1739449"/>
            <a:ext cx="11673840" cy="4742815"/>
          </a:xfrm>
          <a:prstGeom prst="rect">
            <a:avLst/>
          </a:prstGeom>
          <a:solidFill>
            <a:schemeClr val="accent2">
              <a:lumMod val="20000"/>
              <a:lumOff val="80000"/>
            </a:schemeClr>
          </a:solidFill>
        </p:spPr>
        <p:txBody>
          <a:bodyPr wrap="square">
            <a:spAutoFit/>
          </a:bodyPr>
          <a:lstStyle/>
          <a:p>
            <a:pPr fontAlgn="auto">
              <a:lnSpc>
                <a:spcPct val="140000"/>
              </a:lnSpc>
            </a:pPr>
            <a:r>
              <a:rPr lang="en-US" altLang="zh-CN"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24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第三次</a:t>
            </a: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是在通讯员牺牲前，在屋檐下那块门板上“只见新媳妇端着水站在床前，短促的‘啊’了一声”，“他安详地合着眼，军装的肩头上露着那个大洞，一片布还挂在那里”。这一方面印证了牺牲的就是通讯员，照应上文铺垫下文，另一方面写现新媳妇和“我”为此而万分痛惜的心情。</a:t>
            </a:r>
          </a:p>
          <a:p>
            <a:pPr fontAlgn="auto">
              <a:lnSpc>
                <a:spcPct val="140000"/>
              </a:lnSpc>
            </a:pP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2400" b="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第四次</a:t>
            </a:r>
            <a:r>
              <a:rPr lang="zh-CN" altLang="en-US" sz="24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是在作品的倒数第三段：“我过去一摸，果然手都冰冷了。新媳妇却像什么也没看见，什么也没听到，依然拿着针，细细地、密密地缝着那个破洞。”这一细节不仅照应了上文，更表现了新媳妇把通讯员当作亲人，对他无比崇敬的感情。“细细地、密密地缝着那个破洞”，是要把这种深情通过那细密的针脚注入英雄穿的衣服里，使新媳妇的感情得到一次升华。</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5" name="标题 4"/>
          <p:cNvSpPr>
            <a:spLocks noGrp="1"/>
          </p:cNvSpPr>
          <p:nvPr/>
        </p:nvSpPr>
        <p:spPr>
          <a:xfrm>
            <a:off x="1033145" y="236855"/>
            <a:ext cx="3517900" cy="69596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深入探究</a:t>
            </a:r>
          </a:p>
        </p:txBody>
      </p:sp>
      <p:sp>
        <p:nvSpPr>
          <p:cNvPr id="6" name="Text Box 15"/>
          <p:cNvSpPr txBox="1">
            <a:spLocks noChangeArrowheads="1"/>
          </p:cNvSpPr>
          <p:nvPr/>
        </p:nvSpPr>
        <p:spPr bwMode="auto">
          <a:xfrm>
            <a:off x="5082540" y="391160"/>
            <a:ext cx="4425315" cy="521970"/>
          </a:xfrm>
          <a:prstGeom prst="rect">
            <a:avLst/>
          </a:prstGeom>
          <a:solidFill>
            <a:schemeClr val="tx2">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8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找出本文的细节描写</a:t>
            </a:r>
          </a:p>
        </p:txBody>
      </p:sp>
      <p:sp>
        <p:nvSpPr>
          <p:cNvPr id="7" name="Text Box 21"/>
          <p:cNvSpPr txBox="1">
            <a:spLocks noChangeArrowheads="1"/>
          </p:cNvSpPr>
          <p:nvPr/>
        </p:nvSpPr>
        <p:spPr bwMode="auto">
          <a:xfrm>
            <a:off x="472440" y="1155700"/>
            <a:ext cx="381635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32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kumimoji="1" lang="zh-CN" altLang="en-US" sz="32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衣服上的破洞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Text Box 15"/>
          <p:cNvSpPr txBox="1">
            <a:spLocks noChangeArrowheads="1"/>
          </p:cNvSpPr>
          <p:nvPr/>
        </p:nvSpPr>
        <p:spPr bwMode="auto">
          <a:xfrm>
            <a:off x="5174615" y="430530"/>
            <a:ext cx="4972050" cy="521970"/>
          </a:xfrm>
          <a:prstGeom prst="rect">
            <a:avLst/>
          </a:prstGeom>
          <a:solidFill>
            <a:schemeClr val="tx2">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8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尝试回答下列问题</a:t>
            </a:r>
          </a:p>
        </p:txBody>
      </p:sp>
      <p:sp>
        <p:nvSpPr>
          <p:cNvPr id="8" name="文本框 7"/>
          <p:cNvSpPr txBox="1"/>
          <p:nvPr/>
        </p:nvSpPr>
        <p:spPr>
          <a:xfrm>
            <a:off x="942975" y="1749475"/>
            <a:ext cx="9814560" cy="953135"/>
          </a:xfrm>
          <a:prstGeom prst="rect">
            <a:avLst/>
          </a:prstGeom>
          <a:noFill/>
        </p:spPr>
        <p:txBody>
          <a:bodyPr wrap="square">
            <a:spAutoFit/>
          </a:bodyPr>
          <a:lstStyle/>
          <a:p>
            <a:r>
              <a:rPr lang="en-US" altLang="zh-CN"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明知已无实用意义</a:t>
            </a:r>
            <a:r>
              <a:rPr lang="en-US" altLang="zh-CN"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为什么新媳妇还缝补通讯员衣服的破洞</a:t>
            </a:r>
            <a:r>
              <a:rPr lang="en-US" altLang="zh-CN"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把结婚用的新被子垫放到他的棺木中</a:t>
            </a:r>
            <a:r>
              <a:rPr lang="en-US" altLang="zh-CN"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p:txBody>
      </p:sp>
      <p:sp>
        <p:nvSpPr>
          <p:cNvPr id="13" name="文本框 12"/>
          <p:cNvSpPr txBox="1"/>
          <p:nvPr/>
        </p:nvSpPr>
        <p:spPr>
          <a:xfrm>
            <a:off x="646430" y="3298190"/>
            <a:ext cx="10899775" cy="2501900"/>
          </a:xfrm>
          <a:prstGeom prst="rect">
            <a:avLst/>
          </a:prstGeom>
          <a:solidFill>
            <a:schemeClr val="accent2">
              <a:lumMod val="20000"/>
              <a:lumOff val="80000"/>
            </a:schemeClr>
          </a:solidFill>
        </p:spPr>
        <p:txBody>
          <a:bodyPr wrap="square">
            <a:spAutoFit/>
          </a:bodyPr>
          <a:lstStyle/>
          <a:p>
            <a:pPr fontAlgn="auto">
              <a:lnSpc>
                <a:spcPct val="140000"/>
              </a:lnSpc>
            </a:pPr>
            <a:r>
              <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这是无法控制的深挚情感的倾泻：</a:t>
            </a:r>
          </a:p>
          <a:p>
            <a:pPr fontAlgn="auto">
              <a:lnSpc>
                <a:spcPct val="140000"/>
              </a:lnSpc>
            </a:pPr>
            <a:r>
              <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一是无法补救的歉疚之情</a:t>
            </a:r>
          </a:p>
          <a:p>
            <a:pPr fontAlgn="auto">
              <a:lnSpc>
                <a:spcPct val="140000"/>
              </a:lnSpc>
            </a:pPr>
            <a:r>
              <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二是对舍己救人的英雄战士无比崇敬、悲痛的感情。</a:t>
            </a:r>
          </a:p>
          <a:p>
            <a:pPr fontAlgn="auto">
              <a:lnSpc>
                <a:spcPct val="140000"/>
              </a:lnSpc>
            </a:pPr>
            <a:r>
              <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三是对这个年轻可爱生命骤然离去的痛惜之情、深情悼念。</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
        <p:nvSpPr>
          <p:cNvPr id="5" name="标题 4"/>
          <p:cNvSpPr>
            <a:spLocks noGrp="1"/>
          </p:cNvSpPr>
          <p:nvPr/>
        </p:nvSpPr>
        <p:spPr>
          <a:xfrm>
            <a:off x="1033145" y="256540"/>
            <a:ext cx="3517900" cy="69596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215900" y="208915"/>
            <a:ext cx="2891155" cy="609600"/>
          </a:xfrm>
          <a:solidFill>
            <a:schemeClr val="accent1">
              <a:lumMod val="75000"/>
            </a:schemeClr>
          </a:solidFill>
        </p:spPr>
        <p:txBody>
          <a:bodyPr>
            <a:normAutofit/>
          </a:bodyPr>
          <a:lstStyle/>
          <a:p>
            <a:r>
              <a:rPr lang="zh-CN" altLang="en-US" sz="32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走近作者</a:t>
            </a:r>
          </a:p>
        </p:txBody>
      </p:sp>
      <p:sp>
        <p:nvSpPr>
          <p:cNvPr id="8" name="文本框 7"/>
          <p:cNvSpPr txBox="1"/>
          <p:nvPr/>
        </p:nvSpPr>
        <p:spPr>
          <a:xfrm>
            <a:off x="244475" y="872490"/>
            <a:ext cx="8841105" cy="3538220"/>
          </a:xfrm>
          <a:prstGeom prst="rect">
            <a:avLst/>
          </a:prstGeom>
          <a:solidFill>
            <a:schemeClr val="accent1">
              <a:lumMod val="20000"/>
              <a:lumOff val="80000"/>
            </a:schemeClr>
          </a:solidFill>
        </p:spPr>
        <p:txBody>
          <a:bodyPr wrap="square">
            <a:spAutoFit/>
          </a:bodyPr>
          <a:lstStyle/>
          <a:p>
            <a:pPr marL="342900" marR="0" lvl="0" indent="-342900" algn="l" defTabSz="914400" rtl="0" eaLnBrk="1" fontAlgn="auto" latinLnBrk="0" hangingPunct="1">
              <a:lnSpc>
                <a:spcPct val="100000"/>
              </a:lnSpc>
              <a:spcBef>
                <a:spcPct val="20000"/>
              </a:spcBef>
              <a:spcAft>
                <a:spcPct val="0"/>
              </a:spcAft>
              <a:buClr>
                <a:schemeClr val="accent1"/>
              </a:buClr>
              <a:buSzPct val="70000"/>
              <a:buFont typeface="Wingdings 2" panose="05020102010507070707"/>
              <a:buChar char=""/>
              <a:defRPr/>
            </a:pPr>
            <a:r>
              <a:rPr lang="en-US" altLang="zh-CN" sz="2800">
                <a:latin typeface="微软雅黑" panose="020b0503020204020204" charset="-122"/>
                <a:ea typeface="微软雅黑" panose="020b0503020204020204" charset="-122"/>
              </a:rPr>
              <a:t>     </a:t>
            </a:r>
            <a:r>
              <a:rPr lang="en-US" altLang="zh-CN"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2800" b="1" noProof="0" smtClean="0">
                <a:ln>
                  <a:noFill/>
                </a:ln>
                <a:effectLst/>
                <a:uLnTx/>
                <a:uFillTx/>
                <a:sym typeface="+mn-ea"/>
              </a:rPr>
              <a:t> 茹志鹃（</a:t>
            </a:r>
            <a:r>
              <a:rPr lang="en-US" altLang="zh-CN" sz="2800" b="1" noProof="0" smtClean="0">
                <a:ln>
                  <a:noFill/>
                </a:ln>
                <a:effectLst/>
                <a:uLnTx/>
                <a:uFillTx/>
                <a:sym typeface="+mn-ea"/>
              </a:rPr>
              <a:t>1925-1998</a:t>
            </a:r>
            <a:r>
              <a:rPr lang="zh-CN" altLang="en-US" sz="2800" b="1" noProof="0" smtClean="0">
                <a:ln>
                  <a:noFill/>
                </a:ln>
                <a:effectLst/>
                <a:uLnTx/>
                <a:uFillTx/>
                <a:sym typeface="+mn-ea"/>
              </a:rPr>
              <a:t>），当代著名女作家。</a:t>
            </a:r>
            <a:r>
              <a:rPr lang="zh-CN" altLang="zh-CN" sz="2800" b="1" noProof="0" smtClean="0">
                <a:ln>
                  <a:noFill/>
                </a:ln>
                <a:effectLst/>
                <a:uLnTx/>
                <a:uFillTx/>
                <a:sym typeface="+mn-ea"/>
              </a:rPr>
              <a:t>祖籍浙江杭州。</a:t>
            </a:r>
            <a:r>
              <a:rPr lang="en-US" altLang="zh-CN" sz="2800" b="1" noProof="0" smtClean="0">
                <a:ln>
                  <a:noFill/>
                </a:ln>
                <a:effectLst/>
                <a:uLnTx/>
                <a:uFillTx/>
                <a:sym typeface="+mn-ea"/>
              </a:rPr>
              <a:t>1925</a:t>
            </a:r>
            <a:r>
              <a:rPr lang="zh-CN" altLang="zh-CN" sz="2800" b="1" noProof="0" smtClean="0">
                <a:ln>
                  <a:noFill/>
                </a:ln>
                <a:effectLst/>
                <a:uLnTx/>
                <a:uFillTx/>
                <a:sym typeface="+mn-ea"/>
              </a:rPr>
              <a:t>年</a:t>
            </a:r>
            <a:r>
              <a:rPr lang="en-US" altLang="zh-CN" sz="2800" b="1" noProof="0" smtClean="0">
                <a:ln>
                  <a:noFill/>
                </a:ln>
                <a:effectLst/>
                <a:uLnTx/>
                <a:uFillTx/>
                <a:sym typeface="+mn-ea"/>
              </a:rPr>
              <a:t>9</a:t>
            </a:r>
            <a:r>
              <a:rPr lang="zh-CN" altLang="zh-CN" sz="2800" b="1" noProof="0" smtClean="0">
                <a:ln>
                  <a:noFill/>
                </a:ln>
                <a:effectLst/>
                <a:uLnTx/>
                <a:uFillTx/>
                <a:sym typeface="+mn-ea"/>
              </a:rPr>
              <a:t>月生于上海。</a:t>
            </a:r>
            <a:r>
              <a:rPr lang="zh-CN" altLang="en-US" sz="2800" b="1" noProof="0" smtClean="0">
                <a:ln>
                  <a:noFill/>
                </a:ln>
                <a:effectLst/>
                <a:uLnTx/>
                <a:uFillTx/>
                <a:sym typeface="+mn-ea"/>
              </a:rPr>
              <a:t>创作以短篇小说见长，笔调清新，俊逸，情节简单明了，细节丰富传神，</a:t>
            </a:r>
            <a:r>
              <a:rPr lang="zh-CN" altLang="en-US" sz="2800" b="1" noProof="0" smtClean="0">
                <a:ln>
                  <a:noFill/>
                </a:ln>
                <a:solidFill>
                  <a:srgbClr val="FF0000"/>
                </a:solidFill>
                <a:effectLst/>
                <a:uLnTx/>
                <a:uFillTx/>
                <a:sym typeface="+mn-ea"/>
              </a:rPr>
              <a:t>善于从较小的角度去反映时代的本质</a:t>
            </a:r>
            <a:r>
              <a:rPr lang="zh-CN" altLang="en-US" sz="2800" b="1" noProof="0" smtClean="0">
                <a:ln>
                  <a:noFill/>
                </a:ln>
                <a:effectLst/>
                <a:uLnTx/>
                <a:uFillTx/>
                <a:sym typeface="+mn-ea"/>
              </a:rPr>
              <a:t>。出版了</a:t>
            </a:r>
            <a:r>
              <a:rPr lang="en-US" altLang="zh-CN" sz="2800" b="1" noProof="0" smtClean="0">
                <a:ln>
                  <a:noFill/>
                </a:ln>
                <a:effectLst/>
                <a:uLnTx/>
                <a:uFillTx/>
                <a:sym typeface="+mn-ea"/>
              </a:rPr>
              <a:t>《</a:t>
            </a:r>
            <a:r>
              <a:rPr lang="zh-CN" altLang="en-US" sz="2800" b="1" noProof="0" smtClean="0">
                <a:ln>
                  <a:noFill/>
                </a:ln>
                <a:effectLst/>
                <a:uLnTx/>
                <a:uFillTx/>
                <a:sym typeface="+mn-ea"/>
              </a:rPr>
              <a:t>高高的白杨树</a:t>
            </a:r>
            <a:r>
              <a:rPr lang="en-US" altLang="zh-CN" sz="2800" b="1" noProof="0" smtClean="0">
                <a:ln>
                  <a:noFill/>
                </a:ln>
                <a:effectLst/>
                <a:uLnTx/>
                <a:uFillTx/>
                <a:sym typeface="+mn-ea"/>
              </a:rPr>
              <a:t>》《</a:t>
            </a:r>
            <a:r>
              <a:rPr lang="zh-CN" altLang="en-US" sz="2800" b="1" noProof="0" smtClean="0">
                <a:ln>
                  <a:noFill/>
                </a:ln>
                <a:effectLst/>
                <a:uLnTx/>
                <a:uFillTx/>
                <a:sym typeface="+mn-ea"/>
              </a:rPr>
              <a:t>静静的产院</a:t>
            </a:r>
            <a:r>
              <a:rPr lang="en-US" altLang="zh-CN" sz="2800" b="1" noProof="0" smtClean="0">
                <a:ln>
                  <a:noFill/>
                </a:ln>
                <a:effectLst/>
                <a:uLnTx/>
                <a:uFillTx/>
                <a:sym typeface="+mn-ea"/>
              </a:rPr>
              <a:t>》</a:t>
            </a:r>
            <a:r>
              <a:rPr lang="zh-CN" altLang="en-US" sz="2800" b="1" noProof="0" smtClean="0">
                <a:ln>
                  <a:noFill/>
                </a:ln>
                <a:effectLst/>
                <a:uLnTx/>
                <a:uFillTx/>
                <a:sym typeface="+mn-ea"/>
              </a:rPr>
              <a:t>和</a:t>
            </a:r>
            <a:r>
              <a:rPr lang="en-US" altLang="zh-CN" sz="2800" b="1" noProof="0" smtClean="0">
                <a:ln>
                  <a:noFill/>
                </a:ln>
                <a:effectLst/>
                <a:uLnTx/>
                <a:uFillTx/>
                <a:sym typeface="+mn-ea"/>
              </a:rPr>
              <a:t>《</a:t>
            </a:r>
            <a:r>
              <a:rPr lang="zh-CN" altLang="en-US" sz="2800" b="1" noProof="0" smtClean="0">
                <a:ln>
                  <a:noFill/>
                </a:ln>
                <a:effectLst/>
                <a:uLnTx/>
                <a:uFillTx/>
                <a:sym typeface="+mn-ea"/>
              </a:rPr>
              <a:t>百合花</a:t>
            </a:r>
            <a:r>
              <a:rPr lang="en-US" altLang="zh-CN" sz="2800" b="1" noProof="0" smtClean="0">
                <a:ln>
                  <a:noFill/>
                </a:ln>
                <a:effectLst/>
                <a:uLnTx/>
                <a:uFillTx/>
                <a:sym typeface="+mn-ea"/>
              </a:rPr>
              <a:t>》</a:t>
            </a:r>
            <a:r>
              <a:rPr lang="zh-CN" altLang="en-US" sz="2800" b="1" noProof="0" smtClean="0">
                <a:ln>
                  <a:noFill/>
                </a:ln>
                <a:effectLst/>
                <a:uLnTx/>
                <a:uFillTx/>
                <a:sym typeface="+mn-ea"/>
              </a:rPr>
              <a:t>等短篇集。 </a:t>
            </a:r>
            <a:r>
              <a:rPr lang="en-US" altLang="zh-CN" sz="2800" b="1" noProof="0" smtClean="0">
                <a:ln>
                  <a:noFill/>
                </a:ln>
                <a:effectLst/>
                <a:uLnTx/>
                <a:uFillTx/>
                <a:sym typeface="+mn-ea"/>
              </a:rPr>
              <a:t>1958</a:t>
            </a:r>
            <a:r>
              <a:rPr lang="zh-CN" altLang="zh-CN" sz="2800" b="1" noProof="0" smtClean="0">
                <a:ln>
                  <a:noFill/>
                </a:ln>
                <a:effectLst/>
                <a:uLnTx/>
                <a:uFillTx/>
                <a:sym typeface="+mn-ea"/>
              </a:rPr>
              <a:t>年</a:t>
            </a:r>
            <a:r>
              <a:rPr lang="en-US" altLang="zh-CN" sz="2800" b="1" noProof="0" smtClean="0">
                <a:ln>
                  <a:noFill/>
                </a:ln>
                <a:effectLst/>
                <a:uLnTx/>
                <a:uFillTx/>
                <a:sym typeface="+mn-ea"/>
              </a:rPr>
              <a:t>3</a:t>
            </a:r>
            <a:r>
              <a:rPr lang="zh-CN" altLang="zh-CN" sz="2800" b="1" noProof="0" smtClean="0">
                <a:ln>
                  <a:noFill/>
                </a:ln>
                <a:effectLst/>
                <a:uLnTx/>
                <a:uFillTx/>
                <a:sym typeface="+mn-ea"/>
              </a:rPr>
              <a:t>月，在《延河》</a:t>
            </a:r>
            <a:r>
              <a:rPr lang="zh-CN" altLang="en-US" sz="2800" b="1" noProof="0" smtClean="0">
                <a:ln>
                  <a:noFill/>
                </a:ln>
                <a:effectLst/>
                <a:uLnTx/>
                <a:uFillTx/>
                <a:sym typeface="+mn-ea"/>
              </a:rPr>
              <a:t>月刊</a:t>
            </a:r>
            <a:r>
              <a:rPr lang="zh-CN" altLang="zh-CN" sz="2800" b="1" noProof="0" smtClean="0">
                <a:ln>
                  <a:noFill/>
                </a:ln>
                <a:effectLst/>
                <a:uLnTx/>
                <a:uFillTx/>
                <a:sym typeface="+mn-ea"/>
              </a:rPr>
              <a:t>上发表了著名作品《百合花》，</a:t>
            </a:r>
            <a:r>
              <a:rPr lang="zh-CN" altLang="en-US" sz="2800" b="1" noProof="0" smtClean="0">
                <a:ln>
                  <a:noFill/>
                </a:ln>
                <a:effectLst/>
                <a:uLnTx/>
                <a:uFillTx/>
                <a:sym typeface="+mn-ea"/>
              </a:rPr>
              <a:t>被茅盾誉为当时</a:t>
            </a:r>
            <a:r>
              <a:rPr lang="zh-CN" altLang="en-US" sz="2800" b="1" noProof="0" smtClean="0">
                <a:ln>
                  <a:noFill/>
                </a:ln>
                <a:solidFill>
                  <a:srgbClr val="FF0000"/>
                </a:solidFill>
                <a:effectLst/>
                <a:uLnTx/>
                <a:uFillTx/>
                <a:sym typeface="+mn-ea"/>
              </a:rPr>
              <a:t>最使他满意和感动的一篇小说</a:t>
            </a:r>
            <a:r>
              <a:rPr lang="zh-CN" altLang="en-US" sz="2800" b="1" noProof="0" smtClean="0">
                <a:ln>
                  <a:noFill/>
                </a:ln>
                <a:effectLst/>
                <a:uLnTx/>
                <a:uFillTx/>
                <a:sym typeface="+mn-ea"/>
              </a:rPr>
              <a:t>，</a:t>
            </a:r>
            <a:r>
              <a:rPr lang="en-US" altLang="zh-CN" sz="2800" b="1" noProof="0" smtClean="0">
                <a:ln>
                  <a:noFill/>
                </a:ln>
                <a:effectLst/>
                <a:uLnTx/>
                <a:uFillTx/>
                <a:sym typeface="+mn-ea"/>
              </a:rPr>
              <a:t>《</a:t>
            </a:r>
            <a:r>
              <a:rPr lang="zh-CN" altLang="en-US" sz="2800" b="1" noProof="0" smtClean="0">
                <a:ln>
                  <a:noFill/>
                </a:ln>
                <a:effectLst/>
                <a:uLnTx/>
                <a:uFillTx/>
                <a:sym typeface="+mn-ea"/>
              </a:rPr>
              <a:t>百合花</a:t>
            </a:r>
            <a:r>
              <a:rPr lang="en-US" altLang="zh-CN" sz="2800" b="1" noProof="0" smtClean="0">
                <a:ln>
                  <a:noFill/>
                </a:ln>
                <a:effectLst/>
                <a:uLnTx/>
                <a:uFillTx/>
                <a:sym typeface="+mn-ea"/>
              </a:rPr>
              <a:t>》</a:t>
            </a:r>
            <a:r>
              <a:rPr lang="zh-CN" altLang="zh-CN" sz="2800" b="1" noProof="0" smtClean="0">
                <a:ln>
                  <a:noFill/>
                </a:ln>
                <a:effectLst/>
                <a:uLnTx/>
                <a:uFillTx/>
                <a:sym typeface="+mn-ea"/>
              </a:rPr>
              <a:t>标志着她艺术风格开始形成。</a:t>
            </a:r>
            <a:endParaRPr lang="zh-CN" altLang="en-US" sz="2800" b="1">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2"/>
          <p:cNvPicPr>
            <a:picLocks noChangeAspect="1"/>
          </p:cNvPicPr>
          <p:nvPr>
            <p:custDataLst>
              <p:tags r:id="rId3"/>
            </p:custDataLst>
          </p:nvPr>
        </p:nvPicPr>
        <p:blipFill>
          <a:blip r:embed="rId2"/>
          <a:stretch>
            <a:fillRect/>
          </a:stretch>
        </p:blipFill>
        <p:spPr>
          <a:xfrm>
            <a:off x="9086215" y="1661160"/>
            <a:ext cx="2546350" cy="3649345"/>
          </a:xfrm>
          <a:prstGeom prst="rect">
            <a:avLst/>
          </a:prstGeom>
          <a:ln>
            <a:noFill/>
          </a:ln>
          <a:effectLst>
            <a:outerShdw blurRad="292100" dist="139700" dir="2700000" algn="tl" rotWithShape="0">
              <a:srgbClr val="333333">
                <a:alpha val="65000"/>
              </a:srgbClr>
            </a:outerShdw>
          </a:effectLst>
        </p:spPr>
      </p:pic>
      <p:sp>
        <p:nvSpPr>
          <p:cNvPr id="4" name="矩形 3"/>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矩形 7170"/>
          <p:cNvSpPr/>
          <p:nvPr/>
        </p:nvSpPr>
        <p:spPr>
          <a:xfrm>
            <a:off x="554990" y="205740"/>
            <a:ext cx="11003280" cy="1938020"/>
          </a:xfrm>
          <a:prstGeom prst="rect">
            <a:avLst/>
          </a:prstGeom>
          <a:noFill/>
          <a:ln w="9525">
            <a:noFill/>
          </a:ln>
        </p:spPr>
        <p:txBody>
          <a:bodyPr wrap="square">
            <a:spAutoFit/>
          </a:bodyPr>
          <a:lstStyle/>
          <a:p>
            <a:r>
              <a:rPr lang="en-US" altLang="zh-CN" sz="2400" b="1">
                <a:solidFill>
                  <a:srgbClr val="000000"/>
                </a:solidFill>
                <a:latin typeface="Arial" panose="020b0604020202020204" pitchFamily="34" charset="0"/>
                <a:sym typeface="Arial" panose="020b0604020202020204" pitchFamily="34" charset="0"/>
              </a:rPr>
              <a:t>       </a:t>
            </a:r>
            <a:r>
              <a:rPr lang="zh-CN" altLang="en-US" sz="2400" b="1">
                <a:solidFill>
                  <a:srgbClr val="000000"/>
                </a:solidFill>
                <a:latin typeface="Arial" panose="020b0604020202020204" pitchFamily="34" charset="0"/>
                <a:sym typeface="Arial" panose="020b0604020202020204" pitchFamily="34" charset="0"/>
              </a:rPr>
              <a:t>同学们</a:t>
            </a:r>
            <a:r>
              <a:rPr lang="en-US" altLang="zh-CN" sz="2400" b="1">
                <a:solidFill>
                  <a:srgbClr val="000000"/>
                </a:solidFill>
                <a:latin typeface="Arial" panose="020b0604020202020204" pitchFamily="34" charset="0"/>
                <a:sym typeface="Arial" panose="020b0604020202020204" pitchFamily="34" charset="0"/>
              </a:rPr>
              <a:t>,</a:t>
            </a:r>
            <a:r>
              <a:rPr lang="zh-CN" altLang="en-US" sz="2400" b="1">
                <a:solidFill>
                  <a:srgbClr val="000000"/>
                </a:solidFill>
                <a:latin typeface="Arial" panose="020b0604020202020204" pitchFamily="34" charset="0"/>
                <a:sym typeface="Arial" panose="020b0604020202020204" pitchFamily="34" charset="0"/>
              </a:rPr>
              <a:t>每年的国庆节大家关注到没有，国家领导人向人民英雄纪念碑敬献了鲜花，以此来缅怀那些为新中国的成立而英勇捐躯的烈士们。</a:t>
            </a:r>
            <a:endParaRPr lang="zh-CN" altLang="zh-CN">
              <a:solidFill>
                <a:srgbClr val="000000"/>
              </a:solidFill>
              <a:latin typeface="Arial" panose="020b0604020202020204" pitchFamily="34" charset="0"/>
              <a:sym typeface="Arial" panose="020b0604020202020204" pitchFamily="34" charset="0"/>
            </a:endParaRPr>
          </a:p>
          <a:p>
            <a:r>
              <a:rPr lang="zh-CN" altLang="en-US" sz="2400" b="1">
                <a:solidFill>
                  <a:srgbClr val="000000"/>
                </a:solidFill>
                <a:latin typeface="Arial" panose="020b0604020202020204" pitchFamily="34" charset="0"/>
                <a:sym typeface="Arial" panose="020b0604020202020204" pitchFamily="34" charset="0"/>
              </a:rPr>
              <a:t>     </a:t>
            </a:r>
            <a:r>
              <a:rPr lang="en-US" altLang="zh-CN" sz="2400" b="1">
                <a:solidFill>
                  <a:srgbClr val="000000"/>
                </a:solidFill>
                <a:latin typeface="Arial" panose="020b0604020202020204" pitchFamily="34" charset="0"/>
                <a:sym typeface="Arial" panose="020b0604020202020204" pitchFamily="34" charset="0"/>
              </a:rPr>
              <a:t>  </a:t>
            </a:r>
            <a:r>
              <a:rPr lang="zh-CN" altLang="en-US" sz="2400" b="1">
                <a:solidFill>
                  <a:srgbClr val="000000"/>
                </a:solidFill>
                <a:latin typeface="Arial" panose="020b0604020202020204" pitchFamily="34" charset="0"/>
                <a:sym typeface="Arial" panose="020b0604020202020204" pitchFamily="34" charset="0"/>
              </a:rPr>
              <a:t>是啊，我们现在生活的和平年代，是无数革命先烈用青春、用生命换来的，我们不能更不应该忘记他们。</a:t>
            </a:r>
            <a:endParaRPr lang="zh-CN" altLang="zh-CN">
              <a:solidFill>
                <a:srgbClr val="000000"/>
              </a:solidFill>
              <a:latin typeface="Arial" panose="020b0604020202020204" pitchFamily="34" charset="0"/>
              <a:sym typeface="Arial" panose="020b0604020202020204" pitchFamily="34" charset="0"/>
            </a:endParaRPr>
          </a:p>
          <a:p>
            <a:r>
              <a:rPr lang="zh-CN" altLang="en-US" sz="2400" b="1">
                <a:solidFill>
                  <a:srgbClr val="000000"/>
                </a:solidFill>
                <a:latin typeface="Arial" panose="020b0604020202020204" pitchFamily="34" charset="0"/>
                <a:sym typeface="Arial" panose="020b0604020202020204" pitchFamily="34" charset="0"/>
              </a:rPr>
              <a:t>       </a:t>
            </a:r>
            <a:endParaRPr lang="zh-CN" altLang="zh-CN">
              <a:solidFill>
                <a:srgbClr val="000000"/>
              </a:solidFill>
              <a:latin typeface="Arial" panose="020b0604020202020204" pitchFamily="34" charset="0"/>
              <a:sym typeface="Arial" panose="020b0604020202020204" pitchFamily="34" charset="0"/>
            </a:endParaRPr>
          </a:p>
        </p:txBody>
      </p:sp>
      <p:pic>
        <p:nvPicPr>
          <p:cNvPr id="7170" name="图片 7169"/>
          <p:cNvPicPr>
            <a:picLocks noChangeAspect="1"/>
          </p:cNvPicPr>
          <p:nvPr/>
        </p:nvPicPr>
        <p:blipFill>
          <a:blip r:embed="rId2"/>
          <a:stretch>
            <a:fillRect/>
          </a:stretch>
        </p:blipFill>
        <p:spPr>
          <a:xfrm>
            <a:off x="0" y="1928495"/>
            <a:ext cx="8444865" cy="4929505"/>
          </a:xfrm>
          <a:prstGeom prst="rect">
            <a:avLst/>
          </a:prstGeom>
          <a:noFill/>
          <a:ln w="9525">
            <a:noFill/>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2390" y="171450"/>
            <a:ext cx="10515600" cy="1325563"/>
          </a:xfrm>
        </p:spPr>
        <p:txBody>
          <a:bodyPr>
            <a:scene3d>
              <a:camera prst="orthographicFront"/>
              <a:lightRig rig="threePt" dir="t"/>
            </a:scene3d>
          </a:bodyPr>
          <a:lstStyle/>
          <a:p>
            <a:r>
              <a:rPr lang="zh-CN" altLang="en-US">
                <a:solidFill>
                  <a:schemeClr val="tx1"/>
                </a:solidFill>
                <a:effectLst>
                  <a:outerShdw blurRad="38100" dist="19050" dir="2700000" algn="tl" rotWithShape="0">
                    <a:schemeClr val="dk1">
                      <a:alpha val="40000"/>
                    </a:schemeClr>
                  </a:outerShdw>
                </a:effectLst>
              </a:rPr>
              <a:t>最美逆行者</a:t>
            </a:r>
          </a:p>
        </p:txBody>
      </p:sp>
      <p:pic>
        <p:nvPicPr>
          <p:cNvPr id="56321" name="图片 1" descr="12345"/>
          <p:cNvPicPr>
            <a:picLocks noGrp="1" noChangeAspect="1"/>
          </p:cNvPicPr>
          <p:nvPr>
            <p:ph idx="1"/>
          </p:nvPr>
        </p:nvPicPr>
        <p:blipFill>
          <a:blip r:embed="rId2"/>
          <a:stretch>
            <a:fillRect/>
          </a:stretch>
        </p:blipFill>
        <p:spPr>
          <a:xfrm>
            <a:off x="371475" y="1497330"/>
            <a:ext cx="6985000" cy="5220335"/>
          </a:xfrm>
          <a:prstGeom prst="rect">
            <a:avLst/>
          </a:prstGeom>
          <a:noFill/>
          <a:ln w="9525">
            <a:noFill/>
          </a:ln>
        </p:spPr>
      </p:pic>
      <p:pic>
        <p:nvPicPr>
          <p:cNvPr id="56322" name="图片 2" descr="23456"/>
          <p:cNvPicPr>
            <a:picLocks noChangeAspect="1"/>
          </p:cNvPicPr>
          <p:nvPr/>
        </p:nvPicPr>
        <p:blipFill>
          <a:blip r:embed="rId3"/>
          <a:stretch>
            <a:fillRect/>
          </a:stretch>
        </p:blipFill>
        <p:spPr>
          <a:xfrm>
            <a:off x="7767638" y="171133"/>
            <a:ext cx="4424362" cy="6656387"/>
          </a:xfrm>
          <a:prstGeom prst="rect">
            <a:avLst/>
          </a:prstGeom>
          <a:noFill/>
          <a:ln w="9525">
            <a:noFill/>
          </a:ln>
        </p:spPr>
      </p:pic>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fontAlgn="auto">
              <a:lnSpc>
                <a:spcPct val="150000"/>
              </a:lnSpc>
            </a:pPr>
            <a:r>
              <a:rPr lang="zh-CN" altLang="en-US">
                <a:latin typeface="微软雅黑" panose="020b0503020204020204" charset="-122"/>
                <a:ea typeface="微软雅黑" panose="020b0503020204020204" charset="-122"/>
                <a:sym typeface="宋体" panose="02010600030101010101" pitchFamily="2" charset="-122"/>
              </a:rPr>
              <a:t>请以“假如我与心中的英雄生活一天”为题，写一篇记叙文。要求：自选一位中华英雄，展开想象，叙述你和他（她）在一起的故事，写出英雄人物的风貌和你的情感。</a:t>
            </a:r>
            <a:endParaRPr lang="zh-CN" altLang="en-US">
              <a:latin typeface="微软雅黑" panose="020b0503020204020204" charset="-122"/>
              <a:ea typeface="微软雅黑" panose="020b0503020204020204" charset="-122"/>
            </a:endParaRPr>
          </a:p>
          <a:p>
            <a:endParaRPr lang="zh-CN" altLang="en-US"/>
          </a:p>
        </p:txBody>
      </p:sp>
      <p:pic>
        <p:nvPicPr>
          <p:cNvPr id="4" name="New picture"/>
          <p:cNvPicPr/>
          <p:nvPr/>
        </p:nvPicPr>
        <p:blipFill>
          <a:blip r:embed="rId2"/>
          <a:stretch>
            <a:fillRect/>
          </a:stretch>
        </p:blipFill>
        <p:spPr>
          <a:xfrm>
            <a:off x="12560300" y="10439400"/>
            <a:ext cx="304800" cy="2286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831215" y="2155190"/>
            <a:ext cx="10838180" cy="3322955"/>
          </a:xfrm>
          <a:prstGeom prst="rect">
            <a:avLst/>
          </a:prstGeom>
          <a:noFill/>
        </p:spPr>
        <p:txBody>
          <a:bodyPr wrap="square" rtlCol="0">
            <a:spAutoFit/>
          </a:bodyPr>
          <a:lstStyle/>
          <a:p>
            <a:pPr indent="609600" fontAlgn="auto">
              <a:lnSpc>
                <a:spcPct val="150000"/>
              </a:lnSpc>
            </a:pPr>
            <a:r>
              <a:rPr lang="en-US" altLang="zh-CN" sz="28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8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茅盾：</a:t>
            </a:r>
            <a:r>
              <a:rPr lang="en-US" altLang="zh-CN" sz="28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百合花</a:t>
            </a:r>
            <a:r>
              <a:rPr lang="en-US" altLang="zh-CN" sz="28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结构上细致严密，同时富于节奏感。它的人物描写也有特点，</a:t>
            </a:r>
            <a:r>
              <a:rPr lang="zh-CN" altLang="en-US" sz="2800" b="1"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人物形象是由淡而浓，好比一个人迎面而来，愈近愈看得清，最后，不但让人看清了他的外形，也看到了他的内心。</a:t>
            </a:r>
            <a:r>
              <a:rPr lang="zh-CN" altLang="en-US" sz="28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它的风格清新俊逸，是一篇结构谨严、没有闲笔的短篇小说，但同时它又富于抒情诗的风味。</a:t>
            </a:r>
          </a:p>
        </p:txBody>
      </p:sp>
      <p:sp>
        <p:nvSpPr>
          <p:cNvPr id="9" name="文本框 8"/>
          <p:cNvSpPr txBox="1"/>
          <p:nvPr/>
        </p:nvSpPr>
        <p:spPr>
          <a:xfrm>
            <a:off x="772736" y="610734"/>
            <a:ext cx="2927985" cy="811530"/>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30000"/>
              </a:lnSpc>
            </a:pPr>
            <a:r>
              <a:rPr lang="zh-CN" altLang="en-US" sz="3600" b="1" smtClean="0">
                <a:solidFill>
                  <a:srgbClr val="C00000"/>
                </a:solidFill>
                <a:effectLst>
                  <a:outerShdw blurRad="38100" dist="38100" dir="2700000" algn="tl">
                    <a:srgbClr val="000000">
                      <a:alpha val="43137"/>
                    </a:srgbClr>
                  </a:outerShdw>
                </a:effectLst>
                <a:ea typeface="黑体" panose="02010609060101010101" pitchFamily="49" charset="-122"/>
              </a:rPr>
              <a:t>作品评价</a:t>
            </a:r>
          </a:p>
        </p:txBody>
      </p:sp>
      <p:sp>
        <p:nvSpPr>
          <p:cNvPr id="2" name="矩形 1"/>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273175" y="300355"/>
            <a:ext cx="3265805" cy="695960"/>
          </a:xfrm>
          <a:solidFill>
            <a:schemeClr val="accent1">
              <a:lumMod val="75000"/>
            </a:schemeClr>
          </a:solidFill>
        </p:spPr>
        <p:txBody>
          <a:bodyPr>
            <a:normAutofit/>
          </a:body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预习检测</a:t>
            </a:r>
          </a:p>
        </p:txBody>
      </p:sp>
      <p:sp>
        <p:nvSpPr>
          <p:cNvPr id="28" name="Text Box 9"/>
          <p:cNvSpPr txBox="1">
            <a:spLocks noChangeArrowheads="1"/>
          </p:cNvSpPr>
          <p:nvPr/>
        </p:nvSpPr>
        <p:spPr bwMode="auto">
          <a:xfrm>
            <a:off x="1802130" y="1916113"/>
            <a:ext cx="1438275"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liào</a:t>
            </a:r>
            <a:r>
              <a:rPr kumimoji="1" lang="en-US" altLang="zh-CN" sz="4800">
                <a:solidFill>
                  <a:srgbClr val="000000"/>
                </a:solidFill>
                <a:latin typeface="黑体" panose="02010609060101010101" pitchFamily="49" charset="-122"/>
              </a:rPr>
              <a:t> </a:t>
            </a:r>
            <a:endParaRPr kumimoji="1" lang="en-US" altLang="zh-CN" sz="4800" b="1">
              <a:solidFill>
                <a:srgbClr val="FF0000"/>
              </a:solidFill>
              <a:latin typeface="Times New Roman" panose="02020603050405020304" pitchFamily="18" charset="0"/>
            </a:endParaRPr>
          </a:p>
        </p:txBody>
      </p:sp>
      <p:sp>
        <p:nvSpPr>
          <p:cNvPr id="29" name="Text Box 10"/>
          <p:cNvSpPr txBox="1">
            <a:spLocks noChangeArrowheads="1"/>
          </p:cNvSpPr>
          <p:nvPr/>
        </p:nvSpPr>
        <p:spPr bwMode="auto">
          <a:xfrm>
            <a:off x="2203767" y="4385469"/>
            <a:ext cx="149066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err="1">
                <a:solidFill>
                  <a:srgbClr val="FF0000"/>
                </a:solidFill>
                <a:latin typeface="Times New Roman" panose="02020603050405020304" pitchFamily="18" charset="0"/>
              </a:rPr>
              <a:t>qián </a:t>
            </a:r>
          </a:p>
        </p:txBody>
      </p:sp>
      <p:sp>
        <p:nvSpPr>
          <p:cNvPr id="30" name="Text Box 11"/>
          <p:cNvSpPr txBox="1">
            <a:spLocks noChangeArrowheads="1"/>
          </p:cNvSpPr>
          <p:nvPr/>
        </p:nvSpPr>
        <p:spPr bwMode="auto">
          <a:xfrm>
            <a:off x="4178618" y="3644900"/>
            <a:ext cx="15938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chǒu </a:t>
            </a:r>
          </a:p>
        </p:txBody>
      </p:sp>
      <p:sp>
        <p:nvSpPr>
          <p:cNvPr id="31" name="Text Box 12"/>
          <p:cNvSpPr txBox="1">
            <a:spLocks noChangeArrowheads="1"/>
          </p:cNvSpPr>
          <p:nvPr/>
        </p:nvSpPr>
        <p:spPr bwMode="auto">
          <a:xfrm>
            <a:off x="4538980" y="1989138"/>
            <a:ext cx="7429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400" b="1">
                <a:solidFill>
                  <a:srgbClr val="FF0000"/>
                </a:solidFill>
                <a:latin typeface="Times New Roman" panose="02020603050405020304" pitchFamily="18" charset="0"/>
              </a:rPr>
              <a:t>nè</a:t>
            </a:r>
          </a:p>
        </p:txBody>
      </p:sp>
      <p:sp>
        <p:nvSpPr>
          <p:cNvPr id="32" name="Text Box 13"/>
          <p:cNvSpPr txBox="1">
            <a:spLocks noChangeArrowheads="1"/>
          </p:cNvSpPr>
          <p:nvPr/>
        </p:nvSpPr>
        <p:spPr bwMode="auto">
          <a:xfrm>
            <a:off x="6626543" y="3573463"/>
            <a:ext cx="1185862"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niù </a:t>
            </a:r>
          </a:p>
        </p:txBody>
      </p:sp>
      <p:sp>
        <p:nvSpPr>
          <p:cNvPr id="34" name="Text Box 16"/>
          <p:cNvSpPr txBox="1">
            <a:spLocks noChangeArrowheads="1"/>
          </p:cNvSpPr>
          <p:nvPr/>
        </p:nvSpPr>
        <p:spPr bwMode="auto">
          <a:xfrm>
            <a:off x="1009968" y="1268413"/>
            <a:ext cx="11296332"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一、读准字音。</a:t>
            </a:r>
          </a:p>
          <a:p>
            <a:pPr eaLnBrk="1" fontAlgn="base" hangingPunct="1">
              <a:spcBef>
                <a:spcPct val="50000"/>
              </a:spcBef>
              <a:spcAft>
                <a:spcPct val="0"/>
              </a:spcAft>
            </a:pP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撂</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讷</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憨</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p>
          <a:p>
            <a:pPr eaLnBrk="1" fontAlgn="base" hangingPunct="1">
              <a:spcBef>
                <a:spcPct val="50000"/>
              </a:spcBef>
              <a:spcAft>
                <a:spcPct val="0"/>
              </a:spcAft>
            </a:pP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讪</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嬷</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砦</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a:t>
            </a:r>
          </a:p>
          <a:p>
            <a:pPr eaLnBrk="1" fontAlgn="base" hangingPunct="1">
              <a:spcBef>
                <a:spcPct val="50000"/>
              </a:spcBef>
              <a:spcAft>
                <a:spcPct val="0"/>
              </a:spcAft>
            </a:pP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磕</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瞅</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拗</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p>
          <a:p>
            <a:pPr eaLnBrk="1" fontAlgn="base" hangingPunct="1">
              <a:spcBef>
                <a:spcPct val="50000"/>
              </a:spcBef>
              <a:spcAft>
                <a:spcPct val="0"/>
              </a:spcAft>
            </a:pPr>
            <a:r>
              <a:rPr kumimoji="1" lang="zh-CN" altLang="en-US" sz="3600" b="1" u="sng">
                <a:solidFill>
                  <a:srgbClr val="000000"/>
                </a:solidFill>
                <a:latin typeface="黑体" panose="02010609060101010101" pitchFamily="49" charset="-122"/>
                <a:ea typeface="黑体" panose="02010609060101010101" pitchFamily="49" charset="-122"/>
                <a:cs typeface="黑体" panose="02010609060101010101" pitchFamily="49" charset="-122"/>
              </a:rPr>
              <a:t>虔</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诚</a:t>
            </a:r>
            <a:r>
              <a:rPr kumimoji="1" lang="en-US" altLang="zh-CN" sz="3600" b="1">
                <a:solidFill>
                  <a:srgbClr val="000000"/>
                </a:solidFill>
                <a:latin typeface="黑体" panose="02010609060101010101" pitchFamily="49" charset="-122"/>
                <a:ea typeface="黑体" panose="02010609060101010101" pitchFamily="49" charset="-122"/>
                <a:cs typeface="黑体" panose="02010609060101010101" pitchFamily="49" charset="-122"/>
              </a:rPr>
              <a:t>(     ) </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发</a:t>
            </a:r>
            <a:r>
              <a:rPr kumimoji="1" lang="zh-CN" altLang="en-US" sz="3600" b="1" u="sng">
                <a:solidFill>
                  <a:srgbClr val="000000"/>
                </a:solidFill>
                <a:latin typeface="黑体" panose="02010609060101010101" pitchFamily="49" charset="-122"/>
                <a:ea typeface="黑体" panose="02010609060101010101" pitchFamily="49" charset="-122"/>
                <a:cs typeface="黑体" panose="02010609060101010101" pitchFamily="49" charset="-122"/>
              </a:rPr>
              <a:t>髻</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kumimoji="1" lang="zh-CN" altLang="en-US" sz="3600" b="1" u="sng">
                <a:solidFill>
                  <a:srgbClr val="000000"/>
                </a:solidFill>
                <a:latin typeface="黑体" panose="02010609060101010101" pitchFamily="49" charset="-122"/>
                <a:ea typeface="黑体" panose="02010609060101010101" pitchFamily="49" charset="-122"/>
                <a:cs typeface="黑体" panose="02010609060101010101" pitchFamily="49" charset="-122"/>
              </a:rPr>
              <a:t>忸怩</a:t>
            </a:r>
            <a:r>
              <a:rPr kumimoji="1" lang="zh-CN" altLang="en-US" sz="3600" b="1">
                <a:solidFill>
                  <a:srgbClr val="000000"/>
                </a:solidFill>
                <a:latin typeface="黑体" panose="02010609060101010101" pitchFamily="49" charset="-122"/>
                <a:ea typeface="黑体" panose="02010609060101010101" pitchFamily="49" charset="-122"/>
                <a:cs typeface="黑体" panose="02010609060101010101" pitchFamily="49" charset="-122"/>
              </a:rPr>
              <a:t>（       ）</a:t>
            </a:r>
          </a:p>
        </p:txBody>
      </p:sp>
      <p:sp>
        <p:nvSpPr>
          <p:cNvPr id="35" name="Text Box 18"/>
          <p:cNvSpPr txBox="1">
            <a:spLocks noChangeArrowheads="1"/>
          </p:cNvSpPr>
          <p:nvPr/>
        </p:nvSpPr>
        <p:spPr bwMode="auto">
          <a:xfrm>
            <a:off x="1684655" y="2781300"/>
            <a:ext cx="1557338"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shàn </a:t>
            </a:r>
          </a:p>
        </p:txBody>
      </p:sp>
      <p:sp>
        <p:nvSpPr>
          <p:cNvPr id="36" name="Text Box 19"/>
          <p:cNvSpPr txBox="1">
            <a:spLocks noChangeArrowheads="1"/>
          </p:cNvSpPr>
          <p:nvPr/>
        </p:nvSpPr>
        <p:spPr bwMode="auto">
          <a:xfrm>
            <a:off x="6697980" y="1989138"/>
            <a:ext cx="1323975"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hān </a:t>
            </a:r>
          </a:p>
        </p:txBody>
      </p:sp>
      <p:sp>
        <p:nvSpPr>
          <p:cNvPr id="37" name="Rectangle 20"/>
          <p:cNvSpPr>
            <a:spLocks noChangeArrowheads="1"/>
          </p:cNvSpPr>
          <p:nvPr/>
        </p:nvSpPr>
        <p:spPr bwMode="auto">
          <a:xfrm>
            <a:off x="4465955" y="2781300"/>
            <a:ext cx="9969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mó</a:t>
            </a:r>
          </a:p>
        </p:txBody>
      </p:sp>
      <p:sp>
        <p:nvSpPr>
          <p:cNvPr id="38" name="Rectangle 21"/>
          <p:cNvSpPr>
            <a:spLocks noChangeArrowheads="1"/>
          </p:cNvSpPr>
          <p:nvPr/>
        </p:nvSpPr>
        <p:spPr bwMode="auto">
          <a:xfrm>
            <a:off x="6626543" y="2781300"/>
            <a:ext cx="126841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zhài</a:t>
            </a:r>
          </a:p>
        </p:txBody>
      </p:sp>
      <p:sp>
        <p:nvSpPr>
          <p:cNvPr id="39" name="Rectangle 22"/>
          <p:cNvSpPr>
            <a:spLocks noChangeArrowheads="1"/>
          </p:cNvSpPr>
          <p:nvPr/>
        </p:nvSpPr>
        <p:spPr bwMode="auto">
          <a:xfrm>
            <a:off x="1946593" y="3644900"/>
            <a:ext cx="8318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a:solidFill>
                  <a:srgbClr val="FF0000"/>
                </a:solidFill>
                <a:latin typeface="Times New Roman" panose="02020603050405020304" pitchFamily="18" charset="0"/>
              </a:rPr>
              <a:t>kē</a:t>
            </a:r>
          </a:p>
        </p:txBody>
      </p:sp>
      <p:sp>
        <p:nvSpPr>
          <p:cNvPr id="40" name="Rectangle 23"/>
          <p:cNvSpPr>
            <a:spLocks noChangeArrowheads="1"/>
          </p:cNvSpPr>
          <p:nvPr/>
        </p:nvSpPr>
        <p:spPr bwMode="auto">
          <a:xfrm>
            <a:off x="7936230" y="4481195"/>
            <a:ext cx="28194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en-US" altLang="zh-CN" sz="4800" b="1" err="1">
                <a:solidFill>
                  <a:srgbClr val="FF0000"/>
                </a:solidFill>
                <a:latin typeface="Times New Roman" panose="02020603050405020304" pitchFamily="18" charset="0"/>
              </a:rPr>
              <a:t>niǔ ní</a:t>
            </a:r>
            <a:endParaRPr kumimoji="1" lang="en-US" altLang="zh-CN" sz="4800" b="1">
              <a:solidFill>
                <a:srgbClr val="FF0000"/>
              </a:solidFill>
              <a:latin typeface="Times New Roman" panose="02020603050405020304" pitchFamily="18" charset="0"/>
            </a:endParaRPr>
          </a:p>
        </p:txBody>
      </p:sp>
      <p:sp>
        <p:nvSpPr>
          <p:cNvPr id="41" name="Text Box 24"/>
          <p:cNvSpPr txBox="1">
            <a:spLocks noChangeArrowheads="1"/>
          </p:cNvSpPr>
          <p:nvPr/>
        </p:nvSpPr>
        <p:spPr bwMode="auto">
          <a:xfrm>
            <a:off x="5387658" y="4481195"/>
            <a:ext cx="144145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50000"/>
              </a:spcBef>
              <a:spcAft>
                <a:spcPct val="0"/>
              </a:spcAft>
            </a:pPr>
            <a:r>
              <a:rPr kumimoji="1" lang="en-US" altLang="zh-CN" sz="4800" b="1" err="1">
                <a:solidFill>
                  <a:srgbClr val="FF0000"/>
                </a:solidFill>
                <a:latin typeface="Times New Roman" panose="02020603050405020304" pitchFamily="18" charset="0"/>
              </a:rPr>
              <a:t>jì</a:t>
            </a:r>
            <a:endParaRPr kumimoji="1" lang="en-US" altLang="zh-CN" sz="4800" b="1">
              <a:solidFill>
                <a:srgbClr val="FF0000"/>
              </a:solidFill>
              <a:latin typeface="Times New Roman" panose="02020603050405020304" pitchFamily="18" charset="0"/>
            </a:endParaRPr>
          </a:p>
        </p:txBody>
      </p:sp>
      <p:sp>
        <p:nvSpPr>
          <p:cNvPr id="10" name="矩形 9"/>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dissolve">
                                      <p:cBhvr>
                                        <p:cTn id="17" dur="500"/>
                                        <p:tgtEl>
                                          <p:spTgt spid="36"/>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dissolve">
                                      <p:cBhvr>
                                        <p:cTn id="22" dur="500"/>
                                        <p:tgtEl>
                                          <p:spTgt spid="35"/>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7">
                                            <p:txEl>
                                              <p:pRg st="0" end="0"/>
                                            </p:txEl>
                                          </p:spTgt>
                                        </p:tgtEl>
                                        <p:attrNameLst>
                                          <p:attrName>style.visibility</p:attrName>
                                        </p:attrNameLst>
                                      </p:cBhvr>
                                      <p:to>
                                        <p:strVal val="visible"/>
                                      </p:to>
                                    </p:set>
                                    <p:animEffect transition="in" filter="wipe(left)">
                                      <p:cBhvr>
                                        <p:cTn id="27" dur="500"/>
                                        <p:tgtEl>
                                          <p:spTgt spid="37">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8">
                                            <p:txEl>
                                              <p:pRg st="0" end="0"/>
                                            </p:txEl>
                                          </p:spTgt>
                                        </p:tgtEl>
                                        <p:attrNameLst>
                                          <p:attrName>style.visibility</p:attrName>
                                        </p:attrNameLst>
                                      </p:cBhvr>
                                      <p:to>
                                        <p:strVal val="visible"/>
                                      </p:to>
                                    </p:set>
                                    <p:animEffect transition="in" filter="wipe(left)">
                                      <p:cBhvr>
                                        <p:cTn id="32" dur="500"/>
                                        <p:tgtEl>
                                          <p:spTgt spid="38">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9">
                                            <p:txEl>
                                              <p:pRg st="0" end="0"/>
                                            </p:txEl>
                                          </p:spTgt>
                                        </p:tgtEl>
                                        <p:attrNameLst>
                                          <p:attrName>style.visibility</p:attrName>
                                        </p:attrNameLst>
                                      </p:cBhvr>
                                      <p:to>
                                        <p:strVal val="visible"/>
                                      </p:to>
                                    </p:set>
                                    <p:animEffect transition="in" filter="wipe(left)">
                                      <p:cBhvr>
                                        <p:cTn id="37" dur="500"/>
                                        <p:tgtEl>
                                          <p:spTgt spid="39">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dissolve">
                                      <p:cBhvr>
                                        <p:cTn id="42" dur="500"/>
                                        <p:tgtEl>
                                          <p:spTgt spid="30"/>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3" fill="hold" nodeType="clickPar">
                      <p:stCondLst>
                        <p:cond delay="indefinite"/>
                      </p:stCondLst>
                      <p:childTnLst>
                        <p:par>
                          <p:cTn id="44" fill="hold" nodeType="after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dissolve">
                                      <p:cBhvr>
                                        <p:cTn id="47" dur="500"/>
                                        <p:tgtEl>
                                          <p:spTgt spid="32"/>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par>
                    <p:cTn id="48" fill="hold" nodeType="clickPar">
                      <p:stCondLst>
                        <p:cond delay="indefinite"/>
                      </p:stCondLst>
                      <p:childTnLst>
                        <p:par>
                          <p:cTn id="49" fill="hold" nodeType="after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dissolve">
                                      <p:cBhvr>
                                        <p:cTn id="52" dur="500"/>
                                        <p:tgtEl>
                                          <p:spTgt spid="29"/>
                                        </p:tgtEl>
                                      </p:cBhvr>
                                    </p:animEffect>
                                  </p:childTnLst>
                                  <p:subTnLst>
                                    <p:audio>
                                      <p:cMediaNode>
                                        <p:cTn display="0" masterRel="sameClick">
                                          <p:stCondLst>
                                            <p:cond evt="begin" delay="0">
                                              <p:tn val="50"/>
                                            </p:cond>
                                          </p:stCondLst>
                                          <p:endCondLst>
                                            <p:cond evt="onStopAudio" delay="0">
                                              <p:tgtEl>
                                                <p:sldTgt/>
                                              </p:tgtEl>
                                            </p:cond>
                                          </p:endCondLst>
                                        </p:cTn>
                                        <p:tgtEl>
                                          <p:sndTgt r:embed="rId2" name="chimes.wav"/>
                                        </p:tgtEl>
                                      </p:cMediaNode>
                                    </p:audio>
                                  </p:subTnLst>
                                </p:cTn>
                              </p:par>
                            </p:childTnLst>
                          </p:cTn>
                        </p:par>
                      </p:childTnLst>
                    </p:cTn>
                  </p:par>
                  <p:par>
                    <p:cTn id="53" fill="hold" nodeType="clickPar">
                      <p:stCondLst>
                        <p:cond delay="indefinite"/>
                      </p:stCondLst>
                      <p:childTnLst>
                        <p:par>
                          <p:cTn id="54" fill="hold" nodeType="afterGroup">
                            <p:stCondLst>
                              <p:cond delay="0"/>
                            </p:stCondLst>
                            <p:childTnLst>
                              <p:par>
                                <p:cTn id="55" presetID="16" presetClass="entr" presetSubtype="26"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barn(inHorizontal)">
                                      <p:cBhvr>
                                        <p:cTn id="57" dur="500"/>
                                        <p:tgtEl>
                                          <p:spTgt spid="4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wipe(left)">
                                      <p:cBhvr>
                                        <p:cTn id="62"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5" grpId="0"/>
      <p:bldP spid="36" grpId="0"/>
      <p:bldP spid="37" grpId="0" build="p"/>
      <p:bldP spid="38" grpId="0" build="p"/>
      <p:bldP spid="39" grpId="0" build="p"/>
      <p:bldP spid="40" grpId="0" build="p"/>
      <p:bldP spid="4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449705" y="180340"/>
            <a:ext cx="3255645" cy="695960"/>
          </a:xfrm>
          <a:solidFill>
            <a:schemeClr val="accent1">
              <a:lumMod val="75000"/>
            </a:schemeClr>
          </a:solidFill>
        </p:spPr>
        <p:txBody>
          <a:bodyPr>
            <a:normAutofit/>
          </a:body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预习检测</a:t>
            </a:r>
          </a:p>
        </p:txBody>
      </p:sp>
      <p:sp>
        <p:nvSpPr>
          <p:cNvPr id="16" name="Text Box 4"/>
          <p:cNvSpPr txBox="1">
            <a:spLocks noChangeArrowheads="1"/>
          </p:cNvSpPr>
          <p:nvPr/>
        </p:nvSpPr>
        <p:spPr bwMode="auto">
          <a:xfrm>
            <a:off x="1226820" y="969010"/>
            <a:ext cx="9144000" cy="5631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000000"/>
                </a:solidFill>
                <a:latin typeface="黑体" panose="02010609060101010101" pitchFamily="49" charset="-122"/>
                <a:ea typeface="黑体" panose="02010609060101010101" pitchFamily="49" charset="-122"/>
              </a:rPr>
              <a:t>（二）掌握字词含义。</a:t>
            </a:r>
          </a:p>
          <a:p>
            <a:pPr fontAlgn="base">
              <a:spcBef>
                <a:spcPct val="50000"/>
              </a:spcBef>
              <a:spcAft>
                <a:spcPct val="0"/>
              </a:spcAft>
            </a:pPr>
            <a:r>
              <a:rPr kumimoji="1" lang="en-US" altLang="zh-CN" sz="3600" b="1">
                <a:solidFill>
                  <a:srgbClr val="000000"/>
                </a:solidFill>
                <a:latin typeface="黑体" panose="02010609060101010101" pitchFamily="49" charset="-122"/>
                <a:ea typeface="黑体" panose="02010609060101010101" pitchFamily="49" charset="-122"/>
              </a:rPr>
              <a:t>1</a:t>
            </a:r>
            <a:r>
              <a:rPr kumimoji="1" lang="zh-CN" altLang="en-US" sz="3600" b="1">
                <a:solidFill>
                  <a:srgbClr val="000000"/>
                </a:solidFill>
                <a:latin typeface="黑体" panose="02010609060101010101" pitchFamily="49" charset="-122"/>
                <a:ea typeface="黑体" panose="02010609060101010101" pitchFamily="49" charset="-122"/>
              </a:rPr>
              <a:t>、张皇：</a:t>
            </a:r>
          </a:p>
          <a:p>
            <a:pPr fontAlgn="base">
              <a:spcBef>
                <a:spcPct val="50000"/>
              </a:spcBef>
              <a:spcAft>
                <a:spcPct val="0"/>
              </a:spcAft>
            </a:pPr>
            <a:r>
              <a:rPr kumimoji="1" lang="en-US" altLang="zh-CN" sz="3600" b="1">
                <a:solidFill>
                  <a:srgbClr val="000000"/>
                </a:solidFill>
                <a:latin typeface="黑体" panose="02010609060101010101" pitchFamily="49" charset="-122"/>
                <a:ea typeface="黑体" panose="02010609060101010101" pitchFamily="49" charset="-122"/>
              </a:rPr>
              <a:t>2</a:t>
            </a:r>
            <a:r>
              <a:rPr kumimoji="1" lang="zh-CN" altLang="en-US" sz="3600" b="1">
                <a:solidFill>
                  <a:srgbClr val="000000"/>
                </a:solidFill>
                <a:latin typeface="黑体" panose="02010609060101010101" pitchFamily="49" charset="-122"/>
                <a:ea typeface="黑体" panose="02010609060101010101" pitchFamily="49" charset="-122"/>
              </a:rPr>
              <a:t>、忸怩：</a:t>
            </a:r>
          </a:p>
          <a:p>
            <a:pPr fontAlgn="base">
              <a:spcBef>
                <a:spcPct val="50000"/>
              </a:spcBef>
              <a:spcAft>
                <a:spcPct val="0"/>
              </a:spcAft>
            </a:pPr>
            <a:r>
              <a:rPr kumimoji="1" lang="en-US" altLang="zh-CN" sz="3600" b="1">
                <a:solidFill>
                  <a:srgbClr val="000000"/>
                </a:solidFill>
                <a:latin typeface="黑体" panose="02010609060101010101" pitchFamily="49" charset="-122"/>
                <a:ea typeface="黑体" panose="02010609060101010101" pitchFamily="49" charset="-122"/>
              </a:rPr>
              <a:t>3</a:t>
            </a:r>
            <a:r>
              <a:rPr kumimoji="1" lang="zh-CN" altLang="en-US" sz="3600" b="1">
                <a:solidFill>
                  <a:srgbClr val="000000"/>
                </a:solidFill>
                <a:latin typeface="黑体" panose="02010609060101010101" pitchFamily="49" charset="-122"/>
                <a:ea typeface="黑体" panose="02010609060101010101" pitchFamily="49" charset="-122"/>
              </a:rPr>
              <a:t>、执拗：</a:t>
            </a:r>
          </a:p>
          <a:p>
            <a:pPr fontAlgn="base">
              <a:spcBef>
                <a:spcPct val="50000"/>
              </a:spcBef>
              <a:spcAft>
                <a:spcPct val="0"/>
              </a:spcAft>
            </a:pPr>
            <a:r>
              <a:rPr kumimoji="1" lang="en-US" altLang="zh-CN" sz="3600" b="1">
                <a:solidFill>
                  <a:srgbClr val="000000"/>
                </a:solidFill>
                <a:latin typeface="黑体" panose="02010609060101010101" pitchFamily="49" charset="-122"/>
                <a:ea typeface="黑体" panose="02010609060101010101" pitchFamily="49" charset="-122"/>
              </a:rPr>
              <a:t>4</a:t>
            </a:r>
            <a:r>
              <a:rPr kumimoji="1" lang="zh-CN" altLang="en-US" sz="3600" b="1">
                <a:solidFill>
                  <a:srgbClr val="000000"/>
                </a:solidFill>
                <a:latin typeface="黑体" panose="02010609060101010101" pitchFamily="49" charset="-122"/>
                <a:ea typeface="黑体" panose="02010609060101010101" pitchFamily="49" charset="-122"/>
              </a:rPr>
              <a:t>、尴尬：</a:t>
            </a:r>
          </a:p>
          <a:p>
            <a:pPr fontAlgn="base">
              <a:spcBef>
                <a:spcPct val="50000"/>
              </a:spcBef>
              <a:spcAft>
                <a:spcPct val="0"/>
              </a:spcAft>
            </a:pPr>
            <a:r>
              <a:rPr kumimoji="1" lang="en-US" altLang="zh-CN" sz="3600" b="1">
                <a:solidFill>
                  <a:srgbClr val="000000"/>
                </a:solidFill>
                <a:latin typeface="黑体" panose="02010609060101010101" pitchFamily="49" charset="-122"/>
                <a:ea typeface="黑体" panose="02010609060101010101" pitchFamily="49" charset="-122"/>
              </a:rPr>
              <a:t>5  </a:t>
            </a:r>
            <a:r>
              <a:rPr kumimoji="1" lang="zh-CN" altLang="en-US" sz="3600" b="1">
                <a:solidFill>
                  <a:srgbClr val="000000"/>
                </a:solidFill>
                <a:latin typeface="黑体" panose="02010609060101010101" pitchFamily="49" charset="-122"/>
                <a:ea typeface="黑体" panose="02010609060101010101" pitchFamily="49" charset="-122"/>
              </a:rPr>
              <a:t>讪讪：</a:t>
            </a:r>
          </a:p>
          <a:p>
            <a:pPr fontAlgn="base">
              <a:spcBef>
                <a:spcPct val="50000"/>
              </a:spcBef>
              <a:spcAft>
                <a:spcPct val="0"/>
              </a:spcAft>
            </a:pPr>
            <a:r>
              <a:rPr kumimoji="1" lang="en-US" altLang="zh-CN" sz="3600" b="1">
                <a:solidFill>
                  <a:srgbClr val="000000"/>
                </a:solidFill>
                <a:latin typeface="黑体" panose="02010609060101010101" pitchFamily="49" charset="-122"/>
                <a:ea typeface="黑体" panose="02010609060101010101" pitchFamily="49" charset="-122"/>
              </a:rPr>
              <a:t>6</a:t>
            </a:r>
            <a:r>
              <a:rPr kumimoji="1" lang="zh-CN" altLang="en-US" sz="3600" b="1">
                <a:solidFill>
                  <a:srgbClr val="000000"/>
                </a:solidFill>
                <a:latin typeface="黑体" panose="02010609060101010101" pitchFamily="49" charset="-122"/>
                <a:ea typeface="黑体" panose="02010609060101010101" pitchFamily="49" charset="-122"/>
              </a:rPr>
              <a:t>、虔诚：</a:t>
            </a:r>
          </a:p>
        </p:txBody>
      </p:sp>
      <p:sp>
        <p:nvSpPr>
          <p:cNvPr id="17" name="Rectangle 5"/>
          <p:cNvSpPr>
            <a:spLocks noChangeArrowheads="1"/>
          </p:cNvSpPr>
          <p:nvPr/>
        </p:nvSpPr>
        <p:spPr bwMode="auto">
          <a:xfrm>
            <a:off x="3566478" y="5145405"/>
            <a:ext cx="45402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难为情的样子。</a:t>
            </a:r>
          </a:p>
        </p:txBody>
      </p:sp>
      <p:sp>
        <p:nvSpPr>
          <p:cNvPr id="18" name="Rectangle 6"/>
          <p:cNvSpPr>
            <a:spLocks noChangeArrowheads="1"/>
          </p:cNvSpPr>
          <p:nvPr/>
        </p:nvSpPr>
        <p:spPr bwMode="auto">
          <a:xfrm>
            <a:off x="3422333" y="1819275"/>
            <a:ext cx="43354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恐慌，慌张。</a:t>
            </a:r>
          </a:p>
        </p:txBody>
      </p:sp>
      <p:sp>
        <p:nvSpPr>
          <p:cNvPr id="19" name="Rectangle 7"/>
          <p:cNvSpPr>
            <a:spLocks noChangeArrowheads="1"/>
          </p:cNvSpPr>
          <p:nvPr/>
        </p:nvSpPr>
        <p:spPr bwMode="auto">
          <a:xfrm>
            <a:off x="3350895" y="4353560"/>
            <a:ext cx="54244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（神色、态度）不自然。</a:t>
            </a:r>
          </a:p>
        </p:txBody>
      </p:sp>
      <p:sp>
        <p:nvSpPr>
          <p:cNvPr id="20" name="Rectangle 8"/>
          <p:cNvSpPr>
            <a:spLocks noChangeArrowheads="1"/>
          </p:cNvSpPr>
          <p:nvPr/>
        </p:nvSpPr>
        <p:spPr bwMode="auto">
          <a:xfrm>
            <a:off x="3422333" y="3489960"/>
            <a:ext cx="65674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固执任性，不听从别人的意见。</a:t>
            </a:r>
          </a:p>
        </p:txBody>
      </p:sp>
      <p:sp>
        <p:nvSpPr>
          <p:cNvPr id="21" name="Rectangle 10"/>
          <p:cNvSpPr>
            <a:spLocks noChangeArrowheads="1"/>
          </p:cNvSpPr>
          <p:nvPr/>
        </p:nvSpPr>
        <p:spPr bwMode="auto">
          <a:xfrm>
            <a:off x="3422333" y="2615248"/>
            <a:ext cx="61912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形容不好意思或不大方的样子。</a:t>
            </a:r>
          </a:p>
        </p:txBody>
      </p:sp>
      <p:sp>
        <p:nvSpPr>
          <p:cNvPr id="22" name="Rectangle 11"/>
          <p:cNvSpPr>
            <a:spLocks noChangeArrowheads="1"/>
          </p:cNvSpPr>
          <p:nvPr/>
        </p:nvSpPr>
        <p:spPr bwMode="auto">
          <a:xfrm>
            <a:off x="3566795" y="5937885"/>
            <a:ext cx="45402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0000"/>
                </a:solidFill>
                <a:latin typeface="Times New Roman" panose="02020603050405020304" pitchFamily="18" charset="0"/>
                <a:ea typeface="楷体_GB2312" pitchFamily="49" charset="-122"/>
              </a:rPr>
              <a:t>恭敬有诚意。</a:t>
            </a:r>
          </a:p>
        </p:txBody>
      </p:sp>
      <p:sp>
        <p:nvSpPr>
          <p:cNvPr id="10" name="矩形 9"/>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left)">
                                      <p:cBhvr>
                                        <p:cTn id="7" dur="500"/>
                                        <p:tgtEl>
                                          <p:spTgt spid="1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left)">
                                      <p:cBhvr>
                                        <p:cTn id="12" dur="500"/>
                                        <p:tgtEl>
                                          <p:spTgt spid="2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wipe(left)">
                                      <p:cBhvr>
                                        <p:cTn id="17" dur="500"/>
                                        <p:tgtEl>
                                          <p:spTgt spid="20">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xEl>
                                              <p:pRg st="0" end="0"/>
                                            </p:txEl>
                                          </p:spTgt>
                                        </p:tgtEl>
                                        <p:attrNameLst>
                                          <p:attrName>style.visibility</p:attrName>
                                        </p:attrNameLst>
                                      </p:cBhvr>
                                      <p:to>
                                        <p:strVal val="visible"/>
                                      </p:to>
                                    </p:set>
                                    <p:animEffect transition="in" filter="wipe(left)">
                                      <p:cBhvr>
                                        <p:cTn id="22" dur="500"/>
                                        <p:tgtEl>
                                          <p:spTgt spid="19">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wipe(left)">
                                      <p:cBhvr>
                                        <p:cTn id="27" dur="500"/>
                                        <p:tgtEl>
                                          <p:spTgt spid="17">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
                                            <p:txEl>
                                              <p:pRg st="0" end="0"/>
                                            </p:txEl>
                                          </p:spTgt>
                                        </p:tgtEl>
                                        <p:attrNameLst>
                                          <p:attrName>style.visibility</p:attrName>
                                        </p:attrNameLst>
                                      </p:cBhvr>
                                      <p:to>
                                        <p:strVal val="visible"/>
                                      </p:to>
                                    </p:set>
                                    <p:animEffect transition="in" filter="wipe(left)">
                                      <p:cBhvr>
                                        <p:cTn id="32"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979805" y="295275"/>
            <a:ext cx="7070090" cy="695960"/>
          </a:xfrm>
          <a:solidFill>
            <a:schemeClr val="accent1">
              <a:lumMod val="75000"/>
            </a:schemeClr>
          </a:solidFill>
        </p:spPr>
        <p:txBody>
          <a:bodyPr>
            <a:normAutofit/>
          </a:bodyPr>
          <a:lstStyle/>
          <a:p>
            <a:r>
              <a:rPr lang="zh-CN" altLang="en-US" sz="3600" b="1">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根据小说故事情节，梳理脉络</a:t>
            </a:r>
          </a:p>
        </p:txBody>
      </p:sp>
      <p:sp>
        <p:nvSpPr>
          <p:cNvPr id="10" name="Text Box 15"/>
          <p:cNvSpPr txBox="1">
            <a:spLocks noChangeArrowheads="1"/>
          </p:cNvSpPr>
          <p:nvPr/>
        </p:nvSpPr>
        <p:spPr bwMode="auto">
          <a:xfrm>
            <a:off x="455295" y="1484769"/>
            <a:ext cx="11479530" cy="3046095"/>
          </a:xfrm>
          <a:prstGeom prst="rect">
            <a:avLst/>
          </a:prstGeom>
          <a:solidFill>
            <a:schemeClr val="tx2">
              <a:lumMod val="20000"/>
              <a:lumOff val="8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3200" b="1">
                <a:solidFill>
                  <a:srgbClr val="000000"/>
                </a:solidFill>
                <a:latin typeface="微软雅黑" panose="020b0503020204020204" charset="-122"/>
                <a:ea typeface="微软雅黑" panose="020b0503020204020204" charset="-122"/>
              </a:rPr>
              <a:t>第</a:t>
            </a:r>
            <a:r>
              <a:rPr lang="zh-CN" altLang="zh-CN" sz="3200" b="1">
                <a:solidFill>
                  <a:srgbClr val="000000"/>
                </a:solidFill>
                <a:latin typeface="微软雅黑" panose="020b0503020204020204" charset="-122"/>
                <a:ea typeface="微软雅黑" panose="020b0503020204020204" charset="-122"/>
              </a:rPr>
              <a:t>一部分</a:t>
            </a:r>
            <a:r>
              <a:rPr lang="zh-CN" altLang="en-US" sz="3200" b="1">
                <a:solidFill>
                  <a:srgbClr val="000000"/>
                </a:solidFill>
                <a:latin typeface="微软雅黑" panose="020b0503020204020204" charset="-122"/>
                <a:ea typeface="微软雅黑" panose="020b0503020204020204" charset="-122"/>
              </a:rPr>
              <a:t>（ </a:t>
            </a:r>
            <a:r>
              <a:rPr lang="en-US" altLang="zh-CN" sz="3200" b="1">
                <a:solidFill>
                  <a:srgbClr val="000000"/>
                </a:solidFill>
                <a:latin typeface="微软雅黑" panose="020b0503020204020204" charset="-122"/>
                <a:ea typeface="微软雅黑" panose="020b0503020204020204" charset="-122"/>
              </a:rPr>
              <a:t>1-23</a:t>
            </a:r>
            <a:r>
              <a:rPr lang="zh-CN" altLang="en-US" sz="3200" b="1">
                <a:solidFill>
                  <a:srgbClr val="000000"/>
                </a:solidFill>
                <a:latin typeface="微软雅黑" panose="020b0503020204020204" charset="-122"/>
                <a:ea typeface="微软雅黑" panose="020b0503020204020204" charset="-122"/>
              </a:rPr>
              <a:t>）：</a:t>
            </a:r>
            <a:r>
              <a:rPr lang="zh-CN" altLang="zh-CN" sz="3200" b="1">
                <a:solidFill>
                  <a:srgbClr val="000000"/>
                </a:solidFill>
                <a:latin typeface="微软雅黑" panose="020b0503020204020204" charset="-122"/>
                <a:ea typeface="微软雅黑" panose="020b0503020204020204" charset="-122"/>
              </a:rPr>
              <a:t>开端</a:t>
            </a:r>
            <a:r>
              <a:rPr lang="zh-CN" altLang="en-US" sz="3200" b="1">
                <a:solidFill>
                  <a:srgbClr val="000000"/>
                </a:solidFill>
                <a:latin typeface="微软雅黑" panose="020b0503020204020204" charset="-122"/>
                <a:ea typeface="微软雅黑" panose="020b0503020204020204" charset="-122"/>
              </a:rPr>
              <a:t>  ：</a:t>
            </a:r>
            <a:r>
              <a:rPr lang="zh-CN" altLang="en-US" sz="3200" b="1">
                <a:solidFill>
                  <a:srgbClr val="FF0000"/>
                </a:solidFill>
                <a:latin typeface="楷体" panose="02010609060101010101" charset="-122"/>
                <a:ea typeface="楷体" panose="02010609060101010101" charset="-122"/>
              </a:rPr>
              <a:t>带路</a:t>
            </a:r>
          </a:p>
          <a:p>
            <a:pPr eaLnBrk="1" fontAlgn="base" hangingPunct="1">
              <a:lnSpc>
                <a:spcPct val="150000"/>
              </a:lnSpc>
              <a:spcBef>
                <a:spcPct val="0"/>
              </a:spcBef>
              <a:spcAft>
                <a:spcPct val="0"/>
              </a:spcAft>
            </a:pPr>
            <a:r>
              <a:rPr lang="zh-CN" altLang="en-US" sz="3200" b="1">
                <a:solidFill>
                  <a:srgbClr val="000000"/>
                </a:solidFill>
                <a:latin typeface="微软雅黑" panose="020b0503020204020204" charset="-122"/>
                <a:ea typeface="微软雅黑" panose="020b0503020204020204" charset="-122"/>
              </a:rPr>
              <a:t>第二部分（</a:t>
            </a:r>
            <a:r>
              <a:rPr lang="en-US" altLang="zh-CN" sz="3200" b="1">
                <a:solidFill>
                  <a:srgbClr val="000000"/>
                </a:solidFill>
                <a:latin typeface="微软雅黑" panose="020b0503020204020204" charset="-122"/>
                <a:ea typeface="微软雅黑" panose="020b0503020204020204" charset="-122"/>
              </a:rPr>
              <a:t>24-43</a:t>
            </a:r>
            <a:r>
              <a:rPr lang="zh-CN" altLang="en-US" sz="3200" b="1">
                <a:solidFill>
                  <a:srgbClr val="000000"/>
                </a:solidFill>
                <a:latin typeface="微软雅黑" panose="020b0503020204020204" charset="-122"/>
                <a:ea typeface="微软雅黑" panose="020b0503020204020204" charset="-122"/>
              </a:rPr>
              <a:t>）：发展 ： </a:t>
            </a:r>
            <a:r>
              <a:rPr lang="zh-CN" altLang="en-US" sz="3200" b="1">
                <a:solidFill>
                  <a:srgbClr val="FF0000"/>
                </a:solidFill>
                <a:latin typeface="楷体" panose="02010609060101010101" charset="-122"/>
                <a:ea typeface="楷体" panose="02010609060101010101" charset="-122"/>
                <a:cs typeface="楷体" panose="02010609060101010101" charset="-122"/>
              </a:rPr>
              <a:t>借被</a:t>
            </a:r>
            <a:r>
              <a:rPr lang="zh-CN" altLang="en-US" sz="3200" b="1">
                <a:solidFill>
                  <a:srgbClr val="000000"/>
                </a:solidFill>
                <a:latin typeface="楷体" panose="02010609060101010101" charset="-122"/>
                <a:ea typeface="楷体" panose="02010609060101010101" charset="-122"/>
                <a:cs typeface="楷体" panose="02010609060101010101" charset="-122"/>
              </a:rPr>
              <a:t>   </a:t>
            </a:r>
            <a:r>
              <a:rPr lang="zh-CN" altLang="en-US" sz="3200">
                <a:solidFill>
                  <a:srgbClr val="000000"/>
                </a:solidFill>
                <a:latin typeface="黑体" panose="02010609060101010101" pitchFamily="49" charset="-122"/>
              </a:rPr>
              <a:t> </a:t>
            </a:r>
          </a:p>
          <a:p>
            <a:pPr eaLnBrk="1" fontAlgn="base" hangingPunct="1">
              <a:lnSpc>
                <a:spcPct val="150000"/>
              </a:lnSpc>
              <a:spcBef>
                <a:spcPct val="0"/>
              </a:spcBef>
              <a:spcAft>
                <a:spcPct val="0"/>
              </a:spcAft>
            </a:pPr>
            <a:r>
              <a:rPr lang="zh-CN" altLang="en-US" sz="3200" b="1">
                <a:solidFill>
                  <a:srgbClr val="000000"/>
                </a:solidFill>
                <a:latin typeface="微软雅黑" panose="020b0503020204020204" charset="-122"/>
                <a:ea typeface="微软雅黑" panose="020b0503020204020204" charset="-122"/>
              </a:rPr>
              <a:t>第三部分（</a:t>
            </a:r>
            <a:r>
              <a:rPr lang="en-US" altLang="zh-CN" sz="3200" b="1">
                <a:solidFill>
                  <a:srgbClr val="000000"/>
                </a:solidFill>
                <a:latin typeface="微软雅黑" panose="020b0503020204020204" charset="-122"/>
                <a:ea typeface="微软雅黑" panose="020b0503020204020204" charset="-122"/>
              </a:rPr>
              <a:t>44-57</a:t>
            </a:r>
            <a:r>
              <a:rPr lang="zh-CN" altLang="en-US" sz="3200" b="1">
                <a:solidFill>
                  <a:srgbClr val="000000"/>
                </a:solidFill>
                <a:latin typeface="微软雅黑" panose="020b0503020204020204" charset="-122"/>
                <a:ea typeface="微软雅黑" panose="020b0503020204020204" charset="-122"/>
              </a:rPr>
              <a:t>）：高潮  ：</a:t>
            </a:r>
            <a:r>
              <a:rPr lang="zh-CN" altLang="en-US" sz="3200" b="1">
                <a:solidFill>
                  <a:srgbClr val="FF0000"/>
                </a:solidFill>
                <a:latin typeface="楷体" panose="02010609060101010101" charset="-122"/>
                <a:ea typeface="楷体" panose="02010609060101010101" charset="-122"/>
                <a:cs typeface="楷体" panose="02010609060101010101" charset="-122"/>
              </a:rPr>
              <a:t>牺牲</a:t>
            </a:r>
            <a:r>
              <a:rPr lang="en-US"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献被</a:t>
            </a:r>
          </a:p>
          <a:p>
            <a:pPr eaLnBrk="1" fontAlgn="base" hangingPunct="1">
              <a:lnSpc>
                <a:spcPct val="150000"/>
              </a:lnSpc>
              <a:spcBef>
                <a:spcPct val="0"/>
              </a:spcBef>
              <a:spcAft>
                <a:spcPct val="0"/>
              </a:spcAft>
            </a:pPr>
            <a:r>
              <a:rPr lang="zh-CN" altLang="en-US" sz="3200" b="1">
                <a:solidFill>
                  <a:srgbClr val="000000"/>
                </a:solidFill>
                <a:latin typeface="微软雅黑" panose="020b0503020204020204" charset="-122"/>
                <a:ea typeface="微软雅黑" panose="020b0503020204020204" charset="-122"/>
              </a:rPr>
              <a:t>第四部分（</a:t>
            </a:r>
            <a:r>
              <a:rPr lang="en-US" altLang="zh-CN" sz="3200" b="1">
                <a:solidFill>
                  <a:srgbClr val="000000"/>
                </a:solidFill>
                <a:latin typeface="微软雅黑" panose="020b0503020204020204" charset="-122"/>
                <a:ea typeface="微软雅黑" panose="020b0503020204020204" charset="-122"/>
              </a:rPr>
              <a:t>58-59</a:t>
            </a:r>
            <a:r>
              <a:rPr lang="zh-CN" altLang="en-US" sz="3200" b="1">
                <a:solidFill>
                  <a:srgbClr val="000000"/>
                </a:solidFill>
                <a:latin typeface="微软雅黑" panose="020b0503020204020204" charset="-122"/>
                <a:ea typeface="微软雅黑" panose="020b0503020204020204" charset="-122"/>
              </a:rPr>
              <a:t>）：结局  ：</a:t>
            </a:r>
            <a:r>
              <a:rPr lang="zh-CN" altLang="en-US" sz="3200" b="1">
                <a:solidFill>
                  <a:srgbClr val="FF0000"/>
                </a:solidFill>
                <a:latin typeface="楷体" panose="02010609060101010101" charset="-122"/>
                <a:ea typeface="楷体" panose="02010609060101010101" charset="-122"/>
              </a:rPr>
              <a:t>盖被</a:t>
            </a:r>
          </a:p>
        </p:txBody>
      </p:sp>
      <p:sp>
        <p:nvSpPr>
          <p:cNvPr id="3" name="矩形 2"/>
          <p:cNvSpPr/>
          <p:nvPr/>
        </p:nvSpPr>
        <p:spPr>
          <a:xfrm>
            <a:off x="145869" y="13316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kumimoji="1" lang="zh-CN" altLang="en-US">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1045845"/>
          </a:xfrm>
          <a:solidFill>
            <a:schemeClr val="accent2"/>
          </a:solidFill>
        </p:spPr>
        <p:txBody>
          <a:bodyPr/>
          <a:lstStyle/>
          <a:p>
            <a:r>
              <a:rPr lang="zh-CN" altLang="en-US" sz="3200">
                <a:latin typeface="迷你简启体" panose="03000509000000000000" charset="-122"/>
                <a:ea typeface="迷你简启体" panose="03000509000000000000" charset="-122"/>
              </a:rPr>
              <a:t>看图片说出白色“百合花”这种花卉的主要特点</a:t>
            </a:r>
          </a:p>
        </p:txBody>
      </p:sp>
      <p:sp>
        <p:nvSpPr>
          <p:cNvPr id="3" name="内容占位符 2"/>
          <p:cNvSpPr>
            <a:spLocks noGrp="1"/>
          </p:cNvSpPr>
          <p:nvPr>
            <p:ph idx="1"/>
          </p:nvPr>
        </p:nvSpPr>
        <p:spPr/>
        <p:txBody>
          <a:bodyPr/>
          <a:lstStyle/>
          <a:p>
            <a:endParaRPr lang="zh-CN" altLang="en-US"/>
          </a:p>
        </p:txBody>
      </p:sp>
      <p:pic>
        <p:nvPicPr>
          <p:cNvPr id="100" name="图片 99"/>
          <p:cNvPicPr/>
          <p:nvPr/>
        </p:nvPicPr>
        <p:blipFill>
          <a:blip r:embed="rId3" r:link="rId2"/>
          <a:stretch>
            <a:fillRect/>
          </a:stretch>
        </p:blipFill>
        <p:spPr>
          <a:xfrm>
            <a:off x="320675" y="1593215"/>
            <a:ext cx="7079615" cy="4971415"/>
          </a:xfrm>
          <a:prstGeom prst="rect">
            <a:avLst/>
          </a:prstGeom>
          <a:noFill/>
          <a:ln w="9525">
            <a:noFill/>
          </a:ln>
        </p:spPr>
      </p:pic>
      <p:sp>
        <p:nvSpPr>
          <p:cNvPr id="101" name="文本框 100"/>
          <p:cNvSpPr txBox="1"/>
          <p:nvPr/>
        </p:nvSpPr>
        <p:spPr>
          <a:xfrm>
            <a:off x="7771130" y="2084070"/>
            <a:ext cx="3948430" cy="2061210"/>
          </a:xfrm>
          <a:prstGeom prst="rect">
            <a:avLst/>
          </a:prstGeom>
          <a:noFill/>
          <a:ln w="9525">
            <a:noFill/>
          </a:ln>
        </p:spPr>
        <p:txBody>
          <a:bodyPr wrap="square">
            <a:spAutoFit/>
          </a:bodyPr>
          <a:lstStyle/>
          <a:p>
            <a:pPr indent="0"/>
            <a:r>
              <a:rPr lang="zh-CN" sz="3200" b="0">
                <a:solidFill>
                  <a:srgbClr val="000000"/>
                </a:solidFill>
                <a:latin typeface="方正北魏楷书简体" panose="03000509000000000000" charset="-122"/>
                <a:ea typeface="方正北魏楷书简体" panose="03000509000000000000" charset="-122"/>
                <a:cs typeface="方正北魏楷书简体" panose="03000509000000000000" charset="-122"/>
              </a:rPr>
              <a:t>色泽文雅，香气清幽，</a:t>
            </a:r>
          </a:p>
          <a:p>
            <a:pPr indent="0"/>
            <a:r>
              <a:rPr lang="zh-CN" sz="3200" b="0">
                <a:solidFill>
                  <a:srgbClr val="000000"/>
                </a:solidFill>
                <a:latin typeface="方正北魏楷书简体" panose="03000509000000000000" charset="-122"/>
                <a:ea typeface="方正北魏楷书简体" panose="03000509000000000000" charset="-122"/>
                <a:cs typeface="方正北魏楷书简体" panose="03000509000000000000" charset="-122"/>
              </a:rPr>
              <a:t>白净、纯洁，</a:t>
            </a:r>
          </a:p>
          <a:p>
            <a:pPr indent="0"/>
            <a:r>
              <a:rPr lang="zh-CN" sz="3200" b="0">
                <a:solidFill>
                  <a:srgbClr val="000000"/>
                </a:solidFill>
                <a:latin typeface="方正北魏楷书简体" panose="03000509000000000000" charset="-122"/>
                <a:ea typeface="方正北魏楷书简体" panose="03000509000000000000" charset="-122"/>
                <a:cs typeface="方正北魏楷书简体" panose="03000509000000000000" charset="-122"/>
              </a:rPr>
              <a:t>清丽，纯洁，</a:t>
            </a:r>
          </a:p>
          <a:p>
            <a:pPr indent="0"/>
            <a:r>
              <a:rPr lang="zh-CN" sz="3200" b="0">
                <a:solidFill>
                  <a:srgbClr val="000000"/>
                </a:solidFill>
                <a:latin typeface="方正北魏楷书简体" panose="03000509000000000000" charset="-122"/>
                <a:ea typeface="方正北魏楷书简体" panose="03000509000000000000" charset="-122"/>
                <a:cs typeface="方正北魏楷书简体" panose="03000509000000000000" charset="-122"/>
              </a:rPr>
              <a:t>高雅</a:t>
            </a:r>
            <a:r>
              <a:rPr lang="en-US" sz="3200" b="0">
                <a:solidFill>
                  <a:srgbClr val="000000"/>
                </a:solidFill>
                <a:latin typeface="方正北魏楷书简体" panose="03000509000000000000" charset="-122"/>
                <a:ea typeface="方正北魏楷书简体" panose="03000509000000000000" charset="-122"/>
                <a:cs typeface="方正北魏楷书简体" panose="03000509000000000000" charset="-122"/>
              </a:rPr>
              <a:t>……</a:t>
            </a:r>
            <a:endParaRPr lang="zh-CN" altLang="en-US" sz="3200">
              <a:latin typeface="方正北魏楷书简体" panose="03000509000000000000" charset="-122"/>
              <a:ea typeface="方正北魏楷书简体" panose="03000509000000000000" charset="-122"/>
              <a:cs typeface="方正北魏楷书简体" panose="03000509000000000000" charset="-122"/>
            </a:endParaRPr>
          </a:p>
        </p:txBody>
      </p:sp>
      <p:sp>
        <p:nvSpPr>
          <p:cNvPr id="4" name="文本框 3"/>
          <p:cNvSpPr txBox="1"/>
          <p:nvPr/>
        </p:nvSpPr>
        <p:spPr>
          <a:xfrm>
            <a:off x="7645400" y="4493260"/>
            <a:ext cx="3708400" cy="1383665"/>
          </a:xfrm>
          <a:prstGeom prst="rect">
            <a:avLst/>
          </a:prstGeom>
          <a:noFill/>
        </p:spPr>
        <p:txBody>
          <a:bodyPr wrap="square" rtlCol="0">
            <a:spAutoFit/>
          </a:bodyPr>
          <a:lstStyle/>
          <a:p>
            <a:r>
              <a:rPr lang="zh-CN" altLang="en-US" sz="2800" b="1"/>
              <a:t>百合花与新媳妇</a:t>
            </a:r>
          </a:p>
          <a:p>
            <a:r>
              <a:rPr lang="zh-CN" altLang="en-US" sz="2800" b="1"/>
              <a:t>百合花与通讯员</a:t>
            </a:r>
          </a:p>
          <a:p>
            <a:r>
              <a:rPr lang="zh-CN" altLang="en-US" sz="2800" b="1"/>
              <a:t>百合花与我</a:t>
            </a:r>
          </a:p>
        </p:txBody>
      </p:sp>
      <p:sp>
        <p:nvSpPr>
          <p:cNvPr id="5" name="右大括号 4"/>
          <p:cNvSpPr/>
          <p:nvPr/>
        </p:nvSpPr>
        <p:spPr>
          <a:xfrm>
            <a:off x="10412730" y="4608830"/>
            <a:ext cx="140335" cy="115316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10693400" y="4923790"/>
            <a:ext cx="1026160" cy="521970"/>
          </a:xfrm>
          <a:prstGeom prst="rect">
            <a:avLst/>
          </a:prstGeom>
          <a:noFill/>
        </p:spPr>
        <p:txBody>
          <a:bodyPr wrap="square" rtlCol="0">
            <a:spAutoFit/>
          </a:bodyPr>
          <a:lstStyle/>
          <a:p>
            <a:r>
              <a:rPr lang="zh-CN" altLang="en-US" sz="2800" b="1"/>
              <a:t>关系？</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0" y="1825625"/>
            <a:ext cx="10515600" cy="4351338"/>
          </a:xfrm>
        </p:spPr>
        <p:txBody>
          <a:bodyPr/>
          <a:lstStyle/>
          <a:p>
            <a:r>
              <a:rPr lang="en-US" altLang="zh-CN" sz="3600" b="1">
                <a:sym typeface="+mn-ea"/>
              </a:rPr>
              <a:t> </a:t>
            </a:r>
          </a:p>
          <a:p>
            <a:endParaRPr lang="en-US" altLang="zh-CN" sz="3600" b="1">
              <a:sym typeface="+mn-ea"/>
            </a:endParaRPr>
          </a:p>
          <a:p>
            <a:r>
              <a:rPr lang="en-US" altLang="zh-CN" sz="3600" b="1">
                <a:sym typeface="+mn-ea"/>
              </a:rPr>
              <a:t>                 </a:t>
            </a:r>
            <a:r>
              <a:rPr lang="zh-CN" altLang="en-US" sz="3600" b="1">
                <a:sym typeface="+mn-ea"/>
              </a:rPr>
              <a:t>百合花与新媳妇有何关系？</a:t>
            </a:r>
            <a:endParaRPr lang="zh-CN" altLang="en-US" sz="3600"/>
          </a:p>
        </p:txBody>
      </p:sp>
      <p:pic>
        <p:nvPicPr>
          <p:cNvPr id="100" name="图片 99"/>
          <p:cNvPicPr/>
          <p:nvPr/>
        </p:nvPicPr>
        <p:blipFill>
          <a:blip r:embed="rId3" r:link="rId2"/>
          <a:stretch>
            <a:fillRect/>
          </a:stretch>
        </p:blipFill>
        <p:spPr>
          <a:xfrm>
            <a:off x="105410" y="193675"/>
            <a:ext cx="5212715" cy="6588125"/>
          </a:xfrm>
          <a:prstGeom prst="rect">
            <a:avLst/>
          </a:prstGeom>
          <a:noFill/>
          <a:ln w="9525">
            <a:noFill/>
          </a:ln>
        </p:spPr>
      </p:pic>
    </p:spTree>
  </p:cSld>
  <p:clrMapOvr>
    <a:masterClrMapping/>
  </p:clrMapOvr>
  <p:transition/>
  <p:timing/>
</p:sld>
</file>

<file path=ppt/tags/tag1.xml><?xml version="1.0" encoding="utf-8"?>
<p:tagLst xmlns:p="http://schemas.openxmlformats.org/presentationml/2006/main">
  <p:tag name="KSO_WM_UNIT_PLACING_PICTURE_USER_VIEWPORT" val="{&quot;height&quot;:5747,&quot;width&quot;:4010}"/>
</p:tagLst>
</file>

<file path=ppt/tags/tag2.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146</Paragraphs>
  <Slides>32</Slides>
  <Notes>0</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32</vt:i4>
      </vt:variant>
    </vt:vector>
  </HeadingPairs>
  <TitlesOfParts>
    <vt:vector baseType="lpstr" size="48">
      <vt:lpstr>Arial</vt:lpstr>
      <vt:lpstr>等线 Light</vt:lpstr>
      <vt:lpstr>等线</vt:lpstr>
      <vt:lpstr>Calibri Light</vt:lpstr>
      <vt:lpstr>Calibri</vt:lpstr>
      <vt:lpstr>黑体</vt:lpstr>
      <vt:lpstr>迷你简启体</vt:lpstr>
      <vt:lpstr>Wingdings 2</vt:lpstr>
      <vt:lpstr>微软雅黑</vt:lpstr>
      <vt:lpstr>宋体</vt:lpstr>
      <vt:lpstr>Times New Roman</vt:lpstr>
      <vt:lpstr>楷体_GB2312</vt:lpstr>
      <vt:lpstr>楷体</vt:lpstr>
      <vt:lpstr>方正北魏楷书简体</vt:lpstr>
      <vt:lpstr>方正姚体</vt:lpstr>
      <vt:lpstr>Office 主题​​</vt:lpstr>
      <vt:lpstr>PowerPoint Presentation</vt:lpstr>
      <vt:lpstr>学习目标</vt:lpstr>
      <vt:lpstr>走近作者</vt:lpstr>
      <vt:lpstr>PowerPoint Presentation</vt:lpstr>
      <vt:lpstr>预习检测</vt:lpstr>
      <vt:lpstr>预习检测</vt:lpstr>
      <vt:lpstr>根据小说故事情节，梳理脉络</vt:lpstr>
      <vt:lpstr>看图片说出白色“百合花”这种花卉的主要特点</vt:lpstr>
      <vt:lpstr>PowerPoint Presentation</vt:lpstr>
      <vt:lpstr>PowerPoint Presentation</vt:lpstr>
      <vt:lpstr>借被和献被这两个情节，你看到了新媳妇怎样的性格？</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我与百合花</vt:lpstr>
      <vt:lpstr>总结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最美逆行者</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2021-08-17T20:49:43.624</cp:lastPrinted>
  <dcterms:created xsi:type="dcterms:W3CDTF">2021-08-17T20:49:43Z</dcterms:created>
  <dcterms:modified xsi:type="dcterms:W3CDTF">2021-08-17T12:49:46Z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