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</p:sldMasterIdLst>
  <p:sldIdLst>
    <p:sldId id="456" r:id="rId4"/>
    <p:sldId id="337" r:id="rId5"/>
    <p:sldId id="458" r:id="rId6"/>
    <p:sldId id="267" r:id="rId7"/>
    <p:sldId id="305" r:id="rId8"/>
    <p:sldId id="306" r:id="rId9"/>
    <p:sldId id="457" r:id="rId10"/>
    <p:sldId id="338" r:id="rId11"/>
    <p:sldId id="336" r:id="rId12"/>
    <p:sldId id="276" r:id="rId13"/>
    <p:sldId id="277" r:id="rId14"/>
    <p:sldId id="275" r:id="rId15"/>
    <p:sldId id="274" r:id="rId16"/>
    <p:sldId id="400" r:id="rId17"/>
    <p:sldId id="295" r:id="rId18"/>
    <p:sldId id="258" r:id="rId19"/>
    <p:sldId id="440" r:id="rId20"/>
    <p:sldId id="293" r:id="rId21"/>
    <p:sldId id="300" r:id="rId22"/>
    <p:sldId id="290" r:id="rId23"/>
    <p:sldId id="292" r:id="rId24"/>
    <p:sldId id="291" r:id="rId25"/>
    <p:sldId id="271" r:id="rId26"/>
    <p:sldId id="459" r:id="rId27"/>
    <p:sldId id="460" r:id="rId28"/>
    <p:sldId id="461" r:id="rId29"/>
    <p:sldId id="282" r:id="rId30"/>
    <p:sldId id="339" r:id="rId31"/>
    <p:sldId id="340" r:id="rId32"/>
    <p:sldId id="289" r:id="rId33"/>
    <p:sldId id="263" r:id="rId34"/>
    <p:sldId id="279" r:id="rId35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66FF"/>
    <a:srgbClr val="00CC00"/>
    <a:srgbClr val="00FF00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543"/>
    <p:restoredTop sz="94631"/>
  </p:normalViewPr>
  <p:slideViewPr>
    <p:cSldViewPr showGuides="1">
      <p:cViewPr varScale="1">
        <p:scale>
          <a:sx n="63" d="100"/>
          <a:sy n="63" d="100"/>
        </p:scale>
        <p:origin x="-1584" y="-108"/>
      </p:cViewPr>
      <p:guideLst>
        <p:guide orient="horz" pos="2091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4098" name="图片 6145" descr="bamboo"/>
          <p:cNvPicPr>
            <a:picLocks noChangeAspect="1"/>
          </p:cNvPicPr>
          <p:nvPr/>
        </p:nvPicPr>
        <p:blipFill>
          <a:blip r:embed="rId2"/>
          <a:srcRect r="13792"/>
          <a:stretch>
            <a:fillRect/>
          </a:stretch>
        </p:blipFill>
        <p:spPr>
          <a:xfrm>
            <a:off x="6292850" y="-1587"/>
            <a:ext cx="2857500" cy="68691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7" name="标题 6146"/>
          <p:cNvSpPr>
            <a:spLocks noGrp="1"/>
          </p:cNvSpPr>
          <p:nvPr>
            <p:ph type="ctrTitle"/>
          </p:nvPr>
        </p:nvSpPr>
        <p:spPr>
          <a:xfrm>
            <a:off x="304800" y="1158875"/>
            <a:ext cx="6248400" cy="1431925"/>
          </a:xfrm>
          <a:prstGeom prst="rect">
            <a:avLst/>
          </a:prstGeom>
          <a:noFill/>
          <a:ln w="9525">
            <a:noFill/>
          </a:ln>
        </p:spPr>
        <p:txBody>
          <a:bodyPr anchor="b">
            <a:spAutoFit/>
          </a:bodyPr>
          <a:lstStyle>
            <a:lvl1pPr lvl="0">
              <a:defRPr/>
            </a:lvl1pPr>
          </a:lstStyle>
          <a:p>
            <a:pPr lvl="0" fontAlgn="base"/>
            <a:r>
              <a:rPr lang="zh-CN" altLang="en-US" strike="noStrike" noProof="1" dirty="0"/>
              <a:t>单击此处编辑母版标题样式</a:t>
            </a:r>
            <a:endParaRPr lang="zh-CN" altLang="en-US" strike="noStrike" noProof="1" dirty="0"/>
          </a:p>
        </p:txBody>
      </p:sp>
      <p:sp>
        <p:nvSpPr>
          <p:cNvPr id="6148" name="副标题 6147"/>
          <p:cNvSpPr>
            <a:spLocks noGrp="1"/>
          </p:cNvSpPr>
          <p:nvPr>
            <p:ph type="subTitle" idx="1"/>
          </p:nvPr>
        </p:nvSpPr>
        <p:spPr>
          <a:xfrm>
            <a:off x="304800" y="3429000"/>
            <a:ext cx="6019800" cy="175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None/>
              <a:defRPr/>
            </a:lvl1pPr>
            <a:lvl2pPr marL="457200" lvl="1" indent="0" algn="ctr">
              <a:buNone/>
              <a:defRPr/>
            </a:lvl2pPr>
            <a:lvl3pPr marL="914400" lvl="2" indent="0" algn="ctr">
              <a:buNone/>
              <a:defRPr/>
            </a:lvl3pPr>
            <a:lvl4pPr marL="1371600" lvl="3" indent="0" algn="ctr">
              <a:buNone/>
              <a:defRPr/>
            </a:lvl4pPr>
            <a:lvl5pPr marL="1828800" lvl="4" indent="0" algn="ctr">
              <a:buNone/>
              <a:defRPr/>
            </a:lvl5pPr>
          </a:lstStyle>
          <a:p>
            <a:pPr lvl="0" fontAlgn="base"/>
            <a:r>
              <a:rPr lang="zh-CN" altLang="en-US" strike="noStrike" noProof="1" dirty="0"/>
              <a:t>单击此处编辑母版副标题样式</a:t>
            </a:r>
            <a:endParaRPr lang="zh-CN" altLang="en-US" strike="noStrike" noProof="1" dirty="0"/>
          </a:p>
        </p:txBody>
      </p:sp>
      <p:sp>
        <p:nvSpPr>
          <p:cNvPr id="6149" name="日期占位符 6148"/>
          <p:cNvSpPr>
            <a:spLocks noGrp="1"/>
          </p:cNvSpPr>
          <p:nvPr>
            <p:ph type="dt" sz="half" idx="2"/>
          </p:nvPr>
        </p:nvSpPr>
        <p:spPr>
          <a:xfrm>
            <a:off x="257175" y="6248400"/>
            <a:ext cx="1622425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fontAlgn="base"/>
            <a:endParaRPr lang="zh-CN" altLang="en-US" strike="noStrike" noProof="1" dirty="0"/>
          </a:p>
        </p:txBody>
      </p:sp>
      <p:sp>
        <p:nvSpPr>
          <p:cNvPr id="6150" name="页脚占位符 6149"/>
          <p:cNvSpPr>
            <a:spLocks noGrp="1"/>
          </p:cNvSpPr>
          <p:nvPr>
            <p:ph type="ftr" sz="quarter" idx="3"/>
          </p:nvPr>
        </p:nvSpPr>
        <p:spPr>
          <a:xfrm>
            <a:off x="2108200" y="6248400"/>
            <a:ext cx="29972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fontAlgn="base"/>
            <a:endParaRPr lang="zh-CN" altLang="en-US" strike="noStrike" noProof="1" dirty="0"/>
          </a:p>
        </p:txBody>
      </p:sp>
      <p:sp>
        <p:nvSpPr>
          <p:cNvPr id="6151" name="灯片编号占位符 6150"/>
          <p:cNvSpPr>
            <a:spLocks noGrp="1"/>
          </p:cNvSpPr>
          <p:nvPr>
            <p:ph type="sldNum" sz="quarter" idx="4"/>
          </p:nvPr>
        </p:nvSpPr>
        <p:spPr>
          <a:xfrm>
            <a:off x="5486400" y="6248400"/>
            <a:ext cx="13716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5886450" y="320675"/>
            <a:ext cx="1885950" cy="57753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28600" y="320675"/>
            <a:ext cx="5548520" cy="57753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228600" y="320675"/>
            <a:ext cx="7543800" cy="577532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6146" name="图片 6145" descr="bamboo"/>
          <p:cNvPicPr>
            <a:picLocks noChangeAspect="1"/>
          </p:cNvPicPr>
          <p:nvPr/>
        </p:nvPicPr>
        <p:blipFill>
          <a:blip r:embed="rId2"/>
          <a:srcRect r="13792"/>
          <a:stretch>
            <a:fillRect/>
          </a:stretch>
        </p:blipFill>
        <p:spPr>
          <a:xfrm>
            <a:off x="6292850" y="-1587"/>
            <a:ext cx="2857500" cy="68691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7" name="标题 6146"/>
          <p:cNvSpPr>
            <a:spLocks noGrp="1"/>
          </p:cNvSpPr>
          <p:nvPr>
            <p:ph type="ctrTitle"/>
          </p:nvPr>
        </p:nvSpPr>
        <p:spPr>
          <a:xfrm>
            <a:off x="304800" y="1158875"/>
            <a:ext cx="6248400" cy="1431925"/>
          </a:xfrm>
          <a:prstGeom prst="rect">
            <a:avLst/>
          </a:prstGeom>
          <a:noFill/>
          <a:ln w="9525">
            <a:noFill/>
          </a:ln>
        </p:spPr>
        <p:txBody>
          <a:bodyPr anchor="b">
            <a:spAutoFit/>
          </a:bodyPr>
          <a:lstStyle>
            <a:lvl1pPr lvl="0">
              <a:defRPr/>
            </a:lvl1pPr>
          </a:lstStyle>
          <a:p>
            <a:pPr lvl="0" fontAlgn="base"/>
            <a:r>
              <a:rPr lang="zh-CN" altLang="en-US" strike="noStrike" noProof="1" dirty="0"/>
              <a:t>单击此处编辑母版标题样式</a:t>
            </a:r>
            <a:endParaRPr lang="zh-CN" altLang="en-US" strike="noStrike" noProof="1" dirty="0"/>
          </a:p>
        </p:txBody>
      </p:sp>
      <p:sp>
        <p:nvSpPr>
          <p:cNvPr id="6148" name="副标题 6147"/>
          <p:cNvSpPr>
            <a:spLocks noGrp="1"/>
          </p:cNvSpPr>
          <p:nvPr>
            <p:ph type="subTitle" idx="1"/>
          </p:nvPr>
        </p:nvSpPr>
        <p:spPr>
          <a:xfrm>
            <a:off x="304800" y="3429000"/>
            <a:ext cx="6019800" cy="175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None/>
              <a:defRPr/>
            </a:lvl1pPr>
            <a:lvl2pPr marL="457200" lvl="1" indent="0" algn="ctr">
              <a:buNone/>
              <a:defRPr/>
            </a:lvl2pPr>
            <a:lvl3pPr marL="914400" lvl="2" indent="0" algn="ctr">
              <a:buNone/>
              <a:defRPr/>
            </a:lvl3pPr>
            <a:lvl4pPr marL="1371600" lvl="3" indent="0" algn="ctr">
              <a:buNone/>
              <a:defRPr/>
            </a:lvl4pPr>
            <a:lvl5pPr marL="1828800" lvl="4" indent="0" algn="ctr">
              <a:buNone/>
              <a:defRPr/>
            </a:lvl5pPr>
          </a:lstStyle>
          <a:p>
            <a:pPr lvl="0" fontAlgn="base"/>
            <a:r>
              <a:rPr lang="zh-CN" altLang="en-US" strike="noStrike" noProof="1" dirty="0"/>
              <a:t>单击此处编辑母版副标题样式</a:t>
            </a:r>
            <a:endParaRPr lang="zh-CN" altLang="en-US" strike="noStrike" noProof="1" dirty="0"/>
          </a:p>
        </p:txBody>
      </p:sp>
      <p:sp>
        <p:nvSpPr>
          <p:cNvPr id="6149" name="日期占位符 6148"/>
          <p:cNvSpPr>
            <a:spLocks noGrp="1"/>
          </p:cNvSpPr>
          <p:nvPr>
            <p:ph type="dt" sz="half" idx="2"/>
          </p:nvPr>
        </p:nvSpPr>
        <p:spPr>
          <a:xfrm>
            <a:off x="257175" y="6248400"/>
            <a:ext cx="1622425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fontAlgn="base"/>
            <a:endParaRPr lang="zh-CN" altLang="en-US" strike="noStrike" noProof="1" dirty="0"/>
          </a:p>
        </p:txBody>
      </p:sp>
      <p:sp>
        <p:nvSpPr>
          <p:cNvPr id="6150" name="页脚占位符 6149"/>
          <p:cNvSpPr>
            <a:spLocks noGrp="1"/>
          </p:cNvSpPr>
          <p:nvPr>
            <p:ph type="ftr" sz="quarter" idx="3"/>
          </p:nvPr>
        </p:nvSpPr>
        <p:spPr>
          <a:xfrm>
            <a:off x="2108200" y="6248400"/>
            <a:ext cx="29972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fontAlgn="base"/>
            <a:endParaRPr lang="zh-CN" altLang="en-US" strike="noStrike" noProof="1" dirty="0"/>
          </a:p>
        </p:txBody>
      </p:sp>
      <p:sp>
        <p:nvSpPr>
          <p:cNvPr id="6151" name="灯片编号占位符 6150"/>
          <p:cNvSpPr>
            <a:spLocks noGrp="1"/>
          </p:cNvSpPr>
          <p:nvPr>
            <p:ph type="sldNum" sz="quarter" idx="4"/>
          </p:nvPr>
        </p:nvSpPr>
        <p:spPr>
          <a:xfrm>
            <a:off x="5486400" y="6248400"/>
            <a:ext cx="13716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228600" y="1981200"/>
            <a:ext cx="3696462" cy="41148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075938" y="1981200"/>
            <a:ext cx="3696462" cy="41148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5886450" y="320675"/>
            <a:ext cx="1885950" cy="57753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28600" y="320675"/>
            <a:ext cx="5548520" cy="57753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228600" y="320675"/>
            <a:ext cx="7543800" cy="577532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228600" y="1981200"/>
            <a:ext cx="3696462" cy="41148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075938" y="1981200"/>
            <a:ext cx="3696462" cy="41148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1.pn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1.xml"/><Relationship Id="rId8" Type="http://schemas.openxmlformats.org/officeDocument/2006/relationships/slideLayout" Target="../slideLayouts/slideLayout20.xml"/><Relationship Id="rId7" Type="http://schemas.openxmlformats.org/officeDocument/2006/relationships/slideLayout" Target="../slideLayouts/slideLayout19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4" Type="http://schemas.openxmlformats.org/officeDocument/2006/relationships/theme" Target="../theme/theme2.xml"/><Relationship Id="rId13" Type="http://schemas.openxmlformats.org/officeDocument/2006/relationships/image" Target="../media/image1.png"/><Relationship Id="rId12" Type="http://schemas.openxmlformats.org/officeDocument/2006/relationships/slideLayout" Target="../slideLayouts/slideLayout24.xml"/><Relationship Id="rId11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026" name="图片 5121" descr="bamboo"/>
          <p:cNvPicPr>
            <a:picLocks noChangeAspect="1"/>
          </p:cNvPicPr>
          <p:nvPr/>
        </p:nvPicPr>
        <p:blipFill>
          <a:blip r:embed="rId13"/>
          <a:srcRect r="45976"/>
          <a:stretch>
            <a:fillRect/>
          </a:stretch>
        </p:blipFill>
        <p:spPr>
          <a:xfrm>
            <a:off x="7353300" y="0"/>
            <a:ext cx="17907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7" name="标题 5122"/>
          <p:cNvSpPr>
            <a:spLocks noGrp="1"/>
          </p:cNvSpPr>
          <p:nvPr>
            <p:ph type="title"/>
          </p:nvPr>
        </p:nvSpPr>
        <p:spPr>
          <a:xfrm>
            <a:off x="228600" y="320675"/>
            <a:ext cx="7467600" cy="1431925"/>
          </a:xfrm>
          <a:prstGeom prst="rect">
            <a:avLst/>
          </a:prstGeom>
          <a:noFill/>
          <a:ln w="9525">
            <a:noFill/>
          </a:ln>
        </p:spPr>
        <p:txBody>
          <a:bodyPr anchor="b">
            <a:spAutoFit/>
          </a:bodyPr>
          <a:p>
            <a:pPr lvl="0" indent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8" name="文本占位符 5123"/>
          <p:cNvSpPr>
            <a:spLocks noGrp="1"/>
          </p:cNvSpPr>
          <p:nvPr>
            <p:ph type="body"/>
          </p:nvPr>
        </p:nvSpPr>
        <p:spPr>
          <a:xfrm>
            <a:off x="228600" y="1981200"/>
            <a:ext cx="7543800" cy="411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-34290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125" name="日期占位符 5124"/>
          <p:cNvSpPr>
            <a:spLocks noGrp="1"/>
          </p:cNvSpPr>
          <p:nvPr>
            <p:ph type="dt" sz="half" idx="2"/>
          </p:nvPr>
        </p:nvSpPr>
        <p:spPr>
          <a:xfrm>
            <a:off x="228600" y="6248400"/>
            <a:ext cx="16002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fontAlgn="base"/>
            <a:endParaRPr lang="zh-CN" altLang="en-US" strike="noStrike" noProof="1" dirty="0"/>
          </a:p>
        </p:txBody>
      </p:sp>
      <p:sp>
        <p:nvSpPr>
          <p:cNvPr id="5126" name="页脚占位符 5125"/>
          <p:cNvSpPr>
            <a:spLocks noGrp="1"/>
          </p:cNvSpPr>
          <p:nvPr>
            <p:ph type="ftr" sz="quarter" idx="3"/>
          </p:nvPr>
        </p:nvSpPr>
        <p:spPr>
          <a:xfrm>
            <a:off x="2209800" y="6248400"/>
            <a:ext cx="35052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fontAlgn="base"/>
            <a:endParaRPr lang="zh-CN" altLang="en-US" strike="noStrike" noProof="1" dirty="0"/>
          </a:p>
        </p:txBody>
      </p:sp>
      <p:sp>
        <p:nvSpPr>
          <p:cNvPr id="5127" name="灯片编号占位符 5126"/>
          <p:cNvSpPr>
            <a:spLocks noGrp="1"/>
          </p:cNvSpPr>
          <p:nvPr>
            <p:ph type="sldNum" sz="quarter" idx="4"/>
          </p:nvPr>
        </p:nvSpPr>
        <p:spPr>
          <a:xfrm>
            <a:off x="6248400" y="6248400"/>
            <a:ext cx="1524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bg2"/>
        </a:buClr>
        <a:buSzPct val="65000"/>
        <a:buFont typeface="Wingdings" panose="05000000000000000000" pitchFamily="2" charset="2"/>
        <a:buChar char="­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bg2"/>
        </a:buClr>
        <a:buFont typeface="Wingdings" panose="05000000000000000000" pitchFamily="2" charset="2"/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bg2"/>
        </a:buClr>
        <a:buSzPct val="65000"/>
        <a:buFont typeface="Wingdings" panose="05000000000000000000" pitchFamily="2" charset="2"/>
        <a:buChar char="­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bg2"/>
        </a:buClr>
        <a:buFont typeface="Wingdings" panose="05000000000000000000" pitchFamily="2" charset="2"/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bg2"/>
        </a:buClr>
        <a:buFont typeface="Wingdings" panose="05000000000000000000" pitchFamily="2" charset="2"/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bg2"/>
        </a:buClr>
        <a:buFont typeface="Wingdings" panose="05000000000000000000" pitchFamily="2" charset="2"/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bg2"/>
        </a:buClr>
        <a:buFont typeface="Wingdings" panose="05000000000000000000" pitchFamily="2" charset="2"/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bg2"/>
        </a:buClr>
        <a:buFont typeface="Wingdings" panose="05000000000000000000" pitchFamily="2" charset="2"/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bg2"/>
        </a:buClr>
        <a:buFont typeface="Wingdings" panose="05000000000000000000" pitchFamily="2" charset="2"/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3074" name="图片 5121" descr="bamboo"/>
          <p:cNvPicPr>
            <a:picLocks noChangeAspect="1"/>
          </p:cNvPicPr>
          <p:nvPr/>
        </p:nvPicPr>
        <p:blipFill>
          <a:blip r:embed="rId13"/>
          <a:srcRect r="45976"/>
          <a:stretch>
            <a:fillRect/>
          </a:stretch>
        </p:blipFill>
        <p:spPr>
          <a:xfrm>
            <a:off x="7353300" y="0"/>
            <a:ext cx="17907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5" name="标题 5122"/>
          <p:cNvSpPr>
            <a:spLocks noGrp="1"/>
          </p:cNvSpPr>
          <p:nvPr>
            <p:ph type="title"/>
          </p:nvPr>
        </p:nvSpPr>
        <p:spPr>
          <a:xfrm>
            <a:off x="228600" y="320675"/>
            <a:ext cx="7467600" cy="1431925"/>
          </a:xfrm>
          <a:prstGeom prst="rect">
            <a:avLst/>
          </a:prstGeom>
          <a:noFill/>
          <a:ln w="9525">
            <a:noFill/>
          </a:ln>
        </p:spPr>
        <p:txBody>
          <a:bodyPr anchor="b">
            <a:spAutoFit/>
          </a:bodyPr>
          <a:p>
            <a:pPr lvl="0" indent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076" name="文本占位符 5123"/>
          <p:cNvSpPr>
            <a:spLocks noGrp="1"/>
          </p:cNvSpPr>
          <p:nvPr>
            <p:ph type="body"/>
          </p:nvPr>
        </p:nvSpPr>
        <p:spPr>
          <a:xfrm>
            <a:off x="228600" y="1981200"/>
            <a:ext cx="7543800" cy="411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-34290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125" name="日期占位符 5124"/>
          <p:cNvSpPr>
            <a:spLocks noGrp="1"/>
          </p:cNvSpPr>
          <p:nvPr>
            <p:ph type="dt" sz="half" idx="2"/>
          </p:nvPr>
        </p:nvSpPr>
        <p:spPr>
          <a:xfrm>
            <a:off x="228600" y="6248400"/>
            <a:ext cx="16002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fontAlgn="base"/>
            <a:endParaRPr lang="zh-CN" altLang="en-US" strike="noStrike" noProof="1" dirty="0"/>
          </a:p>
        </p:txBody>
      </p:sp>
      <p:sp>
        <p:nvSpPr>
          <p:cNvPr id="5126" name="页脚占位符 5125"/>
          <p:cNvSpPr>
            <a:spLocks noGrp="1"/>
          </p:cNvSpPr>
          <p:nvPr>
            <p:ph type="ftr" sz="quarter" idx="3"/>
          </p:nvPr>
        </p:nvSpPr>
        <p:spPr>
          <a:xfrm>
            <a:off x="2209800" y="6248400"/>
            <a:ext cx="35052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fontAlgn="base"/>
            <a:endParaRPr lang="zh-CN" altLang="en-US" strike="noStrike" noProof="1" dirty="0"/>
          </a:p>
        </p:txBody>
      </p:sp>
      <p:sp>
        <p:nvSpPr>
          <p:cNvPr id="5127" name="灯片编号占位符 5126"/>
          <p:cNvSpPr>
            <a:spLocks noGrp="1"/>
          </p:cNvSpPr>
          <p:nvPr>
            <p:ph type="sldNum" sz="quarter" idx="4"/>
          </p:nvPr>
        </p:nvSpPr>
        <p:spPr>
          <a:xfrm>
            <a:off x="6248400" y="6248400"/>
            <a:ext cx="1524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bg2"/>
        </a:buClr>
        <a:buSzPct val="65000"/>
        <a:buFont typeface="Wingdings" panose="05000000000000000000" pitchFamily="2" charset="2"/>
        <a:buChar char="­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bg2"/>
        </a:buClr>
        <a:buFont typeface="Wingdings" panose="05000000000000000000" pitchFamily="2" charset="2"/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bg2"/>
        </a:buClr>
        <a:buSzPct val="65000"/>
        <a:buFont typeface="Wingdings" panose="05000000000000000000" pitchFamily="2" charset="2"/>
        <a:buChar char="­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bg2"/>
        </a:buClr>
        <a:buFont typeface="Wingdings" panose="05000000000000000000" pitchFamily="2" charset="2"/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bg2"/>
        </a:buClr>
        <a:buFont typeface="Wingdings" panose="05000000000000000000" pitchFamily="2" charset="2"/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bg2"/>
        </a:buClr>
        <a:buFont typeface="Wingdings" panose="05000000000000000000" pitchFamily="2" charset="2"/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bg2"/>
        </a:buClr>
        <a:buFont typeface="Wingdings" panose="05000000000000000000" pitchFamily="2" charset="2"/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bg2"/>
        </a:buClr>
        <a:buFont typeface="Wingdings" panose="05000000000000000000" pitchFamily="2" charset="2"/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bg2"/>
        </a:buClr>
        <a:buFont typeface="Wingdings" panose="05000000000000000000" pitchFamily="2" charset="2"/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2.wav"/><Relationship Id="rId1" Type="http://schemas.openxmlformats.org/officeDocument/2006/relationships/audio" Target="../media/audio1.wav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2.wav"/><Relationship Id="rId1" Type="http://schemas.openxmlformats.org/officeDocument/2006/relationships/audio" Target="../media/audio1.wav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.xml"/><Relationship Id="rId1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GIF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2.wav"/><Relationship Id="rId1" Type="http://schemas.openxmlformats.org/officeDocument/2006/relationships/audio" Target="../media/audio1.wav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8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9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audio" Target="../media/audio1.wav"/><Relationship Id="rId3" Type="http://schemas.openxmlformats.org/officeDocument/2006/relationships/image" Target="../media/image7.jpeg"/><Relationship Id="rId2" Type="http://schemas.openxmlformats.org/officeDocument/2006/relationships/image" Target="../media/image5.jpeg"/><Relationship Id="rId1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1.jpeg"/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3.jpeg"/><Relationship Id="rId1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50" name="文本框 2049"/>
          <p:cNvSpPr txBox="1"/>
          <p:nvPr/>
        </p:nvSpPr>
        <p:spPr>
          <a:xfrm>
            <a:off x="609600" y="620713"/>
            <a:ext cx="5330825" cy="30194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9600" b="1" dirty="0">
                <a:solidFill>
                  <a:srgbClr val="FF00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回忆       鲁迅先生</a:t>
            </a:r>
            <a:endParaRPr lang="zh-CN" altLang="en-US" sz="9600" b="1" dirty="0">
              <a:solidFill>
                <a:srgbClr val="FF0000"/>
              </a:solidFill>
              <a:latin typeface="Times New Roman" panose="02020603050405020304" pitchFamily="18" charset="0"/>
              <a:ea typeface="华文新魏" panose="02010800040101010101" pitchFamily="2" charset="-122"/>
            </a:endParaRPr>
          </a:p>
        </p:txBody>
      </p:sp>
      <p:sp>
        <p:nvSpPr>
          <p:cNvPr id="2051" name="文本框 2050"/>
          <p:cNvSpPr txBox="1"/>
          <p:nvPr/>
        </p:nvSpPr>
        <p:spPr>
          <a:xfrm>
            <a:off x="2555875" y="4735513"/>
            <a:ext cx="2160588" cy="8239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4800" b="1" dirty="0">
                <a:solidFill>
                  <a:srgbClr val="FF9900"/>
                </a:solidFill>
                <a:latin typeface="Times New Roman" panose="02020603050405020304" pitchFamily="18" charset="0"/>
                <a:ea typeface="楷体_GB2312" pitchFamily="49" charset="-122"/>
              </a:rPr>
              <a:t>萧   红</a:t>
            </a:r>
            <a:endParaRPr lang="zh-CN" altLang="en-US" sz="4800" b="1" dirty="0">
              <a:solidFill>
                <a:srgbClr val="FF99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pic>
        <p:nvPicPr>
          <p:cNvPr id="2052" name="图片 2051" descr="luxun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95963" y="188913"/>
            <a:ext cx="3181350" cy="43926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zoom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2" name="Rectangle 2"/>
          <p:cNvSpPr/>
          <p:nvPr/>
        </p:nvSpPr>
        <p:spPr>
          <a:xfrm>
            <a:off x="311150" y="1431925"/>
            <a:ext cx="7773988" cy="51371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eaLnBrk="0" hangingPunct="0">
              <a:lnSpc>
                <a:spcPct val="115000"/>
              </a:lnSpc>
            </a:pPr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鲁迅说过：</a:t>
            </a:r>
            <a:r>
              <a:rPr lang="zh-CN" altLang="en-US" sz="3200" b="1" dirty="0">
                <a:latin typeface="Arial" panose="020B0604020202020204" pitchFamily="34" charset="0"/>
                <a:ea typeface="楷体_GB2312" pitchFamily="49" charset="-122"/>
              </a:rPr>
              <a:t>“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想看好花。一定要有好土。</a:t>
            </a:r>
            <a:r>
              <a:rPr lang="zh-CN" altLang="en-US" sz="3200" b="1" dirty="0">
                <a:latin typeface="Arial" panose="020B0604020202020204" pitchFamily="34" charset="0"/>
                <a:ea typeface="楷体_GB2312" pitchFamily="49" charset="-122"/>
              </a:rPr>
              <a:t>”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又曾表示：</a:t>
            </a:r>
            <a:r>
              <a:rPr lang="zh-CN" altLang="en-US" sz="3200" b="1" dirty="0">
                <a:latin typeface="Arial" panose="020B0604020202020204" pitchFamily="34" charset="0"/>
                <a:ea typeface="楷体_GB2312" pitchFamily="49" charset="-122"/>
              </a:rPr>
              <a:t>“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只要能培一朵花</a:t>
            </a:r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就不妨做会朽的腐草。</a:t>
            </a:r>
            <a:r>
              <a:rPr lang="zh-CN" altLang="en-US" sz="3200" b="1" dirty="0">
                <a:latin typeface="Arial" panose="020B0604020202020204" pitchFamily="34" charset="0"/>
                <a:ea typeface="楷体_GB2312" pitchFamily="49" charset="-122"/>
              </a:rPr>
              <a:t>”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为了培育萧红这朵中国三四十年代中国女性文学园圃的奇葩</a:t>
            </a:r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鲁迅甘作春泥，甘为人梯，在她的作品中倾注了大量心血；鲁迅去世之后，萧红从悲痛中振作起来</a:t>
            </a:r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陆续出版和发表了</a:t>
            </a:r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马伯乐</a:t>
            </a:r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》《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回忆鲁迅先生</a:t>
            </a:r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》《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呼兰河传</a:t>
            </a:r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》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等名篇佳作。这些作品又像春泥一样，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386" name="Rectangle 3"/>
          <p:cNvSpPr/>
          <p:nvPr/>
        </p:nvSpPr>
        <p:spPr>
          <a:xfrm>
            <a:off x="395288" y="819150"/>
            <a:ext cx="3230562" cy="8223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/>
            <a:r>
              <a:rPr lang="en-US" altLang="zh-CN" sz="4800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1.</a:t>
            </a:r>
            <a:r>
              <a:rPr lang="zh-CN" altLang="en-US" sz="4800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创作背景</a:t>
            </a:r>
            <a:endParaRPr lang="zh-CN" altLang="en-US" sz="4800" dirty="0">
              <a:solidFill>
                <a:srgbClr val="FF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6387" name="Rectangle 4"/>
          <p:cNvSpPr/>
          <p:nvPr/>
        </p:nvSpPr>
        <p:spPr>
          <a:xfrm>
            <a:off x="3348038" y="260350"/>
            <a:ext cx="2425700" cy="7620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/>
            <a:r>
              <a:rPr lang="zh-CN" altLang="en-US" sz="4400" b="1" dirty="0">
                <a:solidFill>
                  <a:srgbClr val="0000CC"/>
                </a:solidFill>
                <a:latin typeface="Arial" panose="020B0604020202020204" pitchFamily="34" charset="0"/>
                <a:ea typeface="幼圆" panose="02010509060101010101" pitchFamily="49" charset="-122"/>
              </a:rPr>
              <a:t>文题背景</a:t>
            </a:r>
            <a:endParaRPr lang="zh-CN" altLang="en-US" sz="4400" b="1" dirty="0">
              <a:solidFill>
                <a:srgbClr val="0000CC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</p:spTree>
  </p:cSld>
  <p:clrMapOvr>
    <a:masterClrMapping/>
  </p:clrMapOvr>
  <p:transition>
    <p:split/>
    <p:sndAc>
      <p:stSnd>
        <p:snd r:embed="rId1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09" name="Rectangle 2"/>
          <p:cNvSpPr/>
          <p:nvPr/>
        </p:nvSpPr>
        <p:spPr>
          <a:xfrm>
            <a:off x="395288" y="260350"/>
            <a:ext cx="8569325" cy="60182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lnSpc>
                <a:spcPct val="115000"/>
              </a:lnSpc>
            </a:pP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继续滋养着中国文坛的茂林佳卉。鲁迅和萧红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  <a:p>
            <a:pPr eaLnBrk="0" hangingPunct="0">
              <a:lnSpc>
                <a:spcPct val="110000"/>
              </a:lnSpc>
            </a:pP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之间的情谊已经成为文坛佳话，被千千万万的读者传诵</a:t>
            </a:r>
            <a:r>
              <a:rPr lang="en-US" altLang="zh-CN" sz="3200" b="1" dirty="0">
                <a:latin typeface="Arial" panose="020B0604020202020204" pitchFamily="34" charset="0"/>
                <a:ea typeface="楷体_GB2312" pitchFamily="49" charset="-122"/>
              </a:rPr>
              <a:t>……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在林林总总的鲁迅回忆录中。萧红的</a:t>
            </a:r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回忆鲁迅先生</a:t>
            </a:r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》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一枝独秀。它不仅是鲁迅回忆录中的珍品。而且是中国现代怀人散文的典范，是敬献于鲁迅墓前的一个永不凋谢的花环。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  <a:p>
            <a:pPr eaLnBrk="0" hangingPunct="0">
              <a:lnSpc>
                <a:spcPct val="110000"/>
              </a:lnSpc>
            </a:pP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    由于作者萧红跟回忆对象鲁迅之间有着直接交往，对回忆对象充满着缅怀崇敬之情，素材又来自于亲历、亲闻，因此作品不仅富于史传性，而且也富于文学性。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   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cover dir="r"/>
    <p:sndAc>
      <p:stSnd>
        <p:snd r:embed="rId1" name="camera.wav"/>
      </p:stSnd>
    </p:sndAc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Rectangle 2"/>
          <p:cNvSpPr/>
          <p:nvPr/>
        </p:nvSpPr>
        <p:spPr>
          <a:xfrm>
            <a:off x="539750" y="2652713"/>
            <a:ext cx="8208963" cy="3382962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eaLnBrk="0" hangingPunct="0"/>
            <a:r>
              <a:rPr lang="en-US" altLang="zh-CN" sz="4000" b="1" dirty="0">
                <a:latin typeface="Arial" panose="020B0604020202020204" pitchFamily="34" charset="0"/>
                <a:ea typeface="幼圆" panose="02010509060101010101" pitchFamily="49" charset="-122"/>
              </a:rPr>
              <a:t>         </a:t>
            </a:r>
            <a:r>
              <a:rPr lang="zh-CN" altLang="en-US" sz="5400" dirty="0">
                <a:latin typeface="Arial" panose="020B0604020202020204" pitchFamily="34" charset="0"/>
                <a:ea typeface="隶书" panose="02010509060101010101" pitchFamily="49" charset="-122"/>
              </a:rPr>
              <a:t>从文题可以看出，本文是作者对鲁迅先生的回忆、怀念，文中</a:t>
            </a:r>
            <a:r>
              <a:rPr lang="zh-CN" altLang="en-US" sz="5400" dirty="0">
                <a:solidFill>
                  <a:srgbClr val="0000FF"/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回忆了鲁迅先生的一些生活琐事。</a:t>
            </a:r>
            <a:endParaRPr lang="zh-CN" altLang="en-US" sz="5400" dirty="0">
              <a:solidFill>
                <a:srgbClr val="0000FF"/>
              </a:solidFill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  <p:sp>
        <p:nvSpPr>
          <p:cNvPr id="18434" name="Rectangle 4"/>
          <p:cNvSpPr/>
          <p:nvPr/>
        </p:nvSpPr>
        <p:spPr>
          <a:xfrm>
            <a:off x="539750" y="1231900"/>
            <a:ext cx="3130550" cy="8223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/>
            <a:r>
              <a:rPr lang="en-US" altLang="zh-CN" sz="4800" dirty="0">
                <a:solidFill>
                  <a:srgbClr val="FF0000"/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2.</a:t>
            </a:r>
            <a:r>
              <a:rPr lang="zh-CN" altLang="en-US" sz="4800" dirty="0">
                <a:solidFill>
                  <a:srgbClr val="FF0000"/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主要内容</a:t>
            </a:r>
            <a:endParaRPr lang="zh-CN" altLang="en-US" sz="4800" dirty="0">
              <a:solidFill>
                <a:srgbClr val="FF0000"/>
              </a:solidFill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</p:spTree>
  </p:cSld>
  <p:clrMapOvr>
    <a:masterClrMapping/>
  </p:clrMapOvr>
  <p:transition>
    <p:push dir="r"/>
    <p:sndAc>
      <p:stSnd>
        <p:snd r:embed="rId1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5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7" name="Rectangle 2"/>
          <p:cNvSpPr>
            <a:spLocks noGrp="1"/>
          </p:cNvSpPr>
          <p:nvPr>
            <p:ph type="title"/>
          </p:nvPr>
        </p:nvSpPr>
        <p:spPr>
          <a:xfrm>
            <a:off x="-306387" y="439738"/>
            <a:ext cx="6051550" cy="822325"/>
          </a:xfrm>
          <a:ln/>
        </p:spPr>
        <p:txBody>
          <a:bodyPr wrap="square" lIns="91440" tIns="45720" rIns="91440" bIns="45720" anchor="ctr">
            <a:spAutoFit/>
          </a:bodyPr>
          <a:p>
            <a:r>
              <a:rPr lang="zh-CN" altLang="en-US" sz="4800" dirty="0">
                <a:solidFill>
                  <a:srgbClr val="FF0000"/>
                </a:solidFill>
                <a:ea typeface="华文行楷" panose="02010800040101010101" pitchFamily="2" charset="-122"/>
              </a:rPr>
              <a:t>读准下列字词</a:t>
            </a:r>
            <a:endParaRPr lang="zh-CN" altLang="en-US" sz="4800" dirty="0">
              <a:solidFill>
                <a:srgbClr val="FF0000"/>
              </a:solidFill>
              <a:ea typeface="华文行楷" panose="02010800040101010101" pitchFamily="2" charset="-122"/>
            </a:endParaRPr>
          </a:p>
        </p:txBody>
      </p:sp>
      <p:sp>
        <p:nvSpPr>
          <p:cNvPr id="17410" name="Rectangle 3"/>
          <p:cNvSpPr>
            <a:spLocks noGrp="1"/>
          </p:cNvSpPr>
          <p:nvPr>
            <p:ph idx="1"/>
          </p:nvPr>
        </p:nvSpPr>
        <p:spPr>
          <a:xfrm>
            <a:off x="71438" y="1262063"/>
            <a:ext cx="7910513" cy="4114800"/>
          </a:xfrm>
        </p:spPr>
        <p:txBody>
          <a:bodyPr wrap="square" lIns="91440" tIns="45720" rIns="91440" bIns="45720" anchor="t"/>
          <a:p>
            <a:r>
              <a:rPr lang="zh-CN" altLang="en-US" sz="4000" b="1" dirty="0"/>
              <a:t>yǎo</a:t>
            </a:r>
            <a:r>
              <a:rPr lang="zh-CN" altLang="en-US" sz="4000" b="1" dirty="0">
                <a:solidFill>
                  <a:srgbClr val="0000FF"/>
                </a:solidFill>
                <a:sym typeface="宋体" panose="02010600030101010101" pitchFamily="2" charset="-122"/>
              </a:rPr>
              <a:t>舀</a:t>
            </a:r>
            <a:r>
              <a:rPr lang="zh-CN" altLang="en-US" sz="4000" b="1" dirty="0"/>
              <a:t> kāi</a:t>
            </a:r>
            <a:r>
              <a:rPr lang="zh-CN" altLang="en-US" sz="4000" b="1" dirty="0">
                <a:solidFill>
                  <a:srgbClr val="0000FF"/>
                </a:solidFill>
                <a:sym typeface="宋体" panose="02010600030101010101" pitchFamily="2" charset="-122"/>
              </a:rPr>
              <a:t>揩</a:t>
            </a:r>
            <a:r>
              <a:rPr lang="zh-CN" altLang="en-US" sz="4000" b="1" dirty="0"/>
              <a:t> dié</a:t>
            </a:r>
            <a:r>
              <a:rPr lang="zh-CN" altLang="en-US" sz="4000" b="1" dirty="0">
                <a:solidFill>
                  <a:srgbClr val="0000FF"/>
                </a:solidFill>
                <a:sym typeface="宋体" panose="02010600030101010101" pitchFamily="2" charset="-122"/>
              </a:rPr>
              <a:t>碟</a:t>
            </a:r>
            <a:r>
              <a:rPr lang="zh-CN" altLang="en-US" sz="4000" b="1" dirty="0"/>
              <a:t> kǔn</a:t>
            </a:r>
            <a:r>
              <a:rPr lang="zh-CN" altLang="en-US" sz="4000" b="1" dirty="0">
                <a:solidFill>
                  <a:srgbClr val="0000FF"/>
                </a:solidFill>
                <a:sym typeface="宋体" panose="02010600030101010101" pitchFamily="2" charset="-122"/>
              </a:rPr>
              <a:t>捆</a:t>
            </a:r>
            <a:r>
              <a:rPr lang="zh-CN" altLang="en-US" sz="4000" b="1" dirty="0"/>
              <a:t> ké sou</a:t>
            </a:r>
            <a:r>
              <a:rPr lang="zh-CN" altLang="en-US" sz="4000" b="1" dirty="0">
                <a:solidFill>
                  <a:srgbClr val="0000FF"/>
                </a:solidFill>
                <a:sym typeface="宋体" panose="02010600030101010101" pitchFamily="2" charset="-122"/>
              </a:rPr>
              <a:t>咳嗽</a:t>
            </a:r>
            <a:r>
              <a:rPr lang="zh-CN" altLang="en-US" sz="4000" b="1" dirty="0"/>
              <a:t> tiáo ɡēnɡ</a:t>
            </a:r>
            <a:r>
              <a:rPr lang="zh-CN" altLang="en-US" sz="4000" b="1" dirty="0">
                <a:solidFill>
                  <a:srgbClr val="0000FF"/>
                </a:solidFill>
                <a:sym typeface="宋体" panose="02010600030101010101" pitchFamily="2" charset="-122"/>
              </a:rPr>
              <a:t>调羹</a:t>
            </a:r>
            <a:r>
              <a:rPr lang="zh-CN" altLang="en-US" sz="4000" b="1" dirty="0"/>
              <a:t> jiǎo ròu</a:t>
            </a:r>
            <a:r>
              <a:rPr lang="zh-CN" altLang="en-US" sz="4000" b="1" dirty="0">
                <a:solidFill>
                  <a:srgbClr val="0000FF"/>
                </a:solidFill>
                <a:sym typeface="宋体" panose="02010600030101010101" pitchFamily="2" charset="-122"/>
              </a:rPr>
              <a:t> 绞肉 </a:t>
            </a:r>
            <a:r>
              <a:rPr lang="zh-CN" altLang="en-US" sz="4000" b="1" dirty="0"/>
              <a:t> xīn jīn </a:t>
            </a:r>
            <a:r>
              <a:rPr lang="zh-CN" altLang="en-US" sz="4000" b="1" dirty="0">
                <a:solidFill>
                  <a:srgbClr val="0000FF"/>
                </a:solidFill>
                <a:sym typeface="宋体" panose="02010600030101010101" pitchFamily="2" charset="-122"/>
              </a:rPr>
              <a:t>薪金</a:t>
            </a:r>
            <a:r>
              <a:rPr lang="zh-CN" altLang="en-US" sz="4000" b="1" dirty="0"/>
              <a:t>jiào duì </a:t>
            </a:r>
            <a:r>
              <a:rPr lang="zh-CN" altLang="en-US" sz="4000" b="1" dirty="0">
                <a:solidFill>
                  <a:srgbClr val="0000FF"/>
                </a:solidFill>
                <a:sym typeface="宋体" panose="02010600030101010101" pitchFamily="2" charset="-122"/>
              </a:rPr>
              <a:t>校对</a:t>
            </a:r>
            <a:r>
              <a:rPr lang="zh-CN" altLang="en-US" sz="4000" b="1" dirty="0"/>
              <a:t>cǎo shuài </a:t>
            </a:r>
            <a:r>
              <a:rPr lang="zh-CN" altLang="en-US" sz="4000" b="1" dirty="0">
                <a:solidFill>
                  <a:srgbClr val="0000FF"/>
                </a:solidFill>
              </a:rPr>
              <a:t>草率</a:t>
            </a:r>
            <a:r>
              <a:rPr lang="zh-CN" altLang="en-US" sz="4000" b="1" dirty="0"/>
              <a:t> xí zǎo</a:t>
            </a:r>
            <a:r>
              <a:rPr lang="zh-CN" altLang="en-US" sz="4000" b="1" dirty="0">
                <a:solidFill>
                  <a:srgbClr val="0000FF"/>
                </a:solidFill>
                <a:sym typeface="宋体" panose="02010600030101010101" pitchFamily="2" charset="-122"/>
              </a:rPr>
              <a:t>洗澡</a:t>
            </a:r>
            <a:r>
              <a:rPr lang="zh-CN" altLang="en-US" sz="4000" b="1" dirty="0"/>
              <a:t> yōu rán </a:t>
            </a:r>
            <a:r>
              <a:rPr lang="zh-CN" altLang="en-US" sz="4000" b="1" dirty="0">
                <a:solidFill>
                  <a:srgbClr val="0000FF"/>
                </a:solidFill>
                <a:sym typeface="宋体" panose="02010600030101010101" pitchFamily="2" charset="-122"/>
              </a:rPr>
              <a:t>悠然</a:t>
            </a:r>
            <a:r>
              <a:rPr lang="zh-CN" altLang="en-US" sz="4000" b="1" dirty="0"/>
              <a:t>fēn fù </a:t>
            </a:r>
            <a:r>
              <a:rPr lang="zh-CN" altLang="en-US" sz="4000" b="1" dirty="0">
                <a:solidFill>
                  <a:srgbClr val="0000FF"/>
                </a:solidFill>
                <a:sym typeface="宋体" panose="02010600030101010101" pitchFamily="2" charset="-122"/>
              </a:rPr>
              <a:t>吩咐</a:t>
            </a:r>
            <a:r>
              <a:rPr lang="zh-CN" altLang="en-US" sz="4000" b="1" dirty="0"/>
              <a:t>mǒ shā </a:t>
            </a:r>
            <a:r>
              <a:rPr lang="zh-CN" altLang="en-US" sz="4000" b="1" dirty="0">
                <a:solidFill>
                  <a:srgbClr val="0000FF"/>
                </a:solidFill>
                <a:sym typeface="宋体" panose="02010600030101010101" pitchFamily="2" charset="-122"/>
              </a:rPr>
              <a:t>抹杀</a:t>
            </a:r>
            <a:r>
              <a:rPr lang="zh-CN" altLang="en-US" sz="4000" b="1" dirty="0"/>
              <a:t>ɡē dɑ </a:t>
            </a:r>
            <a:r>
              <a:rPr lang="zh-CN" altLang="en-US" sz="4000" b="1" dirty="0">
                <a:solidFill>
                  <a:srgbClr val="0000FF"/>
                </a:solidFill>
                <a:sym typeface="宋体" panose="02010600030101010101" pitchFamily="2" charset="-122"/>
              </a:rPr>
              <a:t>疙瘩</a:t>
            </a:r>
            <a:r>
              <a:rPr lang="zh-CN" altLang="en-US" sz="4000" b="1" dirty="0"/>
              <a:t>shēn wù tònɡ jué </a:t>
            </a:r>
            <a:r>
              <a:rPr lang="zh-CN" altLang="en-US" sz="4000" b="1" dirty="0">
                <a:solidFill>
                  <a:srgbClr val="0000FF"/>
                </a:solidFill>
                <a:sym typeface="宋体" panose="02010600030101010101" pitchFamily="2" charset="-122"/>
              </a:rPr>
              <a:t>深恶痛绝</a:t>
            </a:r>
            <a:r>
              <a:rPr lang="zh-CN" altLang="en-US" sz="4000" b="1" dirty="0"/>
              <a:t>bù yǐ wéi rán </a:t>
            </a:r>
            <a:r>
              <a:rPr lang="zh-CN" altLang="en-US" sz="4000" b="1" dirty="0">
                <a:solidFill>
                  <a:srgbClr val="0000FF"/>
                </a:solidFill>
              </a:rPr>
              <a:t>不以为然 阖一阖眼睛</a:t>
            </a:r>
            <a:r>
              <a:rPr lang="zh-CN" altLang="en-US" sz="4400" b="1" dirty="0">
                <a:latin typeface="楷体_GB2312" pitchFamily="49" charset="-122"/>
                <a:ea typeface="楷体_GB2312" pitchFamily="49" charset="-122"/>
                <a:sym typeface="宋体" panose="02010600030101010101" pitchFamily="2" charset="-122"/>
              </a:rPr>
              <a:t>（</a:t>
            </a:r>
            <a:r>
              <a:rPr lang="en-US" altLang="zh-CN" sz="4400" b="1" dirty="0">
                <a:latin typeface="楷体_GB2312" pitchFamily="49" charset="-122"/>
                <a:ea typeface="楷体_GB2312" pitchFamily="49" charset="-122"/>
                <a:sym typeface="宋体" panose="02010600030101010101" pitchFamily="2" charset="-122"/>
              </a:rPr>
              <a:t>hé</a:t>
            </a:r>
            <a:r>
              <a:rPr lang="zh-CN" altLang="en-US" sz="4400" b="1" dirty="0">
                <a:latin typeface="楷体_GB2312" pitchFamily="49" charset="-122"/>
                <a:ea typeface="楷体_GB2312" pitchFamily="49" charset="-122"/>
                <a:sym typeface="宋体" panose="02010600030101010101" pitchFamily="2" charset="-122"/>
              </a:rPr>
              <a:t>）</a:t>
            </a:r>
            <a:endParaRPr lang="zh-CN" altLang="en-US" sz="4400" b="1" dirty="0">
              <a:latin typeface="楷体_GB2312" pitchFamily="49" charset="-122"/>
              <a:ea typeface="楷体_GB2312" pitchFamily="49" charset="-122"/>
              <a:sym typeface="宋体" panose="02010600030101010101" pitchFamily="2" charset="-122"/>
            </a:endParaRPr>
          </a:p>
          <a:p>
            <a:pPr>
              <a:buNone/>
            </a:pPr>
            <a:r>
              <a:rPr lang="zh-CN" altLang="en-US" dirty="0"/>
              <a:t>                                         </a:t>
            </a:r>
            <a:endParaRPr lang="zh-CN" altLang="en-US" dirty="0"/>
          </a:p>
          <a:p>
            <a:pPr>
              <a:buNone/>
            </a:pPr>
            <a:endParaRPr lang="zh-CN" altLang="en-US" dirty="0"/>
          </a:p>
          <a:p>
            <a:endParaRPr lang="en-US" altLang="zh-CN" dirty="0"/>
          </a:p>
        </p:txBody>
      </p:sp>
      <p:sp>
        <p:nvSpPr>
          <p:cNvPr id="19459" name="Text Box 26"/>
          <p:cNvSpPr txBox="1"/>
          <p:nvPr/>
        </p:nvSpPr>
        <p:spPr>
          <a:xfrm>
            <a:off x="2051050" y="188913"/>
            <a:ext cx="2952750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endParaRPr lang="zh-CN" altLang="zh-CN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1" name="Rectangle 2"/>
          <p:cNvSpPr>
            <a:spLocks noGrp="1"/>
          </p:cNvSpPr>
          <p:nvPr>
            <p:ph type="title"/>
          </p:nvPr>
        </p:nvSpPr>
        <p:spPr>
          <a:ln/>
        </p:spPr>
        <p:txBody>
          <a:bodyPr wrap="square" lIns="91440" tIns="45720" rIns="91440" bIns="45720" anchor="ctr">
            <a:spAutoFit/>
          </a:bodyPr>
          <a:p>
            <a:r>
              <a:rPr lang="zh-CN" altLang="en-US" dirty="0">
                <a:solidFill>
                  <a:srgbClr val="FF0000"/>
                </a:solidFill>
                <a:ea typeface="华文行楷" panose="02010800040101010101" pitchFamily="2" charset="-122"/>
              </a:rPr>
              <a:t>你能读准下列加点字的音吗？</a:t>
            </a:r>
            <a:endParaRPr lang="zh-CN" altLang="en-US" dirty="0">
              <a:solidFill>
                <a:srgbClr val="FF0000"/>
              </a:solidFill>
              <a:ea typeface="华文行楷" panose="02010800040101010101" pitchFamily="2" charset="-122"/>
            </a:endParaRPr>
          </a:p>
        </p:txBody>
      </p:sp>
      <p:sp>
        <p:nvSpPr>
          <p:cNvPr id="20482" name="Text Box 26"/>
          <p:cNvSpPr txBox="1"/>
          <p:nvPr/>
        </p:nvSpPr>
        <p:spPr>
          <a:xfrm>
            <a:off x="2051050" y="188913"/>
            <a:ext cx="2952750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endParaRPr lang="zh-CN" altLang="zh-CN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0483" name="AutoShape 27"/>
          <p:cNvSpPr/>
          <p:nvPr/>
        </p:nvSpPr>
        <p:spPr>
          <a:xfrm>
            <a:off x="1190625" y="2016125"/>
            <a:ext cx="287338" cy="1822450"/>
          </a:xfrm>
          <a:prstGeom prst="leftBrace">
            <a:avLst>
              <a:gd name="adj1" fmla="val 37379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0484" name="Text Box 28"/>
          <p:cNvSpPr txBox="1"/>
          <p:nvPr/>
        </p:nvSpPr>
        <p:spPr>
          <a:xfrm>
            <a:off x="1547813" y="1831975"/>
            <a:ext cx="1800225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堵塞</a:t>
            </a:r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0485" name="Text Box 29"/>
          <p:cNvSpPr txBox="1"/>
          <p:nvPr/>
        </p:nvSpPr>
        <p:spPr>
          <a:xfrm>
            <a:off x="1547813" y="2601913"/>
            <a:ext cx="1296987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边塞</a:t>
            </a:r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0486" name="Text Box 30"/>
          <p:cNvSpPr txBox="1"/>
          <p:nvPr/>
        </p:nvSpPr>
        <p:spPr>
          <a:xfrm>
            <a:off x="1547813" y="3381375"/>
            <a:ext cx="1655762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活塞</a:t>
            </a:r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7679" name="Text Box 31"/>
          <p:cNvSpPr txBox="1"/>
          <p:nvPr/>
        </p:nvSpPr>
        <p:spPr>
          <a:xfrm>
            <a:off x="2486025" y="1905000"/>
            <a:ext cx="1150938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en-US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è</a:t>
            </a: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7680" name="Text Box 32"/>
          <p:cNvSpPr txBox="1"/>
          <p:nvPr/>
        </p:nvSpPr>
        <p:spPr>
          <a:xfrm>
            <a:off x="2413000" y="2601913"/>
            <a:ext cx="1150938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en-US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à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i</a:t>
            </a: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7681" name="Text Box 33"/>
          <p:cNvSpPr txBox="1"/>
          <p:nvPr/>
        </p:nvSpPr>
        <p:spPr>
          <a:xfrm>
            <a:off x="2613025" y="3381375"/>
            <a:ext cx="1150938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en-US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ā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i</a:t>
            </a: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0490" name="Text Box 34"/>
          <p:cNvSpPr txBox="1"/>
          <p:nvPr/>
        </p:nvSpPr>
        <p:spPr>
          <a:xfrm>
            <a:off x="4103688" y="2860675"/>
            <a:ext cx="936625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差</a:t>
            </a:r>
            <a:endParaRPr lang="zh-CN" altLang="en-US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0491" name="AutoShape 35"/>
          <p:cNvSpPr/>
          <p:nvPr/>
        </p:nvSpPr>
        <p:spPr>
          <a:xfrm>
            <a:off x="5041900" y="2016125"/>
            <a:ext cx="106363" cy="2962275"/>
          </a:xfrm>
          <a:prstGeom prst="leftBrace">
            <a:avLst>
              <a:gd name="adj1" fmla="val 105987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0492" name="Text Box 36"/>
          <p:cNvSpPr txBox="1"/>
          <p:nvPr/>
        </p:nvSpPr>
        <p:spPr>
          <a:xfrm>
            <a:off x="5316538" y="1905000"/>
            <a:ext cx="1244600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差不多</a:t>
            </a:r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0493" name="Text Box 37"/>
          <p:cNvSpPr txBox="1"/>
          <p:nvPr/>
        </p:nvSpPr>
        <p:spPr>
          <a:xfrm>
            <a:off x="5316538" y="2601913"/>
            <a:ext cx="1244600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差别</a:t>
            </a:r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0494" name="Text Box 38"/>
          <p:cNvSpPr txBox="1"/>
          <p:nvPr/>
        </p:nvSpPr>
        <p:spPr>
          <a:xfrm>
            <a:off x="5199063" y="3381375"/>
            <a:ext cx="1244600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出差</a:t>
            </a:r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0495" name="Text Box 39"/>
          <p:cNvSpPr txBox="1"/>
          <p:nvPr/>
        </p:nvSpPr>
        <p:spPr>
          <a:xfrm>
            <a:off x="5316538" y="4022725"/>
            <a:ext cx="1244600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参差</a:t>
            </a:r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0496" name="Text Box 40"/>
          <p:cNvSpPr txBox="1"/>
          <p:nvPr/>
        </p:nvSpPr>
        <p:spPr>
          <a:xfrm>
            <a:off x="5318125" y="4521200"/>
            <a:ext cx="1604963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大病差后</a:t>
            </a:r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7689" name="Text Box 41"/>
          <p:cNvSpPr txBox="1"/>
          <p:nvPr/>
        </p:nvSpPr>
        <p:spPr>
          <a:xfrm>
            <a:off x="6545263" y="3311525"/>
            <a:ext cx="1150937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ch</a:t>
            </a:r>
            <a:r>
              <a:rPr lang="en-US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ā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i</a:t>
            </a: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7690" name="Text Box 42"/>
          <p:cNvSpPr txBox="1"/>
          <p:nvPr/>
        </p:nvSpPr>
        <p:spPr>
          <a:xfrm>
            <a:off x="6545263" y="2487613"/>
            <a:ext cx="1150937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ch</a:t>
            </a:r>
            <a:r>
              <a:rPr lang="en-US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ā</a:t>
            </a: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7691" name="Text Box 43"/>
          <p:cNvSpPr txBox="1"/>
          <p:nvPr/>
        </p:nvSpPr>
        <p:spPr>
          <a:xfrm>
            <a:off x="6826250" y="4521200"/>
            <a:ext cx="1150938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ch</a:t>
            </a:r>
            <a:r>
              <a:rPr lang="en-US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à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i</a:t>
            </a: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7693" name="Text Box 45"/>
          <p:cNvSpPr txBox="1"/>
          <p:nvPr/>
        </p:nvSpPr>
        <p:spPr>
          <a:xfrm>
            <a:off x="6443663" y="1903413"/>
            <a:ext cx="1150937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ch</a:t>
            </a:r>
            <a:r>
              <a:rPr lang="en-US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à</a:t>
            </a: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7694" name="Text Box 46"/>
          <p:cNvSpPr txBox="1"/>
          <p:nvPr/>
        </p:nvSpPr>
        <p:spPr>
          <a:xfrm>
            <a:off x="6661150" y="4022725"/>
            <a:ext cx="1150938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r>
              <a:rPr lang="en-US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ī</a:t>
            </a: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0502" name="Text Box 47"/>
          <p:cNvSpPr txBox="1"/>
          <p:nvPr/>
        </p:nvSpPr>
        <p:spPr>
          <a:xfrm>
            <a:off x="633413" y="2487613"/>
            <a:ext cx="287337" cy="13112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塞．</a:t>
            </a:r>
            <a:endParaRPr lang="zh-CN" altLang="en-US" sz="40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0503" name="Text Box 48"/>
          <p:cNvSpPr txBox="1"/>
          <p:nvPr/>
        </p:nvSpPr>
        <p:spPr>
          <a:xfrm>
            <a:off x="4500563" y="2859088"/>
            <a:ext cx="287337" cy="701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．</a:t>
            </a:r>
            <a:endParaRPr lang="zh-CN" altLang="en-US" sz="40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7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276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276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276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276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76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276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276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79" grpId="0"/>
      <p:bldP spid="27680" grpId="0"/>
      <p:bldP spid="27681" grpId="0"/>
      <p:bldP spid="27689" grpId="0"/>
      <p:bldP spid="27690" grpId="0"/>
      <p:bldP spid="27691" grpId="0"/>
      <p:bldP spid="27693" grpId="0"/>
      <p:bldP spid="2769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标题 1"/>
          <p:cNvSpPr>
            <a:spLocks noGrp="1"/>
          </p:cNvSpPr>
          <p:nvPr>
            <p:ph type="title"/>
          </p:nvPr>
        </p:nvSpPr>
        <p:spPr>
          <a:xfrm>
            <a:off x="228600" y="350838"/>
            <a:ext cx="7467600" cy="1371600"/>
          </a:xfrm>
          <a:ln/>
        </p:spPr>
        <p:txBody>
          <a:bodyPr wrap="square" lIns="91440" tIns="45720" rIns="91440" bIns="45720" anchor="ctr">
            <a:spAutoFit/>
          </a:bodyPr>
          <a:p>
            <a:pPr algn="l"/>
            <a:r>
              <a:rPr lang="zh-CN" altLang="en-US" sz="4000" b="1" dirty="0">
                <a:solidFill>
                  <a:srgbClr val="0066FF"/>
                </a:solidFill>
              </a:rPr>
              <a:t>给下列词字注音：</a:t>
            </a:r>
            <a:br>
              <a:rPr lang="zh-CN" altLang="en-US" dirty="0"/>
            </a:br>
            <a:endParaRPr lang="zh-CN" altLang="en-US" dirty="0"/>
          </a:p>
        </p:txBody>
      </p:sp>
      <p:sp>
        <p:nvSpPr>
          <p:cNvPr id="21506" name="内容占位符 2"/>
          <p:cNvSpPr>
            <a:spLocks noGrp="1"/>
          </p:cNvSpPr>
          <p:nvPr>
            <p:ph idx="1"/>
          </p:nvPr>
        </p:nvSpPr>
        <p:spPr>
          <a:xfrm>
            <a:off x="312738" y="1171575"/>
            <a:ext cx="7543800" cy="4114800"/>
          </a:xfrm>
          <a:ln/>
        </p:spPr>
        <p:txBody>
          <a:bodyPr wrap="square" lIns="91440" tIns="45720" rIns="91440" bIns="45720" anchor="t"/>
          <a:p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咳嗽（</a:t>
            </a:r>
            <a:r>
              <a:rPr lang="en-US" altLang="zh-CN" sz="3600" b="1" dirty="0">
                <a:latin typeface="楷体_GB2312" pitchFamily="49" charset="-122"/>
                <a:ea typeface="楷体_GB2312" pitchFamily="49" charset="-122"/>
              </a:rPr>
              <a:t>késou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）</a:t>
            </a:r>
            <a:r>
              <a:rPr lang="en-US" altLang="zh-CN" sz="3600" b="1" dirty="0"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筵（</a:t>
            </a:r>
            <a:r>
              <a:rPr lang="en-US" altLang="zh-CN" sz="3600" b="1" dirty="0">
                <a:latin typeface="楷体_GB2312" pitchFamily="49" charset="-122"/>
                <a:ea typeface="楷体_GB2312" pitchFamily="49" charset="-122"/>
              </a:rPr>
              <a:t>yán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）会</a:t>
            </a:r>
            <a:r>
              <a:rPr lang="en-US" altLang="zh-CN" sz="3600" b="1" dirty="0">
                <a:latin typeface="楷体_GB2312" pitchFamily="49" charset="-122"/>
                <a:ea typeface="楷体_GB2312" pitchFamily="49" charset="-122"/>
              </a:rPr>
              <a:t>  </a:t>
            </a:r>
            <a:endParaRPr lang="en-US" altLang="zh-CN" sz="3600" b="1" dirty="0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窘（</a:t>
            </a:r>
            <a:r>
              <a:rPr lang="en-US" altLang="zh-CN" sz="3600" b="1" dirty="0">
                <a:latin typeface="楷体_GB2312" pitchFamily="49" charset="-122"/>
                <a:ea typeface="楷体_GB2312" pitchFamily="49" charset="-122"/>
              </a:rPr>
              <a:t>jiǒng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）</a:t>
            </a:r>
            <a:r>
              <a:rPr lang="en-US" altLang="zh-CN" sz="3600" b="1" dirty="0"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抽屉（</a:t>
            </a:r>
            <a:r>
              <a:rPr lang="en-US" altLang="zh-CN" sz="3600" b="1" dirty="0">
                <a:latin typeface="楷体_GB2312" pitchFamily="49" charset="-122"/>
                <a:ea typeface="楷体_GB2312" pitchFamily="49" charset="-122"/>
              </a:rPr>
              <a:t>ti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）</a:t>
            </a:r>
            <a:r>
              <a:rPr lang="en-US" altLang="zh-CN" sz="3600" b="1" dirty="0">
                <a:latin typeface="楷体_GB2312" pitchFamily="49" charset="-122"/>
                <a:ea typeface="楷体_GB2312" pitchFamily="49" charset="-122"/>
              </a:rPr>
              <a:t> </a:t>
            </a:r>
            <a:endParaRPr lang="en-US" altLang="zh-CN" sz="3600" b="1" dirty="0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阖（</a:t>
            </a:r>
            <a:r>
              <a:rPr lang="en-US" altLang="zh-CN" sz="3600" b="1" dirty="0">
                <a:latin typeface="楷体_GB2312" pitchFamily="49" charset="-122"/>
                <a:ea typeface="楷体_GB2312" pitchFamily="49" charset="-122"/>
              </a:rPr>
              <a:t>hé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）      踌躇（</a:t>
            </a:r>
            <a:r>
              <a:rPr lang="en-US" altLang="zh-CN" sz="3600" b="1" dirty="0">
                <a:latin typeface="楷体_GB2312" pitchFamily="49" charset="-122"/>
                <a:ea typeface="楷体_GB2312" pitchFamily="49" charset="-122"/>
              </a:rPr>
              <a:t>chóu chú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）</a:t>
            </a:r>
            <a:r>
              <a:rPr lang="en-US" altLang="zh-CN" sz="3600" b="1" dirty="0">
                <a:latin typeface="楷体_GB2312" pitchFamily="49" charset="-122"/>
                <a:ea typeface="楷体_GB2312" pitchFamily="49" charset="-122"/>
              </a:rPr>
              <a:t> </a:t>
            </a:r>
            <a:endParaRPr lang="en-US" altLang="zh-CN" sz="3600" b="1" dirty="0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虔（</a:t>
            </a:r>
            <a:r>
              <a:rPr lang="en-US" altLang="zh-CN" sz="3600" b="1" dirty="0">
                <a:latin typeface="楷体_GB2312" pitchFamily="49" charset="-122"/>
                <a:ea typeface="楷体_GB2312" pitchFamily="49" charset="-122"/>
              </a:rPr>
              <a:t>qián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）诚</a:t>
            </a:r>
            <a:r>
              <a:rPr lang="en-US" altLang="zh-CN" sz="3600" b="1" dirty="0"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抹（</a:t>
            </a:r>
            <a:r>
              <a:rPr lang="en-US" altLang="zh-CN" sz="3600" b="1" dirty="0">
                <a:latin typeface="楷体_GB2312" pitchFamily="49" charset="-122"/>
                <a:ea typeface="楷体_GB2312" pitchFamily="49" charset="-122"/>
              </a:rPr>
              <a:t>mǒ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）杀</a:t>
            </a:r>
            <a:r>
              <a:rPr lang="en-US" altLang="zh-CN" sz="3600" b="1" dirty="0">
                <a:latin typeface="楷体_GB2312" pitchFamily="49" charset="-122"/>
                <a:ea typeface="楷体_GB2312" pitchFamily="49" charset="-122"/>
              </a:rPr>
              <a:t> </a:t>
            </a:r>
            <a:endParaRPr lang="en-US" altLang="zh-CN" sz="3600" b="1" dirty="0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肋（</a:t>
            </a:r>
            <a:r>
              <a:rPr lang="en-US" altLang="zh-CN" sz="3600" b="1" dirty="0">
                <a:latin typeface="楷体_GB2312" pitchFamily="49" charset="-122"/>
                <a:ea typeface="楷体_GB2312" pitchFamily="49" charset="-122"/>
              </a:rPr>
              <a:t>lèi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）膜</a:t>
            </a:r>
            <a:r>
              <a:rPr lang="en-US" altLang="zh-CN" sz="3600" b="1" dirty="0"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紊（</a:t>
            </a:r>
            <a:r>
              <a:rPr lang="en-US" altLang="zh-CN" sz="3600" b="1" dirty="0">
                <a:latin typeface="楷体_GB2312" pitchFamily="49" charset="-122"/>
                <a:ea typeface="楷体_GB2312" pitchFamily="49" charset="-122"/>
              </a:rPr>
              <a:t>wěn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）乱</a:t>
            </a:r>
            <a:endParaRPr lang="zh-CN" altLang="en-US" sz="3600" b="1" dirty="0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唠叨（</a:t>
            </a:r>
            <a:r>
              <a:rPr lang="en-US" altLang="zh-CN" sz="3600" b="1" dirty="0">
                <a:latin typeface="楷体_GB2312" pitchFamily="49" charset="-122"/>
                <a:ea typeface="楷体_GB2312" pitchFamily="49" charset="-122"/>
              </a:rPr>
              <a:t>láodao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）隔三差（</a:t>
            </a:r>
            <a:r>
              <a:rPr lang="en-US" altLang="zh-CN" sz="3600" b="1" dirty="0">
                <a:latin typeface="楷体_GB2312" pitchFamily="49" charset="-122"/>
                <a:ea typeface="楷体_GB2312" pitchFamily="49" charset="-122"/>
              </a:rPr>
              <a:t>chà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）五</a:t>
            </a:r>
            <a:endParaRPr lang="zh-CN" altLang="en-US" sz="3600" b="1" dirty="0">
              <a:latin typeface="楷体_GB2312" pitchFamily="49" charset="-122"/>
              <a:ea typeface="楷体_GB2312" pitchFamily="49" charset="-122"/>
            </a:endParaRPr>
          </a:p>
          <a:p>
            <a:endParaRPr lang="zh-CN" altLang="en-US" b="1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29" name="Text Box 2"/>
          <p:cNvSpPr txBox="1"/>
          <p:nvPr/>
        </p:nvSpPr>
        <p:spPr>
          <a:xfrm>
            <a:off x="539750" y="260350"/>
            <a:ext cx="8208963" cy="56991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44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整体感知课文：</a:t>
            </a:r>
            <a:r>
              <a:rPr lang="zh-CN" altLang="en-US" sz="4000" b="1" dirty="0">
                <a:solidFill>
                  <a:schemeClr val="accent2"/>
                </a:solidFill>
                <a:latin typeface="Times New Roman" panose="02020603050405020304" pitchFamily="18" charset="0"/>
                <a:ea typeface="楷体_GB2312" pitchFamily="49" charset="-122"/>
              </a:rPr>
              <a:t>请同学们快速浏览课文，</a:t>
            </a:r>
            <a:r>
              <a:rPr lang="zh-CN" altLang="en-US" sz="4000" b="1" dirty="0">
                <a:solidFill>
                  <a:schemeClr val="accent2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完成以下任务：</a:t>
            </a:r>
            <a:endParaRPr lang="zh-CN" altLang="en-US" sz="4000" b="1" dirty="0">
              <a:solidFill>
                <a:schemeClr val="accent2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4000" dirty="0">
                <a:solidFill>
                  <a:srgbClr val="0066FF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1</a:t>
            </a:r>
            <a:r>
              <a:rPr lang="zh-CN" altLang="en-US" sz="4000" dirty="0">
                <a:solidFill>
                  <a:srgbClr val="0066FF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、标明小节。</a:t>
            </a:r>
            <a:endParaRPr lang="zh-CN" altLang="en-US" sz="4000" dirty="0">
              <a:solidFill>
                <a:srgbClr val="0066FF"/>
              </a:solidFill>
              <a:latin typeface="Times New Roman" panose="02020603050405020304" pitchFamily="18" charset="0"/>
              <a:ea typeface="华文行楷" panose="0201080004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4000" dirty="0">
                <a:solidFill>
                  <a:srgbClr val="0066FF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2</a:t>
            </a:r>
            <a:r>
              <a:rPr lang="zh-CN" altLang="en-US" sz="4000" dirty="0">
                <a:solidFill>
                  <a:srgbClr val="0066FF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、作者回忆了鲁迅先生的哪些生活场景？</a:t>
            </a:r>
            <a:r>
              <a:rPr lang="zh-CN" altLang="en-US" sz="3200" dirty="0">
                <a:solidFill>
                  <a:srgbClr val="C0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请给每一部分加上一个小标题（可以用文中的语句，也可自己概括），看看谁的小标题更恰当。</a:t>
            </a:r>
            <a:endParaRPr lang="zh-CN" altLang="en-US" sz="3200" dirty="0">
              <a:solidFill>
                <a:srgbClr val="C0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sz="4000" dirty="0">
              <a:solidFill>
                <a:srgbClr val="0066FF"/>
              </a:solidFill>
              <a:latin typeface="Times New Roman" panose="02020603050405020304" pitchFamily="18" charset="0"/>
              <a:ea typeface="华文行楷" panose="02010800040101010101" pitchFamily="2" charset="-122"/>
            </a:endParaRPr>
          </a:p>
        </p:txBody>
      </p:sp>
    </p:spTree>
  </p:cSld>
  <p:clrMapOvr>
    <a:masterClrMapping/>
  </p:clrMapOvr>
  <p:transition>
    <p:blinds dir="vert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3" name="内容占位符 2"/>
          <p:cNvSpPr>
            <a:spLocks noGrp="1"/>
          </p:cNvSpPr>
          <p:nvPr>
            <p:ph idx="1"/>
          </p:nvPr>
        </p:nvSpPr>
        <p:spPr>
          <a:xfrm>
            <a:off x="314325" y="568325"/>
            <a:ext cx="8074025" cy="6016625"/>
          </a:xfrm>
          <a:ln/>
        </p:spPr>
        <p:txBody>
          <a:bodyPr wrap="square" lIns="91440" tIns="45720" rIns="91440" bIns="45720" anchor="t"/>
          <a:p>
            <a:r>
              <a:rPr lang="zh-CN" altLang="en-US" sz="3600" b="1" dirty="0">
                <a:latin typeface="华文行楷" panose="02010800040101010101" pitchFamily="2" charset="-122"/>
                <a:ea typeface="华文行楷" panose="02010800040101010101" pitchFamily="2" charset="-122"/>
              </a:rPr>
              <a:t>按自然空行，共有</a:t>
            </a:r>
            <a:r>
              <a:rPr lang="en-US" altLang="zh-CN" sz="3600" b="1" dirty="0">
                <a:latin typeface="华文行楷" panose="02010800040101010101" pitchFamily="2" charset="-122"/>
                <a:ea typeface="华文行楷" panose="02010800040101010101" pitchFamily="2" charset="-122"/>
              </a:rPr>
              <a:t>7</a:t>
            </a:r>
            <a:r>
              <a:rPr lang="zh-CN" altLang="en-US" sz="4000" b="1" dirty="0">
                <a:latin typeface="华文行楷" panose="02010800040101010101" pitchFamily="2" charset="-122"/>
                <a:ea typeface="华文行楷" panose="02010800040101010101" pitchFamily="2" charset="-122"/>
              </a:rPr>
              <a:t>件小事。小标题可以概括为：</a:t>
            </a:r>
            <a:endParaRPr lang="zh-CN" altLang="en-US" sz="4000" b="1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r>
              <a:rPr lang="en-US" altLang="zh-CN" sz="3600" b="1" dirty="0">
                <a:latin typeface="华文行楷" panose="02010800040101010101" pitchFamily="2" charset="-122"/>
                <a:ea typeface="华文行楷" panose="02010800040101010101" pitchFamily="2" charset="-122"/>
              </a:rPr>
              <a:t>1</a:t>
            </a:r>
            <a:r>
              <a:rPr lang="zh-CN" altLang="en-US" sz="3600" b="1" dirty="0">
                <a:latin typeface="华文行楷" panose="02010800040101010101" pitchFamily="2" charset="-122"/>
                <a:ea typeface="华文行楷" panose="02010800040101010101" pitchFamily="2" charset="-122"/>
              </a:rPr>
              <a:t>、微笑与走路（略）</a:t>
            </a:r>
            <a:endParaRPr lang="zh-CN" altLang="en-US" sz="3600" b="1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r>
              <a:rPr lang="en-US" altLang="zh-CN" sz="3600" b="1" dirty="0">
                <a:latin typeface="华文行楷" panose="02010800040101010101" pitchFamily="2" charset="-122"/>
                <a:ea typeface="华文行楷" panose="02010800040101010101" pitchFamily="2" charset="-122"/>
              </a:rPr>
              <a:t>2</a:t>
            </a:r>
            <a:r>
              <a:rPr lang="zh-CN" altLang="en-US" sz="3600" b="1" dirty="0">
                <a:latin typeface="华文行楷" panose="02010800040101010101" pitchFamily="2" charset="-122"/>
                <a:ea typeface="华文行楷" panose="02010800040101010101" pitchFamily="2" charset="-122"/>
              </a:rPr>
              <a:t>、待人与饮食（鱼丸）（详）</a:t>
            </a:r>
            <a:endParaRPr lang="zh-CN" altLang="en-US" sz="3600" b="1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r>
              <a:rPr lang="en-US" altLang="zh-CN" sz="3600" b="1" dirty="0">
                <a:latin typeface="华文行楷" panose="02010800040101010101" pitchFamily="2" charset="-122"/>
                <a:ea typeface="华文行楷" panose="02010800040101010101" pitchFamily="2" charset="-122"/>
              </a:rPr>
              <a:t>3</a:t>
            </a:r>
            <a:r>
              <a:rPr lang="zh-CN" altLang="en-US" sz="3600" b="1" dirty="0">
                <a:latin typeface="华文行楷" panose="02010800040101010101" pitchFamily="2" charset="-122"/>
                <a:ea typeface="华文行楷" panose="02010800040101010101" pitchFamily="2" charset="-122"/>
              </a:rPr>
              <a:t>、调侃与玩笑（略）</a:t>
            </a:r>
            <a:endParaRPr lang="zh-CN" altLang="en-US" sz="3600" b="1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r>
              <a:rPr lang="en-US" altLang="zh-CN" sz="3600" b="1" dirty="0">
                <a:latin typeface="华文行楷" panose="02010800040101010101" pitchFamily="2" charset="-122"/>
                <a:ea typeface="华文行楷" panose="02010800040101010101" pitchFamily="2" charset="-122"/>
              </a:rPr>
              <a:t>4</a:t>
            </a:r>
            <a:r>
              <a:rPr lang="zh-CN" altLang="en-US" sz="3600" b="1" dirty="0">
                <a:latin typeface="华文行楷" panose="02010800040101010101" pitchFamily="2" charset="-122"/>
                <a:ea typeface="华文行楷" panose="02010800040101010101" pitchFamily="2" charset="-122"/>
              </a:rPr>
              <a:t>、读信与寄信（略）</a:t>
            </a:r>
            <a:endParaRPr lang="zh-CN" altLang="en-US" sz="3600" b="1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r>
              <a:rPr lang="en-US" altLang="zh-CN" sz="3600" b="1" dirty="0">
                <a:latin typeface="华文行楷" panose="02010800040101010101" pitchFamily="2" charset="-122"/>
                <a:ea typeface="华文行楷" panose="02010800040101010101" pitchFamily="2" charset="-122"/>
              </a:rPr>
              <a:t>5</a:t>
            </a:r>
            <a:r>
              <a:rPr lang="zh-CN" altLang="en-US" sz="3600" b="1" dirty="0">
                <a:latin typeface="华文行楷" panose="02010800040101010101" pitchFamily="2" charset="-122"/>
                <a:ea typeface="华文行楷" panose="02010800040101010101" pitchFamily="2" charset="-122"/>
              </a:rPr>
              <a:t>、看电影路上</a:t>
            </a:r>
            <a:r>
              <a:rPr lang="en-US" altLang="zh-CN" sz="3600" b="1" dirty="0">
                <a:latin typeface="华文行楷" panose="02010800040101010101" pitchFamily="2" charset="-122"/>
                <a:ea typeface="华文行楷" panose="02010800040101010101" pitchFamily="2" charset="-122"/>
              </a:rPr>
              <a:t>(</a:t>
            </a:r>
            <a:r>
              <a:rPr lang="zh-CN" altLang="en-US" sz="3600" b="1" dirty="0">
                <a:latin typeface="华文行楷" panose="02010800040101010101" pitchFamily="2" charset="-122"/>
                <a:ea typeface="华文行楷" panose="02010800040101010101" pitchFamily="2" charset="-122"/>
              </a:rPr>
              <a:t>略）</a:t>
            </a:r>
            <a:endParaRPr lang="zh-CN" altLang="en-US" sz="3600" b="1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r>
              <a:rPr lang="en-US" altLang="zh-CN" sz="3600" b="1" dirty="0">
                <a:latin typeface="华文行楷" panose="02010800040101010101" pitchFamily="2" charset="-122"/>
                <a:ea typeface="华文行楷" panose="02010800040101010101" pitchFamily="2" charset="-122"/>
              </a:rPr>
              <a:t>6</a:t>
            </a:r>
            <a:r>
              <a:rPr lang="zh-CN" altLang="en-US" sz="3600" b="1" dirty="0">
                <a:latin typeface="华文行楷" panose="02010800040101010101" pitchFamily="2" charset="-122"/>
                <a:ea typeface="华文行楷" panose="02010800040101010101" pitchFamily="2" charset="-122"/>
              </a:rPr>
              <a:t>、休息与读书（详）</a:t>
            </a:r>
            <a:endParaRPr lang="zh-CN" altLang="en-US" sz="3600" b="1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r>
              <a:rPr lang="en-US" altLang="zh-CN" sz="3600" b="1" dirty="0">
                <a:latin typeface="华文行楷" panose="02010800040101010101" pitchFamily="2" charset="-122"/>
                <a:ea typeface="华文行楷" panose="02010800040101010101" pitchFamily="2" charset="-122"/>
              </a:rPr>
              <a:t>7</a:t>
            </a:r>
            <a:r>
              <a:rPr lang="zh-CN" altLang="en-US" sz="3600" b="1" dirty="0">
                <a:latin typeface="华文行楷" panose="02010800040101010101" pitchFamily="2" charset="-122"/>
                <a:ea typeface="华文行楷" panose="02010800040101010101" pitchFamily="2" charset="-122"/>
              </a:rPr>
              <a:t>、护（包）书与写作（详）</a:t>
            </a:r>
            <a:endParaRPr lang="zh-CN" altLang="en-US" sz="3600" b="1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endParaRPr lang="zh-CN" altLang="en-US" sz="3600" b="1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endParaRPr lang="zh-CN" altLang="en-US" b="1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endParaRPr lang="zh-CN" altLang="en-US" b="1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7" name="Text Box 2"/>
          <p:cNvSpPr txBox="1"/>
          <p:nvPr/>
        </p:nvSpPr>
        <p:spPr>
          <a:xfrm>
            <a:off x="928688" y="304800"/>
            <a:ext cx="7300912" cy="56626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5400" dirty="0">
                <a:latin typeface="Times New Roman" panose="02020603050405020304" pitchFamily="18" charset="0"/>
                <a:ea typeface="华文行楷" panose="02010800040101010101" pitchFamily="2" charset="-122"/>
              </a:rPr>
              <a:t>研读  赏析</a:t>
            </a:r>
            <a:r>
              <a:rPr lang="zh-CN" altLang="en-US" sz="5400" dirty="0">
                <a:solidFill>
                  <a:srgbClr val="0066FF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：</a:t>
            </a:r>
            <a:endParaRPr lang="zh-CN" altLang="en-US" sz="5400" dirty="0">
              <a:solidFill>
                <a:srgbClr val="0066FF"/>
              </a:solidFill>
              <a:latin typeface="Times New Roman" panose="02020603050405020304" pitchFamily="18" charset="0"/>
              <a:ea typeface="华文行楷" panose="0201080004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400" dirty="0">
                <a:solidFill>
                  <a:srgbClr val="0066FF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1、文中描写了鲁迅的哪些生活片段？</a:t>
            </a:r>
            <a:endParaRPr lang="zh-CN" altLang="en-US" sz="4400" dirty="0">
              <a:solidFill>
                <a:srgbClr val="0066FF"/>
              </a:solidFill>
              <a:latin typeface="Times New Roman" panose="02020603050405020304" pitchFamily="18" charset="0"/>
              <a:ea typeface="华文行楷" panose="0201080004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400" dirty="0">
                <a:solidFill>
                  <a:srgbClr val="0066FF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2、你印象最深刻的是哪一个细节？</a:t>
            </a:r>
            <a:r>
              <a:rPr lang="zh-CN" altLang="en-US" sz="4400" b="1" dirty="0">
                <a:solidFill>
                  <a:srgbClr val="0066FF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最能看出他的什么性格特征？</a:t>
            </a:r>
            <a:r>
              <a:rPr lang="zh-CN" altLang="en-US" sz="4400" dirty="0">
                <a:solidFill>
                  <a:srgbClr val="0066FF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（可以从内容和形式两方面着手来谈）</a:t>
            </a:r>
            <a:endParaRPr lang="zh-CN" altLang="en-US" sz="4400" dirty="0">
              <a:solidFill>
                <a:srgbClr val="0066FF"/>
              </a:solidFill>
              <a:latin typeface="Times New Roman" panose="02020603050405020304" pitchFamily="18" charset="0"/>
              <a:ea typeface="华文行楷" panose="02010800040101010101" pitchFamily="2" charset="-122"/>
            </a:endParaRPr>
          </a:p>
        </p:txBody>
      </p:sp>
    </p:spTree>
  </p:cSld>
  <p:clrMapOvr>
    <a:masterClrMapping/>
  </p:clrMapOvr>
  <p:transition>
    <p:blinds dir="vert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1" name="Rectangle 2"/>
          <p:cNvSpPr>
            <a:spLocks noGrp="1"/>
          </p:cNvSpPr>
          <p:nvPr>
            <p:ph type="title"/>
          </p:nvPr>
        </p:nvSpPr>
        <p:spPr>
          <a:xfrm>
            <a:off x="330200" y="3195638"/>
            <a:ext cx="7467600" cy="1431925"/>
          </a:xfrm>
          <a:ln/>
        </p:spPr>
        <p:txBody>
          <a:bodyPr wrap="square" lIns="91440" tIns="45720" rIns="91440" bIns="45720" anchor="ctr">
            <a:spAutoFit/>
          </a:bodyPr>
          <a:p>
            <a:r>
              <a:rPr lang="zh-CN" altLang="en-US" sz="4800" b="1" dirty="0"/>
              <a:t>细节描写的魅力：</a:t>
            </a:r>
            <a:r>
              <a:rPr lang="zh-CN" altLang="en-US" sz="3600" b="1" dirty="0"/>
              <a:t>细节，即细小的动作或情节；文艺作品中描绘人物性格、事件发展、自然景物、社会环境等最小的单位组成；细节描写要求真实、生动，并服从主题思想的表达。</a:t>
            </a:r>
            <a:endParaRPr lang="zh-CN" altLang="en-US" sz="3600" b="1" dirty="0"/>
          </a:p>
        </p:txBody>
      </p:sp>
      <p:sp>
        <p:nvSpPr>
          <p:cNvPr id="25602" name="Rectangle 3"/>
          <p:cNvSpPr>
            <a:spLocks noGrp="1"/>
          </p:cNvSpPr>
          <p:nvPr>
            <p:ph idx="1"/>
          </p:nvPr>
        </p:nvSpPr>
        <p:spPr>
          <a:xfrm>
            <a:off x="330200" y="300038"/>
            <a:ext cx="7543800" cy="4114800"/>
          </a:xfrm>
          <a:ln/>
        </p:spPr>
        <p:txBody>
          <a:bodyPr wrap="square" lIns="91440" tIns="45720" rIns="91440" bIns="45720" anchor="t"/>
          <a:p>
            <a:r>
              <a:rPr lang="zh-CN" altLang="en-US" sz="4400" b="1" dirty="0">
                <a:solidFill>
                  <a:srgbClr val="FF0000"/>
                </a:solidFill>
              </a:rPr>
              <a:t>寻找文中的细节描写处，并说说其作用</a:t>
            </a:r>
            <a:r>
              <a:rPr lang="zh-CN" altLang="en-US" sz="3600" b="1" dirty="0">
                <a:solidFill>
                  <a:srgbClr val="FF0000"/>
                </a:solidFill>
              </a:rPr>
              <a:t>。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4274" name="图片 54273" descr="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613" y="0"/>
            <a:ext cx="3587750" cy="5638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4" name="文本框 54274"/>
          <p:cNvSpPr txBox="1"/>
          <p:nvPr/>
        </p:nvSpPr>
        <p:spPr>
          <a:xfrm>
            <a:off x="4572000" y="685800"/>
            <a:ext cx="3810000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4276" name="文本框 54275"/>
          <p:cNvSpPr txBox="1"/>
          <p:nvPr/>
        </p:nvSpPr>
        <p:spPr>
          <a:xfrm>
            <a:off x="3962400" y="0"/>
            <a:ext cx="5181600" cy="17986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0066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1911</a:t>
            </a:r>
            <a:r>
              <a:rPr lang="zh-CN" altLang="en-US" sz="3200" b="1" dirty="0">
                <a:solidFill>
                  <a:srgbClr val="0066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年出生于黑龙江省呼兰县一个地主家庭。</a:t>
            </a:r>
            <a:endParaRPr lang="zh-CN" altLang="en-US" sz="3200" b="1" dirty="0">
              <a:solidFill>
                <a:srgbClr val="0066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endParaRPr lang="en-US" altLang="zh-CN" sz="3200" b="1" dirty="0">
              <a:solidFill>
                <a:srgbClr val="0066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4277" name="文本框 54276"/>
          <p:cNvSpPr txBox="1"/>
          <p:nvPr/>
        </p:nvSpPr>
        <p:spPr>
          <a:xfrm>
            <a:off x="3962400" y="990600"/>
            <a:ext cx="5181600" cy="17986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0066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1930</a:t>
            </a:r>
            <a:r>
              <a:rPr lang="zh-CN" altLang="en-US" sz="3200" b="1" dirty="0">
                <a:solidFill>
                  <a:srgbClr val="0066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年为了反抗父母包办的婚姻离家出走。</a:t>
            </a:r>
            <a:endParaRPr lang="zh-CN" altLang="en-US" sz="3200" b="1" dirty="0">
              <a:solidFill>
                <a:srgbClr val="0066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sz="3200" b="1" dirty="0">
              <a:solidFill>
                <a:srgbClr val="0066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4278" name="文本框 54277"/>
          <p:cNvSpPr txBox="1"/>
          <p:nvPr/>
        </p:nvSpPr>
        <p:spPr>
          <a:xfrm>
            <a:off x="3962400" y="1981200"/>
            <a:ext cx="5181600" cy="10668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0066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1932</a:t>
            </a:r>
            <a:r>
              <a:rPr lang="zh-CN" altLang="en-US" sz="3200" b="1" dirty="0">
                <a:solidFill>
                  <a:srgbClr val="0066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年认识萧军并与之结为志同道合的伴侣</a:t>
            </a:r>
            <a:r>
              <a:rPr lang="zh-CN" altLang="en-US" sz="3200" b="1">
                <a:solidFill>
                  <a:srgbClr val="0066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  <a:endParaRPr lang="zh-CN" altLang="en-US" sz="3200" b="1">
              <a:solidFill>
                <a:srgbClr val="0066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4279" name="文本框 54278"/>
          <p:cNvSpPr txBox="1"/>
          <p:nvPr/>
        </p:nvSpPr>
        <p:spPr>
          <a:xfrm>
            <a:off x="3962400" y="2971800"/>
            <a:ext cx="5181600" cy="10668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0066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1934</a:t>
            </a:r>
            <a:r>
              <a:rPr lang="zh-CN" altLang="en-US" sz="3200" b="1" dirty="0">
                <a:solidFill>
                  <a:srgbClr val="0066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年在鲁迅的帮助下和萧军一起来到上海。</a:t>
            </a:r>
            <a:endParaRPr lang="zh-CN" altLang="en-US" sz="3200" b="1" dirty="0">
              <a:solidFill>
                <a:srgbClr val="0066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4280" name="文本框 54279"/>
          <p:cNvSpPr txBox="1"/>
          <p:nvPr/>
        </p:nvSpPr>
        <p:spPr>
          <a:xfrm>
            <a:off x="3730625" y="3962400"/>
            <a:ext cx="5413375" cy="155416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0066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抗战爆发后，上海沦陷，萧红到了香港，1942年病逝于香港九龙。</a:t>
            </a:r>
            <a:endParaRPr lang="en-US" altLang="zh-CN" sz="3200" b="1" dirty="0">
              <a:solidFill>
                <a:srgbClr val="0066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4281" name="文本框 54280"/>
          <p:cNvSpPr txBox="1"/>
          <p:nvPr/>
        </p:nvSpPr>
        <p:spPr>
          <a:xfrm>
            <a:off x="457200" y="5715000"/>
            <a:ext cx="3124200" cy="10048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         </a:t>
            </a:r>
            <a:r>
              <a:rPr lang="zh-CN" altLang="en-US" dirty="0">
                <a:solidFill>
                  <a:srgbClr val="0066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萧      红</a:t>
            </a:r>
            <a:endParaRPr lang="zh-CN" altLang="en-US" dirty="0">
              <a:solidFill>
                <a:srgbClr val="0066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dirty="0">
                <a:solidFill>
                  <a:srgbClr val="0066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（</a:t>
            </a:r>
            <a:r>
              <a:rPr lang="en-US" altLang="zh-CN" dirty="0">
                <a:solidFill>
                  <a:srgbClr val="0066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1911—1942</a:t>
            </a:r>
            <a:r>
              <a:rPr lang="zh-CN" altLang="en-US" dirty="0">
                <a:solidFill>
                  <a:srgbClr val="0066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  <a:endParaRPr lang="zh-CN" altLang="en-US">
              <a:solidFill>
                <a:srgbClr val="0066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4282" name="文本框 54281"/>
          <p:cNvSpPr txBox="1"/>
          <p:nvPr/>
        </p:nvSpPr>
        <p:spPr>
          <a:xfrm>
            <a:off x="3876675" y="5286375"/>
            <a:ext cx="5522913" cy="155416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66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主要作品：</a:t>
            </a:r>
            <a:r>
              <a:rPr lang="en-US" altLang="zh-CN" sz="3200" b="1" dirty="0">
                <a:solidFill>
                  <a:srgbClr val="0066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《</a:t>
            </a:r>
            <a:r>
              <a:rPr lang="zh-CN" altLang="en-US" sz="3200" b="1" dirty="0">
                <a:solidFill>
                  <a:srgbClr val="0066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生死场</a:t>
            </a:r>
            <a:r>
              <a:rPr lang="en-US" altLang="zh-CN" sz="3200" b="1" dirty="0">
                <a:solidFill>
                  <a:srgbClr val="0066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》</a:t>
            </a:r>
            <a:r>
              <a:rPr lang="zh-CN" altLang="en-US" sz="3200" b="1" dirty="0">
                <a:solidFill>
                  <a:srgbClr val="0066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</a:t>
            </a:r>
            <a:r>
              <a:rPr lang="en-US" altLang="zh-CN" sz="3200" b="1" dirty="0">
                <a:solidFill>
                  <a:srgbClr val="0066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《</a:t>
            </a:r>
            <a:r>
              <a:rPr lang="zh-CN" altLang="en-US" sz="3200" b="1" dirty="0">
                <a:solidFill>
                  <a:srgbClr val="0066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马伯乐</a:t>
            </a:r>
            <a:r>
              <a:rPr lang="en-US" altLang="zh-CN" sz="3200" b="1" dirty="0">
                <a:solidFill>
                  <a:srgbClr val="0066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》</a:t>
            </a:r>
            <a:r>
              <a:rPr lang="zh-CN" altLang="en-US" sz="3200" b="1" dirty="0">
                <a:solidFill>
                  <a:srgbClr val="0066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</a:t>
            </a:r>
            <a:r>
              <a:rPr lang="en-US" altLang="zh-CN" sz="3200" b="1" dirty="0">
                <a:solidFill>
                  <a:srgbClr val="0066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《</a:t>
            </a:r>
            <a:r>
              <a:rPr lang="zh-CN" altLang="en-US" sz="3200" b="1" dirty="0">
                <a:solidFill>
                  <a:srgbClr val="0066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呼兰河传</a:t>
            </a:r>
            <a:r>
              <a:rPr lang="en-US" altLang="zh-CN" sz="3200" b="1" dirty="0">
                <a:solidFill>
                  <a:srgbClr val="0066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》</a:t>
            </a:r>
            <a:r>
              <a:rPr lang="zh-CN" altLang="en-US" sz="3200" b="1" dirty="0">
                <a:solidFill>
                  <a:srgbClr val="0066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</a:t>
            </a:r>
            <a:r>
              <a:rPr lang="en-US" altLang="zh-CN" sz="3200" b="1" dirty="0">
                <a:solidFill>
                  <a:srgbClr val="0066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《</a:t>
            </a:r>
            <a:r>
              <a:rPr lang="zh-CN" altLang="en-US" sz="3200" b="1" dirty="0">
                <a:solidFill>
                  <a:srgbClr val="0066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小城三月</a:t>
            </a:r>
            <a:r>
              <a:rPr lang="en-US" altLang="zh-CN" sz="3200" b="1" dirty="0">
                <a:solidFill>
                  <a:srgbClr val="0066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》</a:t>
            </a:r>
            <a:r>
              <a:rPr lang="zh-CN" altLang="en-US" sz="3200" b="1" dirty="0">
                <a:solidFill>
                  <a:srgbClr val="0066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  <a:endParaRPr lang="zh-CN" altLang="en-US" sz="3200" b="1" dirty="0">
              <a:solidFill>
                <a:srgbClr val="0066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42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42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42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42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54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54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54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54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54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54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6" grpId="0"/>
      <p:bldP spid="54277" grpId="0"/>
      <p:bldP spid="54278" grpId="0"/>
      <p:bldP spid="54279" grpId="0"/>
      <p:bldP spid="54280" grpId="0"/>
      <p:bldP spid="54281" grpId="0"/>
      <p:bldP spid="5428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Text Box 2"/>
          <p:cNvSpPr txBox="1"/>
          <p:nvPr/>
        </p:nvSpPr>
        <p:spPr>
          <a:xfrm>
            <a:off x="323850" y="1125538"/>
            <a:ext cx="2519363" cy="43624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        鲁迅先生的笑声是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明朗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的，是从心里的欢喜，若有人说了什么可笑的话，鲁迅先生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笑得连烟卷都拿不住了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，常常是笑得咳嗽起来。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0483" name="Rectangle 3"/>
          <p:cNvSpPr/>
          <p:nvPr/>
        </p:nvSpPr>
        <p:spPr>
          <a:xfrm>
            <a:off x="3563938" y="1052513"/>
            <a:ext cx="3600450" cy="27146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        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鲁迅先生走路很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轻捷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，……他刚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抓起帽子拉往头上一扣，同时左腿就伸出去了，仿佛不顾一切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的走去。 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0485" name="Text Box 5"/>
          <p:cNvSpPr txBox="1"/>
          <p:nvPr/>
        </p:nvSpPr>
        <p:spPr>
          <a:xfrm>
            <a:off x="928688" y="5857875"/>
            <a:ext cx="6119812" cy="519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爽朗乐观、率真可亲、平易近人</a:t>
            </a:r>
            <a:endParaRPr lang="zh-CN" altLang="en-US" sz="2800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6628" name="Text Box 6"/>
          <p:cNvSpPr txBox="1"/>
          <p:nvPr/>
        </p:nvSpPr>
        <p:spPr>
          <a:xfrm>
            <a:off x="7524750" y="1412875"/>
            <a:ext cx="1008063" cy="519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endParaRPr lang="zh-CN" altLang="en-US" sz="2800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0487" name="Text Box 7"/>
          <p:cNvSpPr txBox="1"/>
          <p:nvPr/>
        </p:nvSpPr>
        <p:spPr>
          <a:xfrm>
            <a:off x="3492500" y="4005263"/>
            <a:ext cx="5651500" cy="22272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饺子煮好，一上楼梯，就听到楼上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明朗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的鲁迅先生的笑声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冲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下楼梯来，原来有几个朋友在楼上也正谈得热闹。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endParaRPr lang="zh-CN" altLang="en-US" sz="2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0488" name="Text Box 8"/>
          <p:cNvSpPr txBox="1"/>
          <p:nvPr/>
        </p:nvSpPr>
        <p:spPr>
          <a:xfrm>
            <a:off x="7504113" y="1884363"/>
            <a:ext cx="1244600" cy="20415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敏捷</a:t>
            </a:r>
            <a:endParaRPr lang="zh-CN" altLang="en-US" sz="3200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性急</a:t>
            </a:r>
            <a:endParaRPr lang="zh-CN" altLang="en-US" sz="3200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坚毅</a:t>
            </a:r>
            <a:endParaRPr lang="zh-CN" altLang="en-US" sz="3200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endParaRPr lang="zh-CN" altLang="en-US" sz="3200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charRg st="0" end="6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charRg st="0" end="6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charRg st="0" end="6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charRg st="0" end="6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0482">
                                            <p:txEl>
                                              <p:charRg st="0" end="6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charRg st="0" end="6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charRg st="0" end="6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charRg st="0" end="6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charRg st="0" end="6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20485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20485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20485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20485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charRg st="0" end="5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0483">
                                            <p:txEl>
                                              <p:charRg st="0" end="5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488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0488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488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>
                                            <p:txEl>
                                              <p:charRg st="3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>
                                            <p:txEl>
                                              <p:charRg st="3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>
                                            <p:txEl>
                                              <p:charRg st="3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488">
                                            <p:txEl>
                                              <p:charRg st="3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0488">
                                            <p:txEl>
                                              <p:charRg st="3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>
                                            <p:txEl>
                                              <p:charRg st="3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>
                                            <p:txEl>
                                              <p:charRg st="3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488">
                                            <p:txEl>
                                              <p:charRg st="3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>
                                            <p:txEl>
                                              <p:charRg st="3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>
                                            <p:txEl>
                                              <p:charRg st="6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>
                                            <p:txEl>
                                              <p:charRg st="6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>
                                            <p:txEl>
                                              <p:charRg st="6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488">
                                            <p:txEl>
                                              <p:charRg st="6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0488">
                                            <p:txEl>
                                              <p:charRg st="6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>
                                            <p:txEl>
                                              <p:charRg st="6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>
                                            <p:txEl>
                                              <p:charRg st="6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488">
                                            <p:txEl>
                                              <p:charRg st="6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>
                                            <p:txEl>
                                              <p:charRg st="6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>
                                            <p:txEl>
                                              <p:charRg st="0" end="4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0487">
                                            <p:txEl>
                                              <p:charRg st="0" end="4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0487">
                                            <p:txEl>
                                              <p:charRg st="0" end="4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20487">
                                            <p:txEl>
                                              <p:charRg st="0" end="4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1" dur="500"/>
                                        <p:tgtEl>
                                          <p:spTgt spid="20485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5" grpId="0" build="allAtOnce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49" name="Text Box 2"/>
          <p:cNvSpPr txBox="1"/>
          <p:nvPr/>
        </p:nvSpPr>
        <p:spPr>
          <a:xfrm>
            <a:off x="663575" y="333375"/>
            <a:ext cx="7940675" cy="519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        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2531" name="Rectangle 3"/>
          <p:cNvSpPr/>
          <p:nvPr/>
        </p:nvSpPr>
        <p:spPr>
          <a:xfrm>
            <a:off x="468313" y="476250"/>
            <a:ext cx="8207375" cy="10668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       </a:t>
            </a:r>
            <a:r>
              <a:rPr lang="zh-CN" altLang="en-US" sz="3200" b="1" dirty="0">
                <a:solidFill>
                  <a:srgbClr val="0066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可是鲁迅先生还是在饭桌上举着筷子问许先生：“我再吃几个吗？”</a:t>
            </a:r>
            <a:endParaRPr lang="zh-CN" altLang="en-US" sz="3200" b="1" dirty="0">
              <a:solidFill>
                <a:srgbClr val="0066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2532" name="Text Box 4"/>
          <p:cNvSpPr txBox="1"/>
          <p:nvPr/>
        </p:nvSpPr>
        <p:spPr>
          <a:xfrm>
            <a:off x="611188" y="1700213"/>
            <a:ext cx="5545137" cy="20415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200" dirty="0">
                <a:latin typeface="Times New Roman" panose="02020603050405020304" pitchFamily="18" charset="0"/>
                <a:ea typeface="黑体" panose="02010609060101010101" pitchFamily="49" charset="-122"/>
              </a:rPr>
              <a:t>“ 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好久不见，好就不见。”一边说着一边向我点头。……转身坐在躺椅上才自己笑起来，他是在开着玩笑。</a:t>
            </a:r>
            <a:endParaRPr lang="zh-CN" altLang="en-US" sz="3200" b="1" dirty="0">
              <a:solidFill>
                <a:srgbClr val="0066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2533" name="Text Box 5"/>
          <p:cNvSpPr txBox="1"/>
          <p:nvPr/>
        </p:nvSpPr>
        <p:spPr>
          <a:xfrm>
            <a:off x="6156325" y="1700213"/>
            <a:ext cx="2376488" cy="17383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尊重妻子幽默风趣可爱可亲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2534" name="Text Box 6"/>
          <p:cNvSpPr txBox="1"/>
          <p:nvPr/>
        </p:nvSpPr>
        <p:spPr>
          <a:xfrm>
            <a:off x="611188" y="3933825"/>
            <a:ext cx="7119937" cy="10668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200" b="1" dirty="0">
                <a:solidFill>
                  <a:srgbClr val="0066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许先生和鲁迅先生都笑着，一种对于冲破忧郁心境的展然的会心的笑。</a:t>
            </a:r>
            <a:endParaRPr lang="zh-CN" altLang="en-US" sz="3200" b="1" dirty="0">
              <a:solidFill>
                <a:srgbClr val="0066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7654" name="Text Box 8"/>
          <p:cNvSpPr txBox="1"/>
          <p:nvPr/>
        </p:nvSpPr>
        <p:spPr>
          <a:xfrm>
            <a:off x="6711950" y="5216525"/>
            <a:ext cx="184150" cy="10064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2537" name="Text Box 9"/>
          <p:cNvSpPr txBox="1"/>
          <p:nvPr/>
        </p:nvSpPr>
        <p:spPr>
          <a:xfrm>
            <a:off x="539750" y="5503863"/>
            <a:ext cx="201930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坚定乐观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charRg st="0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2531">
                                            <p:txEl>
                                              <p:charRg st="0" end="3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>
                                            <p:txEl>
                                              <p:charRg st="0" end="4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>
                                            <p:txEl>
                                              <p:charRg st="0" end="49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>
                                            <p:txEl>
                                              <p:charRg st="0" end="4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532">
                                            <p:txEl>
                                              <p:charRg st="0" end="4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2532">
                                            <p:txEl>
                                              <p:charRg st="0" end="4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>
                                            <p:txEl>
                                              <p:charRg st="0" end="4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>
                                            <p:txEl>
                                              <p:charRg st="0" end="4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532">
                                            <p:txEl>
                                              <p:charRg st="0" end="4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>
                                            <p:txEl>
                                              <p:charRg st="0" end="4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2533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2533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2533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>
                                            <p:txEl>
                                              <p:charRg st="0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>
                                            <p:txEl>
                                              <p:charRg st="0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>
                                            <p:txEl>
                                              <p:charRg st="0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534">
                                            <p:txEl>
                                              <p:charRg st="0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2534">
                                            <p:txEl>
                                              <p:charRg st="0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>
                                            <p:txEl>
                                              <p:charRg st="0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>
                                            <p:txEl>
                                              <p:charRg st="0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534">
                                            <p:txEl>
                                              <p:charRg st="0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>
                                            <p:txEl>
                                              <p:charRg st="0" end="3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2537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2537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2537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3" name="Text Box 2"/>
          <p:cNvSpPr txBox="1"/>
          <p:nvPr/>
        </p:nvSpPr>
        <p:spPr>
          <a:xfrm>
            <a:off x="663575" y="333375"/>
            <a:ext cx="7940675" cy="519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        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1508" name="Text Box 4"/>
          <p:cNvSpPr txBox="1"/>
          <p:nvPr/>
        </p:nvSpPr>
        <p:spPr>
          <a:xfrm>
            <a:off x="204788" y="590550"/>
            <a:ext cx="7507287" cy="37496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200" dirty="0">
                <a:latin typeface="Times New Roman" panose="02020603050405020304" pitchFamily="18" charset="0"/>
                <a:ea typeface="黑体" panose="02010609060101010101" pitchFamily="49" charset="-122"/>
              </a:rPr>
              <a:t>        </a:t>
            </a:r>
            <a:r>
              <a:rPr lang="zh-CN" altLang="en-US" sz="40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青年人写信，写得太草率，鲁迅先生是深恶痛绝之的。……但他还是展读着每封由不同角落里投来的青年的信，眼睛不济时，</a:t>
            </a:r>
            <a:r>
              <a:rPr lang="zh-CN" altLang="en-US" sz="4000" b="1" dirty="0">
                <a:solidFill>
                  <a:srgbClr val="0066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便戴起眼镜来看</a:t>
            </a:r>
            <a:r>
              <a:rPr lang="zh-CN" altLang="en-US" sz="40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r>
              <a:rPr lang="zh-CN" altLang="en-US" sz="4000" b="1" dirty="0">
                <a:solidFill>
                  <a:srgbClr val="0066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常常看到夜里很深的时光。</a:t>
            </a:r>
            <a:endParaRPr lang="zh-CN" altLang="en-US" sz="4000" b="1" dirty="0">
              <a:solidFill>
                <a:srgbClr val="0066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1509" name="Text Box 5"/>
          <p:cNvSpPr txBox="1"/>
          <p:nvPr/>
        </p:nvSpPr>
        <p:spPr>
          <a:xfrm>
            <a:off x="61913" y="4338638"/>
            <a:ext cx="7489825" cy="14335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4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对青年严格要求</a:t>
            </a:r>
            <a:endParaRPr lang="zh-CN" altLang="en-US" sz="44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r>
              <a:rPr lang="zh-CN" altLang="en-US" sz="4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寄予厚望          深切关爱</a:t>
            </a:r>
            <a:endParaRPr lang="zh-CN" altLang="en-US" sz="44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>
                                            <p:txEl>
                                              <p:charRg st="0" end="8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>
                                            <p:txEl>
                                              <p:charRg st="0" end="8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>
                                            <p:txEl>
                                              <p:charRg st="0" end="8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508">
                                            <p:txEl>
                                              <p:charRg st="0" end="8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1508">
                                            <p:txEl>
                                              <p:charRg st="0" end="8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>
                                            <p:txEl>
                                              <p:charRg st="0" end="8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>
                                            <p:txEl>
                                              <p:charRg st="0" end="8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508">
                                            <p:txEl>
                                              <p:charRg st="0" end="8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>
                                            <p:txEl>
                                              <p:charRg st="0" end="8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1509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1509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1509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15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15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15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7" name="Rectangle 2"/>
          <p:cNvSpPr>
            <a:spLocks noGrp="1"/>
          </p:cNvSpPr>
          <p:nvPr>
            <p:ph type="title"/>
          </p:nvPr>
        </p:nvSpPr>
        <p:spPr>
          <a:ln/>
        </p:spPr>
        <p:txBody>
          <a:bodyPr wrap="square" lIns="91440" tIns="45720" rIns="91440" bIns="45720" anchor="ctr">
            <a:spAutoFit/>
          </a:bodyPr>
          <a:p>
            <a:r>
              <a:rPr lang="zh-CN" altLang="en-US" b="1" dirty="0"/>
              <a:t>鲁迅先生是一位</a:t>
            </a:r>
            <a:endParaRPr lang="zh-CN" altLang="en-US" b="1" dirty="0"/>
          </a:p>
        </p:txBody>
      </p:sp>
      <p:sp>
        <p:nvSpPr>
          <p:cNvPr id="29698" name="Rectangle 3"/>
          <p:cNvSpPr>
            <a:spLocks noGrp="1"/>
          </p:cNvSpPr>
          <p:nvPr>
            <p:ph idx="1"/>
          </p:nvPr>
        </p:nvSpPr>
        <p:spPr>
          <a:ln/>
        </p:spPr>
        <p:txBody>
          <a:bodyPr wrap="square" lIns="91440" tIns="45720" rIns="91440" bIns="45720" anchor="t"/>
          <a:p>
            <a:pPr>
              <a:lnSpc>
                <a:spcPct val="90000"/>
              </a:lnSpc>
            </a:pPr>
            <a:endParaRPr lang="en-US" altLang="zh-CN" sz="4000" dirty="0">
              <a:solidFill>
                <a:srgbClr val="FF0000"/>
              </a:solidFill>
            </a:endParaRPr>
          </a:p>
          <a:p>
            <a:pPr>
              <a:lnSpc>
                <a:spcPct val="90000"/>
              </a:lnSpc>
            </a:pPr>
            <a:endParaRPr lang="en-US" altLang="zh-CN" sz="4000" dirty="0">
              <a:solidFill>
                <a:srgbClr val="FF0000"/>
              </a:solidFill>
            </a:endParaRPr>
          </a:p>
          <a:p>
            <a:pPr>
              <a:lnSpc>
                <a:spcPct val="90000"/>
              </a:lnSpc>
            </a:pPr>
            <a:endParaRPr lang="en-US" altLang="zh-CN" sz="4000" dirty="0">
              <a:solidFill>
                <a:srgbClr val="FF0000"/>
              </a:solidFill>
            </a:endParaRPr>
          </a:p>
          <a:p>
            <a:pPr>
              <a:lnSpc>
                <a:spcPct val="90000"/>
              </a:lnSpc>
            </a:pPr>
            <a:endParaRPr lang="en-US" altLang="zh-CN" sz="4000" dirty="0">
              <a:solidFill>
                <a:srgbClr val="FF0000"/>
              </a:solidFill>
            </a:endParaRPr>
          </a:p>
          <a:p>
            <a:pPr>
              <a:lnSpc>
                <a:spcPct val="90000"/>
              </a:lnSpc>
            </a:pPr>
            <a:endParaRPr lang="en-US" altLang="zh-CN" sz="4000" dirty="0">
              <a:solidFill>
                <a:srgbClr val="FF0000"/>
              </a:solidFill>
            </a:endParaRPr>
          </a:p>
          <a:p>
            <a:pPr>
              <a:lnSpc>
                <a:spcPct val="90000"/>
              </a:lnSpc>
              <a:buNone/>
            </a:pPr>
            <a:r>
              <a:rPr lang="en-US" altLang="zh-CN" sz="4000" dirty="0">
                <a:solidFill>
                  <a:srgbClr val="FF0000"/>
                </a:solidFill>
              </a:rPr>
              <a:t>                                           ……</a:t>
            </a:r>
            <a:r>
              <a:rPr lang="zh-CN" altLang="en-US" sz="4000" dirty="0">
                <a:solidFill>
                  <a:srgbClr val="FF0000"/>
                </a:solidFill>
              </a:rPr>
              <a:t>的人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pic>
        <p:nvPicPr>
          <p:cNvPr id="29699" name="Picture 16" descr="001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04025" y="620713"/>
            <a:ext cx="1457325" cy="10779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77470" y="-50800"/>
            <a:ext cx="9160510" cy="692277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605" y="28575"/>
            <a:ext cx="9173210" cy="6748145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40335" y="11430"/>
            <a:ext cx="9242425" cy="682244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3" name="Rectangle 2"/>
          <p:cNvSpPr/>
          <p:nvPr/>
        </p:nvSpPr>
        <p:spPr>
          <a:xfrm>
            <a:off x="2895600" y="503238"/>
            <a:ext cx="2655888" cy="76200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zh-CN" altLang="en-US" sz="44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文章主旨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 </a:t>
            </a:r>
            <a:endParaRPr lang="zh-CN" altLang="en-US" sz="36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7891" name="Rectangle 3"/>
          <p:cNvSpPr/>
          <p:nvPr/>
        </p:nvSpPr>
        <p:spPr>
          <a:xfrm>
            <a:off x="250825" y="1412875"/>
            <a:ext cx="8010525" cy="47847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eaLnBrk="0" hangingPunct="0"/>
            <a:r>
              <a:rPr lang="en-US" altLang="zh-CN" sz="3200" b="1" dirty="0">
                <a:latin typeface="Arial" panose="020B0604020202020204" pitchFamily="34" charset="0"/>
                <a:ea typeface="楷体_GB2312" pitchFamily="49" charset="-122"/>
              </a:rPr>
              <a:t>         </a:t>
            </a:r>
            <a:r>
              <a:rPr lang="zh-CN" altLang="en-US" sz="4400" dirty="0">
                <a:latin typeface="Arial" panose="020B0604020202020204" pitchFamily="34" charset="0"/>
                <a:ea typeface="隶书" panose="02010509060101010101" pitchFamily="49" charset="-122"/>
              </a:rPr>
              <a:t>这篇</a:t>
            </a:r>
            <a:r>
              <a:rPr lang="zh-CN" altLang="en-US" sz="4400" dirty="0">
                <a:solidFill>
                  <a:srgbClr val="C00000"/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散文</a:t>
            </a:r>
            <a:r>
              <a:rPr lang="zh-CN" altLang="en-US" sz="4400" dirty="0">
                <a:latin typeface="Arial" panose="020B0604020202020204" pitchFamily="34" charset="0"/>
                <a:ea typeface="隶书" panose="02010509060101010101" pitchFamily="49" charset="-122"/>
              </a:rPr>
              <a:t>通过</a:t>
            </a:r>
            <a:r>
              <a:rPr lang="zh-CN" altLang="en-US" sz="4400" dirty="0">
                <a:solidFill>
                  <a:srgbClr val="C00000"/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对鲁迅先生的笑声、走路、待人接物、读书、写作、养病、去世等生活细节</a:t>
            </a:r>
            <a:r>
              <a:rPr lang="zh-CN" altLang="en-US" sz="4400" dirty="0">
                <a:latin typeface="Arial" panose="020B0604020202020204" pitchFamily="34" charset="0"/>
                <a:ea typeface="隶书" panose="02010509060101010101" pitchFamily="49" charset="-122"/>
              </a:rPr>
              <a:t>的描述，展示了伟大的鲁迅先生的平凡生活，表现了鲁迅先生的伟大人格，抒发了作者对鲁迅先生的</a:t>
            </a:r>
            <a:r>
              <a:rPr lang="zh-CN" altLang="en-US" sz="4400" dirty="0">
                <a:solidFill>
                  <a:srgbClr val="C00000"/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热爱和怀念</a:t>
            </a:r>
            <a:r>
              <a:rPr lang="zh-CN" altLang="en-US" sz="4400" dirty="0">
                <a:latin typeface="Arial" panose="020B0604020202020204" pitchFamily="34" charset="0"/>
                <a:ea typeface="隶书" panose="02010509060101010101" pitchFamily="49" charset="-122"/>
              </a:rPr>
              <a:t>之情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wheel spokes="3"/>
    <p:sndAc>
      <p:stSnd>
        <p:snd r:embed="rId1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charRg st="0" end="10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4817" name="图片 1" descr="360截图2017021415243993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44450" y="-11112"/>
            <a:ext cx="9232900" cy="69865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5841" name="图片 1" descr="360截图2017021415245178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4762" y="-15875"/>
            <a:ext cx="9178925" cy="68897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60截图201702141512492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27965" y="3810"/>
            <a:ext cx="9416415" cy="6811645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5" name="Text Box 2"/>
          <p:cNvSpPr txBox="1"/>
          <p:nvPr/>
        </p:nvSpPr>
        <p:spPr>
          <a:xfrm>
            <a:off x="1619250" y="549275"/>
            <a:ext cx="3908425" cy="11890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7200" dirty="0">
                <a:solidFill>
                  <a:srgbClr val="FF0000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板书</a:t>
            </a:r>
            <a:endParaRPr lang="zh-CN" altLang="en-US" sz="7200" dirty="0">
              <a:solidFill>
                <a:srgbClr val="FF0000"/>
              </a:solidFill>
              <a:latin typeface="Times New Roman" panose="02020603050405020304" pitchFamily="18" charset="0"/>
              <a:ea typeface="华文行楷" panose="02010800040101010101" pitchFamily="2" charset="-122"/>
            </a:endParaRPr>
          </a:p>
        </p:txBody>
      </p:sp>
      <p:sp>
        <p:nvSpPr>
          <p:cNvPr id="45059" name="Text Box 3"/>
          <p:cNvSpPr txBox="1"/>
          <p:nvPr/>
        </p:nvSpPr>
        <p:spPr>
          <a:xfrm>
            <a:off x="1000125" y="1714500"/>
            <a:ext cx="6480175" cy="7080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4000" dirty="0">
                <a:latin typeface="Times New Roman" panose="02020603050405020304" pitchFamily="18" charset="0"/>
                <a:ea typeface="黑体" panose="02010609060101010101" pitchFamily="49" charset="-122"/>
              </a:rPr>
              <a:t>语言    质朴浅白     清新隽永</a:t>
            </a:r>
            <a:endParaRPr lang="zh-CN" altLang="en-US" sz="4000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45060" name="Text Box 4"/>
          <p:cNvSpPr txBox="1"/>
          <p:nvPr/>
        </p:nvSpPr>
        <p:spPr>
          <a:xfrm>
            <a:off x="857250" y="2714625"/>
            <a:ext cx="6624638" cy="646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善于撷取生活琐事      捕捉细节</a:t>
            </a:r>
            <a:endParaRPr lang="zh-CN" altLang="en-US" sz="36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45061" name="Text Box 5"/>
          <p:cNvSpPr txBox="1"/>
          <p:nvPr/>
        </p:nvSpPr>
        <p:spPr>
          <a:xfrm>
            <a:off x="571500" y="3714750"/>
            <a:ext cx="8072438" cy="19208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40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作者印象中的鲁迅：</a:t>
            </a:r>
            <a:r>
              <a:rPr lang="zh-CN" altLang="en-US" sz="4000" b="1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生活平凡随意、为人宽厚仁爱，待友真诚悉心，意志坚定</a:t>
            </a:r>
            <a:endParaRPr lang="zh-CN" altLang="en-US" sz="4000" b="1" dirty="0">
              <a:solidFill>
                <a:srgbClr val="C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45062" name="Rectangle 6"/>
          <p:cNvSpPr/>
          <p:nvPr/>
        </p:nvSpPr>
        <p:spPr>
          <a:xfrm flipH="1">
            <a:off x="4286250" y="5072063"/>
            <a:ext cx="3749675" cy="8239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4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伟大而平凡</a:t>
            </a:r>
            <a:endParaRPr lang="zh-CN" altLang="en-US" sz="4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45063" name="Text Box 7"/>
          <p:cNvSpPr txBox="1"/>
          <p:nvPr/>
        </p:nvSpPr>
        <p:spPr>
          <a:xfrm>
            <a:off x="7358063" y="285750"/>
            <a:ext cx="1116012" cy="30194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4800" b="1" dirty="0">
                <a:solidFill>
                  <a:srgbClr val="006600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写作特色</a:t>
            </a:r>
            <a:endParaRPr lang="zh-CN" altLang="en-US" sz="4800" b="1" dirty="0">
              <a:solidFill>
                <a:srgbClr val="006600"/>
              </a:solidFill>
              <a:latin typeface="Times New Roman" panose="02020603050405020304" pitchFamily="18" charset="0"/>
              <a:ea typeface="华文行楷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5059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5059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5060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5060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3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5063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5063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5063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1">
                                            <p:txEl>
                                              <p:charRg st="0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45061">
                                            <p:txEl>
                                              <p:charRg st="0" end="3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2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45062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89" name="Text Box 2"/>
          <p:cNvSpPr txBox="1"/>
          <p:nvPr/>
        </p:nvSpPr>
        <p:spPr>
          <a:xfrm>
            <a:off x="827088" y="476250"/>
            <a:ext cx="7921625" cy="55784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布置作业：</a:t>
            </a:r>
            <a:endParaRPr lang="zh-CN" altLang="en-US" sz="3200" b="1" i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0066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sz="3200" b="1" dirty="0">
                <a:solidFill>
                  <a:srgbClr val="0066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、背诵鲁迅先生的</a:t>
            </a:r>
            <a:r>
              <a:rPr lang="en-US" altLang="zh-CN" sz="3200" b="1" dirty="0">
                <a:solidFill>
                  <a:srgbClr val="0066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《</a:t>
            </a:r>
            <a:r>
              <a:rPr lang="zh-CN" altLang="en-US" sz="3200" b="1" dirty="0">
                <a:solidFill>
                  <a:srgbClr val="0066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自题小像</a:t>
            </a:r>
            <a:r>
              <a:rPr lang="en-US" altLang="zh-CN" sz="3200" b="1" dirty="0">
                <a:solidFill>
                  <a:srgbClr val="0066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》</a:t>
            </a:r>
            <a:r>
              <a:rPr lang="zh-CN" altLang="en-US" sz="3200" b="1" dirty="0">
                <a:solidFill>
                  <a:srgbClr val="0066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和纪念鲁迅逝世三十周年臧克家写的</a:t>
            </a:r>
            <a:r>
              <a:rPr lang="en-US" altLang="zh-CN" sz="3200" b="1" dirty="0">
                <a:solidFill>
                  <a:srgbClr val="0066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《</a:t>
            </a:r>
            <a:r>
              <a:rPr lang="zh-CN" altLang="en-US" sz="3200" b="1" dirty="0">
                <a:solidFill>
                  <a:srgbClr val="0066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有的人</a:t>
            </a:r>
            <a:r>
              <a:rPr lang="en-US" altLang="zh-CN" sz="3200" b="1" dirty="0">
                <a:solidFill>
                  <a:srgbClr val="0066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》</a:t>
            </a:r>
            <a:r>
              <a:rPr lang="zh-CN" altLang="en-US" sz="3200" b="1" dirty="0">
                <a:solidFill>
                  <a:srgbClr val="0066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  <a:endParaRPr lang="zh-CN" altLang="en-US" sz="3200" b="1" dirty="0">
              <a:solidFill>
                <a:srgbClr val="0066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0066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3200" b="1" dirty="0">
                <a:solidFill>
                  <a:srgbClr val="0066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、积累鲁迅先生的一些名言警句。</a:t>
            </a:r>
            <a:endParaRPr lang="zh-CN" altLang="en-US" sz="3200" b="1" dirty="0">
              <a:solidFill>
                <a:srgbClr val="0066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0066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altLang="en-US" sz="3200" b="1" dirty="0">
                <a:solidFill>
                  <a:srgbClr val="0066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、通过对本篇课文的学习，你对鲁迅有没有新的认识？请在随笔中写下你的体会。</a:t>
            </a:r>
            <a:endParaRPr lang="zh-CN" altLang="en-US" sz="3200" b="1" dirty="0">
              <a:solidFill>
                <a:srgbClr val="0066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0066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zh-CN" altLang="en-US" sz="3200" b="1" dirty="0">
                <a:solidFill>
                  <a:srgbClr val="0066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、观察和自己比较亲近的人的行为举止，采撷具有个性的生活细节，体现人物的个性特征。 </a:t>
            </a:r>
            <a:endParaRPr lang="zh-CN" altLang="en-US" sz="3200" b="1" dirty="0">
              <a:solidFill>
                <a:srgbClr val="0066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blinds dir="vert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3" name="Text Box 2"/>
          <p:cNvSpPr txBox="1"/>
          <p:nvPr/>
        </p:nvSpPr>
        <p:spPr>
          <a:xfrm>
            <a:off x="179388" y="476250"/>
            <a:ext cx="5915025" cy="18018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                     </a:t>
            </a: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自题小像</a:t>
            </a:r>
            <a:endParaRPr lang="zh-CN" altLang="en-US" sz="2800" b="1" dirty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  <a:ea typeface="楷体_GB2312" pitchFamily="49" charset="-122"/>
              </a:rPr>
              <a:t>灵台无计逃神矢，风雨如磐暗故园。</a:t>
            </a:r>
            <a:endParaRPr lang="zh-CN" altLang="en-US" sz="2800" b="1" dirty="0">
              <a:latin typeface="Times New Roman" panose="02020603050405020304" pitchFamily="18" charset="0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  <a:ea typeface="楷体_GB2312" pitchFamily="49" charset="-122"/>
              </a:rPr>
              <a:t>寄意寒星荃不察，我以我血荐轩辕。</a:t>
            </a:r>
            <a:endParaRPr lang="zh-CN" altLang="en-US" sz="28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38914" name="Text Box 3"/>
          <p:cNvSpPr txBox="1"/>
          <p:nvPr/>
        </p:nvSpPr>
        <p:spPr>
          <a:xfrm>
            <a:off x="179388" y="5257800"/>
            <a:ext cx="6048375" cy="519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  <a:ea typeface="楷体_GB2312" pitchFamily="49" charset="-122"/>
              </a:rPr>
              <a:t>无情未必真豪杰，怜子如何不丈夫。</a:t>
            </a:r>
            <a:endParaRPr lang="zh-CN" altLang="en-US" sz="28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38915" name="Text Box 4"/>
          <p:cNvSpPr txBox="1"/>
          <p:nvPr/>
        </p:nvSpPr>
        <p:spPr>
          <a:xfrm>
            <a:off x="179388" y="3357563"/>
            <a:ext cx="6048375" cy="5191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  <a:ea typeface="楷体_GB2312" pitchFamily="49" charset="-122"/>
              </a:rPr>
              <a:t>横眉冷对千夫指，俯首甘为孺子牛。</a:t>
            </a:r>
            <a:endParaRPr lang="zh-CN" altLang="en-US" sz="28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38916" name="Text Box 5"/>
          <p:cNvSpPr txBox="1"/>
          <p:nvPr/>
        </p:nvSpPr>
        <p:spPr>
          <a:xfrm>
            <a:off x="8366125" y="457200"/>
            <a:ext cx="549275" cy="6019800"/>
          </a:xfrm>
          <a:prstGeom prst="rect">
            <a:avLst/>
          </a:prstGeom>
          <a:noFill/>
          <a:ln w="9525">
            <a:noFill/>
          </a:ln>
        </p:spPr>
        <p:txBody>
          <a:bodyPr vert="eaVert" anchor="t">
            <a:spAutoFit/>
          </a:bodyPr>
          <a:p>
            <a:pPr>
              <a:spcBef>
                <a:spcPct val="50000"/>
              </a:spcBef>
            </a:pPr>
            <a:r>
              <a:rPr lang="en-US" altLang="zh-CN" b="1" dirty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                                         </a:t>
            </a:r>
            <a:endParaRPr lang="en-US" altLang="zh-CN" b="1" dirty="0">
              <a:solidFill>
                <a:srgbClr val="FF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38917" name="Text Box 6"/>
          <p:cNvSpPr txBox="1"/>
          <p:nvPr/>
        </p:nvSpPr>
        <p:spPr>
          <a:xfrm>
            <a:off x="8172450" y="2565400"/>
            <a:ext cx="671513" cy="1490663"/>
          </a:xfrm>
          <a:prstGeom prst="rect">
            <a:avLst/>
          </a:prstGeom>
          <a:noFill/>
          <a:ln w="9525">
            <a:noFill/>
          </a:ln>
        </p:spPr>
        <p:txBody>
          <a:bodyPr vert="eaVert" anchor="t">
            <a:spAutoFit/>
          </a:bodyPr>
          <a:p>
            <a:pPr>
              <a:spcBef>
                <a:spcPct val="50000"/>
              </a:spcBef>
            </a:pP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r>
              <a:rPr lang="zh-CN" altLang="en-US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爱 民</a:t>
            </a:r>
            <a:endParaRPr lang="zh-CN" altLang="en-US" sz="32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8918" name="Text Box 7"/>
          <p:cNvSpPr txBox="1"/>
          <p:nvPr/>
        </p:nvSpPr>
        <p:spPr>
          <a:xfrm>
            <a:off x="8172450" y="5084763"/>
            <a:ext cx="671513" cy="1371600"/>
          </a:xfrm>
          <a:prstGeom prst="rect">
            <a:avLst/>
          </a:prstGeom>
          <a:noFill/>
          <a:ln w="9525">
            <a:noFill/>
          </a:ln>
        </p:spPr>
        <p:txBody>
          <a:bodyPr vert="eaVert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爱 子</a:t>
            </a:r>
            <a:endParaRPr lang="zh-CN" altLang="en-US" sz="32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8919" name="Text Box 8"/>
          <p:cNvSpPr txBox="1"/>
          <p:nvPr/>
        </p:nvSpPr>
        <p:spPr>
          <a:xfrm>
            <a:off x="8167688" y="609600"/>
            <a:ext cx="671512" cy="1306513"/>
          </a:xfrm>
          <a:prstGeom prst="rect">
            <a:avLst/>
          </a:prstGeom>
          <a:noFill/>
          <a:ln w="9525">
            <a:noFill/>
          </a:ln>
        </p:spPr>
        <p:txBody>
          <a:bodyPr vert="eaVert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爱 国</a:t>
            </a:r>
            <a:endParaRPr lang="zh-CN" altLang="en-US" sz="32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38920" name="Picture 9" descr="1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00788" y="0"/>
            <a:ext cx="1676400" cy="2286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8921" name="Picture 10" descr="2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00788" y="4495800"/>
            <a:ext cx="1676400" cy="2362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8922" name="Picture 11" descr="2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00788" y="2286000"/>
            <a:ext cx="1676400" cy="23796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over dir="r"/>
    <p:sndAc>
      <p:stSnd>
        <p:snd r:embed="rId4" name="camera.wav"/>
      </p:stSnd>
    </p:sndAc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Rectangle 2"/>
          <p:cNvSpPr>
            <a:spLocks noGrp="1"/>
          </p:cNvSpPr>
          <p:nvPr>
            <p:ph type="title"/>
          </p:nvPr>
        </p:nvSpPr>
        <p:spPr>
          <a:ln/>
        </p:spPr>
        <p:txBody>
          <a:bodyPr wrap="square" lIns="91440" tIns="45720" rIns="91440" bIns="45720" anchor="ctr">
            <a:spAutoFit/>
          </a:bodyPr>
          <a:p>
            <a:r>
              <a:rPr lang="en-US" altLang="zh-CN" dirty="0"/>
              <a:t>     </a:t>
            </a:r>
            <a:r>
              <a:rPr lang="zh-CN" altLang="en-US" dirty="0"/>
              <a:t>教学目标</a:t>
            </a:r>
            <a:endParaRPr lang="zh-CN" altLang="en-US" dirty="0"/>
          </a:p>
        </p:txBody>
      </p:sp>
      <p:sp>
        <p:nvSpPr>
          <p:cNvPr id="9218" name="Rectangle 3"/>
          <p:cNvSpPr>
            <a:spLocks noGrp="1"/>
          </p:cNvSpPr>
          <p:nvPr>
            <p:ph idx="1"/>
          </p:nvPr>
        </p:nvSpPr>
        <p:spPr>
          <a:xfrm>
            <a:off x="228600" y="1455738"/>
            <a:ext cx="7543800" cy="4114800"/>
          </a:xfrm>
          <a:ln/>
        </p:spPr>
        <p:txBody>
          <a:bodyPr wrap="square" lIns="91440" tIns="45720" rIns="91440" bIns="45720" anchor="t"/>
          <a:p>
            <a:r>
              <a:rPr lang="en-US" altLang="zh-CN" b="1" dirty="0"/>
              <a:t>1</a:t>
            </a:r>
            <a:r>
              <a:rPr lang="zh-CN" altLang="en-US" b="1" dirty="0"/>
              <a:t>、体会伟人鲁迅日常生活中平易温和的一面。 </a:t>
            </a:r>
            <a:endParaRPr lang="zh-CN" altLang="en-US" b="1" dirty="0"/>
          </a:p>
          <a:p>
            <a:r>
              <a:rPr lang="zh-CN" altLang="en-US" b="1" dirty="0"/>
              <a:t>２、学习本文善于从撷取生活琐事中去展现人物性格的写作方法。 </a:t>
            </a:r>
            <a:endParaRPr lang="zh-CN" altLang="en-US" b="1" dirty="0"/>
          </a:p>
          <a:p>
            <a:r>
              <a:rPr lang="zh-CN" altLang="en-US" b="1" dirty="0"/>
              <a:t>教学重难点：</a:t>
            </a:r>
            <a:endParaRPr lang="zh-CN" altLang="en-US" b="1" dirty="0"/>
          </a:p>
          <a:p>
            <a:r>
              <a:rPr lang="zh-CN" altLang="en-US" b="1" dirty="0"/>
              <a:t>重点：理解萧红笔下的鲁迅形象，体会鲁迅丰富而细腻的感情世界。</a:t>
            </a:r>
            <a:endParaRPr lang="zh-CN" altLang="en-US" b="1" dirty="0"/>
          </a:p>
          <a:p>
            <a:r>
              <a:rPr lang="zh-CN" altLang="en-US" b="1" dirty="0"/>
              <a:t>难点：作者浅白质朴、清新隽永的写作风格。</a:t>
            </a:r>
            <a:endParaRPr lang="zh-CN" altLang="en-US" b="1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00" name="Text Box 4"/>
          <p:cNvSpPr txBox="1">
            <a:spLocks noChangeArrowheads="1"/>
          </p:cNvSpPr>
          <p:nvPr/>
        </p:nvSpPr>
        <p:spPr bwMode="auto">
          <a:xfrm>
            <a:off x="4829175" y="762000"/>
            <a:ext cx="1190625" cy="40386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eaVert">
            <a:spAutoFit/>
          </a:bodyPr>
          <a:lstStyle/>
          <a:p>
            <a:pPr marR="0" defTabSz="914400" rtl="0">
              <a:spcBef>
                <a:spcPct val="50000"/>
              </a:spcBef>
              <a:buClrTx/>
              <a:buSzTx/>
              <a:buFontTx/>
              <a:buNone/>
              <a:defRPr/>
            </a:pPr>
            <a:endParaRPr kumimoji="1" lang="zh-CN" altLang="en-US" sz="6600" b="1" kern="1200" cap="none" spc="0" normalizeH="0" baseline="0" noProof="0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 Black" panose="020B0A04020102020204" pitchFamily="34" charset="0"/>
              <a:ea typeface="华文琥珀" pitchFamily="2" charset="-122"/>
              <a:cs typeface="+mn-cs"/>
            </a:endParaRPr>
          </a:p>
        </p:txBody>
      </p:sp>
      <p:sp>
        <p:nvSpPr>
          <p:cNvPr id="4102" name="Text Box 6"/>
          <p:cNvSpPr txBox="1">
            <a:spLocks noChangeArrowheads="1"/>
          </p:cNvSpPr>
          <p:nvPr/>
        </p:nvSpPr>
        <p:spPr bwMode="auto">
          <a:xfrm>
            <a:off x="6324600" y="2362200"/>
            <a:ext cx="671513" cy="36576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eaVert">
            <a:spAutoFit/>
          </a:bodyPr>
          <a:lstStyle/>
          <a:p>
            <a:pPr marR="0" defTabSz="914400" rtl="0">
              <a:spcBef>
                <a:spcPct val="50000"/>
              </a:spcBef>
              <a:buClrTx/>
              <a:buSzTx/>
              <a:buFontTx/>
              <a:buNone/>
              <a:defRPr/>
            </a:pPr>
            <a:endParaRPr kumimoji="1" lang="zh-CN" altLang="en-US" sz="3200" b="1" kern="1200" cap="none" spc="0" normalizeH="0" baseline="0" noProof="0"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0243" name="Text Box 7"/>
          <p:cNvSpPr txBox="1"/>
          <p:nvPr/>
        </p:nvSpPr>
        <p:spPr>
          <a:xfrm>
            <a:off x="0" y="188913"/>
            <a:ext cx="7812088" cy="59420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3200" b="1" dirty="0">
                <a:latin typeface="隶书" panose="02010509060101010101" pitchFamily="49" charset="-122"/>
                <a:ea typeface="隶书" panose="02010509060101010101" pitchFamily="49" charset="-122"/>
              </a:rPr>
              <a:t>鲁迅（</a:t>
            </a:r>
            <a:r>
              <a:rPr lang="en-US" altLang="zh-CN" sz="3200" b="1" dirty="0">
                <a:latin typeface="隶书" panose="02010509060101010101" pitchFamily="49" charset="-122"/>
                <a:ea typeface="隶书" panose="02010509060101010101" pitchFamily="49" charset="-122"/>
              </a:rPr>
              <a:t>1881</a:t>
            </a:r>
            <a:r>
              <a:rPr lang="en-US" altLang="zh-CN" sz="3200" b="1" dirty="0">
                <a:latin typeface="Times New Roman" panose="02020603050405020304" pitchFamily="18" charset="0"/>
                <a:ea typeface="隶书" panose="02010509060101010101" pitchFamily="49" charset="-122"/>
              </a:rPr>
              <a:t>—</a:t>
            </a:r>
            <a:r>
              <a:rPr lang="en-US" altLang="zh-CN" sz="3200" b="1" dirty="0">
                <a:latin typeface="隶书" panose="02010509060101010101" pitchFamily="49" charset="-122"/>
                <a:ea typeface="隶书" panose="02010509060101010101" pitchFamily="49" charset="-122"/>
              </a:rPr>
              <a:t>1936</a:t>
            </a:r>
            <a:r>
              <a:rPr lang="zh-CN" altLang="en-US" sz="3200" b="1" dirty="0">
                <a:latin typeface="隶书" panose="02010509060101010101" pitchFamily="49" charset="-122"/>
                <a:ea typeface="隶书" panose="02010509060101010101" pitchFamily="49" charset="-122"/>
              </a:rPr>
              <a:t>），</a:t>
            </a:r>
            <a:r>
              <a:rPr lang="en-US" altLang="zh-CN" sz="3200" b="1" u="sng" dirty="0">
                <a:latin typeface="隶书" panose="02010509060101010101" pitchFamily="49" charset="-122"/>
                <a:ea typeface="隶书" panose="02010509060101010101" pitchFamily="49" charset="-122"/>
              </a:rPr>
              <a:t>20</a:t>
            </a:r>
            <a:r>
              <a:rPr lang="zh-CN" altLang="en-US" sz="3200" b="1" u="sng" dirty="0">
                <a:latin typeface="隶书" panose="02010509060101010101" pitchFamily="49" charset="-122"/>
                <a:ea typeface="隶书" panose="02010509060101010101" pitchFamily="49" charset="-122"/>
              </a:rPr>
              <a:t>世纪中国伟大的思想家和文学家</a:t>
            </a:r>
            <a:r>
              <a:rPr lang="zh-CN" altLang="en-US" sz="3200" b="1" dirty="0">
                <a:latin typeface="隶书" panose="02010509060101010101" pitchFamily="49" charset="-122"/>
                <a:ea typeface="隶书" panose="02010509060101010101" pitchFamily="49" charset="-122"/>
              </a:rPr>
              <a:t>，也是</a:t>
            </a:r>
            <a:r>
              <a:rPr lang="en-US" altLang="zh-CN" sz="3200" b="1" dirty="0">
                <a:latin typeface="隶书" panose="02010509060101010101" pitchFamily="49" charset="-122"/>
                <a:ea typeface="隶书" panose="02010509060101010101" pitchFamily="49" charset="-122"/>
              </a:rPr>
              <a:t>20</a:t>
            </a:r>
            <a:r>
              <a:rPr lang="zh-CN" altLang="en-US" sz="3200" b="1" dirty="0">
                <a:latin typeface="隶书" panose="02010509060101010101" pitchFamily="49" charset="-122"/>
                <a:ea typeface="隶书" panose="02010509060101010101" pitchFamily="49" charset="-122"/>
              </a:rPr>
              <a:t>世纪的文化巨人之一，鲁迅堪称现代中国的</a:t>
            </a:r>
            <a:r>
              <a:rPr lang="zh-CN" altLang="en-US" sz="3200" b="1" dirty="0">
                <a:latin typeface="Times New Roman" panose="02020603050405020304" pitchFamily="18" charset="0"/>
                <a:ea typeface="隶书" panose="02010509060101010101" pitchFamily="49" charset="-122"/>
              </a:rPr>
              <a:t>“</a:t>
            </a:r>
            <a:r>
              <a:rPr lang="zh-CN" altLang="en-US" sz="3200" b="1" dirty="0">
                <a:latin typeface="隶书" panose="02010509060101010101" pitchFamily="49" charset="-122"/>
                <a:ea typeface="隶书" panose="02010509060101010101" pitchFamily="49" charset="-122"/>
              </a:rPr>
              <a:t>民族魂</a:t>
            </a:r>
            <a:r>
              <a:rPr lang="zh-CN" altLang="en-US" sz="3200" b="1" dirty="0">
                <a:latin typeface="Times New Roman" panose="02020603050405020304" pitchFamily="18" charset="0"/>
                <a:ea typeface="隶书" panose="02010509060101010101" pitchFamily="49" charset="-122"/>
              </a:rPr>
              <a:t>”</a:t>
            </a:r>
            <a:r>
              <a:rPr lang="zh-CN" altLang="en-US" sz="3200" b="1" dirty="0">
                <a:latin typeface="隶书" panose="02010509060101010101" pitchFamily="49" charset="-122"/>
                <a:ea typeface="隶书" panose="02010509060101010101" pitchFamily="49" charset="-122"/>
              </a:rPr>
              <a:t>，文学不过是他传播思想的武器。</a:t>
            </a:r>
            <a:endParaRPr lang="zh-CN" altLang="en-US" sz="3200" b="1" dirty="0"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隶书" panose="02010509060101010101" pitchFamily="49" charset="-122"/>
                <a:ea typeface="隶书" panose="02010509060101010101" pitchFamily="49" charset="-122"/>
              </a:rPr>
              <a:t>鲁迅的作品对人的精神创伤与</a:t>
            </a:r>
            <a:r>
              <a:rPr lang="zh-CN" altLang="en-US" sz="3200" b="1" u="sng" dirty="0">
                <a:latin typeface="隶书" panose="02010509060101010101" pitchFamily="49" charset="-122"/>
                <a:ea typeface="隶书" panose="02010509060101010101" pitchFamily="49" charset="-122"/>
              </a:rPr>
              <a:t>病态</a:t>
            </a:r>
            <a:r>
              <a:rPr lang="zh-CN" altLang="en-US" sz="3200" b="1" dirty="0">
                <a:latin typeface="隶书" panose="02010509060101010101" pitchFamily="49" charset="-122"/>
                <a:ea typeface="隶书" panose="02010509060101010101" pitchFamily="49" charset="-122"/>
              </a:rPr>
              <a:t>进行无止境的发掘，对中国人的</a:t>
            </a:r>
            <a:r>
              <a:rPr lang="zh-CN" altLang="en-US" sz="3200" b="1" dirty="0">
                <a:latin typeface="Times New Roman" panose="02020603050405020304" pitchFamily="18" charset="0"/>
                <a:ea typeface="隶书" panose="02010509060101010101" pitchFamily="49" charset="-122"/>
              </a:rPr>
              <a:t>“</a:t>
            </a:r>
            <a:r>
              <a:rPr lang="zh-CN" altLang="en-US" sz="3200" b="1" u="sng" dirty="0">
                <a:latin typeface="隶书" panose="02010509060101010101" pitchFamily="49" charset="-122"/>
                <a:ea typeface="隶书" panose="02010509060101010101" pitchFamily="49" charset="-122"/>
              </a:rPr>
              <a:t>奴性</a:t>
            </a:r>
            <a:r>
              <a:rPr lang="zh-CN" altLang="en-US" sz="3200" b="1" dirty="0">
                <a:latin typeface="Times New Roman" panose="02020603050405020304" pitchFamily="18" charset="0"/>
                <a:ea typeface="隶书" panose="02010509060101010101" pitchFamily="49" charset="-122"/>
              </a:rPr>
              <a:t>”</a:t>
            </a:r>
            <a:r>
              <a:rPr lang="zh-CN" altLang="en-US" sz="3200" b="1" dirty="0">
                <a:latin typeface="隶书" panose="02010509060101010101" pitchFamily="49" charset="-122"/>
                <a:ea typeface="隶书" panose="02010509060101010101" pitchFamily="49" charset="-122"/>
              </a:rPr>
              <a:t>进行了彻底的</a:t>
            </a:r>
            <a:r>
              <a:rPr lang="zh-CN" altLang="en-US" sz="3200" b="1" u="sng" dirty="0">
                <a:latin typeface="隶书" panose="02010509060101010101" pitchFamily="49" charset="-122"/>
                <a:ea typeface="隶书" panose="02010509060101010101" pitchFamily="49" charset="-122"/>
              </a:rPr>
              <a:t>批判</a:t>
            </a:r>
            <a:r>
              <a:rPr lang="zh-CN" altLang="en-US" sz="3200" b="1" dirty="0">
                <a:latin typeface="隶书" panose="02010509060101010101" pitchFamily="49" charset="-122"/>
                <a:ea typeface="隶书" panose="02010509060101010101" pitchFamily="49" charset="-122"/>
              </a:rPr>
              <a:t>，是对现代中国人的灵魂的伟大拷问 。</a:t>
            </a:r>
            <a:endParaRPr lang="zh-CN" altLang="en-US" sz="3200" b="1" dirty="0"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隶书" panose="02010509060101010101" pitchFamily="49" charset="-122"/>
                <a:ea typeface="隶书" panose="02010509060101010101" pitchFamily="49" charset="-122"/>
              </a:rPr>
              <a:t>他残酷地鞭打着人的灵魂，也反对任何形式的忍从，他始终维护人的思想的独立性和不妥协性。</a:t>
            </a:r>
            <a:endParaRPr lang="zh-CN" altLang="en-US" sz="3200" b="1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5" name="Rectangle 2"/>
          <p:cNvSpPr>
            <a:spLocks noGrp="1"/>
          </p:cNvSpPr>
          <p:nvPr>
            <p:ph type="title"/>
          </p:nvPr>
        </p:nvSpPr>
        <p:spPr>
          <a:ln/>
        </p:spPr>
        <p:txBody>
          <a:bodyPr wrap="square" lIns="91440" tIns="45720" rIns="91440" bIns="45720" anchor="ctr">
            <a:spAutoFit/>
          </a:bodyPr>
          <a:p>
            <a:r>
              <a:rPr lang="zh-CN" altLang="en-US" b="1" dirty="0"/>
              <a:t>主要作品</a:t>
            </a:r>
            <a:endParaRPr lang="zh-CN" altLang="en-US" b="1" dirty="0"/>
          </a:p>
        </p:txBody>
      </p:sp>
      <p:sp>
        <p:nvSpPr>
          <p:cNvPr id="11266" name="Rectangle 3"/>
          <p:cNvSpPr>
            <a:spLocks noGrp="1"/>
          </p:cNvSpPr>
          <p:nvPr>
            <p:ph idx="1"/>
          </p:nvPr>
        </p:nvSpPr>
        <p:spPr>
          <a:ln/>
        </p:spPr>
        <p:txBody>
          <a:bodyPr wrap="square" lIns="91440" tIns="45720" rIns="91440" bIns="45720" anchor="t"/>
          <a:p>
            <a:r>
              <a:rPr lang="zh-CN" altLang="en-US" sz="4000" b="1" u="sng" dirty="0"/>
              <a:t>小说集：</a:t>
            </a:r>
            <a:r>
              <a:rPr lang="en-US" altLang="zh-CN" sz="4000" b="1" u="sng" dirty="0"/>
              <a:t>《</a:t>
            </a:r>
            <a:r>
              <a:rPr lang="zh-CN" altLang="en-US" sz="4000" b="1" u="sng" dirty="0"/>
              <a:t>呐喊</a:t>
            </a:r>
            <a:r>
              <a:rPr lang="en-US" altLang="zh-CN" sz="4000" b="1" u="sng" dirty="0"/>
              <a:t>》《</a:t>
            </a:r>
            <a:r>
              <a:rPr lang="zh-CN" altLang="en-US" sz="4000" b="1" u="sng" dirty="0"/>
              <a:t>彷徨</a:t>
            </a:r>
            <a:r>
              <a:rPr lang="en-US" altLang="zh-CN" sz="4000" b="1" u="sng" dirty="0"/>
              <a:t>》《</a:t>
            </a:r>
            <a:r>
              <a:rPr lang="zh-CN" altLang="en-US" sz="4000" b="1" u="sng" dirty="0"/>
              <a:t>故事新编</a:t>
            </a:r>
            <a:r>
              <a:rPr lang="en-US" altLang="zh-CN" sz="4000" b="1" dirty="0"/>
              <a:t>》</a:t>
            </a:r>
            <a:endParaRPr lang="en-US" altLang="zh-CN" sz="4000" b="1" dirty="0"/>
          </a:p>
          <a:p>
            <a:r>
              <a:rPr lang="zh-CN" altLang="en-US" sz="4000" b="1" u="sng" dirty="0"/>
              <a:t>散文集：</a:t>
            </a:r>
            <a:r>
              <a:rPr lang="en-US" altLang="zh-CN" sz="4000" b="1" u="sng" dirty="0"/>
              <a:t>《</a:t>
            </a:r>
            <a:r>
              <a:rPr lang="zh-CN" altLang="en-US" sz="4000" b="1" u="sng" dirty="0"/>
              <a:t>朝花夕拾</a:t>
            </a:r>
            <a:r>
              <a:rPr lang="en-US" altLang="zh-CN" sz="4000" b="1" dirty="0"/>
              <a:t>》</a:t>
            </a:r>
            <a:endParaRPr lang="en-US" altLang="zh-CN" sz="4000" b="1" dirty="0"/>
          </a:p>
          <a:p>
            <a:r>
              <a:rPr lang="zh-CN" altLang="en-US" sz="4000" b="1" u="sng" dirty="0"/>
              <a:t>散文诗集：</a:t>
            </a:r>
            <a:r>
              <a:rPr lang="en-US" altLang="zh-CN" sz="4000" b="1" u="sng" dirty="0"/>
              <a:t>《</a:t>
            </a:r>
            <a:r>
              <a:rPr lang="zh-CN" altLang="en-US" sz="4000" b="1" u="sng" dirty="0"/>
              <a:t>野草</a:t>
            </a:r>
            <a:r>
              <a:rPr lang="en-US" altLang="zh-CN" sz="4000" b="1" dirty="0"/>
              <a:t>》</a:t>
            </a:r>
            <a:endParaRPr lang="en-US" altLang="zh-CN" sz="4000" b="1" dirty="0"/>
          </a:p>
          <a:p>
            <a:r>
              <a:rPr lang="zh-CN" altLang="en-US" sz="4000" b="1" dirty="0"/>
              <a:t>杂文集：</a:t>
            </a:r>
            <a:r>
              <a:rPr lang="en-US" altLang="zh-CN" sz="4000" b="1" dirty="0"/>
              <a:t>16</a:t>
            </a:r>
            <a:r>
              <a:rPr lang="zh-CN" altLang="en-US" sz="4000" b="1" dirty="0"/>
              <a:t>本</a:t>
            </a:r>
            <a:endParaRPr lang="zh-CN" altLang="en-US" sz="4000" b="1" dirty="0"/>
          </a:p>
          <a:p>
            <a:r>
              <a:rPr lang="zh-CN" altLang="en-US" sz="4000" b="1" dirty="0"/>
              <a:t>还有书信、日记和学术著作等</a:t>
            </a:r>
            <a:endParaRPr lang="zh-CN" altLang="en-US" sz="4000" b="1" dirty="0"/>
          </a:p>
          <a:p>
            <a:endParaRPr lang="zh-CN" altLang="en-US" sz="40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074" name="图片 3073" descr="2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51725" y="4495800"/>
            <a:ext cx="1692275" cy="2362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5" name="图片 3074" descr="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51725" y="0"/>
            <a:ext cx="1692275" cy="2286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6" name="文本框 3075"/>
          <p:cNvSpPr txBox="1"/>
          <p:nvPr/>
        </p:nvSpPr>
        <p:spPr>
          <a:xfrm>
            <a:off x="323850" y="0"/>
            <a:ext cx="7138988" cy="2043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                     </a:t>
            </a:r>
            <a:r>
              <a:rPr lang="zh-CN" altLang="en-US" sz="3200" b="1" dirty="0">
                <a:solidFill>
                  <a:srgbClr val="0066FF"/>
                </a:solidFill>
                <a:latin typeface="Times New Roman" panose="02020603050405020304" pitchFamily="18" charset="0"/>
                <a:ea typeface="方正姚体" panose="02010601030101010101" pitchFamily="2" charset="-122"/>
              </a:rPr>
              <a:t>自题小像</a:t>
            </a:r>
            <a:endParaRPr lang="zh-CN" altLang="en-US" sz="3200" b="1" dirty="0">
              <a:solidFill>
                <a:srgbClr val="0066FF"/>
              </a:solidFill>
              <a:latin typeface="Times New Roman" panose="02020603050405020304" pitchFamily="18" charset="0"/>
              <a:ea typeface="方正姚体" panose="02010601030101010101" pitchFamily="2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3200" b="1" dirty="0">
                <a:solidFill>
                  <a:srgbClr val="0066FF"/>
                </a:solidFill>
                <a:latin typeface="Times New Roman" panose="02020603050405020304" pitchFamily="18" charset="0"/>
                <a:ea typeface="方正姚体" panose="02010601030101010101" pitchFamily="2" charset="-122"/>
              </a:rPr>
              <a:t>灵台无计逃神矢，风雨如磐暗故园。</a:t>
            </a:r>
            <a:endParaRPr lang="zh-CN" altLang="en-US" sz="3200" b="1" dirty="0">
              <a:solidFill>
                <a:srgbClr val="0066FF"/>
              </a:solidFill>
              <a:latin typeface="Times New Roman" panose="02020603050405020304" pitchFamily="18" charset="0"/>
              <a:ea typeface="方正姚体" panose="02010601030101010101" pitchFamily="2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3200" b="1" dirty="0">
                <a:solidFill>
                  <a:srgbClr val="0066FF"/>
                </a:solidFill>
                <a:latin typeface="Times New Roman" panose="02020603050405020304" pitchFamily="18" charset="0"/>
                <a:ea typeface="方正姚体" panose="02010601030101010101" pitchFamily="2" charset="-122"/>
              </a:rPr>
              <a:t>寄意寒星荃不察，我以我血荐轩辕。</a:t>
            </a:r>
            <a:endParaRPr lang="zh-CN" altLang="en-US" sz="3200" b="1" dirty="0">
              <a:solidFill>
                <a:srgbClr val="0066FF"/>
              </a:solidFill>
              <a:latin typeface="Times New Roman" panose="02020603050405020304" pitchFamily="18" charset="0"/>
              <a:ea typeface="方正姚体" panose="02010601030101010101" pitchFamily="2" charset="-122"/>
            </a:endParaRPr>
          </a:p>
        </p:txBody>
      </p:sp>
      <p:sp>
        <p:nvSpPr>
          <p:cNvPr id="3077" name="文本框 3076"/>
          <p:cNvSpPr txBox="1"/>
          <p:nvPr/>
        </p:nvSpPr>
        <p:spPr>
          <a:xfrm>
            <a:off x="381000" y="5257800"/>
            <a:ext cx="692785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200" b="1" dirty="0">
                <a:solidFill>
                  <a:srgbClr val="0066FF"/>
                </a:solidFill>
                <a:latin typeface="Times New Roman" panose="02020603050405020304" pitchFamily="18" charset="0"/>
                <a:ea typeface="方正姚体" panose="02010601030101010101" pitchFamily="2" charset="-122"/>
              </a:rPr>
              <a:t>无情未必真豪杰，怜子如何不丈夫。</a:t>
            </a:r>
            <a:endParaRPr lang="zh-CN" altLang="en-US" sz="3200" b="1" dirty="0">
              <a:solidFill>
                <a:srgbClr val="0066FF"/>
              </a:solidFill>
              <a:latin typeface="Times New Roman" panose="02020603050405020304" pitchFamily="18" charset="0"/>
              <a:ea typeface="方正姚体" panose="02010601030101010101" pitchFamily="2" charset="-122"/>
            </a:endParaRPr>
          </a:p>
        </p:txBody>
      </p:sp>
      <p:sp>
        <p:nvSpPr>
          <p:cNvPr id="3078" name="文本框 3077"/>
          <p:cNvSpPr txBox="1"/>
          <p:nvPr/>
        </p:nvSpPr>
        <p:spPr>
          <a:xfrm>
            <a:off x="457200" y="2420938"/>
            <a:ext cx="6778625" cy="14652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600" b="1" dirty="0">
                <a:solidFill>
                  <a:srgbClr val="0066FF"/>
                </a:solidFill>
                <a:latin typeface="Times New Roman" panose="02020603050405020304" pitchFamily="18" charset="0"/>
                <a:ea typeface="方正姚体" panose="02010601030101010101" pitchFamily="2" charset="-122"/>
              </a:rPr>
              <a:t>横眉冷对千夫指，</a:t>
            </a:r>
            <a:endParaRPr lang="zh-CN" altLang="en-US" sz="3600" b="1" dirty="0">
              <a:solidFill>
                <a:srgbClr val="0066FF"/>
              </a:solidFill>
              <a:latin typeface="Times New Roman" panose="02020603050405020304" pitchFamily="18" charset="0"/>
              <a:ea typeface="方正姚体" panose="02010601030101010101" pitchFamily="2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3600" b="1" dirty="0">
                <a:solidFill>
                  <a:srgbClr val="0066FF"/>
                </a:solidFill>
                <a:latin typeface="Times New Roman" panose="02020603050405020304" pitchFamily="18" charset="0"/>
                <a:ea typeface="方正姚体" panose="02010601030101010101" pitchFamily="2" charset="-122"/>
              </a:rPr>
              <a:t>俯首甘为孺子牛。</a:t>
            </a:r>
            <a:endParaRPr lang="zh-CN" altLang="en-US" sz="3600" b="1" dirty="0">
              <a:solidFill>
                <a:srgbClr val="0066FF"/>
              </a:solidFill>
              <a:latin typeface="Times New Roman" panose="02020603050405020304" pitchFamily="18" charset="0"/>
              <a:ea typeface="方正姚体" panose="02010601030101010101" pitchFamily="2" charset="-122"/>
            </a:endParaRPr>
          </a:p>
        </p:txBody>
      </p:sp>
      <p:sp>
        <p:nvSpPr>
          <p:cNvPr id="3079" name="文本框 3078"/>
          <p:cNvSpPr txBox="1"/>
          <p:nvPr/>
        </p:nvSpPr>
        <p:spPr>
          <a:xfrm>
            <a:off x="8366125" y="457200"/>
            <a:ext cx="549275" cy="60198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 lvl="0">
              <a:spcBef>
                <a:spcPct val="50000"/>
              </a:spcBef>
            </a:pPr>
            <a:r>
              <a:rPr lang="zh-CN" altLang="en-US" b="1" dirty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                                         </a:t>
            </a:r>
            <a:endParaRPr lang="zh-CN" altLang="en-US" b="1" dirty="0">
              <a:solidFill>
                <a:srgbClr val="FF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3080" name="文本框 3079"/>
          <p:cNvSpPr txBox="1"/>
          <p:nvPr/>
        </p:nvSpPr>
        <p:spPr>
          <a:xfrm>
            <a:off x="8289925" y="2514600"/>
            <a:ext cx="549275" cy="16002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 lvl="0">
              <a:spcBef>
                <a:spcPct val="50000"/>
              </a:spcBef>
            </a:pP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endParaRPr lang="zh-CN" altLang="en-US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3081" name="图片 3080" descr="2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51725" y="2276475"/>
            <a:ext cx="1692275" cy="23796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3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4" dur="500"/>
                                        <p:tgtEl>
                                          <p:spTgt spid="3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5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6" grpId="0"/>
      <p:bldP spid="3077" grpId="0"/>
      <p:bldP spid="307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5298" name="文本框 55297"/>
          <p:cNvSpPr txBox="1"/>
          <p:nvPr/>
        </p:nvSpPr>
        <p:spPr>
          <a:xfrm>
            <a:off x="39688" y="228600"/>
            <a:ext cx="2170112" cy="64008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0066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鲁迅先生   </a:t>
            </a:r>
            <a:endParaRPr lang="zh-CN" altLang="en-US" sz="3600" b="1" dirty="0">
              <a:solidFill>
                <a:srgbClr val="0066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0066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爱护青年、</a:t>
            </a:r>
            <a:endParaRPr lang="zh-CN" altLang="en-US" sz="3600" b="1" dirty="0">
              <a:solidFill>
                <a:srgbClr val="0066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0066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支持革命、</a:t>
            </a:r>
            <a:endParaRPr lang="zh-CN" altLang="en-US" sz="3600" b="1" dirty="0">
              <a:solidFill>
                <a:srgbClr val="0066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0066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童心未泯、</a:t>
            </a:r>
            <a:endParaRPr lang="zh-CN" altLang="en-US" sz="3600" b="1" dirty="0">
              <a:solidFill>
                <a:srgbClr val="0066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0066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体恤他人、</a:t>
            </a:r>
            <a:endParaRPr lang="zh-CN" altLang="en-US" sz="3600" b="1" dirty="0">
              <a:solidFill>
                <a:srgbClr val="0066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0066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博学广识、</a:t>
            </a:r>
            <a:endParaRPr lang="zh-CN" altLang="en-US" sz="3600" b="1" dirty="0">
              <a:solidFill>
                <a:srgbClr val="0066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0066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幽默风趣</a:t>
            </a:r>
            <a:endParaRPr lang="zh-CN" altLang="en-US" sz="3600" b="1" dirty="0">
              <a:solidFill>
                <a:srgbClr val="0066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3600" b="1" dirty="0">
                <a:solidFill>
                  <a:srgbClr val="0066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······</a:t>
            </a:r>
            <a:endParaRPr lang="en-US" altLang="zh-CN" sz="3600" b="1" dirty="0">
              <a:solidFill>
                <a:srgbClr val="0066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5299" name="文本框 55298"/>
          <p:cNvSpPr txBox="1"/>
          <p:nvPr/>
        </p:nvSpPr>
        <p:spPr>
          <a:xfrm>
            <a:off x="2209800" y="2667000"/>
            <a:ext cx="3276600" cy="5810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1600" dirty="0">
                <a:latin typeface="Times New Roman" panose="02020603050405020304" pitchFamily="18" charset="0"/>
                <a:ea typeface="宋体" panose="02010600030101010101" pitchFamily="2" charset="-122"/>
              </a:rPr>
              <a:t>1914</a:t>
            </a:r>
            <a:r>
              <a:rPr lang="zh-CN" altLang="en-US" sz="1600" dirty="0">
                <a:latin typeface="Times New Roman" panose="02020603050405020304" pitchFamily="18" charset="0"/>
                <a:ea typeface="宋体" panose="02010600030101010101" pitchFamily="2" charset="-122"/>
              </a:rPr>
              <a:t>年在北京与全国儿童展览会会员合影。</a:t>
            </a:r>
            <a:endParaRPr lang="zh-CN" altLang="en-US" sz="16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5300" name="文本框 55299"/>
          <p:cNvSpPr txBox="1"/>
          <p:nvPr/>
        </p:nvSpPr>
        <p:spPr>
          <a:xfrm>
            <a:off x="2133600" y="6477000"/>
            <a:ext cx="4343400" cy="3365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1600" dirty="0">
                <a:latin typeface="Times New Roman" panose="02020603050405020304" pitchFamily="18" charset="0"/>
                <a:ea typeface="宋体" panose="02010600030101010101" pitchFamily="2" charset="-122"/>
              </a:rPr>
              <a:t>1933</a:t>
            </a:r>
            <a:r>
              <a:rPr lang="zh-CN" altLang="en-US" sz="1600" dirty="0">
                <a:latin typeface="Times New Roman" panose="02020603050405020304" pitchFamily="18" charset="0"/>
                <a:ea typeface="宋体" panose="02010600030101010101" pitchFamily="2" charset="-122"/>
              </a:rPr>
              <a:t>年在上海和宋庆龄蔡元培在一起。</a:t>
            </a:r>
            <a:endParaRPr lang="zh-CN" altLang="en-US" sz="16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55301" name="图片 55300" descr="2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67400" y="3200400"/>
            <a:ext cx="2971800" cy="3200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5302" name="文本框 55301"/>
          <p:cNvSpPr txBox="1"/>
          <p:nvPr/>
        </p:nvSpPr>
        <p:spPr>
          <a:xfrm>
            <a:off x="6172200" y="6324600"/>
            <a:ext cx="2667000" cy="5810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1600" dirty="0">
                <a:latin typeface="Times New Roman" panose="02020603050405020304" pitchFamily="18" charset="0"/>
                <a:ea typeface="宋体" panose="02010600030101010101" pitchFamily="2" charset="-122"/>
              </a:rPr>
              <a:t>1936</a:t>
            </a:r>
            <a:r>
              <a:rPr lang="zh-CN" altLang="en-US" sz="1600" dirty="0">
                <a:latin typeface="Times New Roman" panose="02020603050405020304" pitchFamily="18" charset="0"/>
                <a:ea typeface="宋体" panose="02010600030101010101" pitchFamily="2" charset="-122"/>
              </a:rPr>
              <a:t>年在全国木刻展览会上和青年在一起。</a:t>
            </a:r>
            <a:endParaRPr lang="zh-CN" altLang="en-US" sz="16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5303" name="文本框 55302"/>
          <p:cNvSpPr txBox="1"/>
          <p:nvPr/>
        </p:nvSpPr>
        <p:spPr>
          <a:xfrm>
            <a:off x="5791200" y="2667000"/>
            <a:ext cx="3124200" cy="3365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1600" dirty="0">
                <a:latin typeface="Times New Roman" panose="02020603050405020304" pitchFamily="18" charset="0"/>
                <a:ea typeface="宋体" panose="02010600030101010101" pitchFamily="2" charset="-122"/>
              </a:rPr>
              <a:t>1932</a:t>
            </a:r>
            <a:r>
              <a:rPr lang="zh-CN" altLang="en-US" sz="1600" dirty="0">
                <a:latin typeface="Times New Roman" panose="02020603050405020304" pitchFamily="18" charset="0"/>
                <a:ea typeface="宋体" panose="02010600030101010101" pitchFamily="2" charset="-122"/>
              </a:rPr>
              <a:t>年在北京师范大学演讲。</a:t>
            </a:r>
            <a:endParaRPr lang="zh-CN" altLang="en-US" sz="16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55304" name="图片 55303" descr="2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46313" y="3200400"/>
            <a:ext cx="3163887" cy="3276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5305" name="图片 55304" descr="2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91200" y="0"/>
            <a:ext cx="3048000" cy="2667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5306" name="图片 55305" descr="2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86000" y="0"/>
            <a:ext cx="3048000" cy="2667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55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5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55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553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55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55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55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55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55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298" grpId="0"/>
      <p:bldP spid="55299" grpId="0"/>
      <p:bldP spid="55300" grpId="0"/>
      <p:bldP spid="55302" grpId="0"/>
      <p:bldP spid="5530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1" name="文本框 19457"/>
          <p:cNvSpPr txBox="1"/>
          <p:nvPr/>
        </p:nvSpPr>
        <p:spPr>
          <a:xfrm>
            <a:off x="301625" y="228600"/>
            <a:ext cx="3886200" cy="71628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0066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1936</a:t>
            </a:r>
            <a:r>
              <a:rPr lang="zh-CN" altLang="en-US" sz="3200" b="1" dirty="0">
                <a:solidFill>
                  <a:srgbClr val="0066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年</a:t>
            </a:r>
            <a:r>
              <a:rPr lang="en-US" altLang="zh-CN" sz="3200" b="1" dirty="0">
                <a:solidFill>
                  <a:srgbClr val="0066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10</a:t>
            </a:r>
            <a:r>
              <a:rPr lang="zh-CN" altLang="en-US" sz="3200" b="1" dirty="0">
                <a:solidFill>
                  <a:srgbClr val="0066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月</a:t>
            </a:r>
            <a:r>
              <a:rPr lang="en-US" altLang="zh-CN" sz="3200" b="1" dirty="0">
                <a:solidFill>
                  <a:srgbClr val="0066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19</a:t>
            </a:r>
            <a:r>
              <a:rPr lang="zh-CN" altLang="en-US" sz="3200" b="1" dirty="0">
                <a:solidFill>
                  <a:srgbClr val="0066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日鲁迅在上海逝世。广大群众争相奔赴万国殡仪馆瞻仰遗容，中共中央也来电吊唁。</a:t>
            </a:r>
            <a:r>
              <a:rPr lang="en-US" altLang="zh-CN" sz="3200" b="1" dirty="0">
                <a:solidFill>
                  <a:srgbClr val="0066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22</a:t>
            </a:r>
            <a:r>
              <a:rPr lang="zh-CN" altLang="en-US" sz="3200" b="1" dirty="0">
                <a:solidFill>
                  <a:srgbClr val="0066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日，送葬群众多达数万人。鲁迅遗体覆盖着上海民众所献</a:t>
            </a:r>
            <a:r>
              <a:rPr lang="en-US" altLang="zh-CN" sz="3200" b="1" dirty="0">
                <a:solidFill>
                  <a:srgbClr val="0066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"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民族魂</a:t>
            </a:r>
            <a:r>
              <a:rPr lang="en-US" altLang="zh-CN" sz="3200" b="1" dirty="0">
                <a:solidFill>
                  <a:srgbClr val="0066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"</a:t>
            </a:r>
            <a:r>
              <a:rPr lang="zh-CN" altLang="en-US" sz="3200" b="1" dirty="0">
                <a:solidFill>
                  <a:srgbClr val="0066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的旗子，安葬于虹桥万国公墓。</a:t>
            </a:r>
            <a:r>
              <a:rPr lang="en-US" altLang="zh-CN" sz="3200" b="1" dirty="0">
                <a:solidFill>
                  <a:srgbClr val="0066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1956</a:t>
            </a:r>
            <a:r>
              <a:rPr lang="zh-CN" altLang="en-US" sz="3200" b="1" dirty="0">
                <a:solidFill>
                  <a:srgbClr val="0066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年，鲁迅墓迁到上海虹口公园，由毛泽东题署墓碑。</a:t>
            </a:r>
            <a:br>
              <a:rPr lang="zh-CN" altLang="en-US" sz="3200" b="1" dirty="0">
                <a:solidFill>
                  <a:srgbClr val="0066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</a:br>
            <a:b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</a:br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15362" name="图片 19458" descr="C:\WINDOWS\Desktop\sunny\24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72000" y="228600"/>
            <a:ext cx="3657600" cy="3124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3" name="文本框 19459"/>
          <p:cNvSpPr txBox="1"/>
          <p:nvPr/>
        </p:nvSpPr>
        <p:spPr>
          <a:xfrm>
            <a:off x="5029200" y="3276600"/>
            <a:ext cx="2819400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b="1" dirty="0">
                <a:solidFill>
                  <a:srgbClr val="0066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</a:t>
            </a:r>
            <a:r>
              <a:rPr lang="zh-CN" altLang="en-US" sz="1800" dirty="0">
                <a:latin typeface="Times New Roman" panose="02020603050405020304" pitchFamily="18" charset="0"/>
                <a:ea typeface="宋体" panose="02010600030101010101" pitchFamily="2" charset="-122"/>
              </a:rPr>
              <a:t>鲁 迅 遗 容</a:t>
            </a:r>
            <a:endParaRPr lang="zh-CN" altLang="en-US" sz="18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15364" name="图片 19460" descr="C:\WINDOWS\Desktop\sunny\1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0" y="3657600"/>
            <a:ext cx="3810000" cy="2743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5" name="文本框 19461"/>
          <p:cNvSpPr txBox="1"/>
          <p:nvPr/>
        </p:nvSpPr>
        <p:spPr>
          <a:xfrm>
            <a:off x="5410200" y="6400800"/>
            <a:ext cx="2286000" cy="3667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1800" dirty="0">
                <a:latin typeface="Times New Roman" panose="02020603050405020304" pitchFamily="18" charset="0"/>
                <a:ea typeface="宋体" panose="02010600030101010101" pitchFamily="2" charset="-122"/>
              </a:rPr>
              <a:t>上 海 鲁 迅 公 园 墓</a:t>
            </a:r>
            <a:endParaRPr lang="zh-CN" altLang="en-US" sz="18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checker/>
  </p:transition>
</p:sld>
</file>

<file path=ppt/tags/tag1.xml><?xml version="1.0" encoding="utf-8"?>
<p:tagLst xmlns:p="http://schemas.openxmlformats.org/presentationml/2006/main">
  <p:tag name="KSO_WM_SLIDE_MODEL_TYPE" val="timeline"/>
</p:tagLst>
</file>

<file path=ppt/theme/theme1.xml><?xml version="1.0" encoding="utf-8"?>
<a:theme xmlns:a="http://schemas.openxmlformats.org/drawingml/2006/main" name="Bamboo">
  <a:themeElements>
    <a:clrScheme name="">
      <a:dk1>
        <a:srgbClr val="000000"/>
      </a:dk1>
      <a:lt1>
        <a:srgbClr val="FFFFFF"/>
      </a:lt1>
      <a:dk2>
        <a:srgbClr val="003300"/>
      </a:dk2>
      <a:lt2>
        <a:srgbClr val="5F5F5F"/>
      </a:lt2>
      <a:accent1>
        <a:srgbClr val="009900"/>
      </a:accent1>
      <a:accent2>
        <a:srgbClr val="CC9900"/>
      </a:accent2>
      <a:accent3>
        <a:srgbClr val="FFFFFF"/>
      </a:accent3>
      <a:accent4>
        <a:srgbClr val="000000"/>
      </a:accent4>
      <a:accent5>
        <a:srgbClr val="AACAAA"/>
      </a:accent5>
      <a:accent6>
        <a:srgbClr val="B78900"/>
      </a:accent6>
      <a:hlink>
        <a:srgbClr val="FF3300"/>
      </a:hlink>
      <a:folHlink>
        <a:srgbClr val="663300"/>
      </a:folHlink>
    </a:clrScheme>
    <a:fontScheme name="">
      <a:majorFont>
        <a:latin typeface="Arial Black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FFFFFF"/>
        </a:dk1>
        <a:lt1>
          <a:srgbClr val="396F39"/>
        </a:lt1>
        <a:dk2>
          <a:srgbClr val="FFCC00"/>
        </a:dk2>
        <a:lt2>
          <a:srgbClr val="000000"/>
        </a:lt2>
        <a:accent1>
          <a:srgbClr val="009900"/>
        </a:accent1>
        <a:accent2>
          <a:srgbClr val="CC9900"/>
        </a:accent2>
        <a:accent3>
          <a:srgbClr val="AEBBAE"/>
        </a:accent3>
        <a:accent4>
          <a:srgbClr val="DCDCDC"/>
        </a:accent4>
        <a:accent5>
          <a:srgbClr val="AACAAA"/>
        </a:accent5>
        <a:accent6>
          <a:srgbClr val="B78900"/>
        </a:accent6>
        <a:hlink>
          <a:srgbClr val="FF3300"/>
        </a:hlink>
        <a:folHlink>
          <a:srgbClr val="6633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3300"/>
        </a:dk2>
        <a:lt2>
          <a:srgbClr val="5F5F5F"/>
        </a:lt2>
        <a:accent1>
          <a:srgbClr val="009900"/>
        </a:accent1>
        <a:accent2>
          <a:srgbClr val="CC9900"/>
        </a:accent2>
        <a:accent3>
          <a:srgbClr val="FFFFFF"/>
        </a:accent3>
        <a:accent4>
          <a:srgbClr val="000000"/>
        </a:accent4>
        <a:accent5>
          <a:srgbClr val="AACAAA"/>
        </a:accent5>
        <a:accent6>
          <a:srgbClr val="B78900"/>
        </a:accent6>
        <a:hlink>
          <a:srgbClr val="FF3300"/>
        </a:hlink>
        <a:folHlink>
          <a:srgbClr val="6633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27272"/>
        </a:accent6>
        <a:hlink>
          <a:srgbClr val="4D4D4D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FF0000"/>
        </a:dk2>
        <a:lt2>
          <a:srgbClr val="800000"/>
        </a:lt2>
        <a:accent1>
          <a:srgbClr val="008000"/>
        </a:accent1>
        <a:accent2>
          <a:srgbClr val="FF9900"/>
        </a:accent2>
        <a:accent3>
          <a:srgbClr val="FFFFFF"/>
        </a:accent3>
        <a:accent4>
          <a:srgbClr val="000000"/>
        </a:accent4>
        <a:accent5>
          <a:srgbClr val="AAC1AA"/>
        </a:accent5>
        <a:accent6>
          <a:srgbClr val="E58900"/>
        </a:accent6>
        <a:hlink>
          <a:srgbClr val="CC3300"/>
        </a:hlink>
        <a:folHlink>
          <a:srgbClr val="6633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Bamboo">
  <a:themeElements>
    <a:clrScheme name="">
      <a:dk1>
        <a:srgbClr val="000000"/>
      </a:dk1>
      <a:lt1>
        <a:srgbClr val="FFFFFF"/>
      </a:lt1>
      <a:dk2>
        <a:srgbClr val="003300"/>
      </a:dk2>
      <a:lt2>
        <a:srgbClr val="5F5F5F"/>
      </a:lt2>
      <a:accent1>
        <a:srgbClr val="009900"/>
      </a:accent1>
      <a:accent2>
        <a:srgbClr val="CC9900"/>
      </a:accent2>
      <a:accent3>
        <a:srgbClr val="FFFFFF"/>
      </a:accent3>
      <a:accent4>
        <a:srgbClr val="000000"/>
      </a:accent4>
      <a:accent5>
        <a:srgbClr val="AACAAA"/>
      </a:accent5>
      <a:accent6>
        <a:srgbClr val="B78900"/>
      </a:accent6>
      <a:hlink>
        <a:srgbClr val="FF3300"/>
      </a:hlink>
      <a:folHlink>
        <a:srgbClr val="663300"/>
      </a:folHlink>
    </a:clrScheme>
    <a:fontScheme name="">
      <a:majorFont>
        <a:latin typeface="Arial Black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FFFFFF"/>
        </a:dk1>
        <a:lt1>
          <a:srgbClr val="396F39"/>
        </a:lt1>
        <a:dk2>
          <a:srgbClr val="FFCC00"/>
        </a:dk2>
        <a:lt2>
          <a:srgbClr val="000000"/>
        </a:lt2>
        <a:accent1>
          <a:srgbClr val="009900"/>
        </a:accent1>
        <a:accent2>
          <a:srgbClr val="CC9900"/>
        </a:accent2>
        <a:accent3>
          <a:srgbClr val="AEBBAE"/>
        </a:accent3>
        <a:accent4>
          <a:srgbClr val="DCDCDC"/>
        </a:accent4>
        <a:accent5>
          <a:srgbClr val="AACAAA"/>
        </a:accent5>
        <a:accent6>
          <a:srgbClr val="B78900"/>
        </a:accent6>
        <a:hlink>
          <a:srgbClr val="FF3300"/>
        </a:hlink>
        <a:folHlink>
          <a:srgbClr val="6633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3300"/>
        </a:dk2>
        <a:lt2>
          <a:srgbClr val="5F5F5F"/>
        </a:lt2>
        <a:accent1>
          <a:srgbClr val="009900"/>
        </a:accent1>
        <a:accent2>
          <a:srgbClr val="CC9900"/>
        </a:accent2>
        <a:accent3>
          <a:srgbClr val="FFFFFF"/>
        </a:accent3>
        <a:accent4>
          <a:srgbClr val="000000"/>
        </a:accent4>
        <a:accent5>
          <a:srgbClr val="AACAAA"/>
        </a:accent5>
        <a:accent6>
          <a:srgbClr val="B78900"/>
        </a:accent6>
        <a:hlink>
          <a:srgbClr val="FF3300"/>
        </a:hlink>
        <a:folHlink>
          <a:srgbClr val="6633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27272"/>
        </a:accent6>
        <a:hlink>
          <a:srgbClr val="4D4D4D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FF0000"/>
        </a:dk2>
        <a:lt2>
          <a:srgbClr val="800000"/>
        </a:lt2>
        <a:accent1>
          <a:srgbClr val="008000"/>
        </a:accent1>
        <a:accent2>
          <a:srgbClr val="FF9900"/>
        </a:accent2>
        <a:accent3>
          <a:srgbClr val="FFFFFF"/>
        </a:accent3>
        <a:accent4>
          <a:srgbClr val="000000"/>
        </a:accent4>
        <a:accent5>
          <a:srgbClr val="AAC1AA"/>
        </a:accent5>
        <a:accent6>
          <a:srgbClr val="E58900"/>
        </a:accent6>
        <a:hlink>
          <a:srgbClr val="CC3300"/>
        </a:hlink>
        <a:folHlink>
          <a:srgbClr val="6633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3134</Words>
  <Application>WPS 演示</Application>
  <PresentationFormat>全屏显示(4:3)</PresentationFormat>
  <Paragraphs>256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32</vt:i4>
      </vt:variant>
    </vt:vector>
  </HeadingPairs>
  <TitlesOfParts>
    <vt:vector size="52" baseType="lpstr">
      <vt:lpstr>Arial</vt:lpstr>
      <vt:lpstr>宋体</vt:lpstr>
      <vt:lpstr>Wingdings</vt:lpstr>
      <vt:lpstr>Times New Roman</vt:lpstr>
      <vt:lpstr>Calibri</vt:lpstr>
      <vt:lpstr>楷体_GB2312</vt:lpstr>
      <vt:lpstr>隶书</vt:lpstr>
      <vt:lpstr>Arial Black</vt:lpstr>
      <vt:lpstr>华文琥珀</vt:lpstr>
      <vt:lpstr>黑体</vt:lpstr>
      <vt:lpstr>幼圆</vt:lpstr>
      <vt:lpstr>华文行楷</vt:lpstr>
      <vt:lpstr>微软雅黑</vt:lpstr>
      <vt:lpstr>新宋体</vt:lpstr>
      <vt:lpstr>Garamond</vt:lpstr>
      <vt:lpstr>Arial Unicode MS</vt:lpstr>
      <vt:lpstr>华文新魏</vt:lpstr>
      <vt:lpstr>方正姚体</vt:lpstr>
      <vt:lpstr>Bamboo</vt:lpstr>
      <vt:lpstr>1_Bamboo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fxzx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206</dc:creator>
  <cp:lastModifiedBy>Administrator</cp:lastModifiedBy>
  <cp:revision>120</cp:revision>
  <dcterms:created xsi:type="dcterms:W3CDTF">2003-03-20T03:24:55Z</dcterms:created>
  <dcterms:modified xsi:type="dcterms:W3CDTF">2019-02-20T15:42:04Z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