
<file path=[Content_Types].xml><?xml version="1.0" encoding="utf-8"?>
<Types xmlns="http://schemas.openxmlformats.org/package/2006/content-types">
  <Default Extension="jpeg" ContentType="image/jpeg"/>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
  </p:notesMasterIdLst>
  <p:sldIdLst>
    <p:sldId id="257" r:id="rId3"/>
    <p:sldId id="258" r:id="rId4"/>
    <p:sldId id="259" r:id="rId5"/>
    <p:sldId id="260" r:id="rId6"/>
    <p:sldId id="261" r:id="rId7"/>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05" r:id="rId45"/>
    <p:sldId id="306" r:id="rId46"/>
    <p:sldId id="307" r:id="rId47"/>
    <p:sldId id="308" r:id="rId48"/>
    <p:sldId id="300" r:id="rId49"/>
    <p:sldId id="301" r:id="rId50"/>
    <p:sldId id="302" r:id="rId51"/>
    <p:sldId id="299" r:id="rId52"/>
    <p:sldId id="303" r:id="rId53"/>
    <p:sldId id="304"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p:scale>
          <a:sx n="90" d="100"/>
          <a:sy n="90" d="100"/>
        </p:scale>
        <p:origin x="-72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p:sp>
      <p:sp>
        <p:nvSpPr>
          <p:cNvPr id="75779" name="备注占位符 2"/>
          <p:cNvSpPr>
            <a:spLocks noGrp="1"/>
          </p:cNvSpPr>
          <p:nvPr>
            <p:ph type="body" idx="1"/>
          </p:nvPr>
        </p:nvSpPr>
        <p:spPr>
          <a:ln w="12700"/>
        </p:spPr>
        <p:txBody>
          <a:bodyPr wrap="square" lIns="91440" tIns="45720" rIns="91440" bIns="45720" anchor="ctr"/>
          <a:lstStyle/>
          <a:p>
            <a:pPr lvl="0"/>
            <a:r>
              <a:rPr lang="en-US" altLang="zh-CN" dirty="0">
                <a:solidFill>
                  <a:srgbClr val="4A452A"/>
                </a:solidFill>
              </a:rPr>
              <a:t>PPT</a:t>
            </a:r>
            <a:r>
              <a:rPr lang="zh-CN" altLang="en-US" dirty="0">
                <a:solidFill>
                  <a:srgbClr val="4A452A"/>
                </a:solidFill>
              </a:rPr>
              <a:t>模板：</a:t>
            </a:r>
            <a:r>
              <a:rPr lang="en-US" altLang="zh-CN" dirty="0">
                <a:solidFill>
                  <a:srgbClr val="4A452A"/>
                </a:solidFill>
                <a:hlinkClick r:id="rId3"/>
              </a:rPr>
              <a:t>www.1ppt.com/moban/</a:t>
            </a:r>
            <a:r>
              <a:rPr lang="en-US" altLang="zh-CN" dirty="0">
                <a:solidFill>
                  <a:srgbClr val="4A452A"/>
                </a:solidFill>
              </a:rPr>
              <a:t>                  PPT</a:t>
            </a:r>
            <a:r>
              <a:rPr lang="zh-CN" altLang="en-US" dirty="0">
                <a:solidFill>
                  <a:srgbClr val="4A452A"/>
                </a:solidFill>
              </a:rPr>
              <a:t>素材：</a:t>
            </a:r>
            <a:r>
              <a:rPr lang="en-US" altLang="zh-CN" dirty="0">
                <a:solidFill>
                  <a:srgbClr val="4A452A"/>
                </a:solidFill>
                <a:hlinkClick r:id="rId4"/>
              </a:rPr>
              <a:t>www.1ppt.com/sucai/</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背景：</a:t>
            </a:r>
            <a:r>
              <a:rPr lang="en-US" altLang="zh-CN" dirty="0">
                <a:solidFill>
                  <a:srgbClr val="4A452A"/>
                </a:solidFill>
                <a:hlinkClick r:id="rId5"/>
              </a:rPr>
              <a:t>www.1ppt.com/beijing/</a:t>
            </a:r>
            <a:r>
              <a:rPr lang="en-US" altLang="zh-CN" dirty="0">
                <a:solidFill>
                  <a:srgbClr val="4A452A"/>
                </a:solidFill>
              </a:rPr>
              <a:t>                   PPT</a:t>
            </a:r>
            <a:r>
              <a:rPr lang="zh-CN" altLang="en-US" dirty="0">
                <a:solidFill>
                  <a:srgbClr val="4A452A"/>
                </a:solidFill>
              </a:rPr>
              <a:t>图表：</a:t>
            </a:r>
            <a:r>
              <a:rPr lang="en-US" altLang="zh-CN" dirty="0">
                <a:solidFill>
                  <a:srgbClr val="4A452A"/>
                </a:solidFill>
                <a:hlinkClick r:id="rId6"/>
              </a:rPr>
              <a:t>www.1ppt.com/tubiao/</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下载：</a:t>
            </a:r>
            <a:r>
              <a:rPr lang="en-US" altLang="zh-CN" dirty="0">
                <a:solidFill>
                  <a:srgbClr val="4A452A"/>
                </a:solidFill>
                <a:hlinkClick r:id="rId7"/>
              </a:rPr>
              <a:t>www.1ppt.com/xiazai/</a:t>
            </a:r>
            <a:r>
              <a:rPr lang="en-US" altLang="zh-CN" dirty="0">
                <a:solidFill>
                  <a:srgbClr val="4A452A"/>
                </a:solidFill>
              </a:rPr>
              <a:t>                     PPT</a:t>
            </a:r>
            <a:r>
              <a:rPr lang="zh-CN" altLang="en-US" dirty="0">
                <a:solidFill>
                  <a:srgbClr val="4A452A"/>
                </a:solidFill>
              </a:rPr>
              <a:t>教程： </a:t>
            </a:r>
            <a:r>
              <a:rPr lang="en-US" altLang="zh-CN" dirty="0">
                <a:solidFill>
                  <a:srgbClr val="4A452A"/>
                </a:solidFill>
                <a:hlinkClick r:id="rId8"/>
              </a:rPr>
              <a:t>www.1ppt.com/powerpoint/</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资料下载：</a:t>
            </a:r>
            <a:r>
              <a:rPr lang="en-US" altLang="zh-CN" dirty="0">
                <a:solidFill>
                  <a:srgbClr val="4A452A"/>
                </a:solidFill>
                <a:hlinkClick r:id="rId9"/>
              </a:rPr>
              <a:t>www.1ppt.com/ziliao/</a:t>
            </a:r>
            <a:r>
              <a:rPr lang="en-US" altLang="zh-CN" dirty="0">
                <a:solidFill>
                  <a:srgbClr val="4A452A"/>
                </a:solidFill>
              </a:rPr>
              <a:t>                   </a:t>
            </a:r>
            <a:r>
              <a:rPr lang="zh-CN" altLang="en-US" dirty="0">
                <a:solidFill>
                  <a:srgbClr val="4A452A"/>
                </a:solidFill>
              </a:rPr>
              <a:t>范文下载：</a:t>
            </a:r>
            <a:r>
              <a:rPr lang="en-US" altLang="zh-CN" dirty="0">
                <a:solidFill>
                  <a:srgbClr val="4A452A"/>
                </a:solidFill>
                <a:hlinkClick r:id="rId10"/>
              </a:rPr>
              <a:t>www.1ppt.com/fanwen/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试卷下载：</a:t>
            </a:r>
            <a:r>
              <a:rPr lang="en-US" altLang="zh-CN" dirty="0">
                <a:solidFill>
                  <a:srgbClr val="4A452A"/>
                </a:solidFill>
                <a:hlinkClick r:id="rId11"/>
              </a:rPr>
              <a:t>www.1ppt.com/shiti/</a:t>
            </a:r>
            <a:r>
              <a:rPr lang="en-US" altLang="zh-CN" dirty="0">
                <a:solidFill>
                  <a:srgbClr val="4A452A"/>
                </a:solidFill>
              </a:rPr>
              <a:t>                     </a:t>
            </a:r>
            <a:r>
              <a:rPr lang="zh-CN" altLang="en-US" dirty="0">
                <a:solidFill>
                  <a:srgbClr val="4A452A"/>
                </a:solidFill>
              </a:rPr>
              <a:t>教案下载：</a:t>
            </a:r>
            <a:r>
              <a:rPr lang="en-US" altLang="zh-CN" dirty="0">
                <a:solidFill>
                  <a:srgbClr val="4A452A"/>
                </a:solidFill>
                <a:hlinkClick r:id="rId12"/>
              </a:rPr>
              <a:t>www.1ppt.com/jiaoan/</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PPT</a:t>
            </a:r>
            <a:r>
              <a:rPr lang="zh-CN" altLang="en-US" dirty="0">
                <a:solidFill>
                  <a:srgbClr val="4A452A"/>
                </a:solidFill>
              </a:rPr>
              <a:t>论坛：</a:t>
            </a:r>
            <a:r>
              <a:rPr lang="en-US" altLang="zh-CN" dirty="0">
                <a:solidFill>
                  <a:srgbClr val="4A452A"/>
                </a:solidFill>
                <a:hlinkClick r:id="rId13"/>
              </a:rPr>
              <a:t>www.1ppt.cn</a:t>
            </a:r>
            <a:r>
              <a:rPr lang="en-US" altLang="zh-CN" dirty="0">
                <a:solidFill>
                  <a:srgbClr val="4A452A"/>
                </a:solidFill>
              </a:rPr>
              <a:t>                                      PPT</a:t>
            </a:r>
            <a:r>
              <a:rPr lang="zh-CN" altLang="en-US" dirty="0">
                <a:solidFill>
                  <a:srgbClr val="4A452A"/>
                </a:solidFill>
              </a:rPr>
              <a:t>课件：</a:t>
            </a:r>
            <a:r>
              <a:rPr lang="en-US" altLang="zh-CN" dirty="0">
                <a:solidFill>
                  <a:srgbClr val="4A452A"/>
                </a:solidFill>
                <a:hlinkClick r:id="rId14"/>
              </a:rPr>
              <a:t>www.1ppt.com/kejian/</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语文课件：</a:t>
            </a:r>
            <a:r>
              <a:rPr lang="en-US" altLang="zh-CN" dirty="0">
                <a:solidFill>
                  <a:srgbClr val="4A452A"/>
                </a:solidFill>
                <a:hlinkClick r:id="rId15"/>
              </a:rPr>
              <a:t>www.1ppt.com/kejian/yuwen/</a:t>
            </a:r>
            <a:r>
              <a:rPr lang="en-US" altLang="zh-CN" dirty="0">
                <a:solidFill>
                  <a:srgbClr val="4A452A"/>
                </a:solidFill>
              </a:rPr>
              <a:t>    </a:t>
            </a:r>
            <a:r>
              <a:rPr lang="zh-CN" altLang="en-US" dirty="0">
                <a:solidFill>
                  <a:srgbClr val="4A452A"/>
                </a:solidFill>
              </a:rPr>
              <a:t>数学课件：</a:t>
            </a:r>
            <a:r>
              <a:rPr lang="en-US" altLang="zh-CN" dirty="0">
                <a:solidFill>
                  <a:srgbClr val="4A452A"/>
                </a:solidFill>
                <a:hlinkClick r:id="rId16"/>
              </a:rPr>
              <a:t>www.1ppt.com/kejian/shuxue/</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英语课件：</a:t>
            </a:r>
            <a:r>
              <a:rPr lang="en-US" altLang="zh-CN" dirty="0">
                <a:solidFill>
                  <a:srgbClr val="4A452A"/>
                </a:solidFill>
                <a:hlinkClick r:id="rId17"/>
              </a:rPr>
              <a:t>www.1ppt.com/kejian/yingyu/</a:t>
            </a:r>
            <a:r>
              <a:rPr lang="en-US" altLang="zh-CN" dirty="0">
                <a:solidFill>
                  <a:srgbClr val="4A452A"/>
                </a:solidFill>
              </a:rPr>
              <a:t>    </a:t>
            </a:r>
            <a:r>
              <a:rPr lang="zh-CN" altLang="en-US" dirty="0">
                <a:solidFill>
                  <a:srgbClr val="4A452A"/>
                </a:solidFill>
              </a:rPr>
              <a:t>美术课件：</a:t>
            </a:r>
            <a:r>
              <a:rPr lang="en-US" altLang="zh-CN" dirty="0">
                <a:solidFill>
                  <a:srgbClr val="4A452A"/>
                </a:solidFill>
                <a:hlinkClick r:id="rId18"/>
              </a:rPr>
              <a:t>www.1ppt.com/kejian/meishu/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科学课件：</a:t>
            </a:r>
            <a:r>
              <a:rPr lang="en-US" altLang="zh-CN" dirty="0">
                <a:solidFill>
                  <a:srgbClr val="4A452A"/>
                </a:solidFill>
                <a:hlinkClick r:id="rId19"/>
              </a:rPr>
              <a:t>www.1ppt.com/kejian/kexue/</a:t>
            </a:r>
            <a:r>
              <a:rPr lang="en-US" altLang="zh-CN" dirty="0">
                <a:solidFill>
                  <a:srgbClr val="4A452A"/>
                </a:solidFill>
              </a:rPr>
              <a:t>     </a:t>
            </a:r>
            <a:r>
              <a:rPr lang="zh-CN" altLang="en-US" dirty="0">
                <a:solidFill>
                  <a:srgbClr val="4A452A"/>
                </a:solidFill>
              </a:rPr>
              <a:t>物理课件：</a:t>
            </a:r>
            <a:r>
              <a:rPr lang="en-US" altLang="zh-CN" dirty="0">
                <a:solidFill>
                  <a:srgbClr val="4A452A"/>
                </a:solidFill>
                <a:hlinkClick r:id="rId20"/>
              </a:rPr>
              <a:t>www.1ppt.com/kejian/wuli/</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化学课件：</a:t>
            </a:r>
            <a:r>
              <a:rPr lang="en-US" altLang="zh-CN" dirty="0">
                <a:solidFill>
                  <a:srgbClr val="4A452A"/>
                </a:solidFill>
                <a:hlinkClick r:id="rId21"/>
              </a:rPr>
              <a:t>www.1ppt.com/kejian/huaxue/</a:t>
            </a:r>
            <a:r>
              <a:rPr lang="en-US" altLang="zh-CN" dirty="0">
                <a:solidFill>
                  <a:srgbClr val="4A452A"/>
                </a:solidFill>
              </a:rPr>
              <a:t>  </a:t>
            </a:r>
            <a:r>
              <a:rPr lang="zh-CN" altLang="en-US" dirty="0">
                <a:solidFill>
                  <a:srgbClr val="4A452A"/>
                </a:solidFill>
              </a:rPr>
              <a:t>生物课件：</a:t>
            </a:r>
            <a:r>
              <a:rPr lang="en-US" altLang="zh-CN" dirty="0">
                <a:solidFill>
                  <a:srgbClr val="4A452A"/>
                </a:solidFill>
                <a:hlinkClick r:id="rId22"/>
              </a:rPr>
              <a:t>www.1ppt.com/kejian/shengwu/</a:t>
            </a:r>
            <a:r>
              <a:rPr lang="en-US" altLang="zh-CN" dirty="0">
                <a:solidFill>
                  <a:srgbClr val="4A452A"/>
                </a:solidFill>
              </a:rPr>
              <a:t> </a:t>
            </a:r>
            <a:endParaRPr lang="en-US" altLang="zh-CN" dirty="0">
              <a:solidFill>
                <a:srgbClr val="4A452A"/>
              </a:solidFill>
            </a:endParaRPr>
          </a:p>
          <a:p>
            <a:pPr lvl="0"/>
            <a:r>
              <a:rPr lang="zh-CN" altLang="en-US" dirty="0">
                <a:solidFill>
                  <a:srgbClr val="4A452A"/>
                </a:solidFill>
              </a:rPr>
              <a:t>地理课件：</a:t>
            </a:r>
            <a:r>
              <a:rPr lang="en-US" altLang="zh-CN" dirty="0">
                <a:solidFill>
                  <a:srgbClr val="4A452A"/>
                </a:solidFill>
                <a:hlinkClick r:id="rId23"/>
              </a:rPr>
              <a:t>www.1ppt.com/kejian/dili/</a:t>
            </a:r>
            <a:r>
              <a:rPr lang="en-US" altLang="zh-CN" dirty="0">
                <a:solidFill>
                  <a:srgbClr val="4A452A"/>
                </a:solidFill>
              </a:rPr>
              <a:t>          </a:t>
            </a:r>
            <a:r>
              <a:rPr lang="zh-CN" altLang="en-US" dirty="0">
                <a:solidFill>
                  <a:srgbClr val="4A452A"/>
                </a:solidFill>
              </a:rPr>
              <a:t>历史课件：</a:t>
            </a:r>
            <a:r>
              <a:rPr lang="en-US" altLang="zh-CN" dirty="0">
                <a:solidFill>
                  <a:srgbClr val="4A452A"/>
                </a:solidFill>
                <a:hlinkClick r:id="rId24"/>
              </a:rPr>
              <a:t>www.1ppt.com/kejian/lishi/</a:t>
            </a:r>
            <a:r>
              <a:rPr lang="en-US" altLang="zh-CN" dirty="0">
                <a:solidFill>
                  <a:srgbClr val="4A452A"/>
                </a:solidFill>
              </a:rPr>
              <a:t>        </a:t>
            </a:r>
            <a:endParaRPr lang="en-US" altLang="zh-CN" dirty="0">
              <a:solidFill>
                <a:srgbClr val="4A452A"/>
              </a:solidFill>
            </a:endParaRPr>
          </a:p>
          <a:p>
            <a:pPr lvl="0"/>
            <a:r>
              <a:rPr lang="en-US" altLang="zh-CN" dirty="0">
                <a:solidFill>
                  <a:srgbClr val="4A452A"/>
                </a:solidFill>
              </a:rPr>
              <a:t>  </a:t>
            </a:r>
            <a:endParaRPr lang="zh-CN" altLang="en-US" dirty="0">
              <a:solidFill>
                <a:srgbClr val="4A452A"/>
              </a:solidFill>
            </a:endParaRPr>
          </a:p>
          <a:p>
            <a:pPr lvl="0"/>
            <a:endParaRPr lang="zh-CN" altLang="en-US" dirty="0"/>
          </a:p>
        </p:txBody>
      </p:sp>
      <p:sp>
        <p:nvSpPr>
          <p:cNvPr id="7578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4994"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4995" name="Rectangle 2"/>
          <p:cNvSpPr>
            <a:spLocks noGrp="1" noRot="1" noChangeAspect="1" noTextEdit="1"/>
          </p:cNvSpPr>
          <p:nvPr>
            <p:ph type="sldImg"/>
          </p:nvPr>
        </p:nvSpPr>
        <p:spPr>
          <a:ln>
            <a:solidFill>
              <a:srgbClr val="000000">
                <a:alpha val="100000"/>
              </a:srgbClr>
            </a:solidFill>
            <a:miter lim="800000"/>
          </a:ln>
        </p:spPr>
      </p:sp>
      <p:sp>
        <p:nvSpPr>
          <p:cNvPr id="84996"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6018"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6019" name="Rectangle 2"/>
          <p:cNvSpPr>
            <a:spLocks noGrp="1" noRot="1" noChangeAspect="1" noTextEdit="1"/>
          </p:cNvSpPr>
          <p:nvPr>
            <p:ph type="sldImg"/>
          </p:nvPr>
        </p:nvSpPr>
        <p:spPr>
          <a:ln>
            <a:solidFill>
              <a:srgbClr val="000000">
                <a:alpha val="100000"/>
              </a:srgbClr>
            </a:solidFill>
            <a:miter lim="800000"/>
          </a:ln>
        </p:spPr>
      </p:sp>
      <p:sp>
        <p:nvSpPr>
          <p:cNvPr id="86020"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7042"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7043" name="Rectangle 2"/>
          <p:cNvSpPr>
            <a:spLocks noGrp="1" noRot="1" noChangeAspect="1" noTextEdit="1"/>
          </p:cNvSpPr>
          <p:nvPr>
            <p:ph type="sldImg"/>
          </p:nvPr>
        </p:nvSpPr>
        <p:spPr>
          <a:ln>
            <a:solidFill>
              <a:srgbClr val="000000">
                <a:alpha val="100000"/>
              </a:srgbClr>
            </a:solidFill>
            <a:miter lim="800000"/>
          </a:ln>
        </p:spPr>
      </p:sp>
      <p:sp>
        <p:nvSpPr>
          <p:cNvPr id="87044"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8066"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8067" name="Rectangle 2"/>
          <p:cNvSpPr>
            <a:spLocks noGrp="1" noRot="1" noChangeAspect="1" noTextEdit="1"/>
          </p:cNvSpPr>
          <p:nvPr>
            <p:ph type="sldImg"/>
          </p:nvPr>
        </p:nvSpPr>
        <p:spPr>
          <a:ln>
            <a:solidFill>
              <a:srgbClr val="000000">
                <a:alpha val="100000"/>
              </a:srgbClr>
            </a:solidFill>
            <a:miter lim="800000"/>
          </a:ln>
        </p:spPr>
      </p:sp>
      <p:sp>
        <p:nvSpPr>
          <p:cNvPr id="88068"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9090"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9091" name="Rectangle 2"/>
          <p:cNvSpPr>
            <a:spLocks noGrp="1" noRot="1" noChangeAspect="1" noTextEdit="1"/>
          </p:cNvSpPr>
          <p:nvPr>
            <p:ph type="sldImg"/>
          </p:nvPr>
        </p:nvSpPr>
        <p:spPr>
          <a:ln>
            <a:solidFill>
              <a:srgbClr val="000000">
                <a:alpha val="100000"/>
              </a:srgbClr>
            </a:solidFill>
            <a:miter lim="800000"/>
          </a:ln>
        </p:spPr>
      </p:sp>
      <p:sp>
        <p:nvSpPr>
          <p:cNvPr id="89092"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0114"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90115" name="Rectangle 2"/>
          <p:cNvSpPr>
            <a:spLocks noGrp="1" noRot="1" noChangeAspect="1" noTextEdit="1"/>
          </p:cNvSpPr>
          <p:nvPr>
            <p:ph type="sldImg"/>
          </p:nvPr>
        </p:nvSpPr>
        <p:spPr>
          <a:ln>
            <a:solidFill>
              <a:srgbClr val="000000">
                <a:alpha val="100000"/>
              </a:srgbClr>
            </a:solidFill>
            <a:miter lim="800000"/>
          </a:ln>
        </p:spPr>
      </p:sp>
      <p:sp>
        <p:nvSpPr>
          <p:cNvPr id="90116"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6802"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76803" name="Rectangle 2"/>
          <p:cNvSpPr>
            <a:spLocks noGrp="1" noRot="1" noChangeAspect="1" noTextEdit="1"/>
          </p:cNvSpPr>
          <p:nvPr>
            <p:ph type="sldImg"/>
          </p:nvPr>
        </p:nvSpPr>
        <p:spPr>
          <a:ln>
            <a:solidFill>
              <a:srgbClr val="000000">
                <a:alpha val="100000"/>
              </a:srgbClr>
            </a:solidFill>
            <a:miter lim="800000"/>
          </a:ln>
        </p:spPr>
      </p:sp>
      <p:sp>
        <p:nvSpPr>
          <p:cNvPr id="76804"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7826"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solidFill>
                  <a:srgbClr val="000000"/>
                </a:solidFill>
              </a:rPr>
            </a:fld>
            <a:endParaRPr lang="en-US" altLang="zh-CN" sz="1200" dirty="0">
              <a:solidFill>
                <a:srgbClr val="000000"/>
              </a:solidFill>
            </a:endParaRPr>
          </a:p>
        </p:txBody>
      </p:sp>
      <p:sp>
        <p:nvSpPr>
          <p:cNvPr id="77827" name="Rectangle 2"/>
          <p:cNvSpPr>
            <a:spLocks noGrp="1" noRot="1" noChangeAspect="1" noTextEdit="1"/>
          </p:cNvSpPr>
          <p:nvPr>
            <p:ph type="sldImg"/>
          </p:nvPr>
        </p:nvSpPr>
        <p:spPr>
          <a:ln>
            <a:solidFill>
              <a:srgbClr val="000000">
                <a:alpha val="100000"/>
              </a:srgbClr>
            </a:solidFill>
            <a:miter lim="800000"/>
          </a:ln>
        </p:spPr>
      </p:sp>
      <p:sp>
        <p:nvSpPr>
          <p:cNvPr id="77828"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8850"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solidFill>
                  <a:srgbClr val="000000"/>
                </a:solidFill>
              </a:rPr>
            </a:fld>
            <a:endParaRPr lang="en-US" altLang="zh-CN" sz="1200" dirty="0">
              <a:solidFill>
                <a:srgbClr val="000000"/>
              </a:solidFill>
            </a:endParaRPr>
          </a:p>
        </p:txBody>
      </p:sp>
      <p:sp>
        <p:nvSpPr>
          <p:cNvPr id="78851" name="Rectangle 2"/>
          <p:cNvSpPr>
            <a:spLocks noGrp="1" noRot="1" noChangeAspect="1" noTextEdit="1"/>
          </p:cNvSpPr>
          <p:nvPr>
            <p:ph type="sldImg"/>
          </p:nvPr>
        </p:nvSpPr>
        <p:spPr>
          <a:ln>
            <a:solidFill>
              <a:srgbClr val="000000">
                <a:alpha val="100000"/>
              </a:srgbClr>
            </a:solidFill>
            <a:miter lim="800000"/>
          </a:ln>
        </p:spPr>
      </p:sp>
      <p:sp>
        <p:nvSpPr>
          <p:cNvPr id="78852"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9874"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solidFill>
                  <a:srgbClr val="000000"/>
                </a:solidFill>
              </a:rPr>
            </a:fld>
            <a:endParaRPr lang="en-US" altLang="zh-CN" sz="1200" dirty="0">
              <a:solidFill>
                <a:srgbClr val="000000"/>
              </a:solidFill>
            </a:endParaRPr>
          </a:p>
        </p:txBody>
      </p:sp>
      <p:sp>
        <p:nvSpPr>
          <p:cNvPr id="79875" name="Rectangle 2"/>
          <p:cNvSpPr>
            <a:spLocks noGrp="1" noRot="1" noChangeAspect="1" noTextEdit="1"/>
          </p:cNvSpPr>
          <p:nvPr>
            <p:ph type="sldImg"/>
          </p:nvPr>
        </p:nvSpPr>
        <p:spPr>
          <a:ln>
            <a:solidFill>
              <a:srgbClr val="000000">
                <a:alpha val="100000"/>
              </a:srgbClr>
            </a:solidFill>
            <a:miter lim="800000"/>
          </a:ln>
        </p:spPr>
      </p:sp>
      <p:sp>
        <p:nvSpPr>
          <p:cNvPr id="79876"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0898"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solidFill>
                  <a:srgbClr val="000000"/>
                </a:solidFill>
              </a:rPr>
            </a:fld>
            <a:endParaRPr lang="en-US" altLang="zh-CN" sz="1200" dirty="0">
              <a:solidFill>
                <a:srgbClr val="000000"/>
              </a:solidFill>
            </a:endParaRPr>
          </a:p>
        </p:txBody>
      </p:sp>
      <p:sp>
        <p:nvSpPr>
          <p:cNvPr id="80899" name="Rectangle 2"/>
          <p:cNvSpPr>
            <a:spLocks noGrp="1" noRot="1" noChangeAspect="1" noTextEdit="1"/>
          </p:cNvSpPr>
          <p:nvPr>
            <p:ph type="sldImg"/>
          </p:nvPr>
        </p:nvSpPr>
        <p:spPr>
          <a:ln>
            <a:solidFill>
              <a:srgbClr val="000000">
                <a:alpha val="100000"/>
              </a:srgbClr>
            </a:solidFill>
            <a:miter lim="800000"/>
          </a:ln>
        </p:spPr>
      </p:sp>
      <p:sp>
        <p:nvSpPr>
          <p:cNvPr id="80900"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1922"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1923" name="Rectangle 2"/>
          <p:cNvSpPr>
            <a:spLocks noGrp="1" noRot="1" noChangeAspect="1" noTextEdit="1"/>
          </p:cNvSpPr>
          <p:nvPr>
            <p:ph type="sldImg"/>
          </p:nvPr>
        </p:nvSpPr>
        <p:spPr>
          <a:ln>
            <a:solidFill>
              <a:srgbClr val="000000">
                <a:alpha val="100000"/>
              </a:srgbClr>
            </a:solidFill>
            <a:miter lim="800000"/>
          </a:ln>
        </p:spPr>
      </p:sp>
      <p:sp>
        <p:nvSpPr>
          <p:cNvPr id="81924"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2946"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2947" name="Rectangle 2"/>
          <p:cNvSpPr>
            <a:spLocks noGrp="1" noRot="1" noChangeAspect="1" noTextEdit="1"/>
          </p:cNvSpPr>
          <p:nvPr>
            <p:ph type="sldImg"/>
          </p:nvPr>
        </p:nvSpPr>
        <p:spPr>
          <a:ln>
            <a:solidFill>
              <a:srgbClr val="000000">
                <a:alpha val="100000"/>
              </a:srgbClr>
            </a:solidFill>
            <a:miter lim="800000"/>
          </a:ln>
        </p:spPr>
      </p:sp>
      <p:sp>
        <p:nvSpPr>
          <p:cNvPr id="82948"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3970" name="Rectangle 7"/>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fld>
            <a:endParaRPr lang="en-US" altLang="zh-CN" sz="1200" dirty="0"/>
          </a:p>
        </p:txBody>
      </p:sp>
      <p:sp>
        <p:nvSpPr>
          <p:cNvPr id="83971" name="Rectangle 2"/>
          <p:cNvSpPr>
            <a:spLocks noGrp="1" noRot="1" noChangeAspect="1" noTextEdit="1"/>
          </p:cNvSpPr>
          <p:nvPr>
            <p:ph type="sldImg"/>
          </p:nvPr>
        </p:nvSpPr>
        <p:spPr>
          <a:ln>
            <a:solidFill>
              <a:srgbClr val="000000">
                <a:alpha val="100000"/>
              </a:srgbClr>
            </a:solidFill>
            <a:miter lim="800000"/>
          </a:ln>
        </p:spPr>
      </p:sp>
      <p:sp>
        <p:nvSpPr>
          <p:cNvPr id="83972" name="Rectangle 3"/>
          <p:cNvSpPr>
            <a:spLocks noGrp="1"/>
          </p:cNvSpPr>
          <p:nvPr>
            <p:ph type="body" idx="1"/>
          </p:nvPr>
        </p:nvSpPr>
        <p:spPr>
          <a:ln w="12700"/>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8.xml"/><Relationship Id="rId1" Type="http://schemas.openxmlformats.org/officeDocument/2006/relationships/image" Target="../media/image1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audio" Target="../media/audio2.wav"/></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wmf"/><Relationship Id="rId1" Type="http://schemas.openxmlformats.org/officeDocument/2006/relationships/slide" Target="slide36.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44.xml"/><Relationship Id="rId3" Type="http://schemas.openxmlformats.org/officeDocument/2006/relationships/slide" Target="slide43.xml"/><Relationship Id="rId2" Type="http://schemas.openxmlformats.org/officeDocument/2006/relationships/slide" Target="slide42.xml"/><Relationship Id="rId1" Type="http://schemas.openxmlformats.org/officeDocument/2006/relationships/slide" Target="slide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audio" Target="../media/audio2.wav"/></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6.xml"/><Relationship Id="rId1" Type="http://schemas.openxmlformats.org/officeDocument/2006/relationships/slide" Target="slide3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Local%20Settings/Temp/Rar$DI00.515/&#33268;&#27233;&#26641;.swf"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483" name="矩形 2"/>
          <p:cNvPicPr/>
          <p:nvPr/>
        </p:nvPicPr>
        <p:blipFill>
          <a:blip r:embed="rId1" cstate="print"/>
          <a:stretch>
            <a:fillRect/>
          </a:stretch>
        </p:blipFill>
        <p:spPr>
          <a:xfrm>
            <a:off x="1089343" y="2081848"/>
            <a:ext cx="10012362" cy="1238250"/>
          </a:xfrm>
          <a:prstGeom prst="rect">
            <a:avLst/>
          </a:prstGeom>
          <a:noFill/>
          <a:ln w="9525">
            <a:noFill/>
          </a:ln>
        </p:spPr>
      </p:pic>
      <p:sp>
        <p:nvSpPr>
          <p:cNvPr id="20484" name="TextBox 3"/>
          <p:cNvSpPr txBox="1"/>
          <p:nvPr/>
        </p:nvSpPr>
        <p:spPr>
          <a:xfrm>
            <a:off x="5317490" y="3425825"/>
            <a:ext cx="1717040" cy="706755"/>
          </a:xfrm>
          <a:prstGeom prst="rect">
            <a:avLst/>
          </a:prstGeom>
          <a:noFill/>
          <a:ln w="9525">
            <a:noFill/>
          </a:ln>
        </p:spPr>
        <p:txBody>
          <a:bodyPr wrap="none">
            <a:spAutoFit/>
          </a:bodyPr>
          <a:lstStyle/>
          <a:p>
            <a:r>
              <a:rPr lang="zh-CN" altLang="en-US" sz="4000" b="1" dirty="0">
                <a:solidFill>
                  <a:srgbClr val="FF0000"/>
                </a:solidFill>
                <a:latin typeface="宋体" panose="02010600030101010101" pitchFamily="2" charset="-122"/>
              </a:rPr>
              <a:t>舒  婷</a:t>
            </a:r>
            <a:endParaRPr lang="zh-CN" altLang="en-US" sz="4000" b="1" dirty="0">
              <a:solidFill>
                <a:srgbClr val="FF0000"/>
              </a:solidFill>
              <a:latin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842010" y="709930"/>
            <a:ext cx="7772400" cy="595313"/>
          </a:xfrm>
        </p:spPr>
        <p:txBody>
          <a:bodyPr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0" i="0" u="none" strike="noStrike" kern="1200" cap="small" spc="0" normalizeH="0" baseline="0" noProof="0">
                <a:ln>
                  <a:noFill/>
                </a:ln>
                <a:solidFill>
                  <a:srgbClr val="2C666A"/>
                </a:solidFill>
                <a:effectLst/>
                <a:uLnTx/>
                <a:uFillTx/>
                <a:latin typeface="+mj-lt"/>
                <a:ea typeface="方正琥珀简体" pitchFamily="1" charset="-122"/>
                <a:cs typeface="+mj-cs"/>
              </a:rPr>
              <a:t>注意节奏、重音</a:t>
            </a:r>
            <a:endParaRPr kumimoji="0" lang="zh-CN" altLang="en-US" sz="4000" b="0" i="0" u="none" strike="noStrike" kern="1200" cap="small" spc="0" normalizeH="0" baseline="0" noProof="0">
              <a:ln>
                <a:noFill/>
              </a:ln>
              <a:solidFill>
                <a:srgbClr val="2C666A"/>
              </a:solidFill>
              <a:effectLst/>
              <a:uLnTx/>
              <a:uFillTx/>
              <a:latin typeface="+mj-lt"/>
              <a:ea typeface="方正琥珀简体" pitchFamily="1" charset="-122"/>
              <a:cs typeface="+mj-cs"/>
            </a:endParaRPr>
          </a:p>
        </p:txBody>
      </p:sp>
      <p:sp>
        <p:nvSpPr>
          <p:cNvPr id="29699" name="Rectangle 3"/>
          <p:cNvSpPr>
            <a:spLocks noGrp="1"/>
          </p:cNvSpPr>
          <p:nvPr>
            <p:ph idx="1"/>
          </p:nvPr>
        </p:nvSpPr>
        <p:spPr>
          <a:xfrm>
            <a:off x="2782888" y="1484313"/>
            <a:ext cx="6550025" cy="4535487"/>
          </a:xfrm>
        </p:spPr>
        <p:txBody>
          <a:bodyPr vert="horz" wrap="square" lIns="91440" tIns="45720" rIns="91440" bIns="45720" anchor="t"/>
          <a:lstStyle/>
          <a:p>
            <a:pPr marL="0" indent="0" eaLnBrk="1" hangingPunct="1">
              <a:lnSpc>
                <a:spcPct val="80000"/>
              </a:lnSpc>
              <a:buNone/>
            </a:pPr>
            <a:r>
              <a:rPr lang="zh-CN" altLang="en-US" b="1" dirty="0"/>
              <a:t>我／是你河边上</a:t>
            </a:r>
            <a:r>
              <a:rPr lang="zh-CN" altLang="en-US" b="1" dirty="0">
                <a:solidFill>
                  <a:srgbClr val="FF0000"/>
                </a:solidFill>
              </a:rPr>
              <a:t>破旧</a:t>
            </a:r>
            <a:r>
              <a:rPr lang="zh-CN" altLang="en-US" b="1" dirty="0"/>
              <a:t>的／</a:t>
            </a:r>
            <a:r>
              <a:rPr lang="zh-CN" altLang="en-US" b="1" dirty="0">
                <a:solidFill>
                  <a:srgbClr val="FF0000"/>
                </a:solidFill>
              </a:rPr>
              <a:t>老水车，</a:t>
            </a:r>
            <a:endParaRPr lang="zh-CN" altLang="en-US" b="1" dirty="0">
              <a:solidFill>
                <a:srgbClr val="FF0000"/>
              </a:solidFill>
            </a:endParaRPr>
          </a:p>
          <a:p>
            <a:pPr marL="0" indent="0" eaLnBrk="1" hangingPunct="1">
              <a:lnSpc>
                <a:spcPct val="80000"/>
              </a:lnSpc>
              <a:buNone/>
            </a:pPr>
            <a:r>
              <a:rPr lang="zh-CN" altLang="en-US" b="1" dirty="0"/>
              <a:t>数百年来／纺着</a:t>
            </a:r>
            <a:r>
              <a:rPr lang="zh-CN" altLang="en-US" b="1" dirty="0">
                <a:solidFill>
                  <a:srgbClr val="FF0000"/>
                </a:solidFill>
              </a:rPr>
              <a:t>疲惫</a:t>
            </a:r>
            <a:r>
              <a:rPr lang="zh-CN" altLang="en-US" b="1" dirty="0"/>
              <a:t>的</a:t>
            </a:r>
            <a:r>
              <a:rPr lang="zh-CN" altLang="en-US" b="1" dirty="0">
                <a:solidFill>
                  <a:srgbClr val="FF0000"/>
                </a:solidFill>
              </a:rPr>
              <a:t>歌；</a:t>
            </a:r>
            <a:endParaRPr lang="zh-CN" altLang="en-US" b="1" dirty="0">
              <a:solidFill>
                <a:srgbClr val="FF0000"/>
              </a:solidFill>
            </a:endParaRPr>
          </a:p>
          <a:p>
            <a:pPr marL="0" indent="0" eaLnBrk="1" hangingPunct="1">
              <a:lnSpc>
                <a:spcPct val="80000"/>
              </a:lnSpc>
              <a:buNone/>
            </a:pPr>
            <a:r>
              <a:rPr lang="zh-CN" altLang="en-US" b="1" dirty="0"/>
              <a:t>我／是你额上</a:t>
            </a:r>
            <a:r>
              <a:rPr lang="zh-CN" altLang="en-US" b="1" dirty="0">
                <a:solidFill>
                  <a:srgbClr val="FF0000"/>
                </a:solidFill>
              </a:rPr>
              <a:t>熏黑</a:t>
            </a:r>
            <a:r>
              <a:rPr lang="zh-CN" altLang="en-US" b="1" dirty="0"/>
              <a:t>的／</a:t>
            </a:r>
            <a:r>
              <a:rPr lang="zh-CN" altLang="en-US" b="1" dirty="0">
                <a:solidFill>
                  <a:srgbClr val="FF0000"/>
                </a:solidFill>
              </a:rPr>
              <a:t>矿灯，</a:t>
            </a:r>
            <a:endParaRPr lang="zh-CN" altLang="en-US" b="1" dirty="0">
              <a:solidFill>
                <a:srgbClr val="FF0000"/>
              </a:solidFill>
            </a:endParaRPr>
          </a:p>
          <a:p>
            <a:pPr marL="0" indent="0" eaLnBrk="1" hangingPunct="1">
              <a:lnSpc>
                <a:spcPct val="80000"/>
              </a:lnSpc>
              <a:buNone/>
            </a:pPr>
            <a:r>
              <a:rPr lang="zh-CN" altLang="en-US" b="1" dirty="0"/>
              <a:t>照你／在历史的隧洞里／</a:t>
            </a:r>
            <a:r>
              <a:rPr lang="zh-CN" altLang="en-US" b="1" dirty="0">
                <a:solidFill>
                  <a:srgbClr val="FF0000"/>
                </a:solidFill>
              </a:rPr>
              <a:t>蜗行摸索；</a:t>
            </a:r>
            <a:endParaRPr lang="zh-CN" altLang="en-US" b="1" dirty="0">
              <a:solidFill>
                <a:srgbClr val="FF0000"/>
              </a:solidFill>
            </a:endParaRPr>
          </a:p>
          <a:p>
            <a:pPr marL="0" indent="0" eaLnBrk="1" hangingPunct="1">
              <a:lnSpc>
                <a:spcPct val="80000"/>
              </a:lnSpc>
              <a:buNone/>
            </a:pPr>
            <a:r>
              <a:rPr lang="zh-CN" altLang="en-US" b="1" dirty="0"/>
              <a:t>我／是</a:t>
            </a:r>
            <a:r>
              <a:rPr lang="zh-CN" altLang="en-US" b="1" dirty="0">
                <a:solidFill>
                  <a:srgbClr val="FF0000"/>
                </a:solidFill>
              </a:rPr>
              <a:t>干瘪</a:t>
            </a:r>
            <a:r>
              <a:rPr lang="zh-CN" altLang="en-US" b="1" dirty="0"/>
              <a:t>的</a:t>
            </a:r>
            <a:r>
              <a:rPr lang="zh-CN" altLang="en-US" b="1" dirty="0">
                <a:solidFill>
                  <a:srgbClr val="FF0000"/>
                </a:solidFill>
              </a:rPr>
              <a:t>稻穗</a:t>
            </a:r>
            <a:r>
              <a:rPr lang="zh-CN" altLang="en-US" b="1" dirty="0"/>
              <a:t>；是</a:t>
            </a:r>
            <a:r>
              <a:rPr lang="zh-CN" altLang="en-US" b="1" dirty="0">
                <a:solidFill>
                  <a:srgbClr val="FF0000"/>
                </a:solidFill>
              </a:rPr>
              <a:t>失修</a:t>
            </a:r>
            <a:r>
              <a:rPr lang="zh-CN" altLang="en-US" b="1" dirty="0"/>
              <a:t>的</a:t>
            </a:r>
            <a:r>
              <a:rPr lang="zh-CN" altLang="en-US" b="1" dirty="0">
                <a:solidFill>
                  <a:srgbClr val="FF0000"/>
                </a:solidFill>
              </a:rPr>
              <a:t>路基；</a:t>
            </a:r>
            <a:endParaRPr lang="zh-CN" altLang="en-US" b="1" dirty="0">
              <a:solidFill>
                <a:srgbClr val="FF0000"/>
              </a:solidFill>
            </a:endParaRPr>
          </a:p>
          <a:p>
            <a:pPr marL="0" indent="0" eaLnBrk="1" hangingPunct="1">
              <a:lnSpc>
                <a:spcPct val="80000"/>
              </a:lnSpc>
              <a:buNone/>
            </a:pPr>
            <a:r>
              <a:rPr lang="zh-CN" altLang="en-US" b="1" dirty="0"/>
              <a:t>是</a:t>
            </a:r>
            <a:r>
              <a:rPr lang="zh-CN" altLang="en-US" b="1" dirty="0">
                <a:solidFill>
                  <a:srgbClr val="FF0000"/>
                </a:solidFill>
              </a:rPr>
              <a:t>淤滩</a:t>
            </a:r>
            <a:r>
              <a:rPr lang="zh-CN" altLang="en-US" b="1" dirty="0"/>
              <a:t>上的</a:t>
            </a:r>
            <a:r>
              <a:rPr lang="zh-CN" altLang="en-US" b="1" dirty="0">
                <a:solidFill>
                  <a:srgbClr val="FF0000"/>
                </a:solidFill>
              </a:rPr>
              <a:t>驳船</a:t>
            </a:r>
            <a:endParaRPr lang="zh-CN" altLang="en-US" b="1" dirty="0">
              <a:solidFill>
                <a:srgbClr val="FF0000"/>
              </a:solidFill>
            </a:endParaRPr>
          </a:p>
          <a:p>
            <a:pPr marL="0" indent="0" eaLnBrk="1" hangingPunct="1">
              <a:lnSpc>
                <a:spcPct val="80000"/>
              </a:lnSpc>
              <a:buNone/>
            </a:pPr>
            <a:r>
              <a:rPr lang="zh-CN" altLang="en-US" b="1" dirty="0"/>
              <a:t>把纤绳</a:t>
            </a:r>
            <a:r>
              <a:rPr lang="zh-CN" altLang="en-US" b="1" dirty="0">
                <a:solidFill>
                  <a:srgbClr val="FF0000"/>
                </a:solidFill>
              </a:rPr>
              <a:t>深深</a:t>
            </a:r>
            <a:endParaRPr lang="zh-CN" altLang="en-US" b="1" dirty="0">
              <a:solidFill>
                <a:srgbClr val="FF0000"/>
              </a:solidFill>
            </a:endParaRPr>
          </a:p>
          <a:p>
            <a:pPr marL="0" indent="0" eaLnBrk="1" hangingPunct="1">
              <a:lnSpc>
                <a:spcPct val="80000"/>
              </a:lnSpc>
              <a:buNone/>
            </a:pPr>
            <a:r>
              <a:rPr lang="zh-CN" altLang="en-US" b="1" dirty="0">
                <a:solidFill>
                  <a:srgbClr val="FF0000"/>
                </a:solidFill>
              </a:rPr>
              <a:t>勒进</a:t>
            </a:r>
            <a:r>
              <a:rPr lang="zh-CN" altLang="en-US" b="1" dirty="0"/>
              <a:t>你的／</a:t>
            </a:r>
            <a:r>
              <a:rPr lang="zh-CN" altLang="en-US" b="1" dirty="0">
                <a:solidFill>
                  <a:srgbClr val="FF0000"/>
                </a:solidFill>
              </a:rPr>
              <a:t>肩膊；</a:t>
            </a:r>
            <a:endParaRPr lang="zh-CN" altLang="en-US" b="1" dirty="0">
              <a:solidFill>
                <a:srgbClr val="FF0000"/>
              </a:solidFill>
            </a:endParaRPr>
          </a:p>
          <a:p>
            <a:pPr marL="0" indent="0" eaLnBrk="1" hangingPunct="1">
              <a:lnSpc>
                <a:spcPct val="80000"/>
              </a:lnSpc>
              <a:buNone/>
            </a:pPr>
            <a:r>
              <a:rPr lang="en-US" altLang="zh-CN" b="1" dirty="0"/>
              <a:t>—— </a:t>
            </a:r>
            <a:r>
              <a:rPr lang="zh-CN" altLang="en-US" b="1" dirty="0">
                <a:solidFill>
                  <a:srgbClr val="FF0000"/>
                </a:solidFill>
              </a:rPr>
              <a:t>祖国</a:t>
            </a:r>
            <a:r>
              <a:rPr lang="zh-CN" altLang="en-US" b="1" dirty="0"/>
              <a:t>啊！</a:t>
            </a:r>
            <a:endParaRPr lang="zh-CN" altLang="en-US" b="1" dirty="0">
              <a:solidFill>
                <a:schemeClr val="accent2"/>
              </a:solidFill>
              <a:ea typeface="楷体_GB2312" pitchFamily="49" charset="-122"/>
            </a:endParaRPr>
          </a:p>
        </p:txBody>
      </p:sp>
      <p:sp>
        <p:nvSpPr>
          <p:cNvPr id="29700" name="Text Box 10"/>
          <p:cNvSpPr txBox="1"/>
          <p:nvPr/>
        </p:nvSpPr>
        <p:spPr>
          <a:xfrm>
            <a:off x="7443788" y="4716463"/>
            <a:ext cx="3154045" cy="1076325"/>
          </a:xfrm>
          <a:prstGeom prst="rect">
            <a:avLst/>
          </a:prstGeom>
          <a:noFill/>
          <a:ln w="9525">
            <a:noFill/>
          </a:ln>
        </p:spPr>
        <p:txBody>
          <a:bodyPr wrap="none">
            <a:spAutoFit/>
          </a:bodyPr>
          <a:lstStyle/>
          <a:p>
            <a:r>
              <a:rPr lang="zh-CN" altLang="en-US" sz="3200" b="1" dirty="0">
                <a:solidFill>
                  <a:srgbClr val="000000"/>
                </a:solidFill>
                <a:latin typeface="Arial" panose="020B0604020202020204" pitchFamily="34" charset="0"/>
              </a:rPr>
              <a:t>感情：</a:t>
            </a:r>
            <a:r>
              <a:rPr lang="zh-CN" altLang="en-US" sz="3200" b="1" dirty="0">
                <a:solidFill>
                  <a:srgbClr val="333399"/>
                </a:solidFill>
                <a:latin typeface="Arial" panose="020B0604020202020204" pitchFamily="34" charset="0"/>
              </a:rPr>
              <a:t>深沉 悲痛</a:t>
            </a:r>
            <a:endParaRPr lang="zh-CN" altLang="en-US" sz="3200" b="1" dirty="0">
              <a:solidFill>
                <a:srgbClr val="333399"/>
              </a:solidFill>
              <a:latin typeface="Arial" panose="020B0604020202020204" pitchFamily="34" charset="0"/>
            </a:endParaRPr>
          </a:p>
          <a:p>
            <a:r>
              <a:rPr lang="zh-CN" altLang="en-US" sz="3200" b="1" dirty="0">
                <a:solidFill>
                  <a:srgbClr val="000000"/>
                </a:solidFill>
                <a:latin typeface="Arial" panose="020B0604020202020204" pitchFamily="34" charset="0"/>
              </a:rPr>
              <a:t>语气：</a:t>
            </a:r>
            <a:r>
              <a:rPr lang="zh-CN" altLang="en-US" sz="3200" b="1" dirty="0">
                <a:solidFill>
                  <a:srgbClr val="333399"/>
                </a:solidFill>
                <a:latin typeface="Arial" panose="020B0604020202020204" pitchFamily="34" charset="0"/>
              </a:rPr>
              <a:t>舒缓 低沉</a:t>
            </a:r>
            <a:endParaRPr lang="zh-CN" altLang="en-US" sz="3200" b="1" dirty="0">
              <a:solidFill>
                <a:srgbClr val="333399"/>
              </a:solidFill>
              <a:latin typeface="Arial" panose="020B0604020202020204" pitchFamily="34" charset="0"/>
            </a:endParaRPr>
          </a:p>
        </p:txBody>
      </p:sp>
    </p:spTree>
  </p:cSld>
  <p:clrMapOvr>
    <a:masterClrMapping/>
  </p:clrMapOvr>
  <p:transition spd="med">
    <p:random/>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1524000" y="673100"/>
            <a:ext cx="7772400" cy="11430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a:ln>
                  <a:noFill/>
                </a:ln>
                <a:solidFill>
                  <a:srgbClr val="2C666A"/>
                </a:solidFill>
                <a:effectLst/>
                <a:uLnTx/>
                <a:uFillTx/>
                <a:latin typeface="+mj-lt"/>
                <a:ea typeface="方正琥珀简体" pitchFamily="1" charset="-122"/>
                <a:cs typeface="+mj-cs"/>
              </a:rPr>
              <a:t>　注意节奏、重音</a:t>
            </a:r>
            <a:endParaRPr kumimoji="0" lang="zh-CN" altLang="en-US" sz="3000" b="0" i="0" u="none" strike="noStrike" kern="1200" cap="small" spc="0" normalizeH="0" baseline="0" noProof="0">
              <a:ln>
                <a:noFill/>
              </a:ln>
              <a:solidFill>
                <a:srgbClr val="2C666A"/>
              </a:solidFill>
              <a:effectLst/>
              <a:uLnTx/>
              <a:uFillTx/>
              <a:latin typeface="+mj-lt"/>
              <a:ea typeface="方正琥珀简体" pitchFamily="1" charset="-122"/>
              <a:cs typeface="+mj-cs"/>
            </a:endParaRPr>
          </a:p>
        </p:txBody>
      </p:sp>
      <p:sp>
        <p:nvSpPr>
          <p:cNvPr id="30723" name="Rectangle 3"/>
          <p:cNvSpPr>
            <a:spLocks noGrp="1"/>
          </p:cNvSpPr>
          <p:nvPr>
            <p:ph idx="1"/>
          </p:nvPr>
        </p:nvSpPr>
        <p:spPr>
          <a:xfrm>
            <a:off x="3829050" y="2135188"/>
            <a:ext cx="6838950" cy="3886200"/>
          </a:xfrm>
        </p:spPr>
        <p:txBody>
          <a:bodyPr vert="horz" wrap="square" lIns="91440" tIns="45720" rIns="91440" bIns="45720" anchor="t"/>
          <a:lstStyle/>
          <a:p>
            <a:pPr marL="0" indent="0" eaLnBrk="1" hangingPunct="1">
              <a:lnSpc>
                <a:spcPct val="80000"/>
              </a:lnSpc>
              <a:buNone/>
            </a:pPr>
            <a:r>
              <a:rPr lang="zh-CN" altLang="en-US" b="1" dirty="0"/>
              <a:t>我／是</a:t>
            </a:r>
            <a:r>
              <a:rPr lang="zh-CN" altLang="en-US" b="1" dirty="0">
                <a:solidFill>
                  <a:srgbClr val="FF0000"/>
                </a:solidFill>
              </a:rPr>
              <a:t>贫困，</a:t>
            </a:r>
            <a:endParaRPr lang="zh-CN" altLang="en-US" b="1" dirty="0">
              <a:solidFill>
                <a:srgbClr val="FF0000"/>
              </a:solidFill>
            </a:endParaRPr>
          </a:p>
          <a:p>
            <a:pPr marL="0" indent="0" eaLnBrk="1" hangingPunct="1">
              <a:lnSpc>
                <a:spcPct val="80000"/>
              </a:lnSpc>
              <a:buNone/>
            </a:pPr>
            <a:r>
              <a:rPr lang="zh-CN" altLang="en-US" b="1" dirty="0"/>
              <a:t>我／是</a:t>
            </a:r>
            <a:r>
              <a:rPr lang="zh-CN" altLang="en-US" b="1" dirty="0">
                <a:solidFill>
                  <a:srgbClr val="FF0000"/>
                </a:solidFill>
              </a:rPr>
              <a:t>悲哀。</a:t>
            </a:r>
            <a:endParaRPr lang="zh-CN" altLang="en-US" b="1" dirty="0">
              <a:solidFill>
                <a:srgbClr val="FF0000"/>
              </a:solidFill>
            </a:endParaRPr>
          </a:p>
          <a:p>
            <a:pPr marL="0" indent="0" eaLnBrk="1" hangingPunct="1">
              <a:lnSpc>
                <a:spcPct val="80000"/>
              </a:lnSpc>
              <a:buNone/>
            </a:pPr>
            <a:r>
              <a:rPr lang="zh-CN" altLang="en-US" b="1" dirty="0"/>
              <a:t>我／是你祖祖辈辈</a:t>
            </a:r>
            <a:endParaRPr lang="zh-CN" altLang="en-US" b="1" dirty="0"/>
          </a:p>
          <a:p>
            <a:pPr marL="0" indent="0" eaLnBrk="1" hangingPunct="1">
              <a:lnSpc>
                <a:spcPct val="80000"/>
              </a:lnSpc>
              <a:buNone/>
            </a:pPr>
            <a:r>
              <a:rPr lang="zh-CN" altLang="en-US" b="1" dirty="0">
                <a:solidFill>
                  <a:srgbClr val="FF0000"/>
                </a:solidFill>
              </a:rPr>
              <a:t>       痛苦</a:t>
            </a:r>
            <a:r>
              <a:rPr lang="zh-CN" altLang="en-US" b="1" dirty="0"/>
              <a:t>的</a:t>
            </a:r>
            <a:r>
              <a:rPr lang="zh-CN" altLang="en-US" b="1" dirty="0">
                <a:solidFill>
                  <a:srgbClr val="FF0000"/>
                </a:solidFill>
              </a:rPr>
              <a:t>希望</a:t>
            </a:r>
            <a:r>
              <a:rPr lang="zh-CN" altLang="en-US" b="1" dirty="0"/>
              <a:t>啊，</a:t>
            </a:r>
            <a:endParaRPr lang="zh-CN" altLang="en-US" b="1" dirty="0"/>
          </a:p>
          <a:p>
            <a:pPr marL="0" indent="0" eaLnBrk="1" hangingPunct="1">
              <a:lnSpc>
                <a:spcPct val="80000"/>
              </a:lnSpc>
              <a:buNone/>
            </a:pPr>
            <a:r>
              <a:rPr lang="zh-CN" altLang="en-US" b="1" dirty="0"/>
              <a:t>是“飞天”袖间</a:t>
            </a:r>
            <a:endParaRPr lang="zh-CN" altLang="en-US" b="1" dirty="0"/>
          </a:p>
          <a:p>
            <a:pPr marL="0" indent="0" eaLnBrk="1" hangingPunct="1">
              <a:lnSpc>
                <a:spcPct val="80000"/>
              </a:lnSpc>
              <a:buNone/>
            </a:pPr>
            <a:r>
              <a:rPr lang="zh-CN" altLang="en-US" b="1" dirty="0"/>
              <a:t>千百年来未落到地面的／</a:t>
            </a:r>
            <a:r>
              <a:rPr lang="zh-CN" altLang="en-US" b="1" dirty="0">
                <a:solidFill>
                  <a:srgbClr val="FF0000"/>
                </a:solidFill>
              </a:rPr>
              <a:t>花朵；</a:t>
            </a:r>
            <a:endParaRPr lang="zh-CN" altLang="en-US" b="1" dirty="0">
              <a:solidFill>
                <a:srgbClr val="FF0000"/>
              </a:solidFill>
            </a:endParaRPr>
          </a:p>
          <a:p>
            <a:pPr marL="0" indent="0" eaLnBrk="1" hangingPunct="1">
              <a:lnSpc>
                <a:spcPct val="80000"/>
              </a:lnSpc>
              <a:buNone/>
            </a:pPr>
            <a:r>
              <a:rPr lang="en-US" altLang="zh-CN" b="1" dirty="0"/>
              <a:t>—— </a:t>
            </a:r>
            <a:r>
              <a:rPr lang="zh-CN" altLang="en-US" b="1" dirty="0">
                <a:solidFill>
                  <a:srgbClr val="FF0000"/>
                </a:solidFill>
              </a:rPr>
              <a:t>祖国</a:t>
            </a:r>
            <a:r>
              <a:rPr lang="zh-CN" altLang="en-US" b="1" dirty="0"/>
              <a:t>啊！</a:t>
            </a:r>
            <a:endParaRPr lang="zh-CN" altLang="en-US" b="1" dirty="0">
              <a:solidFill>
                <a:schemeClr val="accent2"/>
              </a:solidFill>
              <a:ea typeface="楷体_GB2312" pitchFamily="49" charset="-122"/>
            </a:endParaRPr>
          </a:p>
        </p:txBody>
      </p:sp>
      <p:sp>
        <p:nvSpPr>
          <p:cNvPr id="30724" name="Text Box 9"/>
          <p:cNvSpPr txBox="1"/>
          <p:nvPr/>
        </p:nvSpPr>
        <p:spPr>
          <a:xfrm>
            <a:off x="7107238" y="2133600"/>
            <a:ext cx="3562350" cy="1076325"/>
          </a:xfrm>
          <a:prstGeom prst="rect">
            <a:avLst/>
          </a:prstGeom>
          <a:noFill/>
          <a:ln w="9525">
            <a:noFill/>
          </a:ln>
        </p:spPr>
        <p:txBody>
          <a:bodyPr wrap="none">
            <a:spAutoFit/>
          </a:bodyPr>
          <a:lstStyle/>
          <a:p>
            <a:r>
              <a:rPr lang="zh-CN" altLang="en-US" sz="3200" b="1" dirty="0">
                <a:solidFill>
                  <a:srgbClr val="000000"/>
                </a:solidFill>
                <a:latin typeface="Arial" panose="020B0604020202020204" pitchFamily="34" charset="0"/>
              </a:rPr>
              <a:t>感情：</a:t>
            </a:r>
            <a:r>
              <a:rPr lang="zh-CN" altLang="en-US" sz="3200" b="1" dirty="0">
                <a:solidFill>
                  <a:srgbClr val="333399"/>
                </a:solidFill>
                <a:latin typeface="Arial" panose="020B0604020202020204" pitchFamily="34" charset="0"/>
              </a:rPr>
              <a:t>悲哀 向往　</a:t>
            </a:r>
            <a:endParaRPr lang="zh-CN" altLang="en-US" sz="3200" b="1" dirty="0">
              <a:solidFill>
                <a:srgbClr val="000000"/>
              </a:solidFill>
              <a:latin typeface="Arial" panose="020B0604020202020204" pitchFamily="34" charset="0"/>
            </a:endParaRPr>
          </a:p>
          <a:p>
            <a:r>
              <a:rPr lang="zh-CN" altLang="en-US" sz="3200" b="1" dirty="0">
                <a:solidFill>
                  <a:srgbClr val="000000"/>
                </a:solidFill>
                <a:latin typeface="Arial" panose="020B0604020202020204" pitchFamily="34" charset="0"/>
              </a:rPr>
              <a:t>语气：</a:t>
            </a:r>
            <a:r>
              <a:rPr lang="zh-CN" altLang="en-US" sz="3200" b="1" dirty="0">
                <a:solidFill>
                  <a:srgbClr val="333399"/>
                </a:solidFill>
                <a:latin typeface="Arial" panose="020B0604020202020204" pitchFamily="34" charset="0"/>
              </a:rPr>
              <a:t>舒缓</a:t>
            </a:r>
            <a:endParaRPr lang="zh-CN" altLang="en-US" sz="3200" b="1" dirty="0">
              <a:solidFill>
                <a:srgbClr val="333399"/>
              </a:solidFill>
              <a:latin typeface="Arial" panose="020B0604020202020204" pitchFamily="34" charset="0"/>
            </a:endParaRPr>
          </a:p>
        </p:txBody>
      </p:sp>
    </p:spTree>
  </p:cSld>
  <p:clrMapOvr>
    <a:masterClrMapping/>
  </p:clrMapOvr>
  <p:transition spd="med">
    <p:random/>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1524000" y="457200"/>
            <a:ext cx="7772400" cy="11430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a:ln>
                  <a:noFill/>
                </a:ln>
                <a:solidFill>
                  <a:srgbClr val="2C666A"/>
                </a:solidFill>
                <a:effectLst/>
                <a:uLnTx/>
                <a:uFillTx/>
                <a:latin typeface="+mj-lt"/>
                <a:ea typeface="方正琥珀简体" pitchFamily="1" charset="-122"/>
                <a:cs typeface="+mj-cs"/>
              </a:rPr>
              <a:t>注意节奏、重音</a:t>
            </a:r>
            <a:endParaRPr kumimoji="0" lang="zh-CN" altLang="en-US" sz="3000" b="0" i="0" u="none" strike="noStrike" kern="1200" cap="small" spc="0" normalizeH="0" baseline="0" noProof="0">
              <a:ln>
                <a:noFill/>
              </a:ln>
              <a:solidFill>
                <a:srgbClr val="2C666A"/>
              </a:solidFill>
              <a:effectLst/>
              <a:uLnTx/>
              <a:uFillTx/>
              <a:latin typeface="+mj-lt"/>
              <a:ea typeface="方正琥珀简体" pitchFamily="1" charset="-122"/>
              <a:cs typeface="+mj-cs"/>
            </a:endParaRPr>
          </a:p>
        </p:txBody>
      </p:sp>
      <p:sp>
        <p:nvSpPr>
          <p:cNvPr id="31747" name="Rectangle 3"/>
          <p:cNvSpPr>
            <a:spLocks noGrp="1"/>
          </p:cNvSpPr>
          <p:nvPr>
            <p:ph idx="1"/>
          </p:nvPr>
        </p:nvSpPr>
        <p:spPr>
          <a:xfrm>
            <a:off x="4189413" y="1752600"/>
            <a:ext cx="6478587" cy="3886200"/>
          </a:xfrm>
        </p:spPr>
        <p:txBody>
          <a:bodyPr vert="horz" wrap="square" lIns="91440" tIns="45720" rIns="91440" bIns="45720" anchor="t"/>
          <a:lstStyle/>
          <a:p>
            <a:pPr marL="0" indent="0" eaLnBrk="1" hangingPunct="1">
              <a:lnSpc>
                <a:spcPct val="80000"/>
              </a:lnSpc>
              <a:buNone/>
            </a:pPr>
            <a:r>
              <a:rPr lang="zh-CN" altLang="en-US" b="1" dirty="0"/>
              <a:t>我／是你</a:t>
            </a:r>
            <a:r>
              <a:rPr lang="zh-CN" altLang="en-US" b="1" dirty="0">
                <a:solidFill>
                  <a:srgbClr val="FF0000"/>
                </a:solidFill>
              </a:rPr>
              <a:t>簇新</a:t>
            </a:r>
            <a:r>
              <a:rPr lang="zh-CN" altLang="en-US" b="1" dirty="0"/>
              <a:t>的</a:t>
            </a:r>
            <a:r>
              <a:rPr lang="zh-CN" altLang="en-US" b="1" dirty="0">
                <a:solidFill>
                  <a:srgbClr val="FF0000"/>
                </a:solidFill>
              </a:rPr>
              <a:t>理想，</a:t>
            </a:r>
            <a:endParaRPr lang="zh-CN" altLang="en-US" b="1" dirty="0">
              <a:solidFill>
                <a:srgbClr val="FF0000"/>
              </a:solidFill>
            </a:endParaRPr>
          </a:p>
          <a:p>
            <a:pPr marL="0" indent="0" eaLnBrk="1" hangingPunct="1">
              <a:lnSpc>
                <a:spcPct val="80000"/>
              </a:lnSpc>
              <a:buNone/>
            </a:pPr>
            <a:r>
              <a:rPr lang="zh-CN" altLang="en-US" b="1" dirty="0"/>
              <a:t>刚从神话的蛛网里／</a:t>
            </a:r>
            <a:r>
              <a:rPr lang="zh-CN" altLang="en-US" b="1" dirty="0">
                <a:solidFill>
                  <a:srgbClr val="FF0000"/>
                </a:solidFill>
              </a:rPr>
              <a:t>挣脱；</a:t>
            </a:r>
            <a:endParaRPr lang="zh-CN" altLang="en-US" b="1" dirty="0">
              <a:solidFill>
                <a:srgbClr val="FF0000"/>
              </a:solidFill>
            </a:endParaRPr>
          </a:p>
          <a:p>
            <a:pPr marL="0" indent="0" eaLnBrk="1" hangingPunct="1">
              <a:lnSpc>
                <a:spcPct val="80000"/>
              </a:lnSpc>
              <a:buNone/>
            </a:pPr>
            <a:r>
              <a:rPr lang="zh-CN" altLang="en-US" b="1" dirty="0"/>
              <a:t>我／是你</a:t>
            </a:r>
            <a:r>
              <a:rPr lang="zh-CN" altLang="en-US" b="1" dirty="0">
                <a:solidFill>
                  <a:srgbClr val="FF0000"/>
                </a:solidFill>
              </a:rPr>
              <a:t>雪被</a:t>
            </a:r>
            <a:r>
              <a:rPr lang="zh-CN" altLang="en-US" b="1" dirty="0"/>
              <a:t>下／古莲的</a:t>
            </a:r>
            <a:r>
              <a:rPr lang="zh-CN" altLang="en-US" b="1" dirty="0">
                <a:solidFill>
                  <a:srgbClr val="FF0000"/>
                </a:solidFill>
              </a:rPr>
              <a:t>胚芽；</a:t>
            </a:r>
            <a:endParaRPr lang="zh-CN" altLang="en-US" b="1" dirty="0">
              <a:solidFill>
                <a:srgbClr val="FF0000"/>
              </a:solidFill>
            </a:endParaRPr>
          </a:p>
          <a:p>
            <a:pPr marL="0" indent="0" eaLnBrk="1" hangingPunct="1">
              <a:lnSpc>
                <a:spcPct val="80000"/>
              </a:lnSpc>
              <a:buNone/>
            </a:pPr>
            <a:r>
              <a:rPr lang="zh-CN" altLang="en-US" b="1" dirty="0"/>
              <a:t>我／是你挂着</a:t>
            </a:r>
            <a:r>
              <a:rPr lang="zh-CN" altLang="en-US" b="1" dirty="0">
                <a:solidFill>
                  <a:srgbClr val="FF0000"/>
                </a:solidFill>
              </a:rPr>
              <a:t>眼泪</a:t>
            </a:r>
            <a:r>
              <a:rPr lang="zh-CN" altLang="en-US" b="1" dirty="0"/>
              <a:t>的／</a:t>
            </a:r>
            <a:r>
              <a:rPr lang="zh-CN" altLang="en-US" b="1" dirty="0">
                <a:solidFill>
                  <a:srgbClr val="FF0000"/>
                </a:solidFill>
              </a:rPr>
              <a:t>笑涡；</a:t>
            </a:r>
            <a:endParaRPr lang="zh-CN" altLang="en-US" b="1" dirty="0">
              <a:solidFill>
                <a:srgbClr val="FF0000"/>
              </a:solidFill>
            </a:endParaRPr>
          </a:p>
          <a:p>
            <a:pPr marL="0" indent="0" eaLnBrk="1" hangingPunct="1">
              <a:lnSpc>
                <a:spcPct val="80000"/>
              </a:lnSpc>
              <a:buNone/>
            </a:pPr>
            <a:r>
              <a:rPr lang="zh-CN" altLang="en-US" b="1" dirty="0"/>
              <a:t>我／是</a:t>
            </a:r>
            <a:r>
              <a:rPr lang="zh-CN" altLang="en-US" b="1" dirty="0">
                <a:solidFill>
                  <a:srgbClr val="FF0000"/>
                </a:solidFill>
              </a:rPr>
              <a:t>新刷出</a:t>
            </a:r>
            <a:r>
              <a:rPr lang="zh-CN" altLang="en-US" b="1" dirty="0"/>
              <a:t>的／雪白的</a:t>
            </a:r>
            <a:r>
              <a:rPr lang="zh-CN" altLang="en-US" b="1" dirty="0">
                <a:solidFill>
                  <a:srgbClr val="FF0000"/>
                </a:solidFill>
              </a:rPr>
              <a:t>起跑线；</a:t>
            </a:r>
            <a:endParaRPr lang="zh-CN" altLang="en-US" b="1" dirty="0">
              <a:solidFill>
                <a:srgbClr val="FF0000"/>
              </a:solidFill>
            </a:endParaRPr>
          </a:p>
          <a:p>
            <a:pPr marL="0" indent="0" eaLnBrk="1" hangingPunct="1">
              <a:lnSpc>
                <a:spcPct val="80000"/>
              </a:lnSpc>
              <a:buNone/>
            </a:pPr>
            <a:r>
              <a:rPr lang="zh-CN" altLang="en-US" b="1" dirty="0"/>
              <a:t>是／</a:t>
            </a:r>
            <a:r>
              <a:rPr lang="zh-CN" altLang="en-US" b="1" dirty="0">
                <a:solidFill>
                  <a:srgbClr val="FF0000"/>
                </a:solidFill>
              </a:rPr>
              <a:t>绯红</a:t>
            </a:r>
            <a:r>
              <a:rPr lang="zh-CN" altLang="en-US" b="1" dirty="0"/>
              <a:t>的</a:t>
            </a:r>
            <a:r>
              <a:rPr lang="zh-CN" altLang="en-US" b="1" dirty="0">
                <a:solidFill>
                  <a:srgbClr val="FF0000"/>
                </a:solidFill>
              </a:rPr>
              <a:t>黎明</a:t>
            </a:r>
            <a:endParaRPr lang="zh-CN" altLang="en-US" b="1" dirty="0">
              <a:solidFill>
                <a:srgbClr val="FF0000"/>
              </a:solidFill>
            </a:endParaRPr>
          </a:p>
          <a:p>
            <a:pPr marL="0" indent="0" eaLnBrk="1" hangingPunct="1">
              <a:lnSpc>
                <a:spcPct val="80000"/>
              </a:lnSpc>
              <a:buNone/>
            </a:pPr>
            <a:r>
              <a:rPr lang="zh-CN" altLang="en-US" b="1" dirty="0"/>
              <a:t>       正在／</a:t>
            </a:r>
            <a:r>
              <a:rPr lang="zh-CN" altLang="en-US" b="1" dirty="0">
                <a:solidFill>
                  <a:srgbClr val="FF0000"/>
                </a:solidFill>
              </a:rPr>
              <a:t>喷薄；</a:t>
            </a:r>
            <a:endParaRPr lang="zh-CN" altLang="en-US" b="1" dirty="0">
              <a:solidFill>
                <a:srgbClr val="FF0000"/>
              </a:solidFill>
            </a:endParaRPr>
          </a:p>
          <a:p>
            <a:pPr marL="0" indent="0" eaLnBrk="1" hangingPunct="1">
              <a:lnSpc>
                <a:spcPct val="80000"/>
              </a:lnSpc>
              <a:buNone/>
            </a:pPr>
            <a:r>
              <a:rPr lang="en-US" altLang="zh-CN" b="1" dirty="0"/>
              <a:t>—— </a:t>
            </a:r>
            <a:r>
              <a:rPr lang="zh-CN" altLang="en-US" b="1" dirty="0">
                <a:solidFill>
                  <a:srgbClr val="FF0000"/>
                </a:solidFill>
              </a:rPr>
              <a:t>祖国</a:t>
            </a:r>
            <a:r>
              <a:rPr lang="zh-CN" altLang="en-US" b="1" dirty="0"/>
              <a:t>啊！</a:t>
            </a:r>
            <a:endParaRPr lang="zh-CN" altLang="en-US" b="1" dirty="0">
              <a:solidFill>
                <a:schemeClr val="accent2"/>
              </a:solidFill>
              <a:ea typeface="楷体_GB2312" pitchFamily="49" charset="-122"/>
            </a:endParaRPr>
          </a:p>
        </p:txBody>
      </p:sp>
      <p:sp>
        <p:nvSpPr>
          <p:cNvPr id="31748" name="Text Box 11"/>
          <p:cNvSpPr txBox="1"/>
          <p:nvPr/>
        </p:nvSpPr>
        <p:spPr>
          <a:xfrm>
            <a:off x="7443788" y="4476750"/>
            <a:ext cx="3041015" cy="1076325"/>
          </a:xfrm>
          <a:prstGeom prst="rect">
            <a:avLst/>
          </a:prstGeom>
          <a:noFill/>
          <a:ln w="9525">
            <a:noFill/>
          </a:ln>
        </p:spPr>
        <p:txBody>
          <a:bodyPr wrap="none">
            <a:spAutoFit/>
          </a:bodyPr>
          <a:lstStyle/>
          <a:p>
            <a:r>
              <a:rPr lang="zh-CN" altLang="en-US" sz="3200" b="1" dirty="0">
                <a:solidFill>
                  <a:srgbClr val="0070C0"/>
                </a:solidFill>
                <a:latin typeface="Arial" panose="020B0604020202020204" pitchFamily="34" charset="0"/>
              </a:rPr>
              <a:t>感情：欢欣鼓舞</a:t>
            </a:r>
            <a:endParaRPr lang="zh-CN" altLang="en-US" sz="3200" b="1" dirty="0">
              <a:solidFill>
                <a:srgbClr val="0070C0"/>
              </a:solidFill>
              <a:latin typeface="Arial" panose="020B0604020202020204" pitchFamily="34" charset="0"/>
            </a:endParaRPr>
          </a:p>
          <a:p>
            <a:r>
              <a:rPr lang="zh-CN" altLang="en-US" sz="3200" b="1" dirty="0">
                <a:solidFill>
                  <a:srgbClr val="0070C0"/>
                </a:solidFill>
                <a:latin typeface="Arial" panose="020B0604020202020204" pitchFamily="34" charset="0"/>
              </a:rPr>
              <a:t>语气：热烈高昂</a:t>
            </a:r>
            <a:endParaRPr lang="zh-CN" altLang="en-US" sz="3200" b="1" dirty="0">
              <a:solidFill>
                <a:srgbClr val="0070C0"/>
              </a:solidFill>
              <a:latin typeface="Arial" panose="020B0604020202020204" pitchFamily="34" charset="0"/>
            </a:endParaRPr>
          </a:p>
        </p:txBody>
      </p:sp>
    </p:spTree>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1524000" y="122238"/>
            <a:ext cx="7543800" cy="12954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a:ln>
                  <a:noFill/>
                </a:ln>
                <a:solidFill>
                  <a:schemeClr val="tx2"/>
                </a:solidFill>
                <a:effectLst/>
                <a:uLnTx/>
                <a:uFillTx/>
                <a:latin typeface="+mj-lt"/>
                <a:ea typeface="+mj-ea"/>
                <a:cs typeface="+mj-cs"/>
              </a:rPr>
              <a:t>注意节奏、重音</a:t>
            </a:r>
            <a:endParaRPr kumimoji="0" lang="zh-CN" altLang="en-US" sz="3000" b="0" i="0" u="none" strike="noStrike" kern="1200" cap="small" spc="0" normalizeH="0" baseline="0" noProof="0">
              <a:ln>
                <a:noFill/>
              </a:ln>
              <a:solidFill>
                <a:schemeClr val="tx2"/>
              </a:solidFill>
              <a:effectLst/>
              <a:uLnTx/>
              <a:uFillTx/>
              <a:latin typeface="+mj-lt"/>
              <a:ea typeface="+mj-ea"/>
              <a:cs typeface="+mj-cs"/>
            </a:endParaRPr>
          </a:p>
        </p:txBody>
      </p:sp>
      <p:sp>
        <p:nvSpPr>
          <p:cNvPr id="32771" name="Rectangle 3"/>
          <p:cNvSpPr>
            <a:spLocks noGrp="1"/>
          </p:cNvSpPr>
          <p:nvPr>
            <p:ph idx="1"/>
          </p:nvPr>
        </p:nvSpPr>
        <p:spPr>
          <a:xfrm>
            <a:off x="1524000" y="1719263"/>
            <a:ext cx="8229600" cy="4411662"/>
          </a:xfrm>
        </p:spPr>
        <p:txBody>
          <a:bodyPr vert="horz" wrap="square" lIns="91440" tIns="45720" rIns="91440" bIns="45720" anchor="t">
            <a:normAutofit fontScale="92500"/>
          </a:bodyPr>
          <a:lstStyle/>
          <a:p>
            <a:pPr marL="0" indent="0" eaLnBrk="1" hangingPunct="1">
              <a:lnSpc>
                <a:spcPct val="90000"/>
              </a:lnSpc>
              <a:buNone/>
            </a:pPr>
            <a:r>
              <a:rPr lang="zh-CN" altLang="en-US" b="1" dirty="0"/>
              <a:t>我</a:t>
            </a:r>
            <a:r>
              <a:rPr lang="en-US" altLang="zh-CN" b="1" dirty="0"/>
              <a:t>/</a:t>
            </a:r>
            <a:r>
              <a:rPr lang="zh-CN" altLang="en-US" b="1" dirty="0"/>
              <a:t>是你的</a:t>
            </a:r>
            <a:r>
              <a:rPr lang="zh-CN" altLang="en-US" b="1" dirty="0">
                <a:solidFill>
                  <a:srgbClr val="FF0000"/>
                </a:solidFill>
              </a:rPr>
              <a:t>十亿分之一，</a:t>
            </a:r>
            <a:endParaRPr lang="zh-CN" altLang="en-US" b="1" dirty="0">
              <a:solidFill>
                <a:srgbClr val="FF0000"/>
              </a:solidFill>
            </a:endParaRPr>
          </a:p>
          <a:p>
            <a:pPr marL="0" indent="0" eaLnBrk="1" hangingPunct="1">
              <a:lnSpc>
                <a:spcPct val="90000"/>
              </a:lnSpc>
              <a:buNone/>
            </a:pPr>
            <a:r>
              <a:rPr lang="zh-CN" altLang="en-US" b="1" dirty="0"/>
              <a:t>是你</a:t>
            </a:r>
            <a:r>
              <a:rPr lang="zh-CN" altLang="en-US" b="1" dirty="0">
                <a:solidFill>
                  <a:srgbClr val="FF0000"/>
                </a:solidFill>
              </a:rPr>
              <a:t>九百六十万平方</a:t>
            </a:r>
            <a:r>
              <a:rPr lang="zh-CN" altLang="en-US" b="1" dirty="0"/>
              <a:t>的</a:t>
            </a:r>
            <a:r>
              <a:rPr lang="en-US" altLang="zh-CN" b="1" dirty="0"/>
              <a:t>/</a:t>
            </a:r>
            <a:r>
              <a:rPr lang="zh-CN" altLang="en-US" b="1" dirty="0">
                <a:solidFill>
                  <a:srgbClr val="FF0000"/>
                </a:solidFill>
              </a:rPr>
              <a:t>总和；</a:t>
            </a:r>
            <a:endParaRPr lang="zh-CN" altLang="en-US" b="1" dirty="0">
              <a:solidFill>
                <a:srgbClr val="FF0000"/>
              </a:solidFill>
            </a:endParaRPr>
          </a:p>
          <a:p>
            <a:pPr marL="0" indent="0" eaLnBrk="1" hangingPunct="1">
              <a:lnSpc>
                <a:spcPct val="90000"/>
              </a:lnSpc>
              <a:buNone/>
            </a:pPr>
            <a:r>
              <a:rPr lang="zh-CN" altLang="en-US" b="1" dirty="0"/>
              <a:t>你</a:t>
            </a:r>
            <a:r>
              <a:rPr lang="en-US" altLang="zh-CN" b="1" dirty="0"/>
              <a:t>/</a:t>
            </a:r>
            <a:r>
              <a:rPr lang="zh-CN" altLang="en-US" b="1" dirty="0"/>
              <a:t>以</a:t>
            </a:r>
            <a:r>
              <a:rPr lang="zh-CN" altLang="en-US" b="1" dirty="0">
                <a:solidFill>
                  <a:srgbClr val="FF0000"/>
                </a:solidFill>
              </a:rPr>
              <a:t>伤痕累累</a:t>
            </a:r>
            <a:r>
              <a:rPr lang="zh-CN" altLang="en-US" b="1" dirty="0"/>
              <a:t>的乳房</a:t>
            </a:r>
            <a:endParaRPr lang="zh-CN" altLang="en-US" b="1" dirty="0"/>
          </a:p>
          <a:p>
            <a:pPr marL="0" indent="0" eaLnBrk="1" hangingPunct="1">
              <a:lnSpc>
                <a:spcPct val="90000"/>
              </a:lnSpc>
              <a:buNone/>
            </a:pPr>
            <a:r>
              <a:rPr lang="zh-CN" altLang="en-US" b="1" dirty="0"/>
              <a:t>喂养了</a:t>
            </a:r>
            <a:endParaRPr lang="zh-CN" altLang="en-US" b="1" dirty="0"/>
          </a:p>
          <a:p>
            <a:pPr marL="0" indent="0" eaLnBrk="1" hangingPunct="1">
              <a:lnSpc>
                <a:spcPct val="90000"/>
              </a:lnSpc>
              <a:buNone/>
            </a:pPr>
            <a:r>
              <a:rPr lang="zh-CN" altLang="en-US" b="1" dirty="0">
                <a:solidFill>
                  <a:srgbClr val="FF0000"/>
                </a:solidFill>
              </a:rPr>
              <a:t>迷惘</a:t>
            </a:r>
            <a:r>
              <a:rPr lang="zh-CN" altLang="en-US" b="1" dirty="0"/>
              <a:t>的我、</a:t>
            </a:r>
            <a:r>
              <a:rPr lang="zh-CN" altLang="en-US" b="1" dirty="0">
                <a:solidFill>
                  <a:srgbClr val="FF0000"/>
                </a:solidFill>
              </a:rPr>
              <a:t>深思</a:t>
            </a:r>
            <a:r>
              <a:rPr lang="zh-CN" altLang="en-US" b="1" dirty="0"/>
              <a:t>的我、</a:t>
            </a:r>
            <a:r>
              <a:rPr lang="zh-CN" altLang="en-US" b="1" dirty="0">
                <a:solidFill>
                  <a:srgbClr val="FF0000"/>
                </a:solidFill>
              </a:rPr>
              <a:t>沸腾</a:t>
            </a:r>
            <a:r>
              <a:rPr lang="zh-CN" altLang="en-US" b="1" dirty="0"/>
              <a:t>的我；</a:t>
            </a:r>
            <a:endParaRPr lang="zh-CN" altLang="en-US" b="1" dirty="0"/>
          </a:p>
          <a:p>
            <a:pPr marL="0" indent="0" eaLnBrk="1" hangingPunct="1">
              <a:lnSpc>
                <a:spcPct val="90000"/>
              </a:lnSpc>
              <a:buNone/>
            </a:pPr>
            <a:r>
              <a:rPr lang="zh-CN" altLang="en-US" b="1" dirty="0"/>
              <a:t>那就</a:t>
            </a:r>
            <a:r>
              <a:rPr lang="en-US" altLang="zh-CN" b="1" dirty="0"/>
              <a:t>/</a:t>
            </a:r>
            <a:r>
              <a:rPr lang="zh-CN" altLang="en-US" b="1" dirty="0"/>
              <a:t>从我的</a:t>
            </a:r>
            <a:r>
              <a:rPr lang="zh-CN" altLang="en-US" b="1" dirty="0">
                <a:solidFill>
                  <a:srgbClr val="FF0000"/>
                </a:solidFill>
              </a:rPr>
              <a:t>血肉之躯</a:t>
            </a:r>
            <a:r>
              <a:rPr lang="zh-CN" altLang="en-US" b="1" dirty="0"/>
              <a:t>上</a:t>
            </a:r>
            <a:br>
              <a:rPr lang="zh-CN" altLang="en-US" b="1" dirty="0"/>
            </a:br>
            <a:r>
              <a:rPr lang="zh-CN" altLang="en-US" b="1" dirty="0"/>
              <a:t>去取得</a:t>
            </a:r>
            <a:endParaRPr lang="zh-CN" altLang="en-US" b="1" dirty="0"/>
          </a:p>
          <a:p>
            <a:pPr marL="0" indent="0" eaLnBrk="1" hangingPunct="1">
              <a:lnSpc>
                <a:spcPct val="90000"/>
              </a:lnSpc>
              <a:buNone/>
            </a:pPr>
            <a:r>
              <a:rPr lang="zh-CN" altLang="en-US" b="1" dirty="0"/>
              <a:t>你的</a:t>
            </a:r>
            <a:r>
              <a:rPr lang="zh-CN" altLang="en-US" b="1" dirty="0">
                <a:solidFill>
                  <a:srgbClr val="FF0000"/>
                </a:solidFill>
              </a:rPr>
              <a:t>富饶、</a:t>
            </a:r>
            <a:r>
              <a:rPr lang="zh-CN" altLang="en-US" b="1" dirty="0"/>
              <a:t>你的</a:t>
            </a:r>
            <a:r>
              <a:rPr lang="zh-CN" altLang="en-US" b="1" dirty="0">
                <a:solidFill>
                  <a:srgbClr val="FF0000"/>
                </a:solidFill>
              </a:rPr>
              <a:t>荣光、</a:t>
            </a:r>
            <a:r>
              <a:rPr lang="zh-CN" altLang="en-US" b="1" dirty="0"/>
              <a:t>你的</a:t>
            </a:r>
            <a:r>
              <a:rPr lang="zh-CN" altLang="en-US" b="1" dirty="0">
                <a:solidFill>
                  <a:srgbClr val="FF0000"/>
                </a:solidFill>
              </a:rPr>
              <a:t>自由；</a:t>
            </a:r>
            <a:endParaRPr lang="zh-CN" altLang="en-US" b="1" dirty="0">
              <a:solidFill>
                <a:srgbClr val="FF0000"/>
              </a:solidFill>
            </a:endParaRPr>
          </a:p>
          <a:p>
            <a:pPr marL="0" indent="0" eaLnBrk="1" hangingPunct="1">
              <a:lnSpc>
                <a:spcPct val="90000"/>
              </a:lnSpc>
              <a:buNone/>
            </a:pPr>
            <a:r>
              <a:rPr lang="en-US" altLang="zh-CN" b="1" dirty="0"/>
              <a:t>—— </a:t>
            </a:r>
            <a:r>
              <a:rPr lang="zh-CN" altLang="en-US" b="1" dirty="0">
                <a:solidFill>
                  <a:srgbClr val="FF0000"/>
                </a:solidFill>
              </a:rPr>
              <a:t>祖国</a:t>
            </a:r>
            <a:r>
              <a:rPr lang="zh-CN" altLang="en-US" b="1" dirty="0"/>
              <a:t>啊，</a:t>
            </a:r>
            <a:endParaRPr lang="zh-CN" altLang="en-US" b="1" dirty="0"/>
          </a:p>
          <a:p>
            <a:pPr marL="0" indent="0" eaLnBrk="1" hangingPunct="1">
              <a:lnSpc>
                <a:spcPct val="90000"/>
              </a:lnSpc>
              <a:buNone/>
            </a:pPr>
            <a:r>
              <a:rPr lang="zh-CN" altLang="en-US" b="1" dirty="0">
                <a:solidFill>
                  <a:srgbClr val="FF0000"/>
                </a:solidFill>
              </a:rPr>
              <a:t>我亲爱</a:t>
            </a:r>
            <a:r>
              <a:rPr lang="zh-CN" altLang="en-US" b="1" dirty="0"/>
              <a:t>的</a:t>
            </a:r>
            <a:r>
              <a:rPr lang="en-US" altLang="zh-CN" b="1" dirty="0"/>
              <a:t>/</a:t>
            </a:r>
            <a:r>
              <a:rPr lang="zh-CN" altLang="en-US" b="1" dirty="0">
                <a:solidFill>
                  <a:srgbClr val="FF0000"/>
                </a:solidFill>
              </a:rPr>
              <a:t>祖国！</a:t>
            </a:r>
            <a:endParaRPr lang="zh-CN" altLang="en-US" b="1" dirty="0">
              <a:solidFill>
                <a:srgbClr val="FF0000"/>
              </a:solidFill>
            </a:endParaRPr>
          </a:p>
          <a:p>
            <a:pPr marL="0" indent="0" algn="r" eaLnBrk="1" hangingPunct="1">
              <a:lnSpc>
                <a:spcPct val="90000"/>
              </a:lnSpc>
              <a:buNone/>
            </a:pPr>
            <a:r>
              <a:rPr lang="en-US" altLang="zh-CN" b="1" dirty="0">
                <a:solidFill>
                  <a:schemeClr val="tx1"/>
                </a:solidFill>
              </a:rPr>
              <a:t>1979</a:t>
            </a:r>
            <a:r>
              <a:rPr lang="zh-CN" altLang="en-US" b="1" dirty="0">
                <a:solidFill>
                  <a:schemeClr val="tx1"/>
                </a:solidFill>
              </a:rPr>
              <a:t>年</a:t>
            </a:r>
            <a:r>
              <a:rPr lang="en-US" altLang="zh-CN" b="1" dirty="0">
                <a:solidFill>
                  <a:schemeClr val="tx1"/>
                </a:solidFill>
              </a:rPr>
              <a:t>4</a:t>
            </a:r>
            <a:r>
              <a:rPr lang="zh-CN" altLang="en-US" b="1" dirty="0">
                <a:solidFill>
                  <a:schemeClr val="tx1"/>
                </a:solidFill>
              </a:rPr>
              <a:t>月</a:t>
            </a:r>
            <a:endParaRPr lang="zh-CN" altLang="en-US" b="1" dirty="0">
              <a:solidFill>
                <a:schemeClr val="tx1"/>
              </a:solidFill>
            </a:endParaRPr>
          </a:p>
        </p:txBody>
      </p:sp>
      <p:sp>
        <p:nvSpPr>
          <p:cNvPr id="32772" name="Text Box 4"/>
          <p:cNvSpPr txBox="1"/>
          <p:nvPr/>
        </p:nvSpPr>
        <p:spPr>
          <a:xfrm>
            <a:off x="7515225" y="2565400"/>
            <a:ext cx="3154045" cy="1076325"/>
          </a:xfrm>
          <a:prstGeom prst="rect">
            <a:avLst/>
          </a:prstGeom>
          <a:noFill/>
          <a:ln w="9525">
            <a:noFill/>
          </a:ln>
        </p:spPr>
        <p:txBody>
          <a:bodyPr wrap="none">
            <a:spAutoFit/>
          </a:bodyPr>
          <a:lstStyle/>
          <a:p>
            <a:r>
              <a:rPr lang="zh-CN" altLang="en-US" sz="3200" b="1" dirty="0">
                <a:solidFill>
                  <a:srgbClr val="0070C0"/>
                </a:solidFill>
                <a:latin typeface="Arial" panose="020B0604020202020204" pitchFamily="34" charset="0"/>
              </a:rPr>
              <a:t>感情：热爱 献身</a:t>
            </a:r>
            <a:endParaRPr lang="zh-CN" altLang="en-US" sz="3200" b="1" dirty="0">
              <a:solidFill>
                <a:srgbClr val="0070C0"/>
              </a:solidFill>
              <a:latin typeface="Arial" panose="020B0604020202020204" pitchFamily="34" charset="0"/>
            </a:endParaRPr>
          </a:p>
          <a:p>
            <a:r>
              <a:rPr lang="zh-CN" altLang="en-US" sz="3200" b="1" dirty="0">
                <a:solidFill>
                  <a:srgbClr val="0070C0"/>
                </a:solidFill>
                <a:latin typeface="Arial" panose="020B0604020202020204" pitchFamily="34" charset="0"/>
              </a:rPr>
              <a:t>语气：激越 稍快</a:t>
            </a:r>
            <a:endParaRPr lang="zh-CN" altLang="en-US" sz="3200" b="1" dirty="0">
              <a:solidFill>
                <a:srgbClr val="0070C0"/>
              </a:solidFill>
              <a:latin typeface="Arial" panose="020B0604020202020204" pitchFamily="34"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3794" name="Rectangle 3"/>
          <p:cNvSpPr>
            <a:spLocks noGrp="1"/>
          </p:cNvSpPr>
          <p:nvPr>
            <p:ph idx="1"/>
          </p:nvPr>
        </p:nvSpPr>
        <p:spPr>
          <a:xfrm>
            <a:off x="1524000" y="3068638"/>
            <a:ext cx="5761038" cy="1684337"/>
          </a:xfrm>
        </p:spPr>
        <p:txBody>
          <a:bodyPr vert="horz" wrap="square" lIns="91440" tIns="45720" rIns="91440" bIns="45720" anchor="t"/>
          <a:lstStyle/>
          <a:p>
            <a:pPr eaLnBrk="1" hangingPunct="1">
              <a:buNone/>
            </a:pPr>
            <a:r>
              <a:rPr lang="en-US" altLang="zh-CN" sz="4000" dirty="0">
                <a:solidFill>
                  <a:srgbClr val="663300"/>
                </a:solidFill>
                <a:latin typeface="黑体" panose="02010609060101010101" pitchFamily="49" charset="-122"/>
                <a:ea typeface="黑体" panose="02010609060101010101" pitchFamily="49" charset="-122"/>
              </a:rPr>
              <a:t> </a:t>
            </a:r>
            <a:r>
              <a:rPr lang="zh-CN" altLang="en-US" sz="4000" dirty="0">
                <a:solidFill>
                  <a:srgbClr val="663300"/>
                </a:solidFill>
                <a:latin typeface="黑体" panose="02010609060101010101" pitchFamily="49" charset="-122"/>
                <a:ea typeface="黑体" panose="02010609060101010101" pitchFamily="49" charset="-122"/>
              </a:rPr>
              <a:t>把握好诗歌的节奏、语调、情感</a:t>
            </a:r>
            <a:endParaRPr lang="zh-CN" altLang="en-US" sz="4000" dirty="0">
              <a:solidFill>
                <a:srgbClr val="663300"/>
              </a:solidFill>
              <a:latin typeface="黑体" panose="02010609060101010101" pitchFamily="49" charset="-122"/>
              <a:ea typeface="黑体" panose="02010609060101010101" pitchFamily="49" charset="-122"/>
            </a:endParaRPr>
          </a:p>
        </p:txBody>
      </p:sp>
      <p:sp>
        <p:nvSpPr>
          <p:cNvPr id="33795" name="WordArt 7"/>
          <p:cNvSpPr>
            <a:spLocks noTextEdit="1"/>
          </p:cNvSpPr>
          <p:nvPr/>
        </p:nvSpPr>
        <p:spPr>
          <a:xfrm>
            <a:off x="2495550" y="1052513"/>
            <a:ext cx="7418388" cy="1295400"/>
          </a:xfrm>
          <a:prstGeom prst="rect">
            <a:avLst/>
          </a:prstGeom>
        </p:spPr>
        <p:txBody>
          <a:bodyPr wrap="none" fromWordArt="1">
            <a:prstTxWarp prst="textWave1">
              <a:avLst>
                <a:gd name="adj1" fmla="val 18630"/>
                <a:gd name="adj2" fmla="val 338"/>
              </a:avLst>
            </a:prstTxWarp>
            <a:normAutofit/>
          </a:bodyPr>
          <a:lstStyle/>
          <a:p>
            <a:pPr algn="ctr"/>
            <a:r>
              <a:rPr lang="zh-CN" altLang="en-US" sz="3600">
                <a:solidFill>
                  <a:srgbClr val="FF0000"/>
                </a:solidFill>
                <a:effectLst>
                  <a:outerShdw dist="161645" dir="2699999" algn="ctr" rotWithShape="0">
                    <a:srgbClr val="C0C0C0">
                      <a:alpha val="50000"/>
                    </a:srgbClr>
                  </a:outerShdw>
                </a:effectLst>
                <a:latin typeface="华文新魏" panose="02010800040101010101" charset="-122"/>
                <a:ea typeface="华文新魏" panose="02010800040101010101" charset="-122"/>
              </a:rPr>
              <a:t>美美地读</a:t>
            </a:r>
            <a:endParaRPr lang="zh-CN" altLang="en-US" sz="3600">
              <a:solidFill>
                <a:srgbClr val="FF0000"/>
              </a:solidFill>
              <a:effectLst>
                <a:outerShdw dist="161645" dir="2699999" algn="ctr" rotWithShape="0">
                  <a:srgbClr val="C0C0C0">
                    <a:alpha val="50000"/>
                  </a:srgbClr>
                </a:outerShdw>
              </a:effectLst>
              <a:latin typeface="华文新魏" panose="02010800040101010101" charset="-122"/>
              <a:ea typeface="华文新魏" panose="02010800040101010101"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414951" y="1749536"/>
            <a:ext cx="7543800" cy="12954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small" spc="0" normalizeH="0" baseline="0" noProof="0" dirty="0">
                <a:ln>
                  <a:noFill/>
                </a:ln>
                <a:solidFill>
                  <a:schemeClr val="tx2"/>
                </a:solidFill>
                <a:effectLst/>
                <a:uLnTx/>
                <a:uFillTx/>
                <a:latin typeface="+mj-lt"/>
                <a:ea typeface="+mj-ea"/>
                <a:cs typeface="+mj-cs"/>
              </a:rPr>
              <a:t>我是你河边上的破旧的老水车</a:t>
            </a:r>
            <a:r>
              <a:rPr kumimoji="0" lang="en-US" sz="3600" b="0" i="0" u="none" strike="noStrike" kern="1200" cap="small" spc="0" normalizeH="0" baseline="0" noProof="0" dirty="0">
                <a:ln>
                  <a:noFill/>
                </a:ln>
                <a:solidFill>
                  <a:schemeClr val="tx2"/>
                </a:solidFill>
                <a:effectLst/>
                <a:uLnTx/>
                <a:uFillTx/>
                <a:latin typeface="+mj-lt"/>
                <a:ea typeface="+mj-ea"/>
                <a:cs typeface="+mj-cs"/>
              </a:rPr>
              <a:t>,</a:t>
            </a:r>
            <a:br>
              <a:rPr kumimoji="0" lang="en-US" sz="3600" b="0" i="0" u="none" strike="noStrike" kern="1200" cap="small" spc="0" normalizeH="0" baseline="0" noProof="0" dirty="0">
                <a:ln>
                  <a:noFill/>
                </a:ln>
                <a:solidFill>
                  <a:schemeClr val="tx2"/>
                </a:solidFill>
                <a:effectLst/>
                <a:uLnTx/>
                <a:uFillTx/>
                <a:latin typeface="+mj-lt"/>
                <a:ea typeface="+mj-ea"/>
                <a:cs typeface="+mj-cs"/>
              </a:rPr>
            </a:br>
            <a:r>
              <a:rPr kumimoji="0" lang="zh-CN" altLang="en-US" sz="3600" b="0" i="0" u="none" strike="noStrike" kern="1200" cap="small" spc="0" normalizeH="0" baseline="0" noProof="0" dirty="0">
                <a:ln>
                  <a:noFill/>
                </a:ln>
                <a:solidFill>
                  <a:schemeClr val="tx2"/>
                </a:solidFill>
                <a:effectLst/>
                <a:uLnTx/>
                <a:uFillTx/>
                <a:latin typeface="+mj-lt"/>
                <a:ea typeface="+mj-ea"/>
                <a:cs typeface="+mj-cs"/>
              </a:rPr>
              <a:t>数百年来纺着疲惫的歌</a:t>
            </a:r>
            <a:r>
              <a:rPr kumimoji="0" lang="en-US" sz="3600" b="0" i="0" u="none" strike="noStrike" kern="1200" cap="small" spc="0" normalizeH="0" baseline="0" noProof="0" dirty="0">
                <a:ln>
                  <a:noFill/>
                </a:ln>
                <a:solidFill>
                  <a:schemeClr val="tx2"/>
                </a:solidFill>
                <a:effectLst/>
                <a:uLnTx/>
                <a:uFillTx/>
                <a:latin typeface="+mj-lt"/>
                <a:ea typeface="+mj-ea"/>
                <a:cs typeface="+mj-cs"/>
              </a:rPr>
              <a:t>;</a:t>
            </a:r>
            <a:endParaRPr kumimoji="0" lang="en-US" sz="3600" b="0" i="0" u="none" strike="noStrike" kern="1200" cap="small" spc="0" normalizeH="0" baseline="0" noProof="0" dirty="0">
              <a:ln>
                <a:noFill/>
              </a:ln>
              <a:solidFill>
                <a:schemeClr val="tx2"/>
              </a:solidFill>
              <a:effectLst/>
              <a:uLnTx/>
              <a:uFillTx/>
              <a:latin typeface="+mj-lt"/>
              <a:ea typeface="+mj-ea"/>
              <a:cs typeface="+mj-cs"/>
            </a:endParaRPr>
          </a:p>
        </p:txBody>
      </p:sp>
      <p:sp>
        <p:nvSpPr>
          <p:cNvPr id="34819" name="灯片编号占位符 5"/>
          <p:cNvSpPr txBox="1">
            <a:spLocks noGrp="1"/>
          </p:cNvSpPr>
          <p:nvPr/>
        </p:nvSpPr>
        <p:spPr>
          <a:xfrm>
            <a:off x="8077200" y="6248400"/>
            <a:ext cx="2133600" cy="457200"/>
          </a:xfrm>
          <a:prstGeom prst="rect">
            <a:avLst/>
          </a:prstGeom>
          <a:noFill/>
          <a:ln w="9525">
            <a:noFill/>
          </a:ln>
        </p:spPr>
        <p:txBody>
          <a:bodyPr/>
          <a:lstStyle/>
          <a:p>
            <a:pPr algn="r"/>
            <a:fld id="{9A0DB2DC-4C9A-4742-B13C-FB6460FD3503}" type="slidenum">
              <a:rPr lang="en-US" altLang="zh-CN" sz="1000" dirty="0">
                <a:solidFill>
                  <a:schemeClr val="tx2"/>
                </a:solidFill>
                <a:latin typeface="Arial" panose="020B0604020202020204" pitchFamily="34" charset="0"/>
              </a:rPr>
            </a:fld>
            <a:endParaRPr lang="en-US" altLang="zh-CN" sz="1000" dirty="0">
              <a:solidFill>
                <a:schemeClr val="tx2"/>
              </a:solidFill>
              <a:latin typeface="Arial" panose="020B0604020202020204" pitchFamily="34" charset="0"/>
            </a:endParaRPr>
          </a:p>
        </p:txBody>
      </p:sp>
      <p:pic>
        <p:nvPicPr>
          <p:cNvPr id="34820" name="Picture 4" descr="p_2571_041103105629[1]"/>
          <p:cNvPicPr>
            <a:picLocks noChangeAspect="1"/>
          </p:cNvPicPr>
          <p:nvPr/>
        </p:nvPicPr>
        <p:blipFill>
          <a:blip r:embed="rId1" cstate="print"/>
          <a:stretch>
            <a:fillRect/>
          </a:stretch>
        </p:blipFill>
        <p:spPr>
          <a:xfrm>
            <a:off x="4331588" y="3402419"/>
            <a:ext cx="7424181" cy="3181202"/>
          </a:xfrm>
          <a:prstGeom prst="rect">
            <a:avLst/>
          </a:prstGeom>
          <a:noFill/>
          <a:ln w="9525">
            <a:no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434975" y="720408"/>
            <a:ext cx="7543800" cy="12954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small" spc="0" normalizeH="0" baseline="0" noProof="0">
                <a:ln>
                  <a:noFill/>
                </a:ln>
                <a:solidFill>
                  <a:schemeClr val="tx2"/>
                </a:solidFill>
                <a:effectLst/>
                <a:uLnTx/>
                <a:uFillTx/>
                <a:latin typeface="+mj-lt"/>
                <a:ea typeface="+mj-ea"/>
                <a:cs typeface="+mj-cs"/>
              </a:rPr>
              <a:t>我是你额上熏黑的矿灯</a:t>
            </a:r>
            <a:r>
              <a:rPr kumimoji="0" lang="en-US" sz="3600" b="0" i="0" u="none" strike="noStrike" kern="1200" cap="small" spc="0" normalizeH="0" baseline="0" noProof="0">
                <a:ln>
                  <a:noFill/>
                </a:ln>
                <a:solidFill>
                  <a:schemeClr val="tx2"/>
                </a:solidFill>
                <a:effectLst/>
                <a:uLnTx/>
                <a:uFillTx/>
                <a:latin typeface="+mj-lt"/>
                <a:ea typeface="+mj-ea"/>
                <a:cs typeface="+mj-cs"/>
              </a:rPr>
              <a:t>,                </a:t>
            </a:r>
            <a:br>
              <a:rPr kumimoji="0" lang="en-US" sz="3600" b="0" i="0" u="none" strike="noStrike" kern="1200" cap="small" spc="0" normalizeH="0" baseline="0" noProof="0">
                <a:ln>
                  <a:noFill/>
                </a:ln>
                <a:solidFill>
                  <a:schemeClr val="tx2"/>
                </a:solidFill>
                <a:effectLst/>
                <a:uLnTx/>
                <a:uFillTx/>
                <a:latin typeface="+mj-lt"/>
                <a:ea typeface="+mj-ea"/>
                <a:cs typeface="+mj-cs"/>
              </a:rPr>
            </a:br>
            <a:r>
              <a:rPr kumimoji="0" lang="zh-CN" altLang="en-US" sz="3600" b="0" i="0" u="none" strike="noStrike" kern="1200" cap="small" spc="0" normalizeH="0" baseline="0" noProof="0">
                <a:ln>
                  <a:noFill/>
                </a:ln>
                <a:solidFill>
                  <a:schemeClr val="tx2"/>
                </a:solidFill>
                <a:effectLst/>
                <a:uLnTx/>
                <a:uFillTx/>
                <a:latin typeface="+mj-lt"/>
                <a:ea typeface="+mj-ea"/>
                <a:cs typeface="+mj-cs"/>
              </a:rPr>
              <a:t>照你在历史的隧洞里蜗行摸索</a:t>
            </a:r>
            <a:r>
              <a:rPr kumimoji="0" lang="en-US" sz="3600" b="0" i="0" u="none" strike="noStrike" kern="1200" cap="small" spc="0" normalizeH="0" baseline="0" noProof="0">
                <a:ln>
                  <a:noFill/>
                </a:ln>
                <a:solidFill>
                  <a:schemeClr val="tx2"/>
                </a:solidFill>
                <a:effectLst/>
                <a:uLnTx/>
                <a:uFillTx/>
                <a:latin typeface="+mj-lt"/>
                <a:ea typeface="+mj-ea"/>
                <a:cs typeface="+mj-cs"/>
              </a:rPr>
              <a:t>;</a:t>
            </a:r>
            <a:endParaRPr kumimoji="0" lang="en-US" sz="3600" b="0" i="0" u="none" strike="noStrike" kern="1200" cap="small" spc="0" normalizeH="0" baseline="0" noProof="0">
              <a:ln>
                <a:noFill/>
              </a:ln>
              <a:solidFill>
                <a:schemeClr val="tx2"/>
              </a:solidFill>
              <a:effectLst/>
              <a:uLnTx/>
              <a:uFillTx/>
              <a:latin typeface="+mj-lt"/>
              <a:ea typeface="+mj-ea"/>
              <a:cs typeface="+mj-cs"/>
            </a:endParaRPr>
          </a:p>
        </p:txBody>
      </p:sp>
      <p:sp>
        <p:nvSpPr>
          <p:cNvPr id="35843" name="灯片编号占位符 5"/>
          <p:cNvSpPr txBox="1">
            <a:spLocks noGrp="1"/>
          </p:cNvSpPr>
          <p:nvPr/>
        </p:nvSpPr>
        <p:spPr>
          <a:xfrm>
            <a:off x="8077200" y="6248400"/>
            <a:ext cx="2133600" cy="457200"/>
          </a:xfrm>
          <a:prstGeom prst="rect">
            <a:avLst/>
          </a:prstGeom>
          <a:noFill/>
          <a:ln w="9525">
            <a:noFill/>
          </a:ln>
        </p:spPr>
        <p:txBody>
          <a:bodyPr/>
          <a:lstStyle/>
          <a:p>
            <a:pPr algn="r"/>
            <a:fld id="{9A0DB2DC-4C9A-4742-B13C-FB6460FD3503}" type="slidenum">
              <a:rPr lang="en-US" altLang="zh-CN" sz="1000" dirty="0">
                <a:solidFill>
                  <a:schemeClr val="tx2"/>
                </a:solidFill>
                <a:latin typeface="Arial" panose="020B0604020202020204" pitchFamily="34" charset="0"/>
              </a:rPr>
            </a:fld>
            <a:endParaRPr lang="en-US" altLang="zh-CN" sz="1000" dirty="0">
              <a:solidFill>
                <a:schemeClr val="tx2"/>
              </a:solidFill>
              <a:latin typeface="Arial" panose="020B0604020202020204" pitchFamily="34" charset="0"/>
            </a:endParaRPr>
          </a:p>
        </p:txBody>
      </p:sp>
      <p:pic>
        <p:nvPicPr>
          <p:cNvPr id="35844" name="Picture 4" descr="r_2571_041103105737[1]"/>
          <p:cNvPicPr>
            <a:picLocks noChangeAspect="1"/>
          </p:cNvPicPr>
          <p:nvPr/>
        </p:nvPicPr>
        <p:blipFill>
          <a:blip r:embed="rId1" cstate="print"/>
          <a:stretch>
            <a:fillRect/>
          </a:stretch>
        </p:blipFill>
        <p:spPr>
          <a:xfrm>
            <a:off x="3556000" y="2016125"/>
            <a:ext cx="7661910" cy="4314825"/>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1162494" y="1461829"/>
            <a:ext cx="7543800" cy="12954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我是干瘪的稻穗；是失修的路基；</a:t>
            </a:r>
            <a:endParaRPr kumimoji="0" lang="zh-CN" altLang="en-US"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36867" name="Picture 3" descr="r_2571_041103105903[1]"/>
          <p:cNvPicPr>
            <a:picLocks noChangeAspect="1"/>
          </p:cNvPicPr>
          <p:nvPr/>
        </p:nvPicPr>
        <p:blipFill>
          <a:blip r:embed="rId1" cstate="print"/>
          <a:stretch>
            <a:fillRect/>
          </a:stretch>
        </p:blipFill>
        <p:spPr>
          <a:xfrm>
            <a:off x="4167963" y="3029699"/>
            <a:ext cx="6595922" cy="3564775"/>
          </a:xfrm>
          <a:prstGeom prst="rect">
            <a:avLst/>
          </a:prstGeom>
          <a:noFill/>
          <a:ln w="9525">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999460" y="1888978"/>
            <a:ext cx="8229600" cy="2693655"/>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small" spc="0" normalizeH="0" baseline="0" noProof="0" dirty="0">
                <a:ln>
                  <a:noFill/>
                </a:ln>
                <a:solidFill>
                  <a:schemeClr val="tx2"/>
                </a:solidFill>
                <a:effectLst/>
                <a:uLnTx/>
                <a:uFillTx/>
                <a:latin typeface="+mj-lt"/>
                <a:ea typeface="+mj-ea"/>
                <a:cs typeface="+mj-cs"/>
              </a:rPr>
              <a:t>是淤滩上的驳船</a:t>
            </a:r>
            <a:br>
              <a:rPr kumimoji="0" lang="zh-CN" altLang="en-US" sz="3600" b="0" i="0" u="none" strike="noStrike" kern="1200" cap="small" spc="0" normalizeH="0" baseline="0" noProof="0" dirty="0">
                <a:ln>
                  <a:noFill/>
                </a:ln>
                <a:solidFill>
                  <a:schemeClr val="tx2"/>
                </a:solidFill>
                <a:effectLst/>
                <a:uLnTx/>
                <a:uFillTx/>
                <a:latin typeface="+mj-lt"/>
                <a:ea typeface="+mj-ea"/>
                <a:cs typeface="+mj-cs"/>
              </a:rPr>
            </a:br>
            <a:r>
              <a:rPr kumimoji="0" lang="zh-CN" altLang="en-US" sz="3600" b="0" i="0" u="none" strike="noStrike" kern="1200" cap="small" spc="0" normalizeH="0" baseline="0" noProof="0" dirty="0">
                <a:ln>
                  <a:noFill/>
                </a:ln>
                <a:solidFill>
                  <a:schemeClr val="tx2"/>
                </a:solidFill>
                <a:effectLst/>
                <a:uLnTx/>
                <a:uFillTx/>
                <a:latin typeface="+mj-lt"/>
                <a:ea typeface="+mj-ea"/>
                <a:cs typeface="+mj-cs"/>
              </a:rPr>
              <a:t>把纤绳深深 </a:t>
            </a:r>
            <a:br>
              <a:rPr kumimoji="0" lang="zh-CN" altLang="en-US" sz="3600" b="0" i="0" u="none" strike="noStrike" kern="1200" cap="small" spc="0" normalizeH="0" baseline="0" noProof="0" dirty="0">
                <a:ln>
                  <a:noFill/>
                </a:ln>
                <a:solidFill>
                  <a:schemeClr val="tx2"/>
                </a:solidFill>
                <a:effectLst/>
                <a:uLnTx/>
                <a:uFillTx/>
                <a:latin typeface="+mj-lt"/>
                <a:ea typeface="+mj-ea"/>
                <a:cs typeface="+mj-cs"/>
              </a:rPr>
            </a:br>
            <a:r>
              <a:rPr kumimoji="0" lang="zh-CN" altLang="en-US" sz="3600" b="0" i="0" u="none" strike="noStrike" kern="1200" cap="small" spc="0" normalizeH="0" baseline="0" noProof="0" dirty="0">
                <a:ln>
                  <a:noFill/>
                </a:ln>
                <a:solidFill>
                  <a:schemeClr val="tx2"/>
                </a:solidFill>
                <a:effectLst/>
                <a:uLnTx/>
                <a:uFillTx/>
                <a:latin typeface="+mj-lt"/>
                <a:ea typeface="+mj-ea"/>
                <a:cs typeface="+mj-cs"/>
              </a:rPr>
              <a:t>勒进你的肩膊；</a:t>
            </a:r>
            <a:br>
              <a:rPr kumimoji="0" lang="en-US" sz="3600" b="0" i="0" u="none" strike="noStrike" kern="1200" cap="small" spc="0" normalizeH="0" baseline="0" noProof="0" dirty="0">
                <a:ln>
                  <a:noFill/>
                </a:ln>
                <a:solidFill>
                  <a:schemeClr val="tx2"/>
                </a:solidFill>
                <a:effectLst/>
                <a:uLnTx/>
                <a:uFillTx/>
                <a:latin typeface="+mj-lt"/>
                <a:ea typeface="+mj-ea"/>
                <a:cs typeface="+mj-cs"/>
              </a:rPr>
            </a:br>
            <a:r>
              <a:rPr kumimoji="0" lang="en-US" altLang="zh-CN" sz="3600" b="0" i="0" u="none" strike="noStrike" kern="1200" cap="small" spc="0" normalizeH="0" baseline="0" noProof="0" dirty="0">
                <a:ln>
                  <a:noFill/>
                </a:ln>
                <a:solidFill>
                  <a:schemeClr val="tx2"/>
                </a:solidFill>
                <a:effectLst/>
                <a:uLnTx/>
                <a:uFillTx/>
                <a:latin typeface="+mj-lt"/>
                <a:ea typeface="+mj-ea"/>
                <a:cs typeface="+mj-cs"/>
              </a:rPr>
              <a:t>——</a:t>
            </a:r>
            <a:r>
              <a:rPr kumimoji="0" lang="zh-CN" altLang="en-US" sz="3600" b="0" i="0" u="none" strike="noStrike" kern="1200" cap="small" spc="0" normalizeH="0" baseline="0" noProof="0" dirty="0">
                <a:ln>
                  <a:noFill/>
                </a:ln>
                <a:solidFill>
                  <a:schemeClr val="tx2"/>
                </a:solidFill>
                <a:effectLst/>
                <a:uLnTx/>
                <a:uFillTx/>
                <a:latin typeface="+mj-lt"/>
                <a:ea typeface="+mj-ea"/>
                <a:cs typeface="+mj-cs"/>
              </a:rPr>
              <a:t>祖国啊</a:t>
            </a:r>
            <a:r>
              <a:rPr kumimoji="0" lang="en-US" sz="3600" b="0" i="0" u="none" strike="noStrike" kern="1200" cap="small" spc="0" normalizeH="0" baseline="0" noProof="0" dirty="0">
                <a:ln>
                  <a:noFill/>
                </a:ln>
                <a:solidFill>
                  <a:schemeClr val="tx2"/>
                </a:solidFill>
                <a:effectLst/>
                <a:uLnTx/>
                <a:uFillTx/>
                <a:latin typeface="+mj-lt"/>
                <a:ea typeface="+mj-ea"/>
                <a:cs typeface="+mj-cs"/>
              </a:rPr>
              <a:t>!</a:t>
            </a:r>
            <a:endParaRPr kumimoji="0" lang="en-US" sz="3600" b="0" i="0" u="none" strike="noStrike" kern="1200" cap="small" spc="0" normalizeH="0" baseline="0" noProof="0" dirty="0">
              <a:ln>
                <a:noFill/>
              </a:ln>
              <a:solidFill>
                <a:schemeClr val="tx2"/>
              </a:solidFill>
              <a:effectLst/>
              <a:uLnTx/>
              <a:uFillTx/>
              <a:latin typeface="+mj-lt"/>
              <a:ea typeface="+mj-ea"/>
              <a:cs typeface="+mj-cs"/>
            </a:endParaRPr>
          </a:p>
        </p:txBody>
      </p:sp>
      <p:pic>
        <p:nvPicPr>
          <p:cNvPr id="37891" name="Picture 4" descr="r_2571_041103110032[1]"/>
          <p:cNvPicPr>
            <a:picLocks noGrp="1" noChangeAspect="1"/>
          </p:cNvPicPr>
          <p:nvPr>
            <p:ph idx="1"/>
          </p:nvPr>
        </p:nvPicPr>
        <p:blipFill>
          <a:blip r:embed="rId1" cstate="print"/>
          <a:srcRect/>
          <a:stretch>
            <a:fillRect/>
          </a:stretch>
        </p:blipFill>
        <p:spPr>
          <a:xfrm>
            <a:off x="2963863" y="2781300"/>
            <a:ext cx="7704137" cy="3887788"/>
          </a:xfrm>
        </p:spPr>
      </p:pic>
      <p:sp>
        <p:nvSpPr>
          <p:cNvPr id="37892" name="灯片编号占位符 5"/>
          <p:cNvSpPr txBox="1">
            <a:spLocks noGrp="1"/>
          </p:cNvSpPr>
          <p:nvPr/>
        </p:nvSpPr>
        <p:spPr>
          <a:xfrm>
            <a:off x="8077200" y="6248400"/>
            <a:ext cx="2133600" cy="457200"/>
          </a:xfrm>
          <a:prstGeom prst="rect">
            <a:avLst/>
          </a:prstGeom>
          <a:noFill/>
          <a:ln w="9525">
            <a:noFill/>
          </a:ln>
        </p:spPr>
        <p:txBody>
          <a:bodyPr/>
          <a:lstStyle/>
          <a:p>
            <a:pPr algn="r"/>
            <a:fld id="{9A0DB2DC-4C9A-4742-B13C-FB6460FD3503}" type="slidenum">
              <a:rPr lang="en-US" altLang="zh-CN" sz="1000" dirty="0">
                <a:solidFill>
                  <a:schemeClr val="tx2"/>
                </a:solidFill>
                <a:latin typeface="Arial" panose="020B0604020202020204" pitchFamily="34" charset="0"/>
              </a:rPr>
            </a:fld>
            <a:endParaRPr lang="en-US" altLang="zh-CN" sz="1000" dirty="0">
              <a:solidFill>
                <a:schemeClr val="tx2"/>
              </a:solidFill>
              <a:latin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911033" y="2281755"/>
            <a:ext cx="7543800" cy="1295400"/>
          </a:xfrm>
        </p:spPr>
        <p:txBody>
          <a:bodyPr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我是贫困</a:t>
            </a:r>
            <a:r>
              <a:rPr kumimoji="0" lang="en-US" sz="3000" b="0" i="0" u="none" strike="noStrike" kern="1200" cap="small" spc="0" normalizeH="0" baseline="0" noProof="0" dirty="0">
                <a:ln>
                  <a:noFill/>
                </a:ln>
                <a:solidFill>
                  <a:schemeClr val="tx2"/>
                </a:solidFill>
                <a:effectLst/>
                <a:uLnTx/>
                <a:uFillTx/>
                <a:latin typeface="+mj-lt"/>
                <a:ea typeface="+mj-ea"/>
                <a:cs typeface="+mj-cs"/>
              </a:rPr>
              <a:t>,</a:t>
            </a:r>
            <a:br>
              <a:rPr kumimoji="0" lang="en-US" sz="3000" b="0" i="0" u="none" strike="noStrike" kern="1200" cap="small" spc="0" normalizeH="0" baseline="0" noProof="0" dirty="0">
                <a:ln>
                  <a:noFill/>
                </a:ln>
                <a:solidFill>
                  <a:schemeClr val="tx2"/>
                </a:solidFill>
                <a:effectLst/>
                <a:uLnTx/>
                <a:uFillTx/>
                <a:latin typeface="+mj-lt"/>
                <a:ea typeface="+mj-ea"/>
                <a:cs typeface="+mj-cs"/>
              </a:rPr>
            </a:b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我是悲哀。</a:t>
            </a:r>
            <a:br>
              <a:rPr kumimoji="0" lang="zh-CN" altLang="en-US" sz="3000" b="0" i="0" u="none" strike="noStrike" kern="1200" cap="small" spc="0" normalizeH="0" baseline="0" noProof="0" dirty="0">
                <a:ln>
                  <a:noFill/>
                </a:ln>
                <a:solidFill>
                  <a:schemeClr val="tx2"/>
                </a:solidFill>
                <a:effectLst/>
                <a:uLnTx/>
                <a:uFillTx/>
                <a:latin typeface="+mj-lt"/>
                <a:ea typeface="+mj-ea"/>
                <a:cs typeface="+mj-cs"/>
              </a:rPr>
            </a:b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我是你祖祖辈辈</a:t>
            </a:r>
            <a:br>
              <a:rPr kumimoji="0" lang="zh-CN" altLang="en-US" sz="3000" b="0" i="0" u="none" strike="noStrike" kern="1200" cap="small" spc="0" normalizeH="0" baseline="0" noProof="0" dirty="0">
                <a:ln>
                  <a:noFill/>
                </a:ln>
                <a:solidFill>
                  <a:schemeClr val="tx2"/>
                </a:solidFill>
                <a:effectLst/>
                <a:uLnTx/>
                <a:uFillTx/>
                <a:latin typeface="+mj-lt"/>
                <a:ea typeface="+mj-ea"/>
                <a:cs typeface="+mj-cs"/>
              </a:rPr>
            </a:b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       痛苦的希望啊，</a:t>
            </a:r>
            <a:endParaRPr kumimoji="0" lang="zh-CN" altLang="en-US" sz="3000" b="0" i="0" u="none" strike="noStrike" kern="1200" cap="small" spc="0" normalizeH="0" baseline="0" noProof="0" dirty="0">
              <a:ln>
                <a:noFill/>
              </a:ln>
              <a:solidFill>
                <a:schemeClr val="tx2"/>
              </a:solidFill>
              <a:effectLst/>
              <a:uLnTx/>
              <a:uFillTx/>
              <a:latin typeface="+mj-lt"/>
              <a:ea typeface="+mj-ea"/>
              <a:cs typeface="+mj-cs"/>
            </a:endParaRPr>
          </a:p>
        </p:txBody>
      </p:sp>
      <p:sp>
        <p:nvSpPr>
          <p:cNvPr id="38915" name="灯片编号占位符 5"/>
          <p:cNvSpPr txBox="1">
            <a:spLocks noGrp="1"/>
          </p:cNvSpPr>
          <p:nvPr/>
        </p:nvSpPr>
        <p:spPr>
          <a:xfrm>
            <a:off x="8077200" y="6248400"/>
            <a:ext cx="2133600" cy="457200"/>
          </a:xfrm>
          <a:prstGeom prst="rect">
            <a:avLst/>
          </a:prstGeom>
          <a:noFill/>
          <a:ln w="9525">
            <a:noFill/>
          </a:ln>
        </p:spPr>
        <p:txBody>
          <a:bodyPr/>
          <a:lstStyle/>
          <a:p>
            <a:pPr algn="r"/>
            <a:fld id="{9A0DB2DC-4C9A-4742-B13C-FB6460FD3503}" type="slidenum">
              <a:rPr lang="en-US" altLang="zh-CN" sz="1000" dirty="0">
                <a:solidFill>
                  <a:schemeClr val="tx2"/>
                </a:solidFill>
                <a:latin typeface="Arial" panose="020B0604020202020204" pitchFamily="34" charset="0"/>
              </a:rPr>
            </a:fld>
            <a:endParaRPr lang="en-US" altLang="zh-CN" sz="1000" dirty="0">
              <a:solidFill>
                <a:schemeClr val="tx2"/>
              </a:solidFill>
              <a:latin typeface="Arial" panose="020B0604020202020204" pitchFamily="34" charset="0"/>
            </a:endParaRPr>
          </a:p>
        </p:txBody>
      </p:sp>
      <p:pic>
        <p:nvPicPr>
          <p:cNvPr id="38916" name="Picture 4" descr="r_2571_041103110134[1]"/>
          <p:cNvPicPr>
            <a:picLocks noChangeAspect="1"/>
          </p:cNvPicPr>
          <p:nvPr/>
        </p:nvPicPr>
        <p:blipFill>
          <a:blip r:embed="rId1" cstate="print"/>
          <a:stretch>
            <a:fillRect/>
          </a:stretch>
        </p:blipFill>
        <p:spPr>
          <a:xfrm>
            <a:off x="6051084" y="2519916"/>
            <a:ext cx="5327731" cy="3318747"/>
          </a:xfrm>
          <a:prstGeom prst="rect">
            <a:avLst/>
          </a:prstGeom>
          <a:noFill/>
          <a:ln w="9525">
            <a:no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146" name="Text Box 2"/>
          <p:cNvSpPr txBox="1"/>
          <p:nvPr/>
        </p:nvSpPr>
        <p:spPr>
          <a:xfrm>
            <a:off x="2819400" y="1219200"/>
            <a:ext cx="5562600" cy="706755"/>
          </a:xfrm>
          <a:prstGeom prst="rect">
            <a:avLst/>
          </a:prstGeom>
          <a:noFill/>
          <a:ln w="9525">
            <a:noFill/>
          </a:ln>
        </p:spPr>
        <p:txBody>
          <a:bodyPr>
            <a:spAutoFit/>
          </a:bodyPr>
          <a:lstStyle/>
          <a:p>
            <a:pPr>
              <a:spcBef>
                <a:spcPct val="50000"/>
              </a:spcBef>
            </a:pPr>
            <a:r>
              <a:rPr lang="zh-CN" altLang="en-US" sz="4000" b="1" dirty="0">
                <a:solidFill>
                  <a:srgbClr val="FF5050"/>
                </a:solidFill>
                <a:latin typeface="Times New Roman" panose="02020603050405020304" pitchFamily="18" charset="0"/>
                <a:ea typeface="华文行楷" panose="02010800040101010101" pitchFamily="2" charset="-122"/>
              </a:rPr>
              <a:t>诗歌鉴赏的基本要求：</a:t>
            </a:r>
            <a:endParaRPr lang="zh-CN" altLang="en-US" sz="4000" b="1" dirty="0">
              <a:solidFill>
                <a:srgbClr val="FF5050"/>
              </a:solidFill>
              <a:latin typeface="Times New Roman" panose="02020603050405020304" pitchFamily="18" charset="0"/>
              <a:ea typeface="华文行楷" panose="02010800040101010101" pitchFamily="2" charset="-122"/>
            </a:endParaRPr>
          </a:p>
        </p:txBody>
      </p:sp>
      <p:sp>
        <p:nvSpPr>
          <p:cNvPr id="6147" name="Text Box 3"/>
          <p:cNvSpPr txBox="1"/>
          <p:nvPr/>
        </p:nvSpPr>
        <p:spPr>
          <a:xfrm>
            <a:off x="2819400" y="2057400"/>
            <a:ext cx="6172200" cy="3322955"/>
          </a:xfrm>
          <a:prstGeom prst="rect">
            <a:avLst/>
          </a:prstGeom>
          <a:noFill/>
          <a:ln w="9525">
            <a:noFill/>
          </a:ln>
        </p:spPr>
        <p:txBody>
          <a:bodyPr>
            <a:spAutoFit/>
          </a:bodyPr>
          <a:lstStyle/>
          <a:p>
            <a:pPr>
              <a:spcBef>
                <a:spcPct val="50000"/>
              </a:spcBef>
            </a:pPr>
            <a:r>
              <a:rPr lang="en-US" altLang="zh-CN" sz="4800" b="1" dirty="0">
                <a:solidFill>
                  <a:srgbClr val="0000FF"/>
                </a:solidFill>
                <a:latin typeface="方正舒体" panose="02010601030101010101" pitchFamily="2" charset="-122"/>
                <a:ea typeface="方正舒体" panose="02010601030101010101" pitchFamily="2" charset="-122"/>
              </a:rPr>
              <a:t>1</a:t>
            </a:r>
            <a:r>
              <a:rPr lang="zh-CN" altLang="en-US" sz="3600" b="1" dirty="0">
                <a:solidFill>
                  <a:srgbClr val="0000FF"/>
                </a:solidFill>
                <a:latin typeface="华文行楷" panose="02010800040101010101" pitchFamily="2" charset="-122"/>
                <a:ea typeface="华文行楷" panose="02010800040101010101" pitchFamily="2" charset="-122"/>
              </a:rPr>
              <a:t>、了解作者经历，写作背景</a:t>
            </a:r>
            <a:endParaRPr lang="zh-CN" altLang="en-US" sz="3600" b="1" dirty="0">
              <a:solidFill>
                <a:srgbClr val="0000FF"/>
              </a:solidFill>
              <a:latin typeface="华文行楷" panose="02010800040101010101" pitchFamily="2" charset="-122"/>
              <a:ea typeface="华文行楷" panose="02010800040101010101" pitchFamily="2" charset="-122"/>
            </a:endParaRPr>
          </a:p>
          <a:p>
            <a:pPr>
              <a:spcBef>
                <a:spcPct val="50000"/>
              </a:spcBef>
            </a:pPr>
            <a:r>
              <a:rPr lang="en-US" altLang="zh-CN" sz="3600" b="1" dirty="0">
                <a:solidFill>
                  <a:srgbClr val="0000FF"/>
                </a:solidFill>
                <a:latin typeface="华文行楷" panose="02010800040101010101" pitchFamily="2" charset="-122"/>
                <a:ea typeface="华文行楷" panose="02010800040101010101" pitchFamily="2" charset="-122"/>
              </a:rPr>
              <a:t>2</a:t>
            </a:r>
            <a:r>
              <a:rPr lang="zh-CN" altLang="en-US" sz="3600" b="1" dirty="0">
                <a:solidFill>
                  <a:srgbClr val="0000FF"/>
                </a:solidFill>
                <a:latin typeface="华文行楷" panose="02010800040101010101" pitchFamily="2" charset="-122"/>
                <a:ea typeface="华文行楷" panose="02010800040101010101" pitchFamily="2" charset="-122"/>
              </a:rPr>
              <a:t>、分析诗歌意象及情感</a:t>
            </a:r>
            <a:endParaRPr lang="zh-CN" altLang="en-US" sz="3600" b="1" dirty="0">
              <a:solidFill>
                <a:srgbClr val="0000FF"/>
              </a:solidFill>
              <a:latin typeface="华文行楷" panose="02010800040101010101" pitchFamily="2" charset="-122"/>
              <a:ea typeface="华文行楷" panose="02010800040101010101" pitchFamily="2" charset="-122"/>
            </a:endParaRPr>
          </a:p>
          <a:p>
            <a:pPr>
              <a:spcBef>
                <a:spcPct val="50000"/>
              </a:spcBef>
            </a:pPr>
            <a:r>
              <a:rPr lang="en-US" altLang="zh-CN" sz="3600" b="1" dirty="0">
                <a:solidFill>
                  <a:srgbClr val="0000FF"/>
                </a:solidFill>
                <a:latin typeface="华文行楷" panose="02010800040101010101" pitchFamily="2" charset="-122"/>
                <a:ea typeface="华文行楷" panose="02010800040101010101" pitchFamily="2" charset="-122"/>
              </a:rPr>
              <a:t>3</a:t>
            </a:r>
            <a:r>
              <a:rPr lang="zh-CN" altLang="en-US" sz="3600" b="1" dirty="0">
                <a:solidFill>
                  <a:srgbClr val="0000FF"/>
                </a:solidFill>
                <a:latin typeface="华文行楷" panose="02010800040101010101" pitchFamily="2" charset="-122"/>
                <a:ea typeface="华文行楷" panose="02010800040101010101" pitchFamily="2" charset="-122"/>
              </a:rPr>
              <a:t>、注意象征及其他写作手法</a:t>
            </a:r>
            <a:endParaRPr lang="zh-CN" altLang="en-US" sz="3600" b="1" dirty="0">
              <a:solidFill>
                <a:srgbClr val="0000FF"/>
              </a:solidFill>
              <a:latin typeface="华文行楷" panose="02010800040101010101" pitchFamily="2" charset="-122"/>
              <a:ea typeface="华文行楷" panose="02010800040101010101" pitchFamily="2" charset="-122"/>
            </a:endParaRPr>
          </a:p>
          <a:p>
            <a:pPr>
              <a:spcBef>
                <a:spcPct val="50000"/>
              </a:spcBef>
            </a:pPr>
            <a:r>
              <a:rPr lang="en-US" altLang="zh-CN" sz="3600" b="1" dirty="0">
                <a:solidFill>
                  <a:srgbClr val="0000FF"/>
                </a:solidFill>
                <a:latin typeface="华文行楷" panose="02010800040101010101" pitchFamily="2" charset="-122"/>
                <a:ea typeface="华文行楷" panose="02010800040101010101" pitchFamily="2" charset="-122"/>
              </a:rPr>
              <a:t>4</a:t>
            </a:r>
            <a:r>
              <a:rPr lang="zh-CN" altLang="en-US" sz="3600" b="1" dirty="0">
                <a:solidFill>
                  <a:srgbClr val="0000FF"/>
                </a:solidFill>
                <a:latin typeface="华文行楷" panose="02010800040101010101" pitchFamily="2" charset="-122"/>
                <a:ea typeface="华文行楷" panose="02010800040101010101" pitchFamily="2" charset="-122"/>
              </a:rPr>
              <a:t>、体会诗歌节奏、韵律特点</a:t>
            </a:r>
            <a:endParaRPr lang="zh-CN" altLang="en-US" sz="3600" b="1" dirty="0">
              <a:solidFill>
                <a:srgbClr val="0000FF"/>
              </a:solidFill>
              <a:latin typeface="华文行楷" panose="02010800040101010101" pitchFamily="2" charset="-122"/>
              <a:ea typeface="华文行楷" panose="0201080004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fltVal val="0"/>
                                          </p:val>
                                        </p:tav>
                                        <p:tav tm="100000">
                                          <p:val>
                                            <p:strVal val="#ppt_h"/>
                                          </p:val>
                                        </p:tav>
                                      </p:tavLst>
                                    </p:anim>
                                    <p:anim calcmode="lin" valueType="num">
                                      <p:cBhvr>
                                        <p:cTn id="9" dur="1000" fill="hold"/>
                                        <p:tgtEl>
                                          <p:spTgt spid="614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4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6147"/>
                                        </p:tgtEl>
                                        <p:attrNameLst>
                                          <p:attrName>style.visibility</p:attrName>
                                        </p:attrNameLst>
                                      </p:cBhvr>
                                      <p:to>
                                        <p:strVal val="visible"/>
                                      </p:to>
                                    </p:set>
                                    <p:anim calcmode="lin" valueType="num">
                                      <p:cBhvr additive="base">
                                        <p:cTn id="15" dur="5000" fill="hold"/>
                                        <p:tgtEl>
                                          <p:spTgt spid="6147"/>
                                        </p:tgtEl>
                                        <p:attrNameLst>
                                          <p:attrName>ppt_x</p:attrName>
                                        </p:attrNameLst>
                                      </p:cBhvr>
                                      <p:tavLst>
                                        <p:tav tm="0">
                                          <p:val>
                                            <p:strVal val="#ppt_x"/>
                                          </p:val>
                                        </p:tav>
                                        <p:tav tm="100000">
                                          <p:val>
                                            <p:strVal val="#ppt_x"/>
                                          </p:val>
                                        </p:tav>
                                      </p:tavLst>
                                    </p:anim>
                                    <p:anim calcmode="lin" valueType="num">
                                      <p:cBhvr additive="base">
                                        <p:cTn id="16" dur="50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427075" y="1193587"/>
            <a:ext cx="7543800" cy="16510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200" b="0" i="0" u="none" strike="noStrike" kern="1200" cap="small" spc="0" normalizeH="0" baseline="0" noProof="0" dirty="0">
                <a:ln>
                  <a:noFill/>
                </a:ln>
                <a:solidFill>
                  <a:schemeClr val="tx2"/>
                </a:solidFill>
                <a:effectLst/>
                <a:uLnTx/>
                <a:uFillTx/>
                <a:latin typeface="+mj-lt"/>
                <a:ea typeface="+mj-ea"/>
                <a:cs typeface="+mj-cs"/>
              </a:rPr>
              <a:t>是”飞天”袖间</a:t>
            </a:r>
            <a:br>
              <a:rPr kumimoji="0" lang="zh-CN" altLang="en-US" sz="3200" b="0" i="0" u="none" strike="noStrike" kern="1200" cap="small" spc="0" normalizeH="0" baseline="0" noProof="0" dirty="0">
                <a:ln>
                  <a:noFill/>
                </a:ln>
                <a:solidFill>
                  <a:schemeClr val="tx2"/>
                </a:solidFill>
                <a:effectLst/>
                <a:uLnTx/>
                <a:uFillTx/>
                <a:latin typeface="+mj-lt"/>
                <a:ea typeface="+mj-ea"/>
                <a:cs typeface="+mj-cs"/>
              </a:rPr>
            </a:br>
            <a:r>
              <a:rPr kumimoji="0" lang="zh-CN" altLang="en-US" sz="3200" b="0" i="0" u="none" strike="noStrike" kern="1200" cap="small" spc="0" normalizeH="0" baseline="0" noProof="0" dirty="0">
                <a:ln>
                  <a:noFill/>
                </a:ln>
                <a:solidFill>
                  <a:schemeClr val="tx2"/>
                </a:solidFill>
                <a:effectLst/>
                <a:uLnTx/>
                <a:uFillTx/>
                <a:latin typeface="+mj-lt"/>
                <a:ea typeface="+mj-ea"/>
                <a:cs typeface="+mj-cs"/>
              </a:rPr>
              <a:t>千百年来未落到地面的花朵；</a:t>
            </a:r>
            <a:br>
              <a:rPr kumimoji="0" lang="en-US" sz="3200" b="0" i="0" u="none" strike="noStrike" kern="1200" cap="small" spc="0" normalizeH="0" baseline="0" noProof="0" dirty="0">
                <a:ln>
                  <a:noFill/>
                </a:ln>
                <a:solidFill>
                  <a:schemeClr val="tx2"/>
                </a:solidFill>
                <a:effectLst/>
                <a:uLnTx/>
                <a:uFillTx/>
                <a:latin typeface="+mj-lt"/>
                <a:ea typeface="+mj-ea"/>
                <a:cs typeface="+mj-cs"/>
              </a:rPr>
            </a:br>
            <a:r>
              <a:rPr kumimoji="0" lang="en-US" altLang="zh-CN" sz="3200" b="0" i="0" u="none" strike="noStrike" kern="1200" cap="small" spc="0" normalizeH="0" baseline="0" noProof="0" dirty="0">
                <a:ln>
                  <a:noFill/>
                </a:ln>
                <a:solidFill>
                  <a:schemeClr val="tx2"/>
                </a:solidFill>
                <a:effectLst/>
                <a:uLnTx/>
                <a:uFillTx/>
                <a:latin typeface="+mj-lt"/>
                <a:ea typeface="+mj-ea"/>
                <a:cs typeface="+mj-cs"/>
              </a:rPr>
              <a:t>——</a:t>
            </a:r>
            <a:r>
              <a:rPr kumimoji="0" lang="zh-CN" altLang="en-US" sz="3200" b="0" i="0" u="none" strike="noStrike" kern="1200" cap="small" spc="0" normalizeH="0" baseline="0" noProof="0" dirty="0">
                <a:ln>
                  <a:noFill/>
                </a:ln>
                <a:solidFill>
                  <a:schemeClr val="tx2"/>
                </a:solidFill>
                <a:effectLst/>
                <a:uLnTx/>
                <a:uFillTx/>
                <a:latin typeface="+mj-lt"/>
                <a:ea typeface="+mj-ea"/>
                <a:cs typeface="+mj-cs"/>
              </a:rPr>
              <a:t>祖国啊</a:t>
            </a:r>
            <a:r>
              <a:rPr kumimoji="0" lang="en-US" sz="3200" b="0" i="0" u="none" strike="noStrike" kern="1200" cap="small" spc="0" normalizeH="0" baseline="0" noProof="0" dirty="0">
                <a:ln>
                  <a:noFill/>
                </a:ln>
                <a:solidFill>
                  <a:schemeClr val="tx2"/>
                </a:solidFill>
                <a:effectLst/>
                <a:uLnTx/>
                <a:uFillTx/>
                <a:latin typeface="+mj-lt"/>
                <a:ea typeface="+mj-ea"/>
                <a:cs typeface="+mj-cs"/>
              </a:rPr>
              <a:t>!</a:t>
            </a:r>
            <a:endParaRPr kumimoji="0" lang="en-US" sz="3200" b="0" i="0" u="none" strike="noStrike" kern="1200" cap="small" spc="0" normalizeH="0" baseline="0" noProof="0" dirty="0">
              <a:ln>
                <a:noFill/>
              </a:ln>
              <a:solidFill>
                <a:schemeClr val="tx2"/>
              </a:solidFill>
              <a:effectLst/>
              <a:uLnTx/>
              <a:uFillTx/>
              <a:latin typeface="+mj-lt"/>
              <a:ea typeface="+mj-ea"/>
              <a:cs typeface="+mj-cs"/>
            </a:endParaRPr>
          </a:p>
        </p:txBody>
      </p:sp>
      <p:sp>
        <p:nvSpPr>
          <p:cNvPr id="39939" name="灯片编号占位符 5"/>
          <p:cNvSpPr txBox="1">
            <a:spLocks noGrp="1"/>
          </p:cNvSpPr>
          <p:nvPr/>
        </p:nvSpPr>
        <p:spPr>
          <a:xfrm>
            <a:off x="8077200" y="6248400"/>
            <a:ext cx="2133600" cy="457200"/>
          </a:xfrm>
          <a:prstGeom prst="rect">
            <a:avLst/>
          </a:prstGeom>
          <a:noFill/>
          <a:ln w="9525">
            <a:noFill/>
          </a:ln>
        </p:spPr>
        <p:txBody>
          <a:bodyPr/>
          <a:lstStyle/>
          <a:p>
            <a:pPr algn="r"/>
            <a:fld id="{9A0DB2DC-4C9A-4742-B13C-FB6460FD3503}" type="slidenum">
              <a:rPr lang="en-US" altLang="zh-CN" sz="1000" dirty="0">
                <a:solidFill>
                  <a:schemeClr val="tx2"/>
                </a:solidFill>
                <a:latin typeface="Arial" panose="020B0604020202020204" pitchFamily="34" charset="0"/>
              </a:rPr>
            </a:fld>
            <a:endParaRPr lang="en-US" altLang="zh-CN" sz="1000" dirty="0">
              <a:solidFill>
                <a:schemeClr val="tx2"/>
              </a:solidFill>
              <a:latin typeface="Arial" panose="020B0604020202020204" pitchFamily="34" charset="0"/>
            </a:endParaRPr>
          </a:p>
        </p:txBody>
      </p:sp>
      <p:pic>
        <p:nvPicPr>
          <p:cNvPr id="39940" name="Picture 4" descr="r_2571_041103110549[1]"/>
          <p:cNvPicPr>
            <a:picLocks noChangeAspect="1"/>
          </p:cNvPicPr>
          <p:nvPr/>
        </p:nvPicPr>
        <p:blipFill>
          <a:blip r:embed="rId1" cstate="print"/>
          <a:stretch>
            <a:fillRect/>
          </a:stretch>
        </p:blipFill>
        <p:spPr>
          <a:xfrm>
            <a:off x="4029212" y="2413591"/>
            <a:ext cx="7295696" cy="4159294"/>
          </a:xfrm>
          <a:prstGeom prst="rect">
            <a:avLst/>
          </a:prstGeom>
          <a:noFill/>
          <a:ln w="9525">
            <a:no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592174" y="1475393"/>
            <a:ext cx="4402138" cy="1295400"/>
          </a:xfrm>
        </p:spPr>
        <p:txBody>
          <a:bodyPr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是绯红的黎明</a:t>
            </a:r>
            <a:br>
              <a:rPr kumimoji="0" lang="zh-CN" altLang="en-US" sz="3000" b="0" i="0" u="none" strike="noStrike" kern="1200" cap="small" spc="0" normalizeH="0" baseline="0" noProof="0" dirty="0">
                <a:ln>
                  <a:noFill/>
                </a:ln>
                <a:solidFill>
                  <a:schemeClr val="tx2"/>
                </a:solidFill>
                <a:effectLst/>
                <a:uLnTx/>
                <a:uFillTx/>
                <a:latin typeface="+mj-lt"/>
                <a:ea typeface="+mj-ea"/>
                <a:cs typeface="+mj-cs"/>
              </a:rPr>
            </a:b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       正在喷薄</a:t>
            </a:r>
            <a:r>
              <a:rPr kumimoji="0" lang="en-US" sz="3000" b="0" i="0" u="none" strike="noStrike" kern="1200" cap="small" spc="0" normalizeH="0" baseline="0" noProof="0" dirty="0">
                <a:ln>
                  <a:noFill/>
                </a:ln>
                <a:solidFill>
                  <a:schemeClr val="tx2"/>
                </a:solidFill>
                <a:effectLst/>
                <a:uLnTx/>
                <a:uFillTx/>
                <a:latin typeface="+mj-lt"/>
                <a:ea typeface="+mj-ea"/>
                <a:cs typeface="+mj-cs"/>
              </a:rPr>
              <a:t>;</a:t>
            </a:r>
            <a:br>
              <a:rPr kumimoji="0" lang="en-US" sz="3000" b="0" i="0" u="none" strike="noStrike" kern="1200" cap="small" spc="0" normalizeH="0" baseline="0" noProof="0" dirty="0">
                <a:ln>
                  <a:noFill/>
                </a:ln>
                <a:solidFill>
                  <a:schemeClr val="tx2"/>
                </a:solidFill>
                <a:effectLst/>
                <a:uLnTx/>
                <a:uFillTx/>
                <a:latin typeface="+mj-lt"/>
                <a:ea typeface="+mj-ea"/>
                <a:cs typeface="+mj-cs"/>
              </a:rPr>
            </a:br>
            <a:r>
              <a:rPr kumimoji="0" lang="en-US" altLang="zh-CN" sz="3000" b="0" i="0" u="none" strike="noStrike" kern="1200" cap="small" spc="0" normalizeH="0" baseline="0" noProof="0" dirty="0">
                <a:ln>
                  <a:noFill/>
                </a:ln>
                <a:solidFill>
                  <a:schemeClr val="tx2"/>
                </a:solidFill>
                <a:effectLst/>
                <a:uLnTx/>
                <a:uFillTx/>
                <a:latin typeface="+mj-lt"/>
                <a:ea typeface="+mj-ea"/>
                <a:cs typeface="+mj-cs"/>
              </a:rPr>
              <a:t>——</a:t>
            </a:r>
            <a:r>
              <a:rPr kumimoji="0" lang="zh-CN" altLang="en-US" sz="3000" b="0" i="0" u="none" strike="noStrike" kern="1200" cap="small" spc="0" normalizeH="0" baseline="0" noProof="0" dirty="0">
                <a:ln>
                  <a:noFill/>
                </a:ln>
                <a:solidFill>
                  <a:schemeClr val="tx2"/>
                </a:solidFill>
                <a:effectLst/>
                <a:uLnTx/>
                <a:uFillTx/>
                <a:latin typeface="+mj-lt"/>
                <a:ea typeface="+mj-ea"/>
                <a:cs typeface="+mj-cs"/>
              </a:rPr>
              <a:t>祖国啊</a:t>
            </a:r>
            <a:r>
              <a:rPr kumimoji="0" lang="en-US" sz="3000" b="0" i="0" u="none" strike="noStrike" kern="1200" cap="small" spc="0" normalizeH="0" baseline="0" noProof="0" dirty="0">
                <a:ln>
                  <a:noFill/>
                </a:ln>
                <a:solidFill>
                  <a:schemeClr val="tx2"/>
                </a:solidFill>
                <a:effectLst/>
                <a:uLnTx/>
                <a:uFillTx/>
                <a:latin typeface="+mj-lt"/>
                <a:ea typeface="+mj-ea"/>
                <a:cs typeface="+mj-cs"/>
              </a:rPr>
              <a:t>!</a:t>
            </a:r>
            <a:endParaRPr kumimoji="0" lang="en-US"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41987" name="Picture 3" descr="r_2571_041103111402[1]"/>
          <p:cNvPicPr>
            <a:picLocks noChangeAspect="1"/>
          </p:cNvPicPr>
          <p:nvPr/>
        </p:nvPicPr>
        <p:blipFill>
          <a:blip r:embed="rId1" cstate="print"/>
          <a:stretch>
            <a:fillRect/>
          </a:stretch>
        </p:blipFill>
        <p:spPr>
          <a:xfrm>
            <a:off x="4797277" y="2838893"/>
            <a:ext cx="6708287" cy="3730182"/>
          </a:xfrm>
          <a:prstGeom prst="rect">
            <a:avLst/>
          </a:prstGeom>
          <a:noFill/>
          <a:ln w="9525">
            <a:no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3010" name="Rectangle 3"/>
          <p:cNvSpPr>
            <a:spLocks noGrp="1"/>
          </p:cNvSpPr>
          <p:nvPr>
            <p:ph idx="1"/>
          </p:nvPr>
        </p:nvSpPr>
        <p:spPr>
          <a:xfrm>
            <a:off x="3097213" y="3400425"/>
            <a:ext cx="7570787" cy="1181100"/>
          </a:xfrm>
        </p:spPr>
        <p:txBody>
          <a:bodyPr vert="horz" wrap="square" lIns="91440" tIns="45720" rIns="91440" bIns="45720" anchor="t"/>
          <a:lstStyle/>
          <a:p>
            <a:pPr eaLnBrk="1" hangingPunct="1">
              <a:buNone/>
            </a:pPr>
            <a:r>
              <a:rPr lang="zh-CN" altLang="en-US" sz="4000" dirty="0">
                <a:solidFill>
                  <a:srgbClr val="663300"/>
                </a:solidFill>
                <a:latin typeface="黑体" panose="02010609060101010101" pitchFamily="49" charset="-122"/>
                <a:ea typeface="黑体" panose="02010609060101010101" pitchFamily="49" charset="-122"/>
              </a:rPr>
              <a:t>品析诗歌的意象美和语言美</a:t>
            </a:r>
            <a:endParaRPr lang="zh-CN" altLang="en-US" sz="4000" dirty="0">
              <a:solidFill>
                <a:srgbClr val="663300"/>
              </a:solidFill>
              <a:latin typeface="黑体" panose="02010609060101010101" pitchFamily="49" charset="-122"/>
              <a:ea typeface="黑体" panose="02010609060101010101" pitchFamily="49" charset="-122"/>
            </a:endParaRPr>
          </a:p>
        </p:txBody>
      </p:sp>
      <p:sp>
        <p:nvSpPr>
          <p:cNvPr id="43011" name="WordArt 6"/>
          <p:cNvSpPr>
            <a:spLocks noTextEdit="1"/>
          </p:cNvSpPr>
          <p:nvPr/>
        </p:nvSpPr>
        <p:spPr>
          <a:xfrm>
            <a:off x="3216275" y="909638"/>
            <a:ext cx="6985000" cy="1295400"/>
          </a:xfrm>
          <a:prstGeom prst="rect">
            <a:avLst/>
          </a:prstGeom>
        </p:spPr>
        <p:txBody>
          <a:bodyPr wrap="none" fromWordArt="1">
            <a:prstTxWarp prst="textWave1">
              <a:avLst>
                <a:gd name="adj1" fmla="val 18630"/>
                <a:gd name="adj2" fmla="val 338"/>
              </a:avLst>
            </a:prstTxWarp>
            <a:normAutofit/>
          </a:bodyPr>
          <a:lstStyle/>
          <a:p>
            <a:pPr algn="ctr"/>
            <a:r>
              <a:rPr lang="zh-CN" altLang="en-US" sz="3600">
                <a:solidFill>
                  <a:srgbClr val="FF0000"/>
                </a:solidFill>
                <a:effectLst>
                  <a:outerShdw dist="161645" dir="2699999" algn="ctr" rotWithShape="0">
                    <a:srgbClr val="C0C0C0">
                      <a:alpha val="50000"/>
                    </a:srgbClr>
                  </a:outerShdw>
                </a:effectLst>
                <a:latin typeface="华文新魏" panose="02010800040101010101" charset="-122"/>
                <a:ea typeface="华文新魏" panose="02010800040101010101" charset="-122"/>
              </a:rPr>
              <a:t>美美地品</a:t>
            </a:r>
            <a:endParaRPr lang="zh-CN" altLang="en-US" sz="3600">
              <a:solidFill>
                <a:srgbClr val="FF0000"/>
              </a:solidFill>
              <a:effectLst>
                <a:outerShdw dist="161645" dir="2699999" algn="ctr" rotWithShape="0">
                  <a:srgbClr val="C0C0C0">
                    <a:alpha val="50000"/>
                  </a:srgbClr>
                </a:outerShdw>
              </a:effectLst>
              <a:latin typeface="华文新魏" panose="02010800040101010101" charset="-122"/>
              <a:ea typeface="华文新魏" panose="02010800040101010101" charset="-122"/>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1524000" y="122238"/>
            <a:ext cx="7543800" cy="12954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a:ln>
                  <a:noFill/>
                </a:ln>
                <a:solidFill>
                  <a:srgbClr val="FF0000"/>
                </a:solidFill>
                <a:effectLst/>
                <a:uLnTx/>
                <a:uFillTx/>
                <a:latin typeface="+mj-lt"/>
                <a:ea typeface="+mj-ea"/>
                <a:cs typeface="+mj-cs"/>
              </a:rPr>
              <a:t>赏析第一节</a:t>
            </a:r>
            <a:endParaRPr kumimoji="0" lang="zh-CN" altLang="en-US" sz="3000" b="0" i="0" u="none" strike="noStrike" kern="1200" cap="small" spc="0" normalizeH="0" baseline="0" noProof="0">
              <a:ln>
                <a:noFill/>
              </a:ln>
              <a:solidFill>
                <a:srgbClr val="FF0000"/>
              </a:solidFill>
              <a:effectLst/>
              <a:uLnTx/>
              <a:uFillTx/>
              <a:latin typeface="+mj-lt"/>
              <a:ea typeface="+mj-ea"/>
              <a:cs typeface="+mj-cs"/>
            </a:endParaRPr>
          </a:p>
        </p:txBody>
      </p:sp>
      <p:sp>
        <p:nvSpPr>
          <p:cNvPr id="44035" name="Rectangle 3"/>
          <p:cNvSpPr>
            <a:spLocks noGrp="1"/>
          </p:cNvSpPr>
          <p:nvPr>
            <p:ph idx="1"/>
          </p:nvPr>
        </p:nvSpPr>
        <p:spPr>
          <a:xfrm>
            <a:off x="1524000" y="1719263"/>
            <a:ext cx="8229600" cy="4411662"/>
          </a:xfrm>
        </p:spPr>
        <p:txBody>
          <a:bodyPr vert="horz" wrap="square" lIns="91440" tIns="45720" rIns="91440" bIns="45720" anchor="t"/>
          <a:lstStyle/>
          <a:p>
            <a:pPr eaLnBrk="1" hangingPunct="1"/>
            <a:r>
              <a:rPr lang="zh-CN" altLang="en-US" b="1" dirty="0"/>
              <a:t>本节诗作者选取了哪些意象，作用是什么？</a:t>
            </a:r>
            <a:endParaRPr lang="zh-CN" altLang="en-US" b="1" dirty="0"/>
          </a:p>
        </p:txBody>
      </p:sp>
      <p:sp>
        <p:nvSpPr>
          <p:cNvPr id="35844" name="Text Box 4"/>
          <p:cNvSpPr txBox="1"/>
          <p:nvPr/>
        </p:nvSpPr>
        <p:spPr>
          <a:xfrm>
            <a:off x="2619375" y="3419475"/>
            <a:ext cx="5170170" cy="1076325"/>
          </a:xfrm>
          <a:prstGeom prst="rect">
            <a:avLst/>
          </a:prstGeom>
          <a:noFill/>
          <a:ln w="9525">
            <a:noFill/>
          </a:ln>
        </p:spPr>
        <p:txBody>
          <a:bodyPr wrap="none">
            <a:spAutoFit/>
          </a:bodyPr>
          <a:lstStyle/>
          <a:p>
            <a:r>
              <a:rPr lang="zh-CN" altLang="en-US" sz="3200" b="1" dirty="0">
                <a:solidFill>
                  <a:srgbClr val="FF0000"/>
                </a:solidFill>
                <a:latin typeface="Arial" panose="020B0604020202020204" pitchFamily="34" charset="0"/>
              </a:rPr>
              <a:t>水车  矿灯  稻穗  路基  驳船</a:t>
            </a:r>
            <a:endParaRPr lang="zh-CN" altLang="en-US" sz="3200" b="1" dirty="0">
              <a:solidFill>
                <a:srgbClr val="FF0000"/>
              </a:solidFill>
              <a:latin typeface="Arial" panose="020B0604020202020204" pitchFamily="34" charset="0"/>
            </a:endParaRPr>
          </a:p>
          <a:p>
            <a:endParaRPr lang="zh-CN" altLang="en-US" sz="3200" b="1" dirty="0">
              <a:solidFill>
                <a:srgbClr val="FF0000"/>
              </a:solidFill>
              <a:latin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5844">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5844">
                                            <p:txEl>
                                              <p:pRg st="0" end="0"/>
                                            </p:txEl>
                                          </p:spTgt>
                                        </p:tgtEl>
                                        <p:attrNameLst>
                                          <p:attrName>ppt_x</p:attrName>
                                        </p:attrNameLst>
                                      </p:cBhvr>
                                    </p:anim>
                                    <p:anim from="0" to="-1.0" calcmode="lin" valueType="num">
                                      <p:cBhvr>
                                        <p:cTn id="8" dur="200" decel="50000" autoRev="1" fill="hold">
                                          <p:stCondLst>
                                            <p:cond delay="600"/>
                                          </p:stCondLst>
                                        </p:cTn>
                                        <p:tgtEl>
                                          <p:spTgt spid="35844">
                                            <p:txEl>
                                              <p:pRg st="0" end="0"/>
                                            </p:txEl>
                                          </p:spTgt>
                                        </p:tgtEl>
                                        <p:attrNameLst>
                                          <p:attrName>xshear</p:attrName>
                                        </p:attrNameLst>
                                      </p:cBhvr>
                                    </p:anim>
                                    <p:animScale>
                                      <p:cBhvr>
                                        <p:cTn id="9" dur="200" decel="100000" autoRev="1" fill="hold">
                                          <p:stCondLst>
                                            <p:cond delay="600"/>
                                          </p:stCondLst>
                                        </p:cTn>
                                        <p:tgtEl>
                                          <p:spTgt spid="35844">
                                            <p:txEl>
                                              <p:pRg st="0" end="0"/>
                                            </p:txEl>
                                          </p:spTgt>
                                        </p:tgtEl>
                                      </p:cBhvr>
                                      <p:from x="100000" y="100000"/>
                                      <p:to x="80000" y="100000"/>
                                    </p:animScale>
                                    <p:anim by="(#ppt_h/3+#ppt_w*0.1)" calcmode="lin" valueType="num">
                                      <p:cBhvr additive="sum">
                                        <p:cTn id="10" dur="200" decel="100000" autoRev="1" fill="hold">
                                          <p:stCondLst>
                                            <p:cond delay="600"/>
                                          </p:stCondLst>
                                        </p:cTn>
                                        <p:tgtEl>
                                          <p:spTgt spid="35844">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7892" name="Picture 4" descr="矿工图片2"/>
          <p:cNvPicPr>
            <a:picLocks noChangeAspect="1"/>
          </p:cNvPicPr>
          <p:nvPr/>
        </p:nvPicPr>
        <p:blipFill>
          <a:blip r:embed="rId1" cstate="print"/>
          <a:stretch>
            <a:fillRect/>
          </a:stretch>
        </p:blipFill>
        <p:spPr>
          <a:xfrm>
            <a:off x="3492500" y="999460"/>
            <a:ext cx="3955415" cy="5714395"/>
          </a:xfrm>
          <a:prstGeom prst="rect">
            <a:avLst/>
          </a:prstGeom>
          <a:noFill/>
          <a:ln w="9525">
            <a:noFill/>
          </a:ln>
        </p:spPr>
      </p:pic>
      <p:sp>
        <p:nvSpPr>
          <p:cNvPr id="37893" name="Text Box 5"/>
          <p:cNvSpPr txBox="1"/>
          <p:nvPr/>
        </p:nvSpPr>
        <p:spPr>
          <a:xfrm>
            <a:off x="3492500" y="680085"/>
            <a:ext cx="914400" cy="1476375"/>
          </a:xfrm>
          <a:prstGeom prst="rect">
            <a:avLst/>
          </a:prstGeom>
          <a:noFill/>
          <a:ln w="9525">
            <a:noFill/>
          </a:ln>
        </p:spPr>
        <p:txBody>
          <a:bodyPr>
            <a:spAutoFit/>
          </a:bodyPr>
          <a:lstStyle/>
          <a:p>
            <a:pPr>
              <a:spcBef>
                <a:spcPct val="50000"/>
              </a:spcBef>
            </a:pPr>
            <a:r>
              <a:rPr lang="zh-CN" altLang="en-US" sz="3600" b="1" dirty="0">
                <a:latin typeface="Arial" panose="020B0604020202020204" pitchFamily="34" charset="0"/>
                <a:ea typeface="黑体" panose="02010609060101010101" pitchFamily="49" charset="-122"/>
              </a:rPr>
              <a:t>矿</a:t>
            </a:r>
            <a:endParaRPr lang="zh-CN" altLang="en-US" sz="3600" b="1" dirty="0">
              <a:latin typeface="Arial" panose="020B0604020202020204" pitchFamily="34" charset="0"/>
              <a:ea typeface="黑体" panose="02010609060101010101" pitchFamily="49" charset="-122"/>
            </a:endParaRPr>
          </a:p>
          <a:p>
            <a:pPr>
              <a:spcBef>
                <a:spcPct val="50000"/>
              </a:spcBef>
            </a:pPr>
            <a:r>
              <a:rPr lang="zh-CN" altLang="en-US" sz="3600" b="1" dirty="0">
                <a:latin typeface="Arial" panose="020B0604020202020204" pitchFamily="34" charset="0"/>
                <a:ea typeface="黑体" panose="02010609060101010101" pitchFamily="49" charset="-122"/>
              </a:rPr>
              <a:t>灯</a:t>
            </a:r>
            <a:endParaRPr lang="zh-CN" altLang="en-US" sz="3600" b="1" dirty="0">
              <a:latin typeface="Arial" panose="020B0604020202020204" pitchFamily="34" charset="0"/>
              <a:ea typeface="黑体" panose="02010609060101010101" pitchFamily="49" charset="-122"/>
            </a:endParaRPr>
          </a:p>
        </p:txBody>
      </p:sp>
      <p:sp>
        <p:nvSpPr>
          <p:cNvPr id="45062" name="Rectangle 6"/>
          <p:cNvSpPr/>
          <p:nvPr/>
        </p:nvSpPr>
        <p:spPr>
          <a:xfrm>
            <a:off x="10501630" y="6345555"/>
            <a:ext cx="906780" cy="368300"/>
          </a:xfrm>
          <a:prstGeom prst="rect">
            <a:avLst/>
          </a:prstGeom>
          <a:noFill/>
          <a:ln w="9525">
            <a:noFill/>
          </a:ln>
        </p:spPr>
        <p:txBody>
          <a:bodyPr wrap="none">
            <a:spAutoFit/>
          </a:bodyPr>
          <a:lstStyle/>
          <a:p>
            <a:r>
              <a:rPr lang="en-US" altLang="zh-CN" dirty="0">
                <a:latin typeface="Arial" panose="020B0604020202020204" pitchFamily="34" charset="0"/>
                <a:hlinkClick r:id="rId2" action="ppaction://hlinksldjump"/>
              </a:rPr>
              <a:t>&lt;&lt;</a:t>
            </a:r>
            <a:r>
              <a:rPr lang="zh-CN" altLang="en-US" dirty="0">
                <a:latin typeface="Arial" panose="020B0604020202020204" pitchFamily="34" charset="0"/>
                <a:hlinkClick r:id="rId2" action="ppaction://hlinksldjump"/>
              </a:rPr>
              <a:t>返回</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1+#ppt_w/2"/>
                                          </p:val>
                                        </p:tav>
                                        <p:tav tm="100000">
                                          <p:val>
                                            <p:strVal val="#ppt_x"/>
                                          </p:val>
                                        </p:tav>
                                      </p:tavLst>
                                    </p:anim>
                                    <p:anim calcmode="lin" valueType="num">
                                      <p:cBhvr additive="base">
                                        <p:cTn id="8"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3"/>
                                        </p:tgtEl>
                                        <p:attrNameLst>
                                          <p:attrName>style.visibility</p:attrName>
                                        </p:attrNameLst>
                                      </p:cBhvr>
                                      <p:to>
                                        <p:strVal val="visible"/>
                                      </p:to>
                                    </p:set>
                                    <p:anim calcmode="lin" valueType="num">
                                      <p:cBhvr additive="base">
                                        <p:cTn id="13" dur="500" fill="hold"/>
                                        <p:tgtEl>
                                          <p:spTgt spid="37893"/>
                                        </p:tgtEl>
                                        <p:attrNameLst>
                                          <p:attrName>ppt_x</p:attrName>
                                        </p:attrNameLst>
                                      </p:cBhvr>
                                      <p:tavLst>
                                        <p:tav tm="0">
                                          <p:val>
                                            <p:strVal val="0-#ppt_w/2"/>
                                          </p:val>
                                        </p:tav>
                                        <p:tav tm="100000">
                                          <p:val>
                                            <p:strVal val="#ppt_x"/>
                                          </p:val>
                                        </p:tav>
                                      </p:tavLst>
                                    </p:anim>
                                    <p:anim calcmode="lin" valueType="num">
                                      <p:cBhvr additive="base">
                                        <p:cTn id="14" dur="500" fill="hold"/>
                                        <p:tgtEl>
                                          <p:spTgt spid="378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6082" name="Text Box 2"/>
          <p:cNvSpPr txBox="1"/>
          <p:nvPr/>
        </p:nvSpPr>
        <p:spPr>
          <a:xfrm>
            <a:off x="1752600" y="1066800"/>
            <a:ext cx="4876800" cy="5446395"/>
          </a:xfrm>
          <a:prstGeom prst="rect">
            <a:avLst/>
          </a:prstGeom>
          <a:noFill/>
          <a:ln w="9525">
            <a:noFill/>
          </a:ln>
        </p:spPr>
        <p:txBody>
          <a:bodyPr>
            <a:spAutoFit/>
          </a:bodyPr>
          <a:lstStyle/>
          <a:p>
            <a:pPr>
              <a:spcBef>
                <a:spcPct val="50000"/>
              </a:spcBef>
            </a:pPr>
            <a:r>
              <a:rPr lang="zh-CN" altLang="en-US" sz="2400" b="1" dirty="0">
                <a:latin typeface="Times New Roman" panose="02020603050405020304" pitchFamily="18" charset="0"/>
              </a:rPr>
              <a:t>我是你河边上破旧的老水车，</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数百年来纺着疲惫的歌；</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我是你额上熏黑的矿灯，</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照在你历史的隧洞里蜗行摸索；</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我是干瘪的稻穗；是失修的路基；</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是淤滩上的驳船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把纤绳深深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        勒进你的肩膊；</a:t>
            </a:r>
            <a:endParaRPr lang="zh-CN" altLang="en-US" sz="2400" b="1" dirty="0">
              <a:latin typeface="Times New Roman" panose="02020603050405020304" pitchFamily="18" charset="0"/>
            </a:endParaRPr>
          </a:p>
          <a:p>
            <a:pPr>
              <a:spcBef>
                <a:spcPct val="50000"/>
              </a:spcBef>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祖国啊！</a:t>
            </a:r>
            <a:endParaRPr lang="zh-CN" altLang="en-US" sz="2400" b="1" dirty="0">
              <a:latin typeface="Times New Roman" panose="02020603050405020304" pitchFamily="18" charset="0"/>
            </a:endParaRPr>
          </a:p>
          <a:p>
            <a:pPr>
              <a:spcBef>
                <a:spcPct val="50000"/>
              </a:spcBef>
            </a:pPr>
            <a:endParaRPr lang="en-US" altLang="zh-CN" sz="2400" b="1" dirty="0">
              <a:latin typeface="Times New Roman" panose="02020603050405020304" pitchFamily="18" charset="0"/>
            </a:endParaRPr>
          </a:p>
        </p:txBody>
      </p:sp>
      <p:sp>
        <p:nvSpPr>
          <p:cNvPr id="46083" name="Line 3"/>
          <p:cNvSpPr/>
          <p:nvPr/>
        </p:nvSpPr>
        <p:spPr>
          <a:xfrm>
            <a:off x="6443330" y="903766"/>
            <a:ext cx="0" cy="5741583"/>
          </a:xfrm>
          <a:prstGeom prst="line">
            <a:avLst/>
          </a:prstGeom>
          <a:ln w="9525" cap="flat" cmpd="sng">
            <a:solidFill>
              <a:schemeClr val="tx1"/>
            </a:solidFill>
            <a:prstDash val="solid"/>
            <a:headEnd type="none" w="med" len="med"/>
            <a:tailEnd type="none" w="med" len="med"/>
          </a:ln>
        </p:spPr>
      </p:sp>
      <p:sp>
        <p:nvSpPr>
          <p:cNvPr id="46084" name="Text Box 4"/>
          <p:cNvSpPr txBox="1"/>
          <p:nvPr/>
        </p:nvSpPr>
        <p:spPr>
          <a:xfrm>
            <a:off x="10372090" y="718820"/>
            <a:ext cx="1746250" cy="2306955"/>
          </a:xfrm>
          <a:prstGeom prst="rect">
            <a:avLst/>
          </a:prstGeom>
          <a:noFill/>
          <a:ln w="9525">
            <a:noFill/>
          </a:ln>
        </p:spPr>
        <p:txBody>
          <a:bodyPr wrap="square">
            <a:spAutoFit/>
          </a:bodyPr>
          <a:lstStyle/>
          <a:p>
            <a:pPr>
              <a:spcBef>
                <a:spcPct val="50000"/>
              </a:spcBef>
            </a:pPr>
            <a:r>
              <a:rPr lang="zh-CN" altLang="en-US" sz="2400" dirty="0">
                <a:latin typeface="Times New Roman" panose="02020603050405020304" pitchFamily="18" charset="0"/>
                <a:ea typeface="隶书" panose="02010509060101010101" pitchFamily="49" charset="-122"/>
              </a:rPr>
              <a:t>这一节写了哪些意象？这些意象蕴涵和象征了哪些社会内容？</a:t>
            </a:r>
            <a:endParaRPr lang="zh-CN" altLang="en-US" sz="2400" u="sng" dirty="0">
              <a:latin typeface="Times New Roman" panose="02020603050405020304" pitchFamily="18" charset="0"/>
            </a:endParaRPr>
          </a:p>
        </p:txBody>
      </p:sp>
      <p:sp>
        <p:nvSpPr>
          <p:cNvPr id="38917" name="Line 5"/>
          <p:cNvSpPr/>
          <p:nvPr/>
        </p:nvSpPr>
        <p:spPr>
          <a:xfrm>
            <a:off x="4648200" y="1600200"/>
            <a:ext cx="1143000" cy="0"/>
          </a:xfrm>
          <a:prstGeom prst="line">
            <a:avLst/>
          </a:prstGeom>
          <a:ln w="76200" cap="rnd" cmpd="sng">
            <a:solidFill>
              <a:srgbClr val="FF0000"/>
            </a:solidFill>
            <a:prstDash val="sysDot"/>
            <a:headEnd type="none" w="med" len="med"/>
            <a:tailEnd type="none" w="med" len="med"/>
          </a:ln>
        </p:spPr>
      </p:sp>
      <p:sp>
        <p:nvSpPr>
          <p:cNvPr id="38918" name="Line 6"/>
          <p:cNvSpPr/>
          <p:nvPr/>
        </p:nvSpPr>
        <p:spPr>
          <a:xfrm flipV="1">
            <a:off x="4267200" y="2667000"/>
            <a:ext cx="685800" cy="0"/>
          </a:xfrm>
          <a:prstGeom prst="line">
            <a:avLst/>
          </a:prstGeom>
          <a:ln w="76200" cap="rnd" cmpd="sng">
            <a:solidFill>
              <a:srgbClr val="FF0000"/>
            </a:solidFill>
            <a:prstDash val="sysDot"/>
            <a:headEnd type="none" w="med" len="med"/>
            <a:tailEnd type="none" w="med" len="med"/>
          </a:ln>
        </p:spPr>
      </p:sp>
      <p:sp>
        <p:nvSpPr>
          <p:cNvPr id="38919" name="Line 7"/>
          <p:cNvSpPr/>
          <p:nvPr/>
        </p:nvSpPr>
        <p:spPr>
          <a:xfrm>
            <a:off x="3352800" y="3733800"/>
            <a:ext cx="609600" cy="0"/>
          </a:xfrm>
          <a:prstGeom prst="line">
            <a:avLst/>
          </a:prstGeom>
          <a:ln w="76200" cap="rnd" cmpd="sng">
            <a:solidFill>
              <a:srgbClr val="FF0000"/>
            </a:solidFill>
            <a:prstDash val="sysDot"/>
            <a:headEnd type="none" w="med" len="med"/>
            <a:tailEnd type="none" w="med" len="med"/>
          </a:ln>
        </p:spPr>
      </p:sp>
      <p:sp>
        <p:nvSpPr>
          <p:cNvPr id="38920" name="Line 8"/>
          <p:cNvSpPr/>
          <p:nvPr/>
        </p:nvSpPr>
        <p:spPr>
          <a:xfrm>
            <a:off x="3429000" y="4267200"/>
            <a:ext cx="533400" cy="0"/>
          </a:xfrm>
          <a:prstGeom prst="line">
            <a:avLst/>
          </a:prstGeom>
          <a:ln w="76200" cap="rnd" cmpd="sng">
            <a:solidFill>
              <a:srgbClr val="FF0000"/>
            </a:solidFill>
            <a:prstDash val="sysDot"/>
            <a:headEnd type="none" w="med" len="med"/>
            <a:tailEnd type="none" w="med" len="med"/>
          </a:ln>
        </p:spPr>
      </p:sp>
      <p:sp>
        <p:nvSpPr>
          <p:cNvPr id="38921" name="AutoShape 9"/>
          <p:cNvSpPr/>
          <p:nvPr/>
        </p:nvSpPr>
        <p:spPr>
          <a:xfrm>
            <a:off x="6096000" y="1295400"/>
            <a:ext cx="762000" cy="381000"/>
          </a:xfrm>
          <a:prstGeom prst="rightArrow">
            <a:avLst>
              <a:gd name="adj1" fmla="val 50000"/>
              <a:gd name="adj2" fmla="val 50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38922" name="Text Box 10"/>
          <p:cNvSpPr txBox="1"/>
          <p:nvPr/>
        </p:nvSpPr>
        <p:spPr>
          <a:xfrm>
            <a:off x="7010400" y="1219200"/>
            <a:ext cx="838200" cy="460375"/>
          </a:xfrm>
          <a:prstGeom prst="rect">
            <a:avLst/>
          </a:prstGeom>
          <a:noFill/>
          <a:ln w="9525">
            <a:noFill/>
          </a:ln>
        </p:spPr>
        <p:txBody>
          <a:bodyPr>
            <a:spAutoFit/>
          </a:bodyPr>
          <a:lstStyle/>
          <a:p>
            <a:pPr>
              <a:spcBef>
                <a:spcPct val="50000"/>
              </a:spcBef>
            </a:pPr>
            <a:r>
              <a:rPr lang="zh-CN" altLang="en-US" sz="2400" b="1" dirty="0">
                <a:latin typeface="Times New Roman" panose="02020603050405020304" pitchFamily="18" charset="0"/>
                <a:ea typeface="华文彩云" panose="02010800040101010101" pitchFamily="2" charset="-122"/>
              </a:rPr>
              <a:t>乡村</a:t>
            </a:r>
            <a:endParaRPr lang="zh-CN" altLang="en-US" sz="2400" b="1" dirty="0">
              <a:latin typeface="Times New Roman" panose="02020603050405020304" pitchFamily="18" charset="0"/>
              <a:ea typeface="华文彩云" panose="02010800040101010101" pitchFamily="2" charset="-122"/>
            </a:endParaRPr>
          </a:p>
        </p:txBody>
      </p:sp>
      <p:sp>
        <p:nvSpPr>
          <p:cNvPr id="38923" name="Text Box 11"/>
          <p:cNvSpPr txBox="1"/>
          <p:nvPr/>
        </p:nvSpPr>
        <p:spPr>
          <a:xfrm>
            <a:off x="6934200" y="2286000"/>
            <a:ext cx="838200" cy="460375"/>
          </a:xfrm>
          <a:prstGeom prst="rect">
            <a:avLst/>
          </a:prstGeom>
          <a:noFill/>
          <a:ln w="9525">
            <a:noFill/>
          </a:ln>
        </p:spPr>
        <p:txBody>
          <a:bodyPr>
            <a:spAutoFit/>
          </a:bodyPr>
          <a:lstStyle/>
          <a:p>
            <a:pPr>
              <a:spcBef>
                <a:spcPct val="50000"/>
              </a:spcBef>
            </a:pPr>
            <a:r>
              <a:rPr lang="zh-CN" altLang="en-US" sz="2400" b="1" dirty="0">
                <a:latin typeface="Times New Roman" panose="02020603050405020304" pitchFamily="18" charset="0"/>
                <a:ea typeface="华文彩云" panose="02010800040101010101" pitchFamily="2" charset="-122"/>
              </a:rPr>
              <a:t>厂矿</a:t>
            </a:r>
            <a:endParaRPr lang="zh-CN" altLang="en-US" sz="2400" b="1" dirty="0">
              <a:latin typeface="Times New Roman" panose="02020603050405020304" pitchFamily="18" charset="0"/>
              <a:ea typeface="华文彩云" panose="02010800040101010101" pitchFamily="2" charset="-122"/>
            </a:endParaRPr>
          </a:p>
        </p:txBody>
      </p:sp>
      <p:sp>
        <p:nvSpPr>
          <p:cNvPr id="38924" name="AutoShape 12"/>
          <p:cNvSpPr/>
          <p:nvPr/>
        </p:nvSpPr>
        <p:spPr>
          <a:xfrm>
            <a:off x="6096000" y="2286000"/>
            <a:ext cx="762000" cy="381000"/>
          </a:xfrm>
          <a:prstGeom prst="rightArrow">
            <a:avLst>
              <a:gd name="adj1" fmla="val 50000"/>
              <a:gd name="adj2" fmla="val 50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38925" name="Line 13"/>
          <p:cNvSpPr/>
          <p:nvPr/>
        </p:nvSpPr>
        <p:spPr>
          <a:xfrm>
            <a:off x="5486400" y="3733800"/>
            <a:ext cx="609600" cy="0"/>
          </a:xfrm>
          <a:prstGeom prst="line">
            <a:avLst/>
          </a:prstGeom>
          <a:ln w="76200" cap="rnd" cmpd="sng">
            <a:solidFill>
              <a:srgbClr val="FF0000"/>
            </a:solidFill>
            <a:prstDash val="sysDot"/>
            <a:headEnd type="none" w="med" len="med"/>
            <a:tailEnd type="none" w="med" len="med"/>
          </a:ln>
        </p:spPr>
      </p:sp>
      <p:sp>
        <p:nvSpPr>
          <p:cNvPr id="38926" name="Text Box 14"/>
          <p:cNvSpPr txBox="1"/>
          <p:nvPr/>
        </p:nvSpPr>
        <p:spPr>
          <a:xfrm>
            <a:off x="7162800" y="3276600"/>
            <a:ext cx="990600" cy="460375"/>
          </a:xfrm>
          <a:prstGeom prst="rect">
            <a:avLst/>
          </a:prstGeom>
          <a:noFill/>
          <a:ln w="9525">
            <a:noFill/>
          </a:ln>
        </p:spPr>
        <p:txBody>
          <a:bodyPr>
            <a:spAutoFit/>
          </a:bodyPr>
          <a:lstStyle/>
          <a:p>
            <a:pPr>
              <a:spcBef>
                <a:spcPct val="50000"/>
              </a:spcBef>
            </a:pPr>
            <a:r>
              <a:rPr lang="zh-CN" altLang="en-US" sz="2400" b="1" dirty="0">
                <a:latin typeface="Times New Roman" panose="02020603050405020304" pitchFamily="18" charset="0"/>
                <a:ea typeface="华文彩云" panose="02010800040101010101" pitchFamily="2" charset="-122"/>
              </a:rPr>
              <a:t>收获</a:t>
            </a:r>
            <a:endParaRPr lang="zh-CN" altLang="en-US" sz="2400" b="1" dirty="0">
              <a:latin typeface="Times New Roman" panose="02020603050405020304" pitchFamily="18" charset="0"/>
              <a:ea typeface="华文彩云" panose="02010800040101010101" pitchFamily="2" charset="-122"/>
            </a:endParaRPr>
          </a:p>
        </p:txBody>
      </p:sp>
      <p:sp>
        <p:nvSpPr>
          <p:cNvPr id="38927" name="AutoShape 15"/>
          <p:cNvSpPr/>
          <p:nvPr/>
        </p:nvSpPr>
        <p:spPr>
          <a:xfrm>
            <a:off x="6324600" y="3352800"/>
            <a:ext cx="762000" cy="381000"/>
          </a:xfrm>
          <a:prstGeom prst="rightArrow">
            <a:avLst>
              <a:gd name="adj1" fmla="val 50000"/>
              <a:gd name="adj2" fmla="val 50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38928" name="AutoShape 16"/>
          <p:cNvSpPr/>
          <p:nvPr/>
        </p:nvSpPr>
        <p:spPr>
          <a:xfrm>
            <a:off x="6324600" y="3886200"/>
            <a:ext cx="762000" cy="381000"/>
          </a:xfrm>
          <a:prstGeom prst="rightArrow">
            <a:avLst>
              <a:gd name="adj1" fmla="val 50000"/>
              <a:gd name="adj2" fmla="val 50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38929" name="Line 17"/>
          <p:cNvSpPr/>
          <p:nvPr/>
        </p:nvSpPr>
        <p:spPr>
          <a:xfrm flipV="1">
            <a:off x="3733800" y="1600200"/>
            <a:ext cx="685800" cy="0"/>
          </a:xfrm>
          <a:prstGeom prst="line">
            <a:avLst/>
          </a:prstGeom>
          <a:ln w="50800" cap="flat" cmpd="sng">
            <a:solidFill>
              <a:srgbClr val="0000FF"/>
            </a:solidFill>
            <a:prstDash val="sysDot"/>
            <a:headEnd type="none" w="med" len="med"/>
            <a:tailEnd type="none" w="med" len="med"/>
          </a:ln>
        </p:spPr>
      </p:sp>
      <p:sp>
        <p:nvSpPr>
          <p:cNvPr id="38930" name="Line 18"/>
          <p:cNvSpPr/>
          <p:nvPr/>
        </p:nvSpPr>
        <p:spPr>
          <a:xfrm flipV="1">
            <a:off x="3429000" y="2667000"/>
            <a:ext cx="685800" cy="0"/>
          </a:xfrm>
          <a:prstGeom prst="line">
            <a:avLst/>
          </a:prstGeom>
          <a:ln w="50800" cap="flat" cmpd="sng">
            <a:solidFill>
              <a:srgbClr val="0000FF"/>
            </a:solidFill>
            <a:prstDash val="sysDot"/>
            <a:headEnd type="none" w="med" len="med"/>
            <a:tailEnd type="none" w="med" len="med"/>
          </a:ln>
        </p:spPr>
      </p:sp>
      <p:sp>
        <p:nvSpPr>
          <p:cNvPr id="38931" name="Line 19"/>
          <p:cNvSpPr/>
          <p:nvPr/>
        </p:nvSpPr>
        <p:spPr>
          <a:xfrm flipV="1">
            <a:off x="2590800" y="3733800"/>
            <a:ext cx="685800" cy="0"/>
          </a:xfrm>
          <a:prstGeom prst="line">
            <a:avLst/>
          </a:prstGeom>
          <a:ln w="50800" cap="flat" cmpd="sng">
            <a:solidFill>
              <a:srgbClr val="0000FF"/>
            </a:solidFill>
            <a:prstDash val="sysDot"/>
            <a:headEnd type="none" w="med" len="med"/>
            <a:tailEnd type="none" w="med" len="med"/>
          </a:ln>
        </p:spPr>
      </p:sp>
      <p:sp>
        <p:nvSpPr>
          <p:cNvPr id="38932" name="Line 20"/>
          <p:cNvSpPr/>
          <p:nvPr/>
        </p:nvSpPr>
        <p:spPr>
          <a:xfrm flipV="1">
            <a:off x="4648200" y="3733800"/>
            <a:ext cx="685800" cy="0"/>
          </a:xfrm>
          <a:prstGeom prst="line">
            <a:avLst/>
          </a:prstGeom>
          <a:ln w="50800" cap="flat" cmpd="sng">
            <a:solidFill>
              <a:srgbClr val="0000FF"/>
            </a:solidFill>
            <a:prstDash val="sysDot"/>
            <a:headEnd type="none" w="med" len="med"/>
            <a:tailEnd type="none" w="med" len="med"/>
          </a:ln>
        </p:spPr>
      </p:sp>
      <p:sp>
        <p:nvSpPr>
          <p:cNvPr id="38933" name="Line 21"/>
          <p:cNvSpPr/>
          <p:nvPr/>
        </p:nvSpPr>
        <p:spPr>
          <a:xfrm flipV="1">
            <a:off x="2286000" y="4267200"/>
            <a:ext cx="914400" cy="0"/>
          </a:xfrm>
          <a:prstGeom prst="line">
            <a:avLst/>
          </a:prstGeom>
          <a:ln w="50800" cap="flat" cmpd="sng">
            <a:solidFill>
              <a:srgbClr val="0000FF"/>
            </a:solidFill>
            <a:prstDash val="sysDot"/>
            <a:headEnd type="none" w="med" len="med"/>
            <a:tailEnd type="none" w="med" len="med"/>
          </a:ln>
        </p:spPr>
      </p:sp>
      <p:sp>
        <p:nvSpPr>
          <p:cNvPr id="38934" name="Text Box 22"/>
          <p:cNvSpPr txBox="1"/>
          <p:nvPr/>
        </p:nvSpPr>
        <p:spPr>
          <a:xfrm>
            <a:off x="7924800" y="1295400"/>
            <a:ext cx="2743200" cy="368300"/>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中国的             窘迫艰难</a:t>
            </a:r>
            <a:endParaRPr lang="zh-CN" altLang="en-US" b="1" dirty="0">
              <a:latin typeface="Times New Roman" panose="02020603050405020304" pitchFamily="18" charset="0"/>
            </a:endParaRPr>
          </a:p>
        </p:txBody>
      </p:sp>
      <p:sp>
        <p:nvSpPr>
          <p:cNvPr id="38935" name="Text Box 23"/>
          <p:cNvSpPr txBox="1"/>
          <p:nvPr/>
        </p:nvSpPr>
        <p:spPr>
          <a:xfrm>
            <a:off x="8610600" y="1157288"/>
            <a:ext cx="990600" cy="521970"/>
          </a:xfrm>
          <a:prstGeom prst="rect">
            <a:avLst/>
          </a:prstGeom>
          <a:noFill/>
          <a:ln w="9525">
            <a:noFill/>
          </a:ln>
        </p:spPr>
        <p:txBody>
          <a:bodyPr>
            <a:spAutoFit/>
          </a:bodyPr>
          <a:lstStyle/>
          <a:p>
            <a:pPr>
              <a:spcBef>
                <a:spcPct val="50000"/>
              </a:spcBef>
            </a:pPr>
            <a:r>
              <a:rPr lang="zh-CN" altLang="en-US" sz="2800" b="1" dirty="0">
                <a:solidFill>
                  <a:srgbClr val="FF3300"/>
                </a:solidFill>
                <a:latin typeface="Times New Roman" panose="02020603050405020304" pitchFamily="18" charset="0"/>
              </a:rPr>
              <a:t>农业</a:t>
            </a:r>
            <a:endParaRPr lang="zh-CN" altLang="en-US" sz="2800" b="1" dirty="0">
              <a:solidFill>
                <a:srgbClr val="FF3300"/>
              </a:solidFill>
              <a:latin typeface="Times New Roman" panose="02020603050405020304" pitchFamily="18" charset="0"/>
            </a:endParaRPr>
          </a:p>
        </p:txBody>
      </p:sp>
      <p:sp>
        <p:nvSpPr>
          <p:cNvPr id="38936" name="Text Box 24"/>
          <p:cNvSpPr txBox="1"/>
          <p:nvPr/>
        </p:nvSpPr>
        <p:spPr>
          <a:xfrm>
            <a:off x="7924800" y="2362200"/>
            <a:ext cx="2743200" cy="368300"/>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中国的             艰难沉重</a:t>
            </a:r>
            <a:endParaRPr lang="zh-CN" altLang="en-US" b="1" dirty="0">
              <a:latin typeface="Times New Roman" panose="02020603050405020304" pitchFamily="18" charset="0"/>
            </a:endParaRPr>
          </a:p>
        </p:txBody>
      </p:sp>
      <p:sp>
        <p:nvSpPr>
          <p:cNvPr id="38937" name="Text Box 25"/>
          <p:cNvSpPr txBox="1"/>
          <p:nvPr/>
        </p:nvSpPr>
        <p:spPr>
          <a:xfrm>
            <a:off x="8610600" y="2209800"/>
            <a:ext cx="990600" cy="521970"/>
          </a:xfrm>
          <a:prstGeom prst="rect">
            <a:avLst/>
          </a:prstGeom>
          <a:noFill/>
          <a:ln w="9525">
            <a:noFill/>
          </a:ln>
        </p:spPr>
        <p:txBody>
          <a:bodyPr>
            <a:spAutoFit/>
          </a:bodyPr>
          <a:lstStyle/>
          <a:p>
            <a:pPr>
              <a:spcBef>
                <a:spcPct val="50000"/>
              </a:spcBef>
            </a:pPr>
            <a:r>
              <a:rPr lang="zh-CN" altLang="en-US" sz="2800" b="1" dirty="0">
                <a:solidFill>
                  <a:srgbClr val="FF3300"/>
                </a:solidFill>
                <a:latin typeface="Times New Roman" panose="02020603050405020304" pitchFamily="18" charset="0"/>
              </a:rPr>
              <a:t>工业</a:t>
            </a:r>
            <a:endParaRPr lang="zh-CN" altLang="en-US" sz="2800" b="1" dirty="0">
              <a:solidFill>
                <a:srgbClr val="FF3300"/>
              </a:solidFill>
              <a:latin typeface="Times New Roman" panose="02020603050405020304" pitchFamily="18" charset="0"/>
            </a:endParaRPr>
          </a:p>
        </p:txBody>
      </p:sp>
      <p:sp>
        <p:nvSpPr>
          <p:cNvPr id="38938" name="Text Box 26"/>
          <p:cNvSpPr txBox="1"/>
          <p:nvPr/>
        </p:nvSpPr>
        <p:spPr>
          <a:xfrm>
            <a:off x="7924800" y="3352800"/>
            <a:ext cx="2743200" cy="368300"/>
          </a:xfrm>
          <a:prstGeom prst="rect">
            <a:avLst/>
          </a:prstGeom>
          <a:noFill/>
          <a:ln w="9525">
            <a:noFill/>
          </a:ln>
        </p:spPr>
        <p:txBody>
          <a:bodyPr>
            <a:spAutoFit/>
          </a:bodyPr>
          <a:lstStyle/>
          <a:p>
            <a:pPr>
              <a:spcBef>
                <a:spcPct val="50000"/>
              </a:spcBef>
            </a:pPr>
            <a:r>
              <a:rPr lang="en-US" altLang="zh-CN" b="1" dirty="0">
                <a:latin typeface="Times New Roman" panose="02020603050405020304" pitchFamily="18" charset="0"/>
              </a:rPr>
              <a:t>                   </a:t>
            </a:r>
            <a:r>
              <a:rPr lang="zh-CN" altLang="en-US" b="1" dirty="0">
                <a:latin typeface="Times New Roman" panose="02020603050405020304" pitchFamily="18" charset="0"/>
              </a:rPr>
              <a:t>空洞贫乏</a:t>
            </a:r>
            <a:endParaRPr lang="zh-CN" altLang="en-US" b="1" dirty="0">
              <a:latin typeface="Times New Roman" panose="02020603050405020304" pitchFamily="18" charset="0"/>
            </a:endParaRPr>
          </a:p>
        </p:txBody>
      </p:sp>
      <p:sp>
        <p:nvSpPr>
          <p:cNvPr id="38939" name="Text Box 27"/>
          <p:cNvSpPr txBox="1"/>
          <p:nvPr/>
        </p:nvSpPr>
        <p:spPr>
          <a:xfrm>
            <a:off x="8305800" y="3200400"/>
            <a:ext cx="990600" cy="521970"/>
          </a:xfrm>
          <a:prstGeom prst="rect">
            <a:avLst/>
          </a:prstGeom>
          <a:noFill/>
          <a:ln w="9525">
            <a:noFill/>
          </a:ln>
        </p:spPr>
        <p:txBody>
          <a:bodyPr>
            <a:spAutoFit/>
          </a:bodyPr>
          <a:lstStyle/>
          <a:p>
            <a:pPr>
              <a:spcBef>
                <a:spcPct val="50000"/>
              </a:spcBef>
            </a:pPr>
            <a:r>
              <a:rPr lang="zh-CN" altLang="en-US" sz="2800" b="1" dirty="0">
                <a:solidFill>
                  <a:srgbClr val="FF3300"/>
                </a:solidFill>
                <a:latin typeface="Times New Roman" panose="02020603050405020304" pitchFamily="18" charset="0"/>
              </a:rPr>
              <a:t>收获</a:t>
            </a:r>
            <a:endParaRPr lang="zh-CN" altLang="en-US" sz="2800" b="1" dirty="0">
              <a:solidFill>
                <a:srgbClr val="FF3300"/>
              </a:solidFill>
              <a:latin typeface="Times New Roman" panose="02020603050405020304" pitchFamily="18" charset="0"/>
            </a:endParaRPr>
          </a:p>
        </p:txBody>
      </p:sp>
      <p:sp>
        <p:nvSpPr>
          <p:cNvPr id="38940" name="Text Box 28"/>
          <p:cNvSpPr txBox="1"/>
          <p:nvPr/>
        </p:nvSpPr>
        <p:spPr>
          <a:xfrm>
            <a:off x="7239000" y="3886200"/>
            <a:ext cx="990600" cy="460375"/>
          </a:xfrm>
          <a:prstGeom prst="rect">
            <a:avLst/>
          </a:prstGeom>
          <a:noFill/>
          <a:ln w="9525">
            <a:noFill/>
          </a:ln>
        </p:spPr>
        <p:txBody>
          <a:bodyPr>
            <a:spAutoFit/>
          </a:bodyPr>
          <a:lstStyle/>
          <a:p>
            <a:pPr>
              <a:spcBef>
                <a:spcPct val="50000"/>
              </a:spcBef>
            </a:pPr>
            <a:r>
              <a:rPr lang="zh-CN" altLang="en-US" sz="2400" b="1" dirty="0">
                <a:latin typeface="Times New Roman" panose="02020603050405020304" pitchFamily="18" charset="0"/>
                <a:ea typeface="华文彩云" panose="02010800040101010101" pitchFamily="2" charset="-122"/>
              </a:rPr>
              <a:t>困境</a:t>
            </a:r>
            <a:endParaRPr lang="zh-CN" altLang="en-US" sz="2400" b="1" dirty="0">
              <a:latin typeface="Times New Roman" panose="02020603050405020304" pitchFamily="18" charset="0"/>
              <a:ea typeface="华文彩云" panose="02010800040101010101" pitchFamily="2" charset="-122"/>
            </a:endParaRPr>
          </a:p>
        </p:txBody>
      </p:sp>
      <p:sp>
        <p:nvSpPr>
          <p:cNvPr id="38941" name="Text Box 29"/>
          <p:cNvSpPr txBox="1"/>
          <p:nvPr/>
        </p:nvSpPr>
        <p:spPr>
          <a:xfrm>
            <a:off x="8001000" y="3962400"/>
            <a:ext cx="2514600" cy="368300"/>
          </a:xfrm>
          <a:prstGeom prst="rect">
            <a:avLst/>
          </a:prstGeom>
          <a:noFill/>
          <a:ln w="9525">
            <a:noFill/>
          </a:ln>
        </p:spPr>
        <p:txBody>
          <a:bodyPr>
            <a:spAutoFit/>
          </a:bodyPr>
          <a:lstStyle/>
          <a:p>
            <a:pPr>
              <a:spcBef>
                <a:spcPct val="50000"/>
              </a:spcBef>
            </a:pPr>
            <a:r>
              <a:rPr lang="zh-CN" altLang="en-US" b="1" dirty="0">
                <a:latin typeface="Times New Roman" panose="02020603050405020304" pitchFamily="18" charset="0"/>
              </a:rPr>
              <a:t>中国的            缓慢前进</a:t>
            </a:r>
            <a:endParaRPr lang="zh-CN" altLang="en-US" b="1" dirty="0">
              <a:latin typeface="Times New Roman" panose="02020603050405020304" pitchFamily="18" charset="0"/>
            </a:endParaRPr>
          </a:p>
        </p:txBody>
      </p:sp>
      <p:sp>
        <p:nvSpPr>
          <p:cNvPr id="38942" name="Text Box 30"/>
          <p:cNvSpPr txBox="1"/>
          <p:nvPr/>
        </p:nvSpPr>
        <p:spPr>
          <a:xfrm>
            <a:off x="8686800" y="3824288"/>
            <a:ext cx="990600" cy="521970"/>
          </a:xfrm>
          <a:prstGeom prst="rect">
            <a:avLst/>
          </a:prstGeom>
          <a:noFill/>
          <a:ln w="9525">
            <a:noFill/>
          </a:ln>
        </p:spPr>
        <p:txBody>
          <a:bodyPr>
            <a:spAutoFit/>
          </a:bodyPr>
          <a:lstStyle/>
          <a:p>
            <a:pPr>
              <a:spcBef>
                <a:spcPct val="50000"/>
              </a:spcBef>
            </a:pPr>
            <a:r>
              <a:rPr lang="zh-CN" altLang="en-US" sz="2800" b="1" dirty="0">
                <a:solidFill>
                  <a:srgbClr val="FF3300"/>
                </a:solidFill>
                <a:latin typeface="Times New Roman" panose="02020603050405020304" pitchFamily="18" charset="0"/>
              </a:rPr>
              <a:t>局面</a:t>
            </a:r>
            <a:endParaRPr lang="zh-CN" altLang="en-US" sz="2800" b="1" dirty="0">
              <a:solidFill>
                <a:srgbClr val="FF3300"/>
              </a:solidFill>
              <a:latin typeface="Times New Roman" panose="02020603050405020304" pitchFamily="18" charset="0"/>
            </a:endParaRPr>
          </a:p>
        </p:txBody>
      </p:sp>
      <p:sp>
        <p:nvSpPr>
          <p:cNvPr id="38943" name="Text Box 33"/>
          <p:cNvSpPr txBox="1"/>
          <p:nvPr/>
        </p:nvSpPr>
        <p:spPr>
          <a:xfrm>
            <a:off x="6629400" y="1917700"/>
            <a:ext cx="3962400" cy="1076325"/>
          </a:xfrm>
          <a:prstGeom prst="rect">
            <a:avLst/>
          </a:prstGeom>
          <a:solidFill>
            <a:schemeClr val="bg1"/>
          </a:solidFill>
          <a:ln w="9525">
            <a:noFill/>
          </a:ln>
        </p:spPr>
        <p:txBody>
          <a:bodyPr>
            <a:spAutoFit/>
          </a:bodyPr>
          <a:lstStyle/>
          <a:p>
            <a:pPr>
              <a:spcBef>
                <a:spcPct val="50000"/>
              </a:spcBef>
            </a:pPr>
            <a:r>
              <a:rPr lang="zh-CN" altLang="en-US" sz="3200" b="1" dirty="0">
                <a:solidFill>
                  <a:srgbClr val="0000FF"/>
                </a:solidFill>
                <a:latin typeface="Times New Roman" panose="02020603050405020304" pitchFamily="18" charset="0"/>
              </a:rPr>
              <a:t>这些意象之间有什么联系？</a:t>
            </a:r>
            <a:endParaRPr lang="zh-CN" altLang="en-US" sz="3200" b="1" dirty="0">
              <a:solidFill>
                <a:srgbClr val="FF0000"/>
              </a:solidFill>
              <a:latin typeface="Times New Roman" panose="02020603050405020304" pitchFamily="18" charset="0"/>
            </a:endParaRPr>
          </a:p>
        </p:txBody>
      </p:sp>
      <p:sp>
        <p:nvSpPr>
          <p:cNvPr id="38944" name="Text Box 34"/>
          <p:cNvSpPr txBox="1"/>
          <p:nvPr/>
        </p:nvSpPr>
        <p:spPr>
          <a:xfrm>
            <a:off x="6629400" y="2994025"/>
            <a:ext cx="4114800" cy="2707005"/>
          </a:xfrm>
          <a:prstGeom prst="rect">
            <a:avLst/>
          </a:prstGeom>
          <a:solidFill>
            <a:schemeClr val="bg1"/>
          </a:solidFill>
          <a:ln w="9525">
            <a:noFill/>
          </a:ln>
        </p:spPr>
        <p:txBody>
          <a:bodyPr>
            <a:spAutoFit/>
          </a:bodyPr>
          <a:lstStyle/>
          <a:p>
            <a:pPr>
              <a:spcBef>
                <a:spcPct val="50000"/>
              </a:spcBef>
            </a:pPr>
            <a:r>
              <a:rPr lang="zh-CN" altLang="en-US" sz="3200" b="1" dirty="0">
                <a:solidFill>
                  <a:srgbClr val="FF0000"/>
                </a:solidFill>
                <a:latin typeface="Times New Roman" panose="02020603050405020304" pitchFamily="18" charset="0"/>
              </a:rPr>
              <a:t>都表现了祖国</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中国的特点，概括出中国处于</a:t>
            </a:r>
            <a:r>
              <a:rPr lang="zh-CN" altLang="en-US" sz="3200" b="1" dirty="0">
                <a:solidFill>
                  <a:srgbClr val="0033CC"/>
                </a:solidFill>
                <a:latin typeface="Times New Roman" panose="02020603050405020304" pitchFamily="18" charset="0"/>
              </a:rPr>
              <a:t>贫穷和落后</a:t>
            </a:r>
            <a:r>
              <a:rPr lang="zh-CN" altLang="en-US" sz="3200" b="1" dirty="0">
                <a:solidFill>
                  <a:srgbClr val="FF0000"/>
                </a:solidFill>
                <a:latin typeface="Times New Roman" panose="02020603050405020304" pitchFamily="18" charset="0"/>
              </a:rPr>
              <a:t>的状态。</a:t>
            </a:r>
            <a:endParaRPr lang="zh-CN" altLang="en-US" sz="3200" b="1" dirty="0">
              <a:solidFill>
                <a:srgbClr val="FF0000"/>
              </a:solidFill>
              <a:latin typeface="Times New Roman" panose="02020603050405020304" pitchFamily="18" charset="0"/>
            </a:endParaRPr>
          </a:p>
          <a:p>
            <a:pPr>
              <a:spcBef>
                <a:spcPct val="50000"/>
              </a:spcBef>
            </a:pPr>
            <a:r>
              <a:rPr lang="zh-CN" altLang="en-US" sz="2800" b="1" dirty="0">
                <a:solidFill>
                  <a:srgbClr val="0000FF"/>
                </a:solidFill>
                <a:latin typeface="Times New Roman" panose="02020603050405020304" pitchFamily="18" charset="0"/>
              </a:rPr>
              <a:t>     </a:t>
            </a:r>
            <a:endParaRPr lang="zh-CN" altLang="en-US" sz="3200" b="1" dirty="0">
              <a:solidFill>
                <a:srgbClr val="FF0000"/>
              </a:solidFill>
              <a:latin typeface="Times New Roman" panose="02020603050405020304" pitchFamily="18" charset="0"/>
            </a:endParaRPr>
          </a:p>
        </p:txBody>
      </p:sp>
      <p:sp>
        <p:nvSpPr>
          <p:cNvPr id="38945" name="Text Box 35"/>
          <p:cNvSpPr txBox="1"/>
          <p:nvPr/>
        </p:nvSpPr>
        <p:spPr>
          <a:xfrm>
            <a:off x="4495800" y="5867400"/>
            <a:ext cx="5181600" cy="583565"/>
          </a:xfrm>
          <a:prstGeom prst="rect">
            <a:avLst/>
          </a:prstGeom>
          <a:noFill/>
          <a:ln w="9525">
            <a:noFill/>
          </a:ln>
        </p:spPr>
        <p:txBody>
          <a:bodyPr>
            <a:spAutoFit/>
          </a:bodyPr>
          <a:lstStyle/>
          <a:p>
            <a:pPr>
              <a:spcBef>
                <a:spcPct val="50000"/>
              </a:spcBef>
            </a:pPr>
            <a:r>
              <a:rPr lang="zh-CN" altLang="en-US" sz="3200" b="1" dirty="0">
                <a:solidFill>
                  <a:srgbClr val="0000FF"/>
                </a:solidFill>
                <a:latin typeface="Times New Roman" panose="02020603050405020304" pitchFamily="18" charset="0"/>
              </a:rPr>
              <a:t>感情基调：</a:t>
            </a:r>
            <a:r>
              <a:rPr lang="zh-CN" altLang="en-US" sz="3200" b="1" dirty="0">
                <a:solidFill>
                  <a:srgbClr val="FF0000"/>
                </a:solidFill>
                <a:latin typeface="Times New Roman" panose="02020603050405020304" pitchFamily="18" charset="0"/>
              </a:rPr>
              <a:t>深沉而悲痛。</a:t>
            </a:r>
            <a:endParaRPr lang="zh-CN" altLang="en-US" sz="32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additive="base">
                                        <p:cTn id="7" dur="500" fill="hold"/>
                                        <p:tgtEl>
                                          <p:spTgt spid="38917"/>
                                        </p:tgtEl>
                                        <p:attrNameLst>
                                          <p:attrName>ppt_x</p:attrName>
                                        </p:attrNameLst>
                                      </p:cBhvr>
                                      <p:tavLst>
                                        <p:tav tm="0">
                                          <p:val>
                                            <p:strVal val="0-#ppt_w/2"/>
                                          </p:val>
                                        </p:tav>
                                        <p:tav tm="100000">
                                          <p:val>
                                            <p:strVal val="#ppt_x"/>
                                          </p:val>
                                        </p:tav>
                                      </p:tavLst>
                                    </p:anim>
                                    <p:anim calcmode="lin" valueType="num">
                                      <p:cBhvr additive="base">
                                        <p:cTn id="8"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918"/>
                                        </p:tgtEl>
                                        <p:attrNameLst>
                                          <p:attrName>style.visibility</p:attrName>
                                        </p:attrNameLst>
                                      </p:cBhvr>
                                      <p:to>
                                        <p:strVal val="visible"/>
                                      </p:to>
                                    </p:set>
                                    <p:anim calcmode="lin" valueType="num">
                                      <p:cBhvr additive="base">
                                        <p:cTn id="13" dur="500" fill="hold"/>
                                        <p:tgtEl>
                                          <p:spTgt spid="38918"/>
                                        </p:tgtEl>
                                        <p:attrNameLst>
                                          <p:attrName>ppt_x</p:attrName>
                                        </p:attrNameLst>
                                      </p:cBhvr>
                                      <p:tavLst>
                                        <p:tav tm="0">
                                          <p:val>
                                            <p:strVal val="0-#ppt_w/2"/>
                                          </p:val>
                                        </p:tav>
                                        <p:tav tm="100000">
                                          <p:val>
                                            <p:strVal val="#ppt_x"/>
                                          </p:val>
                                        </p:tav>
                                      </p:tavLst>
                                    </p:anim>
                                    <p:anim calcmode="lin" valueType="num">
                                      <p:cBhvr additive="base">
                                        <p:cTn id="14" dur="500" fill="hold"/>
                                        <p:tgtEl>
                                          <p:spTgt spid="389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8919"/>
                                        </p:tgtEl>
                                        <p:attrNameLst>
                                          <p:attrName>style.visibility</p:attrName>
                                        </p:attrNameLst>
                                      </p:cBhvr>
                                      <p:to>
                                        <p:strVal val="visible"/>
                                      </p:to>
                                    </p:set>
                                    <p:anim calcmode="lin" valueType="num">
                                      <p:cBhvr additive="base">
                                        <p:cTn id="19" dur="500" fill="hold"/>
                                        <p:tgtEl>
                                          <p:spTgt spid="38919"/>
                                        </p:tgtEl>
                                        <p:attrNameLst>
                                          <p:attrName>ppt_x</p:attrName>
                                        </p:attrNameLst>
                                      </p:cBhvr>
                                      <p:tavLst>
                                        <p:tav tm="0">
                                          <p:val>
                                            <p:strVal val="0-#ppt_w/2"/>
                                          </p:val>
                                        </p:tav>
                                        <p:tav tm="100000">
                                          <p:val>
                                            <p:strVal val="#ppt_x"/>
                                          </p:val>
                                        </p:tav>
                                      </p:tavLst>
                                    </p:anim>
                                    <p:anim calcmode="lin" valueType="num">
                                      <p:cBhvr additive="base">
                                        <p:cTn id="20" dur="500" fill="hold"/>
                                        <p:tgtEl>
                                          <p:spTgt spid="389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8925"/>
                                        </p:tgtEl>
                                        <p:attrNameLst>
                                          <p:attrName>style.visibility</p:attrName>
                                        </p:attrNameLst>
                                      </p:cBhvr>
                                      <p:to>
                                        <p:strVal val="visible"/>
                                      </p:to>
                                    </p:set>
                                    <p:anim calcmode="lin" valueType="num">
                                      <p:cBhvr additive="base">
                                        <p:cTn id="25" dur="500" fill="hold"/>
                                        <p:tgtEl>
                                          <p:spTgt spid="38925"/>
                                        </p:tgtEl>
                                        <p:attrNameLst>
                                          <p:attrName>ppt_x</p:attrName>
                                        </p:attrNameLst>
                                      </p:cBhvr>
                                      <p:tavLst>
                                        <p:tav tm="0">
                                          <p:val>
                                            <p:strVal val="0-#ppt_w/2"/>
                                          </p:val>
                                        </p:tav>
                                        <p:tav tm="100000">
                                          <p:val>
                                            <p:strVal val="#ppt_x"/>
                                          </p:val>
                                        </p:tav>
                                      </p:tavLst>
                                    </p:anim>
                                    <p:anim calcmode="lin" valueType="num">
                                      <p:cBhvr additive="base">
                                        <p:cTn id="26" dur="500" fill="hold"/>
                                        <p:tgtEl>
                                          <p:spTgt spid="3892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8920"/>
                                        </p:tgtEl>
                                        <p:attrNameLst>
                                          <p:attrName>style.visibility</p:attrName>
                                        </p:attrNameLst>
                                      </p:cBhvr>
                                      <p:to>
                                        <p:strVal val="visible"/>
                                      </p:to>
                                    </p:set>
                                    <p:anim calcmode="lin" valueType="num">
                                      <p:cBhvr additive="base">
                                        <p:cTn id="31" dur="500" fill="hold"/>
                                        <p:tgtEl>
                                          <p:spTgt spid="38920"/>
                                        </p:tgtEl>
                                        <p:attrNameLst>
                                          <p:attrName>ppt_x</p:attrName>
                                        </p:attrNameLst>
                                      </p:cBhvr>
                                      <p:tavLst>
                                        <p:tav tm="0">
                                          <p:val>
                                            <p:strVal val="0-#ppt_w/2"/>
                                          </p:val>
                                        </p:tav>
                                        <p:tav tm="100000">
                                          <p:val>
                                            <p:strVal val="#ppt_x"/>
                                          </p:val>
                                        </p:tav>
                                      </p:tavLst>
                                    </p:anim>
                                    <p:anim calcmode="lin" valueType="num">
                                      <p:cBhvr additive="base">
                                        <p:cTn id="32" dur="500" fill="hold"/>
                                        <p:tgtEl>
                                          <p:spTgt spid="3892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8921"/>
                                        </p:tgtEl>
                                        <p:attrNameLst>
                                          <p:attrName>style.visibility</p:attrName>
                                        </p:attrNameLst>
                                      </p:cBhvr>
                                      <p:to>
                                        <p:strVal val="visible"/>
                                      </p:to>
                                    </p:set>
                                    <p:anim calcmode="lin" valueType="num">
                                      <p:cBhvr additive="base">
                                        <p:cTn id="37" dur="500" fill="hold"/>
                                        <p:tgtEl>
                                          <p:spTgt spid="38921"/>
                                        </p:tgtEl>
                                        <p:attrNameLst>
                                          <p:attrName>ppt_x</p:attrName>
                                        </p:attrNameLst>
                                      </p:cBhvr>
                                      <p:tavLst>
                                        <p:tav tm="0">
                                          <p:val>
                                            <p:strVal val="0-#ppt_w/2"/>
                                          </p:val>
                                        </p:tav>
                                        <p:tav tm="100000">
                                          <p:val>
                                            <p:strVal val="#ppt_x"/>
                                          </p:val>
                                        </p:tav>
                                      </p:tavLst>
                                    </p:anim>
                                    <p:anim calcmode="lin" valueType="num">
                                      <p:cBhvr additive="base">
                                        <p:cTn id="38" dur="500" fill="hold"/>
                                        <p:tgtEl>
                                          <p:spTgt spid="3892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8922"/>
                                        </p:tgtEl>
                                        <p:attrNameLst>
                                          <p:attrName>style.visibility</p:attrName>
                                        </p:attrNameLst>
                                      </p:cBhvr>
                                      <p:to>
                                        <p:strVal val="visible"/>
                                      </p:to>
                                    </p:set>
                                    <p:anim calcmode="lin" valueType="num">
                                      <p:cBhvr additive="base">
                                        <p:cTn id="43" dur="500" fill="hold"/>
                                        <p:tgtEl>
                                          <p:spTgt spid="38922"/>
                                        </p:tgtEl>
                                        <p:attrNameLst>
                                          <p:attrName>ppt_x</p:attrName>
                                        </p:attrNameLst>
                                      </p:cBhvr>
                                      <p:tavLst>
                                        <p:tav tm="0">
                                          <p:val>
                                            <p:strVal val="0-#ppt_w/2"/>
                                          </p:val>
                                        </p:tav>
                                        <p:tav tm="100000">
                                          <p:val>
                                            <p:strVal val="#ppt_x"/>
                                          </p:val>
                                        </p:tav>
                                      </p:tavLst>
                                    </p:anim>
                                    <p:anim calcmode="lin" valueType="num">
                                      <p:cBhvr additive="base">
                                        <p:cTn id="44" dur="500" fill="hold"/>
                                        <p:tgtEl>
                                          <p:spTgt spid="3892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8935"/>
                                        </p:tgtEl>
                                        <p:attrNameLst>
                                          <p:attrName>style.visibility</p:attrName>
                                        </p:attrNameLst>
                                      </p:cBhvr>
                                      <p:to>
                                        <p:strVal val="visible"/>
                                      </p:to>
                                    </p:set>
                                    <p:anim calcmode="lin" valueType="num">
                                      <p:cBhvr additive="base">
                                        <p:cTn id="49" dur="500" fill="hold"/>
                                        <p:tgtEl>
                                          <p:spTgt spid="38935"/>
                                        </p:tgtEl>
                                        <p:attrNameLst>
                                          <p:attrName>ppt_x</p:attrName>
                                        </p:attrNameLst>
                                      </p:cBhvr>
                                      <p:tavLst>
                                        <p:tav tm="0">
                                          <p:val>
                                            <p:strVal val="0-#ppt_w/2"/>
                                          </p:val>
                                        </p:tav>
                                        <p:tav tm="100000">
                                          <p:val>
                                            <p:strVal val="#ppt_x"/>
                                          </p:val>
                                        </p:tav>
                                      </p:tavLst>
                                    </p:anim>
                                    <p:anim calcmode="lin" valueType="num">
                                      <p:cBhvr additive="base">
                                        <p:cTn id="50" dur="500" fill="hold"/>
                                        <p:tgtEl>
                                          <p:spTgt spid="3893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8934"/>
                                        </p:tgtEl>
                                        <p:attrNameLst>
                                          <p:attrName>style.visibility</p:attrName>
                                        </p:attrNameLst>
                                      </p:cBhvr>
                                      <p:to>
                                        <p:strVal val="visible"/>
                                      </p:to>
                                    </p:set>
                                    <p:anim calcmode="lin" valueType="num">
                                      <p:cBhvr additive="base">
                                        <p:cTn id="55" dur="500" fill="hold"/>
                                        <p:tgtEl>
                                          <p:spTgt spid="38934"/>
                                        </p:tgtEl>
                                        <p:attrNameLst>
                                          <p:attrName>ppt_x</p:attrName>
                                        </p:attrNameLst>
                                      </p:cBhvr>
                                      <p:tavLst>
                                        <p:tav tm="0">
                                          <p:val>
                                            <p:strVal val="0-#ppt_w/2"/>
                                          </p:val>
                                        </p:tav>
                                        <p:tav tm="100000">
                                          <p:val>
                                            <p:strVal val="#ppt_x"/>
                                          </p:val>
                                        </p:tav>
                                      </p:tavLst>
                                    </p:anim>
                                    <p:anim calcmode="lin" valueType="num">
                                      <p:cBhvr additive="base">
                                        <p:cTn id="56" dur="500" fill="hold"/>
                                        <p:tgtEl>
                                          <p:spTgt spid="3893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8924"/>
                                        </p:tgtEl>
                                        <p:attrNameLst>
                                          <p:attrName>style.visibility</p:attrName>
                                        </p:attrNameLst>
                                      </p:cBhvr>
                                      <p:to>
                                        <p:strVal val="visible"/>
                                      </p:to>
                                    </p:set>
                                    <p:anim calcmode="lin" valueType="num">
                                      <p:cBhvr additive="base">
                                        <p:cTn id="61" dur="500" fill="hold"/>
                                        <p:tgtEl>
                                          <p:spTgt spid="38924"/>
                                        </p:tgtEl>
                                        <p:attrNameLst>
                                          <p:attrName>ppt_x</p:attrName>
                                        </p:attrNameLst>
                                      </p:cBhvr>
                                      <p:tavLst>
                                        <p:tav tm="0">
                                          <p:val>
                                            <p:strVal val="0-#ppt_w/2"/>
                                          </p:val>
                                        </p:tav>
                                        <p:tav tm="100000">
                                          <p:val>
                                            <p:strVal val="#ppt_x"/>
                                          </p:val>
                                        </p:tav>
                                      </p:tavLst>
                                    </p:anim>
                                    <p:anim calcmode="lin" valueType="num">
                                      <p:cBhvr additive="base">
                                        <p:cTn id="62" dur="500" fill="hold"/>
                                        <p:tgtEl>
                                          <p:spTgt spid="3892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8923"/>
                                        </p:tgtEl>
                                        <p:attrNameLst>
                                          <p:attrName>style.visibility</p:attrName>
                                        </p:attrNameLst>
                                      </p:cBhvr>
                                      <p:to>
                                        <p:strVal val="visible"/>
                                      </p:to>
                                    </p:set>
                                    <p:anim calcmode="lin" valueType="num">
                                      <p:cBhvr additive="base">
                                        <p:cTn id="67" dur="500" fill="hold"/>
                                        <p:tgtEl>
                                          <p:spTgt spid="38923"/>
                                        </p:tgtEl>
                                        <p:attrNameLst>
                                          <p:attrName>ppt_x</p:attrName>
                                        </p:attrNameLst>
                                      </p:cBhvr>
                                      <p:tavLst>
                                        <p:tav tm="0">
                                          <p:val>
                                            <p:strVal val="0-#ppt_w/2"/>
                                          </p:val>
                                        </p:tav>
                                        <p:tav tm="100000">
                                          <p:val>
                                            <p:strVal val="#ppt_x"/>
                                          </p:val>
                                        </p:tav>
                                      </p:tavLst>
                                    </p:anim>
                                    <p:anim calcmode="lin" valueType="num">
                                      <p:cBhvr additive="base">
                                        <p:cTn id="68" dur="500" fill="hold"/>
                                        <p:tgtEl>
                                          <p:spTgt spid="38923"/>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8937"/>
                                        </p:tgtEl>
                                        <p:attrNameLst>
                                          <p:attrName>style.visibility</p:attrName>
                                        </p:attrNameLst>
                                      </p:cBhvr>
                                      <p:to>
                                        <p:strVal val="visible"/>
                                      </p:to>
                                    </p:set>
                                    <p:anim calcmode="lin" valueType="num">
                                      <p:cBhvr additive="base">
                                        <p:cTn id="73" dur="500" fill="hold"/>
                                        <p:tgtEl>
                                          <p:spTgt spid="38937"/>
                                        </p:tgtEl>
                                        <p:attrNameLst>
                                          <p:attrName>ppt_x</p:attrName>
                                        </p:attrNameLst>
                                      </p:cBhvr>
                                      <p:tavLst>
                                        <p:tav tm="0">
                                          <p:val>
                                            <p:strVal val="0-#ppt_w/2"/>
                                          </p:val>
                                        </p:tav>
                                        <p:tav tm="100000">
                                          <p:val>
                                            <p:strVal val="#ppt_x"/>
                                          </p:val>
                                        </p:tav>
                                      </p:tavLst>
                                    </p:anim>
                                    <p:anim calcmode="lin" valueType="num">
                                      <p:cBhvr additive="base">
                                        <p:cTn id="74" dur="500" fill="hold"/>
                                        <p:tgtEl>
                                          <p:spTgt spid="38937"/>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38936"/>
                                        </p:tgtEl>
                                        <p:attrNameLst>
                                          <p:attrName>style.visibility</p:attrName>
                                        </p:attrNameLst>
                                      </p:cBhvr>
                                      <p:to>
                                        <p:strVal val="visible"/>
                                      </p:to>
                                    </p:set>
                                    <p:anim calcmode="lin" valueType="num">
                                      <p:cBhvr additive="base">
                                        <p:cTn id="79" dur="500" fill="hold"/>
                                        <p:tgtEl>
                                          <p:spTgt spid="38936"/>
                                        </p:tgtEl>
                                        <p:attrNameLst>
                                          <p:attrName>ppt_x</p:attrName>
                                        </p:attrNameLst>
                                      </p:cBhvr>
                                      <p:tavLst>
                                        <p:tav tm="0">
                                          <p:val>
                                            <p:strVal val="0-#ppt_w/2"/>
                                          </p:val>
                                        </p:tav>
                                        <p:tav tm="100000">
                                          <p:val>
                                            <p:strVal val="#ppt_x"/>
                                          </p:val>
                                        </p:tav>
                                      </p:tavLst>
                                    </p:anim>
                                    <p:anim calcmode="lin" valueType="num">
                                      <p:cBhvr additive="base">
                                        <p:cTn id="80" dur="500" fill="hold"/>
                                        <p:tgtEl>
                                          <p:spTgt spid="3893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38927"/>
                                        </p:tgtEl>
                                        <p:attrNameLst>
                                          <p:attrName>style.visibility</p:attrName>
                                        </p:attrNameLst>
                                      </p:cBhvr>
                                      <p:to>
                                        <p:strVal val="visible"/>
                                      </p:to>
                                    </p:set>
                                    <p:anim calcmode="lin" valueType="num">
                                      <p:cBhvr additive="base">
                                        <p:cTn id="85" dur="500" fill="hold"/>
                                        <p:tgtEl>
                                          <p:spTgt spid="38927"/>
                                        </p:tgtEl>
                                        <p:attrNameLst>
                                          <p:attrName>ppt_x</p:attrName>
                                        </p:attrNameLst>
                                      </p:cBhvr>
                                      <p:tavLst>
                                        <p:tav tm="0">
                                          <p:val>
                                            <p:strVal val="0-#ppt_w/2"/>
                                          </p:val>
                                        </p:tav>
                                        <p:tav tm="100000">
                                          <p:val>
                                            <p:strVal val="#ppt_x"/>
                                          </p:val>
                                        </p:tav>
                                      </p:tavLst>
                                    </p:anim>
                                    <p:anim calcmode="lin" valueType="num">
                                      <p:cBhvr additive="base">
                                        <p:cTn id="86" dur="500" fill="hold"/>
                                        <p:tgtEl>
                                          <p:spTgt spid="3892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38926"/>
                                        </p:tgtEl>
                                        <p:attrNameLst>
                                          <p:attrName>style.visibility</p:attrName>
                                        </p:attrNameLst>
                                      </p:cBhvr>
                                      <p:to>
                                        <p:strVal val="visible"/>
                                      </p:to>
                                    </p:set>
                                    <p:anim calcmode="lin" valueType="num">
                                      <p:cBhvr additive="base">
                                        <p:cTn id="91" dur="500" fill="hold"/>
                                        <p:tgtEl>
                                          <p:spTgt spid="38926"/>
                                        </p:tgtEl>
                                        <p:attrNameLst>
                                          <p:attrName>ppt_x</p:attrName>
                                        </p:attrNameLst>
                                      </p:cBhvr>
                                      <p:tavLst>
                                        <p:tav tm="0">
                                          <p:val>
                                            <p:strVal val="0-#ppt_w/2"/>
                                          </p:val>
                                        </p:tav>
                                        <p:tav tm="100000">
                                          <p:val>
                                            <p:strVal val="#ppt_x"/>
                                          </p:val>
                                        </p:tav>
                                      </p:tavLst>
                                    </p:anim>
                                    <p:anim calcmode="lin" valueType="num">
                                      <p:cBhvr additive="base">
                                        <p:cTn id="92" dur="500" fill="hold"/>
                                        <p:tgtEl>
                                          <p:spTgt spid="38926"/>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38939"/>
                                        </p:tgtEl>
                                        <p:attrNameLst>
                                          <p:attrName>style.visibility</p:attrName>
                                        </p:attrNameLst>
                                      </p:cBhvr>
                                      <p:to>
                                        <p:strVal val="visible"/>
                                      </p:to>
                                    </p:set>
                                    <p:anim calcmode="lin" valueType="num">
                                      <p:cBhvr additive="base">
                                        <p:cTn id="97" dur="500" fill="hold"/>
                                        <p:tgtEl>
                                          <p:spTgt spid="38939"/>
                                        </p:tgtEl>
                                        <p:attrNameLst>
                                          <p:attrName>ppt_x</p:attrName>
                                        </p:attrNameLst>
                                      </p:cBhvr>
                                      <p:tavLst>
                                        <p:tav tm="0">
                                          <p:val>
                                            <p:strVal val="0-#ppt_w/2"/>
                                          </p:val>
                                        </p:tav>
                                        <p:tav tm="100000">
                                          <p:val>
                                            <p:strVal val="#ppt_x"/>
                                          </p:val>
                                        </p:tav>
                                      </p:tavLst>
                                    </p:anim>
                                    <p:anim calcmode="lin" valueType="num">
                                      <p:cBhvr additive="base">
                                        <p:cTn id="98" dur="500" fill="hold"/>
                                        <p:tgtEl>
                                          <p:spTgt spid="38939"/>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38938"/>
                                        </p:tgtEl>
                                        <p:attrNameLst>
                                          <p:attrName>style.visibility</p:attrName>
                                        </p:attrNameLst>
                                      </p:cBhvr>
                                      <p:to>
                                        <p:strVal val="visible"/>
                                      </p:to>
                                    </p:set>
                                    <p:anim calcmode="lin" valueType="num">
                                      <p:cBhvr additive="base">
                                        <p:cTn id="103" dur="500" fill="hold"/>
                                        <p:tgtEl>
                                          <p:spTgt spid="38938"/>
                                        </p:tgtEl>
                                        <p:attrNameLst>
                                          <p:attrName>ppt_x</p:attrName>
                                        </p:attrNameLst>
                                      </p:cBhvr>
                                      <p:tavLst>
                                        <p:tav tm="0">
                                          <p:val>
                                            <p:strVal val="0-#ppt_w/2"/>
                                          </p:val>
                                        </p:tav>
                                        <p:tav tm="100000">
                                          <p:val>
                                            <p:strVal val="#ppt_x"/>
                                          </p:val>
                                        </p:tav>
                                      </p:tavLst>
                                    </p:anim>
                                    <p:anim calcmode="lin" valueType="num">
                                      <p:cBhvr additive="base">
                                        <p:cTn id="104" dur="500" fill="hold"/>
                                        <p:tgtEl>
                                          <p:spTgt spid="38938"/>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38928"/>
                                        </p:tgtEl>
                                        <p:attrNameLst>
                                          <p:attrName>style.visibility</p:attrName>
                                        </p:attrNameLst>
                                      </p:cBhvr>
                                      <p:to>
                                        <p:strVal val="visible"/>
                                      </p:to>
                                    </p:set>
                                    <p:anim calcmode="lin" valueType="num">
                                      <p:cBhvr additive="base">
                                        <p:cTn id="109" dur="500" fill="hold"/>
                                        <p:tgtEl>
                                          <p:spTgt spid="38928"/>
                                        </p:tgtEl>
                                        <p:attrNameLst>
                                          <p:attrName>ppt_x</p:attrName>
                                        </p:attrNameLst>
                                      </p:cBhvr>
                                      <p:tavLst>
                                        <p:tav tm="0">
                                          <p:val>
                                            <p:strVal val="0-#ppt_w/2"/>
                                          </p:val>
                                        </p:tav>
                                        <p:tav tm="100000">
                                          <p:val>
                                            <p:strVal val="#ppt_x"/>
                                          </p:val>
                                        </p:tav>
                                      </p:tavLst>
                                    </p:anim>
                                    <p:anim calcmode="lin" valueType="num">
                                      <p:cBhvr additive="base">
                                        <p:cTn id="110" dur="500" fill="hold"/>
                                        <p:tgtEl>
                                          <p:spTgt spid="38928"/>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38940"/>
                                        </p:tgtEl>
                                        <p:attrNameLst>
                                          <p:attrName>style.visibility</p:attrName>
                                        </p:attrNameLst>
                                      </p:cBhvr>
                                      <p:to>
                                        <p:strVal val="visible"/>
                                      </p:to>
                                    </p:set>
                                    <p:anim calcmode="lin" valueType="num">
                                      <p:cBhvr additive="base">
                                        <p:cTn id="115" dur="500" fill="hold"/>
                                        <p:tgtEl>
                                          <p:spTgt spid="38940"/>
                                        </p:tgtEl>
                                        <p:attrNameLst>
                                          <p:attrName>ppt_x</p:attrName>
                                        </p:attrNameLst>
                                      </p:cBhvr>
                                      <p:tavLst>
                                        <p:tav tm="0">
                                          <p:val>
                                            <p:strVal val="0-#ppt_w/2"/>
                                          </p:val>
                                        </p:tav>
                                        <p:tav tm="100000">
                                          <p:val>
                                            <p:strVal val="#ppt_x"/>
                                          </p:val>
                                        </p:tav>
                                      </p:tavLst>
                                    </p:anim>
                                    <p:anim calcmode="lin" valueType="num">
                                      <p:cBhvr additive="base">
                                        <p:cTn id="116" dur="500" fill="hold"/>
                                        <p:tgtEl>
                                          <p:spTgt spid="38940"/>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38942"/>
                                        </p:tgtEl>
                                        <p:attrNameLst>
                                          <p:attrName>style.visibility</p:attrName>
                                        </p:attrNameLst>
                                      </p:cBhvr>
                                      <p:to>
                                        <p:strVal val="visible"/>
                                      </p:to>
                                    </p:set>
                                    <p:anim calcmode="lin" valueType="num">
                                      <p:cBhvr additive="base">
                                        <p:cTn id="121" dur="500" fill="hold"/>
                                        <p:tgtEl>
                                          <p:spTgt spid="38942"/>
                                        </p:tgtEl>
                                        <p:attrNameLst>
                                          <p:attrName>ppt_x</p:attrName>
                                        </p:attrNameLst>
                                      </p:cBhvr>
                                      <p:tavLst>
                                        <p:tav tm="0">
                                          <p:val>
                                            <p:strVal val="0-#ppt_w/2"/>
                                          </p:val>
                                        </p:tav>
                                        <p:tav tm="100000">
                                          <p:val>
                                            <p:strVal val="#ppt_x"/>
                                          </p:val>
                                        </p:tav>
                                      </p:tavLst>
                                    </p:anim>
                                    <p:anim calcmode="lin" valueType="num">
                                      <p:cBhvr additive="base">
                                        <p:cTn id="122" dur="500" fill="hold"/>
                                        <p:tgtEl>
                                          <p:spTgt spid="38942"/>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38941"/>
                                        </p:tgtEl>
                                        <p:attrNameLst>
                                          <p:attrName>style.visibility</p:attrName>
                                        </p:attrNameLst>
                                      </p:cBhvr>
                                      <p:to>
                                        <p:strVal val="visible"/>
                                      </p:to>
                                    </p:set>
                                    <p:anim calcmode="lin" valueType="num">
                                      <p:cBhvr additive="base">
                                        <p:cTn id="127" dur="500" fill="hold"/>
                                        <p:tgtEl>
                                          <p:spTgt spid="38941"/>
                                        </p:tgtEl>
                                        <p:attrNameLst>
                                          <p:attrName>ppt_x</p:attrName>
                                        </p:attrNameLst>
                                      </p:cBhvr>
                                      <p:tavLst>
                                        <p:tav tm="0">
                                          <p:val>
                                            <p:strVal val="0-#ppt_w/2"/>
                                          </p:val>
                                        </p:tav>
                                        <p:tav tm="100000">
                                          <p:val>
                                            <p:strVal val="#ppt_x"/>
                                          </p:val>
                                        </p:tav>
                                      </p:tavLst>
                                    </p:anim>
                                    <p:anim calcmode="lin" valueType="num">
                                      <p:cBhvr additive="base">
                                        <p:cTn id="128" dur="500" fill="hold"/>
                                        <p:tgtEl>
                                          <p:spTgt spid="3894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38943"/>
                                        </p:tgtEl>
                                        <p:attrNameLst>
                                          <p:attrName>style.visibility</p:attrName>
                                        </p:attrNameLst>
                                      </p:cBhvr>
                                      <p:to>
                                        <p:strVal val="visible"/>
                                      </p:to>
                                    </p:set>
                                    <p:anim calcmode="lin" valueType="num">
                                      <p:cBhvr additive="base">
                                        <p:cTn id="133" dur="500" fill="hold"/>
                                        <p:tgtEl>
                                          <p:spTgt spid="38943"/>
                                        </p:tgtEl>
                                        <p:attrNameLst>
                                          <p:attrName>ppt_x</p:attrName>
                                        </p:attrNameLst>
                                      </p:cBhvr>
                                      <p:tavLst>
                                        <p:tav tm="0">
                                          <p:val>
                                            <p:strVal val="0-#ppt_w/2"/>
                                          </p:val>
                                        </p:tav>
                                        <p:tav tm="100000">
                                          <p:val>
                                            <p:strVal val="#ppt_x"/>
                                          </p:val>
                                        </p:tav>
                                      </p:tavLst>
                                    </p:anim>
                                    <p:anim calcmode="lin" valueType="num">
                                      <p:cBhvr additive="base">
                                        <p:cTn id="134" dur="500" fill="hold"/>
                                        <p:tgtEl>
                                          <p:spTgt spid="38943"/>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38929"/>
                                        </p:tgtEl>
                                        <p:attrNameLst>
                                          <p:attrName>style.visibility</p:attrName>
                                        </p:attrNameLst>
                                      </p:cBhvr>
                                      <p:to>
                                        <p:strVal val="visible"/>
                                      </p:to>
                                    </p:set>
                                    <p:anim calcmode="lin" valueType="num">
                                      <p:cBhvr additive="base">
                                        <p:cTn id="139" dur="500" fill="hold"/>
                                        <p:tgtEl>
                                          <p:spTgt spid="38929"/>
                                        </p:tgtEl>
                                        <p:attrNameLst>
                                          <p:attrName>ppt_x</p:attrName>
                                        </p:attrNameLst>
                                      </p:cBhvr>
                                      <p:tavLst>
                                        <p:tav tm="0">
                                          <p:val>
                                            <p:strVal val="0-#ppt_w/2"/>
                                          </p:val>
                                        </p:tav>
                                        <p:tav tm="100000">
                                          <p:val>
                                            <p:strVal val="#ppt_x"/>
                                          </p:val>
                                        </p:tav>
                                      </p:tavLst>
                                    </p:anim>
                                    <p:anim calcmode="lin" valueType="num">
                                      <p:cBhvr additive="base">
                                        <p:cTn id="140" dur="500" fill="hold"/>
                                        <p:tgtEl>
                                          <p:spTgt spid="38929"/>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38930"/>
                                        </p:tgtEl>
                                        <p:attrNameLst>
                                          <p:attrName>style.visibility</p:attrName>
                                        </p:attrNameLst>
                                      </p:cBhvr>
                                      <p:to>
                                        <p:strVal val="visible"/>
                                      </p:to>
                                    </p:set>
                                    <p:anim calcmode="lin" valueType="num">
                                      <p:cBhvr additive="base">
                                        <p:cTn id="145" dur="500" fill="hold"/>
                                        <p:tgtEl>
                                          <p:spTgt spid="38930"/>
                                        </p:tgtEl>
                                        <p:attrNameLst>
                                          <p:attrName>ppt_x</p:attrName>
                                        </p:attrNameLst>
                                      </p:cBhvr>
                                      <p:tavLst>
                                        <p:tav tm="0">
                                          <p:val>
                                            <p:strVal val="0-#ppt_w/2"/>
                                          </p:val>
                                        </p:tav>
                                        <p:tav tm="100000">
                                          <p:val>
                                            <p:strVal val="#ppt_x"/>
                                          </p:val>
                                        </p:tav>
                                      </p:tavLst>
                                    </p:anim>
                                    <p:anim calcmode="lin" valueType="num">
                                      <p:cBhvr additive="base">
                                        <p:cTn id="146" dur="500" fill="hold"/>
                                        <p:tgtEl>
                                          <p:spTgt spid="38930"/>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8931"/>
                                        </p:tgtEl>
                                        <p:attrNameLst>
                                          <p:attrName>style.visibility</p:attrName>
                                        </p:attrNameLst>
                                      </p:cBhvr>
                                      <p:to>
                                        <p:strVal val="visible"/>
                                      </p:to>
                                    </p:set>
                                    <p:anim calcmode="lin" valueType="num">
                                      <p:cBhvr additive="base">
                                        <p:cTn id="151" dur="500" fill="hold"/>
                                        <p:tgtEl>
                                          <p:spTgt spid="38931"/>
                                        </p:tgtEl>
                                        <p:attrNameLst>
                                          <p:attrName>ppt_x</p:attrName>
                                        </p:attrNameLst>
                                      </p:cBhvr>
                                      <p:tavLst>
                                        <p:tav tm="0">
                                          <p:val>
                                            <p:strVal val="0-#ppt_w/2"/>
                                          </p:val>
                                        </p:tav>
                                        <p:tav tm="100000">
                                          <p:val>
                                            <p:strVal val="#ppt_x"/>
                                          </p:val>
                                        </p:tav>
                                      </p:tavLst>
                                    </p:anim>
                                    <p:anim calcmode="lin" valueType="num">
                                      <p:cBhvr additive="base">
                                        <p:cTn id="152" dur="500" fill="hold"/>
                                        <p:tgtEl>
                                          <p:spTgt spid="38931"/>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38932"/>
                                        </p:tgtEl>
                                        <p:attrNameLst>
                                          <p:attrName>style.visibility</p:attrName>
                                        </p:attrNameLst>
                                      </p:cBhvr>
                                      <p:to>
                                        <p:strVal val="visible"/>
                                      </p:to>
                                    </p:set>
                                    <p:anim calcmode="lin" valueType="num">
                                      <p:cBhvr additive="base">
                                        <p:cTn id="157" dur="500" fill="hold"/>
                                        <p:tgtEl>
                                          <p:spTgt spid="38932"/>
                                        </p:tgtEl>
                                        <p:attrNameLst>
                                          <p:attrName>ppt_x</p:attrName>
                                        </p:attrNameLst>
                                      </p:cBhvr>
                                      <p:tavLst>
                                        <p:tav tm="0">
                                          <p:val>
                                            <p:strVal val="0-#ppt_w/2"/>
                                          </p:val>
                                        </p:tav>
                                        <p:tav tm="100000">
                                          <p:val>
                                            <p:strVal val="#ppt_x"/>
                                          </p:val>
                                        </p:tav>
                                      </p:tavLst>
                                    </p:anim>
                                    <p:anim calcmode="lin" valueType="num">
                                      <p:cBhvr additive="base">
                                        <p:cTn id="158" dur="500" fill="hold"/>
                                        <p:tgtEl>
                                          <p:spTgt spid="38932"/>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8933"/>
                                        </p:tgtEl>
                                        <p:attrNameLst>
                                          <p:attrName>style.visibility</p:attrName>
                                        </p:attrNameLst>
                                      </p:cBhvr>
                                      <p:to>
                                        <p:strVal val="visible"/>
                                      </p:to>
                                    </p:set>
                                    <p:anim calcmode="lin" valueType="num">
                                      <p:cBhvr additive="base">
                                        <p:cTn id="163" dur="500" fill="hold"/>
                                        <p:tgtEl>
                                          <p:spTgt spid="38933"/>
                                        </p:tgtEl>
                                        <p:attrNameLst>
                                          <p:attrName>ppt_x</p:attrName>
                                        </p:attrNameLst>
                                      </p:cBhvr>
                                      <p:tavLst>
                                        <p:tav tm="0">
                                          <p:val>
                                            <p:strVal val="0-#ppt_w/2"/>
                                          </p:val>
                                        </p:tav>
                                        <p:tav tm="100000">
                                          <p:val>
                                            <p:strVal val="#ppt_x"/>
                                          </p:val>
                                        </p:tav>
                                      </p:tavLst>
                                    </p:anim>
                                    <p:anim calcmode="lin" valueType="num">
                                      <p:cBhvr additive="base">
                                        <p:cTn id="164" dur="500" fill="hold"/>
                                        <p:tgtEl>
                                          <p:spTgt spid="38933"/>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grpId="0" nodeType="clickEffect">
                                  <p:stCondLst>
                                    <p:cond delay="0"/>
                                  </p:stCondLst>
                                  <p:childTnLst>
                                    <p:set>
                                      <p:cBhvr>
                                        <p:cTn id="168" dur="1" fill="hold">
                                          <p:stCondLst>
                                            <p:cond delay="0"/>
                                          </p:stCondLst>
                                        </p:cTn>
                                        <p:tgtEl>
                                          <p:spTgt spid="38944"/>
                                        </p:tgtEl>
                                        <p:attrNameLst>
                                          <p:attrName>style.visibility</p:attrName>
                                        </p:attrNameLst>
                                      </p:cBhvr>
                                      <p:to>
                                        <p:strVal val="visible"/>
                                      </p:to>
                                    </p:set>
                                    <p:anim calcmode="lin" valueType="num">
                                      <p:cBhvr additive="base">
                                        <p:cTn id="169" dur="500" fill="hold"/>
                                        <p:tgtEl>
                                          <p:spTgt spid="38944"/>
                                        </p:tgtEl>
                                        <p:attrNameLst>
                                          <p:attrName>ppt_x</p:attrName>
                                        </p:attrNameLst>
                                      </p:cBhvr>
                                      <p:tavLst>
                                        <p:tav tm="0">
                                          <p:val>
                                            <p:strVal val="0-#ppt_w/2"/>
                                          </p:val>
                                        </p:tav>
                                        <p:tav tm="100000">
                                          <p:val>
                                            <p:strVal val="#ppt_x"/>
                                          </p:val>
                                        </p:tav>
                                      </p:tavLst>
                                    </p:anim>
                                    <p:anim calcmode="lin" valueType="num">
                                      <p:cBhvr additive="base">
                                        <p:cTn id="170" dur="500" fill="hold"/>
                                        <p:tgtEl>
                                          <p:spTgt spid="38944"/>
                                        </p:tgtEl>
                                        <p:attrNameLst>
                                          <p:attrName>ppt_y</p:attrName>
                                        </p:attrNameLst>
                                      </p:cBhvr>
                                      <p:tavLst>
                                        <p:tav tm="0">
                                          <p:val>
                                            <p:strVal val="#ppt_y"/>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8" fill="hold" grpId="0" nodeType="clickEffect">
                                  <p:stCondLst>
                                    <p:cond delay="0"/>
                                  </p:stCondLst>
                                  <p:childTnLst>
                                    <p:set>
                                      <p:cBhvr>
                                        <p:cTn id="174" dur="1" fill="hold">
                                          <p:stCondLst>
                                            <p:cond delay="0"/>
                                          </p:stCondLst>
                                        </p:cTn>
                                        <p:tgtEl>
                                          <p:spTgt spid="38945"/>
                                        </p:tgtEl>
                                        <p:attrNameLst>
                                          <p:attrName>style.visibility</p:attrName>
                                        </p:attrNameLst>
                                      </p:cBhvr>
                                      <p:to>
                                        <p:strVal val="visible"/>
                                      </p:to>
                                    </p:set>
                                    <p:anim calcmode="lin" valueType="num">
                                      <p:cBhvr additive="base">
                                        <p:cTn id="175" dur="500" fill="hold"/>
                                        <p:tgtEl>
                                          <p:spTgt spid="38945"/>
                                        </p:tgtEl>
                                        <p:attrNameLst>
                                          <p:attrName>ppt_x</p:attrName>
                                        </p:attrNameLst>
                                      </p:cBhvr>
                                      <p:tavLst>
                                        <p:tav tm="0">
                                          <p:val>
                                            <p:strVal val="0-#ppt_w/2"/>
                                          </p:val>
                                        </p:tav>
                                        <p:tav tm="100000">
                                          <p:val>
                                            <p:strVal val="#ppt_x"/>
                                          </p:val>
                                        </p:tav>
                                      </p:tavLst>
                                    </p:anim>
                                    <p:anim calcmode="lin" valueType="num">
                                      <p:cBhvr additive="base">
                                        <p:cTn id="176" dur="500" fill="hold"/>
                                        <p:tgtEl>
                                          <p:spTgt spid="389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1" grpId="0" bldLvl="0" animBg="1"/>
      <p:bldP spid="38922" grpId="0"/>
      <p:bldP spid="38923" grpId="0"/>
      <p:bldP spid="38924" grpId="0" bldLvl="0" animBg="1"/>
      <p:bldP spid="38926" grpId="0"/>
      <p:bldP spid="38927" grpId="0" bldLvl="0" animBg="1"/>
      <p:bldP spid="38928" grpId="0" bldLvl="0" animBg="1"/>
      <p:bldP spid="38934" grpId="0"/>
      <p:bldP spid="38935" grpId="0"/>
      <p:bldP spid="38936" grpId="0"/>
      <p:bldP spid="38937" grpId="0"/>
      <p:bldP spid="38938" grpId="0"/>
      <p:bldP spid="38939" grpId="0"/>
      <p:bldP spid="38940" grpId="0"/>
      <p:bldP spid="38941" grpId="0"/>
      <p:bldP spid="38942" grpId="0"/>
      <p:bldP spid="38943" grpId="0" bldLvl="0" animBg="1"/>
      <p:bldP spid="38944" grpId="0" bldLvl="0" animBg="1"/>
      <p:bldP spid="3894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1796571" y="1785901"/>
            <a:ext cx="8424863" cy="4525963"/>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a:buChar char=""/>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运用意象，在平凡中发现美，而给人一种新颖、独创的美感，同时曲折委婉地表达真挚的情感。</a:t>
            </a:r>
            <a:endPar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a:buChar char=""/>
              <a:defRPr/>
            </a:pP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①</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破旧的老水车</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endPar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pitchFamily="2" charset="2"/>
              <a:buNone/>
              <a:defRPr/>
            </a:pP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以</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水车</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对河的依恋象征</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我</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对祖国的相依相存。</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破旧</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表现历史之久。</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数百年来</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转个不停才</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破旧</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疲惫</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。然而虽</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破旧</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虽</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疲惫</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却</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纺</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个不停，惟其如此，才感人至深。</a:t>
            </a:r>
            <a:endPar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dissolve">
                                      <p:cBhvr>
                                        <p:cTn id="7" dur="500"/>
                                        <p:tgtEl>
                                          <p:spTgt spid="399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938">
                                            <p:txEl>
                                              <p:pRg st="1" end="1"/>
                                            </p:txEl>
                                          </p:spTgt>
                                        </p:tgtEl>
                                        <p:attrNameLst>
                                          <p:attrName>style.visibility</p:attrName>
                                        </p:attrNameLst>
                                      </p:cBhvr>
                                      <p:to>
                                        <p:strVal val="visible"/>
                                      </p:to>
                                    </p:set>
                                    <p:animEffect transition="in" filter="dissolve">
                                      <p:cBhvr>
                                        <p:cTn id="12" dur="500"/>
                                        <p:tgtEl>
                                          <p:spTgt spid="399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938">
                                            <p:txEl>
                                              <p:pRg st="2" end="2"/>
                                            </p:txEl>
                                          </p:spTgt>
                                        </p:tgtEl>
                                        <p:attrNameLst>
                                          <p:attrName>style.visibility</p:attrName>
                                        </p:attrNameLst>
                                      </p:cBhvr>
                                      <p:to>
                                        <p:strVal val="visible"/>
                                      </p:to>
                                    </p:set>
                                    <p:animEffect transition="in" filter="dissolve">
                                      <p:cBhvr>
                                        <p:cTn id="17" dur="500"/>
                                        <p:tgtEl>
                                          <p:spTgt spid="399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1612118" y="1653636"/>
            <a:ext cx="8229600" cy="4525963"/>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pitchFamily="2" charset="2"/>
              <a:buNone/>
              <a:defRPr/>
            </a:pP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②</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熏黑的矿灯</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endPar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pitchFamily="2" charset="2"/>
              <a:buNone/>
              <a:defRPr/>
            </a:pP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熏黑</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言其使用时间之久。</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我</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与祖国</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在历史的隧洞里</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长期</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蜗行摸索</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。但</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蜗行</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不是</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蜗居</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，对光明的摸索从未停歇。</a:t>
            </a:r>
            <a:endPar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pitchFamily="2" charset="2"/>
              <a:buNone/>
              <a:defRPr/>
            </a:pP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③</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干瘪的稻穗</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失修的路基</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endPar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pitchFamily="2" charset="2"/>
              <a:buNone/>
              <a:defRPr/>
            </a:pP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稻穗</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干瘪</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是因土地贫瘠。尽管</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干瘪</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，也是赤子的一颗心啊！</a:t>
            </a:r>
            <a:endPar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dissolve">
                                      <p:cBhvr>
                                        <p:cTn id="7" dur="500"/>
                                        <p:tgtEl>
                                          <p:spTgt spid="409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0962">
                                            <p:txEl>
                                              <p:pRg st="1" end="1"/>
                                            </p:txEl>
                                          </p:spTgt>
                                        </p:tgtEl>
                                        <p:attrNameLst>
                                          <p:attrName>style.visibility</p:attrName>
                                        </p:attrNameLst>
                                      </p:cBhvr>
                                      <p:to>
                                        <p:strVal val="visible"/>
                                      </p:to>
                                    </p:set>
                                    <p:animEffect transition="in" filter="dissolve">
                                      <p:cBhvr>
                                        <p:cTn id="12" dur="500"/>
                                        <p:tgtEl>
                                          <p:spTgt spid="409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962">
                                            <p:txEl>
                                              <p:pRg st="2" end="2"/>
                                            </p:txEl>
                                          </p:spTgt>
                                        </p:tgtEl>
                                        <p:attrNameLst>
                                          <p:attrName>style.visibility</p:attrName>
                                        </p:attrNameLst>
                                      </p:cBhvr>
                                      <p:to>
                                        <p:strVal val="visible"/>
                                      </p:to>
                                    </p:set>
                                    <p:animEffect transition="in" filter="dissolve">
                                      <p:cBhvr>
                                        <p:cTn id="17" dur="500"/>
                                        <p:tgtEl>
                                          <p:spTgt spid="409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0962">
                                            <p:txEl>
                                              <p:pRg st="3" end="3"/>
                                            </p:txEl>
                                          </p:spTgt>
                                        </p:tgtEl>
                                        <p:attrNameLst>
                                          <p:attrName>style.visibility</p:attrName>
                                        </p:attrNameLst>
                                      </p:cBhvr>
                                      <p:to>
                                        <p:strVal val="visible"/>
                                      </p:to>
                                    </p:set>
                                    <p:animEffect transition="in" filter="dissolve">
                                      <p:cBhvr>
                                        <p:cTn id="22" dur="500"/>
                                        <p:tgtEl>
                                          <p:spTgt spid="4096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1524000" y="1268413"/>
            <a:ext cx="8229600" cy="4525963"/>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a:buChar char=""/>
              <a:defRPr/>
            </a:pP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④</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淤滩上的驳船</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endPar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panose="05000000000000000000"/>
              <a:buChar char=""/>
              <a:defRPr/>
            </a:pP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我</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靠祖国的拖曳得以前行，才不致掉队，极力表现了祖国对儿女的珍惜，儿女对祖国的痛惜。看到</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纤绳深深勒进你的肩膊</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我</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痛惜、爱怜、负罪之至：</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祖国啊</a:t>
            </a:r>
            <a:r>
              <a:rPr kumimoji="0" 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r>
              <a:rPr kumimoji="0" 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endParaRPr kumimoji="0" lang="en-US" sz="40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dissolve">
                                      <p:cBhvr>
                                        <p:cTn id="7" dur="500"/>
                                        <p:tgtEl>
                                          <p:spTgt spid="419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1986">
                                            <p:txEl>
                                              <p:pRg st="1" end="1"/>
                                            </p:txEl>
                                          </p:spTgt>
                                        </p:tgtEl>
                                        <p:attrNameLst>
                                          <p:attrName>style.visibility</p:attrName>
                                        </p:attrNameLst>
                                      </p:cBhvr>
                                      <p:to>
                                        <p:strVal val="visible"/>
                                      </p:to>
                                    </p:set>
                                    <p:animEffect transition="in" filter="dissolve">
                                      <p:cBhvr>
                                        <p:cTn id="12" dur="500"/>
                                        <p:tgtEl>
                                          <p:spTgt spid="419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0178" name="矩形 1"/>
          <p:cNvSpPr/>
          <p:nvPr/>
        </p:nvSpPr>
        <p:spPr>
          <a:xfrm>
            <a:off x="2015173" y="680085"/>
            <a:ext cx="7345362" cy="2306955"/>
          </a:xfrm>
          <a:prstGeom prst="rect">
            <a:avLst/>
          </a:prstGeom>
          <a:noFill/>
          <a:ln w="9525">
            <a:noFill/>
          </a:ln>
        </p:spPr>
        <p:txBody>
          <a:bodyPr>
            <a:spAutoFit/>
          </a:bodyPr>
          <a:lstStyle/>
          <a:p>
            <a:r>
              <a:rPr lang="zh-CN" altLang="en-US" sz="3600" b="1" dirty="0">
                <a:solidFill>
                  <a:srgbClr val="FF0000"/>
                </a:solidFill>
                <a:latin typeface="Arial" panose="020B0604020202020204" pitchFamily="34" charset="0"/>
              </a:rPr>
              <a:t>思考：</a:t>
            </a:r>
            <a:endParaRPr lang="en-US" altLang="zh-CN" sz="3600" b="1" dirty="0">
              <a:solidFill>
                <a:srgbClr val="FF0000"/>
              </a:solidFill>
              <a:latin typeface="Arial" panose="020B0604020202020204" pitchFamily="34" charset="0"/>
            </a:endParaRPr>
          </a:p>
          <a:p>
            <a:r>
              <a:rPr lang="zh-CN" altLang="en-US" sz="3600" b="1" dirty="0">
                <a:latin typeface="Arial" panose="020B0604020202020204" pitchFamily="34" charset="0"/>
              </a:rPr>
              <a:t>       这首诗中“数百年来纺着疲惫的歌”一句中用“</a:t>
            </a:r>
            <a:r>
              <a:rPr lang="zh-CN" altLang="en-US" sz="3600" b="1" dirty="0">
                <a:solidFill>
                  <a:srgbClr val="FF0000"/>
                </a:solidFill>
                <a:latin typeface="Arial" panose="020B0604020202020204" pitchFamily="34" charset="0"/>
              </a:rPr>
              <a:t>纺着</a:t>
            </a:r>
            <a:r>
              <a:rPr lang="zh-CN" altLang="en-US" sz="3600" b="1" dirty="0">
                <a:latin typeface="Arial" panose="020B0604020202020204" pitchFamily="34" charset="0"/>
              </a:rPr>
              <a:t>”的好处是什么？</a:t>
            </a:r>
            <a:endParaRPr lang="zh-CN" altLang="en-US" sz="3600" b="1" dirty="0">
              <a:latin typeface="Arial" panose="020B0604020202020204" pitchFamily="34" charset="0"/>
            </a:endParaRPr>
          </a:p>
        </p:txBody>
      </p:sp>
      <p:sp>
        <p:nvSpPr>
          <p:cNvPr id="43011" name="矩形 2"/>
          <p:cNvSpPr/>
          <p:nvPr/>
        </p:nvSpPr>
        <p:spPr>
          <a:xfrm>
            <a:off x="2195195" y="3066415"/>
            <a:ext cx="7993063" cy="3046095"/>
          </a:xfrm>
          <a:prstGeom prst="rect">
            <a:avLst/>
          </a:prstGeom>
          <a:noFill/>
          <a:ln w="9525">
            <a:noFill/>
          </a:ln>
        </p:spPr>
        <p:txBody>
          <a:bodyPr>
            <a:spAutoFit/>
          </a:bodyPr>
          <a:lstStyle/>
          <a:p>
            <a:pPr marL="342900" indent="-342900">
              <a:buFont typeface="Arial" panose="020B0604020202020204" pitchFamily="34" charset="0"/>
              <a:buAutoNum type="circleNumDbPlain"/>
            </a:pPr>
            <a:r>
              <a:rPr lang="zh-CN" altLang="en-US" sz="3200" b="1" dirty="0">
                <a:latin typeface="Arial" panose="020B0604020202020204" pitchFamily="34" charset="0"/>
              </a:rPr>
              <a:t>“破旧的老水车”发出的吱吱呀呀的声音与歌相对应；</a:t>
            </a:r>
            <a:endParaRPr lang="en-US" altLang="zh-CN" sz="3200" b="1" dirty="0">
              <a:latin typeface="Arial" panose="020B0604020202020204" pitchFamily="34" charset="0"/>
            </a:endParaRPr>
          </a:p>
          <a:p>
            <a:pPr marL="342900" indent="-342900">
              <a:buFont typeface="Arial" panose="020B0604020202020204" pitchFamily="34" charset="0"/>
              <a:buAutoNum type="circleNumDbPlain"/>
            </a:pPr>
            <a:r>
              <a:rPr lang="zh-CN" altLang="en-US" sz="3200" b="1" dirty="0">
                <a:latin typeface="Arial" panose="020B0604020202020204" pitchFamily="34" charset="0"/>
              </a:rPr>
              <a:t>水车的外形与纺车相似，转动时给人的感觉也很有相似性，作者由此及彼展开联想，将二者有机地结合起来，仿佛歌是由纺车演奏出来。</a:t>
            </a:r>
            <a:endParaRPr lang="zh-CN" altLang="en-US" sz="32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43011">
                                            <p:txEl>
                                              <p:pRg st="1" end="1"/>
                                            </p:txEl>
                                          </p:spTgt>
                                        </p:tgtEl>
                                        <p:attrNameLst>
                                          <p:attrName>style.visibility</p:attrName>
                                        </p:attrNameLst>
                                      </p:cBhvr>
                                      <p:to>
                                        <p:strVal val="visible"/>
                                      </p:to>
                                    </p:set>
                                    <p:animEffect transition="in" filter="checkerboard(across)">
                                      <p:cBhvr>
                                        <p:cTn id="13" dur="5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2135188" y="692150"/>
            <a:ext cx="3095625" cy="1366838"/>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300" b="0" i="0" u="none" strike="noStrike" kern="1200" cap="small" spc="0" normalizeH="0" baseline="0" noProof="0" dirty="0">
                <a:ln>
                  <a:noFill/>
                </a:ln>
                <a:solidFill>
                  <a:srgbClr val="A50021"/>
                </a:solidFill>
                <a:effectLst/>
                <a:uLnTx/>
                <a:uFillTx/>
                <a:latin typeface="方正琥珀简体" pitchFamily="1" charset="-122"/>
                <a:ea typeface="方正琥珀简体" pitchFamily="1" charset="-122"/>
                <a:cs typeface="+mj-cs"/>
              </a:rPr>
              <a:t>作者简介</a:t>
            </a:r>
            <a:endParaRPr kumimoji="0" lang="zh-CN" altLang="en-US" sz="4300" b="0" i="0" u="none" strike="noStrike" kern="1200" cap="small" spc="0" normalizeH="0" baseline="0" noProof="0" dirty="0">
              <a:ln>
                <a:noFill/>
              </a:ln>
              <a:solidFill>
                <a:srgbClr val="A50021"/>
              </a:solidFill>
              <a:effectLst/>
              <a:uLnTx/>
              <a:uFillTx/>
              <a:latin typeface="方正琥珀简体" pitchFamily="1" charset="-122"/>
              <a:ea typeface="方正琥珀简体" pitchFamily="1" charset="-122"/>
              <a:cs typeface="+mj-cs"/>
            </a:endParaRPr>
          </a:p>
        </p:txBody>
      </p:sp>
      <p:sp>
        <p:nvSpPr>
          <p:cNvPr id="22531" name="Rectangle 3"/>
          <p:cNvSpPr>
            <a:spLocks noGrp="1"/>
          </p:cNvSpPr>
          <p:nvPr>
            <p:ph idx="1"/>
          </p:nvPr>
        </p:nvSpPr>
        <p:spPr>
          <a:xfrm>
            <a:off x="1524000" y="2239963"/>
            <a:ext cx="3970338" cy="3787775"/>
          </a:xfrm>
        </p:spPr>
        <p:txBody>
          <a:bodyPr vert="horz" wrap="square" lIns="91440" tIns="45720" rIns="91440" bIns="45720" anchor="t"/>
          <a:lstStyle/>
          <a:p>
            <a:pPr algn="ctr" eaLnBrk="1" hangingPunct="1">
              <a:buNone/>
            </a:pPr>
            <a:r>
              <a:rPr lang="zh-CN" altLang="en-US" sz="5100" dirty="0">
                <a:solidFill>
                  <a:srgbClr val="FF6600"/>
                </a:solidFill>
                <a:ea typeface="楷体_GB2312" pitchFamily="49" charset="-122"/>
              </a:rPr>
              <a:t>舒婷</a:t>
            </a:r>
            <a:endParaRPr lang="zh-CN" altLang="en-US" sz="5100" dirty="0">
              <a:solidFill>
                <a:srgbClr val="FF6600"/>
              </a:solidFill>
              <a:ea typeface="楷体_GB2312" pitchFamily="49" charset="-122"/>
            </a:endParaRPr>
          </a:p>
          <a:p>
            <a:pPr algn="ctr" eaLnBrk="1" hangingPunct="1">
              <a:buNone/>
            </a:pPr>
            <a:r>
              <a:rPr lang="zh-CN" altLang="en-US" sz="3900" b="1" dirty="0">
                <a:solidFill>
                  <a:schemeClr val="accent2"/>
                </a:solidFill>
                <a:ea typeface="楷体_GB2312" pitchFamily="49" charset="-122"/>
              </a:rPr>
              <a:t>原名</a:t>
            </a:r>
            <a:r>
              <a:rPr lang="zh-CN" altLang="en-US" sz="3900" b="1" dirty="0">
                <a:ea typeface="楷体_GB2312" pitchFamily="49" charset="-122"/>
              </a:rPr>
              <a:t>龚佩瑜</a:t>
            </a:r>
            <a:endParaRPr lang="zh-CN" altLang="en-US" sz="3900" b="1" dirty="0">
              <a:ea typeface="楷体_GB2312" pitchFamily="49" charset="-122"/>
            </a:endParaRPr>
          </a:p>
          <a:p>
            <a:pPr algn="ctr" eaLnBrk="1" hangingPunct="1">
              <a:buNone/>
            </a:pPr>
            <a:r>
              <a:rPr lang="zh-CN" altLang="en-US" sz="3900" b="1" dirty="0">
                <a:solidFill>
                  <a:schemeClr val="accent2"/>
                </a:solidFill>
                <a:ea typeface="楷体_GB2312" pitchFamily="49" charset="-122"/>
              </a:rPr>
              <a:t>福建泉州人</a:t>
            </a:r>
            <a:endParaRPr lang="zh-CN" altLang="en-US" sz="3900" b="1" dirty="0">
              <a:solidFill>
                <a:schemeClr val="accent2"/>
              </a:solidFill>
              <a:ea typeface="楷体_GB2312" pitchFamily="49" charset="-122"/>
            </a:endParaRPr>
          </a:p>
          <a:p>
            <a:pPr algn="ctr" eaLnBrk="1" hangingPunct="1">
              <a:buNone/>
            </a:pPr>
            <a:r>
              <a:rPr lang="zh-CN" altLang="en-US" sz="3900" b="1" dirty="0">
                <a:solidFill>
                  <a:schemeClr val="accent2"/>
                </a:solidFill>
                <a:ea typeface="楷体_GB2312" pitchFamily="49" charset="-122"/>
              </a:rPr>
              <a:t>当代著名女诗人</a:t>
            </a:r>
            <a:endParaRPr lang="zh-CN" altLang="en-US" sz="3900" b="1" dirty="0">
              <a:solidFill>
                <a:schemeClr val="accent2"/>
              </a:solidFill>
              <a:ea typeface="楷体_GB2312" pitchFamily="49" charset="-122"/>
            </a:endParaRPr>
          </a:p>
        </p:txBody>
      </p:sp>
      <p:sp>
        <p:nvSpPr>
          <p:cNvPr id="22532" name="Text Box 4"/>
          <p:cNvSpPr txBox="1"/>
          <p:nvPr/>
        </p:nvSpPr>
        <p:spPr>
          <a:xfrm>
            <a:off x="7104063" y="1052513"/>
            <a:ext cx="2087562" cy="368300"/>
          </a:xfrm>
          <a:prstGeom prst="rect">
            <a:avLst/>
          </a:prstGeom>
          <a:noFill/>
          <a:ln w="9525">
            <a:noFill/>
          </a:ln>
        </p:spPr>
        <p:txBody>
          <a:bodyPr>
            <a:spAutoFit/>
          </a:bodyPr>
          <a:lstStyle/>
          <a:p>
            <a:pPr>
              <a:spcBef>
                <a:spcPct val="50000"/>
              </a:spcBef>
            </a:pPr>
            <a:endParaRPr lang="zh-CN" altLang="en-US" dirty="0">
              <a:latin typeface="Arial" panose="020B0604020202020204" pitchFamily="34" charset="0"/>
            </a:endParaRPr>
          </a:p>
        </p:txBody>
      </p:sp>
      <p:pic>
        <p:nvPicPr>
          <p:cNvPr id="22533" name="Picture 5" descr="舒婷2"/>
          <p:cNvPicPr>
            <a:picLocks noChangeAspect="1"/>
          </p:cNvPicPr>
          <p:nvPr/>
        </p:nvPicPr>
        <p:blipFill>
          <a:blip r:embed="rId1" cstate="print"/>
          <a:stretch>
            <a:fillRect/>
          </a:stretch>
        </p:blipFill>
        <p:spPr>
          <a:xfrm>
            <a:off x="6709410" y="1052830"/>
            <a:ext cx="3818255" cy="537527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1202" name="Text Box 2"/>
          <p:cNvSpPr txBox="1"/>
          <p:nvPr/>
        </p:nvSpPr>
        <p:spPr>
          <a:xfrm>
            <a:off x="1644650" y="1295400"/>
            <a:ext cx="3886200" cy="3784600"/>
          </a:xfrm>
          <a:prstGeom prst="rect">
            <a:avLst/>
          </a:prstGeom>
          <a:noFill/>
          <a:ln w="9525">
            <a:noFill/>
          </a:ln>
        </p:spPr>
        <p:txBody>
          <a:bodyPr>
            <a:spAutoFit/>
          </a:bodyPr>
          <a:lstStyle/>
          <a:p>
            <a:pPr>
              <a:spcBef>
                <a:spcPct val="50000"/>
              </a:spcBef>
            </a:pPr>
            <a:r>
              <a:rPr lang="zh-CN" altLang="en-US" sz="2400" b="1" dirty="0">
                <a:latin typeface="Times New Roman" panose="02020603050405020304" pitchFamily="18" charset="0"/>
              </a:rPr>
              <a:t>我是贫困，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我是悲哀。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我是你祖祖辈辈 </a:t>
            </a:r>
            <a:endParaRPr lang="zh-CN" altLang="en-US" sz="2400" b="1" dirty="0">
              <a:latin typeface="Times New Roman" panose="02020603050405020304" pitchFamily="18" charset="0"/>
            </a:endParaRPr>
          </a:p>
          <a:p>
            <a:pPr algn="ctr">
              <a:spcBef>
                <a:spcPct val="50000"/>
              </a:spcBef>
            </a:pPr>
            <a:r>
              <a:rPr lang="zh-CN" altLang="en-US" sz="2400" b="1" dirty="0">
                <a:latin typeface="Times New Roman" panose="02020603050405020304" pitchFamily="18" charset="0"/>
              </a:rPr>
              <a:t>痛苦的希望啊，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是“飞天”袖间 </a:t>
            </a:r>
            <a:endParaRPr lang="zh-CN" altLang="en-US" sz="2400" b="1" dirty="0">
              <a:latin typeface="Times New Roman" panose="02020603050405020304" pitchFamily="18" charset="0"/>
            </a:endParaRPr>
          </a:p>
          <a:p>
            <a:pPr algn="ctr">
              <a:spcBef>
                <a:spcPct val="50000"/>
              </a:spcBef>
            </a:pPr>
            <a:r>
              <a:rPr lang="zh-CN" altLang="en-US" sz="2400" b="1" dirty="0">
                <a:latin typeface="Times New Roman" panose="02020603050405020304" pitchFamily="18" charset="0"/>
              </a:rPr>
              <a:t>千百年来未落到地面的花朵； </a:t>
            </a:r>
            <a:endParaRPr lang="zh-CN" altLang="en-US" sz="2400" b="1" dirty="0">
              <a:latin typeface="Times New Roman" panose="02020603050405020304" pitchFamily="18" charset="0"/>
            </a:endParaRPr>
          </a:p>
          <a:p>
            <a:pPr>
              <a:spcBef>
                <a:spcPct val="50000"/>
              </a:spcBef>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祖国啊！ </a:t>
            </a:r>
            <a:endParaRPr lang="zh-CN" altLang="en-US" sz="2400" dirty="0">
              <a:latin typeface="Times New Roman" panose="02020603050405020304" pitchFamily="18" charset="0"/>
            </a:endParaRPr>
          </a:p>
        </p:txBody>
      </p:sp>
      <p:sp>
        <p:nvSpPr>
          <p:cNvPr id="51203" name="Line 3"/>
          <p:cNvSpPr/>
          <p:nvPr/>
        </p:nvSpPr>
        <p:spPr>
          <a:xfrm>
            <a:off x="5943600" y="0"/>
            <a:ext cx="0" cy="6858000"/>
          </a:xfrm>
          <a:prstGeom prst="line">
            <a:avLst/>
          </a:prstGeom>
          <a:ln w="9525" cap="flat" cmpd="sng">
            <a:solidFill>
              <a:schemeClr val="tx1"/>
            </a:solidFill>
            <a:prstDash val="solid"/>
            <a:headEnd type="none" w="med" len="med"/>
            <a:tailEnd type="none" w="med" len="med"/>
          </a:ln>
        </p:spPr>
      </p:sp>
      <p:sp>
        <p:nvSpPr>
          <p:cNvPr id="44036" name="AutoShape 4"/>
          <p:cNvSpPr/>
          <p:nvPr/>
        </p:nvSpPr>
        <p:spPr>
          <a:xfrm>
            <a:off x="5380355" y="1981200"/>
            <a:ext cx="914400" cy="533400"/>
          </a:xfrm>
          <a:prstGeom prst="rightArrow">
            <a:avLst>
              <a:gd name="adj1" fmla="val 50000"/>
              <a:gd name="adj2" fmla="val 42857"/>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44037" name="Text Box 5"/>
          <p:cNvSpPr txBox="1"/>
          <p:nvPr/>
        </p:nvSpPr>
        <p:spPr>
          <a:xfrm>
            <a:off x="6661150" y="1992630"/>
            <a:ext cx="2743200" cy="521970"/>
          </a:xfrm>
          <a:prstGeom prst="rect">
            <a:avLst/>
          </a:prstGeom>
          <a:noFill/>
          <a:ln w="9525">
            <a:noFill/>
          </a:ln>
        </p:spPr>
        <p:txBody>
          <a:bodyPr>
            <a:spAutoFit/>
          </a:bodyPr>
          <a:lstStyle/>
          <a:p>
            <a:pPr>
              <a:spcBef>
                <a:spcPct val="50000"/>
              </a:spcBef>
            </a:pPr>
            <a:r>
              <a:rPr lang="zh-CN" altLang="en-US" sz="2800" b="1" dirty="0">
                <a:latin typeface="Times New Roman" panose="02020603050405020304" pitchFamily="18" charset="0"/>
                <a:ea typeface="隶书" panose="02010509060101010101" pitchFamily="49" charset="-122"/>
              </a:rPr>
              <a:t>对上节诗的总结</a:t>
            </a:r>
            <a:endParaRPr lang="zh-CN" altLang="en-US" sz="2800" b="1" dirty="0">
              <a:latin typeface="Times New Roman" panose="02020603050405020304" pitchFamily="18" charset="0"/>
              <a:ea typeface="隶书" panose="02010509060101010101" pitchFamily="49" charset="-122"/>
            </a:endParaRPr>
          </a:p>
        </p:txBody>
      </p:sp>
      <p:sp>
        <p:nvSpPr>
          <p:cNvPr id="44038" name="Line 6"/>
          <p:cNvSpPr/>
          <p:nvPr/>
        </p:nvSpPr>
        <p:spPr>
          <a:xfrm>
            <a:off x="4692650" y="4495800"/>
            <a:ext cx="762000" cy="0"/>
          </a:xfrm>
          <a:prstGeom prst="line">
            <a:avLst/>
          </a:prstGeom>
          <a:ln w="76200" cap="rnd" cmpd="sng">
            <a:solidFill>
              <a:srgbClr val="FF0000"/>
            </a:solidFill>
            <a:prstDash val="sysDot"/>
            <a:headEnd type="none" w="med" len="med"/>
            <a:tailEnd type="none" w="med" len="med"/>
          </a:ln>
        </p:spPr>
      </p:sp>
      <p:sp>
        <p:nvSpPr>
          <p:cNvPr id="44039" name="Line 8"/>
          <p:cNvSpPr/>
          <p:nvPr/>
        </p:nvSpPr>
        <p:spPr>
          <a:xfrm>
            <a:off x="2178050" y="3962400"/>
            <a:ext cx="762000" cy="0"/>
          </a:xfrm>
          <a:prstGeom prst="line">
            <a:avLst/>
          </a:prstGeom>
          <a:ln w="76200" cap="rnd" cmpd="sng">
            <a:solidFill>
              <a:srgbClr val="FF0000"/>
            </a:solidFill>
            <a:prstDash val="sysDot"/>
            <a:headEnd type="none" w="med" len="med"/>
            <a:tailEnd type="none" w="med" len="med"/>
          </a:ln>
        </p:spPr>
      </p:sp>
      <p:sp>
        <p:nvSpPr>
          <p:cNvPr id="44040" name="AutoShape 9"/>
          <p:cNvSpPr/>
          <p:nvPr/>
        </p:nvSpPr>
        <p:spPr>
          <a:xfrm>
            <a:off x="5791200" y="3505200"/>
            <a:ext cx="990600" cy="533400"/>
          </a:xfrm>
          <a:prstGeom prst="rightArrow">
            <a:avLst>
              <a:gd name="adj1" fmla="val 50000"/>
              <a:gd name="adj2" fmla="val 46428"/>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44041" name="Text Box 10"/>
          <p:cNvSpPr txBox="1"/>
          <p:nvPr/>
        </p:nvSpPr>
        <p:spPr>
          <a:xfrm>
            <a:off x="6781800" y="3429000"/>
            <a:ext cx="1066800" cy="521970"/>
          </a:xfrm>
          <a:prstGeom prst="rect">
            <a:avLst/>
          </a:prstGeom>
          <a:noFill/>
          <a:ln w="9525">
            <a:noFill/>
          </a:ln>
        </p:spPr>
        <p:txBody>
          <a:bodyPr>
            <a:spAutoFit/>
          </a:bodyPr>
          <a:lstStyle/>
          <a:p>
            <a:pPr>
              <a:spcBef>
                <a:spcPct val="50000"/>
              </a:spcBef>
            </a:pPr>
            <a:r>
              <a:rPr lang="zh-CN" altLang="en-US" sz="2800" b="1" dirty="0">
                <a:latin typeface="Times New Roman" panose="02020603050405020304" pitchFamily="18" charset="0"/>
                <a:ea typeface="隶书" panose="02010509060101010101" pitchFamily="49" charset="-122"/>
              </a:rPr>
              <a:t>希望</a:t>
            </a:r>
            <a:endParaRPr lang="zh-CN" altLang="en-US" sz="2800" b="1" dirty="0">
              <a:latin typeface="Times New Roman" panose="02020603050405020304" pitchFamily="18" charset="0"/>
              <a:ea typeface="隶书" panose="02010509060101010101" pitchFamily="49" charset="-122"/>
            </a:endParaRPr>
          </a:p>
        </p:txBody>
      </p:sp>
      <p:sp>
        <p:nvSpPr>
          <p:cNvPr id="44042" name="Line 12"/>
          <p:cNvSpPr/>
          <p:nvPr/>
        </p:nvSpPr>
        <p:spPr>
          <a:xfrm flipV="1">
            <a:off x="1797050" y="4495800"/>
            <a:ext cx="2667000" cy="0"/>
          </a:xfrm>
          <a:prstGeom prst="line">
            <a:avLst/>
          </a:prstGeom>
          <a:ln w="50800" cap="flat" cmpd="sng">
            <a:solidFill>
              <a:schemeClr val="accent2"/>
            </a:solidFill>
            <a:prstDash val="sysDot"/>
            <a:headEnd type="none" w="med" len="med"/>
            <a:tailEnd type="none" w="med" len="med"/>
          </a:ln>
        </p:spPr>
      </p:sp>
      <p:sp>
        <p:nvSpPr>
          <p:cNvPr id="44043" name="Text Box 13"/>
          <p:cNvSpPr txBox="1"/>
          <p:nvPr/>
        </p:nvSpPr>
        <p:spPr>
          <a:xfrm>
            <a:off x="6781800" y="3962400"/>
            <a:ext cx="3733800" cy="2676525"/>
          </a:xfrm>
          <a:prstGeom prst="rect">
            <a:avLst/>
          </a:prstGeom>
          <a:noFill/>
          <a:ln w="9525">
            <a:noFill/>
          </a:ln>
        </p:spPr>
        <p:txBody>
          <a:bodyPr>
            <a:spAutoFit/>
          </a:bodyPr>
          <a:lstStyle/>
          <a:p>
            <a:pPr>
              <a:spcBef>
                <a:spcPct val="50000"/>
              </a:spcBef>
            </a:pPr>
            <a:r>
              <a:rPr lang="zh-CN" altLang="en-US" sz="2800" b="1" u="sng" dirty="0">
                <a:solidFill>
                  <a:srgbClr val="FF0000"/>
                </a:solidFill>
                <a:latin typeface="隶书" panose="02010509060101010101" pitchFamily="49" charset="-122"/>
                <a:ea typeface="隶书" panose="02010509060101010101" pitchFamily="49" charset="-122"/>
              </a:rPr>
              <a:t>比喻。</a:t>
            </a:r>
            <a:r>
              <a:rPr lang="zh-CN" altLang="en-US" sz="2800" b="1" dirty="0">
                <a:solidFill>
                  <a:srgbClr val="0000FF"/>
                </a:solidFill>
                <a:latin typeface="隶书" panose="02010509060101010101" pitchFamily="49" charset="-122"/>
                <a:ea typeface="隶书" panose="02010509060101010101" pitchFamily="49" charset="-122"/>
              </a:rPr>
              <a:t>长期以来希望太渺茫，像飞天袖间的花朵，美丽诱人，又未落地面。</a:t>
            </a:r>
            <a:r>
              <a:rPr lang="zh-CN" altLang="en-US" sz="2800" b="1" u="sng" dirty="0">
                <a:solidFill>
                  <a:srgbClr val="0000FF"/>
                </a:solidFill>
                <a:latin typeface="隶书" panose="02010509060101010101" pitchFamily="49" charset="-122"/>
                <a:ea typeface="隶书" panose="02010509060101010101" pitchFamily="49" charset="-122"/>
              </a:rPr>
              <a:t>比喻人民千百年来未能实现的希望。</a:t>
            </a:r>
            <a:endParaRPr lang="zh-CN" altLang="en-US" sz="2800" b="1" u="sng" dirty="0">
              <a:solidFill>
                <a:srgbClr val="0000FF"/>
              </a:solidFill>
              <a:latin typeface="隶书" panose="02010509060101010101" pitchFamily="49" charset="-122"/>
              <a:ea typeface="隶书" panose="02010509060101010101" pitchFamily="49" charset="-122"/>
            </a:endParaRPr>
          </a:p>
        </p:txBody>
      </p:sp>
      <p:sp>
        <p:nvSpPr>
          <p:cNvPr id="44044" name="AutoShape 14"/>
          <p:cNvSpPr/>
          <p:nvPr/>
        </p:nvSpPr>
        <p:spPr>
          <a:xfrm>
            <a:off x="4768850" y="1371600"/>
            <a:ext cx="228600" cy="1752600"/>
          </a:xfrm>
          <a:prstGeom prst="rightBrace">
            <a:avLst>
              <a:gd name="adj1" fmla="val 63888"/>
              <a:gd name="adj2" fmla="val 50000"/>
            </a:avLst>
          </a:prstGeom>
          <a:noFill/>
          <a:ln w="2857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13" name="Text Box 16"/>
          <p:cNvSpPr txBox="1"/>
          <p:nvPr/>
        </p:nvSpPr>
        <p:spPr>
          <a:xfrm>
            <a:off x="153670" y="516255"/>
            <a:ext cx="8229600" cy="1476375"/>
          </a:xfrm>
          <a:prstGeom prst="rect">
            <a:avLst/>
          </a:prstGeom>
          <a:noFill/>
          <a:ln w="9525">
            <a:noFill/>
          </a:ln>
        </p:spPr>
        <p:txBody>
          <a:bodyPr>
            <a:spAutoFit/>
          </a:bodyPr>
          <a:lstStyle/>
          <a:p>
            <a:pPr>
              <a:spcBef>
                <a:spcPct val="50000"/>
              </a:spcBef>
            </a:pPr>
            <a:r>
              <a:rPr lang="zh-CN" altLang="en-US" sz="3600" b="1" u="sng" dirty="0">
                <a:solidFill>
                  <a:srgbClr val="FF0000"/>
                </a:solidFill>
                <a:latin typeface="Times New Roman" panose="02020603050405020304" pitchFamily="18" charset="0"/>
                <a:ea typeface="隶书" panose="02010509060101010101" pitchFamily="49" charset="-122"/>
              </a:rPr>
              <a:t>朗读第二节，思考：</a:t>
            </a:r>
            <a:endParaRPr lang="zh-CN" altLang="en-US" sz="3600" b="1" u="sng" dirty="0">
              <a:solidFill>
                <a:srgbClr val="FF0000"/>
              </a:solidFill>
              <a:latin typeface="Times New Roman" panose="02020603050405020304" pitchFamily="18" charset="0"/>
              <a:ea typeface="隶书" panose="02010509060101010101" pitchFamily="49" charset="-122"/>
            </a:endParaRPr>
          </a:p>
          <a:p>
            <a:pPr>
              <a:spcBef>
                <a:spcPct val="50000"/>
              </a:spcBef>
            </a:pPr>
            <a:endParaRPr lang="zh-CN" altLang="en-US" sz="3600" b="1" u="sng" dirty="0">
              <a:solidFill>
                <a:srgbClr val="FF0000"/>
              </a:solidFill>
              <a:latin typeface="Times New Roman" panose="02020603050405020304" pitchFamily="18" charset="0"/>
              <a:ea typeface="隶书" panose="02010509060101010101" pitchFamily="49" charset="-122"/>
            </a:endParaRPr>
          </a:p>
        </p:txBody>
      </p:sp>
      <p:sp>
        <p:nvSpPr>
          <p:cNvPr id="44046" name="Text Box 17"/>
          <p:cNvSpPr txBox="1"/>
          <p:nvPr/>
        </p:nvSpPr>
        <p:spPr>
          <a:xfrm>
            <a:off x="2577465" y="1371600"/>
            <a:ext cx="8153400" cy="645160"/>
          </a:xfrm>
          <a:prstGeom prst="rect">
            <a:avLst/>
          </a:prstGeom>
          <a:solidFill>
            <a:schemeClr val="bg2"/>
          </a:solidFill>
          <a:ln w="9525">
            <a:noFill/>
          </a:ln>
        </p:spPr>
        <p:txBody>
          <a:bodyPr>
            <a:spAutoFit/>
          </a:bodyPr>
          <a:lstStyle/>
          <a:p>
            <a:pPr>
              <a:spcBef>
                <a:spcPct val="50000"/>
              </a:spcBef>
            </a:pPr>
            <a:r>
              <a:rPr lang="zh-CN" altLang="en-US" sz="3600" b="1" dirty="0">
                <a:solidFill>
                  <a:srgbClr val="0000FF"/>
                </a:solidFill>
                <a:latin typeface="Times New Roman" panose="02020603050405020304" pitchFamily="18" charset="0"/>
              </a:rPr>
              <a:t>本节表现了怎样的情感？</a:t>
            </a:r>
            <a:endParaRPr lang="zh-CN" altLang="en-US" sz="3600" b="1" dirty="0">
              <a:solidFill>
                <a:srgbClr val="FF0000"/>
              </a:solidFill>
              <a:latin typeface="Times New Roman" panose="02020603050405020304" pitchFamily="18" charset="0"/>
            </a:endParaRPr>
          </a:p>
        </p:txBody>
      </p:sp>
      <p:sp>
        <p:nvSpPr>
          <p:cNvPr id="44047" name="Text Box 18"/>
          <p:cNvSpPr txBox="1"/>
          <p:nvPr/>
        </p:nvSpPr>
        <p:spPr>
          <a:xfrm>
            <a:off x="2577465" y="2229803"/>
            <a:ext cx="8153400" cy="1198880"/>
          </a:xfrm>
          <a:prstGeom prst="rect">
            <a:avLst/>
          </a:prstGeom>
          <a:solidFill>
            <a:schemeClr val="bg2"/>
          </a:solidFill>
          <a:ln w="9525">
            <a:noFill/>
          </a:ln>
        </p:spPr>
        <p:txBody>
          <a:bodyPr>
            <a:spAutoFit/>
          </a:bodyPr>
          <a:lstStyle/>
          <a:p>
            <a:pPr>
              <a:spcBef>
                <a:spcPct val="50000"/>
              </a:spcBef>
            </a:pPr>
            <a:r>
              <a:rPr lang="zh-CN" altLang="en-US" sz="3600" b="1" dirty="0">
                <a:solidFill>
                  <a:srgbClr val="FF0000"/>
                </a:solidFill>
                <a:latin typeface="Times New Roman" panose="02020603050405020304" pitchFamily="18" charset="0"/>
              </a:rPr>
              <a:t>既写出了人民的痛苦，又写出了人民的希望。</a:t>
            </a:r>
            <a:endParaRPr lang="zh-CN" altLang="en-US" sz="3600" b="1" dirty="0">
              <a:solidFill>
                <a:srgbClr val="FF0000"/>
              </a:solidFill>
              <a:latin typeface="Times New Roman" panose="02020603050405020304" pitchFamily="18" charset="0"/>
            </a:endParaRPr>
          </a:p>
        </p:txBody>
      </p:sp>
      <p:sp>
        <p:nvSpPr>
          <p:cNvPr id="44048" name="TextBox 4"/>
          <p:cNvSpPr txBox="1"/>
          <p:nvPr/>
        </p:nvSpPr>
        <p:spPr>
          <a:xfrm>
            <a:off x="2135188" y="5289550"/>
            <a:ext cx="3244850" cy="1014730"/>
          </a:xfrm>
          <a:prstGeom prst="rect">
            <a:avLst/>
          </a:prstGeom>
          <a:noFill/>
          <a:ln w="9525">
            <a:noFill/>
          </a:ln>
        </p:spPr>
        <p:txBody>
          <a:bodyPr>
            <a:spAutoFit/>
          </a:bodyPr>
          <a:lstStyle/>
          <a:p>
            <a:r>
              <a:rPr lang="zh-CN" altLang="en-US" sz="2800" b="1" dirty="0">
                <a:solidFill>
                  <a:srgbClr val="FF0000"/>
                </a:solidFill>
                <a:latin typeface="Arial" panose="020B0604020202020204" pitchFamily="34" charset="0"/>
              </a:rPr>
              <a:t>飞天：宗教传说中天空飞舞的神</a:t>
            </a:r>
            <a:r>
              <a:rPr lang="zh-CN" altLang="en-US" sz="3200" b="1" dirty="0">
                <a:solidFill>
                  <a:srgbClr val="FF0000"/>
                </a:solidFill>
                <a:latin typeface="Arial" panose="020B0604020202020204" pitchFamily="34" charset="0"/>
              </a:rPr>
              <a:t>。</a:t>
            </a:r>
            <a:endParaRPr lang="zh-CN" altLang="en-US"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44"/>
                                        </p:tgtEl>
                                        <p:attrNameLst>
                                          <p:attrName>style.visibility</p:attrName>
                                        </p:attrNameLst>
                                      </p:cBhvr>
                                      <p:to>
                                        <p:strVal val="visible"/>
                                      </p:to>
                                    </p:set>
                                    <p:anim calcmode="lin" valueType="num">
                                      <p:cBhvr additive="base">
                                        <p:cTn id="7" dur="500" fill="hold"/>
                                        <p:tgtEl>
                                          <p:spTgt spid="44044"/>
                                        </p:tgtEl>
                                        <p:attrNameLst>
                                          <p:attrName>ppt_x</p:attrName>
                                        </p:attrNameLst>
                                      </p:cBhvr>
                                      <p:tavLst>
                                        <p:tav tm="0">
                                          <p:val>
                                            <p:strVal val="0-#ppt_w/2"/>
                                          </p:val>
                                        </p:tav>
                                        <p:tav tm="100000">
                                          <p:val>
                                            <p:strVal val="#ppt_x"/>
                                          </p:val>
                                        </p:tav>
                                      </p:tavLst>
                                    </p:anim>
                                    <p:anim calcmode="lin" valueType="num">
                                      <p:cBhvr additive="base">
                                        <p:cTn id="8" dur="500" fill="hold"/>
                                        <p:tgtEl>
                                          <p:spTgt spid="440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1000"/>
                                  </p:stCondLst>
                                  <p:childTnLst>
                                    <p:set>
                                      <p:cBhvr>
                                        <p:cTn id="11" dur="1" fill="hold">
                                          <p:stCondLst>
                                            <p:cond delay="0"/>
                                          </p:stCondLst>
                                        </p:cTn>
                                        <p:tgtEl>
                                          <p:spTgt spid="44036"/>
                                        </p:tgtEl>
                                        <p:attrNameLst>
                                          <p:attrName>style.visibility</p:attrName>
                                        </p:attrNameLst>
                                      </p:cBhvr>
                                      <p:to>
                                        <p:strVal val="visible"/>
                                      </p:to>
                                    </p:set>
                                    <p:anim calcmode="lin" valueType="num">
                                      <p:cBhvr additive="base">
                                        <p:cTn id="12" dur="500" fill="hold"/>
                                        <p:tgtEl>
                                          <p:spTgt spid="44036"/>
                                        </p:tgtEl>
                                        <p:attrNameLst>
                                          <p:attrName>ppt_x</p:attrName>
                                        </p:attrNameLst>
                                      </p:cBhvr>
                                      <p:tavLst>
                                        <p:tav tm="0">
                                          <p:val>
                                            <p:strVal val="#ppt_x"/>
                                          </p:val>
                                        </p:tav>
                                        <p:tav tm="100000">
                                          <p:val>
                                            <p:strVal val="#ppt_x"/>
                                          </p:val>
                                        </p:tav>
                                      </p:tavLst>
                                    </p:anim>
                                    <p:anim calcmode="lin" valueType="num">
                                      <p:cBhvr additive="base">
                                        <p:cTn id="13" dur="500" fill="hold"/>
                                        <p:tgtEl>
                                          <p:spTgt spid="4403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44037"/>
                                        </p:tgtEl>
                                        <p:attrNameLst>
                                          <p:attrName>style.visibility</p:attrName>
                                        </p:attrNameLst>
                                      </p:cBhvr>
                                      <p:to>
                                        <p:strVal val="visible"/>
                                      </p:to>
                                    </p:set>
                                    <p:anim calcmode="lin" valueType="num">
                                      <p:cBhvr additive="base">
                                        <p:cTn id="18" dur="500" fill="hold"/>
                                        <p:tgtEl>
                                          <p:spTgt spid="44037"/>
                                        </p:tgtEl>
                                        <p:attrNameLst>
                                          <p:attrName>ppt_x</p:attrName>
                                        </p:attrNameLst>
                                      </p:cBhvr>
                                      <p:tavLst>
                                        <p:tav tm="0">
                                          <p:val>
                                            <p:strVal val="1+#ppt_w/2"/>
                                          </p:val>
                                        </p:tav>
                                        <p:tav tm="100000">
                                          <p:val>
                                            <p:strVal val="#ppt_x"/>
                                          </p:val>
                                        </p:tav>
                                      </p:tavLst>
                                    </p:anim>
                                    <p:anim calcmode="lin" valueType="num">
                                      <p:cBhvr additive="base">
                                        <p:cTn id="19" dur="500" fill="hold"/>
                                        <p:tgtEl>
                                          <p:spTgt spid="4403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44039"/>
                                        </p:tgtEl>
                                        <p:attrNameLst>
                                          <p:attrName>style.visibility</p:attrName>
                                        </p:attrNameLst>
                                      </p:cBhvr>
                                      <p:to>
                                        <p:strVal val="visible"/>
                                      </p:to>
                                    </p:set>
                                    <p:anim calcmode="lin" valueType="num">
                                      <p:cBhvr additive="base">
                                        <p:cTn id="24" dur="500" fill="hold"/>
                                        <p:tgtEl>
                                          <p:spTgt spid="44039"/>
                                        </p:tgtEl>
                                        <p:attrNameLst>
                                          <p:attrName>ppt_x</p:attrName>
                                        </p:attrNameLst>
                                      </p:cBhvr>
                                      <p:tavLst>
                                        <p:tav tm="0">
                                          <p:val>
                                            <p:strVal val="0-#ppt_w/2"/>
                                          </p:val>
                                        </p:tav>
                                        <p:tav tm="100000">
                                          <p:val>
                                            <p:strVal val="#ppt_x"/>
                                          </p:val>
                                        </p:tav>
                                      </p:tavLst>
                                    </p:anim>
                                    <p:anim calcmode="lin" valueType="num">
                                      <p:cBhvr additive="base">
                                        <p:cTn id="25" dur="500" fill="hold"/>
                                        <p:tgtEl>
                                          <p:spTgt spid="44039"/>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44040"/>
                                        </p:tgtEl>
                                        <p:attrNameLst>
                                          <p:attrName>style.visibility</p:attrName>
                                        </p:attrNameLst>
                                      </p:cBhvr>
                                      <p:to>
                                        <p:strVal val="visible"/>
                                      </p:to>
                                    </p:set>
                                    <p:anim calcmode="lin" valueType="num">
                                      <p:cBhvr additive="base">
                                        <p:cTn id="29" dur="500" fill="hold"/>
                                        <p:tgtEl>
                                          <p:spTgt spid="44040"/>
                                        </p:tgtEl>
                                        <p:attrNameLst>
                                          <p:attrName>ppt_x</p:attrName>
                                        </p:attrNameLst>
                                      </p:cBhvr>
                                      <p:tavLst>
                                        <p:tav tm="0">
                                          <p:val>
                                            <p:strVal val="#ppt_x"/>
                                          </p:val>
                                        </p:tav>
                                        <p:tav tm="100000">
                                          <p:val>
                                            <p:strVal val="#ppt_x"/>
                                          </p:val>
                                        </p:tav>
                                      </p:tavLst>
                                    </p:anim>
                                    <p:anim calcmode="lin" valueType="num">
                                      <p:cBhvr additive="base">
                                        <p:cTn id="30" dur="500" fill="hold"/>
                                        <p:tgtEl>
                                          <p:spTgt spid="4404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4038"/>
                                        </p:tgtEl>
                                        <p:attrNameLst>
                                          <p:attrName>style.visibility</p:attrName>
                                        </p:attrNameLst>
                                      </p:cBhvr>
                                      <p:to>
                                        <p:strVal val="visible"/>
                                      </p:to>
                                    </p:set>
                                    <p:anim calcmode="lin" valueType="num">
                                      <p:cBhvr additive="base">
                                        <p:cTn id="35" dur="500" fill="hold"/>
                                        <p:tgtEl>
                                          <p:spTgt spid="44038"/>
                                        </p:tgtEl>
                                        <p:attrNameLst>
                                          <p:attrName>ppt_x</p:attrName>
                                        </p:attrNameLst>
                                      </p:cBhvr>
                                      <p:tavLst>
                                        <p:tav tm="0">
                                          <p:val>
                                            <p:strVal val="#ppt_x"/>
                                          </p:val>
                                        </p:tav>
                                        <p:tav tm="100000">
                                          <p:val>
                                            <p:strVal val="#ppt_x"/>
                                          </p:val>
                                        </p:tav>
                                      </p:tavLst>
                                    </p:anim>
                                    <p:anim calcmode="lin" valueType="num">
                                      <p:cBhvr additive="base">
                                        <p:cTn id="36" dur="500" fill="hold"/>
                                        <p:tgtEl>
                                          <p:spTgt spid="4403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4041"/>
                                        </p:tgtEl>
                                        <p:attrNameLst>
                                          <p:attrName>style.visibility</p:attrName>
                                        </p:attrNameLst>
                                      </p:cBhvr>
                                      <p:to>
                                        <p:strVal val="visible"/>
                                      </p:to>
                                    </p:set>
                                    <p:anim calcmode="lin" valueType="num">
                                      <p:cBhvr additive="base">
                                        <p:cTn id="41" dur="500" fill="hold"/>
                                        <p:tgtEl>
                                          <p:spTgt spid="44041"/>
                                        </p:tgtEl>
                                        <p:attrNameLst>
                                          <p:attrName>ppt_x</p:attrName>
                                        </p:attrNameLst>
                                      </p:cBhvr>
                                      <p:tavLst>
                                        <p:tav tm="0">
                                          <p:val>
                                            <p:strVal val="#ppt_x"/>
                                          </p:val>
                                        </p:tav>
                                        <p:tav tm="100000">
                                          <p:val>
                                            <p:strVal val="#ppt_x"/>
                                          </p:val>
                                        </p:tav>
                                      </p:tavLst>
                                    </p:anim>
                                    <p:anim calcmode="lin" valueType="num">
                                      <p:cBhvr additive="base">
                                        <p:cTn id="42" dur="500" fill="hold"/>
                                        <p:tgtEl>
                                          <p:spTgt spid="4404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44042"/>
                                        </p:tgtEl>
                                        <p:attrNameLst>
                                          <p:attrName>style.visibility</p:attrName>
                                        </p:attrNameLst>
                                      </p:cBhvr>
                                      <p:to>
                                        <p:strVal val="visible"/>
                                      </p:to>
                                    </p:set>
                                    <p:anim calcmode="lin" valueType="num">
                                      <p:cBhvr additive="base">
                                        <p:cTn id="47" dur="500" fill="hold"/>
                                        <p:tgtEl>
                                          <p:spTgt spid="44042"/>
                                        </p:tgtEl>
                                        <p:attrNameLst>
                                          <p:attrName>ppt_x</p:attrName>
                                        </p:attrNameLst>
                                      </p:cBhvr>
                                      <p:tavLst>
                                        <p:tav tm="0">
                                          <p:val>
                                            <p:strVal val="0-#ppt_w/2"/>
                                          </p:val>
                                        </p:tav>
                                        <p:tav tm="100000">
                                          <p:val>
                                            <p:strVal val="#ppt_x"/>
                                          </p:val>
                                        </p:tav>
                                      </p:tavLst>
                                    </p:anim>
                                    <p:anim calcmode="lin" valueType="num">
                                      <p:cBhvr additive="base">
                                        <p:cTn id="48" dur="500" fill="hold"/>
                                        <p:tgtEl>
                                          <p:spTgt spid="44042"/>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44043"/>
                                        </p:tgtEl>
                                        <p:attrNameLst>
                                          <p:attrName>style.visibility</p:attrName>
                                        </p:attrNameLst>
                                      </p:cBhvr>
                                      <p:to>
                                        <p:strVal val="visible"/>
                                      </p:to>
                                    </p:set>
                                    <p:anim calcmode="lin" valueType="num">
                                      <p:cBhvr additive="base">
                                        <p:cTn id="53" dur="500" fill="hold"/>
                                        <p:tgtEl>
                                          <p:spTgt spid="44043"/>
                                        </p:tgtEl>
                                        <p:attrNameLst>
                                          <p:attrName>ppt_x</p:attrName>
                                        </p:attrNameLst>
                                      </p:cBhvr>
                                      <p:tavLst>
                                        <p:tav tm="0">
                                          <p:val>
                                            <p:strVal val="1+#ppt_w/2"/>
                                          </p:val>
                                        </p:tav>
                                        <p:tav tm="100000">
                                          <p:val>
                                            <p:strVal val="#ppt_x"/>
                                          </p:val>
                                        </p:tav>
                                      </p:tavLst>
                                    </p:anim>
                                    <p:anim calcmode="lin" valueType="num">
                                      <p:cBhvr additive="base">
                                        <p:cTn id="54" dur="500" fill="hold"/>
                                        <p:tgtEl>
                                          <p:spTgt spid="4404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44046"/>
                                        </p:tgtEl>
                                        <p:attrNameLst>
                                          <p:attrName>style.visibility</p:attrName>
                                        </p:attrNameLst>
                                      </p:cBhvr>
                                      <p:to>
                                        <p:strVal val="visible"/>
                                      </p:to>
                                    </p:set>
                                    <p:anim calcmode="lin" valueType="num">
                                      <p:cBhvr additive="base">
                                        <p:cTn id="59" dur="500" fill="hold"/>
                                        <p:tgtEl>
                                          <p:spTgt spid="44046"/>
                                        </p:tgtEl>
                                        <p:attrNameLst>
                                          <p:attrName>ppt_x</p:attrName>
                                        </p:attrNameLst>
                                      </p:cBhvr>
                                      <p:tavLst>
                                        <p:tav tm="0">
                                          <p:val>
                                            <p:strVal val="0-#ppt_w/2"/>
                                          </p:val>
                                        </p:tav>
                                        <p:tav tm="100000">
                                          <p:val>
                                            <p:strVal val="#ppt_x"/>
                                          </p:val>
                                        </p:tav>
                                      </p:tavLst>
                                    </p:anim>
                                    <p:anim calcmode="lin" valueType="num">
                                      <p:cBhvr additive="base">
                                        <p:cTn id="60" dur="500" fill="hold"/>
                                        <p:tgtEl>
                                          <p:spTgt spid="44046"/>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44047"/>
                                        </p:tgtEl>
                                        <p:attrNameLst>
                                          <p:attrName>style.visibility</p:attrName>
                                        </p:attrNameLst>
                                      </p:cBhvr>
                                      <p:to>
                                        <p:strVal val="visible"/>
                                      </p:to>
                                    </p:set>
                                    <p:anim calcmode="lin" valueType="num">
                                      <p:cBhvr additive="base">
                                        <p:cTn id="65" dur="500" fill="hold"/>
                                        <p:tgtEl>
                                          <p:spTgt spid="44047"/>
                                        </p:tgtEl>
                                        <p:attrNameLst>
                                          <p:attrName>ppt_x</p:attrName>
                                        </p:attrNameLst>
                                      </p:cBhvr>
                                      <p:tavLst>
                                        <p:tav tm="0">
                                          <p:val>
                                            <p:strVal val="0-#ppt_w/2"/>
                                          </p:val>
                                        </p:tav>
                                        <p:tav tm="100000">
                                          <p:val>
                                            <p:strVal val="#ppt_x"/>
                                          </p:val>
                                        </p:tav>
                                      </p:tavLst>
                                    </p:anim>
                                    <p:anim calcmode="lin" valueType="num">
                                      <p:cBhvr additive="base">
                                        <p:cTn id="66" dur="500" fill="hold"/>
                                        <p:tgtEl>
                                          <p:spTgt spid="44047"/>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44048"/>
                                        </p:tgtEl>
                                        <p:attrNameLst>
                                          <p:attrName>style.visibility</p:attrName>
                                        </p:attrNameLst>
                                      </p:cBhvr>
                                      <p:to>
                                        <p:strVal val="visible"/>
                                      </p:to>
                                    </p:set>
                                    <p:animEffect transition="in" filter="randombar(horizontal)">
                                      <p:cBhvr>
                                        <p:cTn id="71" dur="500"/>
                                        <p:tgtEl>
                                          <p:spTgt spid="44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bldLvl="0" animBg="1"/>
      <p:bldP spid="44037" grpId="0"/>
      <p:bldP spid="44040" grpId="0" bldLvl="0" animBg="1"/>
      <p:bldP spid="44041" grpId="0"/>
      <p:bldP spid="44043" grpId="0"/>
      <p:bldP spid="44044" grpId="0" bldLvl="0" animBg="1"/>
      <p:bldP spid="44046" grpId="0" bldLvl="0" animBg="1"/>
      <p:bldP spid="44047" grpId="0" bldLvl="0" animBg="1"/>
      <p:bldP spid="4404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1981200" y="1352233"/>
            <a:ext cx="8229600" cy="1143000"/>
          </a:xfrm>
        </p:spPr>
        <p:txBody>
          <a:bodyPr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br>
              <a:rPr kumimoji="0" lang="zh-CN" altLang="en-US" sz="3200" b="0" i="0" u="none" strike="noStrike" kern="1200" cap="small" spc="0" normalizeH="0" baseline="0" noProof="0" dirty="0">
                <a:ln>
                  <a:noFill/>
                </a:ln>
                <a:solidFill>
                  <a:srgbClr val="FF0000"/>
                </a:solidFill>
                <a:effectLst/>
                <a:uLnTx/>
                <a:uFillTx/>
                <a:latin typeface="+mj-lt"/>
                <a:ea typeface="+mj-ea"/>
                <a:cs typeface="+mj-cs"/>
              </a:rPr>
            </a:br>
            <a:r>
              <a:rPr kumimoji="0" lang="zh-CN" altLang="en-US" sz="3200" b="0" i="0" u="none" strike="noStrike" kern="1200" cap="small" spc="0" normalizeH="0" baseline="0" noProof="0" dirty="0">
                <a:ln>
                  <a:noFill/>
                </a:ln>
                <a:solidFill>
                  <a:srgbClr val="FF0000"/>
                </a:solidFill>
                <a:effectLst/>
                <a:uLnTx/>
                <a:uFillTx/>
                <a:latin typeface="+mj-lt"/>
                <a:ea typeface="+mj-ea"/>
                <a:cs typeface="+mj-cs"/>
              </a:rPr>
              <a:t>赏析第二节</a:t>
            </a:r>
            <a:br>
              <a:rPr kumimoji="0" lang="zh-CN" altLang="en-US" sz="3200" b="0" i="0" u="none" strike="noStrike" kern="1200" cap="small" spc="0" normalizeH="0" baseline="0" noProof="0" dirty="0">
                <a:ln>
                  <a:noFill/>
                </a:ln>
                <a:solidFill>
                  <a:srgbClr val="FF0000"/>
                </a:solidFill>
                <a:effectLst/>
                <a:uLnTx/>
                <a:uFillTx/>
                <a:latin typeface="+mj-lt"/>
                <a:ea typeface="+mj-ea"/>
                <a:cs typeface="+mj-cs"/>
              </a:rPr>
            </a:br>
            <a:r>
              <a:rPr kumimoji="0" lang="zh-CN" altLang="en-US" sz="3200" b="0" i="0" u="none" strike="noStrike" kern="1200" cap="small" spc="0" normalizeH="0" baseline="0" noProof="0" dirty="0">
                <a:ln>
                  <a:noFill/>
                </a:ln>
                <a:solidFill>
                  <a:srgbClr val="C00000"/>
                </a:solidFill>
                <a:effectLst/>
                <a:uLnTx/>
                <a:uFillTx/>
                <a:latin typeface="+mj-lt"/>
                <a:ea typeface="+mj-ea"/>
                <a:cs typeface="+mj-cs"/>
              </a:rPr>
              <a:t>是“飞天”袖间</a:t>
            </a:r>
            <a:br>
              <a:rPr kumimoji="0" lang="zh-CN" altLang="en-US" sz="3200" b="0" i="0" u="none" strike="noStrike" kern="1200" cap="small" spc="0" normalizeH="0" baseline="0" noProof="0" dirty="0">
                <a:ln>
                  <a:noFill/>
                </a:ln>
                <a:solidFill>
                  <a:srgbClr val="C00000"/>
                </a:solidFill>
                <a:effectLst/>
                <a:uLnTx/>
                <a:uFillTx/>
                <a:latin typeface="+mj-lt"/>
                <a:ea typeface="+mj-ea"/>
                <a:cs typeface="+mj-cs"/>
              </a:rPr>
            </a:br>
            <a:r>
              <a:rPr kumimoji="0" lang="zh-CN" altLang="en-US" sz="3200" b="0" i="0" u="none" strike="noStrike" kern="1200" cap="small" spc="0" normalizeH="0" baseline="0" noProof="0" dirty="0">
                <a:ln>
                  <a:noFill/>
                </a:ln>
                <a:solidFill>
                  <a:srgbClr val="C00000"/>
                </a:solidFill>
                <a:effectLst/>
                <a:uLnTx/>
                <a:uFillTx/>
                <a:latin typeface="+mj-lt"/>
                <a:ea typeface="+mj-ea"/>
                <a:cs typeface="+mj-cs"/>
              </a:rPr>
              <a:t>千百年来未落到地面的花朵</a:t>
            </a:r>
            <a:br>
              <a:rPr kumimoji="0" lang="zh-CN" altLang="en-US" sz="3200" b="0" i="0" u="none" strike="noStrike" kern="1200" cap="small" spc="0" normalizeH="0" baseline="0" noProof="0" dirty="0">
                <a:ln>
                  <a:noFill/>
                </a:ln>
                <a:solidFill>
                  <a:srgbClr val="C00000"/>
                </a:solidFill>
                <a:effectLst/>
                <a:uLnTx/>
                <a:uFillTx/>
                <a:latin typeface="+mj-lt"/>
                <a:ea typeface="+mj-ea"/>
                <a:cs typeface="+mj-cs"/>
              </a:rPr>
            </a:br>
            <a:r>
              <a:rPr kumimoji="0" lang="zh-CN" altLang="en-US" sz="3200" b="0" i="0" u="none" strike="noStrike" kern="1200" cap="small" spc="0" normalizeH="0" baseline="0" noProof="0" dirty="0">
                <a:ln>
                  <a:noFill/>
                </a:ln>
                <a:solidFill>
                  <a:srgbClr val="C00000"/>
                </a:solidFill>
                <a:effectLst/>
                <a:uLnTx/>
                <a:uFillTx/>
                <a:latin typeface="+mj-lt"/>
                <a:ea typeface="+mj-ea"/>
                <a:cs typeface="+mj-cs"/>
              </a:rPr>
              <a:t>这句是什么意思？</a:t>
            </a:r>
            <a:endParaRPr kumimoji="0" lang="zh-CN" altLang="en-US" sz="3200" b="0" i="0" u="none" strike="noStrike" kern="1200" cap="small" spc="0" normalizeH="0" baseline="0" noProof="0" dirty="0">
              <a:ln>
                <a:noFill/>
              </a:ln>
              <a:solidFill>
                <a:srgbClr val="C00000"/>
              </a:solidFill>
              <a:effectLst/>
              <a:uLnTx/>
              <a:uFillTx/>
              <a:latin typeface="+mj-lt"/>
              <a:ea typeface="+mj-ea"/>
              <a:cs typeface="+mj-cs"/>
            </a:endParaRPr>
          </a:p>
        </p:txBody>
      </p:sp>
      <p:sp>
        <p:nvSpPr>
          <p:cNvPr id="45059" name="Rectangle 3"/>
          <p:cNvSpPr>
            <a:spLocks noGrp="1"/>
          </p:cNvSpPr>
          <p:nvPr>
            <p:ph idx="1"/>
          </p:nvPr>
        </p:nvSpPr>
        <p:spPr>
          <a:xfrm>
            <a:off x="1981200" y="2823528"/>
            <a:ext cx="8229600" cy="2928937"/>
          </a:xfrm>
        </p:spPr>
        <p:txBody>
          <a:bodyPr vert="horz" wrap="square" lIns="91440" tIns="45720" rIns="91440" bIns="45720" anchor="t"/>
          <a:lstStyle/>
          <a:p>
            <a:pPr eaLnBrk="1" hangingPunct="1"/>
            <a:r>
              <a:rPr lang="en-US" altLang="zh-CN" sz="3200" dirty="0">
                <a:ea typeface="楷体_GB2312" pitchFamily="49" charset="-122"/>
              </a:rPr>
              <a:t>“</a:t>
            </a:r>
            <a:r>
              <a:rPr lang="zh-CN" altLang="en-US" sz="3200" dirty="0">
                <a:ea typeface="楷体_GB2312" pitchFamily="49" charset="-122"/>
              </a:rPr>
              <a:t>飞天”袖间的“花朵”，代表着对美好生活的祈愿；</a:t>
            </a:r>
            <a:endParaRPr lang="zh-CN" altLang="en-US" sz="3200" dirty="0">
              <a:ea typeface="楷体_GB2312" pitchFamily="49" charset="-122"/>
            </a:endParaRPr>
          </a:p>
          <a:p>
            <a:pPr eaLnBrk="1" hangingPunct="1"/>
            <a:r>
              <a:rPr lang="zh-CN" altLang="en-US" sz="3200" dirty="0">
                <a:ea typeface="楷体_GB2312" pitchFamily="49" charset="-122"/>
              </a:rPr>
              <a:t>“落到地面”，代表祈愿变成现实</a:t>
            </a:r>
            <a:r>
              <a:rPr lang="zh-CN" altLang="en-US" sz="3200" dirty="0">
                <a:solidFill>
                  <a:schemeClr val="accent2"/>
                </a:solidFill>
                <a:ea typeface="楷体_GB2312" pitchFamily="49" charset="-122"/>
              </a:rPr>
              <a:t>。</a:t>
            </a:r>
            <a:endParaRPr lang="zh-CN" altLang="en-US" sz="3200" dirty="0">
              <a:solidFill>
                <a:schemeClr val="accent2"/>
              </a:solidFill>
              <a:ea typeface="楷体_GB2312" pitchFamily="49" charset="-122"/>
            </a:endParaRPr>
          </a:p>
        </p:txBody>
      </p:sp>
      <p:sp>
        <p:nvSpPr>
          <p:cNvPr id="52228" name="AutoShape 4">
            <a:hlinkClick r:id="" action="ppaction://hlinkshowjump?jump=nextslide"/>
          </p:cNvPr>
          <p:cNvSpPr/>
          <p:nvPr/>
        </p:nvSpPr>
        <p:spPr>
          <a:xfrm>
            <a:off x="6629400" y="6416675"/>
            <a:ext cx="381000" cy="365125"/>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pPr algn="ctr"/>
            <a:endParaRPr lang="zh-CN" altLang="en-US" sz="2400" dirty="0">
              <a:latin typeface="Times New Roman" panose="02020603050405020304" pitchFamily="18" charset="0"/>
            </a:endParaRPr>
          </a:p>
        </p:txBody>
      </p:sp>
      <p:sp>
        <p:nvSpPr>
          <p:cNvPr id="52229" name="AutoShape 5">
            <a:hlinkClick r:id="" action="ppaction://hlinkshowjump?jump=previousslide"/>
          </p:cNvPr>
          <p:cNvSpPr/>
          <p:nvPr/>
        </p:nvSpPr>
        <p:spPr>
          <a:xfrm>
            <a:off x="5105400" y="6416675"/>
            <a:ext cx="381000" cy="365125"/>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2230" name="AutoShape 6">
            <a:hlinkClick r:id="" action="ppaction://hlinkshowjump?jump=firstslide"/>
          </p:cNvPr>
          <p:cNvSpPr/>
          <p:nvPr/>
        </p:nvSpPr>
        <p:spPr>
          <a:xfrm>
            <a:off x="5829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ndParaRPr>
          </a:p>
        </p:txBody>
      </p:sp>
      <p:sp>
        <p:nvSpPr>
          <p:cNvPr id="52231" name="Text Box 7"/>
          <p:cNvSpPr txBox="1"/>
          <p:nvPr/>
        </p:nvSpPr>
        <p:spPr>
          <a:xfrm>
            <a:off x="2063750" y="5168583"/>
            <a:ext cx="8310880" cy="583565"/>
          </a:xfrm>
          <a:prstGeom prst="rect">
            <a:avLst/>
          </a:prstGeom>
          <a:noFill/>
          <a:ln w="9525">
            <a:noFill/>
          </a:ln>
        </p:spPr>
        <p:txBody>
          <a:bodyPr wrap="none">
            <a:spAutoFit/>
          </a:bodyPr>
          <a:lstStyle/>
          <a:p>
            <a:r>
              <a:rPr lang="zh-CN" altLang="en-US" sz="3200" b="1" dirty="0">
                <a:solidFill>
                  <a:srgbClr val="FF0000"/>
                </a:solidFill>
                <a:latin typeface="Arial" panose="020B0604020202020204" pitchFamily="34" charset="0"/>
              </a:rPr>
              <a:t>过渡，揭示祖国灾难虽重，理想却从未消失。</a:t>
            </a:r>
            <a:endParaRPr lang="zh-CN" altLang="en-US" sz="3200" b="1" dirty="0">
              <a:solidFill>
                <a:srgbClr val="FF0000"/>
              </a:solidFill>
              <a:latin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ox(out)">
                                      <p:cBhvr>
                                        <p:cTn id="7" dur="500"/>
                                        <p:tgtEl>
                                          <p:spTgt spid="450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ox(out)">
                                      <p:cBhvr>
                                        <p:cTn id="12" dur="500"/>
                                        <p:tgtEl>
                                          <p:spTgt spid="4505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xfrm>
            <a:off x="1774825" y="115888"/>
            <a:ext cx="7543800" cy="129540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000" b="0" i="0" u="none" strike="noStrike" kern="1200" cap="small" spc="0" normalizeH="0" baseline="0" noProof="0" dirty="0">
                <a:ln>
                  <a:noFill/>
                </a:ln>
                <a:solidFill>
                  <a:srgbClr val="FF0000"/>
                </a:solidFill>
                <a:effectLst/>
                <a:uLnTx/>
                <a:uFillTx/>
                <a:latin typeface="+mj-lt"/>
                <a:ea typeface="+mj-ea"/>
                <a:cs typeface="+mj-cs"/>
              </a:rPr>
              <a:t>赏析第三节</a:t>
            </a:r>
            <a:endParaRPr kumimoji="0" lang="zh-CN" altLang="en-US" sz="3000" b="0" i="0" u="none" strike="noStrike" kern="1200" cap="small" spc="0" normalizeH="0" baseline="0" noProof="0" dirty="0">
              <a:ln>
                <a:noFill/>
              </a:ln>
              <a:solidFill>
                <a:srgbClr val="FF0000"/>
              </a:solidFill>
              <a:effectLst/>
              <a:uLnTx/>
              <a:uFillTx/>
              <a:latin typeface="+mj-lt"/>
              <a:ea typeface="+mj-ea"/>
              <a:cs typeface="+mj-cs"/>
            </a:endParaRPr>
          </a:p>
        </p:txBody>
      </p:sp>
      <p:sp>
        <p:nvSpPr>
          <p:cNvPr id="53251" name="Rectangle 3"/>
          <p:cNvSpPr>
            <a:spLocks noGrp="1"/>
          </p:cNvSpPr>
          <p:nvPr>
            <p:ph idx="1"/>
          </p:nvPr>
        </p:nvSpPr>
        <p:spPr>
          <a:xfrm>
            <a:off x="2208213" y="2060575"/>
            <a:ext cx="7407275" cy="3451225"/>
          </a:xfrm>
        </p:spPr>
        <p:txBody>
          <a:bodyPr vert="horz" wrap="square" lIns="91440" tIns="45720" rIns="91440" bIns="45720" anchor="t"/>
          <a:lstStyle/>
          <a:p>
            <a:pPr eaLnBrk="1" hangingPunct="1"/>
            <a:r>
              <a:rPr lang="zh-CN" altLang="en-US" sz="3600" b="1" dirty="0"/>
              <a:t>本节选取了哪些意象？意象前面的修饰语和第一节有什么不同？</a:t>
            </a:r>
            <a:endParaRPr lang="zh-CN" altLang="en-US" sz="3600" b="1" dirty="0"/>
          </a:p>
        </p:txBody>
      </p:sp>
      <p:sp>
        <p:nvSpPr>
          <p:cNvPr id="47108" name="Text Box 4"/>
          <p:cNvSpPr txBox="1"/>
          <p:nvPr/>
        </p:nvSpPr>
        <p:spPr>
          <a:xfrm>
            <a:off x="3041650" y="4110673"/>
            <a:ext cx="5741035" cy="645160"/>
          </a:xfrm>
          <a:prstGeom prst="rect">
            <a:avLst/>
          </a:prstGeom>
          <a:noFill/>
          <a:ln w="9525">
            <a:noFill/>
          </a:ln>
        </p:spPr>
        <p:txBody>
          <a:bodyPr wrap="none">
            <a:spAutoFit/>
          </a:bodyPr>
          <a:lstStyle/>
          <a:p>
            <a:r>
              <a:rPr lang="zh-CN" altLang="en-US" sz="3600" b="1" dirty="0">
                <a:solidFill>
                  <a:srgbClr val="FF0000"/>
                </a:solidFill>
                <a:latin typeface="Arial" panose="020B0604020202020204" pitchFamily="34" charset="0"/>
              </a:rPr>
              <a:t>理想 胚芽 笑涡 起跑线 黎明</a:t>
            </a:r>
            <a:endParaRPr lang="zh-CN" altLang="en-US" sz="3600" b="1" dirty="0">
              <a:solidFill>
                <a:srgbClr val="FF0000"/>
              </a:solidFill>
              <a:latin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7108">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47108">
                                            <p:txEl>
                                              <p:pRg st="0" end="0"/>
                                            </p:txEl>
                                          </p:spTgt>
                                        </p:tgtEl>
                                        <p:attrNameLst>
                                          <p:attrName>ppt_x</p:attrName>
                                        </p:attrNameLst>
                                      </p:cBhvr>
                                    </p:anim>
                                    <p:anim from="0" to="-1.0" calcmode="lin" valueType="num">
                                      <p:cBhvr>
                                        <p:cTn id="8" dur="200" decel="50000" autoRev="1" fill="hold">
                                          <p:stCondLst>
                                            <p:cond delay="600"/>
                                          </p:stCondLst>
                                        </p:cTn>
                                        <p:tgtEl>
                                          <p:spTgt spid="47108">
                                            <p:txEl>
                                              <p:pRg st="0" end="0"/>
                                            </p:txEl>
                                          </p:spTgt>
                                        </p:tgtEl>
                                        <p:attrNameLst>
                                          <p:attrName>xshear</p:attrName>
                                        </p:attrNameLst>
                                      </p:cBhvr>
                                    </p:anim>
                                    <p:animScale>
                                      <p:cBhvr>
                                        <p:cTn id="9" dur="200" decel="100000" autoRev="1" fill="hold">
                                          <p:stCondLst>
                                            <p:cond delay="600"/>
                                          </p:stCondLst>
                                        </p:cTn>
                                        <p:tgtEl>
                                          <p:spTgt spid="47108">
                                            <p:txEl>
                                              <p:pRg st="0" end="0"/>
                                            </p:txEl>
                                          </p:spTgt>
                                        </p:tgtEl>
                                      </p:cBhvr>
                                      <p:from x="100000" y="100000"/>
                                      <p:to x="80000" y="100000"/>
                                    </p:animScale>
                                    <p:anim by="(#ppt_h/3+#ppt_w*0.1)" calcmode="lin" valueType="num">
                                      <p:cBhvr additive="sum">
                                        <p:cTn id="10" dur="200" decel="100000" autoRev="1" fill="hold">
                                          <p:stCondLst>
                                            <p:cond delay="600"/>
                                          </p:stCondLst>
                                        </p:cTn>
                                        <p:tgtEl>
                                          <p:spTgt spid="47108">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1524000" y="633095"/>
            <a:ext cx="7772400" cy="3324225"/>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900" b="0" i="0" u="none" strike="noStrike" kern="1200" cap="small" spc="0" normalizeH="0" baseline="0" noProof="0">
                <a:ln>
                  <a:noFill/>
                </a:ln>
                <a:solidFill>
                  <a:srgbClr val="FF0000"/>
                </a:solidFill>
                <a:effectLst/>
                <a:uLnTx/>
                <a:uFillTx/>
                <a:latin typeface="+mj-lt"/>
                <a:ea typeface="+mj-ea"/>
                <a:cs typeface="+mj-cs"/>
              </a:rPr>
              <a:t>赏析第三节</a:t>
            </a:r>
            <a:br>
              <a:rPr kumimoji="0" lang="zh-CN" altLang="en-US" sz="2900" b="0" i="0" u="none" strike="noStrike" kern="1200" cap="small" spc="0" normalizeH="0" baseline="0" noProof="0">
                <a:ln>
                  <a:noFill/>
                </a:ln>
                <a:solidFill>
                  <a:srgbClr val="FF0000"/>
                </a:solidFill>
                <a:effectLst/>
                <a:uLnTx/>
                <a:uFillTx/>
                <a:latin typeface="+mj-lt"/>
                <a:ea typeface="+mj-ea"/>
                <a:cs typeface="+mj-cs"/>
              </a:rPr>
            </a:b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r>
              <a:rPr kumimoji="0" lang="zh-CN" altLang="en-US" sz="2900" b="0" i="0" u="none" strike="noStrike" kern="1200" cap="small" spc="0" normalizeH="0" baseline="0" noProof="0">
                <a:ln>
                  <a:noFill/>
                </a:ln>
                <a:solidFill>
                  <a:srgbClr val="C00000"/>
                </a:solidFill>
                <a:effectLst/>
                <a:uLnTx/>
                <a:uFillTx/>
                <a:latin typeface="+mj-lt"/>
                <a:ea typeface="+mj-ea"/>
                <a:cs typeface="+mj-cs"/>
              </a:rPr>
              <a:t>神话的蛛网里挣脱</a:t>
            </a: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r>
              <a:rPr kumimoji="0" lang="zh-CN" altLang="en-US" sz="2900" b="0" i="0" u="none" strike="noStrike" kern="1200" cap="small" spc="0" normalizeH="0" baseline="0" noProof="0">
                <a:ln>
                  <a:noFill/>
                </a:ln>
                <a:solidFill>
                  <a:srgbClr val="C00000"/>
                </a:solidFill>
                <a:effectLst/>
                <a:uLnTx/>
                <a:uFillTx/>
                <a:latin typeface="+mj-lt"/>
                <a:ea typeface="+mj-ea"/>
                <a:cs typeface="+mj-cs"/>
              </a:rPr>
              <a:t>的</a:t>
            </a: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r>
              <a:rPr kumimoji="0" lang="zh-CN" altLang="en-US" sz="2900" b="0" i="0" u="none" strike="noStrike" kern="1200" cap="small" spc="0" normalizeH="0" baseline="0" noProof="0">
                <a:ln>
                  <a:noFill/>
                </a:ln>
                <a:solidFill>
                  <a:srgbClr val="C00000"/>
                </a:solidFill>
                <a:effectLst/>
                <a:uLnTx/>
                <a:uFillTx/>
                <a:latin typeface="+mj-lt"/>
                <a:ea typeface="+mj-ea"/>
                <a:cs typeface="+mj-cs"/>
              </a:rPr>
              <a:t>理想</a:t>
            </a: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br>
              <a:rPr kumimoji="0" lang="zh-CN" altLang="en-US" sz="2900" b="0" i="0" u="none" strike="noStrike" kern="1200" cap="small" spc="0" normalizeH="0" baseline="0" noProof="0">
                <a:ln>
                  <a:noFill/>
                </a:ln>
                <a:solidFill>
                  <a:srgbClr val="C00000"/>
                </a:solidFill>
                <a:effectLst/>
                <a:uLnTx/>
                <a:uFillTx/>
                <a:latin typeface="+mj-lt"/>
                <a:ea typeface="+mj-ea"/>
                <a:cs typeface="+mj-cs"/>
              </a:rPr>
            </a:b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r>
              <a:rPr kumimoji="0" lang="zh-CN" altLang="en-US" sz="2900" b="0" i="0" u="none" strike="noStrike" kern="1200" cap="small" spc="0" normalizeH="0" baseline="0" noProof="0">
                <a:ln>
                  <a:noFill/>
                </a:ln>
                <a:solidFill>
                  <a:srgbClr val="C00000"/>
                </a:solidFill>
                <a:effectLst/>
                <a:uLnTx/>
                <a:uFillTx/>
                <a:latin typeface="+mj-lt"/>
                <a:ea typeface="+mj-ea"/>
                <a:cs typeface="+mj-cs"/>
              </a:rPr>
              <a:t>古莲的胚芽</a:t>
            </a: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br>
              <a:rPr kumimoji="0" lang="zh-CN" altLang="en-US" sz="2900" b="0" i="0" u="none" strike="noStrike" kern="1200" cap="small" spc="0" normalizeH="0" baseline="0" noProof="0">
                <a:ln>
                  <a:noFill/>
                </a:ln>
                <a:solidFill>
                  <a:srgbClr val="C00000"/>
                </a:solidFill>
                <a:effectLst/>
                <a:uLnTx/>
                <a:uFillTx/>
                <a:latin typeface="+mj-lt"/>
                <a:ea typeface="+mj-ea"/>
                <a:cs typeface="+mj-cs"/>
              </a:rPr>
            </a:b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r>
              <a:rPr kumimoji="0" lang="zh-CN" altLang="en-US" sz="2900" b="0" i="0" u="none" strike="noStrike" kern="1200" cap="small" spc="0" normalizeH="0" baseline="0" noProof="0">
                <a:ln>
                  <a:noFill/>
                </a:ln>
                <a:solidFill>
                  <a:srgbClr val="C00000"/>
                </a:solidFill>
                <a:effectLst/>
                <a:uLnTx/>
                <a:uFillTx/>
                <a:latin typeface="+mj-lt"/>
                <a:ea typeface="+mj-ea"/>
                <a:cs typeface="+mj-cs"/>
              </a:rPr>
              <a:t>挂着眼泪的笑涡</a:t>
            </a: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br>
              <a:rPr kumimoji="0" lang="zh-CN" altLang="en-US" sz="2900" b="0" i="0" u="none" strike="noStrike" kern="1200" cap="small" spc="0" normalizeH="0" baseline="0" noProof="0">
                <a:ln>
                  <a:noFill/>
                </a:ln>
                <a:solidFill>
                  <a:srgbClr val="C00000"/>
                </a:solidFill>
                <a:effectLst/>
                <a:uLnTx/>
                <a:uFillTx/>
                <a:latin typeface="+mj-lt"/>
                <a:ea typeface="+mj-ea"/>
                <a:cs typeface="+mj-cs"/>
              </a:rPr>
            </a:b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r>
              <a:rPr kumimoji="0" lang="zh-CN" altLang="en-US" sz="2900" b="0" i="0" u="none" strike="noStrike" kern="1200" cap="small" spc="0" normalizeH="0" baseline="0" noProof="0">
                <a:ln>
                  <a:noFill/>
                </a:ln>
                <a:solidFill>
                  <a:srgbClr val="C00000"/>
                </a:solidFill>
                <a:effectLst/>
                <a:uLnTx/>
                <a:uFillTx/>
                <a:latin typeface="+mj-lt"/>
                <a:ea typeface="+mj-ea"/>
                <a:cs typeface="+mj-cs"/>
              </a:rPr>
              <a:t>新刷出的雪白的起跑线</a:t>
            </a: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br>
              <a:rPr kumimoji="0" lang="zh-CN" altLang="en-US" sz="2900" b="0" i="0" u="none" strike="noStrike" kern="1200" cap="small" spc="0" normalizeH="0" baseline="0" noProof="0">
                <a:ln>
                  <a:noFill/>
                </a:ln>
                <a:solidFill>
                  <a:srgbClr val="C00000"/>
                </a:solidFill>
                <a:effectLst/>
                <a:uLnTx/>
                <a:uFillTx/>
                <a:latin typeface="+mj-lt"/>
                <a:ea typeface="+mj-ea"/>
                <a:cs typeface="+mj-cs"/>
              </a:rPr>
            </a:b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r>
              <a:rPr kumimoji="0" lang="zh-CN" altLang="en-US" sz="2900" b="0" i="0" u="none" strike="noStrike" kern="1200" cap="small" spc="0" normalizeH="0" baseline="0" noProof="0">
                <a:ln>
                  <a:noFill/>
                </a:ln>
                <a:solidFill>
                  <a:srgbClr val="C00000"/>
                </a:solidFill>
                <a:effectLst/>
                <a:uLnTx/>
                <a:uFillTx/>
                <a:latin typeface="+mj-lt"/>
                <a:ea typeface="+mj-ea"/>
                <a:cs typeface="+mj-cs"/>
              </a:rPr>
              <a:t>绯红的黎明正在喷薄</a:t>
            </a:r>
            <a:r>
              <a:rPr kumimoji="0" lang="zh-CN" altLang="en-US" sz="2900" b="0" i="0" u="none" strike="noStrike" kern="1200" cap="small" spc="0" normalizeH="0" baseline="0" noProof="0">
                <a:ln>
                  <a:noFill/>
                </a:ln>
                <a:solidFill>
                  <a:srgbClr val="C00000"/>
                </a:solidFill>
                <a:effectLst/>
                <a:uLnTx/>
                <a:uFillTx/>
                <a:latin typeface="宋体" panose="02010600030101010101" pitchFamily="2" charset="-122"/>
                <a:ea typeface="+mj-ea"/>
                <a:cs typeface="+mj-cs"/>
              </a:rPr>
              <a:t>”</a:t>
            </a:r>
            <a:br>
              <a:rPr kumimoji="0" lang="zh-CN" altLang="en-US" sz="3200" b="0" i="0" u="none" strike="noStrike" kern="1200" cap="small" spc="0" normalizeH="0" baseline="0" noProof="0">
                <a:ln>
                  <a:noFill/>
                </a:ln>
                <a:solidFill>
                  <a:srgbClr val="C00000"/>
                </a:solidFill>
                <a:effectLst/>
                <a:uLnTx/>
                <a:uFillTx/>
                <a:latin typeface="+mj-lt"/>
                <a:ea typeface="+mj-ea"/>
                <a:cs typeface="+mj-cs"/>
              </a:rPr>
            </a:br>
            <a:r>
              <a:rPr kumimoji="0" lang="zh-CN" altLang="en-US" sz="3200" b="0" i="0" u="none" strike="noStrike" kern="1200" cap="small" spc="0" normalizeH="0" baseline="0" noProof="0">
                <a:ln>
                  <a:noFill/>
                </a:ln>
                <a:solidFill>
                  <a:srgbClr val="C00000"/>
                </a:solidFill>
                <a:effectLst/>
                <a:uLnTx/>
                <a:uFillTx/>
                <a:latin typeface="+mj-lt"/>
                <a:ea typeface="+mj-ea"/>
                <a:cs typeface="+mj-cs"/>
              </a:rPr>
              <a:t>这些意象有什么共同的意思？</a:t>
            </a:r>
            <a:endParaRPr kumimoji="0" lang="zh-CN" altLang="en-US" sz="3200" b="0" i="0" u="none" strike="noStrike" kern="1200" cap="small" spc="0" normalizeH="0" baseline="0" noProof="0">
              <a:ln>
                <a:noFill/>
              </a:ln>
              <a:solidFill>
                <a:srgbClr val="C00000"/>
              </a:solidFill>
              <a:effectLst/>
              <a:uLnTx/>
              <a:uFillTx/>
              <a:latin typeface="+mj-lt"/>
              <a:ea typeface="+mj-ea"/>
              <a:cs typeface="+mj-cs"/>
            </a:endParaRPr>
          </a:p>
        </p:txBody>
      </p:sp>
      <p:sp>
        <p:nvSpPr>
          <p:cNvPr id="49155" name="Rectangle 3"/>
          <p:cNvSpPr>
            <a:spLocks noGrp="1"/>
          </p:cNvSpPr>
          <p:nvPr>
            <p:ph idx="1"/>
          </p:nvPr>
        </p:nvSpPr>
        <p:spPr>
          <a:xfrm>
            <a:off x="1524000" y="4112578"/>
            <a:ext cx="8229600" cy="1519237"/>
          </a:xfrm>
        </p:spPr>
        <p:txBody>
          <a:bodyPr vert="horz" wrap="square" lIns="91440" tIns="45720" rIns="91440" bIns="45720" anchor="t"/>
          <a:lstStyle/>
          <a:p>
            <a:pPr eaLnBrk="1" hangingPunct="1"/>
            <a:r>
              <a:rPr lang="zh-CN" altLang="en-US" sz="4000" b="1" dirty="0">
                <a:solidFill>
                  <a:schemeClr val="accent2"/>
                </a:solidFill>
                <a:ea typeface="楷体_GB2312" pitchFamily="49" charset="-122"/>
              </a:rPr>
              <a:t>祖国摆脱束缚、蒸蒸日上的状态。</a:t>
            </a:r>
            <a:endParaRPr lang="zh-CN" altLang="en-US" sz="4000" b="1" dirty="0">
              <a:solidFill>
                <a:schemeClr val="accent2"/>
              </a:solidFill>
              <a:ea typeface="楷体_GB2312" pitchFamily="49" charset="-122"/>
            </a:endParaRPr>
          </a:p>
        </p:txBody>
      </p:sp>
      <p:sp>
        <p:nvSpPr>
          <p:cNvPr id="54276" name="AutoShape 4">
            <a:hlinkClick r:id="" action="ppaction://hlinkshowjump?jump=nextslide"/>
          </p:cNvPr>
          <p:cNvSpPr/>
          <p:nvPr/>
        </p:nvSpPr>
        <p:spPr>
          <a:xfrm>
            <a:off x="6629400" y="6416675"/>
            <a:ext cx="381000" cy="365125"/>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pPr algn="ctr"/>
            <a:endParaRPr lang="zh-CN" altLang="en-US" sz="2400" dirty="0">
              <a:latin typeface="Times New Roman" panose="02020603050405020304" pitchFamily="18" charset="0"/>
            </a:endParaRPr>
          </a:p>
        </p:txBody>
      </p:sp>
      <p:sp>
        <p:nvSpPr>
          <p:cNvPr id="54277" name="AutoShape 5">
            <a:hlinkClick r:id="" action="ppaction://hlinkshowjump?jump=previousslide"/>
          </p:cNvPr>
          <p:cNvSpPr/>
          <p:nvPr/>
        </p:nvSpPr>
        <p:spPr>
          <a:xfrm>
            <a:off x="5105400" y="6416675"/>
            <a:ext cx="381000" cy="365125"/>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4278" name="AutoShape 6">
            <a:hlinkClick r:id="" action="ppaction://hlinkshowjump?jump=firstslide"/>
          </p:cNvPr>
          <p:cNvSpPr/>
          <p:nvPr/>
        </p:nvSpPr>
        <p:spPr>
          <a:xfrm>
            <a:off x="5829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ndParaRPr>
          </a:p>
        </p:txBody>
      </p:sp>
      <p:sp>
        <p:nvSpPr>
          <p:cNvPr id="49159" name="矩形 1"/>
          <p:cNvSpPr/>
          <p:nvPr/>
        </p:nvSpPr>
        <p:spPr>
          <a:xfrm>
            <a:off x="1774825" y="4840288"/>
            <a:ext cx="8497888" cy="1198880"/>
          </a:xfrm>
          <a:prstGeom prst="rect">
            <a:avLst/>
          </a:prstGeom>
          <a:noFill/>
          <a:ln w="9525">
            <a:noFill/>
          </a:ln>
        </p:spPr>
        <p:txBody>
          <a:bodyPr>
            <a:spAutoFit/>
          </a:bodyPr>
          <a:lstStyle/>
          <a:p>
            <a:r>
              <a:rPr lang="zh-CN" altLang="en-US" sz="3600" b="1" dirty="0">
                <a:solidFill>
                  <a:srgbClr val="FF0000"/>
                </a:solidFill>
                <a:latin typeface="Arial" panose="020B0604020202020204" pitchFamily="34" charset="0"/>
              </a:rPr>
              <a:t>一、贫穷落后 灾难深重           痛苦 悲哀 </a:t>
            </a:r>
            <a:endParaRPr lang="zh-CN" altLang="en-US" sz="3600" b="1" dirty="0">
              <a:solidFill>
                <a:srgbClr val="FF0000"/>
              </a:solidFill>
              <a:latin typeface="Arial" panose="020B0604020202020204" pitchFamily="34" charset="0"/>
            </a:endParaRPr>
          </a:p>
          <a:p>
            <a:r>
              <a:rPr lang="zh-CN" altLang="en-US" sz="3600" b="1" dirty="0">
                <a:solidFill>
                  <a:srgbClr val="00B050"/>
                </a:solidFill>
                <a:latin typeface="Arial" panose="020B0604020202020204" pitchFamily="34" charset="0"/>
              </a:rPr>
              <a:t>三、百废待举 蒸蒸日上           欢欣 热烈</a:t>
            </a:r>
            <a:endParaRPr lang="zh-CN" altLang="en-US" sz="3600" b="1" dirty="0">
              <a:solidFill>
                <a:srgbClr val="00B050"/>
              </a:solidFill>
              <a:latin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ox(out)">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9159"/>
                                        </p:tgtEl>
                                        <p:attrNameLst>
                                          <p:attrName>style.visibility</p:attrName>
                                        </p:attrNameLst>
                                      </p:cBhvr>
                                      <p:to>
                                        <p:strVal val="visible"/>
                                      </p:to>
                                    </p:set>
                                    <p:animEffect transition="in" filter="checkerboard(across)">
                                      <p:cBhvr>
                                        <p:cTn id="12" dur="500"/>
                                        <p:tgtEl>
                                          <p:spTgt spid="4915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49159"/>
                                        </p:tgtEl>
                                        <p:attrNameLst>
                                          <p:attrName>style.visibility</p:attrName>
                                        </p:attrNameLst>
                                      </p:cBhvr>
                                      <p:to>
                                        <p:strVal val="visible"/>
                                      </p:to>
                                    </p:set>
                                    <p:animEffect transition="in" filter="diamond(in)">
                                      <p:cBhvr>
                                        <p:cTn id="17" dur="2000"/>
                                        <p:tgtEl>
                                          <p:spTgt spid="49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9159" grpId="0"/>
      <p:bldP spid="49159"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5298" name="Text Box 2"/>
          <p:cNvSpPr txBox="1"/>
          <p:nvPr/>
        </p:nvSpPr>
        <p:spPr>
          <a:xfrm>
            <a:off x="1852930" y="1219200"/>
            <a:ext cx="4876800" cy="6000750"/>
          </a:xfrm>
          <a:prstGeom prst="rect">
            <a:avLst/>
          </a:prstGeom>
          <a:noFill/>
          <a:ln w="9525">
            <a:noFill/>
          </a:ln>
        </p:spPr>
        <p:txBody>
          <a:bodyPr>
            <a:spAutoFit/>
          </a:bodyPr>
          <a:lstStyle/>
          <a:p>
            <a:pPr>
              <a:spcBef>
                <a:spcPct val="50000"/>
              </a:spcBef>
            </a:pPr>
            <a:r>
              <a:rPr lang="zh-CN" altLang="en-US" sz="2400" b="1" dirty="0">
                <a:latin typeface="Times New Roman" panose="02020603050405020304" pitchFamily="18" charset="0"/>
              </a:rPr>
              <a:t>我是你十万万分之一 </a:t>
            </a:r>
            <a:endParaRPr lang="zh-CN" altLang="en-US" sz="2400" b="1" dirty="0">
              <a:latin typeface="Times New Roman" panose="02020603050405020304" pitchFamily="18" charset="0"/>
            </a:endParaRPr>
          </a:p>
          <a:p>
            <a:pPr algn="ctr">
              <a:spcBef>
                <a:spcPct val="50000"/>
              </a:spcBef>
            </a:pPr>
            <a:r>
              <a:rPr lang="zh-CN" altLang="en-US" sz="2400" b="1" dirty="0">
                <a:latin typeface="Times New Roman" panose="02020603050405020304" pitchFamily="18" charset="0"/>
              </a:rPr>
              <a:t>是你九百六十万平方的总和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你以伤痕累累的乳房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喂养了 </a:t>
            </a:r>
            <a:endParaRPr lang="zh-CN" altLang="en-US" sz="2400" b="1" dirty="0">
              <a:latin typeface="Times New Roman" panose="02020603050405020304" pitchFamily="18" charset="0"/>
            </a:endParaRPr>
          </a:p>
          <a:p>
            <a:pPr algn="ctr">
              <a:spcBef>
                <a:spcPct val="50000"/>
              </a:spcBef>
            </a:pPr>
            <a:r>
              <a:rPr lang="zh-CN" altLang="en-US" sz="2400" b="1" dirty="0">
                <a:latin typeface="Times New Roman" panose="02020603050405020304" pitchFamily="18" charset="0"/>
              </a:rPr>
              <a:t>迷惘的我，深思的我，沸腾的我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那就从我的血肉之躯上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去取得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你的富饶，你的荣光，你的自由 </a:t>
            </a:r>
            <a:endParaRPr lang="zh-CN" altLang="en-US" sz="2400" b="1" dirty="0">
              <a:latin typeface="Times New Roman" panose="02020603050405020304" pitchFamily="18" charset="0"/>
            </a:endParaRPr>
          </a:p>
          <a:p>
            <a:pPr>
              <a:spcBef>
                <a:spcPct val="50000"/>
              </a:spcBef>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祖国啊 </a:t>
            </a:r>
            <a:endParaRPr lang="zh-CN" altLang="en-US" sz="2400" b="1" dirty="0">
              <a:latin typeface="Times New Roman" panose="02020603050405020304" pitchFamily="18" charset="0"/>
            </a:endParaRPr>
          </a:p>
          <a:p>
            <a:pPr>
              <a:spcBef>
                <a:spcPct val="50000"/>
              </a:spcBef>
            </a:pPr>
            <a:r>
              <a:rPr lang="zh-CN" altLang="en-US" sz="2400" b="1" dirty="0">
                <a:latin typeface="Times New Roman" panose="02020603050405020304" pitchFamily="18" charset="0"/>
              </a:rPr>
              <a:t>我亲爱的祖国</a:t>
            </a:r>
            <a:endParaRPr lang="zh-CN" altLang="en-US" sz="2400" b="1" dirty="0">
              <a:latin typeface="Times New Roman" panose="02020603050405020304" pitchFamily="18" charset="0"/>
            </a:endParaRPr>
          </a:p>
          <a:p>
            <a:pPr>
              <a:spcBef>
                <a:spcPct val="50000"/>
              </a:spcBef>
            </a:pPr>
            <a:endParaRPr lang="en-US" altLang="zh-CN" sz="2400" dirty="0">
              <a:latin typeface="Times New Roman" panose="02020603050405020304" pitchFamily="18" charset="0"/>
            </a:endParaRPr>
          </a:p>
        </p:txBody>
      </p:sp>
      <p:sp>
        <p:nvSpPr>
          <p:cNvPr id="55299" name="Line 3"/>
          <p:cNvSpPr/>
          <p:nvPr/>
        </p:nvSpPr>
        <p:spPr>
          <a:xfrm>
            <a:off x="6729730" y="609600"/>
            <a:ext cx="0" cy="6858000"/>
          </a:xfrm>
          <a:prstGeom prst="line">
            <a:avLst/>
          </a:prstGeom>
          <a:ln w="9525" cap="flat" cmpd="sng">
            <a:solidFill>
              <a:schemeClr val="tx1"/>
            </a:solidFill>
            <a:prstDash val="solid"/>
            <a:headEnd type="none" w="med" len="med"/>
            <a:tailEnd type="none" w="med" len="med"/>
          </a:ln>
        </p:spPr>
      </p:sp>
      <p:sp>
        <p:nvSpPr>
          <p:cNvPr id="51204" name="AutoShape 4"/>
          <p:cNvSpPr/>
          <p:nvPr/>
        </p:nvSpPr>
        <p:spPr>
          <a:xfrm>
            <a:off x="6196330" y="1295400"/>
            <a:ext cx="838200" cy="381000"/>
          </a:xfrm>
          <a:prstGeom prst="rightArrow">
            <a:avLst>
              <a:gd name="adj1" fmla="val 50000"/>
              <a:gd name="adj2" fmla="val 55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05" name="Text Box 5"/>
          <p:cNvSpPr txBox="1"/>
          <p:nvPr/>
        </p:nvSpPr>
        <p:spPr>
          <a:xfrm>
            <a:off x="7263130" y="1219200"/>
            <a:ext cx="3200400" cy="398780"/>
          </a:xfrm>
          <a:prstGeom prst="rect">
            <a:avLst/>
          </a:prstGeom>
          <a:noFill/>
          <a:ln w="9525">
            <a:noFill/>
          </a:ln>
        </p:spPr>
        <p:txBody>
          <a:bodyPr>
            <a:spAutoFit/>
          </a:bodyPr>
          <a:lstStyle/>
          <a:p>
            <a:pPr>
              <a:spcBef>
                <a:spcPct val="50000"/>
              </a:spcBef>
            </a:pPr>
            <a:r>
              <a:rPr lang="zh-CN" altLang="en-US" sz="2000" b="1" dirty="0">
                <a:latin typeface="Times New Roman" panose="02020603050405020304" pitchFamily="18" charset="0"/>
                <a:ea typeface="隶书" panose="02010509060101010101" pitchFamily="49" charset="-122"/>
              </a:rPr>
              <a:t>微小的我是祖国的一部分</a:t>
            </a:r>
            <a:endParaRPr lang="zh-CN" altLang="en-US" sz="2000" b="1" dirty="0">
              <a:latin typeface="Times New Roman" panose="02020603050405020304" pitchFamily="18" charset="0"/>
              <a:ea typeface="隶书" panose="02010509060101010101" pitchFamily="49" charset="-122"/>
            </a:endParaRPr>
          </a:p>
        </p:txBody>
      </p:sp>
      <p:sp>
        <p:nvSpPr>
          <p:cNvPr id="51206" name="AutoShape 6"/>
          <p:cNvSpPr/>
          <p:nvPr/>
        </p:nvSpPr>
        <p:spPr>
          <a:xfrm>
            <a:off x="6196330" y="1752600"/>
            <a:ext cx="838200" cy="381000"/>
          </a:xfrm>
          <a:prstGeom prst="rightArrow">
            <a:avLst>
              <a:gd name="adj1" fmla="val 50000"/>
              <a:gd name="adj2" fmla="val 55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07" name="Text Box 7"/>
          <p:cNvSpPr txBox="1"/>
          <p:nvPr/>
        </p:nvSpPr>
        <p:spPr>
          <a:xfrm>
            <a:off x="7339330" y="1752600"/>
            <a:ext cx="3200400" cy="706755"/>
          </a:xfrm>
          <a:prstGeom prst="rect">
            <a:avLst/>
          </a:prstGeom>
          <a:noFill/>
          <a:ln w="9525">
            <a:noFill/>
          </a:ln>
        </p:spPr>
        <p:txBody>
          <a:bodyPr>
            <a:spAutoFit/>
          </a:bodyPr>
          <a:lstStyle/>
          <a:p>
            <a:pPr>
              <a:spcBef>
                <a:spcPct val="50000"/>
              </a:spcBef>
            </a:pPr>
            <a:r>
              <a:rPr lang="zh-CN" altLang="en-US" sz="2000" b="1" dirty="0">
                <a:latin typeface="Times New Roman" panose="02020603050405020304" pitchFamily="18" charset="0"/>
                <a:ea typeface="隶书" panose="02010509060101010101" pitchFamily="49" charset="-122"/>
              </a:rPr>
              <a:t>诗人把自己完全融入祖国和人民之中。</a:t>
            </a:r>
            <a:endParaRPr lang="zh-CN" altLang="en-US" sz="2000" b="1" dirty="0">
              <a:latin typeface="Times New Roman" panose="02020603050405020304" pitchFamily="18" charset="0"/>
              <a:ea typeface="隶书" panose="02010509060101010101" pitchFamily="49" charset="-122"/>
            </a:endParaRPr>
          </a:p>
        </p:txBody>
      </p:sp>
      <p:sp>
        <p:nvSpPr>
          <p:cNvPr id="51208" name="AutoShape 10"/>
          <p:cNvSpPr/>
          <p:nvPr/>
        </p:nvSpPr>
        <p:spPr>
          <a:xfrm>
            <a:off x="6348730" y="5029200"/>
            <a:ext cx="838200" cy="990600"/>
          </a:xfrm>
          <a:prstGeom prst="rightArrow">
            <a:avLst>
              <a:gd name="adj1" fmla="val 50000"/>
              <a:gd name="adj2" fmla="val 25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09" name="Text Box 11"/>
          <p:cNvSpPr txBox="1"/>
          <p:nvPr/>
        </p:nvSpPr>
        <p:spPr>
          <a:xfrm>
            <a:off x="7567930" y="4191000"/>
            <a:ext cx="1524000" cy="1426210"/>
          </a:xfrm>
          <a:prstGeom prst="rect">
            <a:avLst/>
          </a:prstGeom>
          <a:noFill/>
          <a:ln w="9525">
            <a:noFill/>
          </a:ln>
        </p:spPr>
        <p:txBody>
          <a:bodyPr>
            <a:spAutoFit/>
          </a:bodyPr>
          <a:lstStyle/>
          <a:p>
            <a:pPr>
              <a:lnSpc>
                <a:spcPct val="70000"/>
              </a:lnSpc>
              <a:spcBef>
                <a:spcPct val="50000"/>
              </a:spcBef>
            </a:pPr>
            <a:r>
              <a:rPr lang="en-US" altLang="zh-CN" sz="2800" b="1" dirty="0">
                <a:latin typeface="Times New Roman" panose="02020603050405020304" pitchFamily="18" charset="0"/>
                <a:ea typeface="隶书" panose="02010509060101010101" pitchFamily="49" charset="-122"/>
              </a:rPr>
              <a:t>     </a:t>
            </a:r>
            <a:r>
              <a:rPr lang="zh-CN" altLang="en-US" sz="2800" b="1" dirty="0">
                <a:latin typeface="Times New Roman" panose="02020603050405020304" pitchFamily="18" charset="0"/>
                <a:ea typeface="隶书" panose="02010509060101010101" pitchFamily="49" charset="-122"/>
              </a:rPr>
              <a:t>热爱</a:t>
            </a:r>
            <a:endParaRPr lang="zh-CN" altLang="en-US" sz="2800" b="1" dirty="0">
              <a:latin typeface="Times New Roman" panose="02020603050405020304" pitchFamily="18" charset="0"/>
              <a:ea typeface="隶书" panose="02010509060101010101" pitchFamily="49" charset="-122"/>
            </a:endParaRPr>
          </a:p>
          <a:p>
            <a:pPr>
              <a:lnSpc>
                <a:spcPct val="70000"/>
              </a:lnSpc>
              <a:spcBef>
                <a:spcPct val="50000"/>
              </a:spcBef>
            </a:pPr>
            <a:r>
              <a:rPr lang="zh-CN" altLang="en-US" sz="2800" b="1" dirty="0">
                <a:latin typeface="Times New Roman" panose="02020603050405020304" pitchFamily="18" charset="0"/>
                <a:ea typeface="隶书" panose="02010509060101010101" pitchFamily="49" charset="-122"/>
              </a:rPr>
              <a:t>与</a:t>
            </a:r>
            <a:endParaRPr lang="zh-CN" altLang="en-US" sz="2800" b="1" dirty="0">
              <a:latin typeface="Times New Roman" panose="02020603050405020304" pitchFamily="18" charset="0"/>
              <a:ea typeface="隶书" panose="02010509060101010101" pitchFamily="49" charset="-122"/>
            </a:endParaRPr>
          </a:p>
          <a:p>
            <a:pPr>
              <a:lnSpc>
                <a:spcPct val="70000"/>
              </a:lnSpc>
              <a:spcBef>
                <a:spcPct val="50000"/>
              </a:spcBef>
            </a:pPr>
            <a:r>
              <a:rPr lang="zh-CN" altLang="en-US" sz="2800" b="1" dirty="0">
                <a:latin typeface="Times New Roman" panose="02020603050405020304" pitchFamily="18" charset="0"/>
                <a:ea typeface="隶书" panose="02010509060101010101" pitchFamily="49" charset="-122"/>
              </a:rPr>
              <a:t>     奉献</a:t>
            </a:r>
            <a:endParaRPr lang="zh-CN" altLang="en-US" sz="2800" b="1" dirty="0">
              <a:latin typeface="Times New Roman" panose="02020603050405020304" pitchFamily="18" charset="0"/>
              <a:ea typeface="隶书" panose="02010509060101010101" pitchFamily="49" charset="-122"/>
            </a:endParaRPr>
          </a:p>
        </p:txBody>
      </p:sp>
      <p:sp>
        <p:nvSpPr>
          <p:cNvPr id="55306" name="Text Box 13"/>
          <p:cNvSpPr txBox="1"/>
          <p:nvPr/>
        </p:nvSpPr>
        <p:spPr>
          <a:xfrm>
            <a:off x="1852930" y="609600"/>
            <a:ext cx="4724400" cy="645160"/>
          </a:xfrm>
          <a:prstGeom prst="rect">
            <a:avLst/>
          </a:prstGeom>
          <a:noFill/>
          <a:ln w="9525">
            <a:noFill/>
          </a:ln>
        </p:spPr>
        <p:txBody>
          <a:bodyPr>
            <a:spAutoFit/>
          </a:bodyPr>
          <a:lstStyle/>
          <a:p>
            <a:pPr>
              <a:spcBef>
                <a:spcPct val="50000"/>
              </a:spcBef>
            </a:pPr>
            <a:r>
              <a:rPr lang="zh-CN" altLang="en-US" sz="3600" b="1" u="sng" dirty="0">
                <a:solidFill>
                  <a:srgbClr val="FF0000"/>
                </a:solidFill>
                <a:latin typeface="Times New Roman" panose="02020603050405020304" pitchFamily="18" charset="0"/>
                <a:ea typeface="隶书" panose="02010509060101010101" pitchFamily="49" charset="-122"/>
              </a:rPr>
              <a:t>朗读第四节，思考：</a:t>
            </a:r>
            <a:endParaRPr lang="zh-CN" altLang="en-US" sz="3600" b="1" u="sng" dirty="0">
              <a:solidFill>
                <a:srgbClr val="FF0000"/>
              </a:solidFill>
              <a:latin typeface="Times New Roman" panose="02020603050405020304" pitchFamily="18" charset="0"/>
              <a:ea typeface="隶书" panose="02010509060101010101" pitchFamily="49" charset="-122"/>
            </a:endParaRPr>
          </a:p>
        </p:txBody>
      </p:sp>
      <p:sp>
        <p:nvSpPr>
          <p:cNvPr id="51211" name="AutoShape 14"/>
          <p:cNvSpPr/>
          <p:nvPr/>
        </p:nvSpPr>
        <p:spPr>
          <a:xfrm>
            <a:off x="2005330" y="27432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12" name="AutoShape 15"/>
          <p:cNvSpPr/>
          <p:nvPr/>
        </p:nvSpPr>
        <p:spPr>
          <a:xfrm>
            <a:off x="6196330" y="2590800"/>
            <a:ext cx="838200" cy="381000"/>
          </a:xfrm>
          <a:prstGeom prst="rightArrow">
            <a:avLst>
              <a:gd name="adj1" fmla="val 50000"/>
              <a:gd name="adj2" fmla="val 55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13" name="Text Box 16"/>
          <p:cNvSpPr txBox="1"/>
          <p:nvPr/>
        </p:nvSpPr>
        <p:spPr>
          <a:xfrm>
            <a:off x="7415530" y="2667000"/>
            <a:ext cx="1676400" cy="398780"/>
          </a:xfrm>
          <a:prstGeom prst="rect">
            <a:avLst/>
          </a:prstGeom>
          <a:noFill/>
          <a:ln w="9525">
            <a:noFill/>
          </a:ln>
        </p:spPr>
        <p:txBody>
          <a:bodyPr>
            <a:spAutoFit/>
          </a:bodyPr>
          <a:lstStyle/>
          <a:p>
            <a:pPr>
              <a:spcBef>
                <a:spcPct val="50000"/>
              </a:spcBef>
            </a:pPr>
            <a:r>
              <a:rPr lang="zh-CN" altLang="en-US" sz="2000" b="1" dirty="0">
                <a:latin typeface="Arial" panose="020B0604020202020204" pitchFamily="34" charset="0"/>
                <a:ea typeface="隶书" panose="02010509060101010101" pitchFamily="49" charset="-122"/>
              </a:rPr>
              <a:t>祖国</a:t>
            </a:r>
            <a:endParaRPr lang="zh-CN" altLang="en-US" sz="2000" b="1" dirty="0">
              <a:latin typeface="Arial" panose="020B0604020202020204" pitchFamily="34" charset="0"/>
              <a:ea typeface="隶书" panose="02010509060101010101" pitchFamily="49" charset="-122"/>
            </a:endParaRPr>
          </a:p>
        </p:txBody>
      </p:sp>
      <p:sp>
        <p:nvSpPr>
          <p:cNvPr id="51214" name="AutoShape 17"/>
          <p:cNvSpPr/>
          <p:nvPr/>
        </p:nvSpPr>
        <p:spPr>
          <a:xfrm>
            <a:off x="4672330" y="37338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15" name="AutoShape 18"/>
          <p:cNvSpPr/>
          <p:nvPr/>
        </p:nvSpPr>
        <p:spPr>
          <a:xfrm>
            <a:off x="3148330" y="37338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16" name="AutoShape 19"/>
          <p:cNvSpPr/>
          <p:nvPr/>
        </p:nvSpPr>
        <p:spPr>
          <a:xfrm>
            <a:off x="6196330" y="3810000"/>
            <a:ext cx="152400" cy="152400"/>
          </a:xfrm>
          <a:prstGeom prst="triangle">
            <a:avLst>
              <a:gd name="adj" fmla="val 5000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17" name="AutoShape 21"/>
          <p:cNvSpPr/>
          <p:nvPr/>
        </p:nvSpPr>
        <p:spPr>
          <a:xfrm>
            <a:off x="6653530" y="3505200"/>
            <a:ext cx="838200" cy="381000"/>
          </a:xfrm>
          <a:prstGeom prst="rightArrow">
            <a:avLst>
              <a:gd name="adj1" fmla="val 50000"/>
              <a:gd name="adj2" fmla="val 55000"/>
            </a:avLst>
          </a:prstGeom>
          <a:solidFill>
            <a:srgbClr val="FFFF99">
              <a:alpha val="50195"/>
            </a:srgbClr>
          </a:solidFill>
          <a:ln w="9525" cap="flat" cmpd="sng">
            <a:solidFill>
              <a:srgbClr val="FFCC99"/>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1218" name="Text Box 22"/>
          <p:cNvSpPr txBox="1"/>
          <p:nvPr/>
        </p:nvSpPr>
        <p:spPr>
          <a:xfrm>
            <a:off x="7644130" y="3505200"/>
            <a:ext cx="2743200" cy="398780"/>
          </a:xfrm>
          <a:prstGeom prst="rect">
            <a:avLst/>
          </a:prstGeom>
          <a:noFill/>
          <a:ln w="9525">
            <a:noFill/>
          </a:ln>
        </p:spPr>
        <p:txBody>
          <a:bodyPr>
            <a:spAutoFit/>
          </a:bodyPr>
          <a:lstStyle/>
          <a:p>
            <a:pPr>
              <a:spcBef>
                <a:spcPct val="50000"/>
              </a:spcBef>
            </a:pPr>
            <a:r>
              <a:rPr lang="zh-CN" altLang="en-US" sz="2000" b="1" dirty="0">
                <a:latin typeface="Arial" panose="020B0604020202020204" pitchFamily="34" charset="0"/>
                <a:ea typeface="隶书" panose="02010509060101010101" pitchFamily="49" charset="-122"/>
              </a:rPr>
              <a:t>是诗人，更是广大人民。</a:t>
            </a:r>
            <a:endParaRPr lang="zh-CN" altLang="en-US" sz="2000" b="1" dirty="0">
              <a:latin typeface="Arial" panose="020B0604020202020204" pitchFamily="34" charset="0"/>
              <a:ea typeface="隶书" panose="02010509060101010101" pitchFamily="49" charset="-122"/>
            </a:endParaRPr>
          </a:p>
        </p:txBody>
      </p:sp>
      <p:sp>
        <p:nvSpPr>
          <p:cNvPr id="51219" name="Text Box 23"/>
          <p:cNvSpPr txBox="1"/>
          <p:nvPr/>
        </p:nvSpPr>
        <p:spPr>
          <a:xfrm>
            <a:off x="2005330" y="1295400"/>
            <a:ext cx="4038600" cy="521970"/>
          </a:xfrm>
          <a:prstGeom prst="rect">
            <a:avLst/>
          </a:prstGeom>
          <a:solidFill>
            <a:schemeClr val="bg2"/>
          </a:solidFill>
          <a:ln w="9525">
            <a:noFill/>
          </a:ln>
        </p:spPr>
        <p:txBody>
          <a:bodyPr>
            <a:spAutoFit/>
          </a:bodyPr>
          <a:lstStyle/>
          <a:p>
            <a:pPr>
              <a:spcBef>
                <a:spcPct val="50000"/>
              </a:spcBef>
            </a:pPr>
            <a:r>
              <a:rPr lang="zh-CN" altLang="en-US" sz="2800" b="1" dirty="0">
                <a:solidFill>
                  <a:srgbClr val="0033CC"/>
                </a:solidFill>
                <a:latin typeface="Times New Roman" panose="02020603050405020304" pitchFamily="18" charset="0"/>
              </a:rPr>
              <a:t>这一节写了什么内容？</a:t>
            </a:r>
            <a:endParaRPr lang="zh-CN" altLang="en-US" sz="2800" dirty="0">
              <a:latin typeface="Arial" panose="020B0604020202020204" pitchFamily="34" charset="0"/>
            </a:endParaRPr>
          </a:p>
        </p:txBody>
      </p:sp>
      <p:sp>
        <p:nvSpPr>
          <p:cNvPr id="51220" name="Text Box 24"/>
          <p:cNvSpPr txBox="1"/>
          <p:nvPr/>
        </p:nvSpPr>
        <p:spPr>
          <a:xfrm>
            <a:off x="2005330" y="1752600"/>
            <a:ext cx="4038600" cy="1814830"/>
          </a:xfrm>
          <a:prstGeom prst="rect">
            <a:avLst/>
          </a:prstGeom>
          <a:solidFill>
            <a:schemeClr val="bg2"/>
          </a:solidFill>
          <a:ln w="9525">
            <a:noFill/>
          </a:ln>
        </p:spPr>
        <p:txBody>
          <a:bodyPr>
            <a:spAutoFit/>
          </a:bodyPr>
          <a:lstStyle/>
          <a:p>
            <a:pPr>
              <a:spcBef>
                <a:spcPct val="50000"/>
              </a:spcBef>
            </a:pPr>
            <a:r>
              <a:rPr lang="zh-CN" altLang="en-US" sz="2800" b="1" dirty="0">
                <a:solidFill>
                  <a:srgbClr val="FF0000"/>
                </a:solidFill>
                <a:latin typeface="Times New Roman" panose="02020603050405020304" pitchFamily="18" charset="0"/>
              </a:rPr>
              <a:t>再次强调了我与祖国的唇齿相依，不可分割的关系。“小我”与“大我”有机地结合在一起。</a:t>
            </a:r>
            <a:endParaRPr lang="zh-CN" altLang="en-US" dirty="0">
              <a:latin typeface="Arial" panose="020B0604020202020204" pitchFamily="34" charset="0"/>
            </a:endParaRPr>
          </a:p>
        </p:txBody>
      </p:sp>
      <p:sp>
        <p:nvSpPr>
          <p:cNvPr id="51221" name="Text Box 25"/>
          <p:cNvSpPr txBox="1"/>
          <p:nvPr/>
        </p:nvSpPr>
        <p:spPr>
          <a:xfrm>
            <a:off x="2005330" y="3733800"/>
            <a:ext cx="4038600" cy="953135"/>
          </a:xfrm>
          <a:prstGeom prst="rect">
            <a:avLst/>
          </a:prstGeom>
          <a:solidFill>
            <a:schemeClr val="bg2"/>
          </a:solidFill>
          <a:ln w="9525">
            <a:noFill/>
          </a:ln>
        </p:spPr>
        <p:txBody>
          <a:bodyPr>
            <a:spAutoFit/>
          </a:bodyPr>
          <a:lstStyle/>
          <a:p>
            <a:pPr>
              <a:spcBef>
                <a:spcPct val="50000"/>
              </a:spcBef>
            </a:pPr>
            <a:r>
              <a:rPr lang="zh-CN" altLang="en-US" sz="2800" b="1" dirty="0">
                <a:solidFill>
                  <a:srgbClr val="0033CC"/>
                </a:solidFill>
                <a:latin typeface="Times New Roman" panose="02020603050405020304" pitchFamily="18" charset="0"/>
              </a:rPr>
              <a:t>本节抒发的感情与第三节有何异同？</a:t>
            </a:r>
            <a:endParaRPr lang="zh-CN" altLang="en-US" dirty="0">
              <a:latin typeface="Arial" panose="020B0604020202020204" pitchFamily="34" charset="0"/>
            </a:endParaRPr>
          </a:p>
        </p:txBody>
      </p:sp>
      <p:sp>
        <p:nvSpPr>
          <p:cNvPr id="51222" name="Text Box 26"/>
          <p:cNvSpPr txBox="1"/>
          <p:nvPr/>
        </p:nvSpPr>
        <p:spPr>
          <a:xfrm>
            <a:off x="2081530" y="4724400"/>
            <a:ext cx="3962400" cy="1383665"/>
          </a:xfrm>
          <a:prstGeom prst="rect">
            <a:avLst/>
          </a:prstGeom>
          <a:solidFill>
            <a:schemeClr val="bg2"/>
          </a:solidFill>
          <a:ln w="9525">
            <a:noFill/>
          </a:ln>
        </p:spPr>
        <p:txBody>
          <a:bodyPr>
            <a:spAutoFit/>
          </a:bodyPr>
          <a:lstStyle/>
          <a:p>
            <a:pPr>
              <a:spcBef>
                <a:spcPct val="50000"/>
              </a:spcBef>
            </a:pPr>
            <a:r>
              <a:rPr lang="zh-CN" altLang="en-US" sz="2800" b="1" dirty="0">
                <a:solidFill>
                  <a:srgbClr val="FF0000"/>
                </a:solidFill>
                <a:latin typeface="Times New Roman" panose="02020603050405020304" pitchFamily="18" charset="0"/>
              </a:rPr>
              <a:t>紧承上节，但程度有所加强，诗的感情达到了高潮。</a:t>
            </a:r>
            <a:endParaRPr lang="zh-CN" altLang="en-US" sz="28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barn(outVertical)">
                                      <p:cBhvr>
                                        <p:cTn id="7" dur="500"/>
                                        <p:tgtEl>
                                          <p:spTgt spid="5120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51205"/>
                                        </p:tgtEl>
                                        <p:attrNameLst>
                                          <p:attrName>style.visibility</p:attrName>
                                        </p:attrNameLst>
                                      </p:cBhvr>
                                      <p:to>
                                        <p:strVal val="visible"/>
                                      </p:to>
                                    </p:set>
                                    <p:anim calcmode="lin" valueType="num">
                                      <p:cBhvr additive="base">
                                        <p:cTn id="12" dur="500" fill="hold"/>
                                        <p:tgtEl>
                                          <p:spTgt spid="51205"/>
                                        </p:tgtEl>
                                        <p:attrNameLst>
                                          <p:attrName>ppt_x</p:attrName>
                                        </p:attrNameLst>
                                      </p:cBhvr>
                                      <p:tavLst>
                                        <p:tav tm="0">
                                          <p:val>
                                            <p:strVal val="1+#ppt_w/2"/>
                                          </p:val>
                                        </p:tav>
                                        <p:tav tm="100000">
                                          <p:val>
                                            <p:strVal val="#ppt_x"/>
                                          </p:val>
                                        </p:tav>
                                      </p:tavLst>
                                    </p:anim>
                                    <p:anim calcmode="lin" valueType="num">
                                      <p:cBhvr additive="base">
                                        <p:cTn id="13" dur="500" fill="hold"/>
                                        <p:tgtEl>
                                          <p:spTgt spid="51205"/>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37" fill="hold" grpId="0" nodeType="afterEffect">
                                  <p:stCondLst>
                                    <p:cond delay="1000"/>
                                  </p:stCondLst>
                                  <p:childTnLst>
                                    <p:set>
                                      <p:cBhvr>
                                        <p:cTn id="16" dur="1" fill="hold">
                                          <p:stCondLst>
                                            <p:cond delay="0"/>
                                          </p:stCondLst>
                                        </p:cTn>
                                        <p:tgtEl>
                                          <p:spTgt spid="51206"/>
                                        </p:tgtEl>
                                        <p:attrNameLst>
                                          <p:attrName>style.visibility</p:attrName>
                                        </p:attrNameLst>
                                      </p:cBhvr>
                                      <p:to>
                                        <p:strVal val="visible"/>
                                      </p:to>
                                    </p:set>
                                    <p:animEffect transition="in" filter="barn(outVertical)">
                                      <p:cBhvr>
                                        <p:cTn id="17" dur="500"/>
                                        <p:tgtEl>
                                          <p:spTgt spid="5120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51207"/>
                                        </p:tgtEl>
                                        <p:attrNameLst>
                                          <p:attrName>style.visibility</p:attrName>
                                        </p:attrNameLst>
                                      </p:cBhvr>
                                      <p:to>
                                        <p:strVal val="visible"/>
                                      </p:to>
                                    </p:set>
                                    <p:anim calcmode="lin" valueType="num">
                                      <p:cBhvr additive="base">
                                        <p:cTn id="22" dur="500" fill="hold"/>
                                        <p:tgtEl>
                                          <p:spTgt spid="51207"/>
                                        </p:tgtEl>
                                        <p:attrNameLst>
                                          <p:attrName>ppt_x</p:attrName>
                                        </p:attrNameLst>
                                      </p:cBhvr>
                                      <p:tavLst>
                                        <p:tav tm="0">
                                          <p:val>
                                            <p:strVal val="1+#ppt_w/2"/>
                                          </p:val>
                                        </p:tav>
                                        <p:tav tm="100000">
                                          <p:val>
                                            <p:strVal val="#ppt_x"/>
                                          </p:val>
                                        </p:tav>
                                      </p:tavLst>
                                    </p:anim>
                                    <p:anim calcmode="lin" valueType="num">
                                      <p:cBhvr additive="base">
                                        <p:cTn id="23" dur="500" fill="hold"/>
                                        <p:tgtEl>
                                          <p:spTgt spid="5120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51211"/>
                                        </p:tgtEl>
                                        <p:attrNameLst>
                                          <p:attrName>style.visibility</p:attrName>
                                        </p:attrNameLst>
                                      </p:cBhvr>
                                      <p:to>
                                        <p:strVal val="visible"/>
                                      </p:to>
                                    </p:set>
                                    <p:anim calcmode="lin" valueType="num">
                                      <p:cBhvr additive="base">
                                        <p:cTn id="28" dur="500" fill="hold"/>
                                        <p:tgtEl>
                                          <p:spTgt spid="51211"/>
                                        </p:tgtEl>
                                        <p:attrNameLst>
                                          <p:attrName>ppt_x</p:attrName>
                                        </p:attrNameLst>
                                      </p:cBhvr>
                                      <p:tavLst>
                                        <p:tav tm="0">
                                          <p:val>
                                            <p:strVal val="0-#ppt_w/2"/>
                                          </p:val>
                                        </p:tav>
                                        <p:tav tm="100000">
                                          <p:val>
                                            <p:strVal val="#ppt_x"/>
                                          </p:val>
                                        </p:tav>
                                      </p:tavLst>
                                    </p:anim>
                                    <p:anim calcmode="lin" valueType="num">
                                      <p:cBhvr additive="base">
                                        <p:cTn id="29" dur="500" fill="hold"/>
                                        <p:tgtEl>
                                          <p:spTgt spid="51211"/>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16" presetClass="entr" presetSubtype="37" fill="hold" grpId="0" nodeType="afterEffect">
                                  <p:stCondLst>
                                    <p:cond delay="1000"/>
                                  </p:stCondLst>
                                  <p:childTnLst>
                                    <p:set>
                                      <p:cBhvr>
                                        <p:cTn id="32" dur="1" fill="hold">
                                          <p:stCondLst>
                                            <p:cond delay="0"/>
                                          </p:stCondLst>
                                        </p:cTn>
                                        <p:tgtEl>
                                          <p:spTgt spid="51212"/>
                                        </p:tgtEl>
                                        <p:attrNameLst>
                                          <p:attrName>style.visibility</p:attrName>
                                        </p:attrNameLst>
                                      </p:cBhvr>
                                      <p:to>
                                        <p:strVal val="visible"/>
                                      </p:to>
                                    </p:set>
                                    <p:animEffect transition="in" filter="barn(outVertical)">
                                      <p:cBhvr>
                                        <p:cTn id="33" dur="500"/>
                                        <p:tgtEl>
                                          <p:spTgt spid="5121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51213"/>
                                        </p:tgtEl>
                                        <p:attrNameLst>
                                          <p:attrName>style.visibility</p:attrName>
                                        </p:attrNameLst>
                                      </p:cBhvr>
                                      <p:to>
                                        <p:strVal val="visible"/>
                                      </p:to>
                                    </p:set>
                                    <p:anim calcmode="lin" valueType="num">
                                      <p:cBhvr additive="base">
                                        <p:cTn id="38" dur="500" fill="hold"/>
                                        <p:tgtEl>
                                          <p:spTgt spid="51213"/>
                                        </p:tgtEl>
                                        <p:attrNameLst>
                                          <p:attrName>ppt_x</p:attrName>
                                        </p:attrNameLst>
                                      </p:cBhvr>
                                      <p:tavLst>
                                        <p:tav tm="0">
                                          <p:val>
                                            <p:strVal val="0-#ppt_w/2"/>
                                          </p:val>
                                        </p:tav>
                                        <p:tav tm="100000">
                                          <p:val>
                                            <p:strVal val="#ppt_x"/>
                                          </p:val>
                                        </p:tav>
                                      </p:tavLst>
                                    </p:anim>
                                    <p:anim calcmode="lin" valueType="num">
                                      <p:cBhvr additive="base">
                                        <p:cTn id="39" dur="500" fill="hold"/>
                                        <p:tgtEl>
                                          <p:spTgt spid="512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51215"/>
                                        </p:tgtEl>
                                        <p:attrNameLst>
                                          <p:attrName>style.visibility</p:attrName>
                                        </p:attrNameLst>
                                      </p:cBhvr>
                                      <p:to>
                                        <p:strVal val="visible"/>
                                      </p:to>
                                    </p:set>
                                    <p:anim calcmode="lin" valueType="num">
                                      <p:cBhvr additive="base">
                                        <p:cTn id="44" dur="500" fill="hold"/>
                                        <p:tgtEl>
                                          <p:spTgt spid="51215"/>
                                        </p:tgtEl>
                                        <p:attrNameLst>
                                          <p:attrName>ppt_x</p:attrName>
                                        </p:attrNameLst>
                                      </p:cBhvr>
                                      <p:tavLst>
                                        <p:tav tm="0">
                                          <p:val>
                                            <p:strVal val="0-#ppt_w/2"/>
                                          </p:val>
                                        </p:tav>
                                        <p:tav tm="100000">
                                          <p:val>
                                            <p:strVal val="#ppt_x"/>
                                          </p:val>
                                        </p:tav>
                                      </p:tavLst>
                                    </p:anim>
                                    <p:anim calcmode="lin" valueType="num">
                                      <p:cBhvr additive="base">
                                        <p:cTn id="45" dur="500" fill="hold"/>
                                        <p:tgtEl>
                                          <p:spTgt spid="51215"/>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51214"/>
                                        </p:tgtEl>
                                        <p:attrNameLst>
                                          <p:attrName>style.visibility</p:attrName>
                                        </p:attrNameLst>
                                      </p:cBhvr>
                                      <p:to>
                                        <p:strVal val="visible"/>
                                      </p:to>
                                    </p:set>
                                    <p:anim calcmode="lin" valueType="num">
                                      <p:cBhvr additive="base">
                                        <p:cTn id="50" dur="500" fill="hold"/>
                                        <p:tgtEl>
                                          <p:spTgt spid="51214"/>
                                        </p:tgtEl>
                                        <p:attrNameLst>
                                          <p:attrName>ppt_x</p:attrName>
                                        </p:attrNameLst>
                                      </p:cBhvr>
                                      <p:tavLst>
                                        <p:tav tm="0">
                                          <p:val>
                                            <p:strVal val="0-#ppt_w/2"/>
                                          </p:val>
                                        </p:tav>
                                        <p:tav tm="100000">
                                          <p:val>
                                            <p:strVal val="#ppt_x"/>
                                          </p:val>
                                        </p:tav>
                                      </p:tavLst>
                                    </p:anim>
                                    <p:anim calcmode="lin" valueType="num">
                                      <p:cBhvr additive="base">
                                        <p:cTn id="51" dur="500" fill="hold"/>
                                        <p:tgtEl>
                                          <p:spTgt spid="51214"/>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51216"/>
                                        </p:tgtEl>
                                        <p:attrNameLst>
                                          <p:attrName>style.visibility</p:attrName>
                                        </p:attrNameLst>
                                      </p:cBhvr>
                                      <p:to>
                                        <p:strVal val="visible"/>
                                      </p:to>
                                    </p:set>
                                    <p:anim calcmode="lin" valueType="num">
                                      <p:cBhvr additive="base">
                                        <p:cTn id="56" dur="500" fill="hold"/>
                                        <p:tgtEl>
                                          <p:spTgt spid="51216"/>
                                        </p:tgtEl>
                                        <p:attrNameLst>
                                          <p:attrName>ppt_x</p:attrName>
                                        </p:attrNameLst>
                                      </p:cBhvr>
                                      <p:tavLst>
                                        <p:tav tm="0">
                                          <p:val>
                                            <p:strVal val="0-#ppt_w/2"/>
                                          </p:val>
                                        </p:tav>
                                        <p:tav tm="100000">
                                          <p:val>
                                            <p:strVal val="#ppt_x"/>
                                          </p:val>
                                        </p:tav>
                                      </p:tavLst>
                                    </p:anim>
                                    <p:anim calcmode="lin" valueType="num">
                                      <p:cBhvr additive="base">
                                        <p:cTn id="57" dur="500" fill="hold"/>
                                        <p:tgtEl>
                                          <p:spTgt spid="51216"/>
                                        </p:tgtEl>
                                        <p:attrNameLst>
                                          <p:attrName>ppt_y</p:attrName>
                                        </p:attrNameLst>
                                      </p:cBhvr>
                                      <p:tavLst>
                                        <p:tav tm="0">
                                          <p:val>
                                            <p:strVal val="#ppt_y"/>
                                          </p:val>
                                        </p:tav>
                                        <p:tav tm="100000">
                                          <p:val>
                                            <p:strVal val="#ppt_y"/>
                                          </p:val>
                                        </p:tav>
                                      </p:tavLst>
                                    </p:anim>
                                  </p:childTnLst>
                                </p:cTn>
                              </p:par>
                            </p:childTnLst>
                          </p:cTn>
                        </p:par>
                        <p:par>
                          <p:cTn id="58" fill="hold">
                            <p:stCondLst>
                              <p:cond delay="500"/>
                            </p:stCondLst>
                            <p:childTnLst>
                              <p:par>
                                <p:cTn id="59" presetID="16" presetClass="entr" presetSubtype="37" fill="hold" grpId="0" nodeType="afterEffect">
                                  <p:stCondLst>
                                    <p:cond delay="1000"/>
                                  </p:stCondLst>
                                  <p:childTnLst>
                                    <p:set>
                                      <p:cBhvr>
                                        <p:cTn id="60" dur="1" fill="hold">
                                          <p:stCondLst>
                                            <p:cond delay="0"/>
                                          </p:stCondLst>
                                        </p:cTn>
                                        <p:tgtEl>
                                          <p:spTgt spid="51217"/>
                                        </p:tgtEl>
                                        <p:attrNameLst>
                                          <p:attrName>style.visibility</p:attrName>
                                        </p:attrNameLst>
                                      </p:cBhvr>
                                      <p:to>
                                        <p:strVal val="visible"/>
                                      </p:to>
                                    </p:set>
                                    <p:animEffect transition="in" filter="barn(outVertical)">
                                      <p:cBhvr>
                                        <p:cTn id="61" dur="500"/>
                                        <p:tgtEl>
                                          <p:spTgt spid="51217"/>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51218"/>
                                        </p:tgtEl>
                                        <p:attrNameLst>
                                          <p:attrName>style.visibility</p:attrName>
                                        </p:attrNameLst>
                                      </p:cBhvr>
                                      <p:to>
                                        <p:strVal val="visible"/>
                                      </p:to>
                                    </p:set>
                                    <p:anim calcmode="lin" valueType="num">
                                      <p:cBhvr additive="base">
                                        <p:cTn id="66" dur="500" fill="hold"/>
                                        <p:tgtEl>
                                          <p:spTgt spid="51218"/>
                                        </p:tgtEl>
                                        <p:attrNameLst>
                                          <p:attrName>ppt_x</p:attrName>
                                        </p:attrNameLst>
                                      </p:cBhvr>
                                      <p:tavLst>
                                        <p:tav tm="0">
                                          <p:val>
                                            <p:strVal val="0-#ppt_w/2"/>
                                          </p:val>
                                        </p:tav>
                                        <p:tav tm="100000">
                                          <p:val>
                                            <p:strVal val="#ppt_x"/>
                                          </p:val>
                                        </p:tav>
                                      </p:tavLst>
                                    </p:anim>
                                    <p:anim calcmode="lin" valueType="num">
                                      <p:cBhvr additive="base">
                                        <p:cTn id="67" dur="500" fill="hold"/>
                                        <p:tgtEl>
                                          <p:spTgt spid="51218"/>
                                        </p:tgtEl>
                                        <p:attrNameLst>
                                          <p:attrName>ppt_y</p:attrName>
                                        </p:attrNameLst>
                                      </p:cBhvr>
                                      <p:tavLst>
                                        <p:tav tm="0">
                                          <p:val>
                                            <p:strVal val="#ppt_y"/>
                                          </p:val>
                                        </p:tav>
                                        <p:tav tm="100000">
                                          <p:val>
                                            <p:strVal val="#ppt_y"/>
                                          </p:val>
                                        </p:tav>
                                      </p:tavLst>
                                    </p:anim>
                                  </p:childTnLst>
                                </p:cTn>
                              </p:par>
                            </p:childTnLst>
                          </p:cTn>
                        </p:par>
                        <p:par>
                          <p:cTn id="68" fill="hold">
                            <p:stCondLst>
                              <p:cond delay="500"/>
                            </p:stCondLst>
                            <p:childTnLst>
                              <p:par>
                                <p:cTn id="69" presetID="2" presetClass="entr" presetSubtype="8" fill="hold" grpId="0" nodeType="afterEffect">
                                  <p:stCondLst>
                                    <p:cond delay="1000"/>
                                  </p:stCondLst>
                                  <p:childTnLst>
                                    <p:set>
                                      <p:cBhvr>
                                        <p:cTn id="70" dur="1" fill="hold">
                                          <p:stCondLst>
                                            <p:cond delay="0"/>
                                          </p:stCondLst>
                                        </p:cTn>
                                        <p:tgtEl>
                                          <p:spTgt spid="51208"/>
                                        </p:tgtEl>
                                        <p:attrNameLst>
                                          <p:attrName>style.visibility</p:attrName>
                                        </p:attrNameLst>
                                      </p:cBhvr>
                                      <p:to>
                                        <p:strVal val="visible"/>
                                      </p:to>
                                    </p:set>
                                    <p:anim calcmode="lin" valueType="num">
                                      <p:cBhvr additive="base">
                                        <p:cTn id="71" dur="500" fill="hold"/>
                                        <p:tgtEl>
                                          <p:spTgt spid="51208"/>
                                        </p:tgtEl>
                                        <p:attrNameLst>
                                          <p:attrName>ppt_x</p:attrName>
                                        </p:attrNameLst>
                                      </p:cBhvr>
                                      <p:tavLst>
                                        <p:tav tm="0">
                                          <p:val>
                                            <p:strVal val="0-#ppt_w/2"/>
                                          </p:val>
                                        </p:tav>
                                        <p:tav tm="100000">
                                          <p:val>
                                            <p:strVal val="#ppt_x"/>
                                          </p:val>
                                        </p:tav>
                                      </p:tavLst>
                                    </p:anim>
                                    <p:anim calcmode="lin" valueType="num">
                                      <p:cBhvr additive="base">
                                        <p:cTn id="72" dur="500" fill="hold"/>
                                        <p:tgtEl>
                                          <p:spTgt spid="51208"/>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6" fill="hold" grpId="0" nodeType="clickEffect">
                                  <p:stCondLst>
                                    <p:cond delay="0"/>
                                  </p:stCondLst>
                                  <p:childTnLst>
                                    <p:set>
                                      <p:cBhvr>
                                        <p:cTn id="76" dur="1" fill="hold">
                                          <p:stCondLst>
                                            <p:cond delay="0"/>
                                          </p:stCondLst>
                                        </p:cTn>
                                        <p:tgtEl>
                                          <p:spTgt spid="51209"/>
                                        </p:tgtEl>
                                        <p:attrNameLst>
                                          <p:attrName>style.visibility</p:attrName>
                                        </p:attrNameLst>
                                      </p:cBhvr>
                                      <p:to>
                                        <p:strVal val="visible"/>
                                      </p:to>
                                    </p:set>
                                    <p:anim calcmode="lin" valueType="num">
                                      <p:cBhvr additive="base">
                                        <p:cTn id="77" dur="500" fill="hold"/>
                                        <p:tgtEl>
                                          <p:spTgt spid="51209"/>
                                        </p:tgtEl>
                                        <p:attrNameLst>
                                          <p:attrName>ppt_x</p:attrName>
                                        </p:attrNameLst>
                                      </p:cBhvr>
                                      <p:tavLst>
                                        <p:tav tm="0">
                                          <p:val>
                                            <p:strVal val="1+#ppt_w/2"/>
                                          </p:val>
                                        </p:tav>
                                        <p:tav tm="100000">
                                          <p:val>
                                            <p:strVal val="#ppt_x"/>
                                          </p:val>
                                        </p:tav>
                                      </p:tavLst>
                                    </p:anim>
                                    <p:anim calcmode="lin" valueType="num">
                                      <p:cBhvr additive="base">
                                        <p:cTn id="78" dur="500" fill="hold"/>
                                        <p:tgtEl>
                                          <p:spTgt spid="51209"/>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51219"/>
                                        </p:tgtEl>
                                        <p:attrNameLst>
                                          <p:attrName>style.visibility</p:attrName>
                                        </p:attrNameLst>
                                      </p:cBhvr>
                                      <p:to>
                                        <p:strVal val="visible"/>
                                      </p:to>
                                    </p:set>
                                    <p:anim calcmode="lin" valueType="num">
                                      <p:cBhvr additive="base">
                                        <p:cTn id="83" dur="500" fill="hold"/>
                                        <p:tgtEl>
                                          <p:spTgt spid="51219"/>
                                        </p:tgtEl>
                                        <p:attrNameLst>
                                          <p:attrName>ppt_x</p:attrName>
                                        </p:attrNameLst>
                                      </p:cBhvr>
                                      <p:tavLst>
                                        <p:tav tm="0">
                                          <p:val>
                                            <p:strVal val="0-#ppt_w/2"/>
                                          </p:val>
                                        </p:tav>
                                        <p:tav tm="100000">
                                          <p:val>
                                            <p:strVal val="#ppt_x"/>
                                          </p:val>
                                        </p:tav>
                                      </p:tavLst>
                                    </p:anim>
                                    <p:anim calcmode="lin" valueType="num">
                                      <p:cBhvr additive="base">
                                        <p:cTn id="84" dur="500" fill="hold"/>
                                        <p:tgtEl>
                                          <p:spTgt spid="5121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19"/>
                                        </p:tgtEl>
                                        <p:attrNameLst>
                                          <p:attrName>style.visibility</p:attrName>
                                        </p:attrNameLst>
                                      </p:cBhvr>
                                      <p:to>
                                        <p:strVal val="hidden"/>
                                      </p:to>
                                    </p:set>
                                  </p:sub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51220"/>
                                        </p:tgtEl>
                                        <p:attrNameLst>
                                          <p:attrName>style.visibility</p:attrName>
                                        </p:attrNameLst>
                                      </p:cBhvr>
                                      <p:to>
                                        <p:strVal val="visible"/>
                                      </p:to>
                                    </p:set>
                                    <p:anim calcmode="lin" valueType="num">
                                      <p:cBhvr additive="base">
                                        <p:cTn id="89" dur="500" fill="hold"/>
                                        <p:tgtEl>
                                          <p:spTgt spid="51220"/>
                                        </p:tgtEl>
                                        <p:attrNameLst>
                                          <p:attrName>ppt_x</p:attrName>
                                        </p:attrNameLst>
                                      </p:cBhvr>
                                      <p:tavLst>
                                        <p:tav tm="0">
                                          <p:val>
                                            <p:strVal val="0-#ppt_w/2"/>
                                          </p:val>
                                        </p:tav>
                                        <p:tav tm="100000">
                                          <p:val>
                                            <p:strVal val="#ppt_x"/>
                                          </p:val>
                                        </p:tav>
                                      </p:tavLst>
                                    </p:anim>
                                    <p:anim calcmode="lin" valueType="num">
                                      <p:cBhvr additive="base">
                                        <p:cTn id="90" dur="500" fill="hold"/>
                                        <p:tgtEl>
                                          <p:spTgt spid="5122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20"/>
                                        </p:tgtEl>
                                        <p:attrNameLst>
                                          <p:attrName>style.visibility</p:attrName>
                                        </p:attrNameLst>
                                      </p:cBhvr>
                                      <p:to>
                                        <p:strVal val="hidden"/>
                                      </p:to>
                                    </p:set>
                                  </p:subTnLst>
                                </p:cTn>
                              </p:par>
                            </p:childTnLst>
                          </p:cTn>
                        </p:par>
                      </p:childTnLst>
                    </p:cTn>
                  </p:par>
                  <p:par>
                    <p:cTn id="91" fill="hold">
                      <p:stCondLst>
                        <p:cond delay="indefinite"/>
                      </p:stCondLst>
                      <p:childTnLst>
                        <p:par>
                          <p:cTn id="92" fill="hold">
                            <p:stCondLst>
                              <p:cond delay="0"/>
                            </p:stCondLst>
                            <p:childTnLst>
                              <p:par>
                                <p:cTn id="93" presetID="2" presetClass="entr" presetSubtype="8" fill="hold" grpId="0" nodeType="clickEffect">
                                  <p:stCondLst>
                                    <p:cond delay="0"/>
                                  </p:stCondLst>
                                  <p:childTnLst>
                                    <p:set>
                                      <p:cBhvr>
                                        <p:cTn id="94" dur="1" fill="hold">
                                          <p:stCondLst>
                                            <p:cond delay="0"/>
                                          </p:stCondLst>
                                        </p:cTn>
                                        <p:tgtEl>
                                          <p:spTgt spid="51221"/>
                                        </p:tgtEl>
                                        <p:attrNameLst>
                                          <p:attrName>style.visibility</p:attrName>
                                        </p:attrNameLst>
                                      </p:cBhvr>
                                      <p:to>
                                        <p:strVal val="visible"/>
                                      </p:to>
                                    </p:set>
                                    <p:anim calcmode="lin" valueType="num">
                                      <p:cBhvr additive="base">
                                        <p:cTn id="95" dur="500" fill="hold"/>
                                        <p:tgtEl>
                                          <p:spTgt spid="51221"/>
                                        </p:tgtEl>
                                        <p:attrNameLst>
                                          <p:attrName>ppt_x</p:attrName>
                                        </p:attrNameLst>
                                      </p:cBhvr>
                                      <p:tavLst>
                                        <p:tav tm="0">
                                          <p:val>
                                            <p:strVal val="0-#ppt_w/2"/>
                                          </p:val>
                                        </p:tav>
                                        <p:tav tm="100000">
                                          <p:val>
                                            <p:strVal val="#ppt_x"/>
                                          </p:val>
                                        </p:tav>
                                      </p:tavLst>
                                    </p:anim>
                                    <p:anim calcmode="lin" valueType="num">
                                      <p:cBhvr additive="base">
                                        <p:cTn id="96" dur="500" fill="hold"/>
                                        <p:tgtEl>
                                          <p:spTgt spid="5122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21"/>
                                        </p:tgtEl>
                                        <p:attrNameLst>
                                          <p:attrName>style.visibility</p:attrName>
                                        </p:attrNameLst>
                                      </p:cBhvr>
                                      <p:to>
                                        <p:strVal val="hidden"/>
                                      </p:to>
                                    </p:set>
                                  </p:subTnLst>
                                </p:cTn>
                              </p:par>
                            </p:childTnLst>
                          </p:cTn>
                        </p:par>
                      </p:childTnLst>
                    </p:cTn>
                  </p:par>
                  <p:par>
                    <p:cTn id="97" fill="hold">
                      <p:stCondLst>
                        <p:cond delay="indefinite"/>
                      </p:stCondLst>
                      <p:childTnLst>
                        <p:par>
                          <p:cTn id="98" fill="hold">
                            <p:stCondLst>
                              <p:cond delay="0"/>
                            </p:stCondLst>
                            <p:childTnLst>
                              <p:par>
                                <p:cTn id="99" presetID="2" presetClass="entr" presetSubtype="8" fill="hold" grpId="0" nodeType="clickEffect">
                                  <p:stCondLst>
                                    <p:cond delay="0"/>
                                  </p:stCondLst>
                                  <p:childTnLst>
                                    <p:set>
                                      <p:cBhvr>
                                        <p:cTn id="100" dur="1" fill="hold">
                                          <p:stCondLst>
                                            <p:cond delay="0"/>
                                          </p:stCondLst>
                                        </p:cTn>
                                        <p:tgtEl>
                                          <p:spTgt spid="51222"/>
                                        </p:tgtEl>
                                        <p:attrNameLst>
                                          <p:attrName>style.visibility</p:attrName>
                                        </p:attrNameLst>
                                      </p:cBhvr>
                                      <p:to>
                                        <p:strVal val="visible"/>
                                      </p:to>
                                    </p:set>
                                    <p:anim calcmode="lin" valueType="num">
                                      <p:cBhvr additive="base">
                                        <p:cTn id="101" dur="500" fill="hold"/>
                                        <p:tgtEl>
                                          <p:spTgt spid="51222"/>
                                        </p:tgtEl>
                                        <p:attrNameLst>
                                          <p:attrName>ppt_x</p:attrName>
                                        </p:attrNameLst>
                                      </p:cBhvr>
                                      <p:tavLst>
                                        <p:tav tm="0">
                                          <p:val>
                                            <p:strVal val="0-#ppt_w/2"/>
                                          </p:val>
                                        </p:tav>
                                        <p:tav tm="100000">
                                          <p:val>
                                            <p:strVal val="#ppt_x"/>
                                          </p:val>
                                        </p:tav>
                                      </p:tavLst>
                                    </p:anim>
                                    <p:anim calcmode="lin" valueType="num">
                                      <p:cBhvr additive="base">
                                        <p:cTn id="102" dur="500" fill="hold"/>
                                        <p:tgtEl>
                                          <p:spTgt spid="51222"/>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122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bldLvl="0" animBg="1"/>
      <p:bldP spid="51205" grpId="0"/>
      <p:bldP spid="51206" grpId="0" bldLvl="0" animBg="1"/>
      <p:bldP spid="51207" grpId="0"/>
      <p:bldP spid="51208" grpId="0" bldLvl="0" animBg="1"/>
      <p:bldP spid="51209" grpId="0"/>
      <p:bldP spid="51211" grpId="0" bldLvl="0" animBg="1"/>
      <p:bldP spid="51212" grpId="0" bldLvl="0" animBg="1"/>
      <p:bldP spid="51213" grpId="0"/>
      <p:bldP spid="51214" grpId="0" bldLvl="0" animBg="1"/>
      <p:bldP spid="51215" grpId="0" bldLvl="0" animBg="1"/>
      <p:bldP spid="51216" grpId="0" bldLvl="0" animBg="1"/>
      <p:bldP spid="51217" grpId="0" bldLvl="0" animBg="1"/>
      <p:bldP spid="51218" grpId="0"/>
      <p:bldP spid="51219" grpId="0" bldLvl="0" animBg="1"/>
      <p:bldP spid="51220" grpId="0" bldLvl="0" animBg="1"/>
      <p:bldP spid="51221" grpId="0" bldLvl="0" animBg="1"/>
      <p:bldP spid="5122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1846580" y="774700"/>
            <a:ext cx="9182100" cy="1882775"/>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3600" b="0" i="0" u="none" strike="noStrike" kern="1200" cap="small" spc="0" normalizeH="0" baseline="0" noProof="0" dirty="0">
                <a:ln>
                  <a:noFill/>
                </a:ln>
                <a:solidFill>
                  <a:schemeClr val="tx1"/>
                </a:solidFill>
                <a:effectLst/>
                <a:uLnTx/>
                <a:uFillTx/>
                <a:latin typeface="+mj-lt"/>
                <a:ea typeface="+mj-ea"/>
                <a:cs typeface="+mj-cs"/>
              </a:rPr>
              <a:t>“</a:t>
            </a:r>
            <a:r>
              <a:rPr kumimoji="0" lang="zh-CN" altLang="en-US" sz="3600" b="0" i="0" u="none" strike="noStrike" kern="1200" cap="small" spc="0" normalizeH="0" baseline="0" noProof="0" dirty="0">
                <a:ln>
                  <a:noFill/>
                </a:ln>
                <a:solidFill>
                  <a:schemeClr val="tx1"/>
                </a:solidFill>
                <a:effectLst/>
                <a:uLnTx/>
                <a:uFillTx/>
                <a:latin typeface="+mj-lt"/>
                <a:ea typeface="+mj-ea"/>
                <a:cs typeface="+mj-cs"/>
              </a:rPr>
              <a:t>你以伤痕累累的乳房／喂养了</a:t>
            </a:r>
            <a:br>
              <a:rPr kumimoji="0" lang="zh-CN" altLang="en-US" sz="3600" b="0" i="0" u="none" strike="noStrike" kern="1200" cap="small" spc="0" normalizeH="0" baseline="0" noProof="0" dirty="0">
                <a:ln>
                  <a:noFill/>
                </a:ln>
                <a:solidFill>
                  <a:schemeClr val="tx1"/>
                </a:solidFill>
                <a:effectLst/>
                <a:uLnTx/>
                <a:uFillTx/>
                <a:latin typeface="+mj-lt"/>
                <a:ea typeface="+mj-ea"/>
                <a:cs typeface="+mj-cs"/>
              </a:rPr>
            </a:br>
            <a:r>
              <a:rPr kumimoji="0" lang="zh-CN" altLang="en-US" sz="3600" b="0" i="0" u="none" strike="noStrike" kern="1200" cap="small" spc="0" normalizeH="0" baseline="0" noProof="0" dirty="0">
                <a:ln>
                  <a:noFill/>
                </a:ln>
                <a:solidFill>
                  <a:schemeClr val="tx1"/>
                </a:solidFill>
                <a:effectLst/>
                <a:uLnTx/>
                <a:uFillTx/>
                <a:latin typeface="+mj-lt"/>
                <a:ea typeface="+mj-ea"/>
                <a:cs typeface="+mj-cs"/>
              </a:rPr>
              <a:t>迷惘的我、深思的我、沸腾的我”</a:t>
            </a:r>
            <a:br>
              <a:rPr kumimoji="0" lang="zh-CN" altLang="en-US" sz="4000" b="0" i="0" u="none" strike="noStrike" kern="1200" cap="small" spc="0" normalizeH="0" baseline="0" noProof="0" dirty="0">
                <a:ln>
                  <a:noFill/>
                </a:ln>
                <a:solidFill>
                  <a:schemeClr val="tx2"/>
                </a:solidFill>
                <a:effectLst/>
                <a:uLnTx/>
                <a:uFillTx/>
                <a:latin typeface="+mj-lt"/>
                <a:ea typeface="+mj-ea"/>
                <a:cs typeface="+mj-cs"/>
              </a:rPr>
            </a:br>
            <a:r>
              <a:rPr kumimoji="0" lang="zh-CN" altLang="en-US" sz="4000" b="0" i="0" u="none" strike="noStrike" kern="1200" cap="small" spc="0" normalizeH="0" baseline="0" noProof="0" dirty="0">
                <a:ln>
                  <a:noFill/>
                </a:ln>
                <a:solidFill>
                  <a:srgbClr val="00B050"/>
                </a:solidFill>
                <a:effectLst/>
                <a:uLnTx/>
                <a:uFillTx/>
                <a:latin typeface="+mj-lt"/>
                <a:ea typeface="+mj-ea"/>
                <a:cs typeface="+mj-cs"/>
              </a:rPr>
              <a:t>“伤痕累累的”可以删除吗？</a:t>
            </a:r>
            <a:endParaRPr kumimoji="0" lang="zh-CN" altLang="en-US" sz="4000" b="0" i="0" u="none" strike="noStrike" kern="1200" cap="small" spc="0" normalizeH="0" baseline="0" noProof="0" dirty="0">
              <a:ln>
                <a:noFill/>
              </a:ln>
              <a:solidFill>
                <a:srgbClr val="00B050"/>
              </a:solidFill>
              <a:effectLst/>
              <a:uLnTx/>
              <a:uFillTx/>
              <a:latin typeface="+mj-lt"/>
              <a:ea typeface="+mj-ea"/>
              <a:cs typeface="+mj-cs"/>
            </a:endParaRPr>
          </a:p>
        </p:txBody>
      </p:sp>
      <p:sp>
        <p:nvSpPr>
          <p:cNvPr id="52227" name="Rectangle 3"/>
          <p:cNvSpPr>
            <a:spLocks noGrp="1"/>
          </p:cNvSpPr>
          <p:nvPr>
            <p:ph idx="1"/>
          </p:nvPr>
        </p:nvSpPr>
        <p:spPr>
          <a:xfrm>
            <a:off x="1846580" y="3163570"/>
            <a:ext cx="7223125" cy="2382838"/>
          </a:xfrm>
        </p:spPr>
        <p:txBody>
          <a:bodyPr vert="horz" wrap="square" lIns="91440" tIns="45720" rIns="91440" bIns="45720" anchor="t"/>
          <a:lstStyle/>
          <a:p>
            <a:pPr eaLnBrk="1" hangingPunct="1"/>
            <a:r>
              <a:rPr lang="zh-CN" altLang="en-US" sz="4000" b="1" dirty="0">
                <a:solidFill>
                  <a:srgbClr val="FF0000"/>
                </a:solidFill>
                <a:ea typeface="楷体_GB2312" pitchFamily="49" charset="-122"/>
              </a:rPr>
              <a:t>不可。</a:t>
            </a:r>
            <a:endParaRPr lang="zh-CN" altLang="en-US" sz="4000" b="1" dirty="0">
              <a:solidFill>
                <a:srgbClr val="FF0000"/>
              </a:solidFill>
              <a:ea typeface="楷体_GB2312" pitchFamily="49" charset="-122"/>
            </a:endParaRPr>
          </a:p>
          <a:p>
            <a:pPr eaLnBrk="1" hangingPunct="1"/>
            <a:r>
              <a:rPr lang="zh-CN" altLang="en-US" sz="4000" b="1" dirty="0">
                <a:solidFill>
                  <a:srgbClr val="FF0000"/>
                </a:solidFill>
                <a:ea typeface="楷体_GB2312" pitchFamily="49" charset="-122"/>
              </a:rPr>
              <a:t>显示出祖国母亲所受的苦难</a:t>
            </a:r>
            <a:r>
              <a:rPr lang="zh-CN" altLang="en-US" sz="4000" dirty="0">
                <a:solidFill>
                  <a:schemeClr val="accent2"/>
                </a:solidFill>
                <a:ea typeface="楷体_GB2312" pitchFamily="49" charset="-122"/>
              </a:rPr>
              <a:t>。</a:t>
            </a:r>
            <a:endParaRPr lang="zh-CN" altLang="en-US" sz="4000" dirty="0">
              <a:solidFill>
                <a:schemeClr val="accent2"/>
              </a:solidFill>
              <a:ea typeface="楷体_GB2312" pitchFamily="49" charset="-122"/>
            </a:endParaRPr>
          </a:p>
        </p:txBody>
      </p:sp>
      <p:sp>
        <p:nvSpPr>
          <p:cNvPr id="56324" name="AutoShape 4">
            <a:hlinkClick r:id="" action="ppaction://hlinkshowjump?jump=nextslide"/>
          </p:cNvPr>
          <p:cNvSpPr/>
          <p:nvPr/>
        </p:nvSpPr>
        <p:spPr>
          <a:xfrm>
            <a:off x="6629400" y="6416675"/>
            <a:ext cx="381000" cy="365125"/>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pPr algn="ctr"/>
            <a:endParaRPr lang="zh-CN" altLang="en-US" sz="2400" dirty="0">
              <a:latin typeface="Times New Roman" panose="02020603050405020304" pitchFamily="18" charset="0"/>
            </a:endParaRPr>
          </a:p>
        </p:txBody>
      </p:sp>
      <p:sp>
        <p:nvSpPr>
          <p:cNvPr id="56325" name="AutoShape 5">
            <a:hlinkClick r:id="" action="ppaction://hlinkshowjump?jump=previousslide"/>
          </p:cNvPr>
          <p:cNvSpPr/>
          <p:nvPr/>
        </p:nvSpPr>
        <p:spPr>
          <a:xfrm>
            <a:off x="5105400" y="6416675"/>
            <a:ext cx="381000" cy="365125"/>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6326" name="AutoShape 6">
            <a:hlinkClick r:id="" action="ppaction://hlinkshowjump?jump=firstslide"/>
          </p:cNvPr>
          <p:cNvSpPr/>
          <p:nvPr/>
        </p:nvSpPr>
        <p:spPr>
          <a:xfrm>
            <a:off x="5829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box(out)">
                                      <p:cBhvr>
                                        <p:cTn id="7" dur="500"/>
                                        <p:tgtEl>
                                          <p:spTgt spid="5222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2227">
                                            <p:txEl>
                                              <p:pRg st="1" end="1"/>
                                            </p:txEl>
                                          </p:spTgt>
                                        </p:tgtEl>
                                        <p:attrNameLst>
                                          <p:attrName>style.visibility</p:attrName>
                                        </p:attrNameLst>
                                      </p:cBhvr>
                                      <p:to>
                                        <p:strVal val="visible"/>
                                      </p:to>
                                    </p:set>
                                    <p:animEffect transition="in" filter="box(out)">
                                      <p:cBhvr>
                                        <p:cTn id="12" dur="500"/>
                                        <p:tgtEl>
                                          <p:spTgt spid="5222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1752283" y="1006793"/>
            <a:ext cx="7772400" cy="2314575"/>
          </a:xfrm>
        </p:spPr>
        <p:txBody>
          <a:bodyPr anchor="b">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small" spc="0" normalizeH="0" baseline="0" noProof="0" dirty="0">
                <a:ln>
                  <a:noFill/>
                </a:ln>
                <a:solidFill>
                  <a:schemeClr val="tx1"/>
                </a:solidFill>
                <a:effectLst/>
                <a:uLnTx/>
                <a:uFillTx/>
                <a:latin typeface="+mj-lt"/>
                <a:ea typeface="+mj-ea"/>
                <a:cs typeface="+mj-cs"/>
              </a:rPr>
              <a:t>那就从我的血肉之躯上</a:t>
            </a:r>
            <a:br>
              <a:rPr kumimoji="0" lang="zh-CN" altLang="en-US" sz="3600" b="0" i="0" u="none" strike="noStrike" kern="1200" cap="small" spc="0" normalizeH="0" baseline="0" noProof="0" dirty="0">
                <a:ln>
                  <a:noFill/>
                </a:ln>
                <a:solidFill>
                  <a:schemeClr val="tx1"/>
                </a:solidFill>
                <a:effectLst/>
                <a:uLnTx/>
                <a:uFillTx/>
                <a:latin typeface="+mj-lt"/>
                <a:ea typeface="+mj-ea"/>
                <a:cs typeface="+mj-cs"/>
              </a:rPr>
            </a:br>
            <a:r>
              <a:rPr kumimoji="0" lang="zh-CN" altLang="en-US" sz="3600" b="0" i="0" u="none" strike="noStrike" kern="1200" cap="small" spc="0" normalizeH="0" baseline="0" noProof="0" dirty="0">
                <a:ln>
                  <a:noFill/>
                </a:ln>
                <a:solidFill>
                  <a:schemeClr val="tx1"/>
                </a:solidFill>
                <a:effectLst/>
                <a:uLnTx/>
                <a:uFillTx/>
                <a:latin typeface="+mj-lt"/>
                <a:ea typeface="+mj-ea"/>
                <a:cs typeface="+mj-cs"/>
              </a:rPr>
              <a:t>去取得</a:t>
            </a:r>
            <a:br>
              <a:rPr kumimoji="0" lang="zh-CN" altLang="en-US" sz="3600" b="0" i="0" u="none" strike="noStrike" kern="1200" cap="small" spc="0" normalizeH="0" baseline="0" noProof="0" dirty="0">
                <a:ln>
                  <a:noFill/>
                </a:ln>
                <a:solidFill>
                  <a:schemeClr val="tx1"/>
                </a:solidFill>
                <a:effectLst/>
                <a:uLnTx/>
                <a:uFillTx/>
                <a:latin typeface="+mj-lt"/>
                <a:ea typeface="+mj-ea"/>
                <a:cs typeface="+mj-cs"/>
              </a:rPr>
            </a:br>
            <a:r>
              <a:rPr kumimoji="0" lang="zh-CN" altLang="en-US" sz="3600" b="0" i="0" u="none" strike="noStrike" kern="1200" cap="small" spc="0" normalizeH="0" baseline="0" noProof="0" dirty="0">
                <a:ln>
                  <a:noFill/>
                </a:ln>
                <a:solidFill>
                  <a:schemeClr val="tx1"/>
                </a:solidFill>
                <a:effectLst/>
                <a:uLnTx/>
                <a:uFillTx/>
                <a:latin typeface="+mj-lt"/>
                <a:ea typeface="+mj-ea"/>
                <a:cs typeface="+mj-cs"/>
              </a:rPr>
              <a:t>你的富饶，你的荣光，你的自由</a:t>
            </a:r>
            <a:br>
              <a:rPr kumimoji="0" lang="zh-CN" altLang="en-US" sz="4000" b="0" i="0" u="none" strike="noStrike" kern="1200" cap="small" spc="0" normalizeH="0" baseline="0" noProof="0" dirty="0">
                <a:ln>
                  <a:noFill/>
                </a:ln>
                <a:solidFill>
                  <a:schemeClr val="tx1"/>
                </a:solidFill>
                <a:effectLst/>
                <a:uLnTx/>
                <a:uFillTx/>
                <a:latin typeface="+mj-lt"/>
                <a:ea typeface="+mj-ea"/>
                <a:cs typeface="+mj-cs"/>
              </a:rPr>
            </a:br>
            <a:br>
              <a:rPr kumimoji="0" lang="zh-CN" altLang="en-US" sz="4000" b="0" i="0" u="none" strike="noStrike" kern="1200" cap="small" spc="0" normalizeH="0" baseline="0" noProof="0" dirty="0">
                <a:ln>
                  <a:noFill/>
                </a:ln>
                <a:solidFill>
                  <a:schemeClr val="tx1"/>
                </a:solidFill>
                <a:effectLst/>
                <a:uLnTx/>
                <a:uFillTx/>
                <a:latin typeface="+mj-lt"/>
                <a:ea typeface="+mj-ea"/>
                <a:cs typeface="+mj-cs"/>
              </a:rPr>
            </a:br>
            <a:r>
              <a:rPr kumimoji="0" lang="zh-CN" altLang="en-US" sz="4000" b="0" i="0" u="none" strike="noStrike" kern="1200" cap="small" spc="0" normalizeH="0" baseline="0" noProof="0" dirty="0">
                <a:ln>
                  <a:noFill/>
                </a:ln>
                <a:solidFill>
                  <a:schemeClr val="tx1"/>
                </a:solidFill>
                <a:effectLst/>
                <a:uLnTx/>
                <a:uFillTx/>
                <a:latin typeface="+mj-lt"/>
                <a:ea typeface="+mj-ea"/>
                <a:cs typeface="+mj-cs"/>
              </a:rPr>
              <a:t>这句话该怎样理解？</a:t>
            </a:r>
            <a:endParaRPr kumimoji="0" lang="zh-CN" altLang="en-US" sz="4000" b="0" i="0" u="none" strike="noStrike" kern="1200" cap="small" spc="0" normalizeH="0" baseline="0" noProof="0" dirty="0">
              <a:ln>
                <a:noFill/>
              </a:ln>
              <a:solidFill>
                <a:schemeClr val="tx1"/>
              </a:solidFill>
              <a:effectLst/>
              <a:uLnTx/>
              <a:uFillTx/>
              <a:latin typeface="+mj-lt"/>
              <a:ea typeface="+mj-ea"/>
              <a:cs typeface="+mj-cs"/>
            </a:endParaRPr>
          </a:p>
        </p:txBody>
      </p:sp>
      <p:sp>
        <p:nvSpPr>
          <p:cNvPr id="54275" name="Rectangle 3"/>
          <p:cNvSpPr>
            <a:spLocks noGrp="1"/>
          </p:cNvSpPr>
          <p:nvPr>
            <p:ph idx="1"/>
          </p:nvPr>
        </p:nvSpPr>
        <p:spPr>
          <a:xfrm>
            <a:off x="1971675" y="3429318"/>
            <a:ext cx="8229600" cy="2592387"/>
          </a:xfrm>
        </p:spPr>
        <p:txBody>
          <a:bodyPr vert="horz" wrap="square" lIns="91440" tIns="45720" rIns="91440" bIns="45720" anchor="t"/>
          <a:lstStyle/>
          <a:p>
            <a:pPr eaLnBrk="1" hangingPunct="1"/>
            <a:r>
              <a:rPr lang="zh-CN" altLang="en-US" sz="4000" b="1" dirty="0">
                <a:solidFill>
                  <a:schemeClr val="accent2"/>
                </a:solidFill>
                <a:ea typeface="楷体_GB2312" pitchFamily="49" charset="-122"/>
              </a:rPr>
              <a:t>你以伤痕累累的乳房喂养了我，那么，我要报答祖国母亲的养育之恩</a:t>
            </a:r>
            <a:r>
              <a:rPr lang="en-US" altLang="zh-CN" sz="4000" b="1" dirty="0">
                <a:solidFill>
                  <a:schemeClr val="accent2"/>
                </a:solidFill>
                <a:ea typeface="楷体_GB2312" pitchFamily="49" charset="-122"/>
              </a:rPr>
              <a:t>——</a:t>
            </a:r>
            <a:r>
              <a:rPr lang="zh-CN" altLang="en-US" sz="4000" b="1" dirty="0">
                <a:solidFill>
                  <a:schemeClr val="accent2"/>
                </a:solidFill>
                <a:ea typeface="楷体_GB2312" pitchFamily="49" charset="-122"/>
              </a:rPr>
              <a:t>承担起振兴中华的重任。</a:t>
            </a:r>
            <a:endParaRPr lang="zh-CN" altLang="en-US" sz="4000" b="1" dirty="0">
              <a:solidFill>
                <a:schemeClr val="accent2"/>
              </a:solidFill>
              <a:ea typeface="楷体_GB2312" pitchFamily="49" charset="-122"/>
            </a:endParaRPr>
          </a:p>
        </p:txBody>
      </p:sp>
      <p:sp>
        <p:nvSpPr>
          <p:cNvPr id="57348" name="AutoShape 4">
            <a:hlinkClick r:id="" action="ppaction://hlinkshowjump?jump=nextslide"/>
          </p:cNvPr>
          <p:cNvSpPr/>
          <p:nvPr/>
        </p:nvSpPr>
        <p:spPr>
          <a:xfrm>
            <a:off x="6629400" y="6416675"/>
            <a:ext cx="381000" cy="365125"/>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pPr algn="ctr"/>
            <a:endParaRPr lang="zh-CN" altLang="en-US" sz="2400" dirty="0">
              <a:latin typeface="Times New Roman" panose="02020603050405020304" pitchFamily="18" charset="0"/>
            </a:endParaRPr>
          </a:p>
        </p:txBody>
      </p:sp>
      <p:sp>
        <p:nvSpPr>
          <p:cNvPr id="57349" name="AutoShape 5">
            <a:hlinkClick r:id="" action="ppaction://hlinkshowjump?jump=previousslide"/>
          </p:cNvPr>
          <p:cNvSpPr/>
          <p:nvPr/>
        </p:nvSpPr>
        <p:spPr>
          <a:xfrm>
            <a:off x="5105400" y="6416675"/>
            <a:ext cx="381000" cy="365125"/>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57350" name="AutoShape 6">
            <a:hlinkClick r:id="" action="ppaction://hlinkshowjump?jump=firstslide"/>
          </p:cNvPr>
          <p:cNvSpPr/>
          <p:nvPr/>
        </p:nvSpPr>
        <p:spPr>
          <a:xfrm>
            <a:off x="5829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ndParaRPr>
          </a:p>
        </p:txBody>
      </p:sp>
      <p:sp>
        <p:nvSpPr>
          <p:cNvPr id="57351" name="Text Box 7"/>
          <p:cNvSpPr txBox="1"/>
          <p:nvPr/>
        </p:nvSpPr>
        <p:spPr>
          <a:xfrm>
            <a:off x="1971675" y="5268913"/>
            <a:ext cx="8757285" cy="583565"/>
          </a:xfrm>
          <a:prstGeom prst="rect">
            <a:avLst/>
          </a:prstGeom>
          <a:noFill/>
          <a:ln w="9525">
            <a:noFill/>
          </a:ln>
        </p:spPr>
        <p:txBody>
          <a:bodyPr wrap="none">
            <a:spAutoFit/>
          </a:bodyPr>
          <a:lstStyle/>
          <a:p>
            <a:r>
              <a:rPr lang="zh-CN" altLang="en-US" sz="3200" b="1" dirty="0">
                <a:solidFill>
                  <a:srgbClr val="FF0000"/>
                </a:solidFill>
                <a:latin typeface="Arial" panose="020B0604020202020204" pitchFamily="34" charset="0"/>
              </a:rPr>
              <a:t>我是祖国的一分子，我要承担振兴中华的重任。</a:t>
            </a:r>
            <a:endParaRPr lang="zh-CN" altLang="en-US" sz="3200" b="1" dirty="0">
              <a:solidFill>
                <a:srgbClr val="FF0000"/>
              </a:solidFill>
              <a:latin typeface="Arial" panose="020B0604020202020204" pitchFamily="34" charset="0"/>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ox(out)">
                                      <p:cBhvr>
                                        <p:cTn id="7" dur="500"/>
                                        <p:tgtEl>
                                          <p:spTgt spid="5427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6322" name="Text Box 2"/>
          <p:cNvSpPr txBox="1"/>
          <p:nvPr/>
        </p:nvSpPr>
        <p:spPr>
          <a:xfrm>
            <a:off x="1631950" y="1992313"/>
            <a:ext cx="9144000" cy="3230245"/>
          </a:xfrm>
          <a:prstGeom prst="rect">
            <a:avLst/>
          </a:prstGeom>
          <a:noFill/>
          <a:ln w="9525">
            <a:noFill/>
          </a:ln>
        </p:spPr>
        <p:txBody>
          <a:bodyPr>
            <a:spAutoFit/>
          </a:bodyPr>
          <a:lstStyle/>
          <a:p>
            <a:pPr>
              <a:lnSpc>
                <a:spcPct val="120000"/>
              </a:lnSpc>
            </a:pPr>
            <a:r>
              <a:rPr lang="en-US" altLang="zh-CN" sz="3600" b="1" dirty="0">
                <a:solidFill>
                  <a:schemeClr val="tx2"/>
                </a:solidFill>
                <a:latin typeface="Times New Roman" panose="02020603050405020304" pitchFamily="18" charset="0"/>
              </a:rPr>
              <a:t>    </a:t>
            </a:r>
            <a:r>
              <a:rPr lang="zh-CN" altLang="en-US" sz="6000" b="1" dirty="0">
                <a:solidFill>
                  <a:schemeClr val="tx2"/>
                </a:solidFill>
                <a:latin typeface="Times New Roman" panose="02020603050405020304" pitchFamily="18" charset="0"/>
              </a:rPr>
              <a:t>思考：</a:t>
            </a:r>
            <a:endParaRPr lang="zh-CN" altLang="en-US" sz="6000" b="1" dirty="0">
              <a:solidFill>
                <a:schemeClr val="tx2"/>
              </a:solidFill>
              <a:latin typeface="Times New Roman" panose="02020603050405020304" pitchFamily="18" charset="0"/>
            </a:endParaRPr>
          </a:p>
          <a:p>
            <a:pPr>
              <a:lnSpc>
                <a:spcPct val="110000"/>
              </a:lnSpc>
            </a:pPr>
            <a:r>
              <a:rPr lang="zh-CN" altLang="en-US" sz="4000" b="1" dirty="0">
                <a:latin typeface="Times New Roman" panose="02020603050405020304" pitchFamily="18" charset="0"/>
              </a:rPr>
              <a:t>        诗人在这首诗中抒发了对祖国怎样的感情？</a:t>
            </a:r>
            <a:endParaRPr lang="zh-CN" altLang="en-US" sz="4000" b="1" dirty="0">
              <a:latin typeface="Times New Roman" panose="02020603050405020304" pitchFamily="18" charset="0"/>
            </a:endParaRPr>
          </a:p>
          <a:p>
            <a:pPr>
              <a:lnSpc>
                <a:spcPct val="110000"/>
              </a:lnSpc>
            </a:pPr>
            <a:endParaRPr lang="en-US" altLang="zh-CN" sz="4000" b="1" dirty="0">
              <a:latin typeface="Times New Roman" panose="02020603050405020304" pitchFamily="18" charset="0"/>
            </a:endParaRPr>
          </a:p>
        </p:txBody>
      </p:sp>
      <p:sp>
        <p:nvSpPr>
          <p:cNvPr id="58371" name="Text Box 4"/>
          <p:cNvSpPr txBox="1"/>
          <p:nvPr/>
        </p:nvSpPr>
        <p:spPr>
          <a:xfrm>
            <a:off x="794703" y="811213"/>
            <a:ext cx="5040312" cy="1014730"/>
          </a:xfrm>
          <a:prstGeom prst="rect">
            <a:avLst/>
          </a:prstGeom>
          <a:noFill/>
          <a:ln w="9525">
            <a:noFill/>
          </a:ln>
        </p:spPr>
        <p:txBody>
          <a:bodyPr>
            <a:spAutoFit/>
          </a:bodyPr>
          <a:lstStyle/>
          <a:p>
            <a:pPr>
              <a:spcBef>
                <a:spcPct val="50000"/>
              </a:spcBef>
            </a:pPr>
            <a:r>
              <a:rPr lang="zh-CN" altLang="en-US" sz="6000" b="1" dirty="0">
                <a:solidFill>
                  <a:schemeClr val="tx2"/>
                </a:solidFill>
                <a:latin typeface="Times New Roman" panose="02020603050405020304" pitchFamily="18" charset="0"/>
              </a:rPr>
              <a:t>诵读全诗</a:t>
            </a:r>
            <a:endParaRPr lang="zh-CN" altLang="en-US" sz="6000" b="1" dirty="0">
              <a:solidFill>
                <a:schemeClr val="tx2"/>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checkerboard(down)">
                                      <p:cBhvr>
                                        <p:cTn id="7" dur="5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38.xml><?xml version="1.0" encoding="utf-8"?>
<p:sld xmlns:a="http://schemas.openxmlformats.org/drawingml/2006/main" xmlns:r="http://schemas.openxmlformats.org/officeDocument/2006/relationships" xmlns:p="http://schemas.openxmlformats.org/presentationml/2006/main" show="0" showMasterSp="0">
  <p:cSld>
    <p:bg>
      <p:bgPr>
        <a:solidFill>
          <a:schemeClr val="bg1"/>
        </a:solidFill>
        <a:effectLst/>
      </p:bgPr>
    </p:bg>
    <p:spTree>
      <p:nvGrpSpPr>
        <p:cNvPr id="1" name=""/>
        <p:cNvGrpSpPr/>
        <p:nvPr/>
      </p:nvGrpSpPr>
      <p:grpSpPr>
        <a:xfrm>
          <a:off x="0" y="0"/>
          <a:ext cx="0" cy="0"/>
          <a:chOff x="0" y="0"/>
          <a:chExt cx="0" cy="0"/>
        </a:xfrm>
      </p:grpSpPr>
      <p:sp>
        <p:nvSpPr>
          <p:cNvPr id="59394" name="Text Box 2"/>
          <p:cNvSpPr txBox="1"/>
          <p:nvPr/>
        </p:nvSpPr>
        <p:spPr>
          <a:xfrm>
            <a:off x="1905000" y="1160145"/>
            <a:ext cx="8305800" cy="4707890"/>
          </a:xfrm>
          <a:prstGeom prst="rect">
            <a:avLst/>
          </a:prstGeom>
          <a:noFill/>
          <a:ln w="9525">
            <a:noFill/>
          </a:ln>
        </p:spPr>
        <p:txBody>
          <a:bodyPr>
            <a:spAutoFit/>
          </a:bodyPr>
          <a:lstStyle/>
          <a:p>
            <a:pPr>
              <a:spcBef>
                <a:spcPct val="50000"/>
              </a:spcBef>
            </a:pPr>
            <a:r>
              <a:rPr lang="en-US" altLang="zh-CN" sz="3200" dirty="0">
                <a:latin typeface="Times New Roman" panose="02020603050405020304" pitchFamily="18" charset="0"/>
              </a:rPr>
              <a:t>        </a:t>
            </a:r>
            <a:r>
              <a:rPr lang="zh-CN" altLang="en-US" sz="4000" b="1" dirty="0">
                <a:latin typeface="Times New Roman" panose="02020603050405020304" pitchFamily="18" charset="0"/>
              </a:rPr>
              <a:t>诗人抒发了与祖国骨肉相连、荣辱与共的感情，表达了强烈的爱国之情和历史责任感。诗中，“我”与祖国一起经受苦难，并在历史的机遇面前承担起为祖国取得“富饶”、“荣光”、“自由”的重任</a:t>
            </a:r>
            <a:r>
              <a:rPr lang="zh-CN" altLang="en-US" sz="4000" dirty="0">
                <a:latin typeface="Times New Roman" panose="02020603050405020304" pitchFamily="18" charset="0"/>
              </a:rPr>
              <a:t>。</a:t>
            </a:r>
            <a:endParaRPr lang="zh-CN" altLang="en-US" sz="4000" dirty="0">
              <a:latin typeface="Times New Roman" panose="02020603050405020304" pitchFamily="18" charset="0"/>
            </a:endParaRPr>
          </a:p>
          <a:p>
            <a:pPr>
              <a:spcBef>
                <a:spcPct val="50000"/>
              </a:spcBef>
            </a:pPr>
            <a:r>
              <a:rPr lang="zh-CN" altLang="en-US" sz="4000" dirty="0">
                <a:latin typeface="Times New Roman" panose="02020603050405020304" pitchFamily="18" charset="0"/>
              </a:rPr>
              <a:t>        </a:t>
            </a:r>
            <a:endParaRPr lang="zh-CN" altLang="en-US" sz="4000" dirty="0">
              <a:latin typeface="Times New Roman" panose="02020603050405020304" pitchFamily="18" charset="0"/>
            </a:endParaRPr>
          </a:p>
        </p:txBody>
      </p:sp>
      <p:pic>
        <p:nvPicPr>
          <p:cNvPr id="59395" name="Picture 3" descr="SY01265_">
            <a:hlinkClick r:id="rId1" action="ppaction://hlinksldjump"/>
          </p:cNvPr>
          <p:cNvPicPr>
            <a:picLocks noChangeAspect="1"/>
          </p:cNvPicPr>
          <p:nvPr/>
        </p:nvPicPr>
        <p:blipFill>
          <a:blip r:embed="rId2" cstate="print"/>
          <a:stretch>
            <a:fillRect/>
          </a:stretch>
        </p:blipFill>
        <p:spPr>
          <a:xfrm flipV="1">
            <a:off x="1905000" y="5562600"/>
            <a:ext cx="431800" cy="914400"/>
          </a:xfrm>
          <a:prstGeom prst="rect">
            <a:avLst/>
          </a:prstGeom>
          <a:noFill/>
          <a:ln w="9525">
            <a:no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1554163" y="874713"/>
            <a:ext cx="3505200" cy="5908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破旧的老水车</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熏黑的矿灯</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干瘪的稻穗</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失修的路基</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淤滩上的驳船</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endParaRPr kumimoji="0" 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endParaRPr kumimoji="0" 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贫困</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悲哀</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痛苦的希望</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未落地的花朵</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endParaRPr kumimoji="0" 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endParaRPr kumimoji="0" 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簇新的理想</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古莲的胚芽</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挂眼泪的笑涡</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雪白的起跑线</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绯红的黎明</a:t>
            </a:r>
            <a:br>
              <a:rPr kumimoji="0" 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b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你“我”血肉相连</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从“我”这取得：</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r" defTabSz="914400" rtl="0" eaLnBrk="1" fontAlgn="base" latinLnBrk="0" hangingPunct="1">
              <a:lnSpc>
                <a:spcPct val="5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富饶、荣光、自由</a:t>
            </a:r>
            <a:endParaRPr kumimoji="0" lang="zh-CN" altLang="en-US" sz="18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58371" name="AutoShape 3"/>
          <p:cNvSpPr/>
          <p:nvPr/>
        </p:nvSpPr>
        <p:spPr>
          <a:xfrm>
            <a:off x="4953000" y="761365"/>
            <a:ext cx="153035" cy="1350010"/>
          </a:xfrm>
          <a:prstGeom prst="rightBrace">
            <a:avLst>
              <a:gd name="adj1" fmla="val 87500"/>
              <a:gd name="adj2" fmla="val 50000"/>
            </a:avLst>
          </a:prstGeom>
          <a:noFill/>
          <a:ln w="28575" cap="flat" cmpd="sng">
            <a:solidFill>
              <a:srgbClr val="333399"/>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58372" name="AutoShape 4"/>
          <p:cNvSpPr/>
          <p:nvPr/>
        </p:nvSpPr>
        <p:spPr>
          <a:xfrm>
            <a:off x="4953000" y="2667000"/>
            <a:ext cx="152400" cy="1219200"/>
          </a:xfrm>
          <a:prstGeom prst="rightBrace">
            <a:avLst>
              <a:gd name="adj1" fmla="val 66666"/>
              <a:gd name="adj2" fmla="val 50000"/>
            </a:avLst>
          </a:prstGeom>
          <a:noFill/>
          <a:ln w="28575" cap="flat" cmpd="sng">
            <a:solidFill>
              <a:srgbClr val="333399"/>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58373" name="AutoShape 5"/>
          <p:cNvSpPr/>
          <p:nvPr/>
        </p:nvSpPr>
        <p:spPr>
          <a:xfrm>
            <a:off x="4953000" y="4322445"/>
            <a:ext cx="304800" cy="1392555"/>
          </a:xfrm>
          <a:prstGeom prst="rightBrace">
            <a:avLst>
              <a:gd name="adj1" fmla="val 41666"/>
              <a:gd name="adj2" fmla="val 50000"/>
            </a:avLst>
          </a:prstGeom>
          <a:noFill/>
          <a:ln w="28575" cap="flat" cmpd="sng">
            <a:solidFill>
              <a:srgbClr val="333399"/>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58374" name="AutoShape 6"/>
          <p:cNvSpPr/>
          <p:nvPr/>
        </p:nvSpPr>
        <p:spPr>
          <a:xfrm>
            <a:off x="4953000" y="5943600"/>
            <a:ext cx="152400" cy="685800"/>
          </a:xfrm>
          <a:prstGeom prst="rightBrace">
            <a:avLst>
              <a:gd name="adj1" fmla="val 37500"/>
              <a:gd name="adj2" fmla="val 50000"/>
            </a:avLst>
          </a:prstGeom>
          <a:noFill/>
          <a:ln w="28575" cap="flat" cmpd="sng">
            <a:solidFill>
              <a:srgbClr val="333399"/>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58375" name="AutoShape 7"/>
          <p:cNvSpPr/>
          <p:nvPr/>
        </p:nvSpPr>
        <p:spPr>
          <a:xfrm>
            <a:off x="8458200" y="1447800"/>
            <a:ext cx="228600" cy="4495800"/>
          </a:xfrm>
          <a:prstGeom prst="rightBrace">
            <a:avLst>
              <a:gd name="adj1" fmla="val 163888"/>
              <a:gd name="adj2" fmla="val 50000"/>
            </a:avLst>
          </a:prstGeom>
          <a:noFill/>
          <a:ln w="28575" cap="flat" cmpd="sng">
            <a:solidFill>
              <a:srgbClr val="333399"/>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60424" name="Text Box 8"/>
          <p:cNvSpPr txBox="1"/>
          <p:nvPr/>
        </p:nvSpPr>
        <p:spPr>
          <a:xfrm>
            <a:off x="9522460" y="1600200"/>
            <a:ext cx="459740" cy="4343400"/>
          </a:xfrm>
          <a:prstGeom prst="rect">
            <a:avLst/>
          </a:prstGeom>
          <a:noFill/>
          <a:ln w="9525">
            <a:noFill/>
          </a:ln>
        </p:spPr>
        <p:txBody>
          <a:bodyPr vert="eaVert">
            <a:spAutoFit/>
          </a:bodyPr>
          <a:lstStyle/>
          <a:p>
            <a:pPr>
              <a:spcBef>
                <a:spcPct val="50000"/>
              </a:spcBef>
            </a:pPr>
            <a:endParaRPr lang="zh-CN" altLang="en-US" dirty="0">
              <a:latin typeface="Arial" panose="020B0604020202020204" pitchFamily="34" charset="0"/>
            </a:endParaRPr>
          </a:p>
        </p:txBody>
      </p:sp>
      <p:sp>
        <p:nvSpPr>
          <p:cNvPr id="60425" name="Text Box 9"/>
          <p:cNvSpPr txBox="1"/>
          <p:nvPr/>
        </p:nvSpPr>
        <p:spPr>
          <a:xfrm>
            <a:off x="69215" y="762000"/>
            <a:ext cx="2743200" cy="583565"/>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四个意象群</a:t>
            </a:r>
            <a:endParaRPr lang="zh-CN" altLang="en-US" sz="3200" b="1" dirty="0">
              <a:solidFill>
                <a:srgbClr val="FF0000"/>
              </a:solidFill>
              <a:latin typeface="Arial" panose="020B0604020202020204" pitchFamily="34" charset="0"/>
            </a:endParaRPr>
          </a:p>
        </p:txBody>
      </p:sp>
      <p:sp>
        <p:nvSpPr>
          <p:cNvPr id="58378" name="Text Box 10"/>
          <p:cNvSpPr txBox="1"/>
          <p:nvPr/>
        </p:nvSpPr>
        <p:spPr>
          <a:xfrm>
            <a:off x="2460308" y="681355"/>
            <a:ext cx="675005" cy="3124200"/>
          </a:xfrm>
          <a:prstGeom prst="rect">
            <a:avLst/>
          </a:prstGeom>
          <a:noFill/>
          <a:ln w="9525">
            <a:noFill/>
          </a:ln>
        </p:spPr>
        <p:txBody>
          <a:bodyPr vert="eaVert">
            <a:spAutoFit/>
          </a:bodyPr>
          <a:lstStyle/>
          <a:p>
            <a:pPr>
              <a:spcBef>
                <a:spcPct val="50000"/>
              </a:spcBef>
            </a:pPr>
            <a:r>
              <a:rPr lang="zh-CN" altLang="en-US" sz="2800" b="1" dirty="0">
                <a:solidFill>
                  <a:srgbClr val="CC3300"/>
                </a:solidFill>
                <a:latin typeface="Arial" panose="020B0604020202020204" pitchFamily="34" charset="0"/>
              </a:rPr>
              <a:t>抒发</a:t>
            </a:r>
            <a:r>
              <a:rPr lang="zh-CN" altLang="en-US" sz="3200" b="1" dirty="0">
                <a:solidFill>
                  <a:srgbClr val="CC00FF"/>
                </a:solidFill>
                <a:latin typeface="Arial" panose="020B0604020202020204" pitchFamily="34" charset="0"/>
              </a:rPr>
              <a:t>悲</a:t>
            </a:r>
            <a:r>
              <a:rPr lang="zh-CN" altLang="en-US" sz="2800" b="1" dirty="0">
                <a:solidFill>
                  <a:srgbClr val="CC3300"/>
                </a:solidFill>
                <a:latin typeface="Arial" panose="020B0604020202020204" pitchFamily="34" charset="0"/>
              </a:rPr>
              <a:t>哀低沉之情</a:t>
            </a:r>
            <a:endParaRPr lang="zh-CN" altLang="en-US" sz="2800" b="1" dirty="0">
              <a:solidFill>
                <a:srgbClr val="CC3300"/>
              </a:solidFill>
              <a:latin typeface="Arial" panose="020B0604020202020204" pitchFamily="34" charset="0"/>
            </a:endParaRPr>
          </a:p>
        </p:txBody>
      </p:sp>
      <p:sp>
        <p:nvSpPr>
          <p:cNvPr id="58379" name="Text Box 11"/>
          <p:cNvSpPr txBox="1"/>
          <p:nvPr/>
        </p:nvSpPr>
        <p:spPr>
          <a:xfrm>
            <a:off x="2460625" y="3936048"/>
            <a:ext cx="675005" cy="3048000"/>
          </a:xfrm>
          <a:prstGeom prst="rect">
            <a:avLst/>
          </a:prstGeom>
          <a:noFill/>
          <a:ln w="9525">
            <a:noFill/>
          </a:ln>
        </p:spPr>
        <p:txBody>
          <a:bodyPr vert="eaVert">
            <a:spAutoFit/>
          </a:bodyPr>
          <a:lstStyle/>
          <a:p>
            <a:pPr>
              <a:spcBef>
                <a:spcPct val="50000"/>
              </a:spcBef>
            </a:pPr>
            <a:r>
              <a:rPr lang="zh-CN" altLang="en-US" sz="2800" b="1" dirty="0">
                <a:solidFill>
                  <a:srgbClr val="190033"/>
                </a:solidFill>
                <a:latin typeface="Arial" panose="020B0604020202020204" pitchFamily="34" charset="0"/>
              </a:rPr>
              <a:t>抒发欣</a:t>
            </a:r>
            <a:r>
              <a:rPr lang="zh-CN" altLang="en-US" sz="3200" b="1" dirty="0">
                <a:solidFill>
                  <a:srgbClr val="CC00FF"/>
                </a:solidFill>
                <a:latin typeface="Arial" panose="020B0604020202020204" pitchFamily="34" charset="0"/>
              </a:rPr>
              <a:t>喜</a:t>
            </a:r>
            <a:r>
              <a:rPr lang="zh-CN" altLang="en-US" sz="2800" b="1" dirty="0">
                <a:solidFill>
                  <a:srgbClr val="190033"/>
                </a:solidFill>
                <a:latin typeface="Arial" panose="020B0604020202020204" pitchFamily="34" charset="0"/>
              </a:rPr>
              <a:t>高昂之情</a:t>
            </a:r>
            <a:endParaRPr lang="zh-CN" altLang="en-US" sz="2800" b="1" dirty="0">
              <a:solidFill>
                <a:srgbClr val="190033"/>
              </a:solidFill>
              <a:latin typeface="Arial" panose="020B0604020202020204" pitchFamily="34" charset="0"/>
            </a:endParaRPr>
          </a:p>
        </p:txBody>
      </p:sp>
      <p:sp>
        <p:nvSpPr>
          <p:cNvPr id="58380" name="Rectangle 12"/>
          <p:cNvSpPr>
            <a:spLocks noChangeArrowheads="1"/>
          </p:cNvSpPr>
          <p:nvPr/>
        </p:nvSpPr>
        <p:spPr bwMode="auto">
          <a:xfrm>
            <a:off x="5016500" y="905510"/>
            <a:ext cx="3705860"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贫困、落后的祖国</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endPar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58381" name="Text Box 13">
            <a:hlinkClick r:id="rId1" action="ppaction://hlinksldjump"/>
          </p:cNvPr>
          <p:cNvSpPr txBox="1">
            <a:spLocks noChangeArrowheads="1"/>
          </p:cNvSpPr>
          <p:nvPr/>
        </p:nvSpPr>
        <p:spPr bwMode="auto">
          <a:xfrm>
            <a:off x="5029200" y="1524000"/>
            <a:ext cx="197485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回溯历史</a:t>
            </a:r>
            <a:r>
              <a:rPr kumimoji="0" lang="zh-CN" altLang="en-US" sz="44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 </a:t>
            </a:r>
            <a:endParaRPr kumimoji="0" lang="zh-CN" altLang="en-US" sz="44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endParaRPr>
          </a:p>
        </p:txBody>
      </p:sp>
      <p:sp>
        <p:nvSpPr>
          <p:cNvPr id="58382" name="Text Box 14"/>
          <p:cNvSpPr txBox="1">
            <a:spLocks noChangeArrowheads="1"/>
          </p:cNvSpPr>
          <p:nvPr/>
        </p:nvSpPr>
        <p:spPr bwMode="auto">
          <a:xfrm>
            <a:off x="6781800" y="1752600"/>
            <a:ext cx="140208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rPr>
              <a:t>重写实</a:t>
            </a:r>
            <a:endParaRPr kumimoji="0" lang="zh-CN" altLang="en-US" sz="32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endParaRPr>
          </a:p>
        </p:txBody>
      </p:sp>
      <p:sp>
        <p:nvSpPr>
          <p:cNvPr id="58383" name="Rectangle 15"/>
          <p:cNvSpPr>
            <a:spLocks noChangeArrowheads="1"/>
          </p:cNvSpPr>
          <p:nvPr/>
        </p:nvSpPr>
        <p:spPr bwMode="auto">
          <a:xfrm>
            <a:off x="5029200" y="2740660"/>
            <a:ext cx="3987800"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痛苦、追求的祖国</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  </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endPar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58384" name="Rectangle 16">
            <a:hlinkClick r:id="rId2" action="ppaction://hlinksldjump"/>
          </p:cNvPr>
          <p:cNvSpPr>
            <a:spLocks noChangeArrowheads="1"/>
          </p:cNvSpPr>
          <p:nvPr/>
        </p:nvSpPr>
        <p:spPr bwMode="auto">
          <a:xfrm>
            <a:off x="5029200" y="3121025"/>
            <a:ext cx="238125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痛苦和希望</a:t>
            </a:r>
            <a:r>
              <a:rPr kumimoji="0" lang="zh-CN" altLang="en-US" sz="44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 </a:t>
            </a:r>
            <a:endParaRPr kumimoji="0" lang="zh-CN" altLang="en-US" sz="44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endParaRPr>
          </a:p>
        </p:txBody>
      </p:sp>
      <p:sp>
        <p:nvSpPr>
          <p:cNvPr id="58385" name="Text Box 17"/>
          <p:cNvSpPr txBox="1">
            <a:spLocks noChangeArrowheads="1"/>
          </p:cNvSpPr>
          <p:nvPr/>
        </p:nvSpPr>
        <p:spPr bwMode="auto">
          <a:xfrm>
            <a:off x="7162800" y="3352800"/>
            <a:ext cx="252730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rPr>
              <a:t>重精神</a:t>
            </a:r>
            <a:endParaRPr kumimoji="0" lang="zh-CN" altLang="en-US" sz="3200" b="1" i="0" u="none" strike="noStrike" kern="1200" cap="none" spc="0" normalizeH="0" baseline="0" noProof="0" smtClean="0">
              <a:ln>
                <a:noFill/>
              </a:ln>
              <a:solidFill>
                <a:srgbClr val="008000"/>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endParaRPr>
          </a:p>
        </p:txBody>
      </p:sp>
      <p:sp>
        <p:nvSpPr>
          <p:cNvPr id="58386" name="Rectangle 18"/>
          <p:cNvSpPr>
            <a:spLocks noChangeArrowheads="1"/>
          </p:cNvSpPr>
          <p:nvPr/>
        </p:nvSpPr>
        <p:spPr bwMode="auto">
          <a:xfrm>
            <a:off x="5181600" y="4493260"/>
            <a:ext cx="3705860"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新生、希望的祖国</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endPar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58387" name="Rectangle 19">
            <a:hlinkClick r:id="rId3" action="ppaction://hlinksldjump"/>
          </p:cNvPr>
          <p:cNvSpPr>
            <a:spLocks noChangeArrowheads="1"/>
          </p:cNvSpPr>
          <p:nvPr/>
        </p:nvSpPr>
        <p:spPr bwMode="auto">
          <a:xfrm>
            <a:off x="5181600" y="4873625"/>
            <a:ext cx="295402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历史转折时期</a:t>
            </a:r>
            <a:r>
              <a:rPr kumimoji="0" lang="zh-CN" altLang="en-US" sz="44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  </a:t>
            </a:r>
            <a:endParaRPr kumimoji="0" lang="zh-CN" altLang="en-US" sz="44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endParaRPr>
          </a:p>
        </p:txBody>
      </p:sp>
      <p:sp>
        <p:nvSpPr>
          <p:cNvPr id="58388" name="Rectangle 20"/>
          <p:cNvSpPr>
            <a:spLocks noChangeArrowheads="1"/>
          </p:cNvSpPr>
          <p:nvPr/>
        </p:nvSpPr>
        <p:spPr bwMode="auto">
          <a:xfrm>
            <a:off x="5105400" y="5865337"/>
            <a:ext cx="365442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养育、献身的祖国 </a:t>
            </a:r>
            <a:endPar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58389" name="Rectangle 21">
            <a:hlinkClick r:id="rId4" action="ppaction://hlinksldjump"/>
          </p:cNvPr>
          <p:cNvSpPr>
            <a:spLocks noChangeArrowheads="1"/>
          </p:cNvSpPr>
          <p:nvPr/>
        </p:nvSpPr>
        <p:spPr bwMode="auto">
          <a:xfrm>
            <a:off x="5334000" y="6092825"/>
            <a:ext cx="278765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隶书" panose="02010509060101010101" pitchFamily="49" charset="-122"/>
                <a:cs typeface="+mn-cs"/>
              </a:rPr>
              <a:t>“</a:t>
            </a: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我</a:t>
            </a: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隶书" panose="02010509060101010101" pitchFamily="49" charset="-122"/>
                <a:cs typeface="+mn-cs"/>
              </a:rPr>
              <a:t>”</a:t>
            </a: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的宣言</a:t>
            </a:r>
            <a:r>
              <a:rPr kumimoji="0" lang="zh-CN" altLang="en-US" sz="44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rPr>
              <a:t> </a:t>
            </a:r>
            <a:endParaRPr kumimoji="0" lang="zh-CN" altLang="en-US" sz="4400" b="1" i="0" u="none" strike="noStrike" kern="1200" cap="none" spc="0" normalizeH="0" baseline="0" noProof="0">
              <a:ln>
                <a:noFill/>
              </a:ln>
              <a:solidFill>
                <a:srgbClr val="0000FF"/>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endParaRPr>
          </a:p>
        </p:txBody>
      </p:sp>
      <p:sp>
        <p:nvSpPr>
          <p:cNvPr id="58390" name="Text Box 22"/>
          <p:cNvSpPr txBox="1">
            <a:spLocks noChangeArrowheads="1"/>
          </p:cNvSpPr>
          <p:nvPr/>
        </p:nvSpPr>
        <p:spPr bwMode="auto">
          <a:xfrm>
            <a:off x="8763000" y="1905000"/>
            <a:ext cx="1905000" cy="396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抒发了与祖国血肉相连、荣辱与共的感情，表达了强烈的爱国之情和历史责任感。</a:t>
            </a:r>
            <a:endParaRPr kumimoji="0" lang="zh-CN" altLang="en-US" sz="28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0-#ppt_w/2"/>
                                          </p:val>
                                        </p:tav>
                                        <p:tav tm="100000">
                                          <p:val>
                                            <p:strVal val="#ppt_x"/>
                                          </p:val>
                                        </p:tav>
                                      </p:tavLst>
                                    </p:anim>
                                    <p:anim calcmode="lin" valueType="num">
                                      <p:cBhvr additive="base">
                                        <p:cTn id="8" dur="500" fill="hold"/>
                                        <p:tgtEl>
                                          <p:spTgt spid="583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58371"/>
                                        </p:tgtEl>
                                        <p:attrNameLst>
                                          <p:attrName>style.visibility</p:attrName>
                                        </p:attrNameLst>
                                      </p:cBhvr>
                                      <p:to>
                                        <p:strVal val="visible"/>
                                      </p:to>
                                    </p:set>
                                    <p:animEffect transition="in" filter="wipe(up)">
                                      <p:cBhvr>
                                        <p:cTn id="13" dur="500"/>
                                        <p:tgtEl>
                                          <p:spTgt spid="5837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8372"/>
                                        </p:tgtEl>
                                        <p:attrNameLst>
                                          <p:attrName>style.visibility</p:attrName>
                                        </p:attrNameLst>
                                      </p:cBhvr>
                                      <p:to>
                                        <p:strVal val="visible"/>
                                      </p:to>
                                    </p:set>
                                    <p:animEffect transition="in" filter="wipe(up)">
                                      <p:cBhvr>
                                        <p:cTn id="18" dur="500"/>
                                        <p:tgtEl>
                                          <p:spTgt spid="5837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8373"/>
                                        </p:tgtEl>
                                        <p:attrNameLst>
                                          <p:attrName>style.visibility</p:attrName>
                                        </p:attrNameLst>
                                      </p:cBhvr>
                                      <p:to>
                                        <p:strVal val="visible"/>
                                      </p:to>
                                    </p:set>
                                    <p:animEffect transition="in" filter="wipe(up)">
                                      <p:cBhvr>
                                        <p:cTn id="23" dur="500"/>
                                        <p:tgtEl>
                                          <p:spTgt spid="5837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58374"/>
                                        </p:tgtEl>
                                        <p:attrNameLst>
                                          <p:attrName>style.visibility</p:attrName>
                                        </p:attrNameLst>
                                      </p:cBhvr>
                                      <p:to>
                                        <p:strVal val="visible"/>
                                      </p:to>
                                    </p:set>
                                    <p:animEffect transition="in" filter="wipe(up)">
                                      <p:cBhvr>
                                        <p:cTn id="28" dur="500"/>
                                        <p:tgtEl>
                                          <p:spTgt spid="5837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8380"/>
                                        </p:tgtEl>
                                        <p:attrNameLst>
                                          <p:attrName>style.visibility</p:attrName>
                                        </p:attrNameLst>
                                      </p:cBhvr>
                                      <p:to>
                                        <p:strVal val="visible"/>
                                      </p:to>
                                    </p:set>
                                    <p:anim calcmode="lin" valueType="num">
                                      <p:cBhvr additive="base">
                                        <p:cTn id="33" dur="500" fill="hold"/>
                                        <p:tgtEl>
                                          <p:spTgt spid="58380"/>
                                        </p:tgtEl>
                                        <p:attrNameLst>
                                          <p:attrName>ppt_x</p:attrName>
                                        </p:attrNameLst>
                                      </p:cBhvr>
                                      <p:tavLst>
                                        <p:tav tm="0">
                                          <p:val>
                                            <p:strVal val="#ppt_x"/>
                                          </p:val>
                                        </p:tav>
                                        <p:tav tm="100000">
                                          <p:val>
                                            <p:strVal val="#ppt_x"/>
                                          </p:val>
                                        </p:tav>
                                      </p:tavLst>
                                    </p:anim>
                                    <p:anim calcmode="lin" valueType="num">
                                      <p:cBhvr additive="base">
                                        <p:cTn id="34" dur="500" fill="hold"/>
                                        <p:tgtEl>
                                          <p:spTgt spid="5838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58383"/>
                                        </p:tgtEl>
                                        <p:attrNameLst>
                                          <p:attrName>style.visibility</p:attrName>
                                        </p:attrNameLst>
                                      </p:cBhvr>
                                      <p:to>
                                        <p:strVal val="visible"/>
                                      </p:to>
                                    </p:set>
                                    <p:animEffect transition="in" filter="dissolve">
                                      <p:cBhvr>
                                        <p:cTn id="39" dur="500"/>
                                        <p:tgtEl>
                                          <p:spTgt spid="58383"/>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58381"/>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75"/>
                                  </p:iterate>
                                  <p:childTnLst>
                                    <p:set>
                                      <p:cBhvr>
                                        <p:cTn id="47" dur="1" fill="hold">
                                          <p:stCondLst>
                                            <p:cond delay="74"/>
                                          </p:stCondLst>
                                        </p:cTn>
                                        <p:tgtEl>
                                          <p:spTgt spid="5838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grpId="0" nodeType="clickEffect">
                                  <p:stCondLst>
                                    <p:cond delay="0"/>
                                  </p:stCondLst>
                                  <p:childTnLst>
                                    <p:set>
                                      <p:cBhvr>
                                        <p:cTn id="51" dur="1" fill="hold">
                                          <p:stCondLst>
                                            <p:cond delay="0"/>
                                          </p:stCondLst>
                                        </p:cTn>
                                        <p:tgtEl>
                                          <p:spTgt spid="58382"/>
                                        </p:tgtEl>
                                        <p:attrNameLst>
                                          <p:attrName>style.visibility</p:attrName>
                                        </p:attrNameLst>
                                      </p:cBhvr>
                                      <p:to>
                                        <p:strVal val="visible"/>
                                      </p:to>
                                    </p:set>
                                    <p:anim calcmode="lin" valueType="num">
                                      <p:cBhvr>
                                        <p:cTn id="52" dur="500" fill="hold"/>
                                        <p:tgtEl>
                                          <p:spTgt spid="58382"/>
                                        </p:tgtEl>
                                        <p:attrNameLst>
                                          <p:attrName>ppt_w</p:attrName>
                                        </p:attrNameLst>
                                      </p:cBhvr>
                                      <p:tavLst>
                                        <p:tav tm="0">
                                          <p:val>
                                            <p:fltVal val="0"/>
                                          </p:val>
                                        </p:tav>
                                        <p:tav tm="100000">
                                          <p:val>
                                            <p:strVal val="#ppt_w"/>
                                          </p:val>
                                        </p:tav>
                                      </p:tavLst>
                                    </p:anim>
                                    <p:anim calcmode="lin" valueType="num">
                                      <p:cBhvr>
                                        <p:cTn id="53" dur="500" fill="hold"/>
                                        <p:tgtEl>
                                          <p:spTgt spid="58382"/>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58385"/>
                                        </p:tgtEl>
                                        <p:attrNameLst>
                                          <p:attrName>style.visibility</p:attrName>
                                        </p:attrNameLst>
                                      </p:cBhvr>
                                      <p:to>
                                        <p:strVal val="visible"/>
                                      </p:to>
                                    </p:set>
                                    <p:animEffect transition="in" filter="dissolve">
                                      <p:cBhvr>
                                        <p:cTn id="58" dur="500"/>
                                        <p:tgtEl>
                                          <p:spTgt spid="58385"/>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58378"/>
                                        </p:tgtEl>
                                        <p:attrNameLst>
                                          <p:attrName>style.visibility</p:attrName>
                                        </p:attrNameLst>
                                      </p:cBhvr>
                                      <p:to>
                                        <p:strVal val="visible"/>
                                      </p:to>
                                    </p:set>
                                    <p:anim calcmode="lin" valueType="num">
                                      <p:cBhvr additive="base">
                                        <p:cTn id="63" dur="500" fill="hold"/>
                                        <p:tgtEl>
                                          <p:spTgt spid="58378"/>
                                        </p:tgtEl>
                                        <p:attrNameLst>
                                          <p:attrName>ppt_x</p:attrName>
                                        </p:attrNameLst>
                                      </p:cBhvr>
                                      <p:tavLst>
                                        <p:tav tm="0">
                                          <p:val>
                                            <p:strVal val="#ppt_x"/>
                                          </p:val>
                                        </p:tav>
                                        <p:tav tm="100000">
                                          <p:val>
                                            <p:strVal val="#ppt_x"/>
                                          </p:val>
                                        </p:tav>
                                      </p:tavLst>
                                    </p:anim>
                                    <p:anim calcmode="lin" valueType="num">
                                      <p:cBhvr additive="base">
                                        <p:cTn id="64" dur="500" fill="hold"/>
                                        <p:tgtEl>
                                          <p:spTgt spid="58378"/>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58386"/>
                                        </p:tgtEl>
                                        <p:attrNameLst>
                                          <p:attrName>style.visibility</p:attrName>
                                        </p:attrNameLst>
                                      </p:cBhvr>
                                      <p:to>
                                        <p:strVal val="visible"/>
                                      </p:to>
                                    </p:set>
                                    <p:animEffect transition="in" filter="dissolve">
                                      <p:cBhvr>
                                        <p:cTn id="69" dur="500"/>
                                        <p:tgtEl>
                                          <p:spTgt spid="5838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499"/>
                                          </p:stCondLst>
                                        </p:cTn>
                                        <p:tgtEl>
                                          <p:spTgt spid="58387"/>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58388"/>
                                        </p:tgtEl>
                                        <p:attrNameLst>
                                          <p:attrName>style.visibility</p:attrName>
                                        </p:attrNameLst>
                                      </p:cBhvr>
                                      <p:to>
                                        <p:strVal val="visible"/>
                                      </p:to>
                                    </p:set>
                                    <p:animEffect transition="in" filter="dissolve">
                                      <p:cBhvr>
                                        <p:cTn id="78" dur="500"/>
                                        <p:tgtEl>
                                          <p:spTgt spid="58388"/>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58389"/>
                                        </p:tgtEl>
                                        <p:attrNameLst>
                                          <p:attrName>style.visibility</p:attrName>
                                        </p:attrNameLst>
                                      </p:cBhvr>
                                      <p:to>
                                        <p:strVal val="visible"/>
                                      </p:to>
                                    </p:set>
                                    <p:anim calcmode="lin" valueType="num">
                                      <p:cBhvr additive="base">
                                        <p:cTn id="83" dur="500" fill="hold"/>
                                        <p:tgtEl>
                                          <p:spTgt spid="58389"/>
                                        </p:tgtEl>
                                        <p:attrNameLst>
                                          <p:attrName>ppt_x</p:attrName>
                                        </p:attrNameLst>
                                      </p:cBhvr>
                                      <p:tavLst>
                                        <p:tav tm="0">
                                          <p:val>
                                            <p:strVal val="#ppt_x"/>
                                          </p:val>
                                        </p:tav>
                                        <p:tav tm="100000">
                                          <p:val>
                                            <p:strVal val="#ppt_x"/>
                                          </p:val>
                                        </p:tav>
                                      </p:tavLst>
                                    </p:anim>
                                    <p:anim calcmode="lin" valueType="num">
                                      <p:cBhvr additive="base">
                                        <p:cTn id="84" dur="500" fill="hold"/>
                                        <p:tgtEl>
                                          <p:spTgt spid="58389"/>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58379"/>
                                        </p:tgtEl>
                                        <p:attrNameLst>
                                          <p:attrName>style.visibility</p:attrName>
                                        </p:attrNameLst>
                                      </p:cBhvr>
                                      <p:to>
                                        <p:strVal val="visible"/>
                                      </p:to>
                                    </p:set>
                                    <p:anim calcmode="lin" valueType="num">
                                      <p:cBhvr additive="base">
                                        <p:cTn id="89" dur="500" fill="hold"/>
                                        <p:tgtEl>
                                          <p:spTgt spid="58379"/>
                                        </p:tgtEl>
                                        <p:attrNameLst>
                                          <p:attrName>ppt_x</p:attrName>
                                        </p:attrNameLst>
                                      </p:cBhvr>
                                      <p:tavLst>
                                        <p:tav tm="0">
                                          <p:val>
                                            <p:strVal val="#ppt_x"/>
                                          </p:val>
                                        </p:tav>
                                        <p:tav tm="100000">
                                          <p:val>
                                            <p:strVal val="#ppt_x"/>
                                          </p:val>
                                        </p:tav>
                                      </p:tavLst>
                                    </p:anim>
                                    <p:anim calcmode="lin" valueType="num">
                                      <p:cBhvr additive="base">
                                        <p:cTn id="90" dur="500" fill="hold"/>
                                        <p:tgtEl>
                                          <p:spTgt spid="58379"/>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2" presetClass="entr" presetSubtype="2" fill="hold" grpId="0" nodeType="clickEffect">
                                  <p:stCondLst>
                                    <p:cond delay="0"/>
                                  </p:stCondLst>
                                  <p:childTnLst>
                                    <p:set>
                                      <p:cBhvr>
                                        <p:cTn id="94" dur="1" fill="hold">
                                          <p:stCondLst>
                                            <p:cond delay="0"/>
                                          </p:stCondLst>
                                        </p:cTn>
                                        <p:tgtEl>
                                          <p:spTgt spid="58375"/>
                                        </p:tgtEl>
                                        <p:attrNameLst>
                                          <p:attrName>style.visibility</p:attrName>
                                        </p:attrNameLst>
                                      </p:cBhvr>
                                      <p:to>
                                        <p:strVal val="visible"/>
                                      </p:to>
                                    </p:set>
                                    <p:animEffect transition="in" filter="slide(fromRight)">
                                      <p:cBhvr>
                                        <p:cTn id="95" dur="500"/>
                                        <p:tgtEl>
                                          <p:spTgt spid="58375"/>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8390"/>
                                        </p:tgtEl>
                                        <p:attrNameLst>
                                          <p:attrName>style.visibility</p:attrName>
                                        </p:attrNameLst>
                                      </p:cBhvr>
                                      <p:to>
                                        <p:strVal val="visible"/>
                                      </p:to>
                                    </p:set>
                                    <p:anim calcmode="lin" valueType="num">
                                      <p:cBhvr additive="base">
                                        <p:cTn id="100" dur="500" fill="hold"/>
                                        <p:tgtEl>
                                          <p:spTgt spid="58390"/>
                                        </p:tgtEl>
                                        <p:attrNameLst>
                                          <p:attrName>ppt_x</p:attrName>
                                        </p:attrNameLst>
                                      </p:cBhvr>
                                      <p:tavLst>
                                        <p:tav tm="0">
                                          <p:val>
                                            <p:strVal val="#ppt_x"/>
                                          </p:val>
                                        </p:tav>
                                        <p:tav tm="100000">
                                          <p:val>
                                            <p:strVal val="#ppt_x"/>
                                          </p:val>
                                        </p:tav>
                                      </p:tavLst>
                                    </p:anim>
                                    <p:anim calcmode="lin" valueType="num">
                                      <p:cBhvr additive="base">
                                        <p:cTn id="101" dur="500" fill="hold"/>
                                        <p:tgtEl>
                                          <p:spTgt spid="58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ldLvl="0" animBg="1"/>
      <p:bldP spid="58371" grpId="0" bldLvl="0" animBg="1"/>
      <p:bldP spid="58372" grpId="0" bldLvl="0" animBg="1"/>
      <p:bldP spid="58373" grpId="0" bldLvl="0" animBg="1"/>
      <p:bldP spid="58374" grpId="0" bldLvl="0" animBg="1"/>
      <p:bldP spid="58375" grpId="0" bldLvl="0" animBg="1"/>
      <p:bldP spid="58378" grpId="0"/>
      <p:bldP spid="58379" grpId="0"/>
      <p:bldP spid="58380" grpId="0" bldLvl="0" animBg="1"/>
      <p:bldP spid="58381" grpId="0" bldLvl="0" animBg="1"/>
      <p:bldP spid="58382" grpId="0" bldLvl="0" animBg="1"/>
      <p:bldP spid="58383" grpId="0" bldLvl="0" animBg="1"/>
      <p:bldP spid="58384" grpId="0" bldLvl="0" animBg="1"/>
      <p:bldP spid="58385" grpId="0" bldLvl="0" animBg="1"/>
      <p:bldP spid="58386" grpId="0" bldLvl="0" animBg="1"/>
      <p:bldP spid="58387" grpId="0" bldLvl="0" animBg="1"/>
      <p:bldP spid="58388" grpId="0" bldLvl="0" animBg="1"/>
      <p:bldP spid="58389" grpId="0" bldLvl="0" animBg="1"/>
      <p:bldP spid="5839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524000" y="274638"/>
            <a:ext cx="3394075" cy="1209675"/>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300" b="0" i="0" u="none" strike="noStrike" kern="1200" cap="small" spc="0" normalizeH="0" baseline="0" noProof="0" dirty="0">
                <a:ln>
                  <a:noFill/>
                </a:ln>
                <a:solidFill>
                  <a:srgbClr val="A50021"/>
                </a:solidFill>
                <a:effectLst/>
                <a:uLnTx/>
                <a:uFillTx/>
                <a:latin typeface="方正琥珀简体" pitchFamily="1" charset="-122"/>
                <a:ea typeface="方正琥珀简体" pitchFamily="1" charset="-122"/>
                <a:cs typeface="+mj-cs"/>
              </a:rPr>
              <a:t>舒婷简历</a:t>
            </a:r>
            <a:endParaRPr kumimoji="0" lang="zh-CN" altLang="en-US" sz="4300" b="0" i="0" u="none" strike="noStrike" kern="1200" cap="small" spc="0" normalizeH="0" baseline="0" noProof="0" dirty="0">
              <a:ln>
                <a:noFill/>
              </a:ln>
              <a:solidFill>
                <a:srgbClr val="A50021"/>
              </a:solidFill>
              <a:effectLst/>
              <a:uLnTx/>
              <a:uFillTx/>
              <a:latin typeface="方正琥珀简体" pitchFamily="1" charset="-122"/>
              <a:ea typeface="方正琥珀简体" pitchFamily="1" charset="-122"/>
              <a:cs typeface="+mj-cs"/>
            </a:endParaRPr>
          </a:p>
        </p:txBody>
      </p:sp>
      <p:sp>
        <p:nvSpPr>
          <p:cNvPr id="23555" name="Rectangle 3"/>
          <p:cNvSpPr>
            <a:spLocks noGrp="1"/>
          </p:cNvSpPr>
          <p:nvPr>
            <p:ph idx="1"/>
          </p:nvPr>
        </p:nvSpPr>
        <p:spPr>
          <a:xfrm>
            <a:off x="914400" y="1891030"/>
            <a:ext cx="6937375" cy="4176395"/>
          </a:xfrm>
          <a:solidFill>
            <a:schemeClr val="bg1">
              <a:alpha val="100000"/>
            </a:schemeClr>
          </a:solidFill>
        </p:spPr>
        <p:txBody>
          <a:bodyPr vert="horz" wrap="square" lIns="91440" tIns="45720" rIns="91440" bIns="45720" anchor="t"/>
          <a:lstStyle/>
          <a:p>
            <a:pPr eaLnBrk="1" hangingPunct="1"/>
            <a:r>
              <a:rPr lang="en-US" altLang="zh-CN" b="1" dirty="0">
                <a:ea typeface="楷体_GB2312" pitchFamily="49" charset="-122"/>
              </a:rPr>
              <a:t>1952</a:t>
            </a:r>
            <a:r>
              <a:rPr lang="zh-CN" altLang="en-US" b="1" dirty="0">
                <a:ea typeface="楷体_GB2312" pitchFamily="49" charset="-122"/>
              </a:rPr>
              <a:t>年出生。</a:t>
            </a:r>
            <a:endParaRPr lang="zh-CN" altLang="en-US" b="1" dirty="0">
              <a:ea typeface="楷体_GB2312" pitchFamily="49" charset="-122"/>
            </a:endParaRPr>
          </a:p>
          <a:p>
            <a:pPr eaLnBrk="1" hangingPunct="1"/>
            <a:r>
              <a:rPr lang="en-US" altLang="zh-CN" b="1" dirty="0">
                <a:ea typeface="楷体_GB2312" pitchFamily="49" charset="-122"/>
              </a:rPr>
              <a:t>1969</a:t>
            </a:r>
            <a:r>
              <a:rPr lang="zh-CN" altLang="en-US" b="1" dirty="0">
                <a:ea typeface="楷体_GB2312" pitchFamily="49" charset="-122"/>
              </a:rPr>
              <a:t>年到闽西山区插队。</a:t>
            </a:r>
            <a:endParaRPr lang="zh-CN" altLang="en-US" b="1" dirty="0">
              <a:ea typeface="楷体_GB2312" pitchFamily="49" charset="-122"/>
            </a:endParaRPr>
          </a:p>
          <a:p>
            <a:pPr eaLnBrk="1" hangingPunct="1"/>
            <a:r>
              <a:rPr lang="en-US" altLang="zh-CN" b="1" dirty="0">
                <a:ea typeface="楷体_GB2312" pitchFamily="49" charset="-122"/>
              </a:rPr>
              <a:t>1972</a:t>
            </a:r>
            <a:r>
              <a:rPr lang="zh-CN" altLang="en-US" b="1" dirty="0">
                <a:ea typeface="楷体_GB2312" pitchFamily="49" charset="-122"/>
              </a:rPr>
              <a:t>年回厦门先后做过泥水工、浆纱工、挡车工、统计员、讲解员、焊锡工等。</a:t>
            </a:r>
            <a:endParaRPr lang="zh-CN" altLang="en-US" b="1" dirty="0">
              <a:ea typeface="楷体_GB2312" pitchFamily="49" charset="-122"/>
            </a:endParaRPr>
          </a:p>
          <a:p>
            <a:pPr eaLnBrk="1" hangingPunct="1"/>
            <a:r>
              <a:rPr lang="en-US" altLang="zh-CN" b="1" dirty="0">
                <a:ea typeface="楷体_GB2312" pitchFamily="49" charset="-122"/>
              </a:rPr>
              <a:t>1971</a:t>
            </a:r>
            <a:r>
              <a:rPr lang="zh-CN" altLang="en-US" b="1" dirty="0">
                <a:ea typeface="楷体_GB2312" pitchFamily="49" charset="-122"/>
              </a:rPr>
              <a:t>年起她的一些抒情诗开始流传，诗作陆续在报刊上发表，引起注目。</a:t>
            </a:r>
            <a:endParaRPr lang="zh-CN" altLang="en-US" b="1" dirty="0">
              <a:ea typeface="楷体_GB2312" pitchFamily="49" charset="-122"/>
            </a:endParaRPr>
          </a:p>
          <a:p>
            <a:pPr eaLnBrk="1" hangingPunct="1"/>
            <a:r>
              <a:rPr lang="en-US" altLang="zh-CN" b="1" dirty="0">
                <a:ea typeface="楷体_GB2312" pitchFamily="49" charset="-122"/>
              </a:rPr>
              <a:t>1981</a:t>
            </a:r>
            <a:r>
              <a:rPr lang="zh-CN" altLang="en-US" b="1" dirty="0">
                <a:ea typeface="楷体_GB2312" pitchFamily="49" charset="-122"/>
              </a:rPr>
              <a:t>年调到福建文联从事专业创作，现为中国作协会员，福建作协理事</a:t>
            </a:r>
            <a:r>
              <a:rPr lang="en-US" altLang="zh-CN" b="1" dirty="0">
                <a:ea typeface="楷体_GB2312" pitchFamily="49" charset="-122"/>
              </a:rPr>
              <a:t>.</a:t>
            </a:r>
            <a:endParaRPr lang="en-US" altLang="zh-CN" b="1" dirty="0">
              <a:ea typeface="楷体_GB2312" pitchFamily="49" charset="-122"/>
            </a:endParaRPr>
          </a:p>
        </p:txBody>
      </p:sp>
      <p:sp>
        <p:nvSpPr>
          <p:cNvPr id="23556" name="Text Box 4"/>
          <p:cNvSpPr txBox="1"/>
          <p:nvPr/>
        </p:nvSpPr>
        <p:spPr>
          <a:xfrm>
            <a:off x="6816725" y="476250"/>
            <a:ext cx="2879725" cy="368300"/>
          </a:xfrm>
          <a:prstGeom prst="rect">
            <a:avLst/>
          </a:prstGeom>
          <a:noFill/>
          <a:ln w="9525">
            <a:noFill/>
          </a:ln>
        </p:spPr>
        <p:txBody>
          <a:bodyPr>
            <a:spAutoFit/>
          </a:bodyPr>
          <a:lstStyle/>
          <a:p>
            <a:pPr>
              <a:spcBef>
                <a:spcPct val="50000"/>
              </a:spcBef>
            </a:pPr>
            <a:endParaRPr lang="zh-CN" altLang="en-US" dirty="0">
              <a:solidFill>
                <a:srgbClr val="000000"/>
              </a:solidFill>
              <a:latin typeface="Arial" panose="020B0604020202020204" pitchFamily="34" charset="0"/>
            </a:endParaRPr>
          </a:p>
        </p:txBody>
      </p:sp>
      <p:pic>
        <p:nvPicPr>
          <p:cNvPr id="23557" name="Picture 5" descr="舒婷"/>
          <p:cNvPicPr>
            <a:picLocks noChangeAspect="1"/>
          </p:cNvPicPr>
          <p:nvPr/>
        </p:nvPicPr>
        <p:blipFill>
          <a:blip r:embed="rId1" cstate="print"/>
          <a:stretch>
            <a:fillRect/>
          </a:stretch>
        </p:blipFill>
        <p:spPr>
          <a:xfrm>
            <a:off x="8007350" y="922020"/>
            <a:ext cx="3595370" cy="514540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1524000" y="825500"/>
            <a:ext cx="7772400" cy="1666875"/>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200" b="0" i="0" u="none" strike="noStrike" kern="1200" cap="small" spc="0" normalizeH="0" baseline="0" noProof="0">
                <a:ln>
                  <a:noFill/>
                </a:ln>
                <a:solidFill>
                  <a:schemeClr val="tx1"/>
                </a:solidFill>
                <a:effectLst/>
                <a:uLnTx/>
                <a:uFillTx/>
                <a:latin typeface="+mj-lt"/>
                <a:ea typeface="+mj-ea"/>
                <a:cs typeface="+mj-cs"/>
              </a:rPr>
              <a:t>每节诗的后面都有一句共同的话：</a:t>
            </a:r>
            <a:br>
              <a:rPr kumimoji="0" lang="zh-CN" altLang="en-US" sz="3200" b="0" i="0" u="none" strike="noStrike" kern="1200" cap="small" spc="0" normalizeH="0" baseline="0" noProof="0">
                <a:ln>
                  <a:noFill/>
                </a:ln>
                <a:solidFill>
                  <a:schemeClr val="tx1"/>
                </a:solidFill>
                <a:effectLst/>
                <a:uLnTx/>
                <a:uFillTx/>
                <a:latin typeface="+mj-lt"/>
                <a:ea typeface="+mj-ea"/>
                <a:cs typeface="+mj-cs"/>
              </a:rPr>
            </a:br>
            <a:r>
              <a:rPr kumimoji="0" lang="en-US" sz="3200" b="0" i="0" u="none" strike="noStrike" kern="1200" cap="small" spc="0" normalizeH="0" baseline="0" noProof="0">
                <a:ln>
                  <a:noFill/>
                </a:ln>
                <a:solidFill>
                  <a:srgbClr val="FF0000"/>
                </a:solidFill>
                <a:effectLst/>
                <a:uLnTx/>
                <a:uFillTx/>
                <a:latin typeface="+mj-lt"/>
                <a:ea typeface="+mj-ea"/>
                <a:cs typeface="+mj-cs"/>
              </a:rPr>
              <a:t>—— </a:t>
            </a:r>
            <a:r>
              <a:rPr kumimoji="0" lang="zh-CN" altLang="en-US" sz="3200" b="0" i="0" u="none" strike="noStrike" kern="1200" cap="small" spc="0" normalizeH="0" baseline="0" noProof="0">
                <a:ln>
                  <a:noFill/>
                </a:ln>
                <a:solidFill>
                  <a:srgbClr val="FF0000"/>
                </a:solidFill>
                <a:effectLst/>
                <a:uLnTx/>
                <a:uFillTx/>
                <a:latin typeface="+mj-lt"/>
                <a:ea typeface="+mj-ea"/>
                <a:cs typeface="+mj-cs"/>
              </a:rPr>
              <a:t>祖国啊！</a:t>
            </a:r>
            <a:br>
              <a:rPr kumimoji="0" lang="zh-CN" altLang="en-US" sz="3200" b="0" i="0" u="none" strike="noStrike" kern="1200" cap="small" spc="0" normalizeH="0" baseline="0" noProof="0">
                <a:ln>
                  <a:noFill/>
                </a:ln>
                <a:solidFill>
                  <a:srgbClr val="FF0000"/>
                </a:solidFill>
                <a:effectLst/>
                <a:uLnTx/>
                <a:uFillTx/>
                <a:latin typeface="+mj-lt"/>
                <a:ea typeface="+mj-ea"/>
                <a:cs typeface="+mj-cs"/>
              </a:rPr>
            </a:br>
            <a:r>
              <a:rPr kumimoji="0" lang="zh-CN" altLang="en-US" sz="3200" b="0" i="0" u="none" strike="noStrike" kern="1200" cap="small" spc="0" normalizeH="0" baseline="0" noProof="0">
                <a:ln>
                  <a:noFill/>
                </a:ln>
                <a:solidFill>
                  <a:schemeClr val="tx1"/>
                </a:solidFill>
                <a:effectLst/>
                <a:uLnTx/>
                <a:uFillTx/>
                <a:latin typeface="+mj-lt"/>
                <a:ea typeface="+mj-ea"/>
                <a:cs typeface="+mj-cs"/>
              </a:rPr>
              <a:t>各节中的“祖国”感情有什么不同？</a:t>
            </a:r>
            <a:endParaRPr kumimoji="0" lang="zh-CN" altLang="en-US" sz="3200" b="0" i="0" u="none" strike="noStrike" kern="1200" cap="small" spc="0" normalizeH="0" baseline="0" noProof="0">
              <a:ln>
                <a:noFill/>
              </a:ln>
              <a:solidFill>
                <a:schemeClr val="tx1"/>
              </a:solidFill>
              <a:effectLst/>
              <a:uLnTx/>
              <a:uFillTx/>
              <a:latin typeface="+mj-lt"/>
              <a:ea typeface="+mj-ea"/>
              <a:cs typeface="+mj-cs"/>
            </a:endParaRPr>
          </a:p>
        </p:txBody>
      </p:sp>
      <p:sp>
        <p:nvSpPr>
          <p:cNvPr id="59395" name="Rectangle 3"/>
          <p:cNvSpPr>
            <a:spLocks noGrp="1"/>
          </p:cNvSpPr>
          <p:nvPr>
            <p:ph idx="1"/>
          </p:nvPr>
        </p:nvSpPr>
        <p:spPr>
          <a:xfrm>
            <a:off x="2351088" y="2779713"/>
            <a:ext cx="8316912" cy="3097212"/>
          </a:xfrm>
        </p:spPr>
        <p:txBody>
          <a:bodyPr vert="horz" wrap="square" lIns="91440" tIns="45720" rIns="91440" bIns="45720" anchor="t"/>
          <a:lstStyle/>
          <a:p>
            <a:pPr marL="609600" indent="-609600" eaLnBrk="1" hangingPunct="1">
              <a:buFont typeface="Wingdings" panose="05000000000000000000" pitchFamily="2" charset="2"/>
              <a:buAutoNum type="arabicPeriod"/>
            </a:pPr>
            <a:r>
              <a:rPr lang="zh-CN" altLang="en-US" sz="3600" b="1" dirty="0">
                <a:solidFill>
                  <a:schemeClr val="accent2"/>
                </a:solidFill>
                <a:latin typeface="楷体_GB2312" pitchFamily="49" charset="-122"/>
                <a:ea typeface="楷体_GB2312" pitchFamily="49" charset="-122"/>
              </a:rPr>
              <a:t>贫困的、多灾多难的祖国；　</a:t>
            </a:r>
            <a:endParaRPr lang="zh-CN" altLang="en-US" sz="3600" b="1" dirty="0">
              <a:solidFill>
                <a:schemeClr val="accent2"/>
              </a:solidFill>
              <a:latin typeface="楷体_GB2312" pitchFamily="49" charset="-122"/>
              <a:ea typeface="楷体_GB2312" pitchFamily="49" charset="-122"/>
            </a:endParaRPr>
          </a:p>
          <a:p>
            <a:pPr marL="609600" indent="-609600" eaLnBrk="1" hangingPunct="1">
              <a:buFont typeface="Wingdings" panose="05000000000000000000" pitchFamily="2" charset="2"/>
              <a:buAutoNum type="arabicPeriod"/>
            </a:pPr>
            <a:r>
              <a:rPr lang="zh-CN" altLang="en-US" sz="3600" b="1" dirty="0">
                <a:solidFill>
                  <a:schemeClr val="accent2"/>
                </a:solidFill>
                <a:latin typeface="楷体_GB2312" pitchFamily="49" charset="-122"/>
                <a:ea typeface="楷体_GB2312" pitchFamily="49" charset="-122"/>
              </a:rPr>
              <a:t>悲哀的、不懈追求的祖国；　</a:t>
            </a:r>
            <a:endParaRPr lang="zh-CN" altLang="en-US" sz="3600" b="1" dirty="0">
              <a:solidFill>
                <a:schemeClr val="accent2"/>
              </a:solidFill>
              <a:latin typeface="楷体_GB2312" pitchFamily="49" charset="-122"/>
              <a:ea typeface="楷体_GB2312" pitchFamily="49" charset="-122"/>
            </a:endParaRPr>
          </a:p>
          <a:p>
            <a:pPr marL="609600" indent="-609600" eaLnBrk="1" hangingPunct="1">
              <a:buFont typeface="Wingdings" panose="05000000000000000000" pitchFamily="2" charset="2"/>
              <a:buAutoNum type="arabicPeriod"/>
            </a:pPr>
            <a:r>
              <a:rPr lang="zh-CN" altLang="en-US" sz="3600" b="1" dirty="0">
                <a:solidFill>
                  <a:schemeClr val="accent2"/>
                </a:solidFill>
                <a:latin typeface="楷体_GB2312" pitchFamily="49" charset="-122"/>
                <a:ea typeface="楷体_GB2312" pitchFamily="49" charset="-122"/>
              </a:rPr>
              <a:t>希望的、正在中兴的祖国；　</a:t>
            </a:r>
            <a:endParaRPr lang="zh-CN" altLang="en-US" sz="3600" b="1" dirty="0">
              <a:solidFill>
                <a:schemeClr val="accent2"/>
              </a:solidFill>
              <a:latin typeface="楷体_GB2312" pitchFamily="49" charset="-122"/>
              <a:ea typeface="楷体_GB2312" pitchFamily="49" charset="-122"/>
            </a:endParaRPr>
          </a:p>
          <a:p>
            <a:pPr marL="609600" indent="-609600" eaLnBrk="1" hangingPunct="1">
              <a:buFont typeface="Wingdings" panose="05000000000000000000" pitchFamily="2" charset="2"/>
              <a:buAutoNum type="arabicPeriod"/>
            </a:pPr>
            <a:r>
              <a:rPr lang="zh-CN" altLang="en-US" sz="3600" b="1" dirty="0">
                <a:solidFill>
                  <a:schemeClr val="accent2"/>
                </a:solidFill>
                <a:latin typeface="楷体_GB2312" pitchFamily="49" charset="-122"/>
                <a:ea typeface="楷体_GB2312" pitchFamily="49" charset="-122"/>
              </a:rPr>
              <a:t>养育了自己，决心为之献身的祖国。　</a:t>
            </a:r>
            <a:endParaRPr lang="zh-CN" altLang="en-US" sz="3600" b="1" dirty="0">
              <a:solidFill>
                <a:schemeClr val="accent2"/>
              </a:solidFill>
              <a:latin typeface="楷体_GB2312" pitchFamily="49" charset="-122"/>
              <a:ea typeface="楷体_GB2312" pitchFamily="49" charset="-122"/>
            </a:endParaRPr>
          </a:p>
        </p:txBody>
      </p:sp>
      <p:sp>
        <p:nvSpPr>
          <p:cNvPr id="61444" name="AutoShape 4">
            <a:hlinkClick r:id="" action="ppaction://hlinkshowjump?jump=nextslide"/>
          </p:cNvPr>
          <p:cNvSpPr/>
          <p:nvPr/>
        </p:nvSpPr>
        <p:spPr>
          <a:xfrm>
            <a:off x="6629400" y="6416675"/>
            <a:ext cx="381000" cy="365125"/>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pPr algn="ctr"/>
            <a:endParaRPr lang="zh-CN" altLang="en-US" sz="2400" dirty="0">
              <a:latin typeface="Times New Roman" panose="02020603050405020304" pitchFamily="18" charset="0"/>
            </a:endParaRPr>
          </a:p>
        </p:txBody>
      </p:sp>
      <p:sp>
        <p:nvSpPr>
          <p:cNvPr id="61445" name="AutoShape 5">
            <a:hlinkClick r:id="" action="ppaction://hlinkshowjump?jump=previousslide"/>
          </p:cNvPr>
          <p:cNvSpPr/>
          <p:nvPr/>
        </p:nvSpPr>
        <p:spPr>
          <a:xfrm>
            <a:off x="5105400" y="6416675"/>
            <a:ext cx="381000" cy="365125"/>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61446" name="AutoShape 6">
            <a:hlinkClick r:id="" action="ppaction://hlinkshowjump?jump=firstslide"/>
          </p:cNvPr>
          <p:cNvSpPr/>
          <p:nvPr/>
        </p:nvSpPr>
        <p:spPr>
          <a:xfrm>
            <a:off x="5829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lstStyle/>
          <a:p>
            <a:endParaRPr lang="zh-CN" altLang="en-US" dirty="0">
              <a:latin typeface="Arial" panose="020B0604020202020204" pitchFamily="34" charset="0"/>
            </a:endParaRPr>
          </a:p>
        </p:txBody>
      </p:sp>
    </p:spTree>
  </p:cSld>
  <p:clrMapOvr>
    <a:masterClrMapping/>
  </p:clrMapOvr>
  <p:transition spd="med">
    <p:random/>
    <p:sndAc>
      <p:stSnd>
        <p:snd r:embed="rId1"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box(out)">
                                      <p:cBhvr>
                                        <p:cTn id="7" dur="500"/>
                                        <p:tgtEl>
                                          <p:spTgt spid="593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9395">
                                            <p:txEl>
                                              <p:pRg st="1" end="1"/>
                                            </p:txEl>
                                          </p:spTgt>
                                        </p:tgtEl>
                                        <p:attrNameLst>
                                          <p:attrName>style.visibility</p:attrName>
                                        </p:attrNameLst>
                                      </p:cBhvr>
                                      <p:to>
                                        <p:strVal val="visible"/>
                                      </p:to>
                                    </p:set>
                                    <p:animEffect transition="in" filter="box(out)">
                                      <p:cBhvr>
                                        <p:cTn id="12" dur="500"/>
                                        <p:tgtEl>
                                          <p:spTgt spid="5939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9395">
                                            <p:txEl>
                                              <p:pRg st="2" end="2"/>
                                            </p:txEl>
                                          </p:spTgt>
                                        </p:tgtEl>
                                        <p:attrNameLst>
                                          <p:attrName>style.visibility</p:attrName>
                                        </p:attrNameLst>
                                      </p:cBhvr>
                                      <p:to>
                                        <p:strVal val="visible"/>
                                      </p:to>
                                    </p:set>
                                    <p:animEffect transition="in" filter="box(out)">
                                      <p:cBhvr>
                                        <p:cTn id="17" dur="500"/>
                                        <p:tgtEl>
                                          <p:spTgt spid="5939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9395">
                                            <p:txEl>
                                              <p:pRg st="3" end="3"/>
                                            </p:txEl>
                                          </p:spTgt>
                                        </p:tgtEl>
                                        <p:attrNameLst>
                                          <p:attrName>style.visibility</p:attrName>
                                        </p:attrNameLst>
                                      </p:cBhvr>
                                      <p:to>
                                        <p:strVal val="visible"/>
                                      </p:to>
                                    </p:set>
                                    <p:animEffect transition="in" filter="box(out)">
                                      <p:cBhvr>
                                        <p:cTn id="22" dur="500"/>
                                        <p:tgtEl>
                                          <p:spTgt spid="5939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2466" name="Text Box 2">
            <a:hlinkClick r:id="rId1" action="ppaction://hlinksldjump"/>
          </p:cNvPr>
          <p:cNvSpPr txBox="1"/>
          <p:nvPr/>
        </p:nvSpPr>
        <p:spPr>
          <a:xfrm>
            <a:off x="2126615" y="2025015"/>
            <a:ext cx="859790" cy="2438400"/>
          </a:xfrm>
          <a:prstGeom prst="rect">
            <a:avLst/>
          </a:prstGeom>
          <a:noFill/>
          <a:ln w="9525">
            <a:noFill/>
          </a:ln>
        </p:spPr>
        <p:txBody>
          <a:bodyPr vert="eaVert">
            <a:spAutoFit/>
          </a:bodyPr>
          <a:lstStyle/>
          <a:p>
            <a:pPr>
              <a:spcBef>
                <a:spcPct val="50000"/>
              </a:spcBef>
            </a:pPr>
            <a:r>
              <a:rPr lang="zh-CN" altLang="en-US" sz="4400" dirty="0">
                <a:latin typeface="Times New Roman" panose="02020603050405020304" pitchFamily="18" charset="0"/>
                <a:ea typeface="华文行楷" panose="02010800040101010101" pitchFamily="2" charset="-122"/>
              </a:rPr>
              <a:t>祖国啊</a:t>
            </a:r>
            <a:endParaRPr lang="zh-CN" altLang="en-US" sz="4400" dirty="0">
              <a:latin typeface="Times New Roman" panose="02020603050405020304" pitchFamily="18" charset="0"/>
              <a:ea typeface="华文行楷" panose="02010800040101010101" pitchFamily="2" charset="-122"/>
            </a:endParaRPr>
          </a:p>
        </p:txBody>
      </p:sp>
      <p:sp>
        <p:nvSpPr>
          <p:cNvPr id="62467" name="Text Box 3">
            <a:hlinkClick r:id="rId2" action="ppaction://hlinksldjump"/>
          </p:cNvPr>
          <p:cNvSpPr txBox="1"/>
          <p:nvPr/>
        </p:nvSpPr>
        <p:spPr>
          <a:xfrm>
            <a:off x="3998595" y="2025015"/>
            <a:ext cx="859790" cy="2438400"/>
          </a:xfrm>
          <a:prstGeom prst="rect">
            <a:avLst/>
          </a:prstGeom>
          <a:noFill/>
          <a:ln w="9525">
            <a:noFill/>
          </a:ln>
        </p:spPr>
        <p:txBody>
          <a:bodyPr vert="eaVert">
            <a:spAutoFit/>
          </a:bodyPr>
          <a:lstStyle/>
          <a:p>
            <a:pPr>
              <a:spcBef>
                <a:spcPct val="50000"/>
              </a:spcBef>
            </a:pPr>
            <a:r>
              <a:rPr lang="zh-CN" altLang="en-US" sz="4400" dirty="0">
                <a:latin typeface="Times New Roman" panose="02020603050405020304" pitchFamily="18" charset="0"/>
                <a:ea typeface="华文行楷" panose="02010800040101010101" pitchFamily="2" charset="-122"/>
              </a:rPr>
              <a:t>祖国啊</a:t>
            </a:r>
            <a:endParaRPr lang="zh-CN" altLang="en-US" sz="4400" dirty="0">
              <a:latin typeface="Times New Roman" panose="02020603050405020304" pitchFamily="18" charset="0"/>
              <a:ea typeface="华文行楷" panose="02010800040101010101" pitchFamily="2" charset="-122"/>
            </a:endParaRPr>
          </a:p>
        </p:txBody>
      </p:sp>
      <p:sp>
        <p:nvSpPr>
          <p:cNvPr id="62482" name="Text Box 5"/>
          <p:cNvSpPr txBox="1"/>
          <p:nvPr/>
        </p:nvSpPr>
        <p:spPr>
          <a:xfrm>
            <a:off x="4858385" y="2031365"/>
            <a:ext cx="921385" cy="3367405"/>
          </a:xfrm>
          <a:prstGeom prst="rect">
            <a:avLst/>
          </a:prstGeom>
          <a:noFill/>
          <a:ln w="9525">
            <a:noFill/>
          </a:ln>
        </p:spPr>
        <p:txBody>
          <a:bodyPr vert="eaVert" wrap="square">
            <a:spAutoFit/>
          </a:bodyPr>
          <a:lstStyle/>
          <a:p>
            <a:pPr>
              <a:spcBef>
                <a:spcPct val="50000"/>
              </a:spcBef>
            </a:pPr>
            <a:r>
              <a:rPr lang="zh-CN" altLang="en-US" sz="2400" b="1" dirty="0">
                <a:solidFill>
                  <a:schemeClr val="hlink"/>
                </a:solidFill>
                <a:latin typeface="宋体" panose="02010600030101010101" pitchFamily="2" charset="-122"/>
                <a:ea typeface="华文新魏" panose="02010800040101010101" charset="-122"/>
              </a:rPr>
              <a:t>祖国有了希望而不能实现希望</a:t>
            </a:r>
            <a:r>
              <a:rPr lang="zh-CN" altLang="en-US" sz="2400" b="1" dirty="0">
                <a:solidFill>
                  <a:schemeClr val="hlink"/>
                </a:solidFill>
                <a:latin typeface="宋体" panose="02010600030101010101" pitchFamily="2" charset="-122"/>
                <a:ea typeface="华文新魏" panose="02010800040101010101" charset="-122"/>
                <a:sym typeface="+mn-ea"/>
              </a:rPr>
              <a:t>的痛苦而呼喊</a:t>
            </a:r>
            <a:endParaRPr lang="zh-CN" altLang="en-US" sz="2400" b="1" dirty="0">
              <a:solidFill>
                <a:schemeClr val="hlink"/>
              </a:solidFill>
              <a:latin typeface="宋体" panose="02010600030101010101" pitchFamily="2" charset="-122"/>
              <a:ea typeface="华文新魏" panose="02010800040101010101" charset="-122"/>
            </a:endParaRPr>
          </a:p>
        </p:txBody>
      </p:sp>
      <p:sp>
        <p:nvSpPr>
          <p:cNvPr id="62480" name="Text Box 8"/>
          <p:cNvSpPr txBox="1"/>
          <p:nvPr/>
        </p:nvSpPr>
        <p:spPr>
          <a:xfrm>
            <a:off x="2847340" y="2031365"/>
            <a:ext cx="921385" cy="3725545"/>
          </a:xfrm>
          <a:prstGeom prst="rect">
            <a:avLst/>
          </a:prstGeom>
          <a:noFill/>
          <a:ln w="9525">
            <a:noFill/>
          </a:ln>
        </p:spPr>
        <p:txBody>
          <a:bodyPr vert="eaVert" wrap="square">
            <a:spAutoFit/>
          </a:bodyPr>
          <a:lstStyle/>
          <a:p>
            <a:pPr>
              <a:spcBef>
                <a:spcPct val="50000"/>
              </a:spcBef>
            </a:pPr>
            <a:r>
              <a:rPr lang="zh-CN" altLang="en-US" sz="2400" b="1" dirty="0">
                <a:solidFill>
                  <a:schemeClr val="hlink"/>
                </a:solidFill>
                <a:latin typeface="Times New Roman" panose="02020603050405020304" pitchFamily="18" charset="0"/>
                <a:ea typeface="华文新魏" panose="02010800040101010101" charset="-122"/>
              </a:rPr>
              <a:t>面对祖国长期以来贫穷和落后而发出</a:t>
            </a:r>
            <a:r>
              <a:rPr lang="zh-CN" altLang="en-US" sz="2400" b="1" dirty="0">
                <a:solidFill>
                  <a:schemeClr val="hlink"/>
                </a:solidFill>
                <a:latin typeface="Times New Roman" panose="02020603050405020304" pitchFamily="18" charset="0"/>
                <a:ea typeface="华文新魏" panose="02010800040101010101" charset="-122"/>
                <a:sym typeface="+mn-ea"/>
              </a:rPr>
              <a:t>的痛苦的呼喊</a:t>
            </a:r>
            <a:endParaRPr lang="zh-CN" altLang="en-US" sz="2400" b="1" dirty="0">
              <a:solidFill>
                <a:schemeClr val="hlink"/>
              </a:solidFill>
              <a:latin typeface="Times New Roman" panose="02020603050405020304" pitchFamily="18" charset="0"/>
              <a:ea typeface="华文新魏" panose="02010800040101010101" charset="-122"/>
            </a:endParaRPr>
          </a:p>
        </p:txBody>
      </p:sp>
      <p:sp>
        <p:nvSpPr>
          <p:cNvPr id="62470" name="Text Box 10">
            <a:hlinkClick r:id="rId2" action="ppaction://hlinksldjump"/>
          </p:cNvPr>
          <p:cNvSpPr txBox="1"/>
          <p:nvPr/>
        </p:nvSpPr>
        <p:spPr>
          <a:xfrm>
            <a:off x="6001385" y="2025015"/>
            <a:ext cx="859790" cy="2438400"/>
          </a:xfrm>
          <a:prstGeom prst="rect">
            <a:avLst/>
          </a:prstGeom>
          <a:noFill/>
          <a:ln w="9525">
            <a:noFill/>
          </a:ln>
        </p:spPr>
        <p:txBody>
          <a:bodyPr vert="eaVert">
            <a:spAutoFit/>
          </a:bodyPr>
          <a:lstStyle/>
          <a:p>
            <a:pPr>
              <a:spcBef>
                <a:spcPct val="50000"/>
              </a:spcBef>
            </a:pPr>
            <a:r>
              <a:rPr lang="zh-CN" altLang="en-US" sz="4400" dirty="0">
                <a:latin typeface="Times New Roman" panose="02020603050405020304" pitchFamily="18" charset="0"/>
                <a:ea typeface="华文行楷" panose="02010800040101010101" pitchFamily="2" charset="-122"/>
              </a:rPr>
              <a:t>祖国啊</a:t>
            </a:r>
            <a:endParaRPr lang="zh-CN" altLang="en-US" sz="4400" dirty="0">
              <a:latin typeface="Times New Roman" panose="02020603050405020304" pitchFamily="18" charset="0"/>
              <a:ea typeface="华文行楷" panose="02010800040101010101" pitchFamily="2" charset="-122"/>
            </a:endParaRPr>
          </a:p>
        </p:txBody>
      </p:sp>
      <p:grpSp>
        <p:nvGrpSpPr>
          <p:cNvPr id="61451" name="Group 11"/>
          <p:cNvGrpSpPr/>
          <p:nvPr/>
        </p:nvGrpSpPr>
        <p:grpSpPr>
          <a:xfrm>
            <a:off x="6861175" y="2031683"/>
            <a:ext cx="920750" cy="4481513"/>
            <a:chOff x="224" y="153"/>
            <a:chExt cx="580" cy="2823"/>
          </a:xfrm>
        </p:grpSpPr>
        <p:sp>
          <p:nvSpPr>
            <p:cNvPr id="62478" name="Text Box 12"/>
            <p:cNvSpPr txBox="1"/>
            <p:nvPr/>
          </p:nvSpPr>
          <p:spPr>
            <a:xfrm>
              <a:off x="224" y="153"/>
              <a:ext cx="580" cy="1978"/>
            </a:xfrm>
            <a:prstGeom prst="rect">
              <a:avLst/>
            </a:prstGeom>
            <a:noFill/>
            <a:ln w="9525">
              <a:noFill/>
            </a:ln>
          </p:spPr>
          <p:txBody>
            <a:bodyPr vert="eaVert" wrap="square">
              <a:spAutoFit/>
            </a:bodyPr>
            <a:lstStyle/>
            <a:p>
              <a:pPr>
                <a:spcBef>
                  <a:spcPct val="50000"/>
                </a:spcBef>
              </a:pPr>
              <a:r>
                <a:rPr lang="zh-CN" altLang="en-US" sz="2400" b="1" dirty="0">
                  <a:solidFill>
                    <a:schemeClr val="hlink"/>
                  </a:solidFill>
                  <a:latin typeface="宋体" panose="02010600030101010101" pitchFamily="2" charset="-122"/>
                  <a:ea typeface="华文新魏" panose="02010800040101010101" charset="-122"/>
                </a:rPr>
                <a:t>为祖国的觉醒振兴而发出</a:t>
              </a:r>
              <a:r>
                <a:rPr lang="zh-CN" altLang="en-US" sz="2400" b="1" dirty="0">
                  <a:solidFill>
                    <a:schemeClr val="hlink"/>
                  </a:solidFill>
                  <a:latin typeface="宋体" panose="02010600030101010101" pitchFamily="2" charset="-122"/>
                  <a:ea typeface="华文新魏" panose="02010800040101010101" charset="-122"/>
                  <a:sym typeface="+mn-ea"/>
                </a:rPr>
                <a:t>的欣喜的呼喊</a:t>
              </a:r>
              <a:endParaRPr lang="zh-CN" altLang="en-US" sz="2400" b="1" dirty="0">
                <a:solidFill>
                  <a:schemeClr val="hlink"/>
                </a:solidFill>
                <a:latin typeface="宋体" panose="02010600030101010101" pitchFamily="2" charset="-122"/>
                <a:ea typeface="华文新魏" panose="02010800040101010101" charset="-122"/>
              </a:endParaRPr>
            </a:p>
          </p:txBody>
        </p:sp>
        <p:sp>
          <p:nvSpPr>
            <p:cNvPr id="62479" name="Text Box 13"/>
            <p:cNvSpPr txBox="1"/>
            <p:nvPr/>
          </p:nvSpPr>
          <p:spPr>
            <a:xfrm>
              <a:off x="382" y="1008"/>
              <a:ext cx="348" cy="1968"/>
            </a:xfrm>
            <a:prstGeom prst="rect">
              <a:avLst/>
            </a:prstGeom>
            <a:noFill/>
            <a:ln w="9525">
              <a:noFill/>
            </a:ln>
          </p:spPr>
          <p:txBody>
            <a:bodyPr vert="eaVert">
              <a:spAutoFit/>
            </a:bodyPr>
            <a:lstStyle/>
            <a:p>
              <a:pPr>
                <a:spcBef>
                  <a:spcPct val="50000"/>
                </a:spcBef>
              </a:pPr>
              <a:endParaRPr lang="zh-CN" altLang="en-US" sz="2400" dirty="0">
                <a:solidFill>
                  <a:schemeClr val="hlink"/>
                </a:solidFill>
                <a:latin typeface="Times New Roman" panose="02020603050405020304" pitchFamily="18" charset="0"/>
              </a:endParaRPr>
            </a:p>
          </p:txBody>
        </p:sp>
      </p:grpSp>
      <p:sp>
        <p:nvSpPr>
          <p:cNvPr id="62472" name="Text Box 14"/>
          <p:cNvSpPr txBox="1"/>
          <p:nvPr/>
        </p:nvSpPr>
        <p:spPr>
          <a:xfrm>
            <a:off x="8323580" y="2025015"/>
            <a:ext cx="859790" cy="2438400"/>
          </a:xfrm>
          <a:prstGeom prst="rect">
            <a:avLst/>
          </a:prstGeom>
          <a:noFill/>
          <a:ln w="9525">
            <a:noFill/>
          </a:ln>
        </p:spPr>
        <p:txBody>
          <a:bodyPr vert="eaVert">
            <a:spAutoFit/>
          </a:bodyPr>
          <a:lstStyle/>
          <a:p>
            <a:pPr>
              <a:spcBef>
                <a:spcPct val="50000"/>
              </a:spcBef>
            </a:pPr>
            <a:r>
              <a:rPr lang="zh-CN" altLang="en-US" sz="4400" dirty="0">
                <a:latin typeface="Times New Roman" panose="02020603050405020304" pitchFamily="18" charset="0"/>
                <a:ea typeface="华文行楷" panose="02010800040101010101" pitchFamily="2" charset="-122"/>
              </a:rPr>
              <a:t>祖国啊</a:t>
            </a:r>
            <a:endParaRPr lang="zh-CN" altLang="en-US" sz="4400" dirty="0">
              <a:latin typeface="Times New Roman" panose="02020603050405020304" pitchFamily="18" charset="0"/>
              <a:ea typeface="华文行楷" panose="02010800040101010101" pitchFamily="2" charset="-122"/>
            </a:endParaRPr>
          </a:p>
        </p:txBody>
      </p:sp>
      <p:sp>
        <p:nvSpPr>
          <p:cNvPr id="61455" name="Text Box 15"/>
          <p:cNvSpPr txBox="1"/>
          <p:nvPr/>
        </p:nvSpPr>
        <p:spPr>
          <a:xfrm>
            <a:off x="9183370" y="2031365"/>
            <a:ext cx="551815" cy="3962400"/>
          </a:xfrm>
          <a:prstGeom prst="rect">
            <a:avLst/>
          </a:prstGeom>
          <a:noFill/>
          <a:ln w="9525">
            <a:noFill/>
          </a:ln>
        </p:spPr>
        <p:txBody>
          <a:bodyPr vert="eaVert">
            <a:spAutoFit/>
          </a:bodyPr>
          <a:lstStyle/>
          <a:p>
            <a:pPr>
              <a:spcBef>
                <a:spcPct val="50000"/>
              </a:spcBef>
            </a:pPr>
            <a:r>
              <a:rPr lang="zh-CN" altLang="en-US" sz="2400" b="1" dirty="0">
                <a:solidFill>
                  <a:schemeClr val="hlink"/>
                </a:solidFill>
                <a:latin typeface="宋体" panose="02010600030101010101" pitchFamily="2" charset="-122"/>
                <a:ea typeface="华文新魏" panose="02010800040101010101" charset="-122"/>
              </a:rPr>
              <a:t>对祖国的无限热爱。</a:t>
            </a:r>
            <a:endParaRPr lang="zh-CN" altLang="en-US" sz="2400" b="1" dirty="0">
              <a:solidFill>
                <a:schemeClr val="hlink"/>
              </a:solidFill>
              <a:latin typeface="宋体" panose="02010600030101010101" pitchFamily="2" charset="-122"/>
              <a:ea typeface="华文新魏" panose="02010800040101010101" charset="-122"/>
            </a:endParaRPr>
          </a:p>
        </p:txBody>
      </p:sp>
      <p:sp>
        <p:nvSpPr>
          <p:cNvPr id="61456" name="Text Box 16"/>
          <p:cNvSpPr txBox="1"/>
          <p:nvPr/>
        </p:nvSpPr>
        <p:spPr>
          <a:xfrm>
            <a:off x="3768725" y="798195"/>
            <a:ext cx="2133600" cy="583565"/>
          </a:xfrm>
          <a:prstGeom prst="rect">
            <a:avLst/>
          </a:prstGeom>
          <a:solidFill>
            <a:srgbClr val="CC66FF">
              <a:alpha val="50195"/>
            </a:srgbClr>
          </a:solidFill>
          <a:ln w="9525" cap="flat" cmpd="sng">
            <a:solidFill>
              <a:srgbClr val="800080"/>
            </a:solidFill>
            <a:prstDash val="solid"/>
            <a:miter/>
            <a:headEnd type="none" w="med" len="med"/>
            <a:tailEnd type="none" w="med" len="med"/>
          </a:ln>
        </p:spPr>
        <p:txBody>
          <a:bodyPr>
            <a:spAutoFit/>
          </a:bodyPr>
          <a:lstStyle/>
          <a:p>
            <a:pPr algn="dist">
              <a:spcBef>
                <a:spcPct val="50000"/>
              </a:spcBef>
            </a:pPr>
            <a:r>
              <a:rPr lang="zh-CN" altLang="en-US" sz="3200" b="1" dirty="0">
                <a:latin typeface="Times New Roman" panose="02020603050405020304" pitchFamily="18" charset="0"/>
                <a:ea typeface="隶书" panose="02010509060101010101" pitchFamily="49" charset="-122"/>
              </a:rPr>
              <a:t>反复咏唱</a:t>
            </a:r>
            <a:endParaRPr lang="zh-CN" altLang="en-US" sz="3200" b="1" dirty="0">
              <a:latin typeface="Times New Roman" panose="02020603050405020304" pitchFamily="18" charset="0"/>
              <a:ea typeface="隶书" panose="02010509060101010101" pitchFamily="49" charset="-122"/>
            </a:endParaRPr>
          </a:p>
        </p:txBody>
      </p:sp>
      <p:sp>
        <p:nvSpPr>
          <p:cNvPr id="61457" name="AutoShape 17"/>
          <p:cNvSpPr/>
          <p:nvPr/>
        </p:nvSpPr>
        <p:spPr>
          <a:xfrm>
            <a:off x="5972175" y="798195"/>
            <a:ext cx="990600" cy="609600"/>
          </a:xfrm>
          <a:prstGeom prst="rightArrow">
            <a:avLst>
              <a:gd name="adj1" fmla="val 50000"/>
              <a:gd name="adj2" fmla="val 40625"/>
            </a:avLst>
          </a:prstGeom>
          <a:solidFill>
            <a:srgbClr val="FFFF99">
              <a:alpha val="50195"/>
            </a:srgbClr>
          </a:solidFill>
          <a:ln w="9525" cap="flat" cmpd="sng">
            <a:solidFill>
              <a:srgbClr val="FF6600"/>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61458" name="Text Box 18"/>
          <p:cNvSpPr txBox="1"/>
          <p:nvPr/>
        </p:nvSpPr>
        <p:spPr>
          <a:xfrm>
            <a:off x="7191375" y="798195"/>
            <a:ext cx="3124200" cy="583565"/>
          </a:xfrm>
          <a:prstGeom prst="rect">
            <a:avLst/>
          </a:prstGeom>
          <a:solidFill>
            <a:srgbClr val="CC99FF">
              <a:alpha val="50195"/>
            </a:srgbClr>
          </a:solidFill>
          <a:ln w="12700" cap="flat" cmpd="sng">
            <a:solidFill>
              <a:srgbClr val="800080"/>
            </a:solidFill>
            <a:prstDash val="solid"/>
            <a:miter/>
            <a:headEnd type="none" w="med" len="med"/>
            <a:tailEnd type="none" w="med" len="med"/>
          </a:ln>
        </p:spPr>
        <p:txBody>
          <a:bodyPr>
            <a:spAutoFit/>
          </a:bodyPr>
          <a:lstStyle/>
          <a:p>
            <a:pPr algn="dist">
              <a:spcBef>
                <a:spcPct val="50000"/>
              </a:spcBef>
            </a:pPr>
            <a:r>
              <a:rPr lang="zh-CN" altLang="en-US" sz="3200" b="1" dirty="0">
                <a:latin typeface="Times New Roman" panose="02020603050405020304" pitchFamily="18" charset="0"/>
                <a:ea typeface="隶书" panose="02010509060101010101" pitchFamily="49" charset="-122"/>
              </a:rPr>
              <a:t>感情逐层加深</a:t>
            </a:r>
            <a:endParaRPr lang="zh-CN" altLang="en-US" sz="3200" b="1" dirty="0">
              <a:latin typeface="Times New Roman" panose="02020603050405020304" pitchFamily="18" charset="0"/>
              <a:ea typeface="隶书" panose="02010509060101010101" pitchFamily="49" charset="-122"/>
            </a:endParaRPr>
          </a:p>
        </p:txBody>
      </p:sp>
      <p:sp>
        <p:nvSpPr>
          <p:cNvPr id="61459" name="Text Box 19"/>
          <p:cNvSpPr txBox="1"/>
          <p:nvPr/>
        </p:nvSpPr>
        <p:spPr>
          <a:xfrm>
            <a:off x="1655763" y="761683"/>
            <a:ext cx="2362200" cy="583565"/>
          </a:xfrm>
          <a:prstGeom prst="rect">
            <a:avLst/>
          </a:prstGeom>
          <a:noFill/>
          <a:ln w="9525">
            <a:noFill/>
          </a:ln>
        </p:spPr>
        <p:txBody>
          <a:bodyPr>
            <a:spAutoFit/>
          </a:bodyPr>
          <a:lstStyle/>
          <a:p>
            <a:pPr>
              <a:spcBef>
                <a:spcPct val="50000"/>
              </a:spcBef>
            </a:pPr>
            <a:r>
              <a:rPr lang="zh-CN" altLang="en-US" sz="3200" b="1" i="1" dirty="0">
                <a:latin typeface="Arial" panose="020B0604020202020204" pitchFamily="34" charset="0"/>
                <a:ea typeface="华文行楷" panose="02010800040101010101" pitchFamily="2" charset="-122"/>
              </a:rPr>
              <a:t>写作手法：</a:t>
            </a:r>
            <a:endParaRPr lang="zh-CN" altLang="en-US" sz="3200" b="1" i="1" dirty="0">
              <a:latin typeface="Arial" panose="020B0604020202020204" pitchFamily="34" charset="0"/>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51"/>
                                        </p:tgtEl>
                                        <p:attrNameLst>
                                          <p:attrName>style.visibility</p:attrName>
                                        </p:attrNameLst>
                                      </p:cBhvr>
                                      <p:to>
                                        <p:strVal val="visible"/>
                                      </p:to>
                                    </p:set>
                                    <p:animEffect transition="in" filter="box(in)">
                                      <p:cBhvr>
                                        <p:cTn id="7" dur="500"/>
                                        <p:tgtEl>
                                          <p:spTgt spid="61451"/>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grpId="0" nodeType="clickEffect">
                                  <p:stCondLst>
                                    <p:cond delay="0"/>
                                  </p:stCondLst>
                                  <p:childTnLst>
                                    <p:set>
                                      <p:cBhvr>
                                        <p:cTn id="11" dur="1" fill="hold">
                                          <p:stCondLst>
                                            <p:cond delay="0"/>
                                          </p:stCondLst>
                                        </p:cTn>
                                        <p:tgtEl>
                                          <p:spTgt spid="61455"/>
                                        </p:tgtEl>
                                        <p:attrNameLst>
                                          <p:attrName>style.visibility</p:attrName>
                                        </p:attrNameLst>
                                      </p:cBhvr>
                                      <p:to>
                                        <p:strVal val="visible"/>
                                      </p:to>
                                    </p:set>
                                    <p:anim calcmode="lin" valueType="num">
                                      <p:cBhvr>
                                        <p:cTn id="12" dur="500" fill="hold"/>
                                        <p:tgtEl>
                                          <p:spTgt spid="61455"/>
                                        </p:tgtEl>
                                        <p:attrNameLst>
                                          <p:attrName>ppt_w</p:attrName>
                                        </p:attrNameLst>
                                      </p:cBhvr>
                                      <p:tavLst>
                                        <p:tav tm="0">
                                          <p:val>
                                            <p:strVal val="#ppt_w*0.05"/>
                                          </p:val>
                                        </p:tav>
                                        <p:tav tm="100000">
                                          <p:val>
                                            <p:strVal val="#ppt_w"/>
                                          </p:val>
                                        </p:tav>
                                      </p:tavLst>
                                    </p:anim>
                                    <p:anim calcmode="lin" valueType="num">
                                      <p:cBhvr>
                                        <p:cTn id="13" dur="500" fill="hold"/>
                                        <p:tgtEl>
                                          <p:spTgt spid="61455"/>
                                        </p:tgtEl>
                                        <p:attrNameLst>
                                          <p:attrName>ppt_h</p:attrName>
                                        </p:attrNameLst>
                                      </p:cBhvr>
                                      <p:tavLst>
                                        <p:tav tm="0">
                                          <p:val>
                                            <p:strVal val="#ppt_h"/>
                                          </p:val>
                                        </p:tav>
                                        <p:tav tm="100000">
                                          <p:val>
                                            <p:strVal val="#ppt_h"/>
                                          </p:val>
                                        </p:tav>
                                      </p:tavLst>
                                    </p:anim>
                                    <p:anim calcmode="lin" valueType="num">
                                      <p:cBhvr>
                                        <p:cTn id="14" dur="500" fill="hold"/>
                                        <p:tgtEl>
                                          <p:spTgt spid="61455"/>
                                        </p:tgtEl>
                                        <p:attrNameLst>
                                          <p:attrName>ppt_x</p:attrName>
                                        </p:attrNameLst>
                                      </p:cBhvr>
                                      <p:tavLst>
                                        <p:tav tm="0">
                                          <p:val>
                                            <p:strVal val="#ppt_x-.2"/>
                                          </p:val>
                                        </p:tav>
                                        <p:tav tm="100000">
                                          <p:val>
                                            <p:strVal val="#ppt_x"/>
                                          </p:val>
                                        </p:tav>
                                      </p:tavLst>
                                    </p:anim>
                                    <p:anim calcmode="lin" valueType="num">
                                      <p:cBhvr>
                                        <p:cTn id="15" dur="500" fill="hold"/>
                                        <p:tgtEl>
                                          <p:spTgt spid="61455"/>
                                        </p:tgtEl>
                                        <p:attrNameLst>
                                          <p:attrName>ppt_y</p:attrName>
                                        </p:attrNameLst>
                                      </p:cBhvr>
                                      <p:tavLst>
                                        <p:tav tm="0">
                                          <p:val>
                                            <p:strVal val="#ppt_y"/>
                                          </p:val>
                                        </p:tav>
                                        <p:tav tm="100000">
                                          <p:val>
                                            <p:strVal val="#ppt_y"/>
                                          </p:val>
                                        </p:tav>
                                      </p:tavLst>
                                    </p:anim>
                                    <p:animEffect transition="in" filter="fade">
                                      <p:cBhvr>
                                        <p:cTn id="16" dur="500"/>
                                        <p:tgtEl>
                                          <p:spTgt spid="6145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1459"/>
                                        </p:tgtEl>
                                        <p:attrNameLst>
                                          <p:attrName>style.visibility</p:attrName>
                                        </p:attrNameLst>
                                      </p:cBhvr>
                                      <p:to>
                                        <p:strVal val="visible"/>
                                      </p:to>
                                    </p:set>
                                    <p:anim calcmode="lin" valueType="num">
                                      <p:cBhvr additive="base">
                                        <p:cTn id="21" dur="500" fill="hold"/>
                                        <p:tgtEl>
                                          <p:spTgt spid="61459"/>
                                        </p:tgtEl>
                                        <p:attrNameLst>
                                          <p:attrName>ppt_x</p:attrName>
                                        </p:attrNameLst>
                                      </p:cBhvr>
                                      <p:tavLst>
                                        <p:tav tm="0">
                                          <p:val>
                                            <p:strVal val="0-#ppt_w/2"/>
                                          </p:val>
                                        </p:tav>
                                        <p:tav tm="100000">
                                          <p:val>
                                            <p:strVal val="#ppt_x"/>
                                          </p:val>
                                        </p:tav>
                                      </p:tavLst>
                                    </p:anim>
                                    <p:anim calcmode="lin" valueType="num">
                                      <p:cBhvr additive="base">
                                        <p:cTn id="22" dur="500" fill="hold"/>
                                        <p:tgtEl>
                                          <p:spTgt spid="6145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61456"/>
                                        </p:tgtEl>
                                        <p:attrNameLst>
                                          <p:attrName>style.visibility</p:attrName>
                                        </p:attrNameLst>
                                      </p:cBhvr>
                                      <p:to>
                                        <p:strVal val="visible"/>
                                      </p:to>
                                    </p:set>
                                    <p:anim calcmode="lin" valueType="num">
                                      <p:cBhvr additive="base">
                                        <p:cTn id="27" dur="500" fill="hold"/>
                                        <p:tgtEl>
                                          <p:spTgt spid="61456"/>
                                        </p:tgtEl>
                                        <p:attrNameLst>
                                          <p:attrName>ppt_x</p:attrName>
                                        </p:attrNameLst>
                                      </p:cBhvr>
                                      <p:tavLst>
                                        <p:tav tm="0">
                                          <p:val>
                                            <p:strVal val="0-#ppt_w/2"/>
                                          </p:val>
                                        </p:tav>
                                        <p:tav tm="100000">
                                          <p:val>
                                            <p:strVal val="#ppt_x"/>
                                          </p:val>
                                        </p:tav>
                                      </p:tavLst>
                                    </p:anim>
                                    <p:anim calcmode="lin" valueType="num">
                                      <p:cBhvr additive="base">
                                        <p:cTn id="28" dur="500" fill="hold"/>
                                        <p:tgtEl>
                                          <p:spTgt spid="61456"/>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 presetClass="entr" presetSubtype="8" fill="hold" grpId="0" nodeType="afterEffect">
                                  <p:stCondLst>
                                    <p:cond delay="0"/>
                                  </p:stCondLst>
                                  <p:childTnLst>
                                    <p:set>
                                      <p:cBhvr>
                                        <p:cTn id="31" dur="1" fill="hold">
                                          <p:stCondLst>
                                            <p:cond delay="0"/>
                                          </p:stCondLst>
                                        </p:cTn>
                                        <p:tgtEl>
                                          <p:spTgt spid="61457"/>
                                        </p:tgtEl>
                                        <p:attrNameLst>
                                          <p:attrName>style.visibility</p:attrName>
                                        </p:attrNameLst>
                                      </p:cBhvr>
                                      <p:to>
                                        <p:strVal val="visible"/>
                                      </p:to>
                                    </p:set>
                                    <p:anim calcmode="lin" valueType="num">
                                      <p:cBhvr additive="base">
                                        <p:cTn id="32" dur="500" fill="hold"/>
                                        <p:tgtEl>
                                          <p:spTgt spid="61457"/>
                                        </p:tgtEl>
                                        <p:attrNameLst>
                                          <p:attrName>ppt_x</p:attrName>
                                        </p:attrNameLst>
                                      </p:cBhvr>
                                      <p:tavLst>
                                        <p:tav tm="0">
                                          <p:val>
                                            <p:strVal val="0-#ppt_w/2"/>
                                          </p:val>
                                        </p:tav>
                                        <p:tav tm="100000">
                                          <p:val>
                                            <p:strVal val="#ppt_x"/>
                                          </p:val>
                                        </p:tav>
                                      </p:tavLst>
                                    </p:anim>
                                    <p:anim calcmode="lin" valueType="num">
                                      <p:cBhvr additive="base">
                                        <p:cTn id="33" dur="500" fill="hold"/>
                                        <p:tgtEl>
                                          <p:spTgt spid="6145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61458"/>
                                        </p:tgtEl>
                                        <p:attrNameLst>
                                          <p:attrName>style.visibility</p:attrName>
                                        </p:attrNameLst>
                                      </p:cBhvr>
                                      <p:to>
                                        <p:strVal val="visible"/>
                                      </p:to>
                                    </p:set>
                                    <p:anim calcmode="lin" valueType="num">
                                      <p:cBhvr additive="base">
                                        <p:cTn id="38" dur="500" fill="hold"/>
                                        <p:tgtEl>
                                          <p:spTgt spid="61458"/>
                                        </p:tgtEl>
                                        <p:attrNameLst>
                                          <p:attrName>ppt_x</p:attrName>
                                        </p:attrNameLst>
                                      </p:cBhvr>
                                      <p:tavLst>
                                        <p:tav tm="0">
                                          <p:val>
                                            <p:strVal val="0-#ppt_w/2"/>
                                          </p:val>
                                        </p:tav>
                                        <p:tav tm="100000">
                                          <p:val>
                                            <p:strVal val="#ppt_x"/>
                                          </p:val>
                                        </p:tav>
                                      </p:tavLst>
                                    </p:anim>
                                    <p:anim calcmode="lin" valueType="num">
                                      <p:cBhvr additive="base">
                                        <p:cTn id="39" dur="500" fill="hold"/>
                                        <p:tgtEl>
                                          <p:spTgt spid="614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5" grpId="0"/>
      <p:bldP spid="61456" grpId="0" bldLvl="0" animBg="1"/>
      <p:bldP spid="61457" grpId="0" bldLvl="0" animBg="1"/>
      <p:bldP spid="61458" grpId="0" bldLvl="0" animBg="1"/>
      <p:bldP spid="6145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9634" name="WordArt 3"/>
          <p:cNvSpPr>
            <a:spLocks noTextEdit="1"/>
          </p:cNvSpPr>
          <p:nvPr/>
        </p:nvSpPr>
        <p:spPr>
          <a:xfrm>
            <a:off x="551815" y="854075"/>
            <a:ext cx="948055" cy="715010"/>
          </a:xfrm>
          <a:prstGeom prst="rect">
            <a:avLst/>
          </a:prstGeom>
        </p:spPr>
        <p:txBody>
          <a:bodyPr wrap="none" fromWordArt="1">
            <a:prstTxWarp prst="textWave1">
              <a:avLst>
                <a:gd name="adj1" fmla="val 13005"/>
                <a:gd name="adj2" fmla="val 0"/>
              </a:avLst>
            </a:prstTxWarp>
            <a:normAutofit/>
          </a:bodyPr>
          <a:lstStyle/>
          <a:p>
            <a:pPr algn="ctr" eaLnBrk="0" hangingPunct="0"/>
            <a:r>
              <a:rPr lang="zh-CN" altLang="en-US" sz="3600" spc="-360">
                <a:ln w="9525" cap="flat" cmpd="sng">
                  <a:solidFill>
                    <a:srgbClr val="333399"/>
                  </a:solidFill>
                  <a:prstDash val="solid"/>
                  <a:headEnd type="none" w="med" len="med"/>
                  <a:tailEnd type="none" w="med" len="med"/>
                </a:ln>
                <a:gradFill rotWithShape="1">
                  <a:gsLst>
                    <a:gs pos="0">
                      <a:srgbClr val="9999FF"/>
                    </a:gs>
                    <a:gs pos="100000">
                      <a:srgbClr val="009999"/>
                    </a:gs>
                  </a:gsLst>
                  <a:lin ang="5400000" scaled="1"/>
                  <a:tileRect/>
                </a:gradFill>
                <a:effectLst>
                  <a:outerShdw dist="53882" dir="2699999" algn="ctr" rotWithShape="0">
                    <a:srgbClr val="C0C0C0"/>
                  </a:outerShdw>
                </a:effectLst>
                <a:latin typeface="华文新魏" panose="02010800040101010101" charset="-122"/>
                <a:ea typeface="华文新魏" panose="02010800040101010101" charset="-122"/>
              </a:rPr>
              <a:t>练习</a:t>
            </a:r>
            <a:endParaRPr lang="zh-CN" altLang="en-US" sz="3600" spc="-360">
              <a:ln w="9525" cap="flat" cmpd="sng">
                <a:solidFill>
                  <a:srgbClr val="333399"/>
                </a:solidFill>
                <a:prstDash val="solid"/>
                <a:headEnd type="none" w="med" len="med"/>
                <a:tailEnd type="none" w="med" len="med"/>
              </a:ln>
              <a:gradFill rotWithShape="1">
                <a:gsLst>
                  <a:gs pos="0">
                    <a:srgbClr val="9999FF"/>
                  </a:gs>
                  <a:gs pos="100000">
                    <a:srgbClr val="009999"/>
                  </a:gs>
                </a:gsLst>
                <a:lin ang="5400000" scaled="1"/>
                <a:tileRect/>
              </a:gradFill>
              <a:effectLst>
                <a:outerShdw dist="53882" dir="2699999" algn="ctr" rotWithShape="0">
                  <a:srgbClr val="C0C0C0"/>
                </a:outerShdw>
              </a:effectLst>
              <a:latin typeface="华文新魏" panose="02010800040101010101" charset="-122"/>
              <a:ea typeface="华文新魏" panose="02010800040101010101" charset="-122"/>
            </a:endParaRPr>
          </a:p>
        </p:txBody>
      </p:sp>
      <p:sp>
        <p:nvSpPr>
          <p:cNvPr id="69635" name="Text Box 4"/>
          <p:cNvSpPr txBox="1">
            <a:spLocks noChangeArrowheads="1"/>
          </p:cNvSpPr>
          <p:nvPr/>
        </p:nvSpPr>
        <p:spPr bwMode="auto">
          <a:xfrm>
            <a:off x="1828800" y="797442"/>
            <a:ext cx="8763000"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8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 </a:t>
            </a:r>
            <a:r>
              <a:rPr kumimoji="0" lang="en-US" sz="40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0" lang="zh-CN" altLang="en-US" sz="24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对第三诗节的赏析，不恰当的一项是（  ）</a:t>
            </a:r>
            <a:endParaRPr kumimoji="0" lang="zh-CN" altLang="en-US" sz="24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诗成于中国进入改革开放新时期的第一个春天，诗人把从压</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抑中释放出来的热情化作对祖国新兴的讴歌。</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 </a:t>
            </a: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诗中的“我”是冲破樊笼挺然而出的真理，是振兴祖国的不可</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遏止的活力，是可望更可及的理想。</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 </a:t>
            </a: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含蓄而深刻的诗句“刚从神话的蛛网里挣脱”是女诗人的自况，</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她把个人所受的压抑如蛛丝一样轻轻抹去。</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 “</a:t>
            </a: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雪白的起跑线”，使我们看到亿万建设者奋力争先的雄伟场</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面；“绯红的黎明”，使我们坚信祖国的前程必将辉煌灿烂。</a:t>
            </a:r>
            <a:endParaRPr kumimoji="0" lang="zh-CN" altLang="en-US" sz="24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69636" name="Text Box 5"/>
          <p:cNvSpPr txBox="1">
            <a:spLocks noChangeArrowheads="1"/>
          </p:cNvSpPr>
          <p:nvPr/>
        </p:nvSpPr>
        <p:spPr bwMode="auto">
          <a:xfrm>
            <a:off x="1919177" y="5840818"/>
            <a:ext cx="8458200"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答案：</a:t>
            </a:r>
            <a:r>
              <a:rPr kumimoji="0" lang="en-US" sz="24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 </a:t>
            </a:r>
            <a:r>
              <a:rPr kumimoji="0" lang="zh-CN" altLang="en-US" sz="24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（不是“女诗人的自况”，“把个人所受的压抑如蛛丝一样轻轻抹去”也不准确。）</a:t>
            </a:r>
            <a:endParaRPr kumimoji="0" lang="zh-CN" altLang="en-US" sz="24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randombar(horizontal)">
                                      <p:cBhvr>
                                        <p:cTn id="7" dur="5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0658" name="WordArt 4"/>
          <p:cNvSpPr>
            <a:spLocks noTextEdit="1"/>
          </p:cNvSpPr>
          <p:nvPr/>
        </p:nvSpPr>
        <p:spPr>
          <a:xfrm>
            <a:off x="415925" y="993140"/>
            <a:ext cx="1097915" cy="782955"/>
          </a:xfrm>
          <a:prstGeom prst="rect">
            <a:avLst/>
          </a:prstGeom>
        </p:spPr>
        <p:txBody>
          <a:bodyPr wrap="none" fromWordArt="1">
            <a:prstTxWarp prst="textWave1">
              <a:avLst>
                <a:gd name="adj1" fmla="val 13005"/>
                <a:gd name="adj2" fmla="val 0"/>
              </a:avLst>
            </a:prstTxWarp>
            <a:normAutofit/>
          </a:bodyPr>
          <a:lstStyle/>
          <a:p>
            <a:pPr algn="ctr" eaLnBrk="0" hangingPunct="0"/>
            <a:r>
              <a:rPr lang="zh-CN" altLang="en-US" sz="3600" spc="-360">
                <a:ln w="9525" cap="flat" cmpd="sng">
                  <a:solidFill>
                    <a:srgbClr val="333399"/>
                  </a:solidFill>
                  <a:prstDash val="solid"/>
                  <a:headEnd type="none" w="med" len="med"/>
                  <a:tailEnd type="none" w="med" len="med"/>
                </a:ln>
                <a:gradFill rotWithShape="1">
                  <a:gsLst>
                    <a:gs pos="0">
                      <a:srgbClr val="9999FF"/>
                    </a:gs>
                    <a:gs pos="100000">
                      <a:srgbClr val="009999"/>
                    </a:gs>
                  </a:gsLst>
                  <a:lin ang="5400000" scaled="1"/>
                  <a:tileRect/>
                </a:gradFill>
                <a:effectLst>
                  <a:outerShdw dist="53882" dir="2699999" algn="ctr" rotWithShape="0">
                    <a:srgbClr val="C0C0C0"/>
                  </a:outerShdw>
                </a:effectLst>
                <a:latin typeface="华文新魏" panose="02010800040101010101" charset="-122"/>
                <a:ea typeface="华文新魏" panose="02010800040101010101" charset="-122"/>
              </a:rPr>
              <a:t>练习</a:t>
            </a:r>
            <a:endParaRPr lang="zh-CN" altLang="en-US" sz="3600" spc="-360">
              <a:ln w="9525" cap="flat" cmpd="sng">
                <a:solidFill>
                  <a:srgbClr val="333399"/>
                </a:solidFill>
                <a:prstDash val="solid"/>
                <a:headEnd type="none" w="med" len="med"/>
                <a:tailEnd type="none" w="med" len="med"/>
              </a:ln>
              <a:gradFill rotWithShape="1">
                <a:gsLst>
                  <a:gs pos="0">
                    <a:srgbClr val="9999FF"/>
                  </a:gs>
                  <a:gs pos="100000">
                    <a:srgbClr val="009999"/>
                  </a:gs>
                </a:gsLst>
                <a:lin ang="5400000" scaled="1"/>
                <a:tileRect/>
              </a:gradFill>
              <a:effectLst>
                <a:outerShdw dist="53882" dir="2699999" algn="ctr" rotWithShape="0">
                  <a:srgbClr val="C0C0C0"/>
                </a:outerShdw>
              </a:effectLst>
              <a:latin typeface="华文新魏" panose="02010800040101010101" charset="-122"/>
              <a:ea typeface="华文新魏" panose="02010800040101010101" charset="-122"/>
            </a:endParaRPr>
          </a:p>
        </p:txBody>
      </p:sp>
      <p:sp>
        <p:nvSpPr>
          <p:cNvPr id="70659" name="Text Box 5"/>
          <p:cNvSpPr txBox="1">
            <a:spLocks noChangeArrowheads="1"/>
          </p:cNvSpPr>
          <p:nvPr/>
        </p:nvSpPr>
        <p:spPr bwMode="auto">
          <a:xfrm>
            <a:off x="1981200" y="992823"/>
            <a:ext cx="86106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0000"/>
              </a:lnSpc>
              <a:spcBef>
                <a:spcPct val="50000"/>
              </a:spcBef>
              <a:spcAft>
                <a:spcPct val="0"/>
              </a:spcAft>
              <a:buClrTx/>
              <a:buSzTx/>
              <a:buFont typeface="Arial" panose="020B0604020202020204" pitchFamily="34" charset="0"/>
              <a:buNone/>
              <a:defRPr/>
            </a:pPr>
            <a:r>
              <a:rPr kumimoji="0" lang="en-US" sz="24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 </a:t>
            </a:r>
            <a:r>
              <a:rPr kumimoji="0" lang="en-US" sz="32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对下述诗节及诗中词语的解读，不恰当的一项是（  ）</a:t>
            </a:r>
            <a:endParaRPr kumimoji="0" lang="zh-CN" altLang="en-US" sz="2000" b="1" i="0" u="none" strike="noStrike" kern="1200" cap="none" spc="0" normalizeH="0" baseline="0" noProof="0" dirty="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9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第</a:t>
            </a: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节选取“破旧的老水车”、“熏黑的矿灯”、“干瘪的稻穗”、“失修的路基”等意象，从农、工、交通各侧面入手，全方位概括出祖国长期落后和贫穷的情景，字里行间浸润着诗人的忧患意识。</a:t>
            </a:r>
            <a:endPar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9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 </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第</a:t>
            </a: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节，“祖祖辈辈</a:t>
            </a: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痛苦的希望啊”，一句抒情明白地宣布：祖国、人民，没有因贫困而丧失希望；然而，昔日的希望太渺茫，太象“飞天”袖间的花朵，虽绚丽迷人，却未曾飘落人间。这里诗句明显地流泻出的是惋惜和无奈。</a:t>
            </a:r>
            <a:endPar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9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 </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第</a:t>
            </a: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节，诗人选取了一系列充满生机的意象，诸如“簇新”、“胚芽”、“笑涡”，描绘出处于历史转折时期的祖国形象，尤其是运用了“新刷出的雪白的起跑线”这一创造性的比喻，更预示了祖国的新生。</a:t>
            </a:r>
            <a:endPar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9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 </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第</a:t>
            </a:r>
            <a:r>
              <a:rPr kumimoji="0" 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4</a:t>
            </a:r>
            <a:r>
              <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节，诗篇以拟人的手法，形象地揭示出祖国与儿女的哺育和赡养的血肉关系。诗人动情地写道：母亲曾用伤痕累累的乳房养育了儿女，那么，经历国迷惘、深思、直到沸腾的儿女，理应以富饶、荣光、自由报答母亲。</a:t>
            </a:r>
            <a:endParaRPr kumimoji="0" lang="zh-CN" altLang="en-US" sz="2000" b="1" i="0" u="none" strike="noStrike" kern="1200" cap="none" spc="0" normalizeH="0" baseline="0" noProof="0" dirty="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0660" name="Text Box 6"/>
          <p:cNvSpPr txBox="1">
            <a:spLocks noChangeArrowheads="1"/>
          </p:cNvSpPr>
          <p:nvPr/>
        </p:nvSpPr>
        <p:spPr bwMode="auto">
          <a:xfrm>
            <a:off x="1981200" y="5876925"/>
            <a:ext cx="845820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2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答案：</a:t>
            </a:r>
            <a:r>
              <a:rPr kumimoji="0" lang="en-US" sz="22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 </a:t>
            </a:r>
            <a:r>
              <a:rPr kumimoji="0" lang="zh-CN" altLang="en-US" sz="22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（本项的叙述，犯了节外生枝的毛病</a:t>
            </a:r>
            <a:r>
              <a:rPr kumimoji="0" lang="en-US" sz="22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2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末句，仅为对诗段的想象和猜测，并非诗句“明显”的意思。）</a:t>
            </a:r>
            <a:endParaRPr kumimoji="0" lang="zh-CN" altLang="en-US" sz="2200" b="1" i="0" u="none" strike="noStrike" kern="1200" cap="none" spc="0" normalizeH="0" baseline="0" noProof="0" dirty="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slide(fromBottom)">
                                      <p:cBhvr>
                                        <p:cTn id="7" dur="500"/>
                                        <p:tgtEl>
                                          <p:spTgt spid="70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682" name="WordArt 4"/>
          <p:cNvSpPr>
            <a:spLocks noTextEdit="1"/>
          </p:cNvSpPr>
          <p:nvPr/>
        </p:nvSpPr>
        <p:spPr>
          <a:xfrm>
            <a:off x="463550" y="1160780"/>
            <a:ext cx="1050290" cy="615950"/>
          </a:xfrm>
          <a:prstGeom prst="rect">
            <a:avLst/>
          </a:prstGeom>
        </p:spPr>
        <p:txBody>
          <a:bodyPr wrap="none" fromWordArt="1">
            <a:prstTxWarp prst="textWave1">
              <a:avLst>
                <a:gd name="adj1" fmla="val 13005"/>
                <a:gd name="adj2" fmla="val 0"/>
              </a:avLst>
            </a:prstTxWarp>
            <a:normAutofit fontScale="97500" lnSpcReduction="10000"/>
          </a:bodyPr>
          <a:lstStyle/>
          <a:p>
            <a:pPr algn="ctr" eaLnBrk="0" hangingPunct="0"/>
            <a:r>
              <a:rPr lang="zh-CN" altLang="en-US" sz="3600" spc="-360">
                <a:ln w="9525" cap="flat" cmpd="sng">
                  <a:solidFill>
                    <a:srgbClr val="333399"/>
                  </a:solidFill>
                  <a:prstDash val="solid"/>
                  <a:headEnd type="none" w="med" len="med"/>
                  <a:tailEnd type="none" w="med" len="med"/>
                </a:ln>
                <a:gradFill rotWithShape="1">
                  <a:gsLst>
                    <a:gs pos="0">
                      <a:srgbClr val="9999FF"/>
                    </a:gs>
                    <a:gs pos="100000">
                      <a:srgbClr val="009999"/>
                    </a:gs>
                  </a:gsLst>
                  <a:lin ang="5400000" scaled="1"/>
                  <a:tileRect/>
                </a:gradFill>
                <a:effectLst>
                  <a:outerShdw dist="53882" dir="2699999" algn="ctr" rotWithShape="0">
                    <a:srgbClr val="C0C0C0"/>
                  </a:outerShdw>
                </a:effectLst>
                <a:latin typeface="华文新魏" panose="02010800040101010101" charset="-122"/>
                <a:ea typeface="华文新魏" panose="02010800040101010101" charset="-122"/>
              </a:rPr>
              <a:t>练习</a:t>
            </a:r>
            <a:endParaRPr lang="zh-CN" altLang="en-US" sz="3600" spc="-360">
              <a:ln w="9525" cap="flat" cmpd="sng">
                <a:solidFill>
                  <a:srgbClr val="333399"/>
                </a:solidFill>
                <a:prstDash val="solid"/>
                <a:headEnd type="none" w="med" len="med"/>
                <a:tailEnd type="none" w="med" len="med"/>
              </a:ln>
              <a:gradFill rotWithShape="1">
                <a:gsLst>
                  <a:gs pos="0">
                    <a:srgbClr val="9999FF"/>
                  </a:gs>
                  <a:gs pos="100000">
                    <a:srgbClr val="009999"/>
                  </a:gs>
                </a:gsLst>
                <a:lin ang="5400000" scaled="1"/>
                <a:tileRect/>
              </a:gradFill>
              <a:effectLst>
                <a:outerShdw dist="53882" dir="2699999" algn="ctr" rotWithShape="0">
                  <a:srgbClr val="C0C0C0"/>
                </a:outerShdw>
              </a:effectLst>
              <a:latin typeface="华文新魏" panose="02010800040101010101" charset="-122"/>
              <a:ea typeface="华文新魏" panose="02010800040101010101" charset="-122"/>
            </a:endParaRPr>
          </a:p>
        </p:txBody>
      </p:sp>
      <p:sp>
        <p:nvSpPr>
          <p:cNvPr id="71683" name="Text Box 5"/>
          <p:cNvSpPr txBox="1">
            <a:spLocks noChangeArrowheads="1"/>
          </p:cNvSpPr>
          <p:nvPr/>
        </p:nvSpPr>
        <p:spPr bwMode="auto">
          <a:xfrm>
            <a:off x="1757680" y="774065"/>
            <a:ext cx="8686800" cy="458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4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t>
            </a:r>
            <a:r>
              <a:rPr kumimoji="0" lang="en-US" sz="32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0" lang="zh-CN" altLang="en-US" sz="20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下面对</a:t>
            </a:r>
            <a:r>
              <a:rPr kumimoji="0" lang="en-US" sz="20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祖国啊，我亲爱的祖国</a:t>
            </a:r>
            <a:r>
              <a:rPr kumimoji="0" lang="en-US" sz="20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的赏析，不恰当的一项是（  ）</a:t>
            </a:r>
            <a:endParaRPr kumimoji="0" lang="zh-CN" altLang="en-US" sz="20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这首诗草成于</a:t>
            </a: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1976</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年，发表于</a:t>
            </a: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1979</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年。特殊的历史时期，赋予诗篇特殊沉重的历史感。诗中意象“迷惘</a:t>
            </a: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深思</a:t>
            </a: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沸腾”，真实地反映出祖国在艰难曲折前进中的轨迹。</a:t>
            </a:r>
            <a:endPar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 </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统观诗篇的情调，先抑后扬，体现出舒缓→急促，低沉→高亢的心路历程。诗近尾声时，诗情沸腾了，诗人献身祖国的热望喷吐而出。</a:t>
            </a:r>
            <a:endPar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 </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通篇以“你”来呼唤祖国。这第二人称的运用，拉近了儿女同祖国的距离，既便于诗人“面对面”地表露心迹，也易使读者感受到“祖国”并非虚幻的词语，而是就在面前的实体。</a:t>
            </a:r>
            <a:endPar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 </a:t>
            </a:r>
            <a:r>
              <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诗人对物象的选择，对意象的塑造，富有独创性与新颖性。老水车、矿灯、路基、驳船、起跑线、血肉之躯等事物，不为常人所关注，诗人却从它们身上发现了美，入诗后更富有特殊的审美情趣。</a:t>
            </a:r>
            <a:endParaRPr kumimoji="0" lang="zh-CN" altLang="en-US" sz="2000" b="1" i="0" u="none" strike="noStrike" kern="1200" cap="none" spc="0" normalizeH="0" baseline="0" noProof="0" smtClean="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1684" name="Text Box 6"/>
          <p:cNvSpPr txBox="1">
            <a:spLocks noChangeArrowheads="1"/>
          </p:cNvSpPr>
          <p:nvPr/>
        </p:nvSpPr>
        <p:spPr bwMode="auto">
          <a:xfrm>
            <a:off x="1757363" y="5661025"/>
            <a:ext cx="8686800" cy="1106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2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答案：</a:t>
            </a:r>
            <a:r>
              <a:rPr kumimoji="0" lang="en-US" sz="22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a:t>
            </a:r>
            <a:r>
              <a:rPr kumimoji="0" lang="zh-CN" altLang="en-US" sz="22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（本项中的“不为常人所关注”，显得唐突和概念不清，试想，倘若无人关注，前</a:t>
            </a:r>
            <a:r>
              <a:rPr kumimoji="0" lang="en-US" sz="22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5</a:t>
            </a:r>
            <a:r>
              <a:rPr kumimoji="0" lang="zh-CN" altLang="en-US" sz="22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个物象何以存在？如果说这些物象“不常入诗”，则较为恰当。）</a:t>
            </a:r>
            <a:endParaRPr kumimoji="0" lang="zh-CN" altLang="en-US" sz="22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slide(fromBottom)">
                                      <p:cBhvr>
                                        <p:cTn id="7" dur="5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2706" name="Text Box 3"/>
          <p:cNvSpPr txBox="1">
            <a:spLocks noChangeArrowheads="1"/>
          </p:cNvSpPr>
          <p:nvPr/>
        </p:nvSpPr>
        <p:spPr bwMode="auto">
          <a:xfrm>
            <a:off x="1714500" y="767715"/>
            <a:ext cx="8763000" cy="5323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marL="0" marR="0" lvl="0" indent="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kumimoji="0" lang="en-US" sz="32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4  </a:t>
            </a:r>
            <a:r>
              <a:rPr kumimoji="0" lang="zh-CN" alt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诗歌借助意象抒情</a:t>
            </a:r>
            <a:r>
              <a:rPr kumimoji="0" 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对第一节诗的意象理解</a:t>
            </a:r>
            <a:r>
              <a:rPr kumimoji="0" 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有误的一项是（  ）</a:t>
            </a:r>
            <a:endParaRPr kumimoji="0" lang="zh-CN" alt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kumimoji="0" 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用“借代”的修辞手法，把自己当作祖国的“老水车”、“矿灯”、 “稻穗”、“路基”、“驳船”。</a:t>
            </a:r>
            <a:endPar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kumimoji="0" 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  </a:t>
            </a:r>
            <a:r>
              <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用“物我”交融的表现手法，表达祖国的一切就是我的一切。</a:t>
            </a:r>
            <a:endPar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kumimoji="0" 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  </a:t>
            </a:r>
            <a:r>
              <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这些意象从不同的角度象征祖国几百年来的衰弱、疲惫、贫困、落后与步履艰难。</a:t>
            </a:r>
            <a:endPar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 typeface="Wingdings" panose="05000000000000000000" pitchFamily="2" charset="2"/>
              <a:buNone/>
              <a:defRPr/>
            </a:pPr>
            <a:r>
              <a:rPr kumimoji="0" 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  </a:t>
            </a:r>
            <a:r>
              <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借助五个冷色调的意象，隐曲含蓄地发现了诗人对民族苦难 的感受。 </a:t>
            </a:r>
            <a:endParaRPr kumimoji="0"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2707" name="Text Box 6"/>
          <p:cNvSpPr txBox="1">
            <a:spLocks noChangeArrowheads="1"/>
          </p:cNvSpPr>
          <p:nvPr/>
        </p:nvSpPr>
        <p:spPr bwMode="auto">
          <a:xfrm>
            <a:off x="7105015" y="1230313"/>
            <a:ext cx="29718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答案：</a:t>
            </a:r>
            <a:r>
              <a:rPr kumimoji="0" lang="en-US" sz="24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0" lang="zh-CN" altLang="en-US" sz="24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并非借代。</a:t>
            </a:r>
            <a:endParaRPr kumimoji="0" lang="zh-CN" altLang="en-US" sz="24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slide(fromBottom)">
                                      <p:cBhvr>
                                        <p:cTn id="7" dur="5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3491" name="Rectangle 3"/>
          <p:cNvSpPr>
            <a:spLocks noGrp="1"/>
          </p:cNvSpPr>
          <p:nvPr>
            <p:ph idx="1"/>
          </p:nvPr>
        </p:nvSpPr>
        <p:spPr>
          <a:xfrm>
            <a:off x="1981200" y="1557338"/>
            <a:ext cx="8229600" cy="4411662"/>
          </a:xfrm>
        </p:spPr>
        <p:txBody>
          <a:bodyPr vert="horz" wrap="square" lIns="91440" tIns="45720" rIns="91440" bIns="45720" anchor="t"/>
          <a:lstStyle/>
          <a:p>
            <a:pPr eaLnBrk="1" hangingPunct="1"/>
            <a:r>
              <a:rPr lang="zh-CN" altLang="en-US" sz="4000" b="1" dirty="0">
                <a:solidFill>
                  <a:srgbClr val="CC3300"/>
                </a:solidFill>
              </a:rPr>
              <a:t>齐读</a:t>
            </a:r>
            <a:r>
              <a:rPr lang="en-US" altLang="zh-CN" sz="4000" b="1" dirty="0">
                <a:solidFill>
                  <a:srgbClr val="CC3300"/>
                </a:solidFill>
              </a:rPr>
              <a:t>,</a:t>
            </a:r>
            <a:r>
              <a:rPr lang="zh-CN" altLang="en-US" sz="4000" b="1" dirty="0">
                <a:solidFill>
                  <a:srgbClr val="CC3300"/>
                </a:solidFill>
              </a:rPr>
              <a:t>读出豪情</a:t>
            </a:r>
            <a:r>
              <a:rPr lang="en-US" altLang="zh-CN" sz="4000" b="1" dirty="0">
                <a:solidFill>
                  <a:srgbClr val="CC3300"/>
                </a:solidFill>
              </a:rPr>
              <a:t>.</a:t>
            </a:r>
            <a:endParaRPr lang="en-US" altLang="zh-CN" sz="4000" b="1" dirty="0">
              <a:solidFill>
                <a:srgbClr val="CC3300"/>
              </a:solidFill>
            </a:endParaRPr>
          </a:p>
          <a:p>
            <a:pPr eaLnBrk="1" hangingPunct="1"/>
            <a:r>
              <a:rPr lang="zh-CN" altLang="en-US" sz="3600" b="1" dirty="0"/>
              <a:t>历史上有多少仁人志士为祖国奋斗一生</a:t>
            </a:r>
            <a:r>
              <a:rPr lang="en-US" altLang="zh-CN" sz="3600" b="1" dirty="0"/>
              <a:t>,</a:t>
            </a:r>
            <a:r>
              <a:rPr lang="zh-CN" altLang="en-US" sz="3600" b="1" dirty="0"/>
              <a:t>留下了他们华丽的乐章</a:t>
            </a:r>
            <a:r>
              <a:rPr lang="en-US" altLang="zh-CN" sz="3600" b="1" dirty="0"/>
              <a:t>.</a:t>
            </a:r>
            <a:r>
              <a:rPr lang="zh-CN" altLang="en-US" sz="3600" b="1" dirty="0"/>
              <a:t>让我们来回顾一下历史吧</a:t>
            </a:r>
            <a:r>
              <a:rPr lang="en-US" altLang="zh-CN" sz="3600" b="1" dirty="0"/>
              <a:t>!</a:t>
            </a:r>
            <a:endParaRPr lang="en-US" altLang="zh-CN" sz="3600" b="1" dirty="0"/>
          </a:p>
        </p:txBody>
      </p:sp>
      <p:sp>
        <p:nvSpPr>
          <p:cNvPr id="64515" name="灯片编号占位符 5"/>
          <p:cNvSpPr txBox="1">
            <a:spLocks noGrp="1"/>
          </p:cNvSpPr>
          <p:nvPr/>
        </p:nvSpPr>
        <p:spPr>
          <a:xfrm>
            <a:off x="8077200" y="6248400"/>
            <a:ext cx="2133600" cy="457200"/>
          </a:xfrm>
          <a:prstGeom prst="rect">
            <a:avLst/>
          </a:prstGeom>
          <a:noFill/>
          <a:ln w="9525">
            <a:noFill/>
          </a:ln>
        </p:spPr>
        <p:txBody>
          <a:bodyPr/>
          <a:lstStyle/>
          <a:p>
            <a:pPr algn="r"/>
            <a:fld id="{9A0DB2DC-4C9A-4742-B13C-FB6460FD3503}" type="slidenum">
              <a:rPr lang="en-US" altLang="zh-CN" sz="1000" dirty="0">
                <a:solidFill>
                  <a:schemeClr val="tx2"/>
                </a:solidFill>
                <a:latin typeface="Arial" panose="020B0604020202020204" pitchFamily="34" charset="0"/>
              </a:rPr>
            </a:fld>
            <a:endParaRPr lang="en-US" altLang="zh-CN" sz="1000" dirty="0">
              <a:solidFill>
                <a:schemeClr val="tx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additive="base">
                                        <p:cTn id="7"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5538" name="Rectangle 3"/>
          <p:cNvSpPr>
            <a:spLocks noGrp="1"/>
          </p:cNvSpPr>
          <p:nvPr>
            <p:ph idx="1"/>
          </p:nvPr>
        </p:nvSpPr>
        <p:spPr>
          <a:xfrm>
            <a:off x="2153285" y="1470025"/>
            <a:ext cx="8507413" cy="5654675"/>
          </a:xfrm>
        </p:spPr>
        <p:txBody>
          <a:bodyPr vert="horz" wrap="square" lIns="91440" tIns="45720" rIns="91440" bIns="45720" anchor="t"/>
          <a:lstStyle/>
          <a:p>
            <a:pPr eaLnBrk="1" hangingPunct="1"/>
            <a:r>
              <a:rPr lang="zh-CN" altLang="en-US" sz="3000" b="1" dirty="0">
                <a:solidFill>
                  <a:srgbClr val="FF0000"/>
                </a:solidFill>
              </a:rPr>
              <a:t>屈原</a:t>
            </a:r>
            <a:r>
              <a:rPr lang="en-US" altLang="zh-CN" sz="3000" b="1" dirty="0">
                <a:solidFill>
                  <a:schemeClr val="tx1"/>
                </a:solidFill>
              </a:rPr>
              <a:t>——</a:t>
            </a:r>
            <a:r>
              <a:rPr lang="zh-CN" altLang="en-US" sz="3000" b="1" dirty="0"/>
              <a:t>路漫漫其修远矣，吾将上下而求索</a:t>
            </a:r>
            <a:endParaRPr lang="zh-CN" altLang="en-US" sz="3000" b="1" dirty="0"/>
          </a:p>
          <a:p>
            <a:pPr eaLnBrk="1" hangingPunct="1"/>
            <a:r>
              <a:rPr lang="zh-CN" altLang="en-US" sz="3000" b="1" dirty="0">
                <a:solidFill>
                  <a:srgbClr val="FF0000"/>
                </a:solidFill>
              </a:rPr>
              <a:t>文天祥</a:t>
            </a:r>
            <a:r>
              <a:rPr lang="en-US" altLang="zh-CN" sz="3000" b="1" dirty="0">
                <a:sym typeface="+mn-ea"/>
              </a:rPr>
              <a:t>——</a:t>
            </a:r>
            <a:r>
              <a:rPr lang="zh-CN" altLang="en-US" sz="3000" b="1" dirty="0"/>
              <a:t>人生自古谁无死，留取丹心照汗青。</a:t>
            </a:r>
            <a:endParaRPr lang="zh-CN" altLang="en-US" sz="3000" b="1" dirty="0"/>
          </a:p>
          <a:p>
            <a:pPr eaLnBrk="1" hangingPunct="1"/>
            <a:r>
              <a:rPr lang="zh-CN" altLang="en-US" sz="3000" b="1" dirty="0">
                <a:solidFill>
                  <a:srgbClr val="FF0000"/>
                </a:solidFill>
              </a:rPr>
              <a:t>岳飞</a:t>
            </a:r>
            <a:r>
              <a:rPr lang="en-US" altLang="zh-CN" sz="3000" b="1" dirty="0">
                <a:sym typeface="+mn-ea"/>
              </a:rPr>
              <a:t>——</a:t>
            </a:r>
            <a:r>
              <a:rPr lang="zh-CN" altLang="en-US" sz="3000" b="1" dirty="0"/>
              <a:t>三十功名尘与土，八千里路云和月。莫等闲、白了少年头，空悲切。 </a:t>
            </a:r>
            <a:endParaRPr lang="zh-CN" altLang="en-US" sz="3000" b="1" dirty="0"/>
          </a:p>
          <a:p>
            <a:pPr eaLnBrk="1" hangingPunct="1"/>
            <a:r>
              <a:rPr lang="zh-CN" altLang="en-US" sz="3000" b="1" dirty="0">
                <a:solidFill>
                  <a:srgbClr val="FF0000"/>
                </a:solidFill>
              </a:rPr>
              <a:t>闻一多</a:t>
            </a:r>
            <a:r>
              <a:rPr lang="en-US" altLang="zh-CN" sz="3000" b="1" dirty="0">
                <a:sym typeface="+mn-ea"/>
              </a:rPr>
              <a:t>——</a:t>
            </a:r>
            <a:r>
              <a:rPr lang="zh-CN" altLang="en-US" sz="3000" b="1" dirty="0"/>
              <a:t>有的人士说了也不一定做，我是做了也不一定说。</a:t>
            </a:r>
            <a:endParaRPr lang="zh-CN" altLang="en-US" sz="3000" b="1" dirty="0"/>
          </a:p>
          <a:p>
            <a:pPr eaLnBrk="1" hangingPunct="1"/>
            <a:r>
              <a:rPr lang="zh-CN" altLang="en-US" sz="3000" b="1" dirty="0">
                <a:solidFill>
                  <a:srgbClr val="FF0000"/>
                </a:solidFill>
              </a:rPr>
              <a:t>陆游</a:t>
            </a:r>
            <a:r>
              <a:rPr lang="en-US" altLang="zh-CN" sz="3000" b="1" dirty="0">
                <a:sym typeface="+mn-ea"/>
              </a:rPr>
              <a:t>——</a:t>
            </a:r>
            <a:r>
              <a:rPr lang="zh-CN" altLang="en-US" sz="3000" b="1" dirty="0"/>
              <a:t>夜阑卧听风吹雨，铁马冰河入梦来。</a:t>
            </a:r>
            <a:endParaRPr lang="zh-CN" altLang="en-US" sz="3000" b="1" dirty="0"/>
          </a:p>
          <a:p>
            <a:pPr eaLnBrk="1" hangingPunct="1"/>
            <a:r>
              <a:rPr lang="zh-CN" altLang="en-US" sz="3000" b="1" dirty="0">
                <a:solidFill>
                  <a:srgbClr val="FF0000"/>
                </a:solidFill>
              </a:rPr>
              <a:t>辛弃疾</a:t>
            </a:r>
            <a:r>
              <a:rPr lang="en-US" altLang="zh-CN" sz="3000" b="1" dirty="0">
                <a:sym typeface="+mn-ea"/>
              </a:rPr>
              <a:t>——</a:t>
            </a:r>
            <a:r>
              <a:rPr lang="zh-CN" altLang="en-US" sz="3000" b="1" dirty="0"/>
              <a:t>了却君王天下事，赢得生前身后名。</a:t>
            </a:r>
            <a:endParaRPr lang="zh-CN" altLang="en-US" sz="3000"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6562" name="Rectangle 5"/>
          <p:cNvSpPr>
            <a:spLocks noGrp="1"/>
          </p:cNvSpPr>
          <p:nvPr>
            <p:ph idx="1"/>
          </p:nvPr>
        </p:nvSpPr>
        <p:spPr>
          <a:xfrm>
            <a:off x="2110105" y="1242695"/>
            <a:ext cx="9385935" cy="4686300"/>
          </a:xfrm>
        </p:spPr>
        <p:txBody>
          <a:bodyPr vert="horz" wrap="square" lIns="91440" tIns="45720" rIns="91440" bIns="45720" anchor="t">
            <a:normAutofit lnSpcReduction="10000"/>
          </a:bodyPr>
          <a:lstStyle/>
          <a:p>
            <a:pPr eaLnBrk="1" hangingPunct="1">
              <a:lnSpc>
                <a:spcPct val="120000"/>
              </a:lnSpc>
            </a:pPr>
            <a:r>
              <a:rPr lang="zh-CN" altLang="en-US" sz="3200" b="1" dirty="0">
                <a:solidFill>
                  <a:srgbClr val="FF0000"/>
                </a:solidFill>
              </a:rPr>
              <a:t>孟子</a:t>
            </a:r>
            <a:r>
              <a:rPr lang="en-US" altLang="zh-CN" sz="3200" b="1" dirty="0">
                <a:sym typeface="+mn-ea"/>
              </a:rPr>
              <a:t>——</a:t>
            </a:r>
            <a:r>
              <a:rPr lang="zh-CN" altLang="en-US" sz="3200" b="1" dirty="0"/>
              <a:t>忧以天下</a:t>
            </a:r>
            <a:r>
              <a:rPr lang="en-US" altLang="zh-CN" sz="3200" b="1" dirty="0"/>
              <a:t>,</a:t>
            </a:r>
            <a:r>
              <a:rPr lang="zh-CN" altLang="en-US" sz="3200" b="1" dirty="0"/>
              <a:t>乐以天下</a:t>
            </a:r>
            <a:endParaRPr lang="zh-CN" altLang="en-US" sz="3200" b="1" dirty="0"/>
          </a:p>
          <a:p>
            <a:pPr eaLnBrk="1" hangingPunct="1">
              <a:lnSpc>
                <a:spcPct val="120000"/>
              </a:lnSpc>
            </a:pPr>
            <a:r>
              <a:rPr lang="zh-CN" altLang="en-US" sz="3200" b="1" dirty="0">
                <a:solidFill>
                  <a:srgbClr val="FF0000"/>
                </a:solidFill>
              </a:rPr>
              <a:t>范仲淹</a:t>
            </a:r>
            <a:r>
              <a:rPr lang="en-US" altLang="zh-CN" sz="3200" b="1" dirty="0">
                <a:sym typeface="+mn-ea"/>
              </a:rPr>
              <a:t>——</a:t>
            </a:r>
            <a:r>
              <a:rPr lang="zh-CN" altLang="en-US" sz="3200" b="1" dirty="0"/>
              <a:t>先天下之忧而忧</a:t>
            </a:r>
            <a:r>
              <a:rPr lang="en-US" altLang="zh-CN" sz="3200" b="1" dirty="0"/>
              <a:t>,</a:t>
            </a:r>
            <a:r>
              <a:rPr lang="zh-CN" altLang="en-US" sz="3200" b="1" dirty="0"/>
              <a:t>后天下之乐而乐</a:t>
            </a:r>
            <a:endParaRPr lang="zh-CN" altLang="en-US" sz="3200" b="1" dirty="0"/>
          </a:p>
          <a:p>
            <a:pPr eaLnBrk="1" hangingPunct="1">
              <a:lnSpc>
                <a:spcPct val="120000"/>
              </a:lnSpc>
            </a:pPr>
            <a:r>
              <a:rPr lang="zh-CN" altLang="en-US" sz="3200" b="1" dirty="0">
                <a:solidFill>
                  <a:srgbClr val="FF0000"/>
                </a:solidFill>
              </a:rPr>
              <a:t>苏轼</a:t>
            </a:r>
            <a:r>
              <a:rPr lang="en-US" altLang="zh-CN" sz="3200" b="1" dirty="0">
                <a:sym typeface="+mn-ea"/>
              </a:rPr>
              <a:t>——</a:t>
            </a:r>
            <a:r>
              <a:rPr lang="zh-CN" altLang="en-US" sz="3200" b="1" dirty="0"/>
              <a:t>报国之心</a:t>
            </a:r>
            <a:r>
              <a:rPr lang="en-US" altLang="zh-CN" sz="3200" b="1" dirty="0"/>
              <a:t>,</a:t>
            </a:r>
            <a:r>
              <a:rPr lang="zh-CN" altLang="en-US" sz="3200" b="1" dirty="0"/>
              <a:t>死而后已</a:t>
            </a:r>
            <a:endParaRPr lang="zh-CN" altLang="en-US" sz="3200" b="1" dirty="0"/>
          </a:p>
          <a:p>
            <a:pPr eaLnBrk="1" hangingPunct="1">
              <a:lnSpc>
                <a:spcPct val="120000"/>
              </a:lnSpc>
            </a:pPr>
            <a:r>
              <a:rPr lang="zh-CN" altLang="en-US" sz="3200" b="1" dirty="0">
                <a:solidFill>
                  <a:srgbClr val="FF0000"/>
                </a:solidFill>
              </a:rPr>
              <a:t>陆游</a:t>
            </a:r>
            <a:r>
              <a:rPr lang="en-US" altLang="zh-CN" sz="3200" b="1" dirty="0">
                <a:sym typeface="+mn-ea"/>
              </a:rPr>
              <a:t>——</a:t>
            </a:r>
            <a:r>
              <a:rPr lang="zh-CN" altLang="en-US" sz="3200" b="1" dirty="0"/>
              <a:t>位卑未敢忘忧国</a:t>
            </a:r>
            <a:endParaRPr lang="zh-CN" altLang="en-US" sz="3200" b="1" dirty="0"/>
          </a:p>
          <a:p>
            <a:pPr eaLnBrk="1" hangingPunct="1">
              <a:lnSpc>
                <a:spcPct val="120000"/>
              </a:lnSpc>
            </a:pPr>
            <a:r>
              <a:rPr lang="zh-CN" altLang="en-US" sz="3200" b="1" dirty="0">
                <a:solidFill>
                  <a:srgbClr val="FF0000"/>
                </a:solidFill>
              </a:rPr>
              <a:t>顾炎武</a:t>
            </a:r>
            <a:r>
              <a:rPr lang="en-US" altLang="zh-CN" sz="3200" b="1" dirty="0">
                <a:sym typeface="+mn-ea"/>
              </a:rPr>
              <a:t>——</a:t>
            </a:r>
            <a:r>
              <a:rPr lang="zh-CN" altLang="en-US" sz="3200" b="1" dirty="0"/>
              <a:t>天下兴亡</a:t>
            </a:r>
            <a:r>
              <a:rPr lang="en-US" altLang="zh-CN" sz="3200" b="1" dirty="0"/>
              <a:t>,</a:t>
            </a:r>
            <a:r>
              <a:rPr lang="zh-CN" altLang="en-US" sz="3200" b="1" dirty="0"/>
              <a:t>匹夫有责</a:t>
            </a:r>
            <a:endParaRPr lang="zh-CN" altLang="en-US" sz="3200" b="1" dirty="0"/>
          </a:p>
          <a:p>
            <a:pPr eaLnBrk="1" hangingPunct="1">
              <a:lnSpc>
                <a:spcPct val="120000"/>
              </a:lnSpc>
            </a:pPr>
            <a:r>
              <a:rPr lang="zh-CN" altLang="en-US" sz="3200" b="1" dirty="0">
                <a:solidFill>
                  <a:srgbClr val="FF0000"/>
                </a:solidFill>
              </a:rPr>
              <a:t>周恩来</a:t>
            </a:r>
            <a:r>
              <a:rPr lang="en-US" altLang="zh-CN" sz="3200" b="1" dirty="0">
                <a:sym typeface="+mn-ea"/>
              </a:rPr>
              <a:t>——</a:t>
            </a:r>
            <a:r>
              <a:rPr lang="zh-CN" altLang="en-US" sz="3200" b="1" dirty="0"/>
              <a:t>为中华崛起而读书</a:t>
            </a:r>
            <a:endParaRPr lang="zh-CN" altLang="en-US" sz="3200" b="1" dirty="0"/>
          </a:p>
          <a:p>
            <a:pPr eaLnBrk="1" hangingPunct="1">
              <a:lnSpc>
                <a:spcPct val="120000"/>
              </a:lnSpc>
            </a:pPr>
            <a:r>
              <a:rPr lang="zh-CN" altLang="en-US" sz="3200" b="1" dirty="0">
                <a:solidFill>
                  <a:srgbClr val="FF0000"/>
                </a:solidFill>
              </a:rPr>
              <a:t>我们</a:t>
            </a:r>
            <a:r>
              <a:rPr lang="en-US" altLang="zh-CN" sz="3200" b="1" dirty="0">
                <a:sym typeface="+mn-ea"/>
              </a:rPr>
              <a:t>——</a:t>
            </a:r>
            <a:endParaRPr lang="en-US" altLang="zh-CN" sz="3200" b="1" dirty="0"/>
          </a:p>
        </p:txBody>
      </p:sp>
      <p:sp>
        <p:nvSpPr>
          <p:cNvPr id="66563" name="灯片编号占位符 5"/>
          <p:cNvSpPr txBox="1">
            <a:spLocks noGrp="1"/>
          </p:cNvSpPr>
          <p:nvPr/>
        </p:nvSpPr>
        <p:spPr>
          <a:xfrm>
            <a:off x="8077200" y="6248400"/>
            <a:ext cx="2133600" cy="457200"/>
          </a:xfrm>
          <a:prstGeom prst="rect">
            <a:avLst/>
          </a:prstGeom>
          <a:noFill/>
          <a:ln w="9525">
            <a:noFill/>
          </a:ln>
        </p:spPr>
        <p:txBody>
          <a:bodyPr/>
          <a:lstStyle/>
          <a:p>
            <a:pPr algn="r"/>
            <a:fld id="{9A0DB2DC-4C9A-4742-B13C-FB6460FD3503}" type="slidenum">
              <a:rPr lang="en-US" altLang="zh-CN" sz="1000" dirty="0">
                <a:solidFill>
                  <a:schemeClr val="tx2"/>
                </a:solidFill>
                <a:latin typeface="Arial" panose="020B0604020202020204" pitchFamily="34" charset="0"/>
              </a:rPr>
            </a:fld>
            <a:endParaRPr lang="en-US" altLang="zh-CN" sz="1000" dirty="0">
              <a:solidFill>
                <a:schemeClr val="tx2"/>
              </a:solidFill>
              <a:latin typeface="Arial" panose="020B0604020202020204" pitchFamily="34" charset="0"/>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2466" name="Picture 2" descr="shuting"/>
          <p:cNvPicPr>
            <a:picLocks noChangeAspect="1"/>
          </p:cNvPicPr>
          <p:nvPr/>
        </p:nvPicPr>
        <p:blipFill>
          <a:blip r:embed="rId1" cstate="print"/>
          <a:stretch>
            <a:fillRect/>
          </a:stretch>
        </p:blipFill>
        <p:spPr>
          <a:xfrm>
            <a:off x="3252470" y="2145665"/>
            <a:ext cx="5687060" cy="4265295"/>
          </a:xfrm>
          <a:prstGeom prst="rect">
            <a:avLst/>
          </a:prstGeom>
          <a:noFill/>
          <a:ln w="9525">
            <a:noFill/>
          </a:ln>
        </p:spPr>
      </p:pic>
      <p:sp>
        <p:nvSpPr>
          <p:cNvPr id="62467" name="Text Box 3"/>
          <p:cNvSpPr txBox="1"/>
          <p:nvPr/>
        </p:nvSpPr>
        <p:spPr>
          <a:xfrm>
            <a:off x="2133600" y="762000"/>
            <a:ext cx="8153400" cy="1383665"/>
          </a:xfrm>
          <a:prstGeom prst="rect">
            <a:avLst/>
          </a:prstGeom>
          <a:noFill/>
          <a:ln w="9525">
            <a:noFill/>
          </a:ln>
        </p:spPr>
        <p:txBody>
          <a:bodyPr>
            <a:spAutoFit/>
          </a:bodyPr>
          <a:lstStyle/>
          <a:p>
            <a:pPr>
              <a:spcBef>
                <a:spcPct val="50000"/>
              </a:spcBef>
            </a:pPr>
            <a:r>
              <a:rPr lang="en-US" altLang="zh-CN" sz="2800" b="1" dirty="0">
                <a:solidFill>
                  <a:srgbClr val="000066"/>
                </a:solidFill>
                <a:latin typeface="Arial" panose="020B0604020202020204" pitchFamily="34" charset="0"/>
                <a:ea typeface="新宋体" panose="02010609030101010101" pitchFamily="49" charset="-122"/>
              </a:rPr>
              <a:t>       </a:t>
            </a:r>
            <a:r>
              <a:rPr lang="zh-CN" altLang="en-US" sz="2800" b="1" dirty="0">
                <a:solidFill>
                  <a:srgbClr val="000066"/>
                </a:solidFill>
                <a:latin typeface="Arial" panose="020B0604020202020204" pitchFamily="34" charset="0"/>
                <a:ea typeface="新宋体" panose="02010609030101010101" pitchFamily="49" charset="-122"/>
              </a:rPr>
              <a:t>我从来认为我是普通劳动人民中间的一员，我的忧伤和欢乐都是来自这块汗水和眼泪浸透的土地</a:t>
            </a:r>
            <a:r>
              <a:rPr lang="en-US" altLang="zh-CN" sz="2800" b="1" dirty="0">
                <a:solidFill>
                  <a:srgbClr val="000066"/>
                </a:solidFill>
                <a:latin typeface="Arial" panose="020B0604020202020204" pitchFamily="34" charset="0"/>
                <a:ea typeface="新宋体" panose="02010609030101010101" pitchFamily="49" charset="-122"/>
              </a:rPr>
              <a:t>……</a:t>
            </a:r>
            <a:r>
              <a:rPr lang="zh-CN" altLang="en-US" sz="2800" b="1" dirty="0">
                <a:solidFill>
                  <a:srgbClr val="000066"/>
                </a:solidFill>
                <a:latin typeface="Arial" panose="020B0604020202020204" pitchFamily="34" charset="0"/>
                <a:ea typeface="新宋体" panose="02010609030101010101" pitchFamily="49" charset="-122"/>
              </a:rPr>
              <a:t>纵然我是一枝芦苇，我也是属于你，祖国啊！</a:t>
            </a:r>
            <a:endParaRPr lang="zh-CN" altLang="en-US" sz="2800" b="1" dirty="0">
              <a:solidFill>
                <a:srgbClr val="000066"/>
              </a:solidFill>
              <a:latin typeface="Arial" panose="020B0604020202020204" pitchFamily="34" charset="0"/>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strips(downLeft)">
                                      <p:cBhvr>
                                        <p:cTn id="7" dur="500"/>
                                        <p:tgtEl>
                                          <p:spTgt spid="6246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2467"/>
                                        </p:tgtEl>
                                        <p:attrNameLst>
                                          <p:attrName>style.visibility</p:attrName>
                                        </p:attrNameLst>
                                      </p:cBhvr>
                                      <p:to>
                                        <p:strVal val="visible"/>
                                      </p:to>
                                    </p:set>
                                    <p:animEffect transition="in" filter="dissolve">
                                      <p:cBhvr>
                                        <p:cTn id="12" dur="5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6740525" y="1123315"/>
            <a:ext cx="3754755" cy="1008380"/>
          </a:xfr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300" b="0" i="0" u="none" strike="noStrike" kern="1200" cap="small" spc="0" normalizeH="0" baseline="0" noProof="0" dirty="0">
                <a:ln>
                  <a:noFill/>
                </a:ln>
                <a:solidFill>
                  <a:srgbClr val="A50021"/>
                </a:solidFill>
                <a:effectLst/>
                <a:uLnTx/>
                <a:uFillTx/>
                <a:latin typeface="方正琥珀简体" pitchFamily="1" charset="-122"/>
                <a:ea typeface="方正琥珀简体" pitchFamily="1" charset="-122"/>
                <a:cs typeface="+mj-cs"/>
              </a:rPr>
              <a:t>舒婷成就</a:t>
            </a:r>
            <a:endParaRPr kumimoji="0" lang="zh-CN" altLang="en-US" sz="4300" b="0" i="0" u="none" strike="noStrike" kern="1200" cap="small" spc="0" normalizeH="0" baseline="0" noProof="0" dirty="0">
              <a:ln>
                <a:noFill/>
              </a:ln>
              <a:solidFill>
                <a:srgbClr val="A50021"/>
              </a:solidFill>
              <a:effectLst/>
              <a:uLnTx/>
              <a:uFillTx/>
              <a:latin typeface="方正琥珀简体" pitchFamily="1" charset="-122"/>
              <a:ea typeface="方正琥珀简体" pitchFamily="1" charset="-122"/>
              <a:cs typeface="+mj-cs"/>
            </a:endParaRPr>
          </a:p>
        </p:txBody>
      </p:sp>
      <p:sp>
        <p:nvSpPr>
          <p:cNvPr id="24579" name="Rectangle 3"/>
          <p:cNvSpPr>
            <a:spLocks noGrp="1"/>
          </p:cNvSpPr>
          <p:nvPr>
            <p:ph idx="1"/>
          </p:nvPr>
        </p:nvSpPr>
        <p:spPr>
          <a:xfrm>
            <a:off x="6118225" y="2747645"/>
            <a:ext cx="5514975" cy="2768600"/>
          </a:xfrm>
          <a:solidFill>
            <a:schemeClr val="bg1">
              <a:alpha val="100000"/>
            </a:schemeClr>
          </a:solidFill>
        </p:spPr>
        <p:txBody>
          <a:bodyPr vert="horz" wrap="square" lIns="91440" tIns="45720" rIns="91440" bIns="45720" anchor="t"/>
          <a:lstStyle/>
          <a:p>
            <a:pPr eaLnBrk="1" hangingPunct="1">
              <a:lnSpc>
                <a:spcPct val="80000"/>
              </a:lnSpc>
            </a:pPr>
            <a:r>
              <a:rPr lang="en-US" altLang="zh-CN" b="1" dirty="0">
                <a:ea typeface="楷体_GB2312" pitchFamily="49" charset="-122"/>
              </a:rPr>
              <a:t>1982</a:t>
            </a:r>
            <a:r>
              <a:rPr lang="zh-CN" altLang="en-US" b="1" dirty="0">
                <a:ea typeface="楷体_GB2312" pitchFamily="49" charset="-122"/>
              </a:rPr>
              <a:t>年上海文艺出版社出版其诗集</a:t>
            </a:r>
            <a:r>
              <a:rPr lang="en-US" altLang="zh-CN" b="1" dirty="0">
                <a:solidFill>
                  <a:srgbClr val="FF0000"/>
                </a:solidFill>
                <a:ea typeface="楷体_GB2312" pitchFamily="49" charset="-122"/>
              </a:rPr>
              <a:t>《</a:t>
            </a:r>
            <a:r>
              <a:rPr lang="zh-CN" altLang="en-US" b="1" dirty="0">
                <a:solidFill>
                  <a:srgbClr val="FF0000"/>
                </a:solidFill>
                <a:ea typeface="楷体_GB2312" pitchFamily="49" charset="-122"/>
              </a:rPr>
              <a:t>双桅船</a:t>
            </a:r>
            <a:r>
              <a:rPr lang="en-US" altLang="zh-CN" b="1" dirty="0">
                <a:solidFill>
                  <a:srgbClr val="FF0000"/>
                </a:solidFill>
                <a:ea typeface="楷体_GB2312" pitchFamily="49" charset="-122"/>
              </a:rPr>
              <a:t>》</a:t>
            </a:r>
            <a:r>
              <a:rPr lang="zh-CN" altLang="en-US" b="1" dirty="0">
                <a:ea typeface="楷体_GB2312" pitchFamily="49" charset="-122"/>
              </a:rPr>
              <a:t>，获中国作协第一届优秀新诗</a:t>
            </a:r>
            <a:r>
              <a:rPr lang="en-US" altLang="zh-CN" b="1" dirty="0">
                <a:ea typeface="楷体_GB2312" pitchFamily="49" charset="-122"/>
              </a:rPr>
              <a:t>(</a:t>
            </a:r>
            <a:r>
              <a:rPr lang="zh-CN" altLang="en-US" b="1" dirty="0">
                <a:ea typeface="楷体_GB2312" pitchFamily="49" charset="-122"/>
              </a:rPr>
              <a:t>诗集</a:t>
            </a:r>
            <a:r>
              <a:rPr lang="en-US" altLang="zh-CN" b="1" dirty="0">
                <a:ea typeface="楷体_GB2312" pitchFamily="49" charset="-122"/>
              </a:rPr>
              <a:t>)</a:t>
            </a:r>
            <a:r>
              <a:rPr lang="zh-CN" altLang="en-US" b="1" dirty="0">
                <a:ea typeface="楷体_GB2312" pitchFamily="49" charset="-122"/>
              </a:rPr>
              <a:t>奖。</a:t>
            </a:r>
            <a:endParaRPr lang="zh-CN" altLang="en-US" b="1" dirty="0">
              <a:ea typeface="楷体_GB2312" pitchFamily="49" charset="-122"/>
            </a:endParaRPr>
          </a:p>
          <a:p>
            <a:pPr eaLnBrk="1" hangingPunct="1">
              <a:lnSpc>
                <a:spcPct val="80000"/>
              </a:lnSpc>
            </a:pPr>
            <a:r>
              <a:rPr lang="en-US" altLang="zh-CN" b="1" dirty="0">
                <a:solidFill>
                  <a:srgbClr val="FF0000"/>
                </a:solidFill>
                <a:ea typeface="楷体_GB2312" pitchFamily="49" charset="-122"/>
              </a:rPr>
              <a:t>《</a:t>
            </a:r>
            <a:r>
              <a:rPr lang="zh-CN" altLang="en-US" b="1" dirty="0">
                <a:solidFill>
                  <a:srgbClr val="FF0000"/>
                </a:solidFill>
                <a:ea typeface="楷体_GB2312" pitchFamily="49" charset="-122"/>
              </a:rPr>
              <a:t>祖国啊</a:t>
            </a:r>
            <a:r>
              <a:rPr lang="en-US" altLang="zh-CN" b="1" dirty="0">
                <a:solidFill>
                  <a:srgbClr val="FF0000"/>
                </a:solidFill>
                <a:ea typeface="楷体_GB2312" pitchFamily="49" charset="-122"/>
              </a:rPr>
              <a:t>!</a:t>
            </a:r>
            <a:r>
              <a:rPr lang="zh-CN" altLang="en-US" b="1" dirty="0">
                <a:solidFill>
                  <a:srgbClr val="FF0000"/>
                </a:solidFill>
                <a:ea typeface="楷体_GB2312" pitchFamily="49" charset="-122"/>
              </a:rPr>
              <a:t>我亲爱的祖国</a:t>
            </a:r>
            <a:r>
              <a:rPr lang="en-US" altLang="zh-CN" b="1" dirty="0">
                <a:solidFill>
                  <a:srgbClr val="FF0000"/>
                </a:solidFill>
                <a:ea typeface="楷体_GB2312" pitchFamily="49" charset="-122"/>
              </a:rPr>
              <a:t>》</a:t>
            </a:r>
            <a:r>
              <a:rPr lang="zh-CN" altLang="en-US" b="1" dirty="0">
                <a:ea typeface="楷体_GB2312" pitchFamily="49" charset="-122"/>
              </a:rPr>
              <a:t>获</a:t>
            </a:r>
            <a:r>
              <a:rPr lang="en-US" altLang="zh-CN" b="1" dirty="0">
                <a:ea typeface="楷体_GB2312" pitchFamily="49" charset="-122"/>
              </a:rPr>
              <a:t>1981</a:t>
            </a:r>
            <a:r>
              <a:rPr lang="zh-CN" altLang="en-US" b="1" dirty="0">
                <a:ea typeface="楷体_GB2312" pitchFamily="49" charset="-122"/>
              </a:rPr>
              <a:t>年全国优秀诗歌奖。</a:t>
            </a:r>
            <a:endParaRPr lang="zh-CN" altLang="en-US" b="1" dirty="0">
              <a:ea typeface="楷体_GB2312" pitchFamily="49" charset="-122"/>
            </a:endParaRPr>
          </a:p>
          <a:p>
            <a:pPr eaLnBrk="1" hangingPunct="1">
              <a:lnSpc>
                <a:spcPct val="80000"/>
              </a:lnSpc>
            </a:pPr>
            <a:r>
              <a:rPr lang="zh-CN" altLang="en-US" b="1" dirty="0">
                <a:ea typeface="楷体_GB2312" pitchFamily="49" charset="-122"/>
              </a:rPr>
              <a:t>主要著作：</a:t>
            </a:r>
            <a:r>
              <a:rPr lang="en-US" altLang="zh-CN" b="1" dirty="0">
                <a:ea typeface="楷体_GB2312" pitchFamily="49" charset="-122"/>
              </a:rPr>
              <a:t>《</a:t>
            </a:r>
            <a:r>
              <a:rPr lang="zh-CN" altLang="en-US" b="1" dirty="0">
                <a:ea typeface="楷体_GB2312" pitchFamily="49" charset="-122"/>
              </a:rPr>
              <a:t>舒婷顾城抒情诗选</a:t>
            </a:r>
            <a:r>
              <a:rPr lang="en-US" altLang="zh-CN" b="1" dirty="0">
                <a:ea typeface="楷体_GB2312" pitchFamily="49" charset="-122"/>
              </a:rPr>
              <a:t>》</a:t>
            </a:r>
            <a:r>
              <a:rPr lang="zh-CN" altLang="en-US" b="1" dirty="0">
                <a:ea typeface="楷体_GB2312" pitchFamily="49" charset="-122"/>
              </a:rPr>
              <a:t>，</a:t>
            </a:r>
            <a:r>
              <a:rPr lang="en-US" altLang="zh-CN" b="1" dirty="0">
                <a:solidFill>
                  <a:srgbClr val="FF0000"/>
                </a:solidFill>
                <a:ea typeface="楷体_GB2312" pitchFamily="49" charset="-122"/>
              </a:rPr>
              <a:t>《</a:t>
            </a:r>
            <a:r>
              <a:rPr lang="zh-CN" altLang="en-US" b="1" dirty="0">
                <a:solidFill>
                  <a:srgbClr val="FF0000"/>
                </a:solidFill>
                <a:ea typeface="楷体_GB2312" pitchFamily="49" charset="-122"/>
              </a:rPr>
              <a:t>致橡树</a:t>
            </a:r>
            <a:r>
              <a:rPr lang="en-US" altLang="zh-CN" b="1" dirty="0">
                <a:solidFill>
                  <a:srgbClr val="FF0000"/>
                </a:solidFill>
                <a:ea typeface="楷体_GB2312" pitchFamily="49" charset="-122"/>
              </a:rPr>
              <a:t>》</a:t>
            </a:r>
            <a:r>
              <a:rPr lang="zh-CN" altLang="en-US" b="1" dirty="0">
                <a:ea typeface="楷体_GB2312" pitchFamily="49" charset="-122"/>
              </a:rPr>
              <a:t>，</a:t>
            </a:r>
            <a:r>
              <a:rPr lang="zh-CN" altLang="en-US" b="1" dirty="0">
                <a:solidFill>
                  <a:srgbClr val="0000FF"/>
                </a:solidFill>
                <a:ea typeface="楷体_GB2312" pitchFamily="49" charset="-122"/>
              </a:rPr>
              <a:t>散文集</a:t>
            </a:r>
            <a:r>
              <a:rPr lang="en-US" altLang="zh-CN" b="1" dirty="0">
                <a:solidFill>
                  <a:srgbClr val="0000FF"/>
                </a:solidFill>
                <a:ea typeface="楷体_GB2312" pitchFamily="49" charset="-122"/>
              </a:rPr>
              <a:t>《</a:t>
            </a:r>
            <a:r>
              <a:rPr lang="zh-CN" altLang="en-US" b="1" dirty="0">
                <a:solidFill>
                  <a:srgbClr val="0000FF"/>
                </a:solidFill>
                <a:ea typeface="楷体_GB2312" pitchFamily="49" charset="-122"/>
              </a:rPr>
              <a:t>心烟</a:t>
            </a:r>
            <a:r>
              <a:rPr lang="en-US" altLang="zh-CN" b="1" dirty="0">
                <a:solidFill>
                  <a:srgbClr val="0000FF"/>
                </a:solidFill>
                <a:ea typeface="楷体_GB2312" pitchFamily="49" charset="-122"/>
              </a:rPr>
              <a:t>》</a:t>
            </a:r>
            <a:r>
              <a:rPr lang="zh-CN" altLang="en-US" b="1" dirty="0">
                <a:ea typeface="楷体_GB2312" pitchFamily="49" charset="-122"/>
              </a:rPr>
              <a:t>。</a:t>
            </a:r>
            <a:endParaRPr lang="zh-CN" altLang="en-US" b="1" dirty="0">
              <a:ea typeface="楷体_GB2312" pitchFamily="49" charset="-122"/>
            </a:endParaRPr>
          </a:p>
          <a:p>
            <a:pPr eaLnBrk="1" hangingPunct="1">
              <a:lnSpc>
                <a:spcPct val="80000"/>
              </a:lnSpc>
            </a:pPr>
            <a:endParaRPr lang="en-US" altLang="zh-CN" sz="2600" dirty="0"/>
          </a:p>
        </p:txBody>
      </p:sp>
      <p:sp>
        <p:nvSpPr>
          <p:cNvPr id="24580" name="Text Box 4"/>
          <p:cNvSpPr txBox="1"/>
          <p:nvPr/>
        </p:nvSpPr>
        <p:spPr>
          <a:xfrm>
            <a:off x="6959600" y="908050"/>
            <a:ext cx="2592388" cy="368300"/>
          </a:xfrm>
          <a:prstGeom prst="rect">
            <a:avLst/>
          </a:prstGeom>
          <a:noFill/>
          <a:ln w="9525">
            <a:noFill/>
          </a:ln>
        </p:spPr>
        <p:txBody>
          <a:bodyPr>
            <a:spAutoFit/>
          </a:bodyPr>
          <a:lstStyle/>
          <a:p>
            <a:pPr>
              <a:spcBef>
                <a:spcPct val="50000"/>
              </a:spcBef>
            </a:pPr>
            <a:endParaRPr lang="zh-CN" altLang="en-US" dirty="0">
              <a:solidFill>
                <a:srgbClr val="000000"/>
              </a:solidFill>
              <a:latin typeface="Arial" panose="020B0604020202020204" pitchFamily="34" charset="0"/>
            </a:endParaRPr>
          </a:p>
        </p:txBody>
      </p:sp>
      <p:pic>
        <p:nvPicPr>
          <p:cNvPr id="24581" name="Picture 5" descr="无标题"/>
          <p:cNvPicPr>
            <a:picLocks noChangeAspect="1"/>
          </p:cNvPicPr>
          <p:nvPr/>
        </p:nvPicPr>
        <p:blipFill>
          <a:blip r:embed="rId1" cstate="print"/>
          <a:stretch>
            <a:fillRect/>
          </a:stretch>
        </p:blipFill>
        <p:spPr>
          <a:xfrm>
            <a:off x="1091565" y="1518920"/>
            <a:ext cx="4572000" cy="3357563"/>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p:cNvSpPr>
          <p:nvPr>
            <p:ph type="body"/>
          </p:nvPr>
        </p:nvSpPr>
        <p:spPr>
          <a:xfrm>
            <a:off x="1583690" y="895668"/>
            <a:ext cx="8229600" cy="4525962"/>
          </a:xfrm>
        </p:spPr>
        <p:txBody>
          <a:bodyPr vert="horz" wrap="square" lIns="91440" tIns="45720" rIns="91440" bIns="45720" anchor="t"/>
          <a:lstStyle/>
          <a:p>
            <a:pPr eaLnBrk="1" hangingPunct="1">
              <a:buNone/>
            </a:pPr>
            <a:r>
              <a:rPr lang="zh-CN" altLang="en-US" sz="4000" b="1" dirty="0">
                <a:ea typeface="黑体" panose="02010609060101010101" pitchFamily="49" charset="-122"/>
              </a:rPr>
              <a:t>舒婷诗欣赏。</a:t>
            </a:r>
            <a:endParaRPr lang="zh-CN" altLang="en-US" sz="4000" b="1" dirty="0">
              <a:ea typeface="黑体" panose="02010609060101010101" pitchFamily="49" charset="-122"/>
            </a:endParaRPr>
          </a:p>
          <a:p>
            <a:pPr eaLnBrk="1" hangingPunct="1"/>
            <a:r>
              <a:rPr lang="zh-CN" altLang="en-US" sz="4000" b="1" dirty="0">
                <a:ea typeface="黑体" panose="02010609060101010101" pitchFamily="49" charset="-122"/>
              </a:rPr>
              <a:t>谈谈你的读后感。</a:t>
            </a:r>
            <a:endParaRPr lang="zh-CN" altLang="en-US" sz="4000" b="1" dirty="0">
              <a:ea typeface="黑体" panose="02010609060101010101" pitchFamily="49" charset="-122"/>
            </a:endParaRPr>
          </a:p>
        </p:txBody>
      </p:sp>
      <p:sp>
        <p:nvSpPr>
          <p:cNvPr id="66563" name="Text Box 3">
            <a:hlinkClick r:id="rId1" action="ppaction://hlinkfile"/>
          </p:cNvPr>
          <p:cNvSpPr txBox="1">
            <a:spLocks noChangeArrowheads="1"/>
          </p:cNvSpPr>
          <p:nvPr/>
        </p:nvSpPr>
        <p:spPr bwMode="auto">
          <a:xfrm>
            <a:off x="3792538" y="2852738"/>
            <a:ext cx="4679950" cy="1014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0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rPr>
              <a:t>《</a:t>
            </a:r>
            <a:r>
              <a:rPr kumimoji="0" lang="zh-CN" altLang="en-US" sz="60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rPr>
              <a:t>致橡树</a:t>
            </a:r>
            <a:r>
              <a:rPr kumimoji="0" lang="en-US" sz="60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rPr>
              <a:t>》</a:t>
            </a:r>
            <a:endParaRPr kumimoji="0" lang="en-US" sz="60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Arial" panose="020B0604020202020204" pitchFamily="34" charset="0"/>
              <a:ea typeface="华文行楷" panose="020108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animEffect transition="in" filter="fade">
                                      <p:cBhvr>
                                        <p:cTn id="7" dur="1000"/>
                                        <p:tgtEl>
                                          <p:spTgt spid="66562">
                                            <p:txEl>
                                              <p:pRg st="0" end="0"/>
                                            </p:txEl>
                                          </p:spTgt>
                                        </p:tgtEl>
                                      </p:cBhvr>
                                    </p:animEffect>
                                    <p:anim calcmode="lin" valueType="num">
                                      <p:cBhvr>
                                        <p:cTn id="8" dur="1000" fill="hold"/>
                                        <p:tgtEl>
                                          <p:spTgt spid="6656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65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6562">
                                            <p:txEl>
                                              <p:pRg st="1" end="1"/>
                                            </p:txEl>
                                          </p:spTgt>
                                        </p:tgtEl>
                                        <p:attrNameLst>
                                          <p:attrName>style.visibility</p:attrName>
                                        </p:attrNameLst>
                                      </p:cBhvr>
                                      <p:to>
                                        <p:strVal val="visible"/>
                                      </p:to>
                                    </p:set>
                                    <p:animEffect transition="in" filter="fade">
                                      <p:cBhvr>
                                        <p:cTn id="14" dur="1000"/>
                                        <p:tgtEl>
                                          <p:spTgt spid="66562">
                                            <p:txEl>
                                              <p:pRg st="1" end="1"/>
                                            </p:txEl>
                                          </p:spTgt>
                                        </p:tgtEl>
                                      </p:cBhvr>
                                    </p:animEffect>
                                    <p:anim calcmode="lin" valueType="num">
                                      <p:cBhvr>
                                        <p:cTn id="15" dur="1000" fill="hold"/>
                                        <p:tgtEl>
                                          <p:spTgt spid="6656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656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66563"/>
                                        </p:tgtEl>
                                        <p:attrNameLst>
                                          <p:attrName>style.visibility</p:attrName>
                                        </p:attrNameLst>
                                      </p:cBhvr>
                                      <p:to>
                                        <p:strVal val="visible"/>
                                      </p:to>
                                    </p:set>
                                    <p:animEffect transition="in" filter="dissolve">
                                      <p:cBhvr>
                                        <p:cTn id="21" dur="500"/>
                                        <p:tgtEl>
                                          <p:spTgt spid="66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P spid="6656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8610" name="Rectangle 2"/>
          <p:cNvSpPr/>
          <p:nvPr/>
        </p:nvSpPr>
        <p:spPr>
          <a:xfrm>
            <a:off x="2326005" y="1547495"/>
            <a:ext cx="5943600" cy="368300"/>
          </a:xfrm>
          <a:prstGeom prst="rect">
            <a:avLst/>
          </a:prstGeom>
          <a:noFill/>
          <a:ln w="9525">
            <a:noFill/>
          </a:ln>
        </p:spPr>
        <p:txBody>
          <a:bodyPr>
            <a:spAutoFit/>
          </a:bodyPr>
          <a:lstStyle/>
          <a:p>
            <a:pPr indent="1219200" algn="just"/>
            <a:endParaRPr lang="zh-CN" altLang="en-US" dirty="0">
              <a:latin typeface="Times New Roman" panose="02020603050405020304" pitchFamily="18" charset="0"/>
            </a:endParaRPr>
          </a:p>
        </p:txBody>
      </p:sp>
      <p:sp>
        <p:nvSpPr>
          <p:cNvPr id="68611" name="Rectangle 3"/>
          <p:cNvSpPr/>
          <p:nvPr/>
        </p:nvSpPr>
        <p:spPr>
          <a:xfrm>
            <a:off x="407035" y="614680"/>
            <a:ext cx="4572000" cy="1045210"/>
          </a:xfrm>
          <a:prstGeom prst="rect">
            <a:avLst/>
          </a:prstGeom>
          <a:noFill/>
          <a:ln w="9525">
            <a:noFill/>
          </a:ln>
        </p:spPr>
        <p:txBody>
          <a:bodyPr>
            <a:spAutoFit/>
          </a:bodyPr>
          <a:lstStyle/>
          <a:p>
            <a:pPr>
              <a:spcBef>
                <a:spcPct val="50000"/>
              </a:spcBef>
            </a:pPr>
            <a:r>
              <a:rPr lang="zh-CN" altLang="en-US" sz="3200" b="1" dirty="0">
                <a:solidFill>
                  <a:schemeClr val="tx1"/>
                </a:solidFill>
                <a:latin typeface="楷体_GB2312" pitchFamily="49" charset="-122"/>
                <a:ea typeface="楷体_GB2312" pitchFamily="49" charset="-122"/>
              </a:rPr>
              <a:t>致  橡  树</a:t>
            </a:r>
            <a:endParaRPr lang="zh-CN" altLang="en-US" sz="3200" b="1" dirty="0">
              <a:solidFill>
                <a:schemeClr val="tx1"/>
              </a:solidFill>
              <a:latin typeface="楷体_GB2312" pitchFamily="49" charset="-122"/>
              <a:ea typeface="楷体_GB2312" pitchFamily="49" charset="-122"/>
            </a:endParaRPr>
          </a:p>
          <a:p>
            <a:pPr eaLnBrk="0" hangingPunct="0">
              <a:spcBef>
                <a:spcPct val="50000"/>
              </a:spcBef>
            </a:pPr>
            <a:r>
              <a:rPr lang="zh-CN" altLang="en-US" sz="2000" dirty="0">
                <a:solidFill>
                  <a:schemeClr val="tx1"/>
                </a:solidFill>
                <a:latin typeface="Arial" panose="020B0604020202020204" pitchFamily="34" charset="0"/>
              </a:rPr>
              <a:t>                               </a:t>
            </a:r>
            <a:endParaRPr lang="zh-CN" altLang="en-US" sz="2000" dirty="0">
              <a:solidFill>
                <a:schemeClr val="tx1"/>
              </a:solidFill>
              <a:latin typeface="Arial" panose="020B0604020202020204" pitchFamily="34" charset="0"/>
            </a:endParaRPr>
          </a:p>
        </p:txBody>
      </p:sp>
      <p:sp>
        <p:nvSpPr>
          <p:cNvPr id="68612" name="Rectangle 4"/>
          <p:cNvSpPr/>
          <p:nvPr/>
        </p:nvSpPr>
        <p:spPr>
          <a:xfrm>
            <a:off x="7050405" y="879158"/>
            <a:ext cx="1198880" cy="398780"/>
          </a:xfrm>
          <a:prstGeom prst="rect">
            <a:avLst/>
          </a:prstGeom>
          <a:noFill/>
          <a:ln w="9525">
            <a:noFill/>
          </a:ln>
        </p:spPr>
        <p:txBody>
          <a:bodyPr wrap="none">
            <a:spAutoFit/>
          </a:bodyPr>
          <a:lstStyle/>
          <a:p>
            <a:r>
              <a:rPr lang="en-US" altLang="zh-CN" sz="2000" dirty="0">
                <a:solidFill>
                  <a:schemeClr val="bg1"/>
                </a:solidFill>
                <a:latin typeface="Arial" panose="020B0604020202020204" pitchFamily="34" charset="0"/>
              </a:rPr>
              <a:t>——</a:t>
            </a:r>
            <a:r>
              <a:rPr lang="zh-CN" altLang="en-US" sz="2000" dirty="0">
                <a:solidFill>
                  <a:schemeClr val="bg1"/>
                </a:solidFill>
                <a:latin typeface="Arial" panose="020B0604020202020204" pitchFamily="34" charset="0"/>
              </a:rPr>
              <a:t>舒婷</a:t>
            </a:r>
            <a:endParaRPr lang="zh-CN" altLang="en-US" sz="2000" dirty="0">
              <a:solidFill>
                <a:schemeClr val="bg1"/>
              </a:solidFill>
              <a:latin typeface="Arial" panose="020B0604020202020204" pitchFamily="34" charset="0"/>
            </a:endParaRPr>
          </a:p>
        </p:txBody>
      </p:sp>
      <p:sp>
        <p:nvSpPr>
          <p:cNvPr id="68613" name="Text Box 5"/>
          <p:cNvSpPr txBox="1"/>
          <p:nvPr/>
        </p:nvSpPr>
        <p:spPr>
          <a:xfrm>
            <a:off x="7507605" y="1076008"/>
            <a:ext cx="1407795" cy="583565"/>
          </a:xfrm>
          <a:prstGeom prst="rect">
            <a:avLst/>
          </a:prstGeom>
          <a:noFill/>
          <a:ln w="9525">
            <a:noFill/>
          </a:ln>
        </p:spPr>
        <p:txBody>
          <a:bodyPr wrap="none">
            <a:spAutoFit/>
          </a:bodyPr>
          <a:lstStyle/>
          <a:p>
            <a:r>
              <a:rPr lang="zh-CN" altLang="en-US" sz="3200" b="1" dirty="0">
                <a:solidFill>
                  <a:srgbClr val="CC00FF"/>
                </a:solidFill>
                <a:latin typeface="Arial" panose="020B0604020202020204" pitchFamily="34" charset="0"/>
                <a:ea typeface="楷体_GB2312" pitchFamily="49" charset="-122"/>
              </a:rPr>
              <a:t>不依附</a:t>
            </a:r>
            <a:endParaRPr lang="zh-CN" altLang="en-US" sz="3200" b="1" dirty="0">
              <a:solidFill>
                <a:srgbClr val="CC00FF"/>
              </a:solidFill>
              <a:latin typeface="Arial" panose="020B0604020202020204" pitchFamily="34" charset="0"/>
              <a:ea typeface="楷体_GB2312" pitchFamily="49" charset="-122"/>
            </a:endParaRPr>
          </a:p>
        </p:txBody>
      </p:sp>
      <p:sp>
        <p:nvSpPr>
          <p:cNvPr id="68614" name="Text Box 6"/>
          <p:cNvSpPr txBox="1"/>
          <p:nvPr/>
        </p:nvSpPr>
        <p:spPr>
          <a:xfrm>
            <a:off x="7475855" y="1801495"/>
            <a:ext cx="1407795" cy="583565"/>
          </a:xfrm>
          <a:prstGeom prst="rect">
            <a:avLst/>
          </a:prstGeom>
          <a:noFill/>
          <a:ln w="9525">
            <a:noFill/>
          </a:ln>
        </p:spPr>
        <p:txBody>
          <a:bodyPr wrap="none">
            <a:spAutoFit/>
          </a:bodyPr>
          <a:lstStyle/>
          <a:p>
            <a:r>
              <a:rPr lang="zh-CN" altLang="en-US" sz="3200" b="1" dirty="0">
                <a:solidFill>
                  <a:srgbClr val="CC00FF"/>
                </a:solidFill>
                <a:latin typeface="Arial" panose="020B0604020202020204" pitchFamily="34" charset="0"/>
                <a:ea typeface="楷体_GB2312" pitchFamily="49" charset="-122"/>
              </a:rPr>
              <a:t>不崇拜</a:t>
            </a:r>
            <a:endParaRPr lang="zh-CN" altLang="en-US" sz="3200" b="1" dirty="0">
              <a:solidFill>
                <a:srgbClr val="CC00FF"/>
              </a:solidFill>
              <a:latin typeface="Arial" panose="020B0604020202020204" pitchFamily="34" charset="0"/>
              <a:ea typeface="楷体_GB2312" pitchFamily="49" charset="-122"/>
            </a:endParaRPr>
          </a:p>
        </p:txBody>
      </p:sp>
      <p:sp>
        <p:nvSpPr>
          <p:cNvPr id="68615" name="Text Box 7"/>
          <p:cNvSpPr txBox="1"/>
          <p:nvPr/>
        </p:nvSpPr>
        <p:spPr>
          <a:xfrm>
            <a:off x="7475855" y="2559050"/>
            <a:ext cx="3048000" cy="583565"/>
          </a:xfrm>
          <a:prstGeom prst="rect">
            <a:avLst/>
          </a:prstGeom>
          <a:noFill/>
          <a:ln w="9525">
            <a:noFill/>
          </a:ln>
        </p:spPr>
        <p:txBody>
          <a:bodyPr>
            <a:spAutoFit/>
          </a:bodyPr>
          <a:lstStyle/>
          <a:p>
            <a:r>
              <a:rPr lang="zh-CN" altLang="en-US" sz="3200" b="1" dirty="0">
                <a:solidFill>
                  <a:srgbClr val="CC00FF"/>
                </a:solidFill>
                <a:latin typeface="Arial" panose="020B0604020202020204" pitchFamily="34" charset="0"/>
                <a:ea typeface="楷体_GB2312" pitchFamily="49" charset="-122"/>
              </a:rPr>
              <a:t>不止是奉献</a:t>
            </a:r>
            <a:endParaRPr lang="zh-CN" altLang="en-US" sz="3200" b="1" dirty="0">
              <a:solidFill>
                <a:srgbClr val="CC00FF"/>
              </a:solidFill>
              <a:latin typeface="Arial" panose="020B0604020202020204" pitchFamily="34" charset="0"/>
              <a:ea typeface="楷体_GB2312" pitchFamily="49" charset="-122"/>
            </a:endParaRPr>
          </a:p>
        </p:txBody>
      </p:sp>
      <p:sp>
        <p:nvSpPr>
          <p:cNvPr id="68616" name="Text Box 8"/>
          <p:cNvSpPr txBox="1"/>
          <p:nvPr/>
        </p:nvSpPr>
        <p:spPr>
          <a:xfrm>
            <a:off x="7507605" y="3313430"/>
            <a:ext cx="2743200" cy="583565"/>
          </a:xfrm>
          <a:prstGeom prst="rect">
            <a:avLst/>
          </a:prstGeom>
          <a:noFill/>
          <a:ln w="9525">
            <a:noFill/>
          </a:ln>
        </p:spPr>
        <p:txBody>
          <a:bodyPr>
            <a:spAutoFit/>
          </a:bodyPr>
          <a:lstStyle/>
          <a:p>
            <a:r>
              <a:rPr lang="zh-CN" altLang="en-US" sz="3200" b="1" dirty="0">
                <a:solidFill>
                  <a:srgbClr val="CC00FF"/>
                </a:solidFill>
                <a:latin typeface="Arial" panose="020B0604020202020204" pitchFamily="34" charset="0"/>
                <a:ea typeface="楷体_GB2312" pitchFamily="49" charset="-122"/>
              </a:rPr>
              <a:t>不止是陪衬</a:t>
            </a:r>
            <a:endParaRPr lang="zh-CN" altLang="en-US" sz="3200" b="1" dirty="0">
              <a:solidFill>
                <a:srgbClr val="CC00FF"/>
              </a:solidFill>
              <a:latin typeface="Arial" panose="020B0604020202020204" pitchFamily="34" charset="0"/>
              <a:ea typeface="楷体_GB2312" pitchFamily="49" charset="-122"/>
            </a:endParaRPr>
          </a:p>
        </p:txBody>
      </p:sp>
      <p:sp>
        <p:nvSpPr>
          <p:cNvPr id="68617" name="Text Box 9"/>
          <p:cNvSpPr txBox="1"/>
          <p:nvPr/>
        </p:nvSpPr>
        <p:spPr>
          <a:xfrm>
            <a:off x="7507605" y="4037965"/>
            <a:ext cx="3505200" cy="583565"/>
          </a:xfrm>
          <a:prstGeom prst="rect">
            <a:avLst/>
          </a:prstGeom>
          <a:noFill/>
          <a:ln w="9525">
            <a:noFill/>
          </a:ln>
        </p:spPr>
        <p:txBody>
          <a:bodyPr>
            <a:spAutoFit/>
          </a:bodyPr>
          <a:lstStyle/>
          <a:p>
            <a:r>
              <a:rPr lang="zh-CN" altLang="en-US" sz="3200" b="1" dirty="0">
                <a:solidFill>
                  <a:srgbClr val="CC00FF"/>
                </a:solidFill>
                <a:latin typeface="Arial" panose="020B0604020202020204" pitchFamily="34" charset="0"/>
                <a:ea typeface="楷体_GB2312" pitchFamily="49" charset="-122"/>
              </a:rPr>
              <a:t>不止是满足需要</a:t>
            </a:r>
            <a:endParaRPr lang="zh-CN" altLang="en-US" sz="3200" b="1" dirty="0">
              <a:solidFill>
                <a:srgbClr val="CC00FF"/>
              </a:solidFill>
              <a:latin typeface="Arial" panose="020B0604020202020204" pitchFamily="34" charset="0"/>
              <a:ea typeface="楷体_GB2312" pitchFamily="49" charset="-122"/>
            </a:endParaRPr>
          </a:p>
        </p:txBody>
      </p:sp>
      <p:sp>
        <p:nvSpPr>
          <p:cNvPr id="68618" name="Text Box 10"/>
          <p:cNvSpPr txBox="1"/>
          <p:nvPr/>
        </p:nvSpPr>
        <p:spPr>
          <a:xfrm>
            <a:off x="7507605" y="4662170"/>
            <a:ext cx="3657600" cy="1076325"/>
          </a:xfrm>
          <a:prstGeom prst="rect">
            <a:avLst/>
          </a:prstGeom>
          <a:noFill/>
          <a:ln w="9525">
            <a:noFill/>
          </a:ln>
        </p:spPr>
        <p:txBody>
          <a:bodyPr>
            <a:spAutoFit/>
          </a:bodyPr>
          <a:lstStyle/>
          <a:p>
            <a:r>
              <a:rPr lang="zh-CN" altLang="en-US" sz="3200" b="1" dirty="0">
                <a:solidFill>
                  <a:srgbClr val="190033"/>
                </a:solidFill>
                <a:latin typeface="Arial" panose="020B0604020202020204" pitchFamily="34" charset="0"/>
                <a:ea typeface="楷体_GB2312" pitchFamily="49" charset="-122"/>
              </a:rPr>
              <a:t>人格的平等，</a:t>
            </a:r>
            <a:endParaRPr lang="zh-CN" altLang="en-US" sz="3200" b="1" dirty="0">
              <a:solidFill>
                <a:srgbClr val="190033"/>
              </a:solidFill>
              <a:latin typeface="Arial" panose="020B0604020202020204" pitchFamily="34" charset="0"/>
              <a:ea typeface="楷体_GB2312" pitchFamily="49" charset="-122"/>
            </a:endParaRPr>
          </a:p>
          <a:p>
            <a:r>
              <a:rPr lang="zh-CN" altLang="en-US" sz="3200" b="1" dirty="0">
                <a:solidFill>
                  <a:srgbClr val="190033"/>
                </a:solidFill>
                <a:latin typeface="Arial" panose="020B0604020202020204" pitchFamily="34" charset="0"/>
                <a:ea typeface="楷体_GB2312" pitchFamily="49" charset="-122"/>
              </a:rPr>
              <a:t>精神的独立</a:t>
            </a:r>
            <a:endParaRPr lang="zh-CN" altLang="en-US" sz="3200" b="1" dirty="0">
              <a:solidFill>
                <a:srgbClr val="190033"/>
              </a:solidFill>
              <a:latin typeface="Arial" panose="020B0604020202020204" pitchFamily="34" charset="0"/>
              <a:ea typeface="楷体_GB2312" pitchFamily="49" charset="-122"/>
            </a:endParaRPr>
          </a:p>
        </p:txBody>
      </p:sp>
      <p:sp>
        <p:nvSpPr>
          <p:cNvPr id="68619" name="Text Box 11"/>
          <p:cNvSpPr txBox="1"/>
          <p:nvPr/>
        </p:nvSpPr>
        <p:spPr>
          <a:xfrm>
            <a:off x="7507605" y="5738495"/>
            <a:ext cx="3733800" cy="1076325"/>
          </a:xfrm>
          <a:prstGeom prst="rect">
            <a:avLst/>
          </a:prstGeom>
          <a:noFill/>
          <a:ln w="9525">
            <a:noFill/>
          </a:ln>
        </p:spPr>
        <p:txBody>
          <a:bodyPr>
            <a:spAutoFit/>
          </a:bodyPr>
          <a:lstStyle/>
          <a:p>
            <a:r>
              <a:rPr lang="zh-CN" altLang="en-US" sz="3200" b="1" dirty="0">
                <a:solidFill>
                  <a:srgbClr val="190033"/>
                </a:solidFill>
                <a:latin typeface="Arial" panose="020B0604020202020204" pitchFamily="34" charset="0"/>
                <a:ea typeface="楷体_GB2312" pitchFamily="49" charset="-122"/>
              </a:rPr>
              <a:t>感情的相依相伴</a:t>
            </a:r>
            <a:endParaRPr lang="zh-CN" altLang="en-US" sz="3200" b="1" dirty="0">
              <a:solidFill>
                <a:srgbClr val="190033"/>
              </a:solidFill>
              <a:latin typeface="Arial" panose="020B0604020202020204" pitchFamily="34" charset="0"/>
              <a:ea typeface="楷体_GB2312" pitchFamily="49" charset="-122"/>
            </a:endParaRPr>
          </a:p>
          <a:p>
            <a:r>
              <a:rPr lang="zh-CN" altLang="en-US" sz="3200" b="1" dirty="0">
                <a:solidFill>
                  <a:srgbClr val="190033"/>
                </a:solidFill>
                <a:latin typeface="Arial" panose="020B0604020202020204" pitchFamily="34" charset="0"/>
                <a:ea typeface="楷体_GB2312" pitchFamily="49" charset="-122"/>
              </a:rPr>
              <a:t>相互支持相互理解</a:t>
            </a:r>
            <a:endParaRPr lang="zh-CN" altLang="en-US" sz="3200" b="1" dirty="0">
              <a:solidFill>
                <a:srgbClr val="190033"/>
              </a:solidFill>
              <a:latin typeface="Arial" panose="020B0604020202020204" pitchFamily="34" charset="0"/>
              <a:ea typeface="楷体_GB2312" pitchFamily="49" charset="-122"/>
            </a:endParaRPr>
          </a:p>
        </p:txBody>
      </p:sp>
      <p:sp>
        <p:nvSpPr>
          <p:cNvPr id="68620" name="Text Box 12"/>
          <p:cNvSpPr txBox="1"/>
          <p:nvPr/>
        </p:nvSpPr>
        <p:spPr>
          <a:xfrm>
            <a:off x="2554605" y="1076325"/>
            <a:ext cx="4495800" cy="5600700"/>
          </a:xfrm>
          <a:prstGeom prst="rect">
            <a:avLst/>
          </a:prstGeom>
          <a:noFill/>
          <a:ln w="9525">
            <a:noFill/>
          </a:ln>
        </p:spPr>
        <p:txBody>
          <a:bodyPr>
            <a:spAutoFit/>
          </a:bodyPr>
          <a:lstStyle/>
          <a:p>
            <a:pPr algn="just"/>
            <a:r>
              <a:rPr lang="zh-CN" altLang="en-US" sz="2000" b="1" dirty="0">
                <a:latin typeface="Arial" panose="020B0604020202020204" pitchFamily="34" charset="0"/>
              </a:rPr>
              <a:t>我如果爱你</a:t>
            </a:r>
            <a:r>
              <a:rPr lang="zh-CN" altLang="en-US" sz="2000" b="1" dirty="0">
                <a:latin typeface="宋体" panose="02010600030101010101" pitchFamily="2" charset="-122"/>
              </a:rPr>
              <a:t>──</a:t>
            </a:r>
            <a:endParaRPr lang="zh-CN" altLang="en-US" sz="2000" b="1" dirty="0">
              <a:latin typeface="Arial" panose="020B0604020202020204" pitchFamily="34" charset="0"/>
            </a:endParaRPr>
          </a:p>
          <a:p>
            <a:pPr algn="just" eaLnBrk="0" hangingPunct="0"/>
            <a:r>
              <a:rPr lang="zh-CN" altLang="en-US" sz="2000" b="1" dirty="0">
                <a:latin typeface="Arial" panose="020B0604020202020204" pitchFamily="34" charset="0"/>
              </a:rPr>
              <a:t>决不像</a:t>
            </a:r>
            <a:r>
              <a:rPr lang="zh-CN" altLang="en-US" sz="2000" b="1" dirty="0">
                <a:solidFill>
                  <a:srgbClr val="FF0000"/>
                </a:solidFill>
                <a:latin typeface="Arial" panose="020B0604020202020204" pitchFamily="34" charset="0"/>
              </a:rPr>
              <a:t>攀援的凌霄花，</a:t>
            </a:r>
            <a:endParaRPr lang="zh-CN" altLang="en-US" sz="2000" b="1" dirty="0">
              <a:solidFill>
                <a:srgbClr val="FF0000"/>
              </a:solidFill>
              <a:latin typeface="Arial" panose="020B0604020202020204" pitchFamily="34" charset="0"/>
            </a:endParaRPr>
          </a:p>
          <a:p>
            <a:pPr algn="just" eaLnBrk="0" hangingPunct="0"/>
            <a:r>
              <a:rPr lang="zh-CN" altLang="en-US" sz="2000" b="1" dirty="0">
                <a:latin typeface="Arial" panose="020B0604020202020204" pitchFamily="34" charset="0"/>
              </a:rPr>
              <a:t>借你的高枝炫耀自己；</a:t>
            </a:r>
            <a:endParaRPr lang="zh-CN" altLang="en-US" sz="2000" b="1" dirty="0">
              <a:latin typeface="Arial" panose="020B0604020202020204" pitchFamily="34" charset="0"/>
            </a:endParaRPr>
          </a:p>
          <a:p>
            <a:pPr algn="just" eaLnBrk="0" hangingPunct="0"/>
            <a:r>
              <a:rPr lang="zh-CN" altLang="en-US" sz="2000" b="1" dirty="0">
                <a:latin typeface="Arial" panose="020B0604020202020204" pitchFamily="34" charset="0"/>
              </a:rPr>
              <a:t>我如果爱你──</a:t>
            </a:r>
            <a:endParaRPr lang="zh-CN" altLang="en-US" sz="2000" b="1" dirty="0">
              <a:latin typeface="Arial" panose="020B0604020202020204" pitchFamily="34" charset="0"/>
            </a:endParaRPr>
          </a:p>
          <a:p>
            <a:pPr algn="just" eaLnBrk="0" hangingPunct="0"/>
            <a:r>
              <a:rPr lang="zh-CN" altLang="en-US" sz="2000" b="1" dirty="0">
                <a:latin typeface="Arial" panose="020B0604020202020204" pitchFamily="34" charset="0"/>
              </a:rPr>
              <a:t>绝不学</a:t>
            </a:r>
            <a:r>
              <a:rPr lang="zh-CN" altLang="en-US" sz="2000" b="1" dirty="0">
                <a:solidFill>
                  <a:srgbClr val="FF0000"/>
                </a:solidFill>
                <a:latin typeface="Arial" panose="020B0604020202020204" pitchFamily="34" charset="0"/>
              </a:rPr>
              <a:t>痴情的鸟儿</a:t>
            </a:r>
            <a:r>
              <a:rPr lang="zh-CN" altLang="en-US" sz="2000" b="1" dirty="0">
                <a:solidFill>
                  <a:schemeClr val="bg1"/>
                </a:solidFill>
                <a:latin typeface="Arial" panose="020B0604020202020204" pitchFamily="34" charset="0"/>
              </a:rPr>
              <a:t>，</a:t>
            </a:r>
            <a:endParaRPr lang="zh-CN" altLang="en-US" sz="2000" b="1" dirty="0">
              <a:solidFill>
                <a:schemeClr val="bg1"/>
              </a:solidFill>
              <a:latin typeface="Arial" panose="020B0604020202020204" pitchFamily="34" charset="0"/>
            </a:endParaRPr>
          </a:p>
          <a:p>
            <a:pPr algn="just" eaLnBrk="0" hangingPunct="0"/>
            <a:r>
              <a:rPr lang="zh-CN" altLang="en-US" sz="2000" b="1" dirty="0">
                <a:latin typeface="Arial" panose="020B0604020202020204" pitchFamily="34" charset="0"/>
              </a:rPr>
              <a:t>为绿阴重复单调的歌曲；</a:t>
            </a:r>
            <a:endParaRPr lang="zh-CN" altLang="en-US" sz="2000" b="1" dirty="0">
              <a:latin typeface="Arial" panose="020B0604020202020204" pitchFamily="34" charset="0"/>
            </a:endParaRPr>
          </a:p>
          <a:p>
            <a:pPr algn="just" eaLnBrk="0" hangingPunct="0"/>
            <a:r>
              <a:rPr lang="zh-CN" altLang="en-US" sz="2000" b="1" dirty="0">
                <a:latin typeface="Arial" panose="020B0604020202020204" pitchFamily="34" charset="0"/>
              </a:rPr>
              <a:t>也不止像</a:t>
            </a:r>
            <a:r>
              <a:rPr lang="zh-CN" altLang="en-US" sz="2000" b="1" dirty="0">
                <a:solidFill>
                  <a:srgbClr val="FF0000"/>
                </a:solidFill>
                <a:latin typeface="Arial" panose="020B0604020202020204" pitchFamily="34" charset="0"/>
              </a:rPr>
              <a:t>泉源，</a:t>
            </a:r>
            <a:endParaRPr lang="zh-CN" altLang="en-US" sz="2000" b="1" dirty="0">
              <a:solidFill>
                <a:srgbClr val="FF0000"/>
              </a:solidFill>
              <a:latin typeface="Arial" panose="020B0604020202020204" pitchFamily="34" charset="0"/>
            </a:endParaRPr>
          </a:p>
          <a:p>
            <a:pPr algn="just" eaLnBrk="0" hangingPunct="0"/>
            <a:r>
              <a:rPr lang="zh-CN" altLang="en-US" sz="2000" b="1" dirty="0">
                <a:latin typeface="Arial" panose="020B0604020202020204" pitchFamily="34" charset="0"/>
              </a:rPr>
              <a:t>常年送来清凉的慰藉；</a:t>
            </a:r>
            <a:endParaRPr lang="zh-CN" altLang="en-US" sz="2000" b="1" dirty="0">
              <a:latin typeface="Arial" panose="020B0604020202020204" pitchFamily="34" charset="0"/>
            </a:endParaRPr>
          </a:p>
          <a:p>
            <a:pPr algn="just" eaLnBrk="0" hangingPunct="0"/>
            <a:r>
              <a:rPr lang="zh-CN" altLang="en-US" sz="2000" b="1" dirty="0">
                <a:latin typeface="Arial" panose="020B0604020202020204" pitchFamily="34" charset="0"/>
              </a:rPr>
              <a:t>也不止像</a:t>
            </a:r>
            <a:r>
              <a:rPr lang="zh-CN" altLang="en-US" sz="2000" b="1" dirty="0">
                <a:solidFill>
                  <a:srgbClr val="FF0000"/>
                </a:solidFill>
                <a:latin typeface="Arial" panose="020B0604020202020204" pitchFamily="34" charset="0"/>
              </a:rPr>
              <a:t>险峰，</a:t>
            </a:r>
            <a:endParaRPr lang="zh-CN" altLang="en-US" sz="2000" b="1" dirty="0">
              <a:solidFill>
                <a:srgbClr val="FF0000"/>
              </a:solidFill>
              <a:latin typeface="Arial" panose="020B0604020202020204" pitchFamily="34" charset="0"/>
            </a:endParaRPr>
          </a:p>
          <a:p>
            <a:pPr algn="just" eaLnBrk="0" hangingPunct="0"/>
            <a:r>
              <a:rPr lang="zh-CN" altLang="en-US" sz="2000" b="1" dirty="0">
                <a:latin typeface="Arial" panose="020B0604020202020204" pitchFamily="34" charset="0"/>
              </a:rPr>
              <a:t>增加你的高度，衬托你的威仪。</a:t>
            </a:r>
            <a:endParaRPr lang="zh-CN" altLang="en-US" sz="2000" b="1" dirty="0">
              <a:latin typeface="Arial" panose="020B0604020202020204" pitchFamily="34" charset="0"/>
            </a:endParaRPr>
          </a:p>
          <a:p>
            <a:pPr algn="just" eaLnBrk="0" hangingPunct="0"/>
            <a:r>
              <a:rPr lang="zh-CN" altLang="en-US" sz="2000" b="1" dirty="0">
                <a:latin typeface="Arial" panose="020B0604020202020204" pitchFamily="34" charset="0"/>
              </a:rPr>
              <a:t>甚至</a:t>
            </a:r>
            <a:r>
              <a:rPr lang="zh-CN" altLang="en-US" sz="2000" b="1" dirty="0">
                <a:solidFill>
                  <a:srgbClr val="FF0000"/>
                </a:solidFill>
                <a:latin typeface="Arial" panose="020B0604020202020204" pitchFamily="34" charset="0"/>
              </a:rPr>
              <a:t>日光</a:t>
            </a:r>
            <a:r>
              <a:rPr lang="zh-CN" altLang="en-US" sz="2000" b="1" dirty="0">
                <a:solidFill>
                  <a:schemeClr val="bg1"/>
                </a:solidFill>
                <a:latin typeface="Arial" panose="020B0604020202020204" pitchFamily="34" charset="0"/>
              </a:rPr>
              <a:t>。</a:t>
            </a:r>
            <a:endParaRPr lang="zh-CN" altLang="en-US" sz="2000" b="1" dirty="0">
              <a:solidFill>
                <a:schemeClr val="bg1"/>
              </a:solidFill>
              <a:latin typeface="Arial" panose="020B0604020202020204" pitchFamily="34" charset="0"/>
            </a:endParaRPr>
          </a:p>
          <a:p>
            <a:pPr algn="just" eaLnBrk="0" hangingPunct="0"/>
            <a:r>
              <a:rPr lang="zh-CN" altLang="en-US" sz="2000" b="1" dirty="0">
                <a:latin typeface="Arial" panose="020B0604020202020204" pitchFamily="34" charset="0"/>
              </a:rPr>
              <a:t>甚至</a:t>
            </a:r>
            <a:r>
              <a:rPr lang="zh-CN" altLang="en-US" sz="2000" b="1" dirty="0">
                <a:solidFill>
                  <a:srgbClr val="FF0000"/>
                </a:solidFill>
                <a:latin typeface="Arial" panose="020B0604020202020204" pitchFamily="34" charset="0"/>
              </a:rPr>
              <a:t>春雨。</a:t>
            </a:r>
            <a:endParaRPr lang="zh-CN" altLang="en-US" sz="2000" b="1" dirty="0">
              <a:solidFill>
                <a:srgbClr val="FF0000"/>
              </a:solidFill>
              <a:latin typeface="Arial" panose="020B0604020202020204" pitchFamily="34" charset="0"/>
            </a:endParaRPr>
          </a:p>
          <a:p>
            <a:pPr algn="just" eaLnBrk="0" hangingPunct="0"/>
            <a:r>
              <a:rPr lang="zh-CN" altLang="en-US" sz="2000" b="1" dirty="0">
                <a:latin typeface="Arial" panose="020B0604020202020204" pitchFamily="34" charset="0"/>
              </a:rPr>
              <a:t>不，这些都还不够！</a:t>
            </a:r>
            <a:endParaRPr lang="zh-CN" altLang="en-US" sz="2000" b="1" dirty="0">
              <a:latin typeface="Arial" panose="020B0604020202020204" pitchFamily="34" charset="0"/>
            </a:endParaRPr>
          </a:p>
          <a:p>
            <a:pPr algn="just" eaLnBrk="0" hangingPunct="0"/>
            <a:r>
              <a:rPr lang="zh-CN" altLang="en-US" sz="2000" b="1" dirty="0">
                <a:latin typeface="Arial" panose="020B0604020202020204" pitchFamily="34" charset="0"/>
              </a:rPr>
              <a:t>我必须是你近旁的一株</a:t>
            </a:r>
            <a:r>
              <a:rPr lang="zh-CN" altLang="en-US" sz="2000" b="1" dirty="0">
                <a:solidFill>
                  <a:srgbClr val="FF0000"/>
                </a:solidFill>
                <a:latin typeface="Arial" panose="020B0604020202020204" pitchFamily="34" charset="0"/>
              </a:rPr>
              <a:t>木棉，</a:t>
            </a:r>
            <a:endParaRPr lang="zh-CN" altLang="en-US" sz="2000" b="1" dirty="0">
              <a:solidFill>
                <a:srgbClr val="FF0000"/>
              </a:solidFill>
              <a:latin typeface="Arial" panose="020B0604020202020204" pitchFamily="34" charset="0"/>
            </a:endParaRPr>
          </a:p>
          <a:p>
            <a:pPr algn="just" eaLnBrk="0" hangingPunct="0"/>
            <a:r>
              <a:rPr lang="zh-CN" altLang="en-US" sz="2000" b="1" dirty="0">
                <a:latin typeface="Arial" panose="020B0604020202020204" pitchFamily="34" charset="0"/>
              </a:rPr>
              <a:t>作为树的形象和你站在一起</a:t>
            </a:r>
            <a:r>
              <a:rPr lang="zh-CN" altLang="en-US" sz="2000" b="1" dirty="0">
                <a:solidFill>
                  <a:schemeClr val="bg1"/>
                </a:solidFill>
                <a:latin typeface="Arial" panose="020B0604020202020204" pitchFamily="34" charset="0"/>
              </a:rPr>
              <a:t>。</a:t>
            </a:r>
            <a:endParaRPr lang="zh-CN" altLang="en-US" sz="2000" b="1" dirty="0">
              <a:solidFill>
                <a:schemeClr val="bg1"/>
              </a:solidFill>
              <a:latin typeface="Arial" panose="020B0604020202020204" pitchFamily="34" charset="0"/>
            </a:endParaRPr>
          </a:p>
          <a:p>
            <a:pPr algn="just" eaLnBrk="0" hangingPunct="0"/>
            <a:r>
              <a:rPr lang="zh-CN" altLang="en-US" sz="2000" b="1" dirty="0">
                <a:solidFill>
                  <a:srgbClr val="FF0000"/>
                </a:solidFill>
                <a:latin typeface="Arial" panose="020B0604020202020204" pitchFamily="34" charset="0"/>
              </a:rPr>
              <a:t>根</a:t>
            </a:r>
            <a:r>
              <a:rPr lang="zh-CN" altLang="en-US" sz="2000" b="1" dirty="0">
                <a:latin typeface="Arial" panose="020B0604020202020204" pitchFamily="34" charset="0"/>
              </a:rPr>
              <a:t>，紧握在地下，</a:t>
            </a:r>
            <a:endParaRPr lang="zh-CN" altLang="en-US" sz="2000" b="1" dirty="0">
              <a:latin typeface="Arial" panose="020B0604020202020204" pitchFamily="34" charset="0"/>
            </a:endParaRPr>
          </a:p>
          <a:p>
            <a:pPr algn="just"/>
            <a:r>
              <a:rPr lang="zh-CN" altLang="en-US" sz="2000" b="1" dirty="0">
                <a:solidFill>
                  <a:srgbClr val="FF0000"/>
                </a:solidFill>
                <a:latin typeface="Arial" panose="020B0604020202020204" pitchFamily="34" charset="0"/>
              </a:rPr>
              <a:t>叶</a:t>
            </a:r>
            <a:r>
              <a:rPr lang="zh-CN" altLang="en-US" sz="2000" b="1" dirty="0">
                <a:latin typeface="Arial" panose="020B0604020202020204" pitchFamily="34" charset="0"/>
              </a:rPr>
              <a:t>，相触在云里。 </a:t>
            </a:r>
            <a:endParaRPr lang="zh-CN" altLang="en-US" b="1" dirty="0">
              <a:latin typeface="Arial" panose="020B0604020202020204" pitchFamily="34" charset="0"/>
            </a:endParaRPr>
          </a:p>
          <a:p>
            <a:pPr algn="just"/>
            <a:endParaRPr lang="zh-CN" altLang="en-US" b="1" dirty="0">
              <a:latin typeface="Arial" panose="020B0604020202020204" pitchFamily="34" charset="0"/>
            </a:endParaRPr>
          </a:p>
        </p:txBody>
      </p:sp>
      <p:sp>
        <p:nvSpPr>
          <p:cNvPr id="68621" name="AutoShape 13"/>
          <p:cNvSpPr/>
          <p:nvPr/>
        </p:nvSpPr>
        <p:spPr>
          <a:xfrm>
            <a:off x="6136005" y="1215073"/>
            <a:ext cx="1219200" cy="304800"/>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68622" name="AutoShape 14"/>
          <p:cNvSpPr/>
          <p:nvPr/>
        </p:nvSpPr>
        <p:spPr>
          <a:xfrm>
            <a:off x="6136005" y="1938020"/>
            <a:ext cx="1219200" cy="304800"/>
          </a:xfrm>
          <a:prstGeom prst="right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68623" name="AutoShape 15"/>
          <p:cNvSpPr/>
          <p:nvPr/>
        </p:nvSpPr>
        <p:spPr>
          <a:xfrm>
            <a:off x="6136005" y="2698750"/>
            <a:ext cx="1066800" cy="304800"/>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68624" name="AutoShape 16"/>
          <p:cNvSpPr/>
          <p:nvPr/>
        </p:nvSpPr>
        <p:spPr>
          <a:xfrm>
            <a:off x="6212205" y="4316730"/>
            <a:ext cx="1066800" cy="304800"/>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68626" name="AutoShape 18"/>
          <p:cNvSpPr/>
          <p:nvPr/>
        </p:nvSpPr>
        <p:spPr>
          <a:xfrm>
            <a:off x="6212205" y="6124575"/>
            <a:ext cx="990600" cy="304800"/>
          </a:xfrm>
          <a:prstGeom prst="rightArrow">
            <a:avLst>
              <a:gd name="adj1" fmla="val 50000"/>
              <a:gd name="adj2" fmla="val 8125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68627" name="AutoShape 19"/>
          <p:cNvSpPr/>
          <p:nvPr/>
        </p:nvSpPr>
        <p:spPr>
          <a:xfrm>
            <a:off x="6212205" y="3592195"/>
            <a:ext cx="1066800" cy="304800"/>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2" name="AutoShape 18"/>
          <p:cNvSpPr/>
          <p:nvPr/>
        </p:nvSpPr>
        <p:spPr>
          <a:xfrm>
            <a:off x="6364605" y="5048250"/>
            <a:ext cx="990600" cy="304800"/>
          </a:xfrm>
          <a:prstGeom prst="rightArrow">
            <a:avLst>
              <a:gd name="adj1" fmla="val 50000"/>
              <a:gd name="adj2" fmla="val 81250"/>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21"/>
                                        </p:tgtEl>
                                        <p:attrNameLst>
                                          <p:attrName>style.visibility</p:attrName>
                                        </p:attrNameLst>
                                      </p:cBhvr>
                                      <p:to>
                                        <p:strVal val="visible"/>
                                      </p:to>
                                    </p:set>
                                    <p:anim calcmode="lin" valueType="num">
                                      <p:cBhvr additive="base">
                                        <p:cTn id="7" dur="500" fill="hold"/>
                                        <p:tgtEl>
                                          <p:spTgt spid="68621"/>
                                        </p:tgtEl>
                                        <p:attrNameLst>
                                          <p:attrName>ppt_x</p:attrName>
                                        </p:attrNameLst>
                                      </p:cBhvr>
                                      <p:tavLst>
                                        <p:tav tm="0">
                                          <p:val>
                                            <p:strVal val="0-#ppt_w/2"/>
                                          </p:val>
                                        </p:tav>
                                        <p:tav tm="100000">
                                          <p:val>
                                            <p:strVal val="#ppt_x"/>
                                          </p:val>
                                        </p:tav>
                                      </p:tavLst>
                                    </p:anim>
                                    <p:anim calcmode="lin" valueType="num">
                                      <p:cBhvr additive="base">
                                        <p:cTn id="8" dur="500" fill="hold"/>
                                        <p:tgtEl>
                                          <p:spTgt spid="686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86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8622"/>
                                        </p:tgtEl>
                                        <p:attrNameLst>
                                          <p:attrName>style.visibility</p:attrName>
                                        </p:attrNameLst>
                                      </p:cBhvr>
                                      <p:to>
                                        <p:strVal val="visible"/>
                                      </p:to>
                                    </p:set>
                                    <p:anim calcmode="lin" valueType="num">
                                      <p:cBhvr additive="base">
                                        <p:cTn id="17" dur="500" fill="hold"/>
                                        <p:tgtEl>
                                          <p:spTgt spid="68622"/>
                                        </p:tgtEl>
                                        <p:attrNameLst>
                                          <p:attrName>ppt_x</p:attrName>
                                        </p:attrNameLst>
                                      </p:cBhvr>
                                      <p:tavLst>
                                        <p:tav tm="0">
                                          <p:val>
                                            <p:strVal val="0-#ppt_w/2"/>
                                          </p:val>
                                        </p:tav>
                                        <p:tav tm="100000">
                                          <p:val>
                                            <p:strVal val="#ppt_x"/>
                                          </p:val>
                                        </p:tav>
                                      </p:tavLst>
                                    </p:anim>
                                    <p:anim calcmode="lin" valueType="num">
                                      <p:cBhvr additive="base">
                                        <p:cTn id="18" dur="500" fill="hold"/>
                                        <p:tgtEl>
                                          <p:spTgt spid="686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86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68623"/>
                                        </p:tgtEl>
                                        <p:attrNameLst>
                                          <p:attrName>style.visibility</p:attrName>
                                        </p:attrNameLst>
                                      </p:cBhvr>
                                      <p:to>
                                        <p:strVal val="visible"/>
                                      </p:to>
                                    </p:set>
                                    <p:anim calcmode="lin" valueType="num">
                                      <p:cBhvr additive="base">
                                        <p:cTn id="27" dur="500" fill="hold"/>
                                        <p:tgtEl>
                                          <p:spTgt spid="68623"/>
                                        </p:tgtEl>
                                        <p:attrNameLst>
                                          <p:attrName>ppt_x</p:attrName>
                                        </p:attrNameLst>
                                      </p:cBhvr>
                                      <p:tavLst>
                                        <p:tav tm="0">
                                          <p:val>
                                            <p:strVal val="0-#ppt_w/2"/>
                                          </p:val>
                                        </p:tav>
                                        <p:tav tm="100000">
                                          <p:val>
                                            <p:strVal val="#ppt_x"/>
                                          </p:val>
                                        </p:tav>
                                      </p:tavLst>
                                    </p:anim>
                                    <p:anim calcmode="lin" valueType="num">
                                      <p:cBhvr additive="base">
                                        <p:cTn id="28" dur="500" fill="hold"/>
                                        <p:tgtEl>
                                          <p:spTgt spid="6862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686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8627"/>
                                        </p:tgtEl>
                                        <p:attrNameLst>
                                          <p:attrName>style.visibility</p:attrName>
                                        </p:attrNameLst>
                                      </p:cBhvr>
                                      <p:to>
                                        <p:strVal val="visible"/>
                                      </p:to>
                                    </p:set>
                                    <p:anim calcmode="lin" valueType="num">
                                      <p:cBhvr additive="base">
                                        <p:cTn id="37" dur="500" fill="hold"/>
                                        <p:tgtEl>
                                          <p:spTgt spid="68627"/>
                                        </p:tgtEl>
                                        <p:attrNameLst>
                                          <p:attrName>ppt_x</p:attrName>
                                        </p:attrNameLst>
                                      </p:cBhvr>
                                      <p:tavLst>
                                        <p:tav tm="0">
                                          <p:val>
                                            <p:strVal val="0-#ppt_w/2"/>
                                          </p:val>
                                        </p:tav>
                                        <p:tav tm="100000">
                                          <p:val>
                                            <p:strVal val="#ppt_x"/>
                                          </p:val>
                                        </p:tav>
                                      </p:tavLst>
                                    </p:anim>
                                    <p:anim calcmode="lin" valueType="num">
                                      <p:cBhvr additive="base">
                                        <p:cTn id="38" dur="500" fill="hold"/>
                                        <p:tgtEl>
                                          <p:spTgt spid="6862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686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68624"/>
                                        </p:tgtEl>
                                        <p:attrNameLst>
                                          <p:attrName>style.visibility</p:attrName>
                                        </p:attrNameLst>
                                      </p:cBhvr>
                                      <p:to>
                                        <p:strVal val="visible"/>
                                      </p:to>
                                    </p:set>
                                    <p:anim calcmode="lin" valueType="num">
                                      <p:cBhvr additive="base">
                                        <p:cTn id="47" dur="500" fill="hold"/>
                                        <p:tgtEl>
                                          <p:spTgt spid="68624"/>
                                        </p:tgtEl>
                                        <p:attrNameLst>
                                          <p:attrName>ppt_x</p:attrName>
                                        </p:attrNameLst>
                                      </p:cBhvr>
                                      <p:tavLst>
                                        <p:tav tm="0">
                                          <p:val>
                                            <p:strVal val="0-#ppt_w/2"/>
                                          </p:val>
                                        </p:tav>
                                        <p:tav tm="100000">
                                          <p:val>
                                            <p:strVal val="#ppt_x"/>
                                          </p:val>
                                        </p:tav>
                                      </p:tavLst>
                                    </p:anim>
                                    <p:anim calcmode="lin" valueType="num">
                                      <p:cBhvr additive="base">
                                        <p:cTn id="48" dur="500" fill="hold"/>
                                        <p:tgtEl>
                                          <p:spTgt spid="6862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686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6861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68626"/>
                                        </p:tgtEl>
                                        <p:attrNameLst>
                                          <p:attrName>style.visibility</p:attrName>
                                        </p:attrNameLst>
                                      </p:cBhvr>
                                      <p:to>
                                        <p:strVal val="visible"/>
                                      </p:to>
                                    </p:set>
                                    <p:anim calcmode="lin" valueType="num">
                                      <p:cBhvr additive="base">
                                        <p:cTn id="61" dur="500" fill="hold"/>
                                        <p:tgtEl>
                                          <p:spTgt spid="68626"/>
                                        </p:tgtEl>
                                        <p:attrNameLst>
                                          <p:attrName>ppt_x</p:attrName>
                                        </p:attrNameLst>
                                      </p:cBhvr>
                                      <p:tavLst>
                                        <p:tav tm="0">
                                          <p:val>
                                            <p:strVal val="0-#ppt_w/2"/>
                                          </p:val>
                                        </p:tav>
                                        <p:tav tm="100000">
                                          <p:val>
                                            <p:strVal val="#ppt_x"/>
                                          </p:val>
                                        </p:tav>
                                      </p:tavLst>
                                    </p:anim>
                                    <p:anim calcmode="lin" valueType="num">
                                      <p:cBhvr additive="base">
                                        <p:cTn id="62" dur="500" fill="hold"/>
                                        <p:tgtEl>
                                          <p:spTgt spid="6862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6861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additive="base">
                                        <p:cTn id="71" dur="500" fill="hold"/>
                                        <p:tgtEl>
                                          <p:spTgt spid="2"/>
                                        </p:tgtEl>
                                        <p:attrNameLst>
                                          <p:attrName>ppt_x</p:attrName>
                                        </p:attrNameLst>
                                      </p:cBhvr>
                                      <p:tavLst>
                                        <p:tav tm="0">
                                          <p:val>
                                            <p:strVal val="0-#ppt_w/2"/>
                                          </p:val>
                                        </p:tav>
                                        <p:tav tm="100000">
                                          <p:val>
                                            <p:strVal val="#ppt_x"/>
                                          </p:val>
                                        </p:tav>
                                      </p:tavLst>
                                    </p:anim>
                                    <p:anim calcmode="lin" valueType="num">
                                      <p:cBhvr additive="base">
                                        <p:cTn id="7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P spid="68614" grpId="0"/>
      <p:bldP spid="68615" grpId="0"/>
      <p:bldP spid="68616" grpId="0"/>
      <p:bldP spid="68617" grpId="0"/>
      <p:bldP spid="68618" grpId="0"/>
      <p:bldP spid="68619" grpId="0"/>
      <p:bldP spid="68621" grpId="0" bldLvl="0" animBg="1"/>
      <p:bldP spid="68622" grpId="0" bldLvl="0" animBg="1"/>
      <p:bldP spid="68623" grpId="0" bldLvl="0" animBg="1"/>
      <p:bldP spid="68624" grpId="0" bldLvl="0" animBg="1"/>
      <p:bldP spid="68626" grpId="0" bldLvl="0" animBg="1"/>
      <p:bldP spid="68627" grpId="0" bldLvl="0" animBg="1"/>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1870710" y="1530668"/>
            <a:ext cx="7543800" cy="581025"/>
          </a:xfrm>
        </p:spPr>
        <p:txBody>
          <a:bodyPr anchor="b">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700" b="0" i="0" u="none" strike="noStrike" kern="1200" cap="small" spc="0" normalizeH="0" baseline="0" noProof="0" dirty="0">
                <a:ln>
                  <a:noFill/>
                </a:ln>
                <a:solidFill>
                  <a:schemeClr val="tx2"/>
                </a:solidFill>
                <a:effectLst/>
                <a:uLnTx/>
                <a:uFillTx/>
                <a:latin typeface="+mj-lt"/>
                <a:ea typeface="+mj-ea"/>
                <a:cs typeface="+mj-cs"/>
              </a:rPr>
              <a:t>关于朦胧诗</a:t>
            </a:r>
            <a:endParaRPr kumimoji="0" lang="zh-CN" altLang="en-US" sz="4700" b="0" i="0" u="none" strike="noStrike" kern="1200" cap="small" spc="0" normalizeH="0" baseline="0" noProof="0" dirty="0">
              <a:ln>
                <a:noFill/>
              </a:ln>
              <a:solidFill>
                <a:schemeClr val="tx2"/>
              </a:solidFill>
              <a:effectLst/>
              <a:uLnTx/>
              <a:uFillTx/>
              <a:latin typeface="+mj-lt"/>
              <a:ea typeface="+mj-ea"/>
              <a:cs typeface="+mj-cs"/>
            </a:endParaRPr>
          </a:p>
        </p:txBody>
      </p:sp>
      <p:sp>
        <p:nvSpPr>
          <p:cNvPr id="25603" name="Rectangle 3"/>
          <p:cNvSpPr>
            <a:spLocks noGrp="1"/>
          </p:cNvSpPr>
          <p:nvPr>
            <p:ph idx="1"/>
          </p:nvPr>
        </p:nvSpPr>
        <p:spPr>
          <a:xfrm>
            <a:off x="1870710" y="2322830"/>
            <a:ext cx="8229600" cy="2617470"/>
          </a:xfrm>
        </p:spPr>
        <p:txBody>
          <a:bodyPr vert="horz" wrap="square" lIns="91440" tIns="45720" rIns="91440" bIns="45720" anchor="t"/>
          <a:lstStyle/>
          <a:p>
            <a:pPr eaLnBrk="1" hangingPunct="1"/>
            <a:r>
              <a:rPr lang="zh-CN" altLang="en-US" b="1" dirty="0"/>
              <a:t>朦胧诗，是备受生活的冷落与嘲弄的青年诗人创作的诗歌。他们多强调主体的真实，强调内在的思维，追求象征和意象化，往往</a:t>
            </a:r>
            <a:r>
              <a:rPr lang="zh-CN" altLang="en-US" b="1" dirty="0">
                <a:solidFill>
                  <a:srgbClr val="FF0000"/>
                </a:solidFill>
              </a:rPr>
              <a:t>象征、暗示、通感</a:t>
            </a:r>
            <a:r>
              <a:rPr lang="zh-CN" altLang="en-US" b="1" dirty="0"/>
              <a:t>等并用，将生活扭曲变形，蕴含着伤感情调和反叛精神。</a:t>
            </a:r>
            <a:endParaRPr lang="zh-CN" altLang="en-US" b="1" dirty="0"/>
          </a:p>
          <a:p>
            <a:pPr eaLnBrk="1" hangingPunct="1"/>
            <a:endParaRPr lang="en-US" altLang="zh-CN" b="1" dirty="0"/>
          </a:p>
          <a:p>
            <a:pPr eaLnBrk="1" hangingPunct="1"/>
            <a:r>
              <a:rPr lang="zh-CN" altLang="en-US" b="1" dirty="0"/>
              <a:t>代表人物：“</a:t>
            </a:r>
            <a:r>
              <a:rPr lang="zh-CN" altLang="en-US" b="1" dirty="0">
                <a:solidFill>
                  <a:srgbClr val="0000FF"/>
                </a:solidFill>
              </a:rPr>
              <a:t>朦胧诗的三巨头</a:t>
            </a:r>
            <a:r>
              <a:rPr lang="zh-CN" altLang="en-US" b="1" dirty="0"/>
              <a:t>”</a:t>
            </a:r>
            <a:r>
              <a:rPr lang="en-US" altLang="zh-CN" b="1" dirty="0"/>
              <a:t>——</a:t>
            </a:r>
            <a:r>
              <a:rPr lang="zh-CN" altLang="en-US" b="1" dirty="0">
                <a:sym typeface="+mn-ea"/>
              </a:rPr>
              <a:t>北岛、舒婷、顾城</a:t>
            </a:r>
            <a:endParaRPr lang="zh-CN" altLang="en-US" b="1" dirty="0"/>
          </a:p>
        </p:txBody>
      </p:sp>
    </p:spTree>
  </p:cSld>
  <p:clrMapOvr>
    <a:masterClrMapping/>
  </p:clrMapOvr>
  <p:transition spd="med">
    <p:rand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626" name="WordArt 2"/>
          <p:cNvSpPr>
            <a:spLocks noTextEdit="1"/>
          </p:cNvSpPr>
          <p:nvPr/>
        </p:nvSpPr>
        <p:spPr>
          <a:xfrm>
            <a:off x="448945" y="1703705"/>
            <a:ext cx="2211705" cy="2451735"/>
          </a:xfrm>
          <a:prstGeom prst="rect">
            <a:avLst/>
          </a:prstGeom>
        </p:spPr>
        <p:txBody>
          <a:bodyPr wrap="none" fromWordArt="1">
            <a:prstTxWarp prst="textWave1">
              <a:avLst>
                <a:gd name="adj1" fmla="val 13005"/>
                <a:gd name="adj2" fmla="val 0"/>
              </a:avLst>
            </a:prstTxWarp>
            <a:normAutofit/>
          </a:bodyPr>
          <a:lstStyle/>
          <a:p>
            <a:pPr algn="ctr"/>
            <a:r>
              <a:rPr lang="zh-CN" altLang="en-US" sz="3600">
                <a:ln w="9525" cap="flat" cmpd="sng">
                  <a:solidFill>
                    <a:srgbClr val="FF3300"/>
                  </a:solidFill>
                  <a:prstDash val="solid"/>
                  <a:headEnd type="none" w="med" len="med"/>
                  <a:tailEnd type="none" w="med" len="med"/>
                </a:ln>
                <a:solidFill>
                  <a:srgbClr val="990033"/>
                </a:solidFill>
                <a:effectLst>
                  <a:outerShdw dist="53882" dir="2699999" algn="ctr" rotWithShape="0">
                    <a:srgbClr val="C0C0C0"/>
                  </a:outerShdw>
                </a:effectLst>
                <a:latin typeface="华文新魏" panose="02010800040101010101" charset="-122"/>
                <a:ea typeface="华文新魏" panose="02010800040101010101" charset="-122"/>
              </a:rPr>
              <a:t>写作</a:t>
            </a:r>
            <a:endParaRPr lang="zh-CN" altLang="en-US" sz="3600">
              <a:ln w="9525" cap="flat" cmpd="sng">
                <a:solidFill>
                  <a:srgbClr val="FF3300"/>
                </a:solidFill>
                <a:prstDash val="solid"/>
                <a:headEnd type="none" w="med" len="med"/>
                <a:tailEnd type="none" w="med" len="med"/>
              </a:ln>
              <a:solidFill>
                <a:srgbClr val="990033"/>
              </a:solidFill>
              <a:effectLst>
                <a:outerShdw dist="53882" dir="2699999" algn="ctr" rotWithShape="0">
                  <a:srgbClr val="C0C0C0"/>
                </a:outerShdw>
              </a:effectLst>
              <a:latin typeface="华文新魏" panose="02010800040101010101" charset="-122"/>
              <a:ea typeface="华文新魏" panose="02010800040101010101" charset="-122"/>
            </a:endParaRPr>
          </a:p>
          <a:p>
            <a:pPr algn="ctr"/>
            <a:r>
              <a:rPr lang="zh-CN" altLang="en-US" sz="3600">
                <a:ln w="9525" cap="flat" cmpd="sng">
                  <a:solidFill>
                    <a:srgbClr val="FF3300"/>
                  </a:solidFill>
                  <a:prstDash val="solid"/>
                  <a:headEnd type="none" w="med" len="med"/>
                  <a:tailEnd type="none" w="med" len="med"/>
                </a:ln>
                <a:solidFill>
                  <a:srgbClr val="990033"/>
                </a:solidFill>
                <a:effectLst>
                  <a:outerShdw dist="53882" dir="2699999" algn="ctr" rotWithShape="0">
                    <a:srgbClr val="C0C0C0"/>
                  </a:outerShdw>
                </a:effectLst>
                <a:latin typeface="华文新魏" panose="02010800040101010101" charset="-122"/>
                <a:ea typeface="华文新魏" panose="02010800040101010101" charset="-122"/>
              </a:rPr>
              <a:t>背景</a:t>
            </a:r>
            <a:endParaRPr lang="zh-CN" altLang="en-US" sz="3600">
              <a:ln w="9525" cap="flat" cmpd="sng">
                <a:solidFill>
                  <a:srgbClr val="FF3300"/>
                </a:solidFill>
                <a:prstDash val="solid"/>
                <a:headEnd type="none" w="med" len="med"/>
                <a:tailEnd type="none" w="med" len="med"/>
              </a:ln>
              <a:solidFill>
                <a:srgbClr val="990033"/>
              </a:solidFill>
              <a:effectLst>
                <a:outerShdw dist="53882" dir="2699999" algn="ctr" rotWithShape="0">
                  <a:srgbClr val="C0C0C0"/>
                </a:outerShdw>
              </a:effectLst>
              <a:latin typeface="华文新魏" panose="02010800040101010101" charset="-122"/>
              <a:ea typeface="华文新魏" panose="02010800040101010101" charset="-122"/>
            </a:endParaRPr>
          </a:p>
        </p:txBody>
      </p:sp>
      <p:sp>
        <p:nvSpPr>
          <p:cNvPr id="11267" name="Text Box 3"/>
          <p:cNvSpPr txBox="1">
            <a:spLocks noChangeArrowheads="1"/>
          </p:cNvSpPr>
          <p:nvPr/>
        </p:nvSpPr>
        <p:spPr bwMode="auto">
          <a:xfrm>
            <a:off x="2875915" y="765175"/>
            <a:ext cx="8569325" cy="5128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40000"/>
              </a:lnSpc>
              <a:spcBef>
                <a:spcPct val="50000"/>
              </a:spcBef>
              <a:spcAft>
                <a:spcPct val="0"/>
              </a:spcAft>
              <a:buClrTx/>
              <a:buSzTx/>
              <a:buFont typeface="Arial" panose="020B0604020202020204" pitchFamily="34" charset="0"/>
              <a:buNone/>
              <a:defRPr/>
            </a:pPr>
            <a:r>
              <a:rPr kumimoji="0" lang="en-US" sz="24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舒婷初中毕业后，去福建上杭山村插队。</a:t>
            </a:r>
            <a:r>
              <a:rPr kumimoji="0" 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1972</a:t>
            </a:r>
            <a:r>
              <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年回城当工人。这首诗发表于</a:t>
            </a:r>
            <a:r>
              <a:rPr kumimoji="0" 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1979</a:t>
            </a:r>
            <a:r>
              <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年</a:t>
            </a:r>
            <a:r>
              <a:rPr kumimoji="0" 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7</a:t>
            </a:r>
            <a:r>
              <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月，有着太多的坎坷经历的青年诗人舒婷，面对凝聚着深重灾难和获得新生的祖国，很自然地产生出一种为个人的不幸而哀伤，为祖国的不幸而忧虑，同时又对个人与祖国的未来充满信心和希望的忧患意识与历史责任感。</a:t>
            </a:r>
            <a:endParaRPr kumimoji="0" 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40000"/>
              </a:lnSpc>
              <a:spcBef>
                <a:spcPct val="500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这首诗有着</a:t>
            </a:r>
            <a:r>
              <a:rPr kumimoji="0" lang="zh-CN" altLang="en-US" sz="2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沉重的历史感</a:t>
            </a:r>
            <a:r>
              <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，表达了</a:t>
            </a:r>
            <a:r>
              <a:rPr kumimoji="0" lang="zh-CN" altLang="en-US" sz="2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一种希冀光明的痛苦</a:t>
            </a:r>
            <a:r>
              <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endParaRPr kumimoji="0" lang="zh-CN" altLang="en-US" sz="2800" b="1" i="0" u="none" strike="noStrike" kern="1200" cap="none" spc="0" normalizeH="0" baseline="0" noProof="0" dirty="0" smtClean="0">
              <a:ln>
                <a:noFill/>
              </a:ln>
              <a:solidFill>
                <a:srgbClr val="33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7650" name="Rectangle 3"/>
          <p:cNvSpPr>
            <a:spLocks noGrp="1"/>
          </p:cNvSpPr>
          <p:nvPr>
            <p:ph idx="1"/>
          </p:nvPr>
        </p:nvSpPr>
        <p:spPr>
          <a:xfrm>
            <a:off x="1524000" y="2924175"/>
            <a:ext cx="6624638" cy="1439863"/>
          </a:xfrm>
        </p:spPr>
        <p:txBody>
          <a:bodyPr vert="horz" wrap="square" lIns="91440" tIns="45720" rIns="91440" bIns="45720" anchor="t"/>
          <a:lstStyle/>
          <a:p>
            <a:pPr eaLnBrk="1" hangingPunct="1">
              <a:buNone/>
            </a:pPr>
            <a:r>
              <a:rPr lang="en-US" altLang="zh-CN" sz="4000" dirty="0">
                <a:solidFill>
                  <a:srgbClr val="663300"/>
                </a:solidFill>
                <a:latin typeface="黑体" panose="02010609060101010101" pitchFamily="49" charset="-122"/>
                <a:ea typeface="黑体" panose="02010609060101010101" pitchFamily="49" charset="-122"/>
              </a:rPr>
              <a:t> </a:t>
            </a:r>
            <a:r>
              <a:rPr lang="zh-CN" altLang="en-US" sz="4000" dirty="0">
                <a:solidFill>
                  <a:srgbClr val="663300"/>
                </a:solidFill>
                <a:latin typeface="黑体" panose="02010609060101010101" pitchFamily="49" charset="-122"/>
                <a:ea typeface="黑体" panose="02010609060101010101" pitchFamily="49" charset="-122"/>
              </a:rPr>
              <a:t>注意字音、节奏、语调、情感，整体感知诗歌内容。</a:t>
            </a:r>
            <a:endParaRPr lang="zh-CN" altLang="en-US" sz="4000" dirty="0">
              <a:solidFill>
                <a:srgbClr val="663300"/>
              </a:solidFill>
              <a:latin typeface="黑体" panose="02010609060101010101" pitchFamily="49" charset="-122"/>
              <a:ea typeface="黑体" panose="02010609060101010101" pitchFamily="49" charset="-122"/>
            </a:endParaRPr>
          </a:p>
        </p:txBody>
      </p:sp>
      <p:sp>
        <p:nvSpPr>
          <p:cNvPr id="27651" name="WordArt 4"/>
          <p:cNvSpPr>
            <a:spLocks noTextEdit="1"/>
          </p:cNvSpPr>
          <p:nvPr/>
        </p:nvSpPr>
        <p:spPr>
          <a:xfrm>
            <a:off x="2495550" y="1052513"/>
            <a:ext cx="6337300" cy="1295400"/>
          </a:xfrm>
          <a:prstGeom prst="rect">
            <a:avLst/>
          </a:prstGeom>
        </p:spPr>
        <p:txBody>
          <a:bodyPr wrap="none" fromWordArt="1">
            <a:prstTxWarp prst="textWave1">
              <a:avLst>
                <a:gd name="adj1" fmla="val 18630"/>
                <a:gd name="adj2" fmla="val 338"/>
              </a:avLst>
            </a:prstTxWarp>
            <a:normAutofit/>
          </a:bodyPr>
          <a:lstStyle/>
          <a:p>
            <a:pPr algn="ctr"/>
            <a:r>
              <a:rPr lang="zh-CN" altLang="en-US" sz="3600">
                <a:solidFill>
                  <a:srgbClr val="FF0000"/>
                </a:solidFill>
                <a:effectLst>
                  <a:outerShdw dist="161645" dir="2699999" algn="ctr" rotWithShape="0">
                    <a:srgbClr val="C0C0C0">
                      <a:alpha val="50000"/>
                    </a:srgbClr>
                  </a:outerShdw>
                </a:effectLst>
                <a:latin typeface="华文新魏" panose="02010800040101010101" charset="-122"/>
                <a:ea typeface="华文新魏" panose="02010800040101010101" charset="-122"/>
              </a:rPr>
              <a:t>美美地听</a:t>
            </a:r>
            <a:endParaRPr lang="zh-CN" altLang="en-US" sz="3600">
              <a:solidFill>
                <a:srgbClr val="FF0000"/>
              </a:solidFill>
              <a:effectLst>
                <a:outerShdw dist="161645" dir="2699999" algn="ctr" rotWithShape="0">
                  <a:srgbClr val="C0C0C0">
                    <a:alpha val="50000"/>
                  </a:srgbClr>
                </a:outerShdw>
              </a:effectLst>
              <a:latin typeface="华文新魏" panose="02010800040101010101" charset="-122"/>
              <a:ea typeface="华文新魏" panose="02010800040101010101"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8674" name="Text Box 2"/>
          <p:cNvSpPr txBox="1"/>
          <p:nvPr/>
        </p:nvSpPr>
        <p:spPr>
          <a:xfrm>
            <a:off x="1524000" y="620713"/>
            <a:ext cx="5029200" cy="922020"/>
          </a:xfrm>
          <a:prstGeom prst="rect">
            <a:avLst/>
          </a:prstGeom>
          <a:noFill/>
          <a:ln w="9525">
            <a:noFill/>
          </a:ln>
        </p:spPr>
        <p:txBody>
          <a:bodyPr>
            <a:spAutoFit/>
          </a:bodyPr>
          <a:lstStyle/>
          <a:p>
            <a:pPr>
              <a:spcBef>
                <a:spcPct val="50000"/>
              </a:spcBef>
            </a:pPr>
            <a:r>
              <a:rPr lang="zh-CN" altLang="en-US" sz="5400" b="1" u="sng" dirty="0">
                <a:solidFill>
                  <a:srgbClr val="FF0000"/>
                </a:solidFill>
                <a:latin typeface="Arial" panose="020B0604020202020204" pitchFamily="34" charset="0"/>
                <a:ea typeface="隶书" panose="02010509060101010101" pitchFamily="49" charset="-122"/>
              </a:rPr>
              <a:t>读准下列字音：</a:t>
            </a:r>
            <a:endParaRPr lang="zh-CN" altLang="en-US" sz="5400" b="1" u="sng" dirty="0">
              <a:solidFill>
                <a:srgbClr val="FF0000"/>
              </a:solidFill>
              <a:latin typeface="Arial" panose="020B0604020202020204" pitchFamily="34" charset="0"/>
              <a:ea typeface="隶书" panose="02010509060101010101" pitchFamily="49" charset="-122"/>
            </a:endParaRPr>
          </a:p>
        </p:txBody>
      </p:sp>
      <p:grpSp>
        <p:nvGrpSpPr>
          <p:cNvPr id="28675" name="Group 3"/>
          <p:cNvGrpSpPr/>
          <p:nvPr/>
        </p:nvGrpSpPr>
        <p:grpSpPr>
          <a:xfrm>
            <a:off x="1752600" y="1844675"/>
            <a:ext cx="8915400" cy="2857500"/>
            <a:chOff x="0" y="0"/>
            <a:chExt cx="5616" cy="1800"/>
          </a:xfrm>
        </p:grpSpPr>
        <p:sp>
          <p:nvSpPr>
            <p:cNvPr id="28686" name="Text Box 4"/>
            <p:cNvSpPr txBox="1"/>
            <p:nvPr/>
          </p:nvSpPr>
          <p:spPr>
            <a:xfrm>
              <a:off x="0" y="0"/>
              <a:ext cx="5616" cy="1124"/>
            </a:xfrm>
            <a:prstGeom prst="rect">
              <a:avLst/>
            </a:prstGeom>
            <a:noFill/>
            <a:ln w="9525">
              <a:noFill/>
            </a:ln>
          </p:spPr>
          <p:txBody>
            <a:bodyPr>
              <a:spAutoFit/>
            </a:bodyPr>
            <a:lstStyle/>
            <a:p>
              <a:pPr>
                <a:spcBef>
                  <a:spcPct val="50000"/>
                </a:spcBef>
              </a:pPr>
              <a:r>
                <a:rPr lang="zh-CN" altLang="en-US" sz="4400" b="1" dirty="0">
                  <a:solidFill>
                    <a:srgbClr val="0033CC"/>
                  </a:solidFill>
                  <a:latin typeface="Arial" panose="020B0604020202020204" pitchFamily="34" charset="0"/>
                </a:rPr>
                <a:t>干</a:t>
              </a:r>
              <a:r>
                <a:rPr lang="zh-CN" altLang="en-US" sz="4400" b="1" u="sng" dirty="0">
                  <a:solidFill>
                    <a:srgbClr val="0033CC"/>
                  </a:solidFill>
                  <a:latin typeface="Arial" panose="020B0604020202020204" pitchFamily="34" charset="0"/>
                </a:rPr>
                <a:t>瘪</a:t>
              </a:r>
              <a:r>
                <a:rPr lang="zh-CN" altLang="en-US" sz="4400" b="1" dirty="0">
                  <a:solidFill>
                    <a:srgbClr val="0033CC"/>
                  </a:solidFill>
                  <a:latin typeface="Arial" panose="020B0604020202020204" pitchFamily="34" charset="0"/>
                </a:rPr>
                <a:t>            </a:t>
              </a:r>
              <a:r>
                <a:rPr lang="zh-CN" altLang="en-US" sz="4400" b="1" u="sng" dirty="0">
                  <a:solidFill>
                    <a:srgbClr val="0033CC"/>
                  </a:solidFill>
                  <a:latin typeface="Arial" panose="020B0604020202020204" pitchFamily="34" charset="0"/>
                </a:rPr>
                <a:t>驳</a:t>
              </a:r>
              <a:r>
                <a:rPr lang="zh-CN" altLang="en-US" sz="4400" b="1" dirty="0">
                  <a:solidFill>
                    <a:srgbClr val="0033CC"/>
                  </a:solidFill>
                  <a:latin typeface="Arial" panose="020B0604020202020204" pitchFamily="34" charset="0"/>
                </a:rPr>
                <a:t>船            </a:t>
              </a:r>
              <a:r>
                <a:rPr lang="zh-CN" altLang="en-US" sz="4400" b="1" u="sng" dirty="0">
                  <a:solidFill>
                    <a:srgbClr val="0033CC"/>
                  </a:solidFill>
                  <a:latin typeface="Arial" panose="020B0604020202020204" pitchFamily="34" charset="0"/>
                </a:rPr>
                <a:t>蜗</a:t>
              </a:r>
              <a:r>
                <a:rPr lang="zh-CN" altLang="en-US" sz="4400" b="1" dirty="0">
                  <a:solidFill>
                    <a:srgbClr val="0033CC"/>
                  </a:solidFill>
                  <a:latin typeface="Arial" panose="020B0604020202020204" pitchFamily="34" charset="0"/>
                </a:rPr>
                <a:t>行     </a:t>
              </a:r>
              <a:endParaRPr lang="zh-CN" altLang="en-US" sz="4400" b="1" dirty="0">
                <a:solidFill>
                  <a:srgbClr val="0033CC"/>
                </a:solidFill>
                <a:latin typeface="Arial" panose="020B0604020202020204" pitchFamily="34" charset="0"/>
              </a:endParaRPr>
            </a:p>
            <a:p>
              <a:pPr>
                <a:spcBef>
                  <a:spcPct val="50000"/>
                </a:spcBef>
              </a:pPr>
              <a:endParaRPr lang="en-US" altLang="zh-CN" sz="4400" b="1" dirty="0">
                <a:solidFill>
                  <a:srgbClr val="0033CC"/>
                </a:solidFill>
                <a:latin typeface="Arial" panose="020B0604020202020204" pitchFamily="34" charset="0"/>
              </a:endParaRPr>
            </a:p>
          </p:txBody>
        </p:sp>
        <p:sp>
          <p:nvSpPr>
            <p:cNvPr id="28687" name="Text Box 5"/>
            <p:cNvSpPr txBox="1"/>
            <p:nvPr/>
          </p:nvSpPr>
          <p:spPr>
            <a:xfrm>
              <a:off x="0" y="609"/>
              <a:ext cx="4848" cy="484"/>
            </a:xfrm>
            <a:prstGeom prst="rect">
              <a:avLst/>
            </a:prstGeom>
            <a:noFill/>
            <a:ln w="9525">
              <a:noFill/>
            </a:ln>
          </p:spPr>
          <p:txBody>
            <a:bodyPr>
              <a:spAutoFit/>
            </a:bodyPr>
            <a:lstStyle/>
            <a:p>
              <a:pPr>
                <a:spcBef>
                  <a:spcPct val="50000"/>
                </a:spcBef>
              </a:pPr>
              <a:r>
                <a:rPr lang="zh-CN" altLang="en-US" sz="4400" b="1" u="sng" dirty="0">
                  <a:solidFill>
                    <a:srgbClr val="0033CC"/>
                  </a:solidFill>
                  <a:latin typeface="Arial" panose="020B0604020202020204" pitchFamily="34" charset="0"/>
                </a:rPr>
                <a:t>胚</a:t>
              </a:r>
              <a:r>
                <a:rPr lang="zh-CN" altLang="en-US" sz="4400" b="1" dirty="0">
                  <a:solidFill>
                    <a:srgbClr val="0033CC"/>
                  </a:solidFill>
                  <a:latin typeface="Arial" panose="020B0604020202020204" pitchFamily="34" charset="0"/>
                </a:rPr>
                <a:t>芽           迷</a:t>
              </a:r>
              <a:r>
                <a:rPr lang="zh-CN" altLang="en-US" sz="4400" b="1" u="sng" dirty="0">
                  <a:solidFill>
                    <a:srgbClr val="0033CC"/>
                  </a:solidFill>
                  <a:latin typeface="Arial" panose="020B0604020202020204" pitchFamily="34" charset="0"/>
                </a:rPr>
                <a:t>惘</a:t>
              </a:r>
              <a:r>
                <a:rPr lang="zh-CN" altLang="en-US" sz="4400" b="1" dirty="0">
                  <a:solidFill>
                    <a:srgbClr val="0033CC"/>
                  </a:solidFill>
                  <a:latin typeface="Arial" panose="020B0604020202020204" pitchFamily="34" charset="0"/>
                </a:rPr>
                <a:t>             </a:t>
              </a:r>
              <a:r>
                <a:rPr lang="zh-CN" altLang="en-US" sz="4400" b="1" u="sng" dirty="0">
                  <a:solidFill>
                    <a:srgbClr val="0033CC"/>
                  </a:solidFill>
                  <a:latin typeface="Arial" panose="020B0604020202020204" pitchFamily="34" charset="0"/>
                </a:rPr>
                <a:t>隧</a:t>
              </a:r>
              <a:r>
                <a:rPr lang="zh-CN" altLang="en-US" sz="4400" b="1" dirty="0">
                  <a:solidFill>
                    <a:srgbClr val="0033CC"/>
                  </a:solidFill>
                  <a:latin typeface="Arial" panose="020B0604020202020204" pitchFamily="34" charset="0"/>
                </a:rPr>
                <a:t>洞</a:t>
              </a:r>
              <a:endParaRPr lang="zh-CN" altLang="en-US" sz="4400" b="1" dirty="0">
                <a:solidFill>
                  <a:srgbClr val="0033CC"/>
                </a:solidFill>
                <a:latin typeface="Arial" panose="020B0604020202020204" pitchFamily="34" charset="0"/>
              </a:endParaRPr>
            </a:p>
          </p:txBody>
        </p:sp>
        <p:sp>
          <p:nvSpPr>
            <p:cNvPr id="28688" name="Text Box 6"/>
            <p:cNvSpPr txBox="1"/>
            <p:nvPr/>
          </p:nvSpPr>
          <p:spPr>
            <a:xfrm>
              <a:off x="105" y="1316"/>
              <a:ext cx="4896" cy="484"/>
            </a:xfrm>
            <a:prstGeom prst="rect">
              <a:avLst/>
            </a:prstGeom>
            <a:noFill/>
            <a:ln w="9525">
              <a:noFill/>
            </a:ln>
          </p:spPr>
          <p:txBody>
            <a:bodyPr>
              <a:spAutoFit/>
            </a:bodyPr>
            <a:lstStyle/>
            <a:p>
              <a:pPr>
                <a:spcBef>
                  <a:spcPct val="50000"/>
                </a:spcBef>
              </a:pPr>
              <a:r>
                <a:rPr lang="zh-CN" altLang="en-US" sz="4400" b="1" u="sng" dirty="0">
                  <a:solidFill>
                    <a:srgbClr val="0033CC"/>
                  </a:solidFill>
                  <a:latin typeface="Arial" panose="020B0604020202020204" pitchFamily="34" charset="0"/>
                </a:rPr>
                <a:t>绯</a:t>
              </a:r>
              <a:r>
                <a:rPr lang="zh-CN" altLang="en-US" sz="4400" b="1" dirty="0">
                  <a:solidFill>
                    <a:srgbClr val="0033CC"/>
                  </a:solidFill>
                  <a:latin typeface="Arial" panose="020B0604020202020204" pitchFamily="34" charset="0"/>
                </a:rPr>
                <a:t>红           </a:t>
              </a:r>
              <a:r>
                <a:rPr lang="zh-CN" altLang="en-US" sz="4400" b="1" u="sng" dirty="0">
                  <a:solidFill>
                    <a:srgbClr val="0033CC"/>
                  </a:solidFill>
                  <a:latin typeface="Arial" panose="020B0604020202020204" pitchFamily="34" charset="0"/>
                </a:rPr>
                <a:t>淤</a:t>
              </a:r>
              <a:r>
                <a:rPr lang="zh-CN" altLang="en-US" sz="4400" b="1" dirty="0">
                  <a:solidFill>
                    <a:srgbClr val="0033CC"/>
                  </a:solidFill>
                  <a:latin typeface="Arial" panose="020B0604020202020204" pitchFamily="34" charset="0"/>
                </a:rPr>
                <a:t>滩              </a:t>
              </a:r>
              <a:r>
                <a:rPr lang="zh-CN" altLang="en-US" sz="4400" b="1" u="sng" dirty="0">
                  <a:solidFill>
                    <a:srgbClr val="0033CC"/>
                  </a:solidFill>
                  <a:latin typeface="Arial" panose="020B0604020202020204" pitchFamily="34" charset="0"/>
                </a:rPr>
                <a:t>纤</a:t>
              </a:r>
              <a:r>
                <a:rPr lang="zh-CN" altLang="en-US" sz="4400" b="1" dirty="0">
                  <a:solidFill>
                    <a:srgbClr val="0033CC"/>
                  </a:solidFill>
                  <a:latin typeface="Arial" panose="020B0604020202020204" pitchFamily="34" charset="0"/>
                </a:rPr>
                <a:t>绳</a:t>
              </a:r>
              <a:endParaRPr lang="zh-CN" altLang="en-US" sz="4400" b="1" dirty="0">
                <a:solidFill>
                  <a:srgbClr val="0033CC"/>
                </a:solidFill>
                <a:latin typeface="Arial" panose="020B0604020202020204" pitchFamily="34" charset="0"/>
              </a:endParaRPr>
            </a:p>
          </p:txBody>
        </p:sp>
      </p:grpSp>
      <p:sp>
        <p:nvSpPr>
          <p:cNvPr id="14343" name="Text Box 7"/>
          <p:cNvSpPr txBox="1"/>
          <p:nvPr/>
        </p:nvSpPr>
        <p:spPr>
          <a:xfrm>
            <a:off x="3287713" y="1844675"/>
            <a:ext cx="1066800" cy="706755"/>
          </a:xfrm>
          <a:prstGeom prst="rect">
            <a:avLst/>
          </a:prstGeom>
          <a:noFill/>
          <a:ln w="9525">
            <a:noFill/>
          </a:ln>
        </p:spPr>
        <p:txBody>
          <a:bodyPr>
            <a:spAutoFit/>
          </a:bodyPr>
          <a:lstStyle/>
          <a:p>
            <a:pPr>
              <a:spcBef>
                <a:spcPct val="50000"/>
              </a:spcBef>
            </a:pPr>
            <a:r>
              <a:rPr lang="en-US" altLang="zh-CN" sz="4000" b="1" u="sng" dirty="0">
                <a:solidFill>
                  <a:srgbClr val="FF0000"/>
                </a:solidFill>
                <a:latin typeface="Arial" panose="020B0604020202020204" pitchFamily="34" charset="0"/>
              </a:rPr>
              <a:t>bi</a:t>
            </a:r>
            <a:r>
              <a:rPr lang="en-US" altLang="zh-CN" sz="4000" b="1" dirty="0">
                <a:solidFill>
                  <a:srgbClr val="FF0000"/>
                </a:solidFill>
                <a:latin typeface="Times New Roman" panose="02020603050405020304" pitchFamily="18" charset="0"/>
              </a:rPr>
              <a:t>ě</a:t>
            </a:r>
            <a:r>
              <a:rPr lang="en-US" altLang="zh-CN" sz="2400" b="1" dirty="0">
                <a:latin typeface="Times New Roman" panose="02020603050405020304" pitchFamily="18" charset="0"/>
              </a:rPr>
              <a:t> </a:t>
            </a:r>
            <a:endParaRPr lang="en-US" altLang="zh-CN" sz="2400" b="1" dirty="0">
              <a:latin typeface="Times New Roman" panose="02020603050405020304" pitchFamily="18" charset="0"/>
            </a:endParaRPr>
          </a:p>
        </p:txBody>
      </p:sp>
      <p:sp>
        <p:nvSpPr>
          <p:cNvPr id="14344" name="Text Box 8"/>
          <p:cNvSpPr txBox="1"/>
          <p:nvPr/>
        </p:nvSpPr>
        <p:spPr>
          <a:xfrm>
            <a:off x="6240463" y="1844675"/>
            <a:ext cx="12954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bó</a:t>
            </a:r>
            <a:endParaRPr lang="en-US" altLang="zh-CN" sz="4000" b="1" dirty="0">
              <a:solidFill>
                <a:srgbClr val="FF0000"/>
              </a:solidFill>
              <a:latin typeface="Arial" panose="020B0604020202020204" pitchFamily="34" charset="0"/>
            </a:endParaRPr>
          </a:p>
        </p:txBody>
      </p:sp>
      <p:sp>
        <p:nvSpPr>
          <p:cNvPr id="14345" name="Text Box 9"/>
          <p:cNvSpPr txBox="1"/>
          <p:nvPr/>
        </p:nvSpPr>
        <p:spPr>
          <a:xfrm>
            <a:off x="8975725" y="1773238"/>
            <a:ext cx="11430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wō</a:t>
            </a:r>
            <a:endParaRPr lang="en-US" altLang="zh-CN" sz="4000" b="1" dirty="0">
              <a:solidFill>
                <a:srgbClr val="FF0000"/>
              </a:solidFill>
              <a:latin typeface="Arial" panose="020B0604020202020204" pitchFamily="34" charset="0"/>
            </a:endParaRPr>
          </a:p>
        </p:txBody>
      </p:sp>
      <p:sp>
        <p:nvSpPr>
          <p:cNvPr id="14346" name="Text Box 10"/>
          <p:cNvSpPr txBox="1"/>
          <p:nvPr/>
        </p:nvSpPr>
        <p:spPr>
          <a:xfrm>
            <a:off x="3216275" y="2781300"/>
            <a:ext cx="10668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pēi</a:t>
            </a:r>
            <a:endParaRPr lang="en-US" altLang="zh-CN" sz="4000" b="1" dirty="0">
              <a:solidFill>
                <a:srgbClr val="FF0000"/>
              </a:solidFill>
              <a:latin typeface="Arial" panose="020B0604020202020204" pitchFamily="34" charset="0"/>
            </a:endParaRPr>
          </a:p>
        </p:txBody>
      </p:sp>
      <p:sp>
        <p:nvSpPr>
          <p:cNvPr id="14347" name="Text Box 11"/>
          <p:cNvSpPr txBox="1"/>
          <p:nvPr/>
        </p:nvSpPr>
        <p:spPr>
          <a:xfrm>
            <a:off x="6024563" y="2781300"/>
            <a:ext cx="15240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wǎng</a:t>
            </a:r>
            <a:endParaRPr lang="en-US" altLang="zh-CN" sz="4000" b="1" dirty="0">
              <a:solidFill>
                <a:srgbClr val="FF0000"/>
              </a:solidFill>
              <a:latin typeface="Arial" panose="020B0604020202020204" pitchFamily="34" charset="0"/>
            </a:endParaRPr>
          </a:p>
        </p:txBody>
      </p:sp>
      <p:sp>
        <p:nvSpPr>
          <p:cNvPr id="14348" name="Text Box 12"/>
          <p:cNvSpPr txBox="1"/>
          <p:nvPr/>
        </p:nvSpPr>
        <p:spPr>
          <a:xfrm>
            <a:off x="8904288" y="2852738"/>
            <a:ext cx="9906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suì</a:t>
            </a:r>
            <a:endParaRPr lang="en-US" altLang="zh-CN" sz="4000" b="1" dirty="0">
              <a:solidFill>
                <a:srgbClr val="FF0000"/>
              </a:solidFill>
              <a:latin typeface="Arial" panose="020B0604020202020204" pitchFamily="34" charset="0"/>
            </a:endParaRPr>
          </a:p>
        </p:txBody>
      </p:sp>
      <p:sp>
        <p:nvSpPr>
          <p:cNvPr id="14349" name="Text Box 13"/>
          <p:cNvSpPr txBox="1"/>
          <p:nvPr/>
        </p:nvSpPr>
        <p:spPr>
          <a:xfrm>
            <a:off x="3143250" y="4076700"/>
            <a:ext cx="12954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fēi</a:t>
            </a:r>
            <a:endParaRPr lang="en-US" altLang="zh-CN" sz="4000" b="1" dirty="0">
              <a:solidFill>
                <a:srgbClr val="FF0000"/>
              </a:solidFill>
              <a:latin typeface="Arial" panose="020B0604020202020204" pitchFamily="34" charset="0"/>
            </a:endParaRPr>
          </a:p>
        </p:txBody>
      </p:sp>
      <p:sp>
        <p:nvSpPr>
          <p:cNvPr id="14350" name="Text Box 14"/>
          <p:cNvSpPr txBox="1"/>
          <p:nvPr/>
        </p:nvSpPr>
        <p:spPr>
          <a:xfrm>
            <a:off x="6024563" y="4005263"/>
            <a:ext cx="11430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yū</a:t>
            </a:r>
            <a:endParaRPr lang="en-US" altLang="zh-CN" sz="4000" b="1" dirty="0">
              <a:solidFill>
                <a:srgbClr val="FF0000"/>
              </a:solidFill>
              <a:latin typeface="Arial" panose="020B0604020202020204" pitchFamily="34" charset="0"/>
            </a:endParaRPr>
          </a:p>
        </p:txBody>
      </p:sp>
      <p:sp>
        <p:nvSpPr>
          <p:cNvPr id="14351" name="Text Box 15"/>
          <p:cNvSpPr txBox="1"/>
          <p:nvPr/>
        </p:nvSpPr>
        <p:spPr>
          <a:xfrm>
            <a:off x="9191625" y="3933825"/>
            <a:ext cx="1295400" cy="706755"/>
          </a:xfrm>
          <a:prstGeom prst="rect">
            <a:avLst/>
          </a:prstGeom>
          <a:noFill/>
          <a:ln w="9525">
            <a:noFill/>
          </a:ln>
        </p:spPr>
        <p:txBody>
          <a:bodyPr>
            <a:spAutoFit/>
          </a:bodyPr>
          <a:lstStyle/>
          <a:p>
            <a:pPr>
              <a:spcBef>
                <a:spcPct val="50000"/>
              </a:spcBef>
            </a:pPr>
            <a:r>
              <a:rPr lang="en-US" altLang="zh-CN" sz="4000" b="1" dirty="0">
                <a:solidFill>
                  <a:srgbClr val="FF0000"/>
                </a:solidFill>
                <a:latin typeface="Arial" panose="020B0604020202020204" pitchFamily="34" charset="0"/>
              </a:rPr>
              <a:t>qiàn</a:t>
            </a:r>
            <a:endParaRPr lang="en-US" altLang="zh-CN" sz="4000" b="1" dirty="0">
              <a:solidFill>
                <a:srgbClr val="FF0000"/>
              </a:solidFill>
              <a:latin typeface="Arial" panose="020B0604020202020204" pitchFamily="34" charset="0"/>
            </a:endParaRPr>
          </a:p>
        </p:txBody>
      </p:sp>
      <p:sp>
        <p:nvSpPr>
          <p:cNvPr id="14352" name="Rectangle 16"/>
          <p:cNvSpPr/>
          <p:nvPr/>
        </p:nvSpPr>
        <p:spPr>
          <a:xfrm>
            <a:off x="1919288" y="5157788"/>
            <a:ext cx="7850187" cy="768350"/>
          </a:xfrm>
          <a:prstGeom prst="rect">
            <a:avLst/>
          </a:prstGeom>
          <a:noFill/>
          <a:ln w="9525">
            <a:noFill/>
          </a:ln>
        </p:spPr>
        <p:txBody>
          <a:bodyPr>
            <a:spAutoFit/>
          </a:bodyPr>
          <a:lstStyle/>
          <a:p>
            <a:r>
              <a:rPr lang="zh-CN" altLang="en-US" sz="4400" b="1" u="sng" dirty="0">
                <a:solidFill>
                  <a:srgbClr val="0033CC"/>
                </a:solidFill>
                <a:latin typeface="Arial" panose="020B0604020202020204" pitchFamily="34" charset="0"/>
              </a:rPr>
              <a:t>勒</a:t>
            </a:r>
            <a:r>
              <a:rPr lang="zh-CN" altLang="en-US" sz="4400" b="1" dirty="0">
                <a:solidFill>
                  <a:srgbClr val="0033CC"/>
                </a:solidFill>
                <a:latin typeface="Arial" panose="020B0604020202020204" pitchFamily="34" charset="0"/>
              </a:rPr>
              <a:t>（</a:t>
            </a:r>
            <a:r>
              <a:rPr lang="en-US" altLang="zh-CN" sz="4400" b="1" dirty="0">
                <a:solidFill>
                  <a:srgbClr val="FF0000"/>
                </a:solidFill>
                <a:latin typeface="Arial" panose="020B0604020202020204" pitchFamily="34" charset="0"/>
              </a:rPr>
              <a:t>lēi</a:t>
            </a:r>
            <a:r>
              <a:rPr lang="zh-CN" altLang="en-US" sz="4400" b="1" dirty="0">
                <a:solidFill>
                  <a:srgbClr val="0033CC"/>
                </a:solidFill>
                <a:latin typeface="Arial" panose="020B0604020202020204" pitchFamily="34" charset="0"/>
              </a:rPr>
              <a:t>）进  </a:t>
            </a:r>
            <a:r>
              <a:rPr lang="zh-CN" altLang="en-US" sz="4400" b="1" u="sng" dirty="0">
                <a:solidFill>
                  <a:srgbClr val="0033CC"/>
                </a:solidFill>
                <a:latin typeface="Arial" panose="020B0604020202020204" pitchFamily="34" charset="0"/>
              </a:rPr>
              <a:t> 喷薄</a:t>
            </a:r>
            <a:r>
              <a:rPr lang="zh-CN" altLang="en-US" sz="4400" b="1" dirty="0">
                <a:solidFill>
                  <a:srgbClr val="0033CC"/>
                </a:solidFill>
                <a:latin typeface="Arial" panose="020B0604020202020204" pitchFamily="34" charset="0"/>
              </a:rPr>
              <a:t>（</a:t>
            </a:r>
            <a:r>
              <a:rPr lang="en-US" altLang="zh-CN" sz="4400" b="1" dirty="0">
                <a:solidFill>
                  <a:srgbClr val="FF0000"/>
                </a:solidFill>
                <a:latin typeface="Arial" panose="020B0604020202020204" pitchFamily="34" charset="0"/>
              </a:rPr>
              <a:t>pēnbó </a:t>
            </a:r>
            <a:r>
              <a:rPr lang="zh-CN" altLang="en-US" sz="4400" b="1" dirty="0">
                <a:solidFill>
                  <a:srgbClr val="0033CC"/>
                </a:solidFill>
                <a:latin typeface="Arial" panose="020B0604020202020204" pitchFamily="34" charset="0"/>
              </a:rPr>
              <a:t>）</a:t>
            </a:r>
            <a:endParaRPr lang="zh-CN" altLang="en-US" sz="4400" b="1" dirty="0">
              <a:solidFill>
                <a:srgbClr val="0033CC"/>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3"/>
                                        </p:tgtEl>
                                        <p:attrNameLst>
                                          <p:attrName>style.visibility</p:attrName>
                                        </p:attrNameLst>
                                      </p:cBhvr>
                                      <p:to>
                                        <p:strVal val="visible"/>
                                      </p:to>
                                    </p:set>
                                    <p:anim calcmode="lin" valueType="num">
                                      <p:cBhvr additive="base">
                                        <p:cTn id="7" dur="500" fill="hold"/>
                                        <p:tgtEl>
                                          <p:spTgt spid="14343"/>
                                        </p:tgtEl>
                                        <p:attrNameLst>
                                          <p:attrName>ppt_x</p:attrName>
                                        </p:attrNameLst>
                                      </p:cBhvr>
                                      <p:tavLst>
                                        <p:tav tm="0">
                                          <p:val>
                                            <p:strVal val="0-#ppt_w/2"/>
                                          </p:val>
                                        </p:tav>
                                        <p:tav tm="100000">
                                          <p:val>
                                            <p:strVal val="#ppt_x"/>
                                          </p:val>
                                        </p:tav>
                                      </p:tavLst>
                                    </p:anim>
                                    <p:anim calcmode="lin" valueType="num">
                                      <p:cBhvr additive="base">
                                        <p:cTn id="8"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44"/>
                                        </p:tgtEl>
                                        <p:attrNameLst>
                                          <p:attrName>style.visibility</p:attrName>
                                        </p:attrNameLst>
                                      </p:cBhvr>
                                      <p:to>
                                        <p:strVal val="visible"/>
                                      </p:to>
                                    </p:set>
                                    <p:anim calcmode="lin" valueType="num">
                                      <p:cBhvr additive="base">
                                        <p:cTn id="13" dur="500" fill="hold"/>
                                        <p:tgtEl>
                                          <p:spTgt spid="14344"/>
                                        </p:tgtEl>
                                        <p:attrNameLst>
                                          <p:attrName>ppt_x</p:attrName>
                                        </p:attrNameLst>
                                      </p:cBhvr>
                                      <p:tavLst>
                                        <p:tav tm="0">
                                          <p:val>
                                            <p:strVal val="0-#ppt_w/2"/>
                                          </p:val>
                                        </p:tav>
                                        <p:tav tm="100000">
                                          <p:val>
                                            <p:strVal val="#ppt_x"/>
                                          </p:val>
                                        </p:tav>
                                      </p:tavLst>
                                    </p:anim>
                                    <p:anim calcmode="lin" valueType="num">
                                      <p:cBhvr additive="base">
                                        <p:cTn id="14" dur="500" fill="hold"/>
                                        <p:tgtEl>
                                          <p:spTgt spid="143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345"/>
                                        </p:tgtEl>
                                        <p:attrNameLst>
                                          <p:attrName>style.visibility</p:attrName>
                                        </p:attrNameLst>
                                      </p:cBhvr>
                                      <p:to>
                                        <p:strVal val="visible"/>
                                      </p:to>
                                    </p:set>
                                    <p:anim calcmode="lin" valueType="num">
                                      <p:cBhvr additive="base">
                                        <p:cTn id="19" dur="500" fill="hold"/>
                                        <p:tgtEl>
                                          <p:spTgt spid="14345"/>
                                        </p:tgtEl>
                                        <p:attrNameLst>
                                          <p:attrName>ppt_x</p:attrName>
                                        </p:attrNameLst>
                                      </p:cBhvr>
                                      <p:tavLst>
                                        <p:tav tm="0">
                                          <p:val>
                                            <p:strVal val="0-#ppt_w/2"/>
                                          </p:val>
                                        </p:tav>
                                        <p:tav tm="100000">
                                          <p:val>
                                            <p:strVal val="#ppt_x"/>
                                          </p:val>
                                        </p:tav>
                                      </p:tavLst>
                                    </p:anim>
                                    <p:anim calcmode="lin" valueType="num">
                                      <p:cBhvr additive="base">
                                        <p:cTn id="20" dur="500" fill="hold"/>
                                        <p:tgtEl>
                                          <p:spTgt spid="1434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346"/>
                                        </p:tgtEl>
                                        <p:attrNameLst>
                                          <p:attrName>style.visibility</p:attrName>
                                        </p:attrNameLst>
                                      </p:cBhvr>
                                      <p:to>
                                        <p:strVal val="visible"/>
                                      </p:to>
                                    </p:set>
                                    <p:anim calcmode="lin" valueType="num">
                                      <p:cBhvr additive="base">
                                        <p:cTn id="25" dur="500" fill="hold"/>
                                        <p:tgtEl>
                                          <p:spTgt spid="14346"/>
                                        </p:tgtEl>
                                        <p:attrNameLst>
                                          <p:attrName>ppt_x</p:attrName>
                                        </p:attrNameLst>
                                      </p:cBhvr>
                                      <p:tavLst>
                                        <p:tav tm="0">
                                          <p:val>
                                            <p:strVal val="0-#ppt_w/2"/>
                                          </p:val>
                                        </p:tav>
                                        <p:tav tm="100000">
                                          <p:val>
                                            <p:strVal val="#ppt_x"/>
                                          </p:val>
                                        </p:tav>
                                      </p:tavLst>
                                    </p:anim>
                                    <p:anim calcmode="lin" valueType="num">
                                      <p:cBhvr additive="base">
                                        <p:cTn id="26" dur="500" fill="hold"/>
                                        <p:tgtEl>
                                          <p:spTgt spid="1434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347"/>
                                        </p:tgtEl>
                                        <p:attrNameLst>
                                          <p:attrName>style.visibility</p:attrName>
                                        </p:attrNameLst>
                                      </p:cBhvr>
                                      <p:to>
                                        <p:strVal val="visible"/>
                                      </p:to>
                                    </p:set>
                                    <p:anim calcmode="lin" valueType="num">
                                      <p:cBhvr additive="base">
                                        <p:cTn id="31" dur="500" fill="hold"/>
                                        <p:tgtEl>
                                          <p:spTgt spid="14347"/>
                                        </p:tgtEl>
                                        <p:attrNameLst>
                                          <p:attrName>ppt_x</p:attrName>
                                        </p:attrNameLst>
                                      </p:cBhvr>
                                      <p:tavLst>
                                        <p:tav tm="0">
                                          <p:val>
                                            <p:strVal val="0-#ppt_w/2"/>
                                          </p:val>
                                        </p:tav>
                                        <p:tav tm="100000">
                                          <p:val>
                                            <p:strVal val="#ppt_x"/>
                                          </p:val>
                                        </p:tav>
                                      </p:tavLst>
                                    </p:anim>
                                    <p:anim calcmode="lin" valueType="num">
                                      <p:cBhvr additive="base">
                                        <p:cTn id="32" dur="500" fill="hold"/>
                                        <p:tgtEl>
                                          <p:spTgt spid="1434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348"/>
                                        </p:tgtEl>
                                        <p:attrNameLst>
                                          <p:attrName>style.visibility</p:attrName>
                                        </p:attrNameLst>
                                      </p:cBhvr>
                                      <p:to>
                                        <p:strVal val="visible"/>
                                      </p:to>
                                    </p:set>
                                    <p:anim calcmode="lin" valueType="num">
                                      <p:cBhvr additive="base">
                                        <p:cTn id="37" dur="500" fill="hold"/>
                                        <p:tgtEl>
                                          <p:spTgt spid="14348"/>
                                        </p:tgtEl>
                                        <p:attrNameLst>
                                          <p:attrName>ppt_x</p:attrName>
                                        </p:attrNameLst>
                                      </p:cBhvr>
                                      <p:tavLst>
                                        <p:tav tm="0">
                                          <p:val>
                                            <p:strVal val="0-#ppt_w/2"/>
                                          </p:val>
                                        </p:tav>
                                        <p:tav tm="100000">
                                          <p:val>
                                            <p:strVal val="#ppt_x"/>
                                          </p:val>
                                        </p:tav>
                                      </p:tavLst>
                                    </p:anim>
                                    <p:anim calcmode="lin" valueType="num">
                                      <p:cBhvr additive="base">
                                        <p:cTn id="38" dur="500" fill="hold"/>
                                        <p:tgtEl>
                                          <p:spTgt spid="1434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349"/>
                                        </p:tgtEl>
                                        <p:attrNameLst>
                                          <p:attrName>style.visibility</p:attrName>
                                        </p:attrNameLst>
                                      </p:cBhvr>
                                      <p:to>
                                        <p:strVal val="visible"/>
                                      </p:to>
                                    </p:set>
                                    <p:anim calcmode="lin" valueType="num">
                                      <p:cBhvr additive="base">
                                        <p:cTn id="43" dur="500" fill="hold"/>
                                        <p:tgtEl>
                                          <p:spTgt spid="14349"/>
                                        </p:tgtEl>
                                        <p:attrNameLst>
                                          <p:attrName>ppt_x</p:attrName>
                                        </p:attrNameLst>
                                      </p:cBhvr>
                                      <p:tavLst>
                                        <p:tav tm="0">
                                          <p:val>
                                            <p:strVal val="0-#ppt_w/2"/>
                                          </p:val>
                                        </p:tav>
                                        <p:tav tm="100000">
                                          <p:val>
                                            <p:strVal val="#ppt_x"/>
                                          </p:val>
                                        </p:tav>
                                      </p:tavLst>
                                    </p:anim>
                                    <p:anim calcmode="lin" valueType="num">
                                      <p:cBhvr additive="base">
                                        <p:cTn id="44" dur="500" fill="hold"/>
                                        <p:tgtEl>
                                          <p:spTgt spid="1434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4350"/>
                                        </p:tgtEl>
                                        <p:attrNameLst>
                                          <p:attrName>style.visibility</p:attrName>
                                        </p:attrNameLst>
                                      </p:cBhvr>
                                      <p:to>
                                        <p:strVal val="visible"/>
                                      </p:to>
                                    </p:set>
                                    <p:anim calcmode="lin" valueType="num">
                                      <p:cBhvr additive="base">
                                        <p:cTn id="49" dur="500" fill="hold"/>
                                        <p:tgtEl>
                                          <p:spTgt spid="14350"/>
                                        </p:tgtEl>
                                        <p:attrNameLst>
                                          <p:attrName>ppt_x</p:attrName>
                                        </p:attrNameLst>
                                      </p:cBhvr>
                                      <p:tavLst>
                                        <p:tav tm="0">
                                          <p:val>
                                            <p:strVal val="0-#ppt_w/2"/>
                                          </p:val>
                                        </p:tav>
                                        <p:tav tm="100000">
                                          <p:val>
                                            <p:strVal val="#ppt_x"/>
                                          </p:val>
                                        </p:tav>
                                      </p:tavLst>
                                    </p:anim>
                                    <p:anim calcmode="lin" valueType="num">
                                      <p:cBhvr additive="base">
                                        <p:cTn id="50" dur="500" fill="hold"/>
                                        <p:tgtEl>
                                          <p:spTgt spid="143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4351"/>
                                        </p:tgtEl>
                                        <p:attrNameLst>
                                          <p:attrName>style.visibility</p:attrName>
                                        </p:attrNameLst>
                                      </p:cBhvr>
                                      <p:to>
                                        <p:strVal val="visible"/>
                                      </p:to>
                                    </p:set>
                                    <p:anim calcmode="lin" valueType="num">
                                      <p:cBhvr additive="base">
                                        <p:cTn id="55" dur="500" fill="hold"/>
                                        <p:tgtEl>
                                          <p:spTgt spid="14351"/>
                                        </p:tgtEl>
                                        <p:attrNameLst>
                                          <p:attrName>ppt_x</p:attrName>
                                        </p:attrNameLst>
                                      </p:cBhvr>
                                      <p:tavLst>
                                        <p:tav tm="0">
                                          <p:val>
                                            <p:strVal val="0-#ppt_w/2"/>
                                          </p:val>
                                        </p:tav>
                                        <p:tav tm="100000">
                                          <p:val>
                                            <p:strVal val="#ppt_x"/>
                                          </p:val>
                                        </p:tav>
                                      </p:tavLst>
                                    </p:anim>
                                    <p:anim calcmode="lin" valueType="num">
                                      <p:cBhvr additive="base">
                                        <p:cTn id="56" dur="500" fill="hold"/>
                                        <p:tgtEl>
                                          <p:spTgt spid="1435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4352"/>
                                        </p:tgtEl>
                                        <p:attrNameLst>
                                          <p:attrName>style.visibility</p:attrName>
                                        </p:attrNameLst>
                                      </p:cBhvr>
                                      <p:to>
                                        <p:strVal val="visible"/>
                                      </p:to>
                                    </p:set>
                                    <p:animEffect transition="in" filter="blinds(horizontal)">
                                      <p:cBhvr>
                                        <p:cTn id="61" dur="50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4" grpId="0"/>
      <p:bldP spid="14345" grpId="0"/>
      <p:bldP spid="14346" grpId="0"/>
      <p:bldP spid="14347" grpId="0"/>
      <p:bldP spid="14348" grpId="0"/>
      <p:bldP spid="14349" grpId="0"/>
      <p:bldP spid="14350" grpId="0"/>
      <p:bldP spid="14351" grpId="0"/>
      <p:bldP spid="14352"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5685</Words>
  <Application>WPS 演示</Application>
  <PresentationFormat>自定义</PresentationFormat>
  <Paragraphs>527</Paragraphs>
  <Slides>51</Slides>
  <Notes>15</Notes>
  <HiddenSlides>1</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51</vt:i4>
      </vt:variant>
    </vt:vector>
  </HeadingPairs>
  <TitlesOfParts>
    <vt:vector size="69" baseType="lpstr">
      <vt:lpstr>Arial</vt:lpstr>
      <vt:lpstr>宋体</vt:lpstr>
      <vt:lpstr>Wingdings</vt:lpstr>
      <vt:lpstr>黑体</vt:lpstr>
      <vt:lpstr>Times New Roman</vt:lpstr>
      <vt:lpstr>华文行楷</vt:lpstr>
      <vt:lpstr>方正舒体</vt:lpstr>
      <vt:lpstr>方正琥珀简体</vt:lpstr>
      <vt:lpstr>楷体_GB2312</vt:lpstr>
      <vt:lpstr>华文新魏</vt:lpstr>
      <vt:lpstr>隶书</vt:lpstr>
      <vt:lpstr>微软雅黑</vt:lpstr>
      <vt:lpstr>Arial Unicode MS</vt:lpstr>
      <vt:lpstr>Calibri</vt:lpstr>
      <vt:lpstr>华文彩云</vt:lpstr>
      <vt:lpstr>Wingdings</vt:lpstr>
      <vt:lpstr>新宋体</vt:lpstr>
      <vt:lpstr>Office 主题</vt:lpstr>
      <vt:lpstr>PowerPoint 演示文稿</vt:lpstr>
      <vt:lpstr>PowerPoint 演示文稿</vt:lpstr>
      <vt:lpstr>作者简介</vt:lpstr>
      <vt:lpstr>舒婷简历</vt:lpstr>
      <vt:lpstr>舒婷成就</vt:lpstr>
      <vt:lpstr>关于朦胧诗</vt:lpstr>
      <vt:lpstr>PowerPoint 演示文稿</vt:lpstr>
      <vt:lpstr>PowerPoint 演示文稿</vt:lpstr>
      <vt:lpstr>PowerPoint 演示文稿</vt:lpstr>
      <vt:lpstr>注意节奏、重音</vt:lpstr>
      <vt:lpstr>　注意节奏、重音</vt:lpstr>
      <vt:lpstr>注意节奏、重音</vt:lpstr>
      <vt:lpstr>注意节奏、重音</vt:lpstr>
      <vt:lpstr>PowerPoint 演示文稿</vt:lpstr>
      <vt:lpstr>我是你河边上的破旧的老水车, 数百年来纺着疲惫的歌;</vt:lpstr>
      <vt:lpstr>我是你额上熏黑的矿灯,                 照你在历史的隧洞里蜗行摸索;</vt:lpstr>
      <vt:lpstr>我是干瘪的稻穗；是失修的路基；</vt:lpstr>
      <vt:lpstr>是淤滩上的驳船 把纤绳深深  勒进你的肩膊； ——祖国啊!</vt:lpstr>
      <vt:lpstr>我是贫困, 我是悲哀。 我是你祖祖辈辈        痛苦的希望啊，</vt:lpstr>
      <vt:lpstr>是”飞天”袖间 千百年来未落到地面的花朵； ——祖国啊!</vt:lpstr>
      <vt:lpstr>是绯红的黎明        正在喷薄; ——祖国啊!</vt:lpstr>
      <vt:lpstr>PowerPoint 演示文稿</vt:lpstr>
      <vt:lpstr>赏析第一节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赏析第二节 是“飞天”袖间 千百年来未落到地面的花朵 这句是什么意思？</vt:lpstr>
      <vt:lpstr>赏析第三节</vt:lpstr>
      <vt:lpstr>赏析第三节 “神话的蛛网里挣脱”的“理想” “古莲的胚芽” “挂着眼泪的笑涡” “新刷出的雪白的起跑线” “绯红的黎明正在喷薄” 这些意象有什么共同的意思？</vt:lpstr>
      <vt:lpstr>PowerPoint 演示文稿</vt:lpstr>
      <vt:lpstr>“你以伤痕累累的乳房／喂养了 迷惘的我、深思的我、沸腾的我” “伤痕累累的”可以删除吗？</vt:lpstr>
      <vt:lpstr>那就从我的血肉之躯上 去取得 你的富饶，你的荣光，你的自由  这句话该怎样理解？</vt:lpstr>
      <vt:lpstr>PowerPoint 演示文稿</vt:lpstr>
      <vt:lpstr>PowerPoint 演示文稿</vt:lpstr>
      <vt:lpstr>PowerPoint 演示文稿</vt:lpstr>
      <vt:lpstr>每节诗的后面都有一句共同的话： —— 祖国啊！ 各节中的“祖国”感情有什么不同？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相忘于江湖</cp:lastModifiedBy>
  <cp:revision>5</cp:revision>
  <dcterms:created xsi:type="dcterms:W3CDTF">2018-03-01T02:03:00Z</dcterms:created>
  <dcterms:modified xsi:type="dcterms:W3CDTF">2018-10-29T14:27:56Z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