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5"/>
  </p:notesMasterIdLst>
  <p:sldIdLst>
    <p:sldId id="314" r:id="rId4"/>
    <p:sldId id="256" r:id="rId6"/>
    <p:sldId id="282" r:id="rId7"/>
    <p:sldId id="285" r:id="rId8"/>
    <p:sldId id="286" r:id="rId9"/>
    <p:sldId id="287" r:id="rId10"/>
    <p:sldId id="288" r:id="rId11"/>
    <p:sldId id="289" r:id="rId12"/>
    <p:sldId id="343" r:id="rId13"/>
    <p:sldId id="344" r:id="rId14"/>
    <p:sldId id="294" r:id="rId15"/>
    <p:sldId id="299" r:id="rId16"/>
    <p:sldId id="302" r:id="rId17"/>
    <p:sldId id="307" r:id="rId18"/>
    <p:sldId id="306" r:id="rId19"/>
    <p:sldId id="363" r:id="rId20"/>
    <p:sldId id="308" r:id="rId21"/>
    <p:sldId id="309" r:id="rId22"/>
    <p:sldId id="310" r:id="rId23"/>
    <p:sldId id="311" r:id="rId24"/>
    <p:sldId id="369" r:id="rId25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8" userDrawn="1">
          <p15:clr>
            <a:srgbClr val="A4A3A4"/>
          </p15:clr>
        </p15:guide>
        <p15:guide id="2" pos="399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幸全" initials="幸全" lastIdx="0" clrIdx="0"/>
  <p:cmAuthor id="0" name="zhaoqingju" initials="z" lastIdx="0" clrIdx="0"/>
  <p:cmAuthor id="4" name="dell" initials="d" lastIdx="1" clrIdx="3"/>
  <p:cmAuthor id="7" name="1206988966@qq.com" initials="1" lastIdx="1" clrIdx="2"/>
  <p:cmAuthor id="8" name="姜伟光" initials="姜" lastIdx="1" clrIdx="0"/>
  <p:cmAuthor id="3" name="lenovo" initials="l" lastIdx="6" clrIdx="2"/>
  <p:cmAuthor id="5" name="宋洁然" initials="宋" lastIdx="2" clrIdx="1"/>
  <p:cmAuthor id="6" name="ming qiu" initials="m" lastIdx="17" clrIdx="1"/>
  <p:cmAuthor id="9" name="dongyu" initials="d" lastIdx="0" clrIdx="8"/>
  <p:cmAuthor id="10" name="houyanan21" initials="h" lastIdx="0" clrIdx="9"/>
  <p:cmAuthor id="11" name="微软用户" initials="微" lastIdx="0" clrIdx="0"/>
  <p:cmAuthor id="12" name="MyPC" initials="M" lastIdx="0" clrIdx="11"/>
  <p:cmAuthor id="13" name="PC" initials="P" lastIdx="0" clrIdx="12"/>
  <p:cmAuthor id="15" name="Nicole Li  李倩" initials="N" lastIdx="0" clrIdx="0"/>
  <p:cmAuthor id="18" name="222" initials="2" lastIdx="0" clrIdx="0"/>
  <p:cmAuthor id="19" name="Vivian Liu" initials="V" lastIdx="0" clrIdx="1"/>
  <p:cmAuthor id="21" name="ASUS" initials="A" lastIdx="0" clrIdx="20"/>
  <p:cmAuthor id="22" name="孙宇婷" initials="孙" lastIdx="0" clrIdx="21"/>
  <p:cmAuthor id="25" name="Mia Vida Villanueva" initials="" lastIdx="0" clrIdx="0"/>
  <p:cmAuthor id="49837067" name="刘浩" initials="刘" lastIdx="0" clrIdx="0"/>
  <p:cmAuthor id="20" name="新课标第一网" initials="" lastIdx="0" clrIdx="0"/>
  <p:cmAuthor id="14" name="user" initials="u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2632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 showGuides="1">
      <p:cViewPr varScale="1">
        <p:scale>
          <a:sx n="63" d="100"/>
          <a:sy n="63" d="100"/>
        </p:scale>
        <p:origin x="90" y="96"/>
      </p:cViewPr>
      <p:guideLst>
        <p:guide orient="horz" pos="2248"/>
        <p:guide pos="399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0" Type="http://schemas.openxmlformats.org/officeDocument/2006/relationships/tags" Target="tags/tag163.xml"/><Relationship Id="rId3" Type="http://schemas.openxmlformats.org/officeDocument/2006/relationships/slideMaster" Target="slideMasters/slideMaster2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tags" Target="../tags/tag162.xml"/><Relationship Id="rId5" Type="http://schemas.openxmlformats.org/officeDocument/2006/relationships/tags" Target="../tags/tag161.xml"/><Relationship Id="rId4" Type="http://schemas.openxmlformats.org/officeDocument/2006/relationships/tags" Target="../tags/tag160.xml"/><Relationship Id="rId3" Type="http://schemas.openxmlformats.org/officeDocument/2006/relationships/tags" Target="../tags/tag159.xml"/><Relationship Id="rId2" Type="http://schemas.openxmlformats.org/officeDocument/2006/relationships/tags" Target="../tags/tag158.xml"/><Relationship Id="rId1" Type="http://schemas.openxmlformats.org/officeDocument/2006/relationships/tags" Target="../tags/tag15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4" Type="http://schemas.openxmlformats.org/officeDocument/2006/relationships/tags" Target="../tags/tag106.xml"/><Relationship Id="rId3" Type="http://schemas.openxmlformats.org/officeDocument/2006/relationships/tags" Target="../tags/tag105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4" Type="http://schemas.openxmlformats.org/officeDocument/2006/relationships/tags" Target="../tags/tag120.xml"/><Relationship Id="rId3" Type="http://schemas.openxmlformats.org/officeDocument/2006/relationships/tags" Target="../tags/tag119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4" Type="http://schemas.openxmlformats.org/officeDocument/2006/relationships/tags" Target="../tags/tag127.xml"/><Relationship Id="rId3" Type="http://schemas.openxmlformats.org/officeDocument/2006/relationships/tags" Target="../tags/tag12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4" Type="http://schemas.openxmlformats.org/officeDocument/2006/relationships/tags" Target="../tags/tag140.xml"/><Relationship Id="rId3" Type="http://schemas.openxmlformats.org/officeDocument/2006/relationships/tags" Target="../tags/tag139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4" Type="http://schemas.openxmlformats.org/officeDocument/2006/relationships/tags" Target="../tags/tag156.xml"/><Relationship Id="rId3" Type="http://schemas.openxmlformats.org/officeDocument/2006/relationships/tags" Target="../tags/tag155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tags" Target="../tags/tag4.xml"/><Relationship Id="rId7" Type="http://schemas.openxmlformats.org/officeDocument/2006/relationships/image" Target="../media/image3.png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image" Target="../media/image2.png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2" Type="http://schemas.openxmlformats.org/officeDocument/2006/relationships/image" Target="../media/image5.png"/><Relationship Id="rId11" Type="http://schemas.openxmlformats.org/officeDocument/2006/relationships/tags" Target="../tags/tag6.xml"/><Relationship Id="rId10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alphaModFix amt="85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hf sldNum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75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rot="21403648">
            <a:off x="235833" y="84558"/>
            <a:ext cx="626120" cy="484343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>
            <a:off x="465482" y="597187"/>
            <a:ext cx="11261035" cy="6124137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华文新魏" panose="02010800040101010101" charset="-122"/>
              <a:sym typeface="Arial" panose="020B0604020202020204"/>
            </a:endParaRPr>
          </a:p>
        </p:txBody>
      </p:sp>
      <p:pic>
        <p:nvPicPr>
          <p:cNvPr id="9" name="Picture 4" descr="F:\345.png"/>
          <p:cNvPicPr>
            <a:picLocks noChangeAspect="1" noChangeArrowheads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10416209" y="607209"/>
            <a:ext cx="1310308" cy="1617738"/>
          </a:xfrm>
          <a:prstGeom prst="rect">
            <a:avLst/>
          </a:prstGeom>
          <a:noFill/>
        </p:spPr>
      </p:pic>
      <p:sp>
        <p:nvSpPr>
          <p:cNvPr id="12" name="文本占位符 11"/>
          <p:cNvSpPr>
            <a:spLocks noGrp="1"/>
          </p:cNvSpPr>
          <p:nvPr>
            <p:ph type="body" sz="quarter" idx="10" hasCustomPrompt="1"/>
            <p:custDataLst>
              <p:tags r:id="rId8"/>
            </p:custDataLst>
          </p:nvPr>
        </p:nvSpPr>
        <p:spPr>
          <a:xfrm>
            <a:off x="875267" y="119176"/>
            <a:ext cx="1887538" cy="41510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00206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zh-CN" altLang="en-US"/>
              <a:t>输入文本</a:t>
            </a:r>
            <a:endParaRPr lang="zh-CN" altLang="en-US"/>
          </a:p>
        </p:txBody>
      </p:sp>
      <p:pic>
        <p:nvPicPr>
          <p:cNvPr id="14" name="Picture 2" descr="F:\ibaotu_18116539_5ca20b83dcf3d\5ca20b8424d45.png"/>
          <p:cNvPicPr>
            <a:picLocks noChangeAspect="1" noChangeArrowheads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 bwMode="auto">
          <a:xfrm>
            <a:off x="-252509" y="5360039"/>
            <a:ext cx="2896605" cy="1801547"/>
          </a:xfrm>
          <a:prstGeom prst="rect">
            <a:avLst/>
          </a:prstGeom>
          <a:noFill/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0597300" y="5687703"/>
            <a:ext cx="1594700" cy="11261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  <p:hf sldNum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hf sldNum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hf sldNum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C92C98-85CA-4E79-93CC-C6637801279B}" type="datetime1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A36A7C-5C77-40B6-A6F6-6A74395A3B71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file:///D:\qq&#25991;&#20214;\712321467\Image\C2C\Image2\%7b75232B38-A165-1FB7-499C-2E1C792CACB5%7d.png" TargetMode="External"/><Relationship Id="rId7" Type="http://schemas.openxmlformats.org/officeDocument/2006/relationships/image" Target="../media/image6.png"/><Relationship Id="rId6" Type="http://schemas.openxmlformats.org/officeDocument/2006/relationships/tags" Target="../tags/tag7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file:///D:\qq&#25991;&#20214;\712321467\Image\C2C\Image2\%7b75232B38-A165-1FB7-499C-2E1C792CACB5%7d.png" TargetMode="External"/><Relationship Id="rId5" Type="http://schemas.openxmlformats.org/officeDocument/2006/relationships/image" Target="../media/image6.png"/><Relationship Id="rId4" Type="http://schemas.openxmlformats.org/officeDocument/2006/relationships/tags" Target="../tags/tag18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hf sldNum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r:link="rId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9.xml"/><Relationship Id="rId1" Type="http://schemas.openxmlformats.org/officeDocument/2006/relationships/tags" Target="../tags/tag58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68.xml"/><Relationship Id="rId8" Type="http://schemas.openxmlformats.org/officeDocument/2006/relationships/tags" Target="../tags/tag67.xml"/><Relationship Id="rId7" Type="http://schemas.openxmlformats.org/officeDocument/2006/relationships/tags" Target="../tags/tag66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1" Type="http://schemas.openxmlformats.org/officeDocument/2006/relationships/notesSlide" Target="../notesSlides/notesSlide10.xml"/><Relationship Id="rId20" Type="http://schemas.openxmlformats.org/officeDocument/2006/relationships/slideLayout" Target="../slideLayouts/slideLayout2.xml"/><Relationship Id="rId2" Type="http://schemas.openxmlformats.org/officeDocument/2006/relationships/tags" Target="../tags/tag61.xml"/><Relationship Id="rId19" Type="http://schemas.openxmlformats.org/officeDocument/2006/relationships/tags" Target="../tags/tag78.xml"/><Relationship Id="rId18" Type="http://schemas.openxmlformats.org/officeDocument/2006/relationships/tags" Target="../tags/tag77.xml"/><Relationship Id="rId17" Type="http://schemas.openxmlformats.org/officeDocument/2006/relationships/tags" Target="../tags/tag76.xml"/><Relationship Id="rId16" Type="http://schemas.openxmlformats.org/officeDocument/2006/relationships/tags" Target="../tags/tag75.xml"/><Relationship Id="rId15" Type="http://schemas.openxmlformats.org/officeDocument/2006/relationships/tags" Target="../tags/tag74.xml"/><Relationship Id="rId14" Type="http://schemas.openxmlformats.org/officeDocument/2006/relationships/tags" Target="../tags/tag73.xml"/><Relationship Id="rId13" Type="http://schemas.openxmlformats.org/officeDocument/2006/relationships/tags" Target="../tags/tag72.xml"/><Relationship Id="rId12" Type="http://schemas.openxmlformats.org/officeDocument/2006/relationships/tags" Target="../tags/tag71.xml"/><Relationship Id="rId11" Type="http://schemas.openxmlformats.org/officeDocument/2006/relationships/tags" Target="../tags/tag70.xml"/><Relationship Id="rId10" Type="http://schemas.openxmlformats.org/officeDocument/2006/relationships/tags" Target="../tags/tag69.xml"/><Relationship Id="rId1" Type="http://schemas.openxmlformats.org/officeDocument/2006/relationships/tags" Target="../tags/tag60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89.xml"/><Relationship Id="rId8" Type="http://schemas.openxmlformats.org/officeDocument/2006/relationships/tags" Target="../tags/tag88.xml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3" Type="http://schemas.openxmlformats.org/officeDocument/2006/relationships/notesSlide" Target="../notesSlides/notesSlide11.x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91.xml"/><Relationship Id="rId10" Type="http://schemas.openxmlformats.org/officeDocument/2006/relationships/tags" Target="../tags/tag90.xml"/><Relationship Id="rId1" Type="http://schemas.openxmlformats.org/officeDocument/2006/relationships/tags" Target="../tags/tag81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96.xml"/><Relationship Id="rId2" Type="http://schemas.openxmlformats.org/officeDocument/2006/relationships/tags" Target="../tags/tag95.xml"/><Relationship Id="rId1" Type="http://schemas.openxmlformats.org/officeDocument/2006/relationships/tags" Target="../tags/tag94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tags" Target="../tags/tag99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tags" Target="../tags/tag104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jpeg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" Type="http://schemas.openxmlformats.org/officeDocument/2006/relationships/tags" Target="../tags/tag107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6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118.xml"/><Relationship Id="rId6" Type="http://schemas.openxmlformats.org/officeDocument/2006/relationships/tags" Target="../tags/tag117.xml"/><Relationship Id="rId5" Type="http://schemas.openxmlformats.org/officeDocument/2006/relationships/tags" Target="../tags/tag116.xml"/><Relationship Id="rId4" Type="http://schemas.openxmlformats.org/officeDocument/2006/relationships/tags" Target="../tags/tag115.xml"/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" Type="http://schemas.openxmlformats.org/officeDocument/2006/relationships/tags" Target="../tags/tag112.xml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25.xml"/><Relationship Id="rId4" Type="http://schemas.openxmlformats.org/officeDocument/2006/relationships/tags" Target="../tags/tag124.xml"/><Relationship Id="rId3" Type="http://schemas.openxmlformats.org/officeDocument/2006/relationships/tags" Target="../tags/tag123.xml"/><Relationship Id="rId2" Type="http://schemas.openxmlformats.org/officeDocument/2006/relationships/tags" Target="../tags/tag122.xml"/><Relationship Id="rId1" Type="http://schemas.openxmlformats.org/officeDocument/2006/relationships/tags" Target="../tags/tag121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136.xml"/><Relationship Id="rId8" Type="http://schemas.openxmlformats.org/officeDocument/2006/relationships/tags" Target="../tags/tag135.xml"/><Relationship Id="rId7" Type="http://schemas.openxmlformats.org/officeDocument/2006/relationships/tags" Target="../tags/tag134.xml"/><Relationship Id="rId6" Type="http://schemas.openxmlformats.org/officeDocument/2006/relationships/tags" Target="../tags/tag133.xml"/><Relationship Id="rId5" Type="http://schemas.openxmlformats.org/officeDocument/2006/relationships/tags" Target="../tags/tag132.xml"/><Relationship Id="rId4" Type="http://schemas.openxmlformats.org/officeDocument/2006/relationships/tags" Target="../tags/tag131.xml"/><Relationship Id="rId3" Type="http://schemas.openxmlformats.org/officeDocument/2006/relationships/tags" Target="../tags/tag130.xml"/><Relationship Id="rId2" Type="http://schemas.openxmlformats.org/officeDocument/2006/relationships/tags" Target="../tags/tag129.xml"/><Relationship Id="rId13" Type="http://schemas.openxmlformats.org/officeDocument/2006/relationships/notesSlide" Target="../notesSlides/notesSlide18.x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138.xml"/><Relationship Id="rId10" Type="http://schemas.openxmlformats.org/officeDocument/2006/relationships/tags" Target="../tags/tag137.xml"/><Relationship Id="rId1" Type="http://schemas.openxmlformats.org/officeDocument/2006/relationships/tags" Target="../tags/tag128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image" Target="../media/image7.jpeg"/><Relationship Id="rId1" Type="http://schemas.openxmlformats.org/officeDocument/2006/relationships/tags" Target="../tags/tag23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149.xml"/><Relationship Id="rId8" Type="http://schemas.openxmlformats.org/officeDocument/2006/relationships/tags" Target="../tags/tag148.xml"/><Relationship Id="rId7" Type="http://schemas.openxmlformats.org/officeDocument/2006/relationships/tags" Target="../tags/tag147.xml"/><Relationship Id="rId6" Type="http://schemas.openxmlformats.org/officeDocument/2006/relationships/tags" Target="../tags/tag146.xml"/><Relationship Id="rId5" Type="http://schemas.openxmlformats.org/officeDocument/2006/relationships/tags" Target="../tags/tag145.xml"/><Relationship Id="rId4" Type="http://schemas.openxmlformats.org/officeDocument/2006/relationships/tags" Target="../tags/tag144.xml"/><Relationship Id="rId3" Type="http://schemas.openxmlformats.org/officeDocument/2006/relationships/tags" Target="../tags/tag143.xml"/><Relationship Id="rId2" Type="http://schemas.openxmlformats.org/officeDocument/2006/relationships/tags" Target="../tags/tag142.xml"/><Relationship Id="rId16" Type="http://schemas.openxmlformats.org/officeDocument/2006/relationships/notesSlide" Target="../notesSlides/notesSlide19.xml"/><Relationship Id="rId15" Type="http://schemas.openxmlformats.org/officeDocument/2006/relationships/slideLayout" Target="../slideLayouts/slideLayout2.xml"/><Relationship Id="rId14" Type="http://schemas.openxmlformats.org/officeDocument/2006/relationships/tags" Target="../tags/tag154.xml"/><Relationship Id="rId13" Type="http://schemas.openxmlformats.org/officeDocument/2006/relationships/tags" Target="../tags/tag153.xml"/><Relationship Id="rId12" Type="http://schemas.openxmlformats.org/officeDocument/2006/relationships/tags" Target="../tags/tag152.xml"/><Relationship Id="rId11" Type="http://schemas.openxmlformats.org/officeDocument/2006/relationships/tags" Target="../tags/tag151.xml"/><Relationship Id="rId10" Type="http://schemas.openxmlformats.org/officeDocument/2006/relationships/tags" Target="../tags/tag150.xml"/><Relationship Id="rId1" Type="http://schemas.openxmlformats.org/officeDocument/2006/relationships/tags" Target="../tags/tag14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47.xml"/><Relationship Id="rId1" Type="http://schemas.openxmlformats.org/officeDocument/2006/relationships/tags" Target="../tags/tag46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51.xml"/><Relationship Id="rId1" Type="http://schemas.openxmlformats.org/officeDocument/2006/relationships/tags" Target="../tags/tag50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55.xml"/><Relationship Id="rId1" Type="http://schemas.openxmlformats.org/officeDocument/2006/relationships/tags" Target="../tags/tag5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新课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sym typeface="+mn-ea"/>
              </a:rPr>
              <a:t>导入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6240145" y="1710690"/>
            <a:ext cx="4427855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这是一首七言绝句，</a:t>
            </a:r>
            <a:r>
              <a:rPr 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咏史诗。批评项羽胸襟不够宽广，缺乏大将气度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，不善于把握机遇，不善于听取别人的建议。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04950" y="979085"/>
            <a:ext cx="4064000" cy="4554220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题乌江亭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胜败兵家事不期，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包羞忍耻是男儿。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江东子弟多才俊，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卷土重来未可知。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课文研读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791075" y="914400"/>
            <a:ext cx="1588770" cy="6451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dist"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怀古诗</a:t>
            </a:r>
            <a:endParaRPr lang="zh-CN" altLang="en-US" sz="3600" b="1"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18185" y="1440815"/>
            <a:ext cx="10641965" cy="1966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457200" fontAlgn="base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500" b="1" dirty="0">
                <a:solidFill>
                  <a:srgbClr val="000000"/>
                </a:solidFill>
                <a:latin typeface="+mj-cs"/>
                <a:cs typeface="+mj-cs"/>
                <a:sym typeface="宋体" panose="02010600030101010101" pitchFamily="2" charset="-122"/>
              </a:rPr>
              <a:t>咏史怀古诗的特点是借古事、古人、古迹或历史事件抒发议论</a:t>
            </a:r>
            <a:r>
              <a:rPr lang="zh-CN" altLang="zh-CN" sz="3500" b="1" dirty="0">
                <a:solidFill>
                  <a:srgbClr val="000000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solidFill>
                  <a:srgbClr val="FF0000"/>
                </a:solidFill>
                <a:latin typeface="+mj-cs"/>
                <a:cs typeface="+mj-cs"/>
                <a:sym typeface="宋体" panose="02010600030101010101" pitchFamily="2" charset="-122"/>
              </a:rPr>
              <a:t>托古讽今</a:t>
            </a:r>
            <a:r>
              <a:rPr lang="en-US" altLang="zh-CN" sz="35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3500" b="1" dirty="0">
                <a:solidFill>
                  <a:srgbClr val="000000"/>
                </a:solidFill>
                <a:latin typeface="+mj-cs"/>
                <a:cs typeface="+mj-cs"/>
                <a:sym typeface="宋体" panose="02010600030101010101" pitchFamily="2" charset="-122"/>
              </a:rPr>
              <a:t>喻今、伤今</a:t>
            </a:r>
            <a:r>
              <a:rPr lang="en-US" altLang="zh-CN" sz="35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zh-CN" sz="3500" b="1" dirty="0">
                <a:solidFill>
                  <a:srgbClr val="000000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抒发情感</a:t>
            </a:r>
            <a:r>
              <a:rPr lang="zh-CN" altLang="en-US" sz="35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35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诗人杜牧即物起兴</a:t>
            </a:r>
            <a:r>
              <a:rPr lang="zh-CN" altLang="zh-CN" sz="3500" b="1" dirty="0">
                <a:solidFill>
                  <a:srgbClr val="000000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托物咏史。诗人对历史的评价因何而发？</a:t>
            </a:r>
            <a:endParaRPr lang="zh-CN" altLang="en-US" sz="35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27175" y="3407410"/>
            <a:ext cx="32639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黑体" panose="02010609060101010101" charset="-122"/>
                <a:ea typeface="黑体" panose="02010609060101010101" charset="-122"/>
                <a:sym typeface="+mn-ea"/>
              </a:rPr>
              <a:t>折戟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FF0000"/>
                  </a:solidFill>
                </a:uFill>
                <a:latin typeface="黑体" panose="02010609060101010101" charset="-122"/>
                <a:ea typeface="黑体" panose="02010609060101010101" charset="-122"/>
                <a:sym typeface="+mn-ea"/>
              </a:rPr>
              <a:t>沉沙铁未销</a:t>
            </a:r>
            <a:endParaRPr lang="zh-CN" altLang="en-US" sz="3200" b="1">
              <a:solidFill>
                <a:prstClr val="black"/>
              </a:solidFill>
              <a:uFill>
                <a:solidFill>
                  <a:srgbClr val="FF0000"/>
                </a:solidFill>
              </a:u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4725035" y="3607435"/>
            <a:ext cx="2669540" cy="245110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611110" y="3422650"/>
            <a:ext cx="2588895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 dirty="0">
                <a:solidFill>
                  <a:srgbClr val="FF0000"/>
                </a:solidFill>
                <a:latin typeface="+mj-cs"/>
                <a:cs typeface="+mj-cs"/>
                <a:sym typeface="宋体" panose="02010600030101010101" pitchFamily="2" charset="-122"/>
              </a:rPr>
              <a:t>古物、古事</a:t>
            </a:r>
            <a:endParaRPr lang="zh-CN" altLang="en-US" sz="3500" b="1" dirty="0">
              <a:solidFill>
                <a:srgbClr val="FF0000"/>
              </a:solidFill>
              <a:latin typeface="+mj-cs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9" name="下箭头 8"/>
          <p:cNvSpPr/>
          <p:nvPr/>
        </p:nvSpPr>
        <p:spPr>
          <a:xfrm>
            <a:off x="8827770" y="3956685"/>
            <a:ext cx="287655" cy="979170"/>
          </a:xfrm>
          <a:prstGeom prst="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611110" y="4935855"/>
            <a:ext cx="39719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+mj-cs"/>
                <a:cs typeface="+mj-cs"/>
                <a:sym typeface="宋体" panose="02010600030101010101" pitchFamily="2" charset="-122"/>
              </a:rPr>
              <a:t>周郎、二乔、铜雀台</a:t>
            </a:r>
            <a:endParaRPr lang="zh-CN" altLang="en-US" sz="3200" b="1" dirty="0">
              <a:solidFill>
                <a:srgbClr val="FF0000"/>
              </a:solidFill>
              <a:latin typeface="+mj-cs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11" name="左箭头 10"/>
          <p:cNvSpPr/>
          <p:nvPr/>
        </p:nvSpPr>
        <p:spPr>
          <a:xfrm>
            <a:off x="4791075" y="5112385"/>
            <a:ext cx="2745740" cy="230505"/>
          </a:xfrm>
          <a:prstGeom prst="lef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830705" y="4889500"/>
            <a:ext cx="2960370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 dirty="0">
                <a:solidFill>
                  <a:srgbClr val="FF0000"/>
                </a:solidFill>
                <a:latin typeface="+mj-cs"/>
                <a:cs typeface="+mj-cs"/>
                <a:sym typeface="宋体" panose="02010600030101010101" pitchFamily="2" charset="-122"/>
              </a:rPr>
              <a:t>古人、古迹</a:t>
            </a:r>
            <a:endParaRPr lang="zh-CN" altLang="en-US" sz="3500" b="1" dirty="0">
              <a:solidFill>
                <a:srgbClr val="FF0000"/>
              </a:solidFill>
              <a:latin typeface="+mj-cs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14" name="上箭头 13"/>
          <p:cNvSpPr/>
          <p:nvPr/>
        </p:nvSpPr>
        <p:spPr>
          <a:xfrm>
            <a:off x="2479675" y="3910330"/>
            <a:ext cx="283210" cy="1101090"/>
          </a:xfrm>
          <a:prstGeom prst="up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632710" y="4032250"/>
            <a:ext cx="675005" cy="979170"/>
          </a:xfrm>
          <a:prstGeom prst="rect">
            <a:avLst/>
          </a:prstGeom>
        </p:spPr>
        <p:txBody>
          <a:bodyPr vert="eaVert"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起兴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 bldLvl="0" animBg="1"/>
      <p:bldP spid="8" grpId="0"/>
      <p:bldP spid="9" grpId="0" bldLvl="0" animBg="1"/>
      <p:bldP spid="10" grpId="0"/>
      <p:bldP spid="11" grpId="0" animBg="1"/>
      <p:bldP spid="14" grpId="0" animBg="1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诗词品析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937510" y="943610"/>
            <a:ext cx="6316980" cy="344678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indent="0" algn="ctr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赤 壁 </a:t>
            </a:r>
            <a:endParaRPr lang="zh-CN" altLang="en-US" sz="3200" b="1">
              <a:solidFill>
                <a:prstClr val="black"/>
              </a:solidFill>
              <a:uFill>
                <a:solidFill>
                  <a:srgbClr val="FF0000"/>
                </a:solidFill>
              </a:u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 algn="ctr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［唐］杜 牧</a:t>
            </a:r>
            <a:endParaRPr lang="zh-CN" altLang="en-US" sz="3200" b="1">
              <a:solidFill>
                <a:prstClr val="black"/>
              </a:solidFill>
              <a:uFill>
                <a:solidFill>
                  <a:srgbClr val="FF0000"/>
                </a:solidFill>
              </a:u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defTabSz="45720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折戟沉沙铁未销，自将磨洗认前朝。</a:t>
            </a:r>
            <a:endParaRPr lang="zh-CN" altLang="en-US" sz="3200" b="1">
              <a:solidFill>
                <a:prstClr val="black"/>
              </a:solidFill>
              <a:uFill>
                <a:solidFill>
                  <a:srgbClr val="FF0000"/>
                </a:solidFill>
              </a:u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defTabSz="45720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200" b="1">
              <a:solidFill>
                <a:prstClr val="black"/>
              </a:solidFill>
              <a:uFill>
                <a:solidFill>
                  <a:srgbClr val="FF0000"/>
                </a:solidFill>
              </a:u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对话气泡: 圆角矩形 8"/>
          <p:cNvSpPr/>
          <p:nvPr>
            <p:custDataLst>
              <p:tags r:id="rId3"/>
            </p:custDataLst>
          </p:nvPr>
        </p:nvSpPr>
        <p:spPr>
          <a:xfrm>
            <a:off x="2426970" y="928370"/>
            <a:ext cx="2771775" cy="587375"/>
          </a:xfrm>
          <a:prstGeom prst="wedgeRoundRectCallout">
            <a:avLst>
              <a:gd name="adj1" fmla="val 62414"/>
              <a:gd name="adj2" fmla="val -23173"/>
              <a:gd name="adj3" fmla="val 16667"/>
            </a:avLst>
          </a:prstGeom>
          <a:solidFill>
            <a:srgbClr val="FF61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怀古诗</a:t>
            </a:r>
            <a:r>
              <a:rPr lang="en-US" altLang="zh-CN" sz="28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2800" b="1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咏史诗</a:t>
            </a:r>
            <a:r>
              <a:rPr lang="en-US" altLang="zh-CN" sz="28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endParaRPr lang="zh-CN" altLang="en-US" sz="2800" b="1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等腰三角形 9"/>
          <p:cNvSpPr/>
          <p:nvPr>
            <p:custDataLst>
              <p:tags r:id="rId4"/>
            </p:custDataLst>
          </p:nvPr>
        </p:nvSpPr>
        <p:spPr>
          <a:xfrm>
            <a:off x="6633880" y="2971217"/>
            <a:ext cx="166688" cy="161925"/>
          </a:xfrm>
          <a:prstGeom prst="triangle">
            <a:avLst/>
          </a:prstGeom>
          <a:solidFill>
            <a:srgbClr val="FF61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000">
              <a:solidFill>
                <a:prstClr val="white"/>
              </a:solidFill>
            </a:endParaRPr>
          </a:p>
        </p:txBody>
      </p:sp>
      <p:sp>
        <p:nvSpPr>
          <p:cNvPr id="11" name="等腰三角形 10"/>
          <p:cNvSpPr/>
          <p:nvPr>
            <p:custDataLst>
              <p:tags r:id="rId5"/>
            </p:custDataLst>
          </p:nvPr>
        </p:nvSpPr>
        <p:spPr>
          <a:xfrm>
            <a:off x="7012136" y="2971218"/>
            <a:ext cx="166687" cy="161925"/>
          </a:xfrm>
          <a:prstGeom prst="triangle">
            <a:avLst/>
          </a:prstGeom>
          <a:solidFill>
            <a:srgbClr val="FF61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000">
              <a:solidFill>
                <a:prstClr val="white"/>
              </a:solidFill>
            </a:endParaRPr>
          </a:p>
        </p:txBody>
      </p:sp>
      <p:sp>
        <p:nvSpPr>
          <p:cNvPr id="12" name="等腰三角形 11"/>
          <p:cNvSpPr/>
          <p:nvPr>
            <p:custDataLst>
              <p:tags r:id="rId6"/>
            </p:custDataLst>
          </p:nvPr>
        </p:nvSpPr>
        <p:spPr>
          <a:xfrm>
            <a:off x="7434898" y="2971464"/>
            <a:ext cx="166687" cy="161925"/>
          </a:xfrm>
          <a:prstGeom prst="triangle">
            <a:avLst/>
          </a:prstGeom>
          <a:solidFill>
            <a:srgbClr val="FF61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000">
              <a:solidFill>
                <a:prstClr val="white"/>
              </a:solidFill>
            </a:endParaRPr>
          </a:p>
        </p:txBody>
      </p:sp>
      <p:sp>
        <p:nvSpPr>
          <p:cNvPr id="13" name="等腰三角形 12"/>
          <p:cNvSpPr/>
          <p:nvPr>
            <p:custDataLst>
              <p:tags r:id="rId7"/>
            </p:custDataLst>
          </p:nvPr>
        </p:nvSpPr>
        <p:spPr>
          <a:xfrm>
            <a:off x="7891361" y="2971382"/>
            <a:ext cx="166687" cy="161925"/>
          </a:xfrm>
          <a:prstGeom prst="triangle">
            <a:avLst/>
          </a:prstGeom>
          <a:solidFill>
            <a:srgbClr val="FF61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000">
              <a:solidFill>
                <a:prstClr val="white"/>
              </a:solidFill>
            </a:endParaRPr>
          </a:p>
        </p:txBody>
      </p:sp>
      <p:sp>
        <p:nvSpPr>
          <p:cNvPr id="14" name="对话气泡: 圆角矩形 13"/>
          <p:cNvSpPr/>
          <p:nvPr>
            <p:custDataLst>
              <p:tags r:id="rId8"/>
            </p:custDataLst>
          </p:nvPr>
        </p:nvSpPr>
        <p:spPr>
          <a:xfrm>
            <a:off x="7179310" y="1321435"/>
            <a:ext cx="4296410" cy="1058545"/>
          </a:xfrm>
          <a:prstGeom prst="wedgeRoundRectCallout">
            <a:avLst>
              <a:gd name="adj1" fmla="val -50532"/>
              <a:gd name="adj2" fmla="val 59173"/>
              <a:gd name="adj3" fmla="val 16667"/>
            </a:avLst>
          </a:prstGeom>
          <a:solidFill>
            <a:srgbClr val="FF61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生动表现出诗人对前朝古物的兴趣和对历史的思索</a:t>
            </a:r>
            <a:endParaRPr lang="zh-CN" altLang="en-US" sz="2800" b="1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: 圆角 14"/>
          <p:cNvSpPr/>
          <p:nvPr>
            <p:custDataLst>
              <p:tags r:id="rId9"/>
            </p:custDataLst>
          </p:nvPr>
        </p:nvSpPr>
        <p:spPr>
          <a:xfrm>
            <a:off x="648970" y="2558415"/>
            <a:ext cx="1778000" cy="87058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4472C4">
                    <a:lumMod val="5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兴感之由（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叙事</a:t>
            </a:r>
            <a:r>
              <a:rPr lang="zh-CN" altLang="en-US" sz="2800" b="1">
                <a:solidFill>
                  <a:srgbClr val="4472C4">
                    <a:lumMod val="5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对话气泡: 圆角矩形 15"/>
          <p:cNvSpPr/>
          <p:nvPr>
            <p:custDataLst>
              <p:tags r:id="rId10"/>
            </p:custDataLst>
          </p:nvPr>
        </p:nvSpPr>
        <p:spPr>
          <a:xfrm>
            <a:off x="1689100" y="1910080"/>
            <a:ext cx="3893820" cy="469265"/>
          </a:xfrm>
          <a:prstGeom prst="wedgeRoundRectCallout">
            <a:avLst>
              <a:gd name="adj1" fmla="val -6621"/>
              <a:gd name="adj2" fmla="val 73975"/>
              <a:gd name="adj3" fmla="val 16667"/>
            </a:avLst>
          </a:prstGeom>
          <a:solidFill>
            <a:srgbClr val="FF61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点出此地有过历史风云</a:t>
            </a:r>
            <a:endParaRPr lang="zh-CN" altLang="en-US" sz="2000" b="1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: 圆角 16"/>
          <p:cNvSpPr/>
          <p:nvPr>
            <p:custDataLst>
              <p:tags r:id="rId11"/>
            </p:custDataLst>
          </p:nvPr>
        </p:nvSpPr>
        <p:spPr>
          <a:xfrm>
            <a:off x="2809240" y="2494280"/>
            <a:ext cx="1654175" cy="56324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prstClr val="white"/>
              </a:solidFill>
            </a:endParaRPr>
          </a:p>
        </p:txBody>
      </p:sp>
      <p:sp>
        <p:nvSpPr>
          <p:cNvPr id="18" name="对话气泡: 圆角矩形 17"/>
          <p:cNvSpPr/>
          <p:nvPr>
            <p:custDataLst>
              <p:tags r:id="rId12"/>
            </p:custDataLst>
          </p:nvPr>
        </p:nvSpPr>
        <p:spPr>
          <a:xfrm>
            <a:off x="5582920" y="3334385"/>
            <a:ext cx="4973955" cy="469265"/>
          </a:xfrm>
          <a:prstGeom prst="wedgeRoundRectCallout">
            <a:avLst>
              <a:gd name="adj1" fmla="val -11138"/>
              <a:gd name="adj2" fmla="val -86146"/>
              <a:gd name="adj3" fmla="val 16667"/>
            </a:avLst>
          </a:prstGeom>
          <a:solidFill>
            <a:srgbClr val="FF61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暗寓岁月流逝而物存人非之慨</a:t>
            </a:r>
            <a:endParaRPr lang="zh-CN" altLang="en-US" sz="2800" b="1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4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2042160" y="6224270"/>
            <a:ext cx="9574530" cy="132016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4472C4">
                    <a:lumMod val="5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2800" b="1">
              <a:solidFill>
                <a:srgbClr val="4472C4">
                  <a:lumMod val="50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>
            <p:custDataLst>
              <p:tags r:id="rId14"/>
            </p:custDataLst>
          </p:nvPr>
        </p:nvGrpSpPr>
        <p:grpSpPr>
          <a:xfrm>
            <a:off x="1521460" y="4425950"/>
            <a:ext cx="9493251" cy="1292860"/>
            <a:chOff x="337717" y="3272159"/>
            <a:chExt cx="8758716" cy="1293746"/>
          </a:xfrm>
        </p:grpSpPr>
        <p:grpSp>
          <p:nvGrpSpPr>
            <p:cNvPr id="8" name="组合 2"/>
            <p:cNvGrpSpPr/>
            <p:nvPr>
              <p:custDataLst>
                <p:tags r:id="rId15"/>
              </p:custDataLst>
            </p:nvPr>
          </p:nvGrpSpPr>
          <p:grpSpPr>
            <a:xfrm>
              <a:off x="369940" y="3272159"/>
              <a:ext cx="8726493" cy="1293746"/>
              <a:chOff x="369940" y="3272159"/>
              <a:chExt cx="8726493" cy="1293746"/>
            </a:xfrm>
          </p:grpSpPr>
          <p:sp>
            <p:nvSpPr>
              <p:cNvPr id="20" name="矩形 19"/>
              <p:cNvSpPr/>
              <p:nvPr>
                <p:custDataLst>
                  <p:tags r:id="rId16"/>
                </p:custDataLst>
              </p:nvPr>
            </p:nvSpPr>
            <p:spPr>
              <a:xfrm>
                <a:off x="369940" y="3272159"/>
                <a:ext cx="8725907" cy="1293746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矩形 14"/>
              <p:cNvSpPr>
                <a:spLocks noChangeArrowheads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870271" y="3272159"/>
                <a:ext cx="8226162" cy="129311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457200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2800" b="1">
                    <a:solidFill>
                      <a:srgbClr val="4472C4">
                        <a:lumMod val="50000"/>
                      </a:srgb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</a:t>
                </a:r>
                <a:r>
                  <a:rPr lang="zh-CN" altLang="en-US" sz="2800" b="1">
                    <a:solidFill>
                      <a:srgbClr val="4472C4">
                        <a:lumMod val="50000"/>
                      </a:srgb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前两句写</a:t>
                </a:r>
                <a:r>
                  <a:rPr lang="zh-CN" altLang="en-US" sz="2800" b="1">
                    <a:solidFill>
                      <a:srgbClr val="FF0000"/>
                    </a:solidFill>
                    <a:latin typeface="黑体" panose="02010609060101010101" charset="-122"/>
                    <a:ea typeface="黑体" panose="02010609060101010101" charset="-122"/>
                    <a:sym typeface="+mn-ea"/>
                  </a:rPr>
                  <a:t>兴感之由</a:t>
                </a:r>
                <a:r>
                  <a:rPr lang="zh-CN" altLang="zh-CN" sz="2800" b="1" dirty="0">
                    <a:solidFill>
                      <a:srgbClr val="000000"/>
                    </a:solidFill>
                    <a:latin typeface="+mj-cs"/>
                    <a:cs typeface="+mj-cs"/>
                    <a:sym typeface="宋体" panose="02010600030101010101" pitchFamily="2" charset="-122"/>
                  </a:rPr>
                  <a:t>,</a:t>
                </a:r>
                <a:r>
                  <a:rPr lang="zh-CN" altLang="en-US" sz="2800" b="1">
                    <a:solidFill>
                      <a:srgbClr val="4472C4">
                        <a:lumMod val="50000"/>
                      </a:srgb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借折戟兴起对前朝人物和事件的慨叹</a:t>
                </a:r>
                <a:r>
                  <a:rPr lang="zh-CN" altLang="zh-CN" sz="2800" b="1" dirty="0">
                    <a:solidFill>
                      <a:srgbClr val="000000"/>
                    </a:solidFill>
                    <a:latin typeface="+mj-cs"/>
                    <a:cs typeface="+mj-cs"/>
                    <a:sym typeface="宋体" panose="02010600030101010101" pitchFamily="2" charset="-122"/>
                  </a:rPr>
                  <a:t>,</a:t>
                </a:r>
                <a:r>
                  <a:rPr lang="zh-CN" altLang="en-US" sz="2800" b="1">
                    <a:solidFill>
                      <a:srgbClr val="4472C4">
                        <a:lumMod val="50000"/>
                      </a:srgb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又暗含岁月流逝而物存人非之慨</a:t>
                </a:r>
                <a:r>
                  <a:rPr lang="zh-CN" altLang="zh-CN" sz="2800" b="1" dirty="0">
                    <a:solidFill>
                      <a:srgbClr val="000000"/>
                    </a:solidFill>
                    <a:latin typeface="+mj-cs"/>
                    <a:cs typeface="+mj-cs"/>
                    <a:sym typeface="宋体" panose="02010600030101010101" pitchFamily="2" charset="-122"/>
                  </a:rPr>
                  <a:t>,</a:t>
                </a:r>
                <a:r>
                  <a:rPr lang="zh-CN" altLang="en-US" sz="2800" b="1">
                    <a:solidFill>
                      <a:srgbClr val="4472C4">
                        <a:lumMod val="50000"/>
                      </a:srgb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引发进一步的联想</a:t>
                </a:r>
                <a:r>
                  <a:rPr lang="zh-CN" altLang="zh-CN" sz="2800" b="1" dirty="0">
                    <a:solidFill>
                      <a:srgbClr val="000000"/>
                    </a:solidFill>
                    <a:latin typeface="+mj-cs"/>
                    <a:cs typeface="+mj-cs"/>
                    <a:sym typeface="宋体" panose="02010600030101010101" pitchFamily="2" charset="-122"/>
                  </a:rPr>
                  <a:t>,</a:t>
                </a:r>
                <a:r>
                  <a:rPr lang="zh-CN" altLang="en-US" sz="2800" b="1">
                    <a:solidFill>
                      <a:srgbClr val="4472C4">
                        <a:lumMod val="50000"/>
                      </a:srgb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为</a:t>
                </a:r>
                <a:r>
                  <a:rPr lang="zh-CN" altLang="en-US" sz="2800" b="1">
                    <a:solidFill>
                      <a:srgbClr val="FF0000"/>
                    </a:solidFill>
                    <a:latin typeface="黑体" panose="02010609060101010101" charset="-122"/>
                    <a:ea typeface="黑体" panose="02010609060101010101" charset="-122"/>
                    <a:sym typeface="+mn-ea"/>
                  </a:rPr>
                  <a:t>后两句发议论、抒感慨做铺垫</a:t>
                </a:r>
                <a:r>
                  <a:rPr lang="zh-CN" altLang="en-US" sz="2800" b="1">
                    <a:solidFill>
                      <a:srgbClr val="4472C4">
                        <a:lumMod val="50000"/>
                      </a:srgb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。</a:t>
                </a:r>
                <a:endParaRPr lang="zh-CN" altLang="en-US" sz="2800" b="1">
                  <a:solidFill>
                    <a:srgbClr val="4472C4">
                      <a:lumMod val="50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2" name="矩形 21"/>
            <p:cNvSpPr/>
            <p:nvPr>
              <p:custDataLst>
                <p:tags r:id="rId18"/>
              </p:custDataLst>
            </p:nvPr>
          </p:nvSpPr>
          <p:spPr>
            <a:xfrm>
              <a:off x="337717" y="3272159"/>
              <a:ext cx="480411" cy="1284214"/>
            </a:xfrm>
            <a:prstGeom prst="rect">
              <a:avLst/>
            </a:prstGeom>
            <a:solidFill>
              <a:srgbClr val="40647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anchor="ctr"/>
            <a:lstStyle/>
            <a:p>
              <a:pPr algn="ctr"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rPr>
                <a:t>赏 析</a:t>
              </a:r>
              <a:endParaRPr lang="zh-CN" altLang="en-US" sz="2800" b="1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23" name="矩形: 圆角 16"/>
          <p:cNvSpPr/>
          <p:nvPr>
            <p:custDataLst>
              <p:tags r:id="rId19"/>
            </p:custDataLst>
          </p:nvPr>
        </p:nvSpPr>
        <p:spPr>
          <a:xfrm>
            <a:off x="6110605" y="2494280"/>
            <a:ext cx="1654175" cy="56324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2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诗词品析</a:t>
            </a:r>
            <a:endParaRPr lang="zh-CN" altLang="en-US"/>
          </a:p>
        </p:txBody>
      </p:sp>
      <p:sp>
        <p:nvSpPr>
          <p:cNvPr id="3" name="矩形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229474" y="1634014"/>
            <a:ext cx="7483475" cy="98488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4572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东风不与周郎便，铜雀春深锁二乔。</a:t>
            </a:r>
            <a:endParaRPr lang="zh-CN" altLang="en-US" sz="3200" b="1">
              <a:solidFill>
                <a:prstClr val="black"/>
              </a:solidFill>
              <a:uFill>
                <a:solidFill>
                  <a:srgbClr val="FF0000"/>
                </a:solidFill>
              </a:u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>
            <p:custDataLst>
              <p:tags r:id="rId3"/>
            </p:custDataLst>
          </p:nvPr>
        </p:nvGrpSpPr>
        <p:grpSpPr>
          <a:xfrm>
            <a:off x="1701800" y="4464050"/>
            <a:ext cx="9493251" cy="1723390"/>
            <a:chOff x="337717" y="3272159"/>
            <a:chExt cx="8758716" cy="1724571"/>
          </a:xfrm>
        </p:grpSpPr>
        <p:grpSp>
          <p:nvGrpSpPr>
            <p:cNvPr id="5" name="组合 2"/>
            <p:cNvGrpSpPr/>
            <p:nvPr>
              <p:custDataLst>
                <p:tags r:id="rId4"/>
              </p:custDataLst>
            </p:nvPr>
          </p:nvGrpSpPr>
          <p:grpSpPr>
            <a:xfrm>
              <a:off x="369940" y="3272159"/>
              <a:ext cx="8726493" cy="1724571"/>
              <a:chOff x="369940" y="3272159"/>
              <a:chExt cx="8726493" cy="1724571"/>
            </a:xfrm>
          </p:grpSpPr>
          <p:sp>
            <p:nvSpPr>
              <p:cNvPr id="7" name="矩形 6"/>
              <p:cNvSpPr/>
              <p:nvPr>
                <p:custDataLst>
                  <p:tags r:id="rId5"/>
                </p:custDataLst>
              </p:nvPr>
            </p:nvSpPr>
            <p:spPr>
              <a:xfrm>
                <a:off x="369940" y="3272159"/>
                <a:ext cx="8725907" cy="1680726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矩形 14"/>
              <p:cNvSpPr>
                <a:spLocks noChangeArrowhead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870271" y="3272159"/>
                <a:ext cx="8226162" cy="17245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457200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2800" b="1">
                    <a:solidFill>
                      <a:srgbClr val="4472C4">
                        <a:lumMod val="50000"/>
                      </a:srgb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运用</a:t>
                </a:r>
                <a:r>
                  <a:rPr lang="zh-CN" altLang="en-US" sz="2800" b="1">
                    <a:solidFill>
                      <a:srgbClr val="FF0000"/>
                    </a:solidFill>
                    <a:latin typeface="黑体" panose="02010609060101010101" charset="-122"/>
                    <a:ea typeface="黑体" panose="02010609060101010101" charset="-122"/>
                  </a:rPr>
                  <a:t>以小见大</a:t>
                </a:r>
                <a:r>
                  <a:rPr lang="zh-CN" altLang="en-US" sz="2800" b="1">
                    <a:solidFill>
                      <a:srgbClr val="4472C4">
                        <a:lumMod val="50000"/>
                      </a:srgb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的表现手法</a:t>
                </a:r>
                <a:r>
                  <a:rPr lang="zh-CN" altLang="zh-CN" sz="2800" b="1" dirty="0">
                    <a:solidFill>
                      <a:srgbClr val="000000"/>
                    </a:solidFill>
                    <a:latin typeface="+mj-cs"/>
                    <a:cs typeface="+mj-cs"/>
                    <a:sym typeface="宋体" panose="02010600030101010101" pitchFamily="2" charset="-122"/>
                  </a:rPr>
                  <a:t>,</a:t>
                </a:r>
                <a:r>
                  <a:rPr lang="zh-CN" altLang="en-US" sz="2800" b="1">
                    <a:solidFill>
                      <a:srgbClr val="4472C4">
                        <a:lumMod val="50000"/>
                      </a:srgb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以二乔两位美女的命运象征东吴的命运</a:t>
                </a:r>
                <a:r>
                  <a:rPr lang="zh-CN" altLang="zh-CN" sz="2800" b="1" dirty="0">
                    <a:solidFill>
                      <a:srgbClr val="000000"/>
                    </a:solidFill>
                    <a:latin typeface="+mj-cs"/>
                    <a:cs typeface="+mj-cs"/>
                    <a:sym typeface="宋体" panose="02010600030101010101" pitchFamily="2" charset="-122"/>
                  </a:rPr>
                  <a:t>,</a:t>
                </a:r>
                <a:r>
                  <a:rPr lang="zh-CN" altLang="en-US" sz="2800" b="1">
                    <a:solidFill>
                      <a:srgbClr val="4472C4">
                        <a:lumMod val="50000"/>
                      </a:srgb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反映了赤壁之战对东吴政治、军事形势的影响</a:t>
                </a:r>
                <a:r>
                  <a:rPr lang="zh-CN" altLang="zh-CN" sz="2800" b="1" dirty="0">
                    <a:solidFill>
                      <a:srgbClr val="000000"/>
                    </a:solidFill>
                    <a:latin typeface="+mj-cs"/>
                    <a:cs typeface="+mj-cs"/>
                    <a:sym typeface="宋体" panose="02010600030101010101" pitchFamily="2" charset="-122"/>
                  </a:rPr>
                  <a:t>,</a:t>
                </a:r>
                <a:r>
                  <a:rPr lang="zh-CN" altLang="en-US" sz="2800" b="1">
                    <a:solidFill>
                      <a:srgbClr val="4472C4">
                        <a:lumMod val="50000"/>
                      </a:srgb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表明</a:t>
                </a:r>
                <a:r>
                  <a:rPr lang="zh-CN" altLang="en-US" sz="2800" b="1">
                    <a:solidFill>
                      <a:srgbClr val="FF0000"/>
                    </a:solidFill>
                    <a:latin typeface="黑体" panose="02010609060101010101" charset="-122"/>
                    <a:ea typeface="黑体" panose="02010609060101010101" charset="-122"/>
                    <a:sym typeface="+mn-ea"/>
                  </a:rPr>
                  <a:t>历史上英雄的成功都有</a:t>
                </a:r>
                <a:r>
                  <a:rPr lang="zh-CN" altLang="en-US" sz="2800" b="1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某种</a:t>
                </a:r>
                <a:r>
                  <a:rPr lang="zh-CN" altLang="en-US" sz="2800" b="1">
                    <a:solidFill>
                      <a:srgbClr val="FF0000"/>
                    </a:solidFill>
                    <a:latin typeface="黑体" panose="02010609060101010101" charset="-122"/>
                    <a:ea typeface="黑体" panose="02010609060101010101" charset="-122"/>
                    <a:sym typeface="+mn-ea"/>
                  </a:rPr>
                  <a:t>机遇</a:t>
                </a:r>
                <a:r>
                  <a:rPr lang="zh-CN" altLang="zh-CN" sz="2800" b="1" dirty="0">
                    <a:solidFill>
                      <a:srgbClr val="000000"/>
                    </a:solidFill>
                    <a:latin typeface="+mj-cs"/>
                    <a:cs typeface="+mj-cs"/>
                    <a:sym typeface="宋体" panose="02010600030101010101" pitchFamily="2" charset="-122"/>
                  </a:rPr>
                  <a:t>,</a:t>
                </a:r>
                <a:r>
                  <a:rPr lang="zh-CN" altLang="en-US" sz="2800" b="1">
                    <a:solidFill>
                      <a:srgbClr val="4472C4">
                        <a:lumMod val="50000"/>
                      </a:srgb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抒发了诗人</a:t>
                </a:r>
                <a:r>
                  <a:rPr lang="zh-CN" altLang="en-US" sz="2800" b="1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自己</a:t>
                </a:r>
                <a:r>
                  <a:rPr lang="zh-CN" altLang="en-US" sz="2800" b="1">
                    <a:solidFill>
                      <a:srgbClr val="FF0000"/>
                    </a:solidFill>
                    <a:latin typeface="黑体" panose="02010609060101010101" charset="-122"/>
                    <a:ea typeface="黑体" panose="02010609060101010101" charset="-122"/>
                    <a:sym typeface="+mn-ea"/>
                  </a:rPr>
                  <a:t>生不逢时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+mj-cs"/>
                    <a:cs typeface="+mj-cs"/>
                    <a:sym typeface="宋体" panose="02010600030101010101" pitchFamily="2" charset="-122"/>
                  </a:rPr>
                  <a:t>,</a:t>
                </a:r>
                <a:r>
                  <a:rPr lang="zh-CN" altLang="en-US" sz="2800" b="1">
                    <a:solidFill>
                      <a:srgbClr val="FF0000"/>
                    </a:solidFill>
                    <a:latin typeface="黑体" panose="02010609060101010101" charset="-122"/>
                    <a:ea typeface="黑体" panose="02010609060101010101" charset="-122"/>
                    <a:sym typeface="+mn-ea"/>
                  </a:rPr>
                  <a:t>怀才不遇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+mj-cs"/>
                    <a:cs typeface="+mj-cs"/>
                    <a:sym typeface="宋体" panose="02010600030101010101" pitchFamily="2" charset="-122"/>
                  </a:rPr>
                  <a:t>,</a:t>
                </a:r>
                <a:r>
                  <a:rPr lang="zh-CN" altLang="en-US" sz="2800" b="1">
                    <a:solidFill>
                      <a:srgbClr val="FF0000"/>
                    </a:solidFill>
                    <a:latin typeface="黑体" panose="02010609060101010101" charset="-122"/>
                    <a:ea typeface="黑体" panose="02010609060101010101" charset="-122"/>
                    <a:sym typeface="+mn-ea"/>
                  </a:rPr>
                  <a:t>英雄无用武之地的抑郁不平</a:t>
                </a:r>
                <a:r>
                  <a:rPr lang="zh-CN" altLang="en-US" sz="2800" b="1">
                    <a:solidFill>
                      <a:srgbClr val="4472C4">
                        <a:lumMod val="50000"/>
                      </a:srgb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心情</a:t>
                </a:r>
                <a:r>
                  <a:rPr lang="zh-CN" altLang="en-US" sz="2800" b="1">
                    <a:solidFill>
                      <a:srgbClr val="4472C4">
                        <a:lumMod val="50000"/>
                      </a:srgb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800" b="1">
                  <a:solidFill>
                    <a:srgbClr val="4472C4">
                      <a:lumMod val="50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6" name="矩形 5"/>
            <p:cNvSpPr/>
            <p:nvPr>
              <p:custDataLst>
                <p:tags r:id="rId7"/>
              </p:custDataLst>
            </p:nvPr>
          </p:nvSpPr>
          <p:spPr>
            <a:xfrm>
              <a:off x="337717" y="3272159"/>
              <a:ext cx="480411" cy="1680726"/>
            </a:xfrm>
            <a:prstGeom prst="rect">
              <a:avLst/>
            </a:prstGeom>
            <a:solidFill>
              <a:srgbClr val="40647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anchor="ctr"/>
            <a:lstStyle/>
            <a:p>
              <a:pPr algn="ctr"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rPr>
                <a:t>赏 析</a:t>
              </a:r>
              <a:endParaRPr lang="zh-CN" altLang="en-US" sz="2800" b="1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9" name="矩形: 圆角 8"/>
          <p:cNvSpPr/>
          <p:nvPr>
            <p:custDataLst>
              <p:tags r:id="rId8"/>
            </p:custDataLst>
          </p:nvPr>
        </p:nvSpPr>
        <p:spPr>
          <a:xfrm>
            <a:off x="928370" y="1763395"/>
            <a:ext cx="2068195" cy="85534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4472C4">
                    <a:lumMod val="5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论史抒怀</a:t>
            </a:r>
            <a:endParaRPr lang="zh-CN" altLang="en-US" sz="2800" b="1">
              <a:solidFill>
                <a:srgbClr val="4472C4">
                  <a:lumMod val="50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4472C4">
                    <a:lumMod val="5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议论</a:t>
            </a:r>
            <a:r>
              <a:rPr lang="zh-CN" altLang="en-US" sz="2800" b="1">
                <a:solidFill>
                  <a:srgbClr val="4472C4">
                    <a:lumMod val="5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对话气泡: 圆角矩形 10"/>
          <p:cNvSpPr/>
          <p:nvPr>
            <p:custDataLst>
              <p:tags r:id="rId9"/>
            </p:custDataLst>
          </p:nvPr>
        </p:nvSpPr>
        <p:spPr>
          <a:xfrm>
            <a:off x="2762885" y="947420"/>
            <a:ext cx="4253865" cy="815975"/>
          </a:xfrm>
          <a:prstGeom prst="wedgeRoundRectCallout">
            <a:avLst>
              <a:gd name="adj1" fmla="val -25822"/>
              <a:gd name="adj2" fmla="val 70589"/>
              <a:gd name="adj3" fmla="val 16667"/>
            </a:avLst>
          </a:prstGeom>
          <a:solidFill>
            <a:srgbClr val="FF61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也指周瑜取胜的天时、地利、人和</a:t>
            </a:r>
            <a:r>
              <a:rPr lang="zh-CN" altLang="zh-CN" sz="2800" b="1" dirty="0">
                <a:solidFill>
                  <a:schemeClr val="bg1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现常象征机遇</a:t>
            </a:r>
            <a:r>
              <a:rPr lang="zh-CN" altLang="en-US" sz="2800" b="1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: 圆角 11"/>
          <p:cNvSpPr/>
          <p:nvPr>
            <p:custDataLst>
              <p:tags r:id="rId10"/>
            </p:custDataLst>
          </p:nvPr>
        </p:nvSpPr>
        <p:spPr>
          <a:xfrm>
            <a:off x="3700064" y="2065179"/>
            <a:ext cx="904568" cy="47884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prstClr val="white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636010" y="2605405"/>
            <a:ext cx="2900045" cy="63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8" name="对话气泡: 圆角矩形 17"/>
          <p:cNvSpPr/>
          <p:nvPr>
            <p:custDataLst>
              <p:tags r:id="rId11"/>
            </p:custDataLst>
          </p:nvPr>
        </p:nvSpPr>
        <p:spPr>
          <a:xfrm>
            <a:off x="2996565" y="2981325"/>
            <a:ext cx="6371590" cy="1045210"/>
          </a:xfrm>
          <a:prstGeom prst="wedgeRoundRectCallout">
            <a:avLst>
              <a:gd name="adj1" fmla="val -5984"/>
              <a:gd name="adj2" fmla="val -84325"/>
              <a:gd name="adj3" fmla="val 16667"/>
            </a:avLst>
          </a:prstGeom>
          <a:solidFill>
            <a:srgbClr val="FF61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将周瑜在赤壁之战中取得的胜利归功于偶然的东风</a:t>
            </a:r>
            <a:r>
              <a:rPr lang="zh-CN" altLang="zh-CN" sz="2800" b="1" dirty="0">
                <a:solidFill>
                  <a:schemeClr val="bg1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暗含诗人生不逢时之叹</a:t>
            </a:r>
            <a:r>
              <a:rPr lang="zh-CN" altLang="en-US" sz="2800" b="1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2" grpId="0" bldLvl="0" animBg="1"/>
      <p:bldP spid="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深入探究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10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68095" y="1083310"/>
            <a:ext cx="921512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细读《赤壁》，想一想：这首诗表现了作者对自身才华、命运的哪些认识？</a:t>
            </a:r>
            <a:endParaRPr lang="zh-CN" altLang="en-US" sz="32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68033" y="2461670"/>
            <a:ext cx="9470514" cy="22561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6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本诗借对三国史事的遐想</a:t>
            </a:r>
            <a:r>
              <a:rPr lang="zh-CN" altLang="zh-CN" sz="3200" b="1" dirty="0">
                <a:solidFill>
                  <a:srgbClr val="000000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慨叹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历史上英雄成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的机遇</a:t>
            </a:r>
            <a:r>
              <a:rPr lang="zh-CN" altLang="zh-CN" sz="3200" b="1" dirty="0">
                <a:solidFill>
                  <a:srgbClr val="000000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曲折地表达了自己空有抱负却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生不逢时</a:t>
            </a:r>
            <a:r>
              <a:rPr lang="zh-CN" altLang="zh-CN" sz="3200" b="1" dirty="0">
                <a:solidFill>
                  <a:srgbClr val="000000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怀才不遇的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抑郁不平</a:t>
            </a:r>
            <a:r>
              <a:rPr lang="zh-CN" altLang="zh-CN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只要有机遇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相信自己总会有作为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显示出诗人的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豪气与自信</a:t>
            </a:r>
            <a:r>
              <a:rPr lang="zh-CN" altLang="zh-CN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写作特色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1221485" y="854607"/>
            <a:ext cx="9514706" cy="29343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以小见大，含蓄蕴藉。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  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前两句从一件不起眼的折戟写起</a:t>
            </a:r>
            <a:r>
              <a:rPr lang="zh-CN" altLang="zh-CN" sz="2800" b="1" dirty="0">
                <a:solidFill>
                  <a:srgbClr val="000000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不直言战争之胜负</a:t>
            </a:r>
            <a:r>
              <a:rPr lang="zh-CN" altLang="zh-CN" sz="2800" b="1" dirty="0">
                <a:solidFill>
                  <a:srgbClr val="000000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而通过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</a:rPr>
              <a:t>“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铜雀春深锁二乔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</a:rPr>
              <a:t>”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一句</a:t>
            </a:r>
            <a:r>
              <a:rPr lang="zh-CN" altLang="zh-CN" sz="2800" b="1" dirty="0">
                <a:solidFill>
                  <a:srgbClr val="000000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以两位美女的命运来反映赤壁之战对东吴政治军事形势的重大影响</a:t>
            </a:r>
            <a:r>
              <a:rPr lang="zh-CN" altLang="zh-CN" sz="2800" b="1" dirty="0">
                <a:solidFill>
                  <a:srgbClr val="000000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二乔的命运象征了东吴的命运</a:t>
            </a:r>
            <a:r>
              <a:rPr lang="zh-CN" altLang="zh-CN" sz="2800" b="1" dirty="0">
                <a:solidFill>
                  <a:srgbClr val="000000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通过以小见大</a:t>
            </a:r>
            <a:r>
              <a:rPr lang="zh-CN" altLang="zh-CN" sz="2800" b="1" dirty="0">
                <a:solidFill>
                  <a:srgbClr val="000000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含蓄地表达了自己的观点</a:t>
            </a:r>
            <a:r>
              <a:rPr lang="zh-CN" altLang="zh-CN" sz="2800" b="1" dirty="0">
                <a:solidFill>
                  <a:srgbClr val="000000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深刻警策</a:t>
            </a:r>
            <a:r>
              <a:rPr lang="zh-CN" altLang="zh-CN" sz="2800" b="1" dirty="0">
                <a:solidFill>
                  <a:srgbClr val="000000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言近旨远。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1221485" y="3871221"/>
            <a:ext cx="9621427" cy="1986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设想奇特，手法新奇。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这首诗紧扣历史事件</a:t>
            </a:r>
            <a:r>
              <a:rPr lang="zh-CN" altLang="zh-CN" sz="2800" b="1" dirty="0">
                <a:solidFill>
                  <a:srgbClr val="000000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将对历史兴衰成败的评价寓于丰富的想象中</a:t>
            </a:r>
            <a:r>
              <a:rPr lang="zh-CN" altLang="zh-CN" sz="2800" b="1" dirty="0">
                <a:solidFill>
                  <a:srgbClr val="000000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尤其是英雄与美人互相映衬</a:t>
            </a:r>
            <a:r>
              <a:rPr lang="zh-CN" altLang="zh-CN" sz="2800" b="1" dirty="0">
                <a:solidFill>
                  <a:srgbClr val="000000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设想奇特</a:t>
            </a:r>
            <a:r>
              <a:rPr lang="zh-CN" altLang="zh-CN" sz="2800" b="1" dirty="0">
                <a:solidFill>
                  <a:srgbClr val="000000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手法新奇</a:t>
            </a:r>
            <a:r>
              <a:rPr lang="zh-CN" altLang="zh-CN" sz="2800" b="1" dirty="0">
                <a:solidFill>
                  <a:srgbClr val="000000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内涵丰富</a:t>
            </a:r>
            <a:r>
              <a:rPr lang="zh-CN" altLang="zh-CN" sz="2800" b="1" dirty="0">
                <a:solidFill>
                  <a:srgbClr val="000000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让人回味无穷。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板书设计</a:t>
            </a:r>
            <a:endParaRPr lang="zh-CN" altLang="en-US" sz="32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4970" y="998855"/>
            <a:ext cx="8729345" cy="512508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主旨归纳</a:t>
            </a:r>
            <a:endParaRPr lang="zh-CN" altLang="en-US" sz="32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9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622425" y="2014220"/>
            <a:ext cx="8417560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685800"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　  </a:t>
            </a:r>
            <a:r>
              <a:rPr lang="zh-CN" altLang="en-US" sz="3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这首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咏史抒怀</a:t>
            </a:r>
            <a:r>
              <a:rPr lang="zh-CN" altLang="en-US" sz="3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诗</a:t>
            </a:r>
            <a:r>
              <a:rPr lang="zh-CN" altLang="zh-CN" sz="3200" dirty="0">
                <a:solidFill>
                  <a:srgbClr val="000000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借古喻今</a:t>
            </a:r>
            <a:r>
              <a:rPr lang="zh-CN" altLang="zh-CN" sz="3200" dirty="0">
                <a:solidFill>
                  <a:srgbClr val="000000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借折戟兴起对前朝人物和事件的慨叹</a:t>
            </a:r>
            <a:r>
              <a:rPr lang="zh-CN" altLang="zh-CN" sz="3200" dirty="0">
                <a:solidFill>
                  <a:srgbClr val="000000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抒发了诗人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对历史成败的深刻感悟</a:t>
            </a:r>
            <a:r>
              <a:rPr lang="zh-CN" altLang="zh-CN" sz="3200" dirty="0">
                <a:solidFill>
                  <a:srgbClr val="000000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含蓄地抒发了诗人</a:t>
            </a:r>
            <a:r>
              <a:rPr lang="zh-CN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对自己怀才不遇</a:t>
            </a:r>
            <a:r>
              <a:rPr lang="zh-CN" altLang="zh-CN" sz="3200" dirty="0">
                <a:solidFill>
                  <a:srgbClr val="FF0000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英雄无用武之地的抑郁不平</a:t>
            </a:r>
            <a:r>
              <a:rPr 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心情</a:t>
            </a:r>
            <a:r>
              <a:rPr lang="zh-CN" altLang="en-US" sz="32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320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6918243" y="4346759"/>
            <a:ext cx="3553460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889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课堂练习</a:t>
            </a:r>
            <a:endParaRPr lang="zh-CN" altLang="en-US" sz="32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883125" y="891356"/>
            <a:ext cx="2281635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dist"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典型考题</a:t>
            </a:r>
            <a:endParaRPr lang="zh-CN" altLang="en-US" sz="3600" b="1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691061" y="1752283"/>
            <a:ext cx="9093639" cy="3869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45720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根据提示默写古诗名句。</a:t>
            </a:r>
            <a:endParaRPr lang="en-US" altLang="zh-CN" sz="2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45720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赤壁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中暗含着岁月流逝而物是人非之感的诗句是：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_______________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_______________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45720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）杜牧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赤壁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中诗人慨叹生不逢时、怀才不遇同时蕴含机遇造人的哲理的诗句是：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____________________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_______________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”。</a:t>
            </a:r>
            <a:endParaRPr lang="zh-CN" altLang="en-US" sz="2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547014" y="3064148"/>
            <a:ext cx="31372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折戟沉沙铁未销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467976" y="3064148"/>
            <a:ext cx="31372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自将磨洗认前朝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046469" y="4376013"/>
            <a:ext cx="311750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东风不与周郎便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808988" y="5007960"/>
            <a:ext cx="28285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铜雀春深锁二乔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课堂练习</a:t>
            </a:r>
            <a:endParaRPr lang="zh-CN" altLang="en-US" sz="32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358265" y="770890"/>
            <a:ext cx="8034020" cy="6076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阅读</a:t>
            </a:r>
            <a:r>
              <a:rPr lang="en-US" altLang="zh-CN" sz="28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赤壁</a:t>
            </a:r>
            <a:r>
              <a:rPr lang="en-US" altLang="zh-CN" sz="28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选出鉴赏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有误</a:t>
            </a:r>
            <a:r>
              <a:rPr lang="zh-CN" altLang="en-US" sz="28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的一项（   ）</a:t>
            </a:r>
            <a:endParaRPr lang="zh-CN" altLang="en-US" sz="28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1446032" y="1378645"/>
            <a:ext cx="9804762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288290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lphaUcPeriod"/>
            </a:pPr>
            <a:r>
              <a:rPr lang="zh-CN" altLang="en-US" sz="28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这是一首咏史诗。诗中的“前朝”，指东汉末年的战乱时代；“铜雀”即铜雀台，是曹操的休闲行乐之处。</a:t>
            </a:r>
            <a:endParaRPr lang="zh-CN" altLang="en-US" sz="28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indent="-288290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lphaUcPeriod"/>
            </a:pPr>
            <a:r>
              <a:rPr lang="zh-CN" altLang="en-US" sz="28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诗歌由“折戟”这一小物引发思古之幽情，用“二乔”的命运来折射曹魏命运，体现了“大中取小，小中见大”的写法。</a:t>
            </a:r>
            <a:endParaRPr lang="zh-CN" altLang="en-US" sz="28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indent="-288290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lphaUcPeriod"/>
            </a:pPr>
            <a:r>
              <a:rPr lang="zh-CN" altLang="en-US" sz="28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三、四句假设东风不助周瑜，二乔定会被曹操锁进铜雀台，由此表达了作者的历史兴亡之感。</a:t>
            </a:r>
            <a:endParaRPr lang="zh-CN" altLang="en-US" sz="28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indent="-288290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lphaUcPeriod"/>
            </a:pPr>
            <a:r>
              <a:rPr lang="zh-CN" altLang="en-US" sz="28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整首诗尺幅之中有历史的大气象，形象中又寓哲理，同时还蕴含着作者英雄无用武之地的不平。</a:t>
            </a:r>
            <a:endParaRPr lang="zh-CN" altLang="en-US" sz="28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7610890" y="795100"/>
            <a:ext cx="568609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en-US" altLang="zh-CN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778000" y="5485130"/>
            <a:ext cx="9410700" cy="953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解析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用‘二乔’的命运来折射曹魏命运”表述有误，诗人以“二乔”命运折射的是东吴命运。</a:t>
            </a:r>
            <a:endParaRPr lang="zh-CN" altLang="en-US" sz="2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文体知识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矩形 11"/>
          <p:cNvSpPr/>
          <p:nvPr>
            <p:custDataLst>
              <p:tags r:id="rId2"/>
            </p:custDataLst>
          </p:nvPr>
        </p:nvSpPr>
        <p:spPr>
          <a:xfrm>
            <a:off x="5036820" y="612140"/>
            <a:ext cx="299339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咏史怀古诗</a:t>
            </a:r>
            <a:endParaRPr lang="zh-CN" altLang="en-US" sz="3600" b="1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570865" y="1257300"/>
          <a:ext cx="11085195" cy="4676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9810"/>
                <a:gridCol w="10065385"/>
              </a:tblGrid>
              <a:tr h="901065"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6FD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6245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6FD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1953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6FD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93090">
                <a:tc>
                  <a:txBody>
                    <a:bodyPr/>
                    <a:lstStyle/>
                    <a:p>
                      <a:endParaRPr lang="zh-CN" altLang="en-US"/>
                    </a:p>
                    <a:p>
                      <a:endParaRPr lang="zh-CN" altLang="en-US"/>
                    </a:p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6FD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4" name="文本框 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70865" y="1259205"/>
            <a:ext cx="1018540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题材特征</a:t>
            </a:r>
            <a:endParaRPr lang="zh-CN" altLang="en-US" sz="28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89280" y="2643505"/>
            <a:ext cx="1000125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常见意象</a:t>
            </a:r>
            <a:endParaRPr lang="zh-CN" altLang="en-US" sz="28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文本框 2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70865" y="4170045"/>
            <a:ext cx="1000125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情感主题</a:t>
            </a:r>
            <a:endParaRPr lang="zh-CN" altLang="en-US" sz="28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文本框 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88645" y="5355590"/>
            <a:ext cx="1000760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代表作品</a:t>
            </a:r>
            <a:endParaRPr lang="zh-CN" altLang="en-US" sz="28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文本框 2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589405" y="1260475"/>
            <a:ext cx="10153015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以历史事件、历史人物、历史陈迹为题材，借咏叹史实、描写古迹来抒发诗人的兴衰之感，以寄托哀思，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借古讽今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570990" y="2213610"/>
            <a:ext cx="10086340" cy="181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①前代的都城：咸阳、长安、金陵、姑苏、洛阳、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汴</a:t>
            </a:r>
            <a:r>
              <a:rPr lang="en-US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bi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京。</a:t>
            </a:r>
            <a:endParaRPr lang="zh-CN" altLang="en-US" sz="2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②发生过重大事件的地点：骊山、赤壁、新亭、隋堤、马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嵬</a:t>
            </a:r>
            <a:r>
              <a:rPr lang="en-US" altLang="zh-CN" sz="2800">
                <a:solidFill>
                  <a:prstClr val="black"/>
                </a:solidFill>
                <a:latin typeface="+mj-cs"/>
                <a:ea typeface="楷体" panose="02010609060101010101" pitchFamily="49" charset="-122"/>
                <a:cs typeface="+mj-cs"/>
              </a:rPr>
              <a:t>w</a:t>
            </a:r>
            <a:r>
              <a:rPr lang="en-US" altLang="en-US" sz="2800">
                <a:solidFill>
                  <a:prstClr val="black"/>
                </a:solidFill>
                <a:latin typeface="+mj-cs"/>
                <a:ea typeface="楷体" panose="02010609060101010101" pitchFamily="49" charset="-122"/>
                <a:cs typeface="+mj-cs"/>
              </a:rPr>
              <a:t>é</a:t>
            </a:r>
            <a:r>
              <a:rPr lang="en-US" altLang="zh-CN" sz="2800">
                <a:solidFill>
                  <a:prstClr val="black"/>
                </a:solidFill>
                <a:latin typeface="+mj-cs"/>
                <a:ea typeface="楷体" panose="02010609060101010101" pitchFamily="49" charset="-122"/>
                <a:cs typeface="+mj-cs"/>
              </a:rPr>
              <a:t>i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、华清宫、汴河、淮水。</a:t>
            </a:r>
            <a:endParaRPr lang="zh-CN" altLang="en-US" sz="2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③特定的历史朝代：六朝、吴国、隋代、晚唐、南唐、后蜀等。</a:t>
            </a:r>
            <a:endParaRPr lang="zh-CN" altLang="en-US" sz="2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2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589405" y="4028440"/>
            <a:ext cx="10066655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感慨壮志难酬或怀才不遇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。②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感慨国运衰微，物是人非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，喟叹朝代兴亡变化。③借古讽今，警告统治者吸取历史教训。④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追慕古贤，表达敬仰之情或建功立业之愿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589405" y="5412105"/>
            <a:ext cx="9892030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4572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李商隐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贾生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、杜牧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赤壁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、刘长卿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长沙过贾谊宅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3193195" y="1426275"/>
            <a:ext cx="6032140" cy="2816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7700">
                <a:latin typeface="Arial" panose="020B0604020202020204"/>
                <a:ea typeface="华文新魏" panose="02010800040101010101" charset="-122"/>
                <a:sym typeface="Arial" panose="020B0604020202020204"/>
              </a:rPr>
              <a:t>赤  壁</a:t>
            </a:r>
            <a:endParaRPr lang="zh-CN" altLang="en-US" sz="17700">
              <a:latin typeface="Arial" panose="020B0604020202020204"/>
              <a:ea typeface="华文新魏" panose="02010800040101010101" charset="-122"/>
              <a:sym typeface="Arial" panose="020B0604020202020204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6977337" y="4157243"/>
            <a:ext cx="120396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杜牧</a:t>
            </a:r>
            <a:endParaRPr lang="zh-CN" altLang="en-US" sz="40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  <p:custDataLst>
              <p:tags r:id="rId1"/>
            </p:custDataLst>
          </p:nvPr>
        </p:nvSpPr>
        <p:spPr>
          <a:xfrm>
            <a:off x="875267" y="84886"/>
            <a:ext cx="1887538" cy="415106"/>
          </a:xfrm>
        </p:spPr>
        <p:txBody>
          <a:bodyPr/>
          <a:lstStyle/>
          <a:p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拓展延伸</a:t>
            </a:r>
            <a:endParaRPr lang="zh-CN" altLang="en-US" sz="32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3736975" y="751205"/>
            <a:ext cx="584517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古诗词中</a:t>
            </a:r>
            <a:r>
              <a:rPr lang="zh-CN" altLang="en-US" sz="3600" b="1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</a:rPr>
              <a:t>“</a:t>
            </a:r>
            <a:r>
              <a:rPr lang="zh-CN" altLang="en-US" sz="3600" b="1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风</a:t>
            </a:r>
            <a:r>
              <a:rPr lang="zh-CN" altLang="en-US" sz="3600" b="1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</a:rPr>
              <a:t>”</a:t>
            </a:r>
            <a:r>
              <a:rPr lang="zh-CN" altLang="en-US" sz="3600" b="1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的意象</a:t>
            </a:r>
            <a:endParaRPr lang="zh-CN" altLang="en-US" sz="3600" b="1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472440" y="1598930"/>
          <a:ext cx="11192510" cy="42176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5150"/>
                <a:gridCol w="3179445"/>
                <a:gridCol w="6177915"/>
              </a:tblGrid>
              <a:tr h="47053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>
                          <a:solidFill>
                            <a:prstClr val="black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类型</a:t>
                      </a:r>
                      <a:endParaRPr lang="zh-CN" altLang="en-US" sz="2800">
                        <a:solidFill>
                          <a:prstClr val="black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6F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>
                          <a:solidFill>
                            <a:prstClr val="black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象征</a:t>
                      </a:r>
                      <a:endParaRPr lang="zh-CN" altLang="en-US" sz="2800">
                        <a:solidFill>
                          <a:prstClr val="black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6F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>
                          <a:solidFill>
                            <a:prstClr val="black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诗句</a:t>
                      </a:r>
                      <a:endParaRPr lang="zh-CN" altLang="en-US" sz="2800">
                        <a:solidFill>
                          <a:prstClr val="black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6FD"/>
                    </a:solidFill>
                  </a:tcPr>
                </a:tc>
              </a:tr>
              <a:tr h="949325">
                <a:tc rowSpan="2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64235">
                <a:tc vMerge="1"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93980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94615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文本框 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345690" y="2155190"/>
            <a:ext cx="3173730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含有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生机勃勃和喜春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之意</a:t>
            </a:r>
            <a:endParaRPr lang="zh-CN" altLang="en-US" sz="2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509895" y="2154555"/>
            <a:ext cx="5984240" cy="859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defPPr>
              <a:defRPr lang="en-US"/>
            </a:defPPr>
            <a:lvl1pPr eaLnBrk="1" hangingPunct="1">
              <a:lnSpc>
                <a:spcPct val="120000"/>
              </a:lnSpc>
              <a:defRPr sz="20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prstClr val="black"/>
                </a:solidFill>
              </a:rPr>
              <a:t>谁家玉笛暗飞声，散入春风满洛城。（李白</a:t>
            </a:r>
            <a:r>
              <a:rPr lang="en-US" altLang="zh-CN" sz="2800">
                <a:solidFill>
                  <a:prstClr val="black"/>
                </a:solidFill>
              </a:rPr>
              <a:t>《</a:t>
            </a:r>
            <a:r>
              <a:rPr lang="zh-CN" altLang="en-US" sz="2800">
                <a:solidFill>
                  <a:prstClr val="black"/>
                </a:solidFill>
              </a:rPr>
              <a:t>春夜洛城闻笛</a:t>
            </a:r>
            <a:r>
              <a:rPr lang="en-US" altLang="zh-CN" sz="2800">
                <a:solidFill>
                  <a:prstClr val="black"/>
                </a:solidFill>
              </a:rPr>
              <a:t>》</a:t>
            </a:r>
            <a:r>
              <a:rPr lang="zh-CN" altLang="en-US" sz="2800">
                <a:solidFill>
                  <a:prstClr val="black"/>
                </a:solidFill>
              </a:rPr>
              <a:t>）</a:t>
            </a:r>
            <a:endParaRPr lang="zh-CN" altLang="en-US" sz="2800">
              <a:solidFill>
                <a:prstClr val="black"/>
              </a:solidFill>
            </a:endParaRPr>
          </a:p>
        </p:txBody>
      </p:sp>
      <p:sp>
        <p:nvSpPr>
          <p:cNvPr id="10" name="文本框 2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72440" y="2608580"/>
            <a:ext cx="1816100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4572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东风</a:t>
            </a:r>
            <a:r>
              <a:rPr lang="en-US" altLang="zh-CN" sz="28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春风</a:t>
            </a:r>
            <a:r>
              <a:rPr lang="en-US" altLang="zh-CN" sz="28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endParaRPr lang="zh-CN" altLang="en-US" sz="2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411095" y="3063875"/>
            <a:ext cx="3108325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4572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喻指重要条件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2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521960" y="3063875"/>
            <a:ext cx="5972175" cy="864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defPPr>
              <a:defRPr lang="en-US"/>
            </a:defPPr>
            <a:lvl1pPr eaLnBrk="1" hangingPunct="1">
              <a:lnSpc>
                <a:spcPct val="120000"/>
              </a:lnSpc>
              <a:defRPr sz="20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prstClr val="black"/>
                </a:solidFill>
              </a:rPr>
              <a:t>东风不与周郎便，铜雀春深锁二乔。（杜牧</a:t>
            </a:r>
            <a:r>
              <a:rPr lang="en-US" altLang="zh-CN" sz="2800">
                <a:solidFill>
                  <a:prstClr val="black"/>
                </a:solidFill>
              </a:rPr>
              <a:t>《</a:t>
            </a:r>
            <a:r>
              <a:rPr lang="zh-CN" altLang="en-US" sz="2800">
                <a:solidFill>
                  <a:prstClr val="black"/>
                </a:solidFill>
              </a:rPr>
              <a:t>赤壁</a:t>
            </a:r>
            <a:r>
              <a:rPr lang="en-US" altLang="zh-CN" sz="2800">
                <a:solidFill>
                  <a:prstClr val="black"/>
                </a:solidFill>
              </a:rPr>
              <a:t>》</a:t>
            </a:r>
            <a:r>
              <a:rPr lang="zh-CN" altLang="en-US" sz="2800">
                <a:solidFill>
                  <a:prstClr val="black"/>
                </a:solidFill>
              </a:rPr>
              <a:t>）</a:t>
            </a:r>
            <a:endParaRPr lang="zh-CN" altLang="en-US" sz="2800">
              <a:solidFill>
                <a:prstClr val="black"/>
              </a:solidFill>
            </a:endParaRPr>
          </a:p>
        </p:txBody>
      </p:sp>
      <p:sp>
        <p:nvSpPr>
          <p:cNvPr id="13" name="文本框 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72440" y="3866515"/>
            <a:ext cx="1816100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4572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西风</a:t>
            </a:r>
            <a:r>
              <a:rPr lang="en-US" altLang="zh-CN" sz="28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秋风</a:t>
            </a:r>
            <a:r>
              <a:rPr lang="en-US" altLang="zh-CN" sz="28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endParaRPr lang="zh-CN" altLang="en-US" sz="2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2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288540" y="3928110"/>
            <a:ext cx="3107690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eaLnBrk="1" hangingPunct="1">
              <a:lnSpc>
                <a:spcPct val="120000"/>
              </a:lnSpc>
              <a:defRPr sz="20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prstClr val="black"/>
                </a:solidFill>
              </a:rPr>
              <a:t>象征秋之肃杀，包含凝重的</a:t>
            </a:r>
            <a:r>
              <a:rPr lang="zh-CN" altLang="en-US" sz="2800">
                <a:solidFill>
                  <a:srgbClr val="FF0000"/>
                </a:solidFill>
              </a:rPr>
              <a:t>悲凉色彩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5" name="文本框 2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510530" y="4017010"/>
            <a:ext cx="6021070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eaLnBrk="1" hangingPunct="1">
              <a:lnSpc>
                <a:spcPct val="120000"/>
              </a:lnSpc>
              <a:defRPr sz="20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prstClr val="black"/>
                </a:solidFill>
              </a:rPr>
              <a:t>枯藤老树昏鸦，小桥流水人家，古道西风瘦马。</a:t>
            </a:r>
            <a:r>
              <a:rPr lang="zh-CN" altLang="en-US" sz="2800">
                <a:solidFill>
                  <a:prstClr val="black"/>
                </a:solidFill>
                <a:sym typeface="+mn-ea"/>
              </a:rPr>
              <a:t>（</a:t>
            </a:r>
            <a:r>
              <a:rPr lang="zh-CN" altLang="en-US" sz="2800">
                <a:solidFill>
                  <a:prstClr val="black"/>
                </a:solidFill>
              </a:rPr>
              <a:t>马致远</a:t>
            </a:r>
            <a:r>
              <a:rPr lang="en-US" altLang="zh-CN" sz="2800">
                <a:solidFill>
                  <a:prstClr val="black"/>
                </a:solidFill>
              </a:rPr>
              <a:t>《</a:t>
            </a:r>
            <a:r>
              <a:rPr lang="zh-CN" altLang="en-US" sz="2800">
                <a:solidFill>
                  <a:prstClr val="black"/>
                </a:solidFill>
              </a:rPr>
              <a:t>天净沙</a:t>
            </a:r>
            <a:r>
              <a:rPr lang="en-US" altLang="zh-CN" sz="2800">
                <a:solidFill>
                  <a:prstClr val="black"/>
                </a:solidFill>
                <a:latin typeface="+mj-cs"/>
                <a:cs typeface="+mj-cs"/>
              </a:rPr>
              <a:t>·</a:t>
            </a:r>
            <a:r>
              <a:rPr lang="zh-CN" altLang="en-US" sz="2800">
                <a:solidFill>
                  <a:prstClr val="black"/>
                </a:solidFill>
              </a:rPr>
              <a:t>秋思</a:t>
            </a:r>
            <a:r>
              <a:rPr lang="en-US" altLang="zh-CN" sz="2800">
                <a:solidFill>
                  <a:prstClr val="black"/>
                </a:solidFill>
              </a:rPr>
              <a:t>》</a:t>
            </a:r>
            <a:r>
              <a:rPr lang="zh-CN" altLang="en-US" sz="2800">
                <a:solidFill>
                  <a:prstClr val="black"/>
                </a:solidFill>
              </a:rPr>
              <a:t>）</a:t>
            </a:r>
            <a:endParaRPr lang="zh-CN" altLang="en-US" sz="2800">
              <a:solidFill>
                <a:prstClr val="black"/>
              </a:solidFill>
            </a:endParaRPr>
          </a:p>
        </p:txBody>
      </p:sp>
      <p:sp>
        <p:nvSpPr>
          <p:cNvPr id="16" name="文本框 2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72440" y="4950460"/>
            <a:ext cx="1815465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4572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北风</a:t>
            </a:r>
            <a:r>
              <a:rPr lang="en-US" altLang="zh-CN" sz="28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冬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</a:t>
            </a:r>
            <a:r>
              <a:rPr lang="en-US" altLang="zh-CN" sz="28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endParaRPr lang="zh-CN" altLang="en-US" sz="2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2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509895" y="4881245"/>
            <a:ext cx="6097905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eaLnBrk="1" hangingPunct="1">
              <a:lnSpc>
                <a:spcPct val="120000"/>
              </a:lnSpc>
              <a:defRPr sz="20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prstClr val="black"/>
                </a:solidFill>
              </a:rPr>
              <a:t>黄河捧土尚可塞，北风雨雪恨难裁。（李白</a:t>
            </a:r>
            <a:r>
              <a:rPr lang="en-US" altLang="zh-CN" sz="2800">
                <a:solidFill>
                  <a:prstClr val="black"/>
                </a:solidFill>
              </a:rPr>
              <a:t>《</a:t>
            </a:r>
            <a:r>
              <a:rPr lang="zh-CN" altLang="en-US" sz="2800">
                <a:solidFill>
                  <a:prstClr val="black"/>
                </a:solidFill>
              </a:rPr>
              <a:t>北风行</a:t>
            </a:r>
            <a:r>
              <a:rPr lang="en-US" altLang="zh-CN" sz="2800">
                <a:solidFill>
                  <a:prstClr val="black"/>
                </a:solidFill>
              </a:rPr>
              <a:t>》</a:t>
            </a:r>
            <a:r>
              <a:rPr lang="zh-CN" altLang="en-US" sz="2800">
                <a:solidFill>
                  <a:prstClr val="black"/>
                </a:solidFill>
              </a:rPr>
              <a:t>）</a:t>
            </a:r>
            <a:endParaRPr lang="zh-CN" altLang="en-US" sz="2800">
              <a:solidFill>
                <a:prstClr val="black"/>
              </a:solidFill>
            </a:endParaRPr>
          </a:p>
        </p:txBody>
      </p:sp>
      <p:sp>
        <p:nvSpPr>
          <p:cNvPr id="18" name="文本框 2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2288540" y="4881245"/>
            <a:ext cx="3086100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eaLnBrk="1" hangingPunct="1">
              <a:lnSpc>
                <a:spcPct val="120000"/>
              </a:lnSpc>
              <a:defRPr sz="20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prstClr val="black"/>
                </a:solidFill>
              </a:rPr>
              <a:t>象征冬之寒苦，寄寓</a:t>
            </a:r>
            <a:r>
              <a:rPr lang="zh-CN" altLang="en-US" sz="2800">
                <a:solidFill>
                  <a:srgbClr val="FF0000"/>
                </a:solidFill>
              </a:rPr>
              <a:t>幽怨、凄苦情怀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p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拓展延伸</a:t>
            </a:r>
            <a:endParaRPr lang="zh-CN" altLang="en-US" sz="32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4395" y="706120"/>
            <a:ext cx="10270490" cy="57359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学习目标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08710" y="1929130"/>
            <a:ext cx="9974580" cy="28765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R="0" lvl="0" algn="l" defTabSz="914400" rtl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</a:pPr>
            <a:r>
              <a:rPr lang="en-US" altLang="zh-CN" sz="3600" b="1" smtClean="0">
                <a:effectLst/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  <a:sym typeface="+mn-ea"/>
              </a:rPr>
              <a:t>1.</a:t>
            </a:r>
            <a:r>
              <a:rPr lang="zh-CN" altLang="en-US" sz="3600" b="1" smtClean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方正苏新诗柳楷简体" panose="02000000000000000000" charset="-122"/>
                <a:sym typeface="+mn-ea"/>
              </a:rPr>
              <a:t>了解杜牧生平及诗歌作品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结合诗歌创作背景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理解诗歌内容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学习</a:t>
            </a:r>
            <a:r>
              <a:rPr lang="zh-CN" altLang="en-US" sz="3600" b="1">
                <a:effectLst/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怀古诗的写法和目的</a:t>
            </a:r>
            <a:r>
              <a:rPr lang="en-US" altLang="zh-CN" sz="36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重难点</a:t>
            </a:r>
            <a:r>
              <a:rPr lang="en-US" altLang="zh-CN" sz="36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36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3600" b="1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R="0" lvl="0" algn="l" defTabSz="914400" rtl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</a:pPr>
            <a:r>
              <a:rPr lang="en-US" altLang="zh-CN" sz="3600" b="1" smtClean="0">
                <a:effectLst/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  <a:sym typeface="+mn-ea"/>
              </a:rPr>
              <a:t>2.</a:t>
            </a:r>
            <a:r>
              <a:rPr lang="zh-CN" altLang="en-US" sz="36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反复诵读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感受、品味诗歌的韵律美、意境美和语言美</a:t>
            </a:r>
            <a:r>
              <a:rPr lang="en-US" altLang="zh-CN" sz="36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重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难点</a:t>
            </a:r>
            <a:r>
              <a:rPr lang="en-US" altLang="zh-CN" sz="36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36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3600" b="1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R="0" lvl="0" algn="l" defTabSz="914400" rtl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</a:pPr>
            <a:r>
              <a:rPr lang="en-US" altLang="zh-CN" sz="3600" b="1" smtClean="0">
                <a:effectLst/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  <a:sym typeface="+mn-ea"/>
              </a:rPr>
              <a:t>3.</a:t>
            </a:r>
            <a:r>
              <a:rPr lang="zh-CN" altLang="en-US" sz="36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体会诗人的</a:t>
            </a:r>
            <a:r>
              <a:rPr lang="zh-CN" altLang="en-US" sz="36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情感、态度和价值观</a:t>
            </a:r>
            <a:r>
              <a:rPr lang="en-US" altLang="zh-CN" sz="36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重难点</a:t>
            </a:r>
            <a:r>
              <a:rPr lang="en-US" altLang="zh-CN" sz="36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36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3600" b="1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R="0" lvl="0" algn="l" defTabSz="914400" rtl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</a:pPr>
            <a:endParaRPr lang="zh-CN" altLang="en-US" sz="3600" b="1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作者简介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TextBox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297045" y="1570355"/>
            <a:ext cx="6802120" cy="4399915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5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  <a:sym typeface="+mn-ea"/>
              </a:rPr>
              <a:t>    </a:t>
            </a:r>
            <a:r>
              <a:rPr lang="zh-CN" altLang="en-US" sz="35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  <a:sym typeface="+mn-ea"/>
              </a:rPr>
              <a:t>杜牧</a:t>
            </a:r>
            <a:r>
              <a:rPr lang="zh-CN" altLang="zh-CN" sz="35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sz="35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字</a:t>
            </a:r>
            <a:r>
              <a:rPr lang="zh-CN" altLang="en-US" sz="35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牧之</a:t>
            </a:r>
            <a:r>
              <a:rPr lang="zh-CN" altLang="zh-CN" sz="35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5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号</a:t>
            </a:r>
            <a:r>
              <a:rPr lang="zh-CN" altLang="en-US" sz="35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樊川居士</a:t>
            </a:r>
            <a:r>
              <a:rPr lang="zh-CN" altLang="zh-CN" sz="35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  <a:sym typeface="+mn-ea"/>
              </a:rPr>
              <a:t>晚唐</a:t>
            </a:r>
            <a:r>
              <a:rPr lang="zh-CN" sz="3500" err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  <a:sym typeface="+mn-ea"/>
              </a:rPr>
              <a:t>诗人</a:t>
            </a:r>
            <a:r>
              <a:rPr sz="3500" b="1" err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  <a:sym typeface="+mn-ea"/>
              </a:rPr>
              <a:t>。</a:t>
            </a:r>
            <a:r>
              <a:rPr sz="3500" err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其诗在晚唐成就颇高</a:t>
            </a:r>
            <a:r>
              <a:rPr lang="zh-CN" altLang="zh-CN" sz="35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sz="3500" err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后人称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杜甫</a:t>
            </a:r>
            <a:r>
              <a:rPr lang="zh-CN" altLang="en-US" sz="35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为</a:t>
            </a:r>
            <a:r>
              <a:rPr lang="zh-CN" altLang="en-US" sz="3500" b="1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</a:rPr>
              <a:t>“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老杜</a:t>
            </a:r>
            <a:r>
              <a:rPr lang="zh-CN" altLang="en-US" sz="3500" b="1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</a:rPr>
              <a:t>”</a:t>
            </a:r>
            <a:r>
              <a:rPr lang="zh-CN" altLang="zh-CN" sz="35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5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称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杜牧</a:t>
            </a:r>
            <a:r>
              <a:rPr lang="zh-CN" altLang="en-US" sz="35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为</a:t>
            </a:r>
            <a:r>
              <a:rPr lang="zh-CN" altLang="en-US" sz="3500" b="1"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“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小杜</a:t>
            </a:r>
            <a:r>
              <a:rPr lang="zh-CN" altLang="en-US" sz="3500" b="1"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”</a:t>
            </a:r>
            <a:r>
              <a:rPr sz="3500" b="1" err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  <a:sym typeface="+mn-ea"/>
              </a:rPr>
              <a:t>。</a:t>
            </a:r>
            <a:r>
              <a:rPr lang="zh-CN" altLang="en-US" sz="35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尤以七言绝句著称</a:t>
            </a:r>
            <a:r>
              <a:rPr lang="zh-CN" altLang="zh-CN" sz="35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5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与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李商隐</a:t>
            </a:r>
            <a:r>
              <a:rPr lang="zh-CN" altLang="en-US" sz="35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一起被后人称为</a:t>
            </a:r>
            <a:r>
              <a:rPr lang="zh-CN" altLang="en-US" sz="3500" b="1"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“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小李杜</a:t>
            </a:r>
            <a:r>
              <a:rPr lang="zh-CN" altLang="en-US" sz="3500" b="1"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”</a:t>
            </a:r>
            <a:r>
              <a:rPr lang="zh-CN" altLang="en-US" sz="35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r>
              <a:rPr lang="zh-CN" altLang="en-US" sz="35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内容以咏史抒怀为主</a:t>
            </a:r>
            <a:r>
              <a:rPr lang="zh-CN" altLang="zh-CN" sz="35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5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著有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3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樊川文集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35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r>
              <a:rPr sz="3500" err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代表作有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诗歌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《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泊秦淮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》《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山行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》</a:t>
            </a:r>
            <a:r>
              <a:rPr lang="zh-CN" altLang="zh-CN" sz="35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散文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《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阿房宫赋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》</a:t>
            </a:r>
            <a:r>
              <a:rPr sz="35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等</a:t>
            </a:r>
            <a:r>
              <a:rPr sz="35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。</a:t>
            </a:r>
            <a:endParaRPr sz="35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84835" y="1678940"/>
            <a:ext cx="3498215" cy="3751580"/>
          </a:xfrm>
          <a:prstGeom prst="round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写作背景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1233805" y="1315085"/>
            <a:ext cx="9731375" cy="42271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这首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诗是诗人经过赤壁这个著名的古战场</a:t>
            </a:r>
            <a:r>
              <a:rPr lang="zh-CN" altLang="zh-CN" sz="3200" b="1" dirty="0">
                <a:solidFill>
                  <a:srgbClr val="000000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有感于三国时代的英雄成败而写下的。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发生于汉献帝建安十三年</a:t>
            </a:r>
            <a:r>
              <a:rPr lang="en-US" altLang="zh-CN" sz="32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en-US" alt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208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年</a:t>
            </a:r>
            <a:r>
              <a:rPr lang="en-US" altLang="zh-CN" sz="32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3200" b="1">
                <a:effectLst/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十月的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赤壁之战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是对三国鼎立的历史形势起着决定性作用的一次重大战役。其结果是孙、刘联军击败了曹军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而三十四岁的孙吴统帅周瑜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乃是这次战役中的头号风云人物。诗人观赏了古战场的遗物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对赤壁之战发表了独特的看法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有感而作。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文体知识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172210" y="2016125"/>
            <a:ext cx="9951720" cy="2586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457200" fontAlgn="base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绝句</a:t>
            </a:r>
            <a:r>
              <a:rPr lang="zh-CN" altLang="zh-CN" sz="3500" b="1" dirty="0">
                <a:solidFill>
                  <a:srgbClr val="000000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又称</a:t>
            </a:r>
            <a:r>
              <a:rPr lang="zh-CN" altLang="en-US" sz="35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截句、断句、绝诗</a:t>
            </a:r>
            <a:r>
              <a:rPr lang="zh-CN" altLang="zh-CN" sz="3500" b="1" dirty="0">
                <a:solidFill>
                  <a:srgbClr val="000000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近体诗</a:t>
            </a:r>
            <a:r>
              <a:rPr lang="zh-CN" altLang="en-US" sz="35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的一种形式。绝句由四句组成</a:t>
            </a:r>
            <a:r>
              <a:rPr lang="zh-CN" altLang="zh-CN" sz="3500" b="1" dirty="0">
                <a:solidFill>
                  <a:srgbClr val="000000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分为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律绝和古绝</a:t>
            </a:r>
            <a:r>
              <a:rPr lang="zh-CN" altLang="zh-CN" sz="3500" b="1" dirty="0">
                <a:solidFill>
                  <a:srgbClr val="000000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律绝跟律诗一样</a:t>
            </a:r>
            <a:r>
              <a:rPr lang="zh-CN" altLang="zh-CN" sz="3500" b="1" dirty="0">
                <a:solidFill>
                  <a:srgbClr val="000000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讲究平仄</a:t>
            </a:r>
            <a:r>
              <a:rPr lang="zh-CN" altLang="zh-CN" sz="3500" b="1" dirty="0">
                <a:solidFill>
                  <a:srgbClr val="000000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押韵严格</a:t>
            </a:r>
            <a:r>
              <a:rPr lang="zh-CN" altLang="en-US" sz="35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。常见的绝句有五言绝句和七言绝句。</a:t>
            </a:r>
            <a:r>
              <a:rPr lang="zh-CN" altLang="zh-CN" sz="35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本诗是一首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七言绝句</a:t>
            </a:r>
            <a:r>
              <a:rPr lang="zh-CN" altLang="en-US" sz="35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35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847590" y="1311275"/>
            <a:ext cx="1135380" cy="6451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dist"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绝句</a:t>
            </a:r>
            <a:endParaRPr lang="zh-CN" altLang="en-US" sz="3600" b="1"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诗词诵读</a:t>
            </a:r>
            <a:endParaRPr lang="zh-CN" altLang="en-US"/>
          </a:p>
        </p:txBody>
      </p:sp>
      <p:sp>
        <p:nvSpPr>
          <p:cNvPr id="3" name="Text Box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222471" y="584952"/>
            <a:ext cx="5935662" cy="56880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>
                <a:srgbClr val="1F497D"/>
              </a:buClr>
              <a:buSzPct val="70000"/>
            </a:pPr>
            <a:r>
              <a:rPr lang="zh-CN" altLang="en-US" sz="40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赤 壁</a:t>
            </a:r>
            <a:endParaRPr lang="en-US" altLang="zh-CN" sz="400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>
                <a:srgbClr val="1F497D"/>
              </a:buClr>
              <a:buSzPct val="70000"/>
            </a:pPr>
            <a:r>
              <a:rPr lang="zh-CN" altLang="en-US" sz="3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杜 牧</a:t>
            </a:r>
            <a:endParaRPr lang="zh-CN" altLang="en-US" sz="32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>
                <a:srgbClr val="1F497D"/>
              </a:buClr>
              <a:buSzPct val="70000"/>
            </a:pPr>
            <a:r>
              <a:rPr lang="zh-CN" altLang="en-US" sz="4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戟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沉沙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铁未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销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40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>
                <a:srgbClr val="1F497D"/>
              </a:buClr>
              <a:buSzPct val="70000"/>
            </a:pPr>
            <a:r>
              <a:rPr lang="zh-CN" altLang="en-US" sz="4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磨洗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认前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朝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40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>
                <a:srgbClr val="1F497D"/>
              </a:buClr>
              <a:buSzPct val="70000"/>
            </a:pPr>
            <a:r>
              <a:rPr lang="zh-CN" altLang="en-US" sz="4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东风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不与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周郎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便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40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fontAlgn="base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>
                <a:srgbClr val="1F497D"/>
              </a:buClr>
              <a:buSzPct val="70000"/>
            </a:pPr>
            <a:r>
              <a:rPr lang="zh-CN" altLang="en-US" sz="4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铜雀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春深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锁二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乔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0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443730" y="2187575"/>
            <a:ext cx="38989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 sz="3200">
                <a:latin typeface="Arial" panose="020B0604020202020204" pitchFamily="34" charset="0"/>
                <a:ea typeface="微软雅黑" panose="020B0503020204020204" pitchFamily="34" charset="-122"/>
              </a:rPr>
              <a:t>j</a:t>
            </a:r>
            <a:r>
              <a:rPr lang="en-US" altLang="en-US" sz="3200">
                <a:latin typeface="Arial" panose="020B0604020202020204" pitchFamily="34" charset="0"/>
                <a:ea typeface="微软雅黑" panose="020B0503020204020204" pitchFamily="34" charset="-122"/>
              </a:rPr>
              <a:t>ǐ</a:t>
            </a:r>
            <a:endParaRPr lang="en-US" altLang="en-US" sz="320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282180" y="2144395"/>
            <a:ext cx="111633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 sz="3200">
                <a:latin typeface="Arial" panose="020B0604020202020204" pitchFamily="34" charset="0"/>
                <a:ea typeface="微软雅黑" panose="020B0503020204020204" pitchFamily="34" charset="-122"/>
              </a:rPr>
              <a:t>xi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sz="3200">
                <a:latin typeface="Arial" panose="020B0604020202020204" pitchFamily="34" charset="0"/>
                <a:ea typeface="微软雅黑" panose="020B0503020204020204" pitchFamily="34" charset="-122"/>
              </a:rPr>
              <a:t>o</a:t>
            </a:r>
            <a:endParaRPr lang="en-US" altLang="zh-CN" sz="320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30700" y="3211195"/>
            <a:ext cx="147574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 sz="3200">
                <a:latin typeface="Arial" panose="020B0604020202020204" pitchFamily="34" charset="0"/>
                <a:ea typeface="微软雅黑" panose="020B0503020204020204" pitchFamily="34" charset="-122"/>
              </a:rPr>
              <a:t>ji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sz="3200">
                <a:latin typeface="Arial" panose="020B0604020202020204" pitchFamily="34" charset="0"/>
                <a:ea typeface="微软雅黑" panose="020B0503020204020204" pitchFamily="34" charset="-122"/>
              </a:rPr>
              <a:t>n</a:t>
            </a:r>
            <a:r>
              <a:rPr lang="en-US" altLang="en-US" sz="3200">
                <a:latin typeface="Arial" panose="020B0604020202020204" pitchFamily="34" charset="0"/>
                <a:ea typeface="微软雅黑" panose="020B0503020204020204" pitchFamily="34" charset="-122"/>
              </a:rPr>
              <a:t>ɡ</a:t>
            </a:r>
            <a:endParaRPr lang="en-US" altLang="en-US" sz="320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225030" y="3211195"/>
            <a:ext cx="138176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 sz="3200">
                <a:latin typeface="Arial" panose="020B0604020202020204" pitchFamily="34" charset="0"/>
                <a:ea typeface="微软雅黑" panose="020B0503020204020204" pitchFamily="34" charset="-122"/>
              </a:rPr>
              <a:t>ch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en-US" altLang="zh-CN" sz="3200">
                <a:latin typeface="Arial" panose="020B0604020202020204" pitchFamily="34" charset="0"/>
                <a:ea typeface="微软雅黑" panose="020B0503020204020204" pitchFamily="34" charset="-122"/>
              </a:rPr>
              <a:t>o</a:t>
            </a:r>
            <a:endParaRPr lang="en-US" altLang="zh-CN" sz="320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341870" y="5152390"/>
            <a:ext cx="111633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 sz="3200">
                <a:latin typeface="Arial" panose="020B0604020202020204" pitchFamily="34" charset="0"/>
                <a:ea typeface="微软雅黑" panose="020B0503020204020204" pitchFamily="34" charset="-122"/>
              </a:rPr>
              <a:t>qi</a:t>
            </a:r>
            <a:r>
              <a:rPr lang="en-US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á</a:t>
            </a:r>
            <a:r>
              <a:rPr lang="en-US" altLang="zh-CN" sz="3200">
                <a:latin typeface="Arial" panose="020B0604020202020204" pitchFamily="34" charset="0"/>
                <a:ea typeface="微软雅黑" panose="020B0503020204020204" pitchFamily="34" charset="-122"/>
              </a:rPr>
              <a:t>o</a:t>
            </a:r>
            <a:endParaRPr lang="en-US" altLang="zh-CN" sz="320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疏通诗意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TextBox 4"/>
          <p:cNvSpPr txBox="1"/>
          <p:nvPr>
            <p:custDataLst>
              <p:tags r:id="rId2"/>
            </p:custDataLst>
          </p:nvPr>
        </p:nvSpPr>
        <p:spPr>
          <a:xfrm>
            <a:off x="1512570" y="4342130"/>
            <a:ext cx="916686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折断的戟沉在沙底还没有被</a:t>
            </a:r>
            <a:r>
              <a:rPr lang="zh-CN" altLang="zh-CN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销蚀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，拿来磨光洗净辨认出是前朝遗物。</a:t>
            </a:r>
            <a:endParaRPr lang="zh-CN" altLang="en-US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1"/>
          <p:cNvSpPr txBox="1"/>
          <p:nvPr/>
        </p:nvSpPr>
        <p:spPr>
          <a:xfrm>
            <a:off x="1616710" y="2522220"/>
            <a:ext cx="8394065" cy="798830"/>
          </a:xfrm>
          <a:prstGeom prst="rect">
            <a:avLst/>
          </a:prstGeom>
          <a:noFill/>
        </p:spPr>
        <p:txBody>
          <a:bodyPr anchor="t"/>
          <a:p>
            <a:pPr marL="0" algn="l"/>
            <a:r>
              <a:rPr lang="zh-CN" altLang="en-US" sz="4200" b="0" i="0">
                <a:solidFill>
                  <a:srgbClr val="000000">
                    <a:alpha val="10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折戟沉沙铁未</a:t>
            </a:r>
            <a:r>
              <a:rPr lang="zh-CN" altLang="en-US" sz="4200" b="1" i="0">
                <a:solidFill>
                  <a:srgbClr val="FF0000">
                    <a:alpha val="10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销</a:t>
            </a:r>
            <a:r>
              <a:rPr lang="zh-CN" altLang="en-US" sz="4200" b="0" i="0">
                <a:solidFill>
                  <a:srgbClr val="000000">
                    <a:alpha val="10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，自</a:t>
            </a:r>
            <a:r>
              <a:rPr lang="zh-CN" altLang="en-US" sz="4200" b="1" i="0">
                <a:solidFill>
                  <a:srgbClr val="FF0000">
                    <a:alpha val="10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</a:t>
            </a:r>
            <a:r>
              <a:rPr lang="zh-CN" altLang="en-US" sz="4200" b="0" i="0">
                <a:solidFill>
                  <a:srgbClr val="000000">
                    <a:alpha val="10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磨洗认</a:t>
            </a:r>
            <a:r>
              <a:rPr lang="zh-CN" altLang="en-US" sz="4200" b="1" i="0" u="sng">
                <a:solidFill>
                  <a:srgbClr val="FF0000">
                    <a:alpha val="10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前朝</a:t>
            </a:r>
            <a:r>
              <a:rPr lang="zh-CN" altLang="en-US" sz="4200" b="0" i="0">
                <a:solidFill>
                  <a:srgbClr val="000000">
                    <a:alpha val="10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200" b="0" i="0">
              <a:solidFill>
                <a:srgbClr val="000000">
                  <a:alpha val="100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40885" y="2073910"/>
            <a:ext cx="135509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销蚀</a:t>
            </a:r>
            <a:endParaRPr lang="zh-CN" altLang="zh-CN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18530" y="2073910"/>
            <a:ext cx="177863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拿</a:t>
            </a:r>
            <a:r>
              <a:rPr lang="zh-CN" altLang="zh-CN" sz="3600" b="1" dirty="0">
                <a:solidFill>
                  <a:srgbClr val="0000FF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取</a:t>
            </a:r>
            <a:endParaRPr lang="zh-CN" altLang="zh-CN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26250" y="3208020"/>
            <a:ext cx="410146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指赤壁之战的时代</a:t>
            </a:r>
            <a:endParaRPr lang="zh-CN" altLang="zh-CN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疏通诗意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TextBox 4"/>
          <p:cNvSpPr txBox="1"/>
          <p:nvPr>
            <p:custDataLst>
              <p:tags r:id="rId2"/>
            </p:custDataLst>
          </p:nvPr>
        </p:nvSpPr>
        <p:spPr>
          <a:xfrm>
            <a:off x="1512570" y="4644390"/>
            <a:ext cx="916686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倘若东风不给予周瑜方便，二乔就要被关进铜雀台中了。</a:t>
            </a:r>
            <a:endParaRPr lang="zh-CN" altLang="en-US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1"/>
          <p:cNvSpPr txBox="1"/>
          <p:nvPr/>
        </p:nvSpPr>
        <p:spPr>
          <a:xfrm>
            <a:off x="1616710" y="2284095"/>
            <a:ext cx="8818880" cy="798830"/>
          </a:xfrm>
          <a:prstGeom prst="rect">
            <a:avLst/>
          </a:prstGeom>
          <a:noFill/>
        </p:spPr>
        <p:txBody>
          <a:bodyPr anchor="t"/>
          <a:p>
            <a:pPr marL="0" algn="l"/>
            <a:r>
              <a:rPr lang="zh-CN" altLang="en-US" sz="4200" b="0" i="0">
                <a:solidFill>
                  <a:srgbClr val="000000">
                    <a:alpha val="10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东风不与</a:t>
            </a:r>
            <a:r>
              <a:rPr lang="zh-CN" altLang="en-US" sz="4200" b="1" i="0" u="sng">
                <a:solidFill>
                  <a:srgbClr val="FF0000">
                    <a:alpha val="10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周郎</a:t>
            </a:r>
            <a:r>
              <a:rPr lang="zh-CN" altLang="en-US" sz="4200" b="0" i="0">
                <a:solidFill>
                  <a:srgbClr val="000000">
                    <a:alpha val="10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便，铜雀春深锁</a:t>
            </a:r>
            <a:r>
              <a:rPr lang="zh-CN" altLang="en-US" sz="4200" b="0" i="0" u="sng">
                <a:solidFill>
                  <a:srgbClr val="FF0000">
                    <a:alpha val="10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二乔</a:t>
            </a:r>
            <a:r>
              <a:rPr lang="zh-CN" altLang="en-US" sz="4200" b="0" i="0">
                <a:solidFill>
                  <a:srgbClr val="000000">
                    <a:alpha val="10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200" b="0" i="0">
              <a:solidFill>
                <a:srgbClr val="000000">
                  <a:alpha val="100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68930" y="1638935"/>
            <a:ext cx="322389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即周瑜</a:t>
            </a:r>
            <a:r>
              <a:rPr lang="zh-CN" altLang="zh-CN" sz="36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字公瑾</a:t>
            </a:r>
            <a:endParaRPr lang="zh-CN" altLang="zh-CN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83020" y="2930525"/>
            <a:ext cx="3710305" cy="11823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即江东乔公的两女儿大乔、小乔</a:t>
            </a:r>
            <a:endParaRPr lang="zh-CN" altLang="en-US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endParaRPr lang="zh-CN" altLang="en-US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tags/tag1.xml><?xml version="1.0" encoding="utf-8"?>
<p:tagLst xmlns:p="http://schemas.openxmlformats.org/presentationml/2006/main">
  <p:tag name="AS_UNIQUEID" val="565"/>
</p:tagLst>
</file>

<file path=ppt/tags/tag10.xml><?xml version="1.0" encoding="utf-8"?>
<p:tagLst xmlns:p="http://schemas.openxmlformats.org/presentationml/2006/main">
  <p:tag name="AS_UNIQUEID" val="578"/>
</p:tagLst>
</file>

<file path=ppt/tags/tag100.xml><?xml version="1.0" encoding="utf-8"?>
<p:tagLst xmlns:p="http://schemas.openxmlformats.org/presentationml/2006/main">
  <p:tag name="AS_UNIQUEID" val="822"/>
</p:tagLst>
</file>

<file path=ppt/tags/tag101.xml><?xml version="1.0" encoding="utf-8"?>
<p:tagLst xmlns:p="http://schemas.openxmlformats.org/presentationml/2006/main">
  <p:tag name="AS_UNIQUEID" val="823"/>
</p:tagLst>
</file>

<file path=ppt/tags/tag102.xml><?xml version="1.0" encoding="utf-8"?>
<p:tagLst xmlns:p="http://schemas.openxmlformats.org/presentationml/2006/main">
  <p:tag name="AS_UNIQUEID" val="818"/>
</p:tagLst>
</file>

<file path=ppt/tags/tag103.xml><?xml version="1.0" encoding="utf-8"?>
<p:tagLst xmlns:p="http://schemas.openxmlformats.org/presentationml/2006/main">
  <p:tag name="AS_UNIQUEID" val="819"/>
</p:tagLst>
</file>

<file path=ppt/tags/tag104.xml><?xml version="1.0" encoding="utf-8"?>
<p:tagLst xmlns:p="http://schemas.openxmlformats.org/presentationml/2006/main">
  <p:tag name="AS_UNIQUEID" val="828"/>
</p:tagLst>
</file>

<file path=ppt/tags/tag105.xml><?xml version="1.0" encoding="utf-8"?>
<p:tagLst xmlns:p="http://schemas.openxmlformats.org/presentationml/2006/main">
  <p:tag name="AS_UNIQUEID" val="825"/>
</p:tagLst>
</file>

<file path=ppt/tags/tag106.xml><?xml version="1.0" encoding="utf-8"?>
<p:tagLst xmlns:p="http://schemas.openxmlformats.org/presentationml/2006/main">
  <p:tag name="AS_UNIQUEID" val="826"/>
</p:tagLst>
</file>

<file path=ppt/tags/tag107.xml><?xml version="1.0" encoding="utf-8"?>
<p:tagLst xmlns:p="http://schemas.openxmlformats.org/presentationml/2006/main">
  <p:tag name="AS_UNIQUEID" val="815"/>
</p:tagLst>
</file>

<file path=ppt/tags/tag108.xml><?xml version="1.0" encoding="utf-8"?>
<p:tagLst xmlns:p="http://schemas.openxmlformats.org/presentationml/2006/main">
  <p:tag name="AS_UNIQUEID" val="316"/>
</p:tagLst>
</file>

<file path=ppt/tags/tag109.xml><?xml version="1.0" encoding="utf-8"?>
<p:tagLst xmlns:p="http://schemas.openxmlformats.org/presentationml/2006/main">
  <p:tag name="AS_UNIQUEID" val="816"/>
</p:tagLst>
</file>

<file path=ppt/tags/tag11.xml><?xml version="1.0" encoding="utf-8"?>
<p:tagLst xmlns:p="http://schemas.openxmlformats.org/presentationml/2006/main">
  <p:tag name="AS_UNIQUEID" val="579"/>
</p:tagLst>
</file>

<file path=ppt/tags/tag110.xml><?xml version="1.0" encoding="utf-8"?>
<p:tagLst xmlns:p="http://schemas.openxmlformats.org/presentationml/2006/main">
  <p:tag name="AS_UNIQUEID" val="812"/>
</p:tagLst>
</file>

<file path=ppt/tags/tag111.xml><?xml version="1.0" encoding="utf-8"?>
<p:tagLst xmlns:p="http://schemas.openxmlformats.org/presentationml/2006/main">
  <p:tag name="AS_UNIQUEID" val="813"/>
</p:tagLst>
</file>

<file path=ppt/tags/tag112.xml><?xml version="1.0" encoding="utf-8"?>
<p:tagLst xmlns:p="http://schemas.openxmlformats.org/presentationml/2006/main">
  <p:tag name="AS_UNIQUEID" val="833"/>
</p:tagLst>
</file>

<file path=ppt/tags/tag113.xml><?xml version="1.0" encoding="utf-8"?>
<p:tagLst xmlns:p="http://schemas.openxmlformats.org/presentationml/2006/main">
  <p:tag name="AS_UNIQUEID" val="834"/>
</p:tagLst>
</file>

<file path=ppt/tags/tag114.xml><?xml version="1.0" encoding="utf-8"?>
<p:tagLst xmlns:p="http://schemas.openxmlformats.org/presentationml/2006/main">
  <p:tag name="AS_UNIQUEID" val="835"/>
</p:tagLst>
</file>

<file path=ppt/tags/tag115.xml><?xml version="1.0" encoding="utf-8"?>
<p:tagLst xmlns:p="http://schemas.openxmlformats.org/presentationml/2006/main">
  <p:tag name="AS_UNIQUEID" val="836"/>
</p:tagLst>
</file>

<file path=ppt/tags/tag116.xml><?xml version="1.0" encoding="utf-8"?>
<p:tagLst xmlns:p="http://schemas.openxmlformats.org/presentationml/2006/main">
  <p:tag name="AS_UNIQUEID" val="837"/>
</p:tagLst>
</file>

<file path=ppt/tags/tag117.xml><?xml version="1.0" encoding="utf-8"?>
<p:tagLst xmlns:p="http://schemas.openxmlformats.org/presentationml/2006/main">
  <p:tag name="AS_UNIQUEID" val="838"/>
</p:tagLst>
</file>

<file path=ppt/tags/tag118.xml><?xml version="1.0" encoding="utf-8"?>
<p:tagLst xmlns:p="http://schemas.openxmlformats.org/presentationml/2006/main">
  <p:tag name="AS_UNIQUEID" val="839"/>
</p:tagLst>
</file>

<file path=ppt/tags/tag119.xml><?xml version="1.0" encoding="utf-8"?>
<p:tagLst xmlns:p="http://schemas.openxmlformats.org/presentationml/2006/main">
  <p:tag name="AS_UNIQUEID" val="830"/>
</p:tagLst>
</file>

<file path=ppt/tags/tag12.xml><?xml version="1.0" encoding="utf-8"?>
<p:tagLst xmlns:p="http://schemas.openxmlformats.org/presentationml/2006/main">
  <p:tag name="AS_UNIQUEID" val="580"/>
</p:tagLst>
</file>

<file path=ppt/tags/tag120.xml><?xml version="1.0" encoding="utf-8"?>
<p:tagLst xmlns:p="http://schemas.openxmlformats.org/presentationml/2006/main">
  <p:tag name="AS_UNIQUEID" val="831"/>
</p:tagLst>
</file>

<file path=ppt/tags/tag121.xml><?xml version="1.0" encoding="utf-8"?>
<p:tagLst xmlns:p="http://schemas.openxmlformats.org/presentationml/2006/main">
  <p:tag name="AS_UNIQUEID" val="844"/>
</p:tagLst>
</file>

<file path=ppt/tags/tag122.xml><?xml version="1.0" encoding="utf-8"?>
<p:tagLst xmlns:p="http://schemas.openxmlformats.org/presentationml/2006/main">
  <p:tag name="AS_UNIQUEID" val="845"/>
</p:tagLst>
</file>

<file path=ppt/tags/tag123.xml><?xml version="1.0" encoding="utf-8"?>
<p:tagLst xmlns:p="http://schemas.openxmlformats.org/presentationml/2006/main">
  <p:tag name="AS_UNIQUEID" val="846"/>
</p:tagLst>
</file>

<file path=ppt/tags/tag124.xml><?xml version="1.0" encoding="utf-8"?>
<p:tagLst xmlns:p="http://schemas.openxmlformats.org/presentationml/2006/main">
  <p:tag name="AS_UNIQUEID" val="847"/>
</p:tagLst>
</file>

<file path=ppt/tags/tag125.xml><?xml version="1.0" encoding="utf-8"?>
<p:tagLst xmlns:p="http://schemas.openxmlformats.org/presentationml/2006/main">
  <p:tag name="AS_UNIQUEID" val="848"/>
</p:tagLst>
</file>

<file path=ppt/tags/tag126.xml><?xml version="1.0" encoding="utf-8"?>
<p:tagLst xmlns:p="http://schemas.openxmlformats.org/presentationml/2006/main">
  <p:tag name="AS_UNIQUEID" val="841"/>
</p:tagLst>
</file>

<file path=ppt/tags/tag127.xml><?xml version="1.0" encoding="utf-8"?>
<p:tagLst xmlns:p="http://schemas.openxmlformats.org/presentationml/2006/main">
  <p:tag name="AS_UNIQUEID" val="842"/>
</p:tagLst>
</file>

<file path=ppt/tags/tag128.xml><?xml version="1.0" encoding="utf-8"?>
<p:tagLst xmlns:p="http://schemas.openxmlformats.org/presentationml/2006/main">
  <p:tag name="AS_UNIQUEID" val="853"/>
</p:tagLst>
</file>

<file path=ppt/tags/tag129.xml><?xml version="1.0" encoding="utf-8"?>
<p:tagLst xmlns:p="http://schemas.openxmlformats.org/presentationml/2006/main">
  <p:tag name="AS_UNIQUEID" val="854"/>
</p:tagLst>
</file>

<file path=ppt/tags/tag13.xml><?xml version="1.0" encoding="utf-8"?>
<p:tagLst xmlns:p="http://schemas.openxmlformats.org/presentationml/2006/main">
  <p:tag name="AS_UNIQUEID" val="582"/>
</p:tagLst>
</file>

<file path=ppt/tags/tag130.xml><?xml version="1.0" encoding="utf-8"?>
<p:tagLst xmlns:p="http://schemas.openxmlformats.org/presentationml/2006/main">
  <p:tag name="AS_UNIQUEID" val="855"/>
  <p:tag name="TABLE_ENDDRAG_ORIGIN_RECT" val="872*357"/>
  <p:tag name="TABLE_ENDDRAG_RECT" val="44*99*872*357"/>
</p:tagLst>
</file>

<file path=ppt/tags/tag131.xml><?xml version="1.0" encoding="utf-8"?>
<p:tagLst xmlns:p="http://schemas.openxmlformats.org/presentationml/2006/main">
  <p:tag name="AS_UNIQUEID" val="856"/>
</p:tagLst>
</file>

<file path=ppt/tags/tag132.xml><?xml version="1.0" encoding="utf-8"?>
<p:tagLst xmlns:p="http://schemas.openxmlformats.org/presentationml/2006/main">
  <p:tag name="AS_UNIQUEID" val="857"/>
</p:tagLst>
</file>

<file path=ppt/tags/tag133.xml><?xml version="1.0" encoding="utf-8"?>
<p:tagLst xmlns:p="http://schemas.openxmlformats.org/presentationml/2006/main">
  <p:tag name="AS_UNIQUEID" val="858"/>
</p:tagLst>
</file>

<file path=ppt/tags/tag134.xml><?xml version="1.0" encoding="utf-8"?>
<p:tagLst xmlns:p="http://schemas.openxmlformats.org/presentationml/2006/main">
  <p:tag name="AS_UNIQUEID" val="859"/>
</p:tagLst>
</file>

<file path=ppt/tags/tag135.xml><?xml version="1.0" encoding="utf-8"?>
<p:tagLst xmlns:p="http://schemas.openxmlformats.org/presentationml/2006/main">
  <p:tag name="AS_UNIQUEID" val="860"/>
</p:tagLst>
</file>

<file path=ppt/tags/tag136.xml><?xml version="1.0" encoding="utf-8"?>
<p:tagLst xmlns:p="http://schemas.openxmlformats.org/presentationml/2006/main">
  <p:tag name="AS_UNIQUEID" val="861"/>
</p:tagLst>
</file>

<file path=ppt/tags/tag137.xml><?xml version="1.0" encoding="utf-8"?>
<p:tagLst xmlns:p="http://schemas.openxmlformats.org/presentationml/2006/main">
  <p:tag name="AS_UNIQUEID" val="862"/>
</p:tagLst>
</file>

<file path=ppt/tags/tag138.xml><?xml version="1.0" encoding="utf-8"?>
<p:tagLst xmlns:p="http://schemas.openxmlformats.org/presentationml/2006/main">
  <p:tag name="AS_UNIQUEID" val="863"/>
</p:tagLst>
</file>

<file path=ppt/tags/tag139.xml><?xml version="1.0" encoding="utf-8"?>
<p:tagLst xmlns:p="http://schemas.openxmlformats.org/presentationml/2006/main">
  <p:tag name="AS_UNIQUEID" val="850"/>
</p:tagLst>
</file>

<file path=ppt/tags/tag14.xml><?xml version="1.0" encoding="utf-8"?>
<p:tagLst xmlns:p="http://schemas.openxmlformats.org/presentationml/2006/main">
  <p:tag name="AS_UNIQUEID" val="583"/>
</p:tagLst>
</file>

<file path=ppt/tags/tag140.xml><?xml version="1.0" encoding="utf-8"?>
<p:tagLst xmlns:p="http://schemas.openxmlformats.org/presentationml/2006/main">
  <p:tag name="AS_UNIQUEID" val="851"/>
</p:tagLst>
</file>

<file path=ppt/tags/tag141.xml><?xml version="1.0" encoding="utf-8"?>
<p:tagLst xmlns:p="http://schemas.openxmlformats.org/presentationml/2006/main">
  <p:tag name="AS_UNIQUEID" val="868"/>
</p:tagLst>
</file>

<file path=ppt/tags/tag142.xml><?xml version="1.0" encoding="utf-8"?>
<p:tagLst xmlns:p="http://schemas.openxmlformats.org/presentationml/2006/main">
  <p:tag name="AS_UNIQUEID" val="869"/>
</p:tagLst>
</file>

<file path=ppt/tags/tag143.xml><?xml version="1.0" encoding="utf-8"?>
<p:tagLst xmlns:p="http://schemas.openxmlformats.org/presentationml/2006/main">
  <p:tag name="AS_UNIQUEID" val="870"/>
  <p:tag name="TABLE_ENDDRAG_ORIGIN_RECT" val="881*338"/>
  <p:tag name="TABLE_ENDDRAG_RECT" val="37*125*881*338"/>
</p:tagLst>
</file>

<file path=ppt/tags/tag144.xml><?xml version="1.0" encoding="utf-8"?>
<p:tagLst xmlns:p="http://schemas.openxmlformats.org/presentationml/2006/main">
  <p:tag name="AS_UNIQUEID" val="872"/>
</p:tagLst>
</file>

<file path=ppt/tags/tag145.xml><?xml version="1.0" encoding="utf-8"?>
<p:tagLst xmlns:p="http://schemas.openxmlformats.org/presentationml/2006/main">
  <p:tag name="AS_UNIQUEID" val="875"/>
</p:tagLst>
</file>

<file path=ppt/tags/tag146.xml><?xml version="1.0" encoding="utf-8"?>
<p:tagLst xmlns:p="http://schemas.openxmlformats.org/presentationml/2006/main">
  <p:tag name="AS_UNIQUEID" val="876"/>
  <p:tag name="KSO_WM_DIAGRAM_VIRTUALLY_FRAME" val="{&quot;height&quot;:254,&quot;left&quot;:37.2,&quot;top&quot;:205.4,&quot;width&quot;:397.4}"/>
</p:tagLst>
</file>

<file path=ppt/tags/tag147.xml><?xml version="1.0" encoding="utf-8"?>
<p:tagLst xmlns:p="http://schemas.openxmlformats.org/presentationml/2006/main">
  <p:tag name="AS_UNIQUEID" val="877"/>
  <p:tag name="KSO_WM_DIAGRAM_VIRTUALLY_FRAME" val="{&quot;height&quot;:254,&quot;left&quot;:37.2,&quot;top&quot;:205.4,&quot;width&quot;:397.4}"/>
</p:tagLst>
</file>

<file path=ppt/tags/tag148.xml><?xml version="1.0" encoding="utf-8"?>
<p:tagLst xmlns:p="http://schemas.openxmlformats.org/presentationml/2006/main">
  <p:tag name="AS_UNIQUEID" val="878"/>
</p:tagLst>
</file>

<file path=ppt/tags/tag149.xml><?xml version="1.0" encoding="utf-8"?>
<p:tagLst xmlns:p="http://schemas.openxmlformats.org/presentationml/2006/main">
  <p:tag name="AS_UNIQUEID" val="879"/>
  <p:tag name="KSO_WM_DIAGRAM_VIRTUALLY_FRAME" val="{&quot;height&quot;:254,&quot;left&quot;:37.2,&quot;top&quot;:205.4,&quot;width&quot;:397.4}"/>
</p:tagLst>
</file>

<file path=ppt/tags/tag15.xml><?xml version="1.0" encoding="utf-8"?>
<p:tagLst xmlns:p="http://schemas.openxmlformats.org/presentationml/2006/main">
  <p:tag name="AS_UNIQUEID" val="584"/>
</p:tagLst>
</file>

<file path=ppt/tags/tag150.xml><?xml version="1.0" encoding="utf-8"?>
<p:tagLst xmlns:p="http://schemas.openxmlformats.org/presentationml/2006/main">
  <p:tag name="AS_UNIQUEID" val="880"/>
  <p:tag name="KSO_WM_DIAGRAM_VIRTUALLY_FRAME" val="{&quot;height&quot;:254,&quot;left&quot;:37.2,&quot;top&quot;:205.4,&quot;width&quot;:397.4}"/>
</p:tagLst>
</file>

<file path=ppt/tags/tag151.xml><?xml version="1.0" encoding="utf-8"?>
<p:tagLst xmlns:p="http://schemas.openxmlformats.org/presentationml/2006/main">
  <p:tag name="AS_UNIQUEID" val="881"/>
</p:tagLst>
</file>

<file path=ppt/tags/tag152.xml><?xml version="1.0" encoding="utf-8"?>
<p:tagLst xmlns:p="http://schemas.openxmlformats.org/presentationml/2006/main">
  <p:tag name="AS_UNIQUEID" val="882"/>
  <p:tag name="KSO_WM_DIAGRAM_VIRTUALLY_FRAME" val="{&quot;height&quot;:254,&quot;left&quot;:37.2,&quot;top&quot;:205.4,&quot;width&quot;:397.4}"/>
</p:tagLst>
</file>

<file path=ppt/tags/tag153.xml><?xml version="1.0" encoding="utf-8"?>
<p:tagLst xmlns:p="http://schemas.openxmlformats.org/presentationml/2006/main">
  <p:tag name="AS_UNIQUEID" val="883"/>
</p:tagLst>
</file>

<file path=ppt/tags/tag154.xml><?xml version="1.0" encoding="utf-8"?>
<p:tagLst xmlns:p="http://schemas.openxmlformats.org/presentationml/2006/main">
  <p:tag name="AS_UNIQUEID" val="884"/>
  <p:tag name="KSO_WM_DIAGRAM_VIRTUALLY_FRAME" val="{&quot;height&quot;:254,&quot;left&quot;:37.2,&quot;top&quot;:205.4,&quot;width&quot;:397.4}"/>
</p:tagLst>
</file>

<file path=ppt/tags/tag155.xml><?xml version="1.0" encoding="utf-8"?>
<p:tagLst xmlns:p="http://schemas.openxmlformats.org/presentationml/2006/main">
  <p:tag name="AS_UNIQUEID" val="865"/>
</p:tagLst>
</file>

<file path=ppt/tags/tag156.xml><?xml version="1.0" encoding="utf-8"?>
<p:tagLst xmlns:p="http://schemas.openxmlformats.org/presentationml/2006/main">
  <p:tag name="AS_UNIQUEID" val="866"/>
</p:tagLst>
</file>

<file path=ppt/tags/tag157.xml><?xml version="1.0" encoding="utf-8"?>
<p:tagLst xmlns:p="http://schemas.openxmlformats.org/presentationml/2006/main">
  <p:tag name="AS_UNIQUEID" val="591"/>
</p:tagLst>
</file>

<file path=ppt/tags/tag158.xml><?xml version="1.0" encoding="utf-8"?>
<p:tagLst xmlns:p="http://schemas.openxmlformats.org/presentationml/2006/main">
  <p:tag name="AS_UNIQUEID" val="592"/>
</p:tagLst>
</file>

<file path=ppt/tags/tag159.xml><?xml version="1.0" encoding="utf-8"?>
<p:tagLst xmlns:p="http://schemas.openxmlformats.org/presentationml/2006/main">
  <p:tag name="AS_UNIQUEID" val="593"/>
</p:tagLst>
</file>

<file path=ppt/tags/tag16.xml><?xml version="1.0" encoding="utf-8"?>
<p:tagLst xmlns:p="http://schemas.openxmlformats.org/presentationml/2006/main">
  <p:tag name="AS_UNIQUEID" val="585"/>
</p:tagLst>
</file>

<file path=ppt/tags/tag160.xml><?xml version="1.0" encoding="utf-8"?>
<p:tagLst xmlns:p="http://schemas.openxmlformats.org/presentationml/2006/main">
  <p:tag name="AS_UNIQUEID" val="594"/>
</p:tagLst>
</file>

<file path=ppt/tags/tag161.xml><?xml version="1.0" encoding="utf-8"?>
<p:tagLst xmlns:p="http://schemas.openxmlformats.org/presentationml/2006/main">
  <p:tag name="AS_UNIQUEID" val="595"/>
</p:tagLst>
</file>

<file path=ppt/tags/tag162.xml><?xml version="1.0" encoding="utf-8"?>
<p:tagLst xmlns:p="http://schemas.openxmlformats.org/presentationml/2006/main">
  <p:tag name="AS_UNIQUEID" val="596"/>
</p:tagLst>
</file>

<file path=ppt/tags/tag163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oZGlkIjoiNGY2OWFkYjUzYzEzMmRlYjg3NDM3NDNkYmM1MTI3Y2MifQ=="/>
</p:tagLst>
</file>

<file path=ppt/tags/tag17.xml><?xml version="1.0" encoding="utf-8"?>
<p:tagLst xmlns:p="http://schemas.openxmlformats.org/presentationml/2006/main">
  <p:tag name="AS_UNIQUEID" val="586"/>
</p:tagLst>
</file>

<file path=ppt/tags/tag18.xml><?xml version="1.0" encoding="utf-8"?>
<p:tagLst xmlns:p="http://schemas.openxmlformats.org/presentationml/2006/main">
  <p:tag name="AS_UNIQUEID" val="589"/>
</p:tagLst>
</file>

<file path=ppt/tags/tag19.xml><?xml version="1.0" encoding="utf-8"?>
<p:tagLst xmlns:p="http://schemas.openxmlformats.org/presentationml/2006/main">
  <p:tag name="AS_UNIQUEID" val="644"/>
</p:tagLst>
</file>

<file path=ppt/tags/tag2.xml><?xml version="1.0" encoding="utf-8"?>
<p:tagLst xmlns:p="http://schemas.openxmlformats.org/presentationml/2006/main">
  <p:tag name="AS_UNIQUEID" val="566"/>
</p:tagLst>
</file>

<file path=ppt/tags/tag20.xml><?xml version="1.0" encoding="utf-8"?>
<p:tagLst xmlns:p="http://schemas.openxmlformats.org/presentationml/2006/main">
  <p:tag name="AS_UNIQUEID" val="645"/>
</p:tagLst>
</file>

<file path=ppt/tags/tag21.xml><?xml version="1.0" encoding="utf-8"?>
<p:tagLst xmlns:p="http://schemas.openxmlformats.org/presentationml/2006/main">
  <p:tag name="AS_UNIQUEID" val="641"/>
</p:tagLst>
</file>

<file path=ppt/tags/tag22.xml><?xml version="1.0" encoding="utf-8"?>
<p:tagLst xmlns:p="http://schemas.openxmlformats.org/presentationml/2006/main">
  <p:tag name="AS_UNIQUEID" val="642"/>
</p:tagLst>
</file>

<file path=ppt/tags/tag23.xml><?xml version="1.0" encoding="utf-8"?>
<p:tagLst xmlns:p="http://schemas.openxmlformats.org/presentationml/2006/main">
  <p:tag name="AS_UNIQUEID" val="601"/>
</p:tagLst>
</file>

<file path=ppt/tags/tag24.xml><?xml version="1.0" encoding="utf-8"?>
<p:tagLst xmlns:p="http://schemas.openxmlformats.org/presentationml/2006/main">
  <p:tag name="AS_UNIQUEID" val="602"/>
</p:tagLst>
</file>

<file path=ppt/tags/tag25.xml><?xml version="1.0" encoding="utf-8"?>
<p:tagLst xmlns:p="http://schemas.openxmlformats.org/presentationml/2006/main">
  <p:tag name="AS_UNIQUEID" val="603"/>
</p:tagLst>
</file>

<file path=ppt/tags/tag26.xml><?xml version="1.0" encoding="utf-8"?>
<p:tagLst xmlns:p="http://schemas.openxmlformats.org/presentationml/2006/main">
  <p:tag name="TIMING" val="|0.3|0.8|0.8|0.7|0.7"/>
</p:tagLst>
</file>

<file path=ppt/tags/tag27.xml><?xml version="1.0" encoding="utf-8"?>
<p:tagLst xmlns:p="http://schemas.openxmlformats.org/presentationml/2006/main">
  <p:tag name="AS_UNIQUEID" val="598"/>
</p:tagLst>
</file>

<file path=ppt/tags/tag28.xml><?xml version="1.0" encoding="utf-8"?>
<p:tagLst xmlns:p="http://schemas.openxmlformats.org/presentationml/2006/main">
  <p:tag name="AS_UNIQUEID" val="599"/>
</p:tagLst>
</file>

<file path=ppt/tags/tag29.xml><?xml version="1.0" encoding="utf-8"?>
<p:tagLst xmlns:p="http://schemas.openxmlformats.org/presentationml/2006/main">
  <p:tag name="AS_UNIQUEID" val="608"/>
</p:tagLst>
</file>

<file path=ppt/tags/tag3.xml><?xml version="1.0" encoding="utf-8"?>
<p:tagLst xmlns:p="http://schemas.openxmlformats.org/presentationml/2006/main">
  <p:tag name="AS_UNIQUEID" val="567"/>
</p:tagLst>
</file>

<file path=ppt/tags/tag30.xml><?xml version="1.0" encoding="utf-8"?>
<p:tagLst xmlns:p="http://schemas.openxmlformats.org/presentationml/2006/main">
  <p:tag name="AS_UNIQUEID" val="605"/>
</p:tagLst>
</file>

<file path=ppt/tags/tag31.xml><?xml version="1.0" encoding="utf-8"?>
<p:tagLst xmlns:p="http://schemas.openxmlformats.org/presentationml/2006/main">
  <p:tag name="AS_UNIQUEID" val="606"/>
</p:tagLst>
</file>

<file path=ppt/tags/tag32.xml><?xml version="1.0" encoding="utf-8"?>
<p:tagLst xmlns:p="http://schemas.openxmlformats.org/presentationml/2006/main">
  <p:tag name="AS_UNIQUEID" val="650"/>
</p:tagLst>
</file>

<file path=ppt/tags/tag33.xml><?xml version="1.0" encoding="utf-8"?>
<p:tagLst xmlns:p="http://schemas.openxmlformats.org/presentationml/2006/main">
  <p:tag name="AS_UNIQUEID" val="651"/>
</p:tagLst>
</file>

<file path=ppt/tags/tag34.xml><?xml version="1.0" encoding="utf-8"?>
<p:tagLst xmlns:p="http://schemas.openxmlformats.org/presentationml/2006/main">
  <p:tag name="AS_UNIQUEID" val="652"/>
</p:tagLst>
</file>

<file path=ppt/tags/tag35.xml><?xml version="1.0" encoding="utf-8"?>
<p:tagLst xmlns:p="http://schemas.openxmlformats.org/presentationml/2006/main">
  <p:tag name="AS_UNIQUEID" val="647"/>
</p:tagLst>
</file>

<file path=ppt/tags/tag36.xml><?xml version="1.0" encoding="utf-8"?>
<p:tagLst xmlns:p="http://schemas.openxmlformats.org/presentationml/2006/main">
  <p:tag name="AS_UNIQUEID" val="648"/>
</p:tagLst>
</file>

<file path=ppt/tags/tag37.xml><?xml version="1.0" encoding="utf-8"?>
<p:tagLst xmlns:p="http://schemas.openxmlformats.org/presentationml/2006/main">
  <p:tag name="AS_UNIQUEID" val="657"/>
</p:tagLst>
</file>

<file path=ppt/tags/tag38.xml><?xml version="1.0" encoding="utf-8"?>
<p:tagLst xmlns:p="http://schemas.openxmlformats.org/presentationml/2006/main">
  <p:tag name="AS_UNIQUEID" val="689"/>
</p:tagLst>
</file>

<file path=ppt/tags/tag39.xml><?xml version="1.0" encoding="utf-8"?>
<p:tagLst xmlns:p="http://schemas.openxmlformats.org/presentationml/2006/main">
  <p:tag name="AS_UNIQUEID" val="654"/>
</p:tagLst>
</file>

<file path=ppt/tags/tag4.xml><?xml version="1.0" encoding="utf-8"?>
<p:tagLst xmlns:p="http://schemas.openxmlformats.org/presentationml/2006/main">
  <p:tag name="AS_UNIQUEID" val="568"/>
</p:tagLst>
</file>

<file path=ppt/tags/tag40.xml><?xml version="1.0" encoding="utf-8"?>
<p:tagLst xmlns:p="http://schemas.openxmlformats.org/presentationml/2006/main">
  <p:tag name="AS_UNIQUEID" val="655"/>
</p:tagLst>
</file>

<file path=ppt/tags/tag41.xml><?xml version="1.0" encoding="utf-8"?>
<p:tagLst xmlns:p="http://schemas.openxmlformats.org/presentationml/2006/main">
  <p:tag name="AS_UNIQUEID" val="662"/>
</p:tagLst>
</file>

<file path=ppt/tags/tag42.xml><?xml version="1.0" encoding="utf-8"?>
<p:tagLst xmlns:p="http://schemas.openxmlformats.org/presentationml/2006/main">
  <p:tag name="AS_UNIQUEID" val="663"/>
</p:tagLst>
</file>

<file path=ppt/tags/tag43.xml><?xml version="1.0" encoding="utf-8"?>
<p:tagLst xmlns:p="http://schemas.openxmlformats.org/presentationml/2006/main">
  <p:tag name="AS_UNIQUEID" val="664"/>
</p:tagLst>
</file>

<file path=ppt/tags/tag44.xml><?xml version="1.0" encoding="utf-8"?>
<p:tagLst xmlns:p="http://schemas.openxmlformats.org/presentationml/2006/main">
  <p:tag name="AS_UNIQUEID" val="659"/>
</p:tagLst>
</file>

<file path=ppt/tags/tag45.xml><?xml version="1.0" encoding="utf-8"?>
<p:tagLst xmlns:p="http://schemas.openxmlformats.org/presentationml/2006/main">
  <p:tag name="AS_UNIQUEID" val="660"/>
</p:tagLst>
</file>

<file path=ppt/tags/tag46.xml><?xml version="1.0" encoding="utf-8"?>
<p:tagLst xmlns:p="http://schemas.openxmlformats.org/presentationml/2006/main">
  <p:tag name="AS_UNIQUEID" val="677"/>
</p:tagLst>
</file>

<file path=ppt/tags/tag47.xml><?xml version="1.0" encoding="utf-8"?>
<p:tagLst xmlns:p="http://schemas.openxmlformats.org/presentationml/2006/main">
  <p:tag name="AS_UNIQUEID" val="678"/>
</p:tagLst>
</file>

<file path=ppt/tags/tag48.xml><?xml version="1.0" encoding="utf-8"?>
<p:tagLst xmlns:p="http://schemas.openxmlformats.org/presentationml/2006/main">
  <p:tag name="AS_UNIQUEID" val="674"/>
</p:tagLst>
</file>

<file path=ppt/tags/tag49.xml><?xml version="1.0" encoding="utf-8"?>
<p:tagLst xmlns:p="http://schemas.openxmlformats.org/presentationml/2006/main">
  <p:tag name="AS_UNIQUEID" val="675"/>
</p:tagLst>
</file>

<file path=ppt/tags/tag5.xml><?xml version="1.0" encoding="utf-8"?>
<p:tagLst xmlns:p="http://schemas.openxmlformats.org/presentationml/2006/main">
  <p:tag name="AS_UNIQUEID" val="569"/>
</p:tagLst>
</file>

<file path=ppt/tags/tag50.xml><?xml version="1.0" encoding="utf-8"?>
<p:tagLst xmlns:p="http://schemas.openxmlformats.org/presentationml/2006/main">
  <p:tag name="AS_UNIQUEID" val="698"/>
</p:tagLst>
</file>

<file path=ppt/tags/tag51.xml><?xml version="1.0" encoding="utf-8"?>
<p:tagLst xmlns:p="http://schemas.openxmlformats.org/presentationml/2006/main">
  <p:tag name="AS_UNIQUEID" val="699"/>
</p:tagLst>
</file>

<file path=ppt/tags/tag52.xml><?xml version="1.0" encoding="utf-8"?>
<p:tagLst xmlns:p="http://schemas.openxmlformats.org/presentationml/2006/main">
  <p:tag name="AS_UNIQUEID" val="695"/>
</p:tagLst>
</file>

<file path=ppt/tags/tag53.xml><?xml version="1.0" encoding="utf-8"?>
<p:tagLst xmlns:p="http://schemas.openxmlformats.org/presentationml/2006/main">
  <p:tag name="AS_UNIQUEID" val="696"/>
</p:tagLst>
</file>

<file path=ppt/tags/tag54.xml><?xml version="1.0" encoding="utf-8"?>
<p:tagLst xmlns:p="http://schemas.openxmlformats.org/presentationml/2006/main">
  <p:tag name="AS_UNIQUEID" val="698"/>
</p:tagLst>
</file>

<file path=ppt/tags/tag55.xml><?xml version="1.0" encoding="utf-8"?>
<p:tagLst xmlns:p="http://schemas.openxmlformats.org/presentationml/2006/main">
  <p:tag name="AS_UNIQUEID" val="699"/>
</p:tagLst>
</file>

<file path=ppt/tags/tag56.xml><?xml version="1.0" encoding="utf-8"?>
<p:tagLst xmlns:p="http://schemas.openxmlformats.org/presentationml/2006/main">
  <p:tag name="AS_UNIQUEID" val="695"/>
</p:tagLst>
</file>

<file path=ppt/tags/tag57.xml><?xml version="1.0" encoding="utf-8"?>
<p:tagLst xmlns:p="http://schemas.openxmlformats.org/presentationml/2006/main">
  <p:tag name="AS_UNIQUEID" val="696"/>
</p:tagLst>
</file>

<file path=ppt/tags/tag58.xml><?xml version="1.0" encoding="utf-8"?>
<p:tagLst xmlns:p="http://schemas.openxmlformats.org/presentationml/2006/main">
  <p:tag name="AS_UNIQUEID" val="664"/>
</p:tagLst>
</file>

<file path=ppt/tags/tag59.xml><?xml version="1.0" encoding="utf-8"?>
<p:tagLst xmlns:p="http://schemas.openxmlformats.org/presentationml/2006/main">
  <p:tag name="AS_UNIQUEID" val="663"/>
</p:tagLst>
</file>

<file path=ppt/tags/tag6.xml><?xml version="1.0" encoding="utf-8"?>
<p:tagLst xmlns:p="http://schemas.openxmlformats.org/presentationml/2006/main">
  <p:tag name="AS_UNIQUEID" val="570"/>
</p:tagLst>
</file>

<file path=ppt/tags/tag60.xml><?xml version="1.0" encoding="utf-8"?>
<p:tagLst xmlns:p="http://schemas.openxmlformats.org/presentationml/2006/main">
  <p:tag name="AS_UNIQUEID" val="720"/>
</p:tagLst>
</file>

<file path=ppt/tags/tag61.xml><?xml version="1.0" encoding="utf-8"?>
<p:tagLst xmlns:p="http://schemas.openxmlformats.org/presentationml/2006/main">
  <p:tag name="AS_UNIQUEID" val="721"/>
</p:tagLst>
</file>

<file path=ppt/tags/tag62.xml><?xml version="1.0" encoding="utf-8"?>
<p:tagLst xmlns:p="http://schemas.openxmlformats.org/presentationml/2006/main">
  <p:tag name="AS_UNIQUEID" val="727"/>
</p:tagLst>
</file>

<file path=ppt/tags/tag63.xml><?xml version="1.0" encoding="utf-8"?>
<p:tagLst xmlns:p="http://schemas.openxmlformats.org/presentationml/2006/main">
  <p:tag name="AS_UNIQUEID" val="728"/>
</p:tagLst>
</file>

<file path=ppt/tags/tag64.xml><?xml version="1.0" encoding="utf-8"?>
<p:tagLst xmlns:p="http://schemas.openxmlformats.org/presentationml/2006/main">
  <p:tag name="AS_UNIQUEID" val="729"/>
</p:tagLst>
</file>

<file path=ppt/tags/tag65.xml><?xml version="1.0" encoding="utf-8"?>
<p:tagLst xmlns:p="http://schemas.openxmlformats.org/presentationml/2006/main">
  <p:tag name="AS_UNIQUEID" val="730"/>
</p:tagLst>
</file>

<file path=ppt/tags/tag66.xml><?xml version="1.0" encoding="utf-8"?>
<p:tagLst xmlns:p="http://schemas.openxmlformats.org/presentationml/2006/main">
  <p:tag name="AS_UNIQUEID" val="731"/>
</p:tagLst>
</file>

<file path=ppt/tags/tag67.xml><?xml version="1.0" encoding="utf-8"?>
<p:tagLst xmlns:p="http://schemas.openxmlformats.org/presentationml/2006/main">
  <p:tag name="AS_UNIQUEID" val="732"/>
</p:tagLst>
</file>

<file path=ppt/tags/tag68.xml><?xml version="1.0" encoding="utf-8"?>
<p:tagLst xmlns:p="http://schemas.openxmlformats.org/presentationml/2006/main">
  <p:tag name="AS_UNIQUEID" val="733"/>
</p:tagLst>
</file>

<file path=ppt/tags/tag69.xml><?xml version="1.0" encoding="utf-8"?>
<p:tagLst xmlns:p="http://schemas.openxmlformats.org/presentationml/2006/main">
  <p:tag name="AS_UNIQUEID" val="734"/>
</p:tagLst>
</file>

<file path=ppt/tags/tag7.xml><?xml version="1.0" encoding="utf-8"?>
<p:tagLst xmlns:p="http://schemas.openxmlformats.org/presentationml/2006/main">
  <p:tag name="AS_UNIQUEID" val="574"/>
</p:tagLst>
</file>

<file path=ppt/tags/tag70.xml><?xml version="1.0" encoding="utf-8"?>
<p:tagLst xmlns:p="http://schemas.openxmlformats.org/presentationml/2006/main">
  <p:tag name="AS_UNIQUEID" val="735"/>
</p:tagLst>
</file>

<file path=ppt/tags/tag71.xml><?xml version="1.0" encoding="utf-8"?>
<p:tagLst xmlns:p="http://schemas.openxmlformats.org/presentationml/2006/main">
  <p:tag name="AS_UNIQUEID" val="736"/>
</p:tagLst>
</file>

<file path=ppt/tags/tag72.xml><?xml version="1.0" encoding="utf-8"?>
<p:tagLst xmlns:p="http://schemas.openxmlformats.org/presentationml/2006/main">
  <p:tag name="AS_UNIQUEID" val="725"/>
</p:tagLst>
</file>

<file path=ppt/tags/tag73.xml><?xml version="1.0" encoding="utf-8"?>
<p:tagLst xmlns:p="http://schemas.openxmlformats.org/presentationml/2006/main">
  <p:tag name="AS_UNIQUEID" val="765"/>
</p:tagLst>
</file>

<file path=ppt/tags/tag74.xml><?xml version="1.0" encoding="utf-8"?>
<p:tagLst xmlns:p="http://schemas.openxmlformats.org/presentationml/2006/main">
  <p:tag name="AS_UNIQUEID" val="766"/>
</p:tagLst>
</file>

<file path=ppt/tags/tag75.xml><?xml version="1.0" encoding="utf-8"?>
<p:tagLst xmlns:p="http://schemas.openxmlformats.org/presentationml/2006/main">
  <p:tag name="AS_UNIQUEID" val="767"/>
</p:tagLst>
</file>

<file path=ppt/tags/tag76.xml><?xml version="1.0" encoding="utf-8"?>
<p:tagLst xmlns:p="http://schemas.openxmlformats.org/presentationml/2006/main">
  <p:tag name="AS_UNIQUEID" val="768"/>
</p:tagLst>
</file>

<file path=ppt/tags/tag77.xml><?xml version="1.0" encoding="utf-8"?>
<p:tagLst xmlns:p="http://schemas.openxmlformats.org/presentationml/2006/main">
  <p:tag name="AS_UNIQUEID" val="769"/>
</p:tagLst>
</file>

<file path=ppt/tags/tag78.xml><?xml version="1.0" encoding="utf-8"?>
<p:tagLst xmlns:p="http://schemas.openxmlformats.org/presentationml/2006/main">
  <p:tag name="AS_UNIQUEID" val="735"/>
</p:tagLst>
</file>

<file path=ppt/tags/tag79.xml><?xml version="1.0" encoding="utf-8"?>
<p:tagLst xmlns:p="http://schemas.openxmlformats.org/presentationml/2006/main">
  <p:tag name="AS_UNIQUEID" val="717"/>
</p:tagLst>
</file>

<file path=ppt/tags/tag8.xml><?xml version="1.0" encoding="utf-8"?>
<p:tagLst xmlns:p="http://schemas.openxmlformats.org/presentationml/2006/main">
  <p:tag name="AS_UNIQUEID" val="576"/>
</p:tagLst>
</file>

<file path=ppt/tags/tag80.xml><?xml version="1.0" encoding="utf-8"?>
<p:tagLst xmlns:p="http://schemas.openxmlformats.org/presentationml/2006/main">
  <p:tag name="AS_UNIQUEID" val="718"/>
</p:tagLst>
</file>

<file path=ppt/tags/tag81.xml><?xml version="1.0" encoding="utf-8"?>
<p:tagLst xmlns:p="http://schemas.openxmlformats.org/presentationml/2006/main">
  <p:tag name="AS_UNIQUEID" val="763"/>
</p:tagLst>
</file>

<file path=ppt/tags/tag82.xml><?xml version="1.0" encoding="utf-8"?>
<p:tagLst xmlns:p="http://schemas.openxmlformats.org/presentationml/2006/main">
  <p:tag name="AS_UNIQUEID" val="764"/>
</p:tagLst>
</file>

<file path=ppt/tags/tag83.xml><?xml version="1.0" encoding="utf-8"?>
<p:tagLst xmlns:p="http://schemas.openxmlformats.org/presentationml/2006/main">
  <p:tag name="AS_UNIQUEID" val="765"/>
</p:tagLst>
</file>

<file path=ppt/tags/tag84.xml><?xml version="1.0" encoding="utf-8"?>
<p:tagLst xmlns:p="http://schemas.openxmlformats.org/presentationml/2006/main">
  <p:tag name="AS_UNIQUEID" val="766"/>
</p:tagLst>
</file>

<file path=ppt/tags/tag85.xml><?xml version="1.0" encoding="utf-8"?>
<p:tagLst xmlns:p="http://schemas.openxmlformats.org/presentationml/2006/main">
  <p:tag name="AS_UNIQUEID" val="767"/>
</p:tagLst>
</file>

<file path=ppt/tags/tag86.xml><?xml version="1.0" encoding="utf-8"?>
<p:tagLst xmlns:p="http://schemas.openxmlformats.org/presentationml/2006/main">
  <p:tag name="AS_UNIQUEID" val="768"/>
</p:tagLst>
</file>

<file path=ppt/tags/tag87.xml><?xml version="1.0" encoding="utf-8"?>
<p:tagLst xmlns:p="http://schemas.openxmlformats.org/presentationml/2006/main">
  <p:tag name="AS_UNIQUEID" val="769"/>
</p:tagLst>
</file>

<file path=ppt/tags/tag88.xml><?xml version="1.0" encoding="utf-8"?>
<p:tagLst xmlns:p="http://schemas.openxmlformats.org/presentationml/2006/main">
  <p:tag name="AS_UNIQUEID" val="770"/>
</p:tagLst>
</file>

<file path=ppt/tags/tag89.xml><?xml version="1.0" encoding="utf-8"?>
<p:tagLst xmlns:p="http://schemas.openxmlformats.org/presentationml/2006/main">
  <p:tag name="AS_UNIQUEID" val="772"/>
</p:tagLst>
</file>

<file path=ppt/tags/tag9.xml><?xml version="1.0" encoding="utf-8"?>
<p:tagLst xmlns:p="http://schemas.openxmlformats.org/presentationml/2006/main">
  <p:tag name="AS_UNIQUEID" val="577"/>
</p:tagLst>
</file>

<file path=ppt/tags/tag90.xml><?xml version="1.0" encoding="utf-8"?>
<p:tagLst xmlns:p="http://schemas.openxmlformats.org/presentationml/2006/main">
  <p:tag name="AS_UNIQUEID" val="773"/>
</p:tagLst>
</file>

<file path=ppt/tags/tag91.xml><?xml version="1.0" encoding="utf-8"?>
<p:tagLst xmlns:p="http://schemas.openxmlformats.org/presentationml/2006/main">
  <p:tag name="AS_UNIQUEID" val="736"/>
</p:tagLst>
</file>

<file path=ppt/tags/tag92.xml><?xml version="1.0" encoding="utf-8"?>
<p:tagLst xmlns:p="http://schemas.openxmlformats.org/presentationml/2006/main">
  <p:tag name="AS_UNIQUEID" val="760"/>
</p:tagLst>
</file>

<file path=ppt/tags/tag93.xml><?xml version="1.0" encoding="utf-8"?>
<p:tagLst xmlns:p="http://schemas.openxmlformats.org/presentationml/2006/main">
  <p:tag name="AS_UNIQUEID" val="761"/>
</p:tagLst>
</file>

<file path=ppt/tags/tag94.xml><?xml version="1.0" encoding="utf-8"?>
<p:tagLst xmlns:p="http://schemas.openxmlformats.org/presentationml/2006/main">
  <p:tag name="AS_UNIQUEID" val="800"/>
</p:tagLst>
</file>

<file path=ppt/tags/tag95.xml><?xml version="1.0" encoding="utf-8"?>
<p:tagLst xmlns:p="http://schemas.openxmlformats.org/presentationml/2006/main">
  <p:tag name="AS_UNIQUEID" val="801"/>
</p:tagLst>
</file>

<file path=ppt/tags/tag96.xml><?xml version="1.0" encoding="utf-8"?>
<p:tagLst xmlns:p="http://schemas.openxmlformats.org/presentationml/2006/main">
  <p:tag name="AS_UNIQUEID" val="802"/>
</p:tagLst>
</file>

<file path=ppt/tags/tag97.xml><?xml version="1.0" encoding="utf-8"?>
<p:tagLst xmlns:p="http://schemas.openxmlformats.org/presentationml/2006/main">
  <p:tag name="AS_UNIQUEID" val="797"/>
</p:tagLst>
</file>

<file path=ppt/tags/tag98.xml><?xml version="1.0" encoding="utf-8"?>
<p:tagLst xmlns:p="http://schemas.openxmlformats.org/presentationml/2006/main">
  <p:tag name="AS_UNIQUEID" val="798"/>
</p:tagLst>
</file>

<file path=ppt/tags/tag99.xml><?xml version="1.0" encoding="utf-8"?>
<p:tagLst xmlns:p="http://schemas.openxmlformats.org/presentationml/2006/main">
  <p:tag name="AS_UNIQUEID" val="821"/>
</p:tagLst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2602</Words>
  <Application>WPS 演示</Application>
  <PresentationFormat>宽屏</PresentationFormat>
  <Paragraphs>241</Paragraphs>
  <Slides>21</Slides>
  <Notes>32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9" baseType="lpstr">
      <vt:lpstr>Arial</vt:lpstr>
      <vt:lpstr>宋体</vt:lpstr>
      <vt:lpstr>Wingdings</vt:lpstr>
      <vt:lpstr>Arial</vt:lpstr>
      <vt:lpstr>华文新魏</vt:lpstr>
      <vt:lpstr>思源黑体 CN Bold</vt:lpstr>
      <vt:lpstr>黑体</vt:lpstr>
      <vt:lpstr>楷体</vt:lpstr>
      <vt:lpstr>方正苏新诗柳楷简体</vt:lpstr>
      <vt:lpstr>微软雅黑</vt:lpstr>
      <vt:lpstr>方正楷体_GBK</vt:lpstr>
      <vt:lpstr>Times New Roman</vt:lpstr>
      <vt:lpstr>PMingLiU-ExtB</vt:lpstr>
      <vt:lpstr>Calibri</vt:lpstr>
      <vt:lpstr>Arial Unicode MS</vt:lpstr>
      <vt:lpstr>等线</vt:lpstr>
      <vt:lpstr>1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二一教育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21cnjy.com</dc:creator>
  <cp:keywords>21</cp:keywords>
  <cp:lastModifiedBy>黄红政</cp:lastModifiedBy>
  <cp:revision>11</cp:revision>
  <cp:lastPrinted>2024-11-04T22:18:00Z</cp:lastPrinted>
  <dcterms:created xsi:type="dcterms:W3CDTF">2024-11-04T22:18:00Z</dcterms:created>
  <dcterms:modified xsi:type="dcterms:W3CDTF">2024-11-25T08:00:34Z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E3CA41E6AA0C49AAAD34F8D4325640F2_12</vt:lpwstr>
  </property>
  <property fmtid="{D5CDD505-2E9C-101B-9397-08002B2CF9AE}" pid="3" name="KSOProductBuildVer">
    <vt:lpwstr>2052-12.1.0.18912</vt:lpwstr>
  </property>
</Properties>
</file>